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27.xml" ContentType="application/vnd.openxmlformats-officedocument.presentationml.slide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28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9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61" r:id="rId2"/>
    <p:sldId id="489" r:id="rId3"/>
    <p:sldId id="490" r:id="rId4"/>
    <p:sldId id="468" r:id="rId5"/>
    <p:sldId id="393" r:id="rId6"/>
    <p:sldId id="472" r:id="rId7"/>
    <p:sldId id="473" r:id="rId8"/>
    <p:sldId id="469" r:id="rId9"/>
    <p:sldId id="475" r:id="rId10"/>
    <p:sldId id="474" r:id="rId11"/>
    <p:sldId id="478" r:id="rId12"/>
    <p:sldId id="479" r:id="rId13"/>
    <p:sldId id="480" r:id="rId14"/>
    <p:sldId id="481" r:id="rId15"/>
    <p:sldId id="482" r:id="rId16"/>
    <p:sldId id="470" r:id="rId17"/>
    <p:sldId id="484" r:id="rId18"/>
    <p:sldId id="491" r:id="rId19"/>
    <p:sldId id="476" r:id="rId20"/>
    <p:sldId id="440" r:id="rId21"/>
    <p:sldId id="485" r:id="rId22"/>
    <p:sldId id="299" r:id="rId23"/>
    <p:sldId id="487" r:id="rId24"/>
    <p:sldId id="464" r:id="rId25"/>
    <p:sldId id="435" r:id="rId26"/>
    <p:sldId id="486" r:id="rId27"/>
    <p:sldId id="492" r:id="rId28"/>
    <p:sldId id="467" r:id="rId29"/>
    <p:sldId id="45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outlineView">
  <p:normalViewPr showOutlineIcons="0">
    <p:restoredLeft sz="34566" autoAdjust="0"/>
    <p:restoredTop sz="86478" autoAdjust="0"/>
  </p:normalViewPr>
  <p:slideViewPr>
    <p:cSldViewPr snapToGrid="0" snapToObjects="1">
      <p:cViewPr varScale="1">
        <p:scale>
          <a:sx n="100" d="100"/>
          <a:sy n="100" d="100"/>
        </p:scale>
        <p:origin x="-10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4FBE-DBE7-0E43-8E15-36867D0A0583}" type="datetimeFigureOut">
              <a:rPr lang="en-US" smtClean="0"/>
              <a:pPr/>
              <a:t>10/8/11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B3A8-3211-794D-BC34-C0AC40F9A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4FBE-DBE7-0E43-8E15-36867D0A0583}" type="datetimeFigureOut">
              <a:rPr lang="en-US" smtClean="0"/>
              <a:pPr/>
              <a:t>10/8/11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B3A8-3211-794D-BC34-C0AC40F9A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4FBE-DBE7-0E43-8E15-36867D0A0583}" type="datetimeFigureOut">
              <a:rPr lang="en-US" smtClean="0"/>
              <a:pPr/>
              <a:t>10/8/11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B3A8-3211-794D-BC34-C0AC40F9A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4FBE-DBE7-0E43-8E15-36867D0A0583}" type="datetimeFigureOut">
              <a:rPr lang="en-US" smtClean="0"/>
              <a:pPr/>
              <a:t>10/8/11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B3A8-3211-794D-BC34-C0AC40F9A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4FBE-DBE7-0E43-8E15-36867D0A0583}" type="datetimeFigureOut">
              <a:rPr lang="en-US" smtClean="0"/>
              <a:pPr/>
              <a:t>10/8/11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B3A8-3211-794D-BC34-C0AC40F9A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4FBE-DBE7-0E43-8E15-36867D0A0583}" type="datetimeFigureOut">
              <a:rPr lang="en-US" smtClean="0"/>
              <a:pPr/>
              <a:t>10/8/11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B3A8-3211-794D-BC34-C0AC40F9A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4FBE-DBE7-0E43-8E15-36867D0A0583}" type="datetimeFigureOut">
              <a:rPr lang="en-US" smtClean="0"/>
              <a:pPr/>
              <a:t>10/8/11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B3A8-3211-794D-BC34-C0AC40F9A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4FBE-DBE7-0E43-8E15-36867D0A0583}" type="datetimeFigureOut">
              <a:rPr lang="en-US" smtClean="0"/>
              <a:pPr/>
              <a:t>10/8/11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B3A8-3211-794D-BC34-C0AC40F9A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4FBE-DBE7-0E43-8E15-36867D0A0583}" type="datetimeFigureOut">
              <a:rPr lang="en-US" smtClean="0"/>
              <a:pPr/>
              <a:t>10/8/11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B3A8-3211-794D-BC34-C0AC40F9A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4FBE-DBE7-0E43-8E15-36867D0A0583}" type="datetimeFigureOut">
              <a:rPr lang="en-US" smtClean="0"/>
              <a:pPr/>
              <a:t>10/8/11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B3A8-3211-794D-BC34-C0AC40F9A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4FBE-DBE7-0E43-8E15-36867D0A0583}" type="datetimeFigureOut">
              <a:rPr lang="en-US" smtClean="0"/>
              <a:pPr/>
              <a:t>10/8/11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B3A8-3211-794D-BC34-C0AC40F9A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24FBE-DBE7-0E43-8E15-36867D0A0583}" type="datetimeFigureOut">
              <a:rPr lang="en-US" smtClean="0"/>
              <a:pPr/>
              <a:t>10/8/11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AB3A8-3211-794D-BC34-C0AC40F9A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3: Prior </a:t>
            </a:r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Especially Hard in a Cross-Disciplinary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Reputability of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that automatically make it good?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Wrote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you learn about a paper from its authors?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Value of Different</a:t>
            </a:r>
            <a:r>
              <a:rPr lang="en-US" baseline="0" dirty="0" smtClean="0"/>
              <a:t>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Harvard Law Review vs. SSRN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Value of New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Blogs?</a:t>
            </a:r>
          </a:p>
          <a:p>
            <a:pPr lvl="0"/>
            <a:r>
              <a:rPr lang="en-US" dirty="0" smtClean="0"/>
              <a:t>Wikipedia?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Summarize at the 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for remembering.</a:t>
            </a:r>
          </a:p>
          <a:p>
            <a:r>
              <a:rPr lang="en-US" dirty="0" smtClean="0"/>
              <a:t>Easier than summarizing later.</a:t>
            </a:r>
          </a:p>
          <a:p>
            <a:r>
              <a:rPr lang="en-US" dirty="0" smtClean="0"/>
              <a:t>Don’t know what paper you’ll be citing it in, so it’s not perfect.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papers next week that go</a:t>
            </a:r>
            <a:r>
              <a:rPr lang="en-US" baseline="0" dirty="0" smtClean="0"/>
              <a:t> into greater depth.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you’ve read something, it may point you to other papers to read.</a:t>
            </a:r>
          </a:p>
          <a:p>
            <a:r>
              <a:rPr lang="en-US" dirty="0" smtClean="0"/>
              <a:t>Reference list</a:t>
            </a:r>
          </a:p>
          <a:p>
            <a:r>
              <a:rPr lang="en-US" dirty="0" smtClean="0"/>
              <a:t>Hyperlinks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Mid-Class</a:t>
            </a:r>
            <a:r>
              <a:rPr lang="en-US" baseline="0" dirty="0" smtClean="0"/>
              <a:t> Field Trip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October </a:t>
            </a:r>
            <a:r>
              <a:rPr lang="en-US" dirty="0" smtClean="0"/>
              <a:t>10: </a:t>
            </a:r>
            <a:r>
              <a:rPr lang="en-US" dirty="0" smtClean="0"/>
              <a:t>Department of Education </a:t>
            </a:r>
            <a:r>
              <a:rPr lang="en-US" dirty="0" smtClean="0"/>
              <a:t>Brownbag Presentation by Rebecca Black, Assistant Professor, UC Irvine Department of Education: "Literacy and Learning in Virtual Worlds for Young Children." 12:00-1:00 pm, Education 2024. Open to the Public.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(Prof. Black will be a visitor to our class in a few weeks, and her talk will be based on an Informatics-relevant research methodology.)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ACM </a:t>
            </a:r>
            <a:r>
              <a:rPr lang="en-US" dirty="0" smtClean="0"/>
              <a:t>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Google Scholar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</a:t>
            </a:r>
            <a:r>
              <a:rPr lang="en-US" dirty="0" err="1" smtClean="0"/>
              <a:t>Zotero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Papers and </a:t>
            </a:r>
            <a:r>
              <a:rPr lang="en-US" dirty="0" err="1" smtClean="0"/>
              <a:t>Mendeley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Walk to Education Department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</a:t>
            </a:r>
            <a:r>
              <a:rPr lang="en-US" baseline="0" dirty="0" smtClean="0"/>
              <a:t> over your future CVs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Swap CVs and write a 100 word bio of your neighbor in the future.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for 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Hypothetical Abstracts</a:t>
            </a:r>
          </a:p>
          <a:p>
            <a:pPr lvl="1"/>
            <a:r>
              <a:rPr lang="en-US" dirty="0" smtClean="0"/>
              <a:t>Similar to the Significance statement in one</a:t>
            </a:r>
            <a:endParaRPr lang="en-US" dirty="0" smtClean="0"/>
          </a:p>
          <a:p>
            <a:pPr lvl="1"/>
            <a:r>
              <a:rPr lang="en-US" dirty="0" smtClean="0"/>
              <a:t>Present default structure of abstract</a:t>
            </a:r>
          </a:p>
          <a:p>
            <a:pPr lvl="2">
              <a:buNone/>
            </a:pPr>
            <a:r>
              <a:rPr lang="en-US" dirty="0" smtClean="0"/>
              <a:t>1) General problem domain</a:t>
            </a:r>
          </a:p>
          <a:p>
            <a:pPr lvl="2">
              <a:buNone/>
            </a:pPr>
            <a:r>
              <a:rPr lang="en-US" dirty="0" smtClean="0"/>
              <a:t>2) Specific problem</a:t>
            </a:r>
          </a:p>
          <a:p>
            <a:pPr lvl="2">
              <a:buNone/>
            </a:pPr>
            <a:r>
              <a:rPr lang="en-US" dirty="0" smtClean="0"/>
              <a:t>3) Approach we're taking</a:t>
            </a:r>
          </a:p>
          <a:p>
            <a:pPr lvl="2">
              <a:buNone/>
            </a:pPr>
            <a:r>
              <a:rPr lang="en-US" dirty="0" smtClean="0"/>
              <a:t>4) Evaluation (how do we know it worked?)</a:t>
            </a:r>
          </a:p>
          <a:p>
            <a:pPr lvl="2">
              <a:buNone/>
            </a:pPr>
            <a:r>
              <a:rPr lang="en-US" dirty="0" smtClean="0"/>
              <a:t>5) Broader impacts (how will it change the world?)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words?</a:t>
            </a:r>
          </a:p>
          <a:p>
            <a:r>
              <a:rPr lang="en-US" dirty="0" smtClean="0"/>
              <a:t>Key question?</a:t>
            </a:r>
          </a:p>
          <a:p>
            <a:r>
              <a:rPr lang="en-US" dirty="0" smtClean="0"/>
              <a:t>Key result?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Over</a:t>
            </a:r>
            <a:r>
              <a:rPr lang="en-US" baseline="0" dirty="0" smtClean="0"/>
              <a:t> Some Specific Abstracts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</a:t>
            </a:r>
          </a:p>
          <a:p>
            <a:r>
              <a:rPr lang="en-US" dirty="0" smtClean="0"/>
              <a:t>Evaluating</a:t>
            </a:r>
          </a:p>
          <a:p>
            <a:r>
              <a:rPr lang="en-US" dirty="0" smtClean="0"/>
              <a:t>Reading</a:t>
            </a:r>
          </a:p>
          <a:p>
            <a:r>
              <a:rPr lang="en-US" dirty="0" smtClean="0"/>
              <a:t>More finding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takes information to find information.</a:t>
            </a:r>
          </a:p>
          <a:p>
            <a:r>
              <a:rPr lang="en-US" dirty="0" smtClean="0"/>
              <a:t>What are the right sources? </a:t>
            </a:r>
          </a:p>
          <a:p>
            <a:r>
              <a:rPr lang="en-US" dirty="0" smtClean="0"/>
              <a:t>What are the right keywords?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</a:t>
            </a:r>
            <a:r>
              <a:rPr lang="en-US" baseline="0" dirty="0" smtClean="0"/>
              <a:t> Wikipedia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Surprisingly effective starting place for topics you don’t know anything about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 Related Work: </a:t>
            </a:r>
            <a:br>
              <a:rPr lang="en-US" dirty="0" smtClean="0"/>
            </a:br>
            <a:r>
              <a:rPr lang="en-US" dirty="0" smtClean="0"/>
              <a:t>Past, Present and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Past: Scarcity (gathering problem)</a:t>
            </a:r>
          </a:p>
          <a:p>
            <a:r>
              <a:rPr lang="en-US" dirty="0" smtClean="0"/>
              <a:t>Present: Abundance (filtering problem)</a:t>
            </a:r>
          </a:p>
          <a:p>
            <a:pPr lvl="0"/>
            <a:r>
              <a:rPr lang="en-US" dirty="0" smtClean="0"/>
              <a:t>Future: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Cross-Disciplinary</a:t>
            </a:r>
            <a:r>
              <a:rPr lang="en-US" baseline="0" dirty="0" smtClean="0"/>
              <a:t> 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lot of ideas have been explored.</a:t>
            </a:r>
          </a:p>
          <a:p>
            <a:r>
              <a:rPr lang="en-US" dirty="0" smtClean="0"/>
              <a:t>Sometimes same ideas with different terminology.</a:t>
            </a:r>
          </a:p>
          <a:p>
            <a:r>
              <a:rPr lang="en-US" dirty="0" smtClean="0"/>
              <a:t>Reasonable to make some effort to find these other works.</a:t>
            </a:r>
          </a:p>
          <a:p>
            <a:r>
              <a:rPr lang="en-US" dirty="0" smtClean="0"/>
              <a:t>Unreasonable to learn everything about every field.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this paper worth reading?</a:t>
            </a:r>
          </a:p>
          <a:p>
            <a:r>
              <a:rPr lang="en-US" dirty="0" smtClean="0"/>
              <a:t>Is this paper worth citing?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Titles and Abstracts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the search problem easier.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31930</TotalTime>
  <Words>450</Words>
  <Application>Microsoft Macintosh PowerPoint</Application>
  <PresentationFormat>On-screen Show (4:3)</PresentationFormat>
  <Paragraphs>74</Paragraphs>
  <Slides>29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Week 3: Prior Work</vt:lpstr>
      <vt:lpstr>Mid-Class Field Trip</vt:lpstr>
      <vt:lpstr>Prior Work</vt:lpstr>
      <vt:lpstr>Finding</vt:lpstr>
      <vt:lpstr>On Wikipedia</vt:lpstr>
      <vt:lpstr>Finding Related Work:  Past, Present and Future</vt:lpstr>
      <vt:lpstr>Cross-Disciplinary Related Work</vt:lpstr>
      <vt:lpstr>Evaluating</vt:lpstr>
      <vt:lpstr>Titles and Abstracts</vt:lpstr>
      <vt:lpstr>Especially Hard in a Cross-Disciplinary Search</vt:lpstr>
      <vt:lpstr>Reputability of Sources</vt:lpstr>
      <vt:lpstr>Number of Citations</vt:lpstr>
      <vt:lpstr>Who Wrote It?</vt:lpstr>
      <vt:lpstr>Changing Value of Different Venues</vt:lpstr>
      <vt:lpstr>The Value of New Media</vt:lpstr>
      <vt:lpstr>Reading</vt:lpstr>
      <vt:lpstr>Summarize at the Time?</vt:lpstr>
      <vt:lpstr>Two papers next week that go into greater depth.</vt:lpstr>
      <vt:lpstr>More Finding</vt:lpstr>
      <vt:lpstr>Demo ACM DL</vt:lpstr>
      <vt:lpstr>Demo Google Scholar</vt:lpstr>
      <vt:lpstr>Demo Zotero</vt:lpstr>
      <vt:lpstr>Break</vt:lpstr>
      <vt:lpstr>Going over your future CVs</vt:lpstr>
      <vt:lpstr>Bio</vt:lpstr>
      <vt:lpstr>Assignment for Next Week</vt:lpstr>
      <vt:lpstr>Titles</vt:lpstr>
      <vt:lpstr>Go Over Some Specific Abstracts</vt:lpstr>
      <vt:lpstr>Readings</vt:lpstr>
    </vt:vector>
  </TitlesOfParts>
  <Company>University of California, Irvine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1: Introductions</dc:title>
  <dc:creator>Bill Tomlinson</dc:creator>
  <cp:lastModifiedBy>Bill Tomlinson</cp:lastModifiedBy>
  <cp:revision>46</cp:revision>
  <dcterms:created xsi:type="dcterms:W3CDTF">2011-10-08T22:54:09Z</dcterms:created>
  <dcterms:modified xsi:type="dcterms:W3CDTF">2011-10-11T03:25:07Z</dcterms:modified>
</cp:coreProperties>
</file>