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Default Extension="jpeg" ContentType="image/jpeg"/>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09" d="100"/>
          <a:sy n="109" d="100"/>
        </p:scale>
        <p:origin x="-7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4EF0F5-B53D-9045-8785-C83190182C12}" type="datetimeFigureOut">
              <a:rPr lang="en-US" smtClean="0"/>
              <a:t>9/26/11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88536-01BD-284C-A497-27FCFAEDA84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4EF0F5-B53D-9045-8785-C83190182C12}" type="datetimeFigureOut">
              <a:rPr lang="en-US" smtClean="0"/>
              <a:t>9/26/11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88536-01BD-284C-A497-27FCFAEDA84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4EF0F5-B53D-9045-8785-C83190182C12}" type="datetimeFigureOut">
              <a:rPr lang="en-US" smtClean="0"/>
              <a:t>9/26/11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88536-01BD-284C-A497-27FCFAEDA84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4EF0F5-B53D-9045-8785-C83190182C12}" type="datetimeFigureOut">
              <a:rPr lang="en-US" smtClean="0"/>
              <a:t>9/26/11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88536-01BD-284C-A497-27FCFAEDA84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4EF0F5-B53D-9045-8785-C83190182C12}" type="datetimeFigureOut">
              <a:rPr lang="en-US" smtClean="0"/>
              <a:t>9/26/11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88536-01BD-284C-A497-27FCFAEDA84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4EF0F5-B53D-9045-8785-C83190182C12}" type="datetimeFigureOut">
              <a:rPr lang="en-US" smtClean="0"/>
              <a:t>9/26/11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988536-01BD-284C-A497-27FCFAEDA84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4EF0F5-B53D-9045-8785-C83190182C12}" type="datetimeFigureOut">
              <a:rPr lang="en-US" smtClean="0"/>
              <a:t>9/26/11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988536-01BD-284C-A497-27FCFAEDA84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4EF0F5-B53D-9045-8785-C83190182C12}" type="datetimeFigureOut">
              <a:rPr lang="en-US" smtClean="0"/>
              <a:t>9/26/11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988536-01BD-284C-A497-27FCFAEDA84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4EF0F5-B53D-9045-8785-C83190182C12}" type="datetimeFigureOut">
              <a:rPr lang="en-US" smtClean="0"/>
              <a:t>9/26/11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988536-01BD-284C-A497-27FCFAEDA84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4EF0F5-B53D-9045-8785-C83190182C12}" type="datetimeFigureOut">
              <a:rPr lang="en-US" smtClean="0"/>
              <a:t>9/26/11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988536-01BD-284C-A497-27FCFAEDA84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4EF0F5-B53D-9045-8785-C83190182C12}" type="datetimeFigureOut">
              <a:rPr lang="en-US" smtClean="0"/>
              <a:t>9/26/11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988536-01BD-284C-A497-27FCFAEDA84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4EF0F5-B53D-9045-8785-C83190182C12}" type="datetimeFigureOut">
              <a:rPr lang="en-US" smtClean="0"/>
              <a:t>9/26/11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988536-01BD-284C-A497-27FCFAEDA84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ee.uci.edu/11f/37170"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Informatics 201</a:t>
            </a:r>
            <a:br>
              <a:rPr lang="en-US" dirty="0" smtClean="0"/>
            </a:br>
            <a:r>
              <a:rPr lang="en-US" dirty="0" smtClean="0"/>
              <a:t>Week </a:t>
            </a:r>
            <a:r>
              <a:rPr lang="en-US" dirty="0" smtClean="0"/>
              <a:t>1: Introductions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 through Syllabus</a:t>
            </a:r>
            <a:endParaRPr lang="en-US" dirty="0"/>
          </a:p>
        </p:txBody>
      </p:sp>
      <p:sp>
        <p:nvSpPr>
          <p:cNvPr id="3" name="Content Placeholder 2"/>
          <p:cNvSpPr>
            <a:spLocks noGrp="1"/>
          </p:cNvSpPr>
          <p:nvPr>
            <p:ph idx="1"/>
          </p:nvPr>
        </p:nvSpPr>
        <p:spPr/>
        <p:txBody>
          <a:bodyPr/>
          <a:lstStyle/>
          <a:p>
            <a:r>
              <a:rPr lang="en-US" dirty="0" smtClean="0">
                <a:hlinkClick r:id="rId2"/>
              </a:rPr>
              <a:t>https://eee.uci.edu/11f/37170</a:t>
            </a:r>
            <a:r>
              <a:rPr lang="en-US" dirty="0" smtClean="0"/>
              <a: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Ground Rules</a:t>
            </a:r>
            <a:endParaRPr lang="en-US" dirty="0"/>
          </a:p>
        </p:txBody>
      </p:sp>
      <p:sp>
        <p:nvSpPr>
          <p:cNvPr id="3" name="Content Placeholder 2"/>
          <p:cNvSpPr>
            <a:spLocks noGrp="1"/>
          </p:cNvSpPr>
          <p:nvPr>
            <p:ph idx="1"/>
          </p:nvPr>
        </p:nvSpPr>
        <p:spPr/>
        <p:txBody>
          <a:bodyPr/>
          <a:lstStyle/>
          <a:p>
            <a:r>
              <a:rPr lang="en-US" dirty="0" smtClean="0"/>
              <a:t>Mutual respect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Attendance</a:t>
            </a:r>
            <a:endParaRPr lang="en-US" dirty="0"/>
          </a:p>
        </p:txBody>
      </p:sp>
      <p:sp>
        <p:nvSpPr>
          <p:cNvPr id="3" name="Content Placeholder 2"/>
          <p:cNvSpPr>
            <a:spLocks noGrp="1"/>
          </p:cNvSpPr>
          <p:nvPr>
            <p:ph idx="1"/>
          </p:nvPr>
        </p:nvSpPr>
        <p:spPr/>
        <p:txBody>
          <a:bodyPr/>
          <a:lstStyle/>
          <a:p>
            <a:pPr lvl="0"/>
            <a:r>
              <a:rPr lang="en-US" dirty="0" smtClean="0"/>
              <a:t>Attendance is mandatory.  Please contact</a:t>
            </a:r>
            <a:r>
              <a:rPr lang="en-US" baseline="0" dirty="0" smtClean="0"/>
              <a:t> me in</a:t>
            </a:r>
            <a:r>
              <a:rPr lang="en-US" dirty="0" smtClean="0"/>
              <a:t> </a:t>
            </a:r>
            <a:r>
              <a:rPr lang="en-US" baseline="0" dirty="0" smtClean="0"/>
              <a:t>advance if you anticipate a conflict for any reason.</a:t>
            </a:r>
            <a:r>
              <a:rPr lang="en-US" dirty="0" smtClean="0"/>
              <a: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a:t>
            </a:r>
            <a:endParaRPr lang="en-US" dirty="0"/>
          </a:p>
        </p:txBody>
      </p:sp>
      <p:sp>
        <p:nvSpPr>
          <p:cNvPr id="3" name="Content Placeholder 2"/>
          <p:cNvSpPr>
            <a:spLocks noGrp="1"/>
          </p:cNvSpPr>
          <p:nvPr>
            <p:ph idx="1"/>
          </p:nvPr>
        </p:nvSpPr>
        <p:spPr/>
        <p:txBody>
          <a:bodyPr/>
          <a:lstStyle/>
          <a:p>
            <a:r>
              <a:rPr lang="en-US" dirty="0" smtClean="0"/>
              <a:t>30% participation</a:t>
            </a:r>
          </a:p>
          <a:p>
            <a:r>
              <a:rPr lang="en-US" dirty="0" smtClean="0"/>
              <a:t>30% interim assignments</a:t>
            </a:r>
          </a:p>
          <a:p>
            <a:r>
              <a:rPr lang="en-US" dirty="0" smtClean="0"/>
              <a:t>40% final project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trajectory</a:t>
            </a:r>
            <a:endParaRPr lang="en-US" dirty="0"/>
          </a:p>
        </p:txBody>
      </p:sp>
      <p:sp>
        <p:nvSpPr>
          <p:cNvPr id="3" name="Content Placeholder 2"/>
          <p:cNvSpPr>
            <a:spLocks noGrp="1"/>
          </p:cNvSpPr>
          <p:nvPr>
            <p:ph idx="1"/>
          </p:nvPr>
        </p:nvSpPr>
        <p:spPr/>
        <p:txBody>
          <a:bodyPr>
            <a:normAutofit lnSpcReduction="10000"/>
          </a:bodyPr>
          <a:lstStyle/>
          <a:p>
            <a:r>
              <a:rPr lang="en-US" dirty="0" smtClean="0"/>
              <a:t>Breadth-&gt;Depth</a:t>
            </a:r>
          </a:p>
          <a:p>
            <a:r>
              <a:rPr lang="en-US" dirty="0" smtClean="0"/>
              <a:t>1</a:t>
            </a:r>
            <a:r>
              <a:rPr lang="en-US" dirty="0" smtClean="0"/>
              <a:t> hypothetical CV </a:t>
            </a:r>
            <a:r>
              <a:rPr lang="en-US" dirty="0" smtClean="0"/>
              <a:t>with 5 years of future work on it</a:t>
            </a:r>
            <a:endParaRPr lang="en-US" dirty="0" smtClean="0"/>
          </a:p>
          <a:p>
            <a:r>
              <a:rPr lang="en-US" dirty="0" smtClean="0"/>
              <a:t>5</a:t>
            </a:r>
            <a:r>
              <a:rPr lang="en-US" baseline="0" dirty="0" smtClean="0"/>
              <a:t> hypothetical </a:t>
            </a:r>
            <a:r>
              <a:rPr lang="en-US" dirty="0" smtClean="0"/>
              <a:t>abstracts</a:t>
            </a:r>
          </a:p>
          <a:p>
            <a:r>
              <a:rPr lang="en-US" dirty="0" smtClean="0"/>
              <a:t>2 </a:t>
            </a:r>
            <a:r>
              <a:rPr lang="en-US" dirty="0" smtClean="0"/>
              <a:t>real</a:t>
            </a:r>
            <a:r>
              <a:rPr lang="en-US" dirty="0" smtClean="0"/>
              <a:t> lit searches</a:t>
            </a:r>
          </a:p>
          <a:p>
            <a:r>
              <a:rPr lang="en-US" dirty="0" smtClean="0"/>
              <a:t>1 </a:t>
            </a:r>
            <a:r>
              <a:rPr lang="en-US" dirty="0" smtClean="0"/>
              <a:t>real related work </a:t>
            </a:r>
            <a:r>
              <a:rPr lang="en-US" dirty="0" smtClean="0"/>
              <a:t>section</a:t>
            </a:r>
          </a:p>
          <a:p>
            <a:r>
              <a:rPr lang="en-US" dirty="0" smtClean="0"/>
              <a:t>1 real methods section</a:t>
            </a:r>
          </a:p>
          <a:p>
            <a:r>
              <a:rPr lang="en-US" dirty="0" smtClean="0"/>
              <a:t>1 4000</a:t>
            </a:r>
            <a:r>
              <a:rPr lang="en-US" dirty="0" smtClean="0"/>
              <a:t>-7000 </a:t>
            </a:r>
            <a:r>
              <a:rPr lang="en-US" dirty="0" smtClean="0"/>
              <a:t>word start of an academic </a:t>
            </a:r>
            <a:r>
              <a:rPr lang="en-US" dirty="0" smtClean="0"/>
              <a:t>paper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Goals</a:t>
            </a:r>
            <a:endParaRPr lang="en-US" dirty="0"/>
          </a:p>
        </p:txBody>
      </p:sp>
      <p:sp>
        <p:nvSpPr>
          <p:cNvPr id="3" name="Content Placeholder 2"/>
          <p:cNvSpPr>
            <a:spLocks noGrp="1"/>
          </p:cNvSpPr>
          <p:nvPr>
            <p:ph idx="1"/>
          </p:nvPr>
        </p:nvSpPr>
        <p:spPr>
          <a:xfrm>
            <a:off x="457200" y="1600200"/>
            <a:ext cx="8229600" cy="4787900"/>
          </a:xfrm>
        </p:spPr>
        <p:txBody>
          <a:bodyPr>
            <a:normAutofit fontScale="77500" lnSpcReduction="20000"/>
          </a:bodyPr>
          <a:lstStyle/>
          <a:p>
            <a:r>
              <a:rPr lang="en-US" dirty="0" smtClean="0"/>
              <a:t>CV: Community standards/expectations, long-term thinking</a:t>
            </a:r>
          </a:p>
          <a:p>
            <a:r>
              <a:rPr lang="en-US" dirty="0" smtClean="0"/>
              <a:t>Abstracts: Finding research topics, scoping projects</a:t>
            </a:r>
          </a:p>
          <a:p>
            <a:r>
              <a:rPr lang="en-US" dirty="0" smtClean="0"/>
              <a:t>Lit Searches: Finding prior work, using tools for managing references, revising content in light of new material</a:t>
            </a:r>
          </a:p>
          <a:p>
            <a:r>
              <a:rPr lang="en-US" dirty="0" smtClean="0"/>
              <a:t>Related Work: Situating research in an intellectual context, establishing originality and significance</a:t>
            </a:r>
          </a:p>
          <a:p>
            <a:r>
              <a:rPr lang="en-US" dirty="0" smtClean="0"/>
              <a:t>Methods: Determining appropriate processes for conducting research</a:t>
            </a:r>
          </a:p>
          <a:p>
            <a:r>
              <a:rPr lang="en-US" dirty="0" smtClean="0"/>
              <a:t>Start of paper: Describing why a research project is interesting/important</a:t>
            </a:r>
          </a:p>
          <a:p>
            <a:r>
              <a:rPr lang="en-US" dirty="0" smtClean="0"/>
              <a:t>Entire trajectory: One potential process</a:t>
            </a:r>
            <a:r>
              <a:rPr lang="en-US" baseline="0" dirty="0" smtClean="0"/>
              <a:t> for developing a research project</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a:t>
            </a:r>
            <a:endParaRPr lang="en-US" dirty="0"/>
          </a:p>
        </p:txBody>
      </p:sp>
      <p:sp>
        <p:nvSpPr>
          <p:cNvPr id="3" name="Content Placeholder 2"/>
          <p:cNvSpPr>
            <a:spLocks noGrp="1"/>
          </p:cNvSpPr>
          <p:nvPr>
            <p:ph idx="1"/>
          </p:nvPr>
        </p:nvSpPr>
        <p:spPr/>
        <p:txBody>
          <a:bodyPr/>
          <a:lstStyle/>
          <a:p>
            <a:r>
              <a:rPr lang="en-US" dirty="0" smtClean="0"/>
              <a:t>One project well under </a:t>
            </a:r>
            <a:r>
              <a:rPr lang="en-US" dirty="0" smtClean="0"/>
              <a:t>way</a:t>
            </a:r>
          </a:p>
          <a:p>
            <a:r>
              <a:rPr lang="en-US" dirty="0" smtClean="0"/>
              <a:t>Several </a:t>
            </a:r>
            <a:r>
              <a:rPr lang="en-US" dirty="0" smtClean="0"/>
              <a:t>others in the back of your </a:t>
            </a:r>
            <a:r>
              <a:rPr lang="en-US" dirty="0" smtClean="0"/>
              <a:t>mind</a:t>
            </a:r>
          </a:p>
          <a:p>
            <a:r>
              <a:rPr lang="en-US" dirty="0" smtClean="0"/>
              <a:t>Understanding of at least one processes for beginning others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Assignments for the quarter</a:t>
            </a:r>
            <a:endParaRPr lang="en-US" dirty="0"/>
          </a:p>
        </p:txBody>
      </p:sp>
      <p:sp>
        <p:nvSpPr>
          <p:cNvPr id="3" name="Content Placeholder 2"/>
          <p:cNvSpPr>
            <a:spLocks noGrp="1"/>
          </p:cNvSpPr>
          <p:nvPr>
            <p:ph idx="1"/>
          </p:nvPr>
        </p:nvSpPr>
        <p:spPr/>
        <p:txBody>
          <a:bodyPr/>
          <a:lstStyle/>
          <a:p>
            <a:r>
              <a:rPr lang="en-US" dirty="0" smtClean="0"/>
              <a:t>Grading: Check/no check on all parts up until the final paper. All content should hopefully be useful to you.  </a:t>
            </a:r>
          </a:p>
          <a:p>
            <a:r>
              <a:rPr lang="en-US" dirty="0" smtClean="0"/>
              <a:t>Final paper graded on tradition</a:t>
            </a:r>
            <a:r>
              <a:rPr lang="en-US" baseline="0" dirty="0" smtClean="0"/>
              <a:t>al A-F scale.</a:t>
            </a:r>
          </a:p>
          <a:p>
            <a:r>
              <a:rPr lang="en-US" baseline="0" dirty="0" smtClean="0"/>
              <a:t>Participation graded on </a:t>
            </a:r>
            <a:r>
              <a:rPr lang="en-US" baseline="0" dirty="0" smtClean="0"/>
              <a:t>attendance, contributions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 Alternate Trajectories</a:t>
            </a:r>
            <a:endParaRPr lang="en-US" dirty="0"/>
          </a:p>
        </p:txBody>
      </p:sp>
      <p:sp>
        <p:nvSpPr>
          <p:cNvPr id="3" name="Content Placeholder 2"/>
          <p:cNvSpPr>
            <a:spLocks noGrp="1"/>
          </p:cNvSpPr>
          <p:nvPr>
            <p:ph idx="1"/>
          </p:nvPr>
        </p:nvSpPr>
        <p:spPr/>
        <p:txBody>
          <a:bodyPr/>
          <a:lstStyle/>
          <a:p>
            <a:r>
              <a:rPr lang="en-US" dirty="0" smtClean="0"/>
              <a:t>MS Students</a:t>
            </a:r>
          </a:p>
          <a:p>
            <a:r>
              <a:rPr lang="en-US" dirty="0" smtClean="0"/>
              <a:t>(If it’s a longer discussion, take time at the end with interested students)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Assignment for next week (Part</a:t>
            </a:r>
            <a:r>
              <a:rPr lang="en-US" dirty="0" smtClean="0"/>
              <a:t> 1)</a:t>
            </a:r>
            <a:endParaRPr lang="en-US" dirty="0"/>
          </a:p>
        </p:txBody>
      </p:sp>
      <p:sp>
        <p:nvSpPr>
          <p:cNvPr id="3" name="Content Placeholder 2"/>
          <p:cNvSpPr>
            <a:spLocks noGrp="1"/>
          </p:cNvSpPr>
          <p:nvPr>
            <p:ph idx="1"/>
          </p:nvPr>
        </p:nvSpPr>
        <p:spPr/>
        <p:txBody>
          <a:bodyPr/>
          <a:lstStyle/>
          <a:p>
            <a:r>
              <a:rPr lang="en-US" dirty="0" smtClean="0"/>
              <a:t>Begin exploring the ACM Digital Library, Google Scholar, and other sources to find papers that interest you.  </a:t>
            </a:r>
          </a:p>
          <a:p>
            <a:r>
              <a:rPr lang="en-US" dirty="0" smtClean="0"/>
              <a:t>Read their abstracts, skim their content, and look at the web pages of their authors.</a:t>
            </a:r>
          </a:p>
          <a:p>
            <a:r>
              <a:rPr lang="en-US" dirty="0" smtClean="0"/>
              <a:t>(No deliverable)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each other</a:t>
            </a:r>
            <a:endParaRPr lang="en-US" dirty="0"/>
          </a:p>
        </p:txBody>
      </p:sp>
      <p:sp>
        <p:nvSpPr>
          <p:cNvPr id="3" name="Content Placeholder 2"/>
          <p:cNvSpPr>
            <a:spLocks noGrp="1"/>
          </p:cNvSpPr>
          <p:nvPr>
            <p:ph idx="1"/>
          </p:nvPr>
        </p:nvSpPr>
        <p:spPr/>
        <p:txBody>
          <a:bodyPr/>
          <a:lstStyle/>
          <a:p>
            <a:r>
              <a:rPr lang="en-US" dirty="0" smtClean="0"/>
              <a:t>Pair up with someone you don’t know very much about.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Assignment for next week (Part 2)</a:t>
            </a:r>
            <a:endParaRPr lang="en-US" dirty="0"/>
          </a:p>
        </p:txBody>
      </p:sp>
      <p:sp>
        <p:nvSpPr>
          <p:cNvPr id="3" name="Content Placeholder 2"/>
          <p:cNvSpPr>
            <a:spLocks noGrp="1"/>
          </p:cNvSpPr>
          <p:nvPr>
            <p:ph idx="1"/>
          </p:nvPr>
        </p:nvSpPr>
        <p:spPr/>
        <p:txBody>
          <a:bodyPr/>
          <a:lstStyle/>
          <a:p>
            <a:r>
              <a:rPr lang="en-US" dirty="0" smtClean="0"/>
              <a:t>Make a professional web page for yourself</a:t>
            </a:r>
            <a:r>
              <a:rPr lang="en-US" dirty="0" smtClean="0"/>
              <a:t>.</a:t>
            </a:r>
          </a:p>
          <a:p>
            <a:r>
              <a:rPr lang="en-US" dirty="0" smtClean="0"/>
              <a:t>Include current CV.</a:t>
            </a:r>
            <a:endParaRPr lang="en-US" dirty="0" smtClean="0"/>
          </a:p>
          <a:p>
            <a:r>
              <a:rPr lang="en-US" dirty="0" smtClean="0"/>
              <a:t>Upload URL to </a:t>
            </a:r>
            <a:r>
              <a:rPr lang="en-US" dirty="0" err="1" smtClean="0"/>
              <a:t>DropBox</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lstStyle/>
          <a:p>
            <a:r>
              <a:rPr lang="en-US" dirty="0" smtClean="0"/>
              <a:t>Unless you let me know otherwise, all assignments for this course may be used as examples on which to base our in-class discussions</a:t>
            </a:r>
            <a:r>
              <a:rPr lang="en-US" dirty="0" smtClean="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2:</a:t>
            </a:r>
            <a:endParaRPr lang="en-US" dirty="0"/>
          </a:p>
        </p:txBody>
      </p:sp>
      <p:sp>
        <p:nvSpPr>
          <p:cNvPr id="3" name="Content Placeholder 2"/>
          <p:cNvSpPr>
            <a:spLocks noGrp="1"/>
          </p:cNvSpPr>
          <p:nvPr>
            <p:ph idx="1"/>
          </p:nvPr>
        </p:nvSpPr>
        <p:spPr/>
        <p:txBody>
          <a:bodyPr>
            <a:normAutofit lnSpcReduction="10000"/>
          </a:bodyPr>
          <a:lstStyle/>
          <a:p>
            <a:r>
              <a:rPr lang="en-US" dirty="0" smtClean="0"/>
              <a:t>It is appropriate to work on the assignment for a given week with an awareness of future assignments.  In fact, it will likely make the process more efficient.</a:t>
            </a:r>
          </a:p>
          <a:p>
            <a:endParaRPr lang="en-US" dirty="0" smtClean="0"/>
          </a:p>
          <a:p>
            <a:r>
              <a:rPr lang="en-US" dirty="0" smtClean="0"/>
              <a:t>This is also true of a PhD thesis – the process is designed to build on itself. (The process doesn’t work as well if you keep switching topics, though.)</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the Goal Is to Do Great Work…</a:t>
            </a:r>
            <a:endParaRPr lang="en-US" dirty="0"/>
          </a:p>
        </p:txBody>
      </p:sp>
      <p:sp>
        <p:nvSpPr>
          <p:cNvPr id="3" name="Content Placeholder 2"/>
          <p:cNvSpPr>
            <a:spLocks noGrp="1"/>
          </p:cNvSpPr>
          <p:nvPr>
            <p:ph idx="1"/>
          </p:nvPr>
        </p:nvSpPr>
        <p:spPr/>
        <p:txBody>
          <a:bodyPr/>
          <a:lstStyle/>
          <a:p>
            <a:r>
              <a:rPr lang="en-US" dirty="0" smtClean="0"/>
              <a:t>What advice do you have for each other, based on your varied life/work experiences?</a:t>
            </a:r>
          </a:p>
          <a:p>
            <a:endParaRPr lang="en-US" dirty="0" smtClean="0"/>
          </a:p>
          <a:p>
            <a:r>
              <a:rPr lang="en-US" dirty="0" smtClean="0"/>
              <a:t>Learning from each other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Know More than I Do</a:t>
            </a:r>
            <a:endParaRPr lang="en-US" dirty="0"/>
          </a:p>
        </p:txBody>
      </p:sp>
      <p:sp>
        <p:nvSpPr>
          <p:cNvPr id="3" name="Content Placeholder 2"/>
          <p:cNvSpPr>
            <a:spLocks noGrp="1"/>
          </p:cNvSpPr>
          <p:nvPr>
            <p:ph idx="1"/>
          </p:nvPr>
        </p:nvSpPr>
        <p:spPr/>
        <p:txBody>
          <a:bodyPr/>
          <a:lstStyle/>
          <a:p>
            <a:r>
              <a:rPr lang="en-US" dirty="0" smtClean="0"/>
              <a:t>Maybe not every one of you on every topic.</a:t>
            </a:r>
          </a:p>
          <a:p>
            <a:r>
              <a:rPr lang="en-US" dirty="0" smtClean="0"/>
              <a:t>But taken together, you know more than I do on just about everything.</a:t>
            </a:r>
          </a:p>
          <a:p>
            <a:r>
              <a:rPr lang="en-US" dirty="0" smtClean="0"/>
              <a:t>(Maybe not environmental issues in information technology, simulating social relationships, or making puppet films. </a:t>
            </a:r>
            <a:r>
              <a:rPr lang="en-US" dirty="0" smtClean="0">
                <a:sym typeface="Wingdings"/>
              </a:rPr>
              <a:t>:)</a:t>
            </a:r>
            <a:r>
              <a:rPr lang="en-US" baseline="0" dirty="0" smtClean="0">
                <a:sym typeface="Wingdings"/>
              </a:rPr>
              <a:t> </a:t>
            </a:r>
            <a:r>
              <a:rPr lang="en-US" dirty="0" smtClean="0">
                <a:sym typeface="Wingdings"/>
              </a:rPr>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t>
            </a:r>
            <a:r>
              <a:rPr lang="en-US" baseline="0" dirty="0" smtClean="0"/>
              <a:t> Over Reading</a:t>
            </a:r>
            <a:endParaRPr lang="en-US" dirty="0"/>
          </a:p>
        </p:txBody>
      </p:sp>
      <p:sp>
        <p:nvSpPr>
          <p:cNvPr id="3" name="Content Placeholder 2"/>
          <p:cNvSpPr>
            <a:spLocks noGrp="1"/>
          </p:cNvSpPr>
          <p:nvPr>
            <p:ph idx="1"/>
          </p:nvPr>
        </p:nvSpPr>
        <p:spPr/>
        <p:txBody>
          <a:bodyPr/>
          <a:lstStyle/>
          <a:p>
            <a:r>
              <a:rPr lang="en-US" dirty="0" smtClean="0"/>
              <a:t>Getting what you came for…</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None (Well, Half) Shall Pass</a:t>
            </a:r>
            <a:endParaRPr lang="en-US" dirty="0"/>
          </a:p>
        </p:txBody>
      </p:sp>
      <p:sp>
        <p:nvSpPr>
          <p:cNvPr id="3" name="Content Placeholder 2"/>
          <p:cNvSpPr>
            <a:spLocks noGrp="1"/>
          </p:cNvSpPr>
          <p:nvPr>
            <p:ph idx="1"/>
          </p:nvPr>
        </p:nvSpPr>
        <p:spPr/>
        <p:txBody>
          <a:bodyPr/>
          <a:lstStyle/>
          <a:p>
            <a:r>
              <a:rPr lang="en-US" dirty="0" smtClean="0"/>
              <a:t>~50% of PhD students don’t graduate.</a:t>
            </a:r>
          </a:p>
          <a:p>
            <a:r>
              <a:rPr lang="en-US" dirty="0" smtClean="0"/>
              <a:t>Why not?</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Lack</a:t>
            </a:r>
            <a:r>
              <a:rPr lang="en-US" baseline="0" dirty="0" smtClean="0"/>
              <a:t> of Guidance/Orientation</a:t>
            </a:r>
            <a:endParaRPr lang="en-US" dirty="0"/>
          </a:p>
        </p:txBody>
      </p:sp>
      <p:sp>
        <p:nvSpPr>
          <p:cNvPr id="3" name="Content Placeholder 2"/>
          <p:cNvSpPr>
            <a:spLocks noGrp="1"/>
          </p:cNvSpPr>
          <p:nvPr>
            <p:ph idx="1"/>
          </p:nvPr>
        </p:nvSpPr>
        <p:spPr/>
        <p:txBody>
          <a:bodyPr/>
          <a:lstStyle/>
          <a:p>
            <a:r>
              <a:rPr lang="en-US" dirty="0" smtClean="0"/>
              <a:t>Is, in some ways, intentional.</a:t>
            </a:r>
          </a:p>
          <a:p>
            <a:r>
              <a:rPr lang="en-US" dirty="0" smtClean="0"/>
              <a:t>Can you work when no one is telling you to work?</a:t>
            </a:r>
          </a:p>
          <a:p>
            <a:r>
              <a:rPr lang="en-US" dirty="0" smtClean="0"/>
              <a:t>Can you care more than anyone else cares?</a:t>
            </a:r>
          </a:p>
          <a:p>
            <a:r>
              <a:rPr lang="en-US" dirty="0" smtClean="0"/>
              <a:t>Can you know more than anyone else knows?</a:t>
            </a:r>
          </a:p>
          <a:p>
            <a:r>
              <a:rPr lang="en-US" dirty="0" smtClean="0"/>
              <a:t>These are questions of self-motivation, not of being assigned specific tasks.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Unstructured Time</a:t>
            </a:r>
            <a:endParaRPr lang="en-US" dirty="0"/>
          </a:p>
        </p:txBody>
      </p:sp>
      <p:sp>
        <p:nvSpPr>
          <p:cNvPr id="3" name="Content Placeholder 2"/>
          <p:cNvSpPr>
            <a:spLocks noGrp="1"/>
          </p:cNvSpPr>
          <p:nvPr>
            <p:ph idx="1"/>
          </p:nvPr>
        </p:nvSpPr>
        <p:spPr/>
        <p:txBody>
          <a:bodyPr/>
          <a:lstStyle/>
          <a:p>
            <a:r>
              <a:rPr lang="en-US" dirty="0" smtClean="0"/>
              <a:t>You have been given a mandate by society (your culture, your family, yourself) to pursue knowledge and understanding at a high level.</a:t>
            </a:r>
          </a:p>
          <a:p>
            <a:r>
              <a:rPr lang="en-US" dirty="0" smtClean="0"/>
              <a:t>Many of the people involved don’t know *why* it’s important, but they sense that it *is* important.</a:t>
            </a:r>
          </a:p>
          <a:p>
            <a:r>
              <a:rPr lang="en-US" dirty="0" smtClean="0"/>
              <a:t>Need to discover what works best for you in living your life as a productive researcher.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Talk to</a:t>
            </a:r>
            <a:r>
              <a:rPr lang="en-US" baseline="0" dirty="0" smtClean="0"/>
              <a:t> him/her</a:t>
            </a:r>
            <a:endParaRPr lang="en-US" dirty="0"/>
          </a:p>
        </p:txBody>
      </p:sp>
      <p:sp>
        <p:nvSpPr>
          <p:cNvPr id="3" name="Content Placeholder 2"/>
          <p:cNvSpPr>
            <a:spLocks noGrp="1"/>
          </p:cNvSpPr>
          <p:nvPr>
            <p:ph idx="1"/>
          </p:nvPr>
        </p:nvSpPr>
        <p:spPr/>
        <p:txBody>
          <a:bodyPr/>
          <a:lstStyle/>
          <a:p>
            <a:r>
              <a:rPr lang="en-US" dirty="0" smtClean="0"/>
              <a:t>Eye contact.</a:t>
            </a:r>
          </a:p>
          <a:p>
            <a:r>
              <a:rPr lang="en-US" dirty="0" smtClean="0"/>
              <a:t>Good listener.</a:t>
            </a:r>
          </a:p>
          <a:p>
            <a:r>
              <a:rPr lang="en-US" dirty="0" smtClean="0"/>
              <a:t>Clear communicator.</a:t>
            </a:r>
          </a:p>
          <a:p>
            <a:r>
              <a:rPr lang="en-US" dirty="0" smtClean="0"/>
              <a:t>In ten </a:t>
            </a:r>
            <a:r>
              <a:rPr lang="en-US" baseline="0" dirty="0" smtClean="0"/>
              <a:t>minutes, you’ll each be asked to introduce the other, and then critique the other person’s intro of you.</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it important?</a:t>
            </a:r>
            <a:endParaRPr lang="en-US" dirty="0"/>
          </a:p>
        </p:txBody>
      </p:sp>
      <p:sp>
        <p:nvSpPr>
          <p:cNvPr id="3" name="Content Placeholder 2"/>
          <p:cNvSpPr>
            <a:spLocks noGrp="1"/>
          </p:cNvSpPr>
          <p:nvPr>
            <p:ph idx="1"/>
          </p:nvPr>
        </p:nvSpPr>
        <p:spPr/>
        <p:txBody>
          <a:bodyPr/>
          <a:lstStyle/>
          <a:p>
            <a:r>
              <a:rPr lang="en-US" dirty="0" smtClean="0"/>
              <a:t>Someone needs to be thinking broadly and deeply about how the world has been, how it is, how it will be, and how it could be.</a:t>
            </a:r>
          </a:p>
          <a:p>
            <a:r>
              <a:rPr lang="en-US" dirty="0" smtClean="0"/>
              <a:t>That’s you</a:t>
            </a:r>
            <a:r>
              <a:rPr lang="en-US" dirty="0" smtClean="0"/>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Thoughts</a:t>
            </a:r>
            <a:r>
              <a:rPr lang="en-US" baseline="0" dirty="0" smtClean="0"/>
              <a:t> on Reading</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Would</a:t>
            </a:r>
            <a:r>
              <a:rPr lang="en-US" baseline="0" dirty="0" smtClean="0"/>
              <a:t> You Like to Get Out of This Course?</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Discussion of Alternative Trajectories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This is not just a schmaltzy exercise in team building.</a:t>
            </a:r>
          </a:p>
          <a:p>
            <a:r>
              <a:rPr lang="en-US" dirty="0" smtClean="0"/>
              <a:t>Academia involves a great deal of listening/reading carefully, synthesizing/summarizing what you’ve heard, presenting content to others,</a:t>
            </a:r>
            <a:r>
              <a:rPr lang="en-US" baseline="0" dirty="0" smtClean="0"/>
              <a:t> and mutual critique.</a:t>
            </a:r>
            <a:endParaRPr lang="en-US" dirty="0" smtClean="0"/>
          </a:p>
          <a:p>
            <a:r>
              <a:rPr lang="en-US" dirty="0" smtClean="0"/>
              <a:t>So it actually relates to the topics</a:t>
            </a:r>
            <a:r>
              <a:rPr lang="en-US" baseline="0" dirty="0" smtClean="0"/>
              <a:t> of the course (as</a:t>
            </a:r>
            <a:r>
              <a:rPr lang="en-US" dirty="0" smtClean="0"/>
              <a:t> well as being</a:t>
            </a:r>
            <a:r>
              <a:rPr lang="en-US" baseline="0" dirty="0" smtClean="0"/>
              <a:t> a schmaltzy team building exercise</a:t>
            </a:r>
            <a:r>
              <a:rPr lang="en-US" baseline="0" dirty="0" smtClean="0">
                <a:sym typeface="Wingdings"/>
              </a:rPr>
              <a:t>).</a:t>
            </a:r>
            <a:endParaRPr lang="en-US" dirty="0" smtClean="0"/>
          </a:p>
          <a:p>
            <a:r>
              <a:rPr lang="en-US" dirty="0" smtClean="0"/>
              <a:t>Here’s what you’ll be asked to do, ~10 minutes from</a:t>
            </a:r>
            <a:r>
              <a:rPr lang="en-US" baseline="0" dirty="0" smtClean="0"/>
              <a:t> now</a:t>
            </a:r>
            <a:r>
              <a:rPr lang="en-US"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Person 1: Tell us about</a:t>
            </a:r>
            <a:r>
              <a:rPr lang="en-US" baseline="0" dirty="0" smtClean="0"/>
              <a:t> partner</a:t>
            </a:r>
          </a:p>
          <a:p>
            <a:pPr lvl="1"/>
            <a:r>
              <a:rPr lang="en-US" dirty="0" smtClean="0"/>
              <a:t>What is her/his name?</a:t>
            </a:r>
          </a:p>
          <a:p>
            <a:pPr lvl="1"/>
            <a:r>
              <a:rPr lang="en-US" dirty="0" smtClean="0"/>
              <a:t>What program is </a:t>
            </a:r>
            <a:r>
              <a:rPr lang="en-US" dirty="0" err="1" smtClean="0"/>
              <a:t>s</a:t>
            </a:r>
            <a:r>
              <a:rPr lang="en-US" dirty="0" smtClean="0"/>
              <a:t>/he in?</a:t>
            </a:r>
          </a:p>
          <a:p>
            <a:pPr lvl="1"/>
            <a:r>
              <a:rPr lang="en-US" dirty="0" smtClean="0"/>
              <a:t>What was </a:t>
            </a:r>
            <a:r>
              <a:rPr lang="en-US" dirty="0" err="1" smtClean="0"/>
              <a:t>s</a:t>
            </a:r>
            <a:r>
              <a:rPr lang="en-US" dirty="0" smtClean="0"/>
              <a:t>/he doing 1 year ago?</a:t>
            </a:r>
          </a:p>
          <a:p>
            <a:pPr lvl="1"/>
            <a:r>
              <a:rPr lang="en-US" dirty="0" smtClean="0"/>
              <a:t>What was </a:t>
            </a:r>
            <a:r>
              <a:rPr lang="en-US" dirty="0" err="1" smtClean="0"/>
              <a:t>s</a:t>
            </a:r>
            <a:r>
              <a:rPr lang="en-US" dirty="0" smtClean="0"/>
              <a:t>/he doing 1 month ago?</a:t>
            </a:r>
          </a:p>
          <a:p>
            <a:pPr lvl="1"/>
            <a:r>
              <a:rPr lang="en-US" dirty="0" smtClean="0"/>
              <a:t>What research topics/work areas is </a:t>
            </a:r>
            <a:r>
              <a:rPr lang="en-US" dirty="0" err="1" smtClean="0"/>
              <a:t>s</a:t>
            </a:r>
            <a:r>
              <a:rPr lang="en-US" dirty="0" smtClean="0"/>
              <a:t>/he interested in?</a:t>
            </a:r>
          </a:p>
          <a:p>
            <a:pPr lvl="1"/>
            <a:r>
              <a:rPr lang="en-US" dirty="0" smtClean="0"/>
              <a:t>What out-of-school activities does </a:t>
            </a:r>
            <a:r>
              <a:rPr lang="en-US" dirty="0" err="1" smtClean="0"/>
              <a:t>s</a:t>
            </a:r>
            <a:r>
              <a:rPr lang="en-US" dirty="0" smtClean="0"/>
              <a:t>/he like?</a:t>
            </a:r>
          </a:p>
          <a:p>
            <a:pPr lvl="1"/>
            <a:r>
              <a:rPr lang="en-US" dirty="0" smtClean="0"/>
              <a:t>What else did you learn about her/him from your discussion?</a:t>
            </a:r>
          </a:p>
          <a:p>
            <a:r>
              <a:rPr lang="en-US" dirty="0" smtClean="0"/>
              <a:t>Person</a:t>
            </a:r>
            <a:r>
              <a:rPr lang="en-US" baseline="0" dirty="0" smtClean="0"/>
              <a:t> 2: Critique</a:t>
            </a:r>
          </a:p>
          <a:p>
            <a:pPr lvl="1"/>
            <a:r>
              <a:rPr lang="en-US" dirty="0" smtClean="0"/>
              <a:t>Kindly but rigorously point out flaws,</a:t>
            </a:r>
            <a:r>
              <a:rPr lang="en-US" baseline="0" dirty="0" smtClean="0"/>
              <a:t> missed points, etc.</a:t>
            </a:r>
          </a:p>
          <a:p>
            <a:pPr lvl="0"/>
            <a:r>
              <a:rPr lang="en-US" dirty="0" smtClean="0"/>
              <a:t>Then switch roles.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Goal of the Course</a:t>
            </a:r>
            <a:endParaRPr lang="en-US" dirty="0"/>
          </a:p>
        </p:txBody>
      </p:sp>
      <p:sp>
        <p:nvSpPr>
          <p:cNvPr id="3" name="Content Placeholder 2"/>
          <p:cNvSpPr>
            <a:spLocks noGrp="1"/>
          </p:cNvSpPr>
          <p:nvPr>
            <p:ph idx="1"/>
          </p:nvPr>
        </p:nvSpPr>
        <p:spPr/>
        <p:txBody>
          <a:bodyPr/>
          <a:lstStyle/>
          <a:p>
            <a:r>
              <a:rPr lang="en-US" smtClean="0"/>
              <a:t>Help you become successful academic researchers (or successful in whatever information work you may some day end up doing).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a:t>
            </a:r>
            <a:r>
              <a:rPr lang="en-US" baseline="0" dirty="0" smtClean="0"/>
              <a:t> Target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PhD students, MS students interested in pursuing PhDs some day, MS students interested in learning about research</a:t>
            </a:r>
          </a:p>
          <a:p>
            <a:r>
              <a:rPr lang="en-US" dirty="0" smtClean="0"/>
              <a:t>Alternate target: non-research focused students who are required to take this course to graduate. (I’ll try to provide alternate paths through the various assignments that are of value to you.  If you would like to propose a particular alternate assignment that is more relevant to your life plan, please let me know.)</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Poll</a:t>
            </a:r>
            <a:endParaRPr lang="en-US" dirty="0"/>
          </a:p>
        </p:txBody>
      </p:sp>
      <p:sp>
        <p:nvSpPr>
          <p:cNvPr id="3" name="Content Placeholder 2"/>
          <p:cNvSpPr>
            <a:spLocks noGrp="1"/>
          </p:cNvSpPr>
          <p:nvPr>
            <p:ph idx="1"/>
          </p:nvPr>
        </p:nvSpPr>
        <p:spPr/>
        <p:txBody>
          <a:bodyPr/>
          <a:lstStyle/>
          <a:p>
            <a:r>
              <a:rPr lang="en-US" dirty="0" smtClean="0"/>
              <a:t>10-15 </a:t>
            </a:r>
            <a:r>
              <a:rPr lang="en-US" dirty="0" smtClean="0"/>
              <a:t>minute break half-way through, or end class </a:t>
            </a:r>
            <a:r>
              <a:rPr lang="en-US" dirty="0" smtClean="0"/>
              <a:t>10-15 </a:t>
            </a:r>
            <a:r>
              <a:rPr lang="en-US" dirty="0" smtClean="0"/>
              <a:t>minutes early</a:t>
            </a:r>
            <a:r>
              <a:rPr lang="en-US" dirty="0" smtClean="0"/>
              <a:t>?</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Introducing myself</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1107</Words>
  <Application>Microsoft Macintosh PowerPoint</Application>
  <PresentationFormat>On-screen Show (4:3)</PresentationFormat>
  <Paragraphs>116</Paragraphs>
  <Slides>35</Slides>
  <Notes>0</Notes>
  <HiddenSlides>0</HiddenSlides>
  <MMClips>0</MMClips>
  <ScaleCrop>false</ScaleCrop>
  <HeadingPairs>
    <vt:vector size="4" baseType="variant">
      <vt:variant>
        <vt:lpstr>Design Template</vt:lpstr>
      </vt:variant>
      <vt:variant>
        <vt:i4>1</vt:i4>
      </vt:variant>
      <vt:variant>
        <vt:lpstr>Slide Titles</vt:lpstr>
      </vt:variant>
      <vt:variant>
        <vt:i4>35</vt:i4>
      </vt:variant>
    </vt:vector>
  </HeadingPairs>
  <TitlesOfParts>
    <vt:vector size="36" baseType="lpstr">
      <vt:lpstr>Office Theme</vt:lpstr>
      <vt:lpstr>Informatics 201 Week 1: Introductions</vt:lpstr>
      <vt:lpstr>Introducing each other</vt:lpstr>
      <vt:lpstr>Talk to him/her</vt:lpstr>
      <vt:lpstr>Note</vt:lpstr>
      <vt:lpstr>Tasks</vt:lpstr>
      <vt:lpstr>Goal of the Course</vt:lpstr>
      <vt:lpstr>Primary Target</vt:lpstr>
      <vt:lpstr>Quick Poll</vt:lpstr>
      <vt:lpstr>Introducing myself</vt:lpstr>
      <vt:lpstr>Go through Syllabus</vt:lpstr>
      <vt:lpstr>Ground Rules</vt:lpstr>
      <vt:lpstr>Attendance</vt:lpstr>
      <vt:lpstr>Grading</vt:lpstr>
      <vt:lpstr>Assignment trajectory</vt:lpstr>
      <vt:lpstr>Learning Goals</vt:lpstr>
      <vt:lpstr>Outcomes</vt:lpstr>
      <vt:lpstr>Assignments for the quarter</vt:lpstr>
      <vt:lpstr>Discuss Alternate Trajectories</vt:lpstr>
      <vt:lpstr>Assignment for next week (Part 1)</vt:lpstr>
      <vt:lpstr>Assignment for next week (Part 2)</vt:lpstr>
      <vt:lpstr>Note:</vt:lpstr>
      <vt:lpstr>Note 2:</vt:lpstr>
      <vt:lpstr>If the Goal Is to Do Great Work…</vt:lpstr>
      <vt:lpstr>You Know More than I Do</vt:lpstr>
      <vt:lpstr>Questions?</vt:lpstr>
      <vt:lpstr>Go Over Reading</vt:lpstr>
      <vt:lpstr>None (Well, Half) Shall Pass</vt:lpstr>
      <vt:lpstr>Lack of Guidance/Orientation</vt:lpstr>
      <vt:lpstr>Unstructured Time</vt:lpstr>
      <vt:lpstr>Why is it important?</vt:lpstr>
      <vt:lpstr>Other Thoughts on Reading</vt:lpstr>
      <vt:lpstr>What Would You Like to Get Out of This Course?</vt:lpstr>
      <vt:lpstr>Questions?</vt:lpstr>
      <vt:lpstr>Thank you!</vt:lpstr>
      <vt:lpstr>Discussion of Alternative Trajectories</vt:lpstr>
    </vt:vector>
  </TitlesOfParts>
  <Company>University of California, Irvine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Informatics 201 Week 1: Introductions</dc:title>
  <dc:creator>Bill Tomlinson</dc:creator>
  <cp:lastModifiedBy>Bill Tomlinson</cp:lastModifiedBy>
  <cp:revision>1</cp:revision>
  <dcterms:created xsi:type="dcterms:W3CDTF">2011-09-26T23:02:51Z</dcterms:created>
  <dcterms:modified xsi:type="dcterms:W3CDTF">2011-09-26T23:03:39Z</dcterms:modified>
</cp:coreProperties>
</file>