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27"/>
  </p:notesMasterIdLst>
  <p:handoutMasterIdLst>
    <p:handoutMasterId r:id="rId28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4" r:id="rId12"/>
    <p:sldId id="475" r:id="rId13"/>
    <p:sldId id="476" r:id="rId14"/>
    <p:sldId id="477" r:id="rId15"/>
    <p:sldId id="478" r:id="rId16"/>
    <p:sldId id="479" r:id="rId17"/>
    <p:sldId id="480" r:id="rId18"/>
    <p:sldId id="481" r:id="rId19"/>
    <p:sldId id="482" r:id="rId20"/>
    <p:sldId id="483" r:id="rId21"/>
    <p:sldId id="484" r:id="rId22"/>
    <p:sldId id="485" r:id="rId23"/>
    <p:sldId id="486" r:id="rId24"/>
    <p:sldId id="488" r:id="rId25"/>
    <p:sldId id="48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  <a:srgbClr val="0E001C"/>
    <a:srgbClr val="CCFF66"/>
    <a:srgbClr val="006600"/>
    <a:srgbClr val="000099"/>
    <a:srgbClr val="190953"/>
    <a:srgbClr val="2F11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70" autoAdjust="0"/>
  </p:normalViewPr>
  <p:slideViewPr>
    <p:cSldViewPr>
      <p:cViewPr>
        <p:scale>
          <a:sx n="75" d="100"/>
          <a:sy n="75" d="100"/>
        </p:scale>
        <p:origin x="-1594" y="-3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vk\Work\Speech\papers\_TKDE%202009\xls\Nois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v>Recognizer</c:v>
          </c:tx>
          <c:spPr>
            <a:ln>
              <a:solidFill>
                <a:sysClr val="windowText" lastClr="000000"/>
              </a:solidFill>
            </a:ln>
          </c:spPr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Rec.</a:t>
                    </a:r>
                  </a:p>
                </c:rich>
              </c:tx>
              <c:dLblPos val="inBase"/>
              <c:showSerName val="1"/>
            </c:dLbl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SerName val="1"/>
          </c:dLbls>
          <c:cat>
            <c:strRef>
              <c:f>F_dr_global_n0!$F$9:$F$11</c:f>
              <c:strCache>
                <c:ptCount val="3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</c:strCache>
            </c:strRef>
          </c:cat>
          <c:val>
            <c:numRef>
              <c:f>F_dr_global_n0!$H$23:$H$25</c:f>
              <c:numCache>
                <c:formatCode>General</c:formatCode>
                <c:ptCount val="3"/>
                <c:pt idx="0">
                  <c:v>0.63006194724743869</c:v>
                </c:pt>
                <c:pt idx="1">
                  <c:v>0.43285931351540935</c:v>
                </c:pt>
                <c:pt idx="2">
                  <c:v>0.22443604628511343</c:v>
                </c:pt>
              </c:numCache>
            </c:numRef>
          </c:val>
        </c:ser>
        <c:ser>
          <c:idx val="1"/>
          <c:order val="1"/>
          <c:tx>
            <c:v>ME</c:v>
          </c:tx>
          <c:spPr>
            <a:ln>
              <a:solidFill>
                <a:sysClr val="windowText" lastClr="000000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SerName val="1"/>
          </c:dLbls>
          <c:cat>
            <c:strRef>
              <c:f>F_dr_global_n0!$F$9:$F$11</c:f>
              <c:strCache>
                <c:ptCount val="3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</c:strCache>
            </c:strRef>
          </c:cat>
          <c:val>
            <c:numRef>
              <c:f>F_dr_global_n0!$J$23:$J$25</c:f>
              <c:numCache>
                <c:formatCode>General</c:formatCode>
                <c:ptCount val="3"/>
                <c:pt idx="0">
                  <c:v>0.84612147894183254</c:v>
                </c:pt>
                <c:pt idx="1">
                  <c:v>0.61316866014727078</c:v>
                </c:pt>
                <c:pt idx="2">
                  <c:v>0.46854716172517252</c:v>
                </c:pt>
              </c:numCache>
            </c:numRef>
          </c:val>
        </c:ser>
        <c:ser>
          <c:idx val="2"/>
          <c:order val="2"/>
          <c:tx>
            <c:v>Upper Bound</c:v>
          </c:tx>
          <c:spPr>
            <a:ln>
              <a:solidFill>
                <a:sysClr val="windowText" lastClr="000000"/>
              </a:solidFill>
            </a:ln>
          </c:spPr>
          <c:dLbls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dLblPos val="inBase"/>
            <c:showSerName val="1"/>
          </c:dLbls>
          <c:cat>
            <c:strRef>
              <c:f>F_dr_global_n0!$F$9:$F$11</c:f>
              <c:strCache>
                <c:ptCount val="3"/>
                <c:pt idx="0">
                  <c:v>Low</c:v>
                </c:pt>
                <c:pt idx="1">
                  <c:v>Med</c:v>
                </c:pt>
                <c:pt idx="2">
                  <c:v>High</c:v>
                </c:pt>
              </c:strCache>
            </c:strRef>
          </c:cat>
          <c:val>
            <c:numRef>
              <c:f>F_dr_global_n0!$L$23:$L$25</c:f>
              <c:numCache>
                <c:formatCode>General</c:formatCode>
                <c:ptCount val="3"/>
                <c:pt idx="0">
                  <c:v>0.91924260723886753</c:v>
                </c:pt>
                <c:pt idx="1">
                  <c:v>0.79438189114427082</c:v>
                </c:pt>
                <c:pt idx="2">
                  <c:v>0.6159738185218383</c:v>
                </c:pt>
              </c:numCache>
            </c:numRef>
          </c:val>
        </c:ser>
        <c:dLbls>
          <c:showVal val="1"/>
        </c:dLbls>
        <c:axId val="36606720"/>
        <c:axId val="36608640"/>
      </c:barChart>
      <c:catAx>
        <c:axId val="366067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Noise Level</a:t>
                </a:r>
              </a:p>
            </c:rich>
          </c:tx>
          <c:layout/>
        </c:title>
        <c:majorTickMark val="none"/>
        <c:tickLblPos val="nextTo"/>
        <c:spPr>
          <a:ln>
            <a:noFill/>
          </a:ln>
        </c:spPr>
        <c:crossAx val="36608640"/>
        <c:crosses val="autoZero"/>
        <c:lblAlgn val="ctr"/>
        <c:lblOffset val="100"/>
      </c:catAx>
      <c:valAx>
        <c:axId val="36608640"/>
        <c:scaling>
          <c:orientation val="minMax"/>
          <c:max val="1.1000000000000001"/>
          <c:min val="0"/>
        </c:scaling>
        <c:axPos val="l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Quality</a:t>
                </a:r>
              </a:p>
            </c:rich>
          </c:tx>
          <c:layout/>
        </c:title>
        <c:numFmt formatCode="General" sourceLinked="1"/>
        <c:tickLblPos val="nextTo"/>
        <c:spPr>
          <a:ln w="12700">
            <a:solidFill>
              <a:schemeClr val="tx1"/>
            </a:solidFill>
          </a:ln>
        </c:spPr>
        <c:crossAx val="36606720"/>
        <c:crosses val="autoZero"/>
        <c:crossBetween val="between"/>
        <c:majorUnit val="0.2"/>
      </c:valAx>
      <c:spPr>
        <a:noFill/>
        <a:ln w="19050">
          <a:solidFill>
            <a:schemeClr val="tx1"/>
          </a:solidFill>
        </a:ln>
      </c:spPr>
    </c:plotArea>
    <c:plotVisOnly val="1"/>
  </c:chart>
  <c:spPr>
    <a:solidFill>
      <a:schemeClr val="bg1"/>
    </a:solidFill>
    <a:ln>
      <a:noFill/>
    </a:ln>
    <a:effectLst>
      <a:outerShdw blurRad="50800" dist="38100" dir="2700000" algn="tl" rotWithShape="0">
        <a:prstClr val="black">
          <a:alpha val="40000"/>
        </a:prstClr>
      </a:outerShdw>
    </a:effectLst>
    <a:scene3d>
      <a:camera prst="orthographicFront"/>
      <a:lightRig rig="threePt" dir="t"/>
    </a:scene3d>
    <a:sp3d>
      <a:bevelT/>
    </a:sp3d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64B85CB-E142-430C-B813-CBA93F7A73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0860253B-D98B-4AE3-ADB8-8F5C79D6785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My name is … I am a research scientist here at UCI working on the speech component of the SAFIRE project.</a:t>
            </a: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F652B2-B610-4C75-855B-AEB44CA6B4A0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B46FB2E-817F-4468-AA6A-216978468B5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Sharad</a:t>
            </a:r>
            <a:r>
              <a:rPr lang="en-US" dirty="0" smtClean="0"/>
              <a:t> has briefly described the five speech</a:t>
            </a:r>
            <a:r>
              <a:rPr lang="en-US" baseline="0" dirty="0" smtClean="0"/>
              <a:t> related </a:t>
            </a:r>
            <a:r>
              <a:rPr lang="en-US" dirty="0" smtClean="0"/>
              <a:t>SA apps we have thought of. </a:t>
            </a:r>
          </a:p>
          <a:p>
            <a:r>
              <a:rPr lang="en-US" dirty="0" smtClean="0"/>
              <a:t>Let me provide a few more details on them.</a:t>
            </a:r>
          </a:p>
          <a:p>
            <a:r>
              <a:rPr lang="en-US" dirty="0" smtClean="0"/>
              <a:t>The purpose of the alert application is to…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60253B-D98B-4AE3-ADB8-8F5C79D6785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FF006EE-00B3-42F4-AFC8-B9E923A60DA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B3DE2A2-37AA-4359-A357-F2C3EDE706B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75BE3F-57F6-45F2-AFB7-97CB017A8FC3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Most recognizers give a ranked list of alternatives to every utterance. Shown above is one example of alternatives at the word level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40FF74B-CFA3-4C26-84E0-87999B7C48CC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Most recognizers give a ranked list of alternatives to every utterance. Shown above is one example of alternatives at the word level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D73C09-F45C-43ED-A662-FDAFB45099CD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Most recognizers give a ranked list of alternatives to every utterance. Shown above is one example of alternatives at the word level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E824A5-7AF9-48B2-BA8A-CE42FA626686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mtClean="0"/>
              <a:t>Most recognizers give a ranked list of alternatives to every utterance. Shown above is one example of alternatives at the word level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zh-CN" smtClean="0"/>
              <a:t>Precision – number of correct tags/total tags ; recall  number of current tags/number of tags</a:t>
            </a:r>
          </a:p>
          <a:p>
            <a:pPr eaLnBrk="1" hangingPunct="1">
              <a:spcBef>
                <a:spcPct val="0"/>
              </a:spcBef>
            </a:pPr>
            <a:endParaRPr lang="en-US" altLang="zh-CN" smtClean="0"/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3 correct 2 incorrect 2 nulls – precision is 3 /5  recall is 3/7</a:t>
            </a:r>
            <a:endParaRPr lang="zh-CN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D8553F2-EA6A-4252-81E4-A7861E84B083}" type="slidenum">
              <a:rPr lang="en-US" smtClean="0"/>
              <a:pPr>
                <a:defRPr/>
              </a:pPr>
              <a:t>18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27432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3638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BE2B9F5-F40A-434E-B35C-1C7702BD6050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3126" name="Freeform 6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27" name="Line 7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3128" name="Object 8"/>
          <p:cNvGraphicFramePr>
            <a:graphicFrameLocks noChangeAspect="1"/>
          </p:cNvGraphicFramePr>
          <p:nvPr/>
        </p:nvGraphicFramePr>
        <p:xfrm>
          <a:off x="914400" y="1524000"/>
          <a:ext cx="685800" cy="685800"/>
        </p:xfrm>
        <a:graphic>
          <a:graphicData uri="http://schemas.openxmlformats.org/presentationml/2006/ole">
            <p:oleObj spid="_x0000_s133128" name="Image" r:id="rId3" imgW="304569" imgH="304569" progId="">
              <p:embed/>
            </p:oleObj>
          </a:graphicData>
        </a:graphic>
      </p:graphicFrame>
      <p:sp>
        <p:nvSpPr>
          <p:cNvPr id="133129" name="Text Box 9"/>
          <p:cNvSpPr txBox="1">
            <a:spLocks noChangeArrowheads="1"/>
          </p:cNvSpPr>
          <p:nvPr/>
        </p:nvSpPr>
        <p:spPr bwMode="auto">
          <a:xfrm>
            <a:off x="1600200" y="1447800"/>
            <a:ext cx="16525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/>
              <a:t>SAFIRE</a:t>
            </a:r>
            <a:endParaRPr lang="en-US" sz="1600"/>
          </a:p>
        </p:txBody>
      </p:sp>
      <p:sp>
        <p:nvSpPr>
          <p:cNvPr id="133130" name="Text Box 10"/>
          <p:cNvSpPr txBox="1">
            <a:spLocks noChangeArrowheads="1"/>
          </p:cNvSpPr>
          <p:nvPr/>
        </p:nvSpPr>
        <p:spPr bwMode="auto">
          <a:xfrm>
            <a:off x="1600200" y="1905000"/>
            <a:ext cx="3130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Situational Awareness for Firefighters</a:t>
            </a:r>
          </a:p>
        </p:txBody>
      </p:sp>
      <p:pic>
        <p:nvPicPr>
          <p:cNvPr id="133131" name="Picture 11" descr="cert-logo-uc-irvin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371600"/>
            <a:ext cx="2030413" cy="91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7F507F2-91D3-4805-B3F5-DD87F47BB60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6380D3-965B-423A-8CCC-9D85452142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8" name="Rectangle 6"/>
          <p:cNvSpPr>
            <a:spLocks noGrp="1" noChangeArrowheads="1"/>
          </p:cNvSpPr>
          <p:nvPr>
            <p:ph type="ctrTitle"/>
          </p:nvPr>
        </p:nvSpPr>
        <p:spPr>
          <a:xfrm>
            <a:off x="685800" y="1806575"/>
            <a:ext cx="7772400" cy="1470025"/>
          </a:xfrm>
        </p:spPr>
        <p:txBody>
          <a:bodyPr/>
          <a:lstStyle>
            <a:lvl1pPr>
              <a:defRPr>
                <a:solidFill>
                  <a:srgbClr val="00279F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84679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>
                <a:effectLst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248400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2590800" y="6245225"/>
            <a:ext cx="411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2133600" cy="476250"/>
          </a:xfrm>
        </p:spPr>
        <p:txBody>
          <a:bodyPr/>
          <a:lstStyle>
            <a:lvl1pPr>
              <a:defRPr sz="1300" b="0">
                <a:latin typeface="Times New Roman" pitchFamily="18" charset="0"/>
              </a:defRPr>
            </a:lvl1pPr>
          </a:lstStyle>
          <a:p>
            <a:pPr>
              <a:defRPr/>
            </a:pPr>
            <a:fld id="{23B92748-71FA-4E42-AA8F-B1E09672C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553200"/>
            <a:ext cx="57150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F0695-289E-4E52-89EC-EFA5C510B2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2C36D5-251A-4BE5-A4C9-14D5207A766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016A1FE-9D35-4B87-AE61-4FE3FC010B8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178623-F777-483E-BFBB-87CAE37D93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0453472-7818-41A7-BAAE-1EE9815AB8B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ACE502-EE97-4C72-A7E6-A85DA1523A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F14BE2-C550-4ACD-A6D0-ED88E5585B4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4212C9-9F50-4761-993B-FCE0770AE6A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C6FC865-F548-4499-A32A-4DEE45BBC1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vmlDrawing" Target="../drawings/vmlDrawing1.v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63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912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0" y="61722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fld id="{C37D0E06-2C4F-41FD-86F9-E137D82823F6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132102" name="Freeform 6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03" name="Line 7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32104" name="Object 8"/>
          <p:cNvGraphicFramePr>
            <a:graphicFrameLocks noChangeAspect="1"/>
          </p:cNvGraphicFramePr>
          <p:nvPr/>
        </p:nvGraphicFramePr>
        <p:xfrm>
          <a:off x="457200" y="6324600"/>
          <a:ext cx="381000" cy="381000"/>
        </p:xfrm>
        <a:graphic>
          <a:graphicData uri="http://schemas.openxmlformats.org/presentationml/2006/ole">
            <p:oleObj spid="_x0000_s132104" name="Image" r:id="rId16" imgW="304569" imgH="304569" progId="">
              <p:embed/>
            </p:oleObj>
          </a:graphicData>
        </a:graphic>
      </p:graphicFrame>
      <p:sp>
        <p:nvSpPr>
          <p:cNvPr id="132105" name="Text Box 9"/>
          <p:cNvSpPr txBox="1">
            <a:spLocks noChangeArrowheads="1"/>
          </p:cNvSpPr>
          <p:nvPr/>
        </p:nvSpPr>
        <p:spPr bwMode="auto">
          <a:xfrm>
            <a:off x="762000" y="6373813"/>
            <a:ext cx="3362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SAFIRE:</a:t>
            </a:r>
            <a:r>
              <a:rPr lang="en-US" sz="1200"/>
              <a:t> Situational Awareness for Firefighters</a:t>
            </a:r>
          </a:p>
        </p:txBody>
      </p:sp>
      <p:pic>
        <p:nvPicPr>
          <p:cNvPr id="132106" name="Picture 10" descr="cert-logo-uc-irvine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543800" y="6245225"/>
            <a:ext cx="1192213" cy="53657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untitle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3124200"/>
            <a:ext cx="7772400" cy="2803651"/>
          </a:xfrm>
          <a:prstGeom prst="rect">
            <a:avLst/>
          </a:prstGeom>
          <a:noFill/>
        </p:spPr>
      </p:pic>
      <p:sp>
        <p:nvSpPr>
          <p:cNvPr id="38" name="Rectangle 3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9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/>
          <a:lstStyle/>
          <a:p>
            <a:r>
              <a:rPr lang="en-US" dirty="0" smtClean="0"/>
              <a:t>Using Acoustic Signal for </a:t>
            </a:r>
            <a:br>
              <a:rPr lang="en-US" dirty="0" smtClean="0"/>
            </a:br>
            <a:r>
              <a:rPr lang="en-US" dirty="0" smtClean="0"/>
              <a:t>Enhancing Situational Awareness </a:t>
            </a:r>
            <a:br>
              <a:rPr lang="en-US" dirty="0" smtClean="0"/>
            </a:br>
            <a:r>
              <a:rPr lang="en-US" dirty="0" smtClean="0"/>
              <a:t>in SAFIRE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2514600"/>
            <a:ext cx="3657600" cy="6858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Dmitri V. Kalashnikov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Estimating P(W): Using Semantics</a:t>
            </a:r>
          </a:p>
        </p:txBody>
      </p:sp>
      <p:sp>
        <p:nvSpPr>
          <p:cNvPr id="5124" name="Content Placeholder 35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11725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Exploit Semantics</a:t>
            </a:r>
          </a:p>
        </p:txBody>
      </p:sp>
      <p:graphicFrame>
        <p:nvGraphicFramePr>
          <p:cNvPr id="37" name="Group 4"/>
          <p:cNvGraphicFramePr>
            <a:graphicFrameLocks/>
          </p:cNvGraphicFramePr>
          <p:nvPr/>
        </p:nvGraphicFramePr>
        <p:xfrm>
          <a:off x="228600" y="3276600"/>
          <a:ext cx="5257800" cy="2014538"/>
        </p:xfrm>
        <a:graphic>
          <a:graphicData uri="http://schemas.openxmlformats.org/drawingml/2006/table">
            <a:tbl>
              <a:tblPr firstRow="1">
                <a:tableStyleId>{284E427A-3D55-4303-BF80-6455036E1DE7}</a:tableStyleId>
              </a:tblPr>
              <a:tblGrid>
                <a:gridCol w="914400"/>
                <a:gridCol w="1676400"/>
                <a:gridCol w="1143000"/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Emergency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Victims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Dispatch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merchant sea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Evict him 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This patch 0.8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 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Emerging sea 0.55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 him 0.45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Dispatch 0.7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0.4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Emergency 0.5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Victim 0.4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His batch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157" name="Can 37"/>
          <p:cNvSpPr>
            <a:spLocks noChangeArrowheads="1"/>
          </p:cNvSpPr>
          <p:nvPr/>
        </p:nvSpPr>
        <p:spPr bwMode="auto">
          <a:xfrm>
            <a:off x="5791200" y="4343400"/>
            <a:ext cx="2590800" cy="1981200"/>
          </a:xfrm>
          <a:prstGeom prst="can">
            <a:avLst>
              <a:gd name="adj" fmla="val 25000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15492" name="Group 132"/>
          <p:cNvGraphicFramePr>
            <a:graphicFrameLocks noGrp="1"/>
          </p:cNvGraphicFramePr>
          <p:nvPr/>
        </p:nvGraphicFramePr>
        <p:xfrm>
          <a:off x="6248400" y="4724400"/>
          <a:ext cx="1821435" cy="146304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678117"/>
                <a:gridCol w="114331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Word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Probability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08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Fryer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</a:t>
                      </a:r>
                      <a:endParaRPr kumimoji="0" lang="en-US" altLang="zh-CN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0.5</a:t>
                      </a:r>
                      <a:endParaRPr kumimoji="0" lang="en-US" altLang="zh-CN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828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5178" name="Bent Arrow 39"/>
          <p:cNvSpPr>
            <a:spLocks noChangeArrowheads="1"/>
          </p:cNvSpPr>
          <p:nvPr/>
        </p:nvSpPr>
        <p:spPr bwMode="auto">
          <a:xfrm rot="5400000">
            <a:off x="5905500" y="3695700"/>
            <a:ext cx="838200" cy="762000"/>
          </a:xfrm>
          <a:custGeom>
            <a:avLst/>
            <a:gdLst>
              <a:gd name="T0" fmla="*/ 468213 w 1219200"/>
              <a:gd name="T1" fmla="*/ 0 h 914400"/>
              <a:gd name="T2" fmla="*/ 468213 w 1219200"/>
              <a:gd name="T3" fmla="*/ 317500 h 914400"/>
              <a:gd name="T4" fmla="*/ 54024 w 1219200"/>
              <a:gd name="T5" fmla="*/ 635000 h 914400"/>
              <a:gd name="T6" fmla="*/ 576262 w 1219200"/>
              <a:gd name="T7" fmla="*/ 158750 h 9144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219200"/>
              <a:gd name="T13" fmla="*/ 0 h 914400"/>
              <a:gd name="T14" fmla="*/ 1219200 w 12192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9200" h="914400">
                <a:moveTo>
                  <a:pt x="0" y="914400"/>
                </a:moveTo>
                <a:lnTo>
                  <a:pt x="0" y="514350"/>
                </a:lnTo>
                <a:cubicBezTo>
                  <a:pt x="0" y="293408"/>
                  <a:pt x="179108" y="114300"/>
                  <a:pt x="400050" y="114300"/>
                </a:cubicBezTo>
                <a:cubicBezTo>
                  <a:pt x="400050" y="114300"/>
                  <a:pt x="400050" y="114300"/>
                  <a:pt x="400050" y="114300"/>
                </a:cubicBezTo>
                <a:lnTo>
                  <a:pt x="990600" y="114300"/>
                </a:lnTo>
                <a:lnTo>
                  <a:pt x="990600" y="0"/>
                </a:lnTo>
                <a:lnTo>
                  <a:pt x="1219200" y="228600"/>
                </a:lnTo>
                <a:lnTo>
                  <a:pt x="990600" y="457200"/>
                </a:lnTo>
                <a:lnTo>
                  <a:pt x="990600" y="342900"/>
                </a:lnTo>
                <a:lnTo>
                  <a:pt x="400050" y="342900"/>
                </a:lnTo>
                <a:lnTo>
                  <a:pt x="400049" y="342900"/>
                </a:lnTo>
                <a:cubicBezTo>
                  <a:pt x="305360" y="342900"/>
                  <a:pt x="228600" y="419660"/>
                  <a:pt x="228600" y="514349"/>
                </a:cubicBezTo>
                <a:lnTo>
                  <a:pt x="228600" y="914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lIns="100012" tIns="49212" rIns="100012" bIns="49212" anchor="ctr"/>
          <a:lstStyle/>
          <a:p>
            <a:pPr defTabSz="912813" eaLnBrk="0" hangingPunct="0"/>
            <a:endParaRPr lang="en-US"/>
          </a:p>
        </p:txBody>
      </p:sp>
      <p:graphicFrame>
        <p:nvGraphicFramePr>
          <p:cNvPr id="15419" name="Object 27"/>
          <p:cNvGraphicFramePr>
            <a:graphicFrameLocks noChangeAspect="1"/>
          </p:cNvGraphicFramePr>
          <p:nvPr/>
        </p:nvGraphicFramePr>
        <p:xfrm>
          <a:off x="1828800" y="1447800"/>
          <a:ext cx="6254750" cy="1422400"/>
        </p:xfrm>
        <a:graphic>
          <a:graphicData uri="http://schemas.openxmlformats.org/presentationml/2006/ole">
            <p:oleObj spid="_x0000_s534530" name="SmartDraw" r:id="rId4" imgW="5507640" imgH="1252440" progId="">
              <p:embed/>
            </p:oleObj>
          </a:graphicData>
        </a:graphic>
      </p:graphicFrame>
      <p:graphicFrame>
        <p:nvGraphicFramePr>
          <p:cNvPr id="15491" name="Group 131"/>
          <p:cNvGraphicFramePr>
            <a:graphicFrameLocks noGrp="1"/>
          </p:cNvGraphicFramePr>
          <p:nvPr/>
        </p:nvGraphicFramePr>
        <p:xfrm>
          <a:off x="228600" y="3276600"/>
          <a:ext cx="5257800" cy="2328672"/>
        </p:xfrm>
        <a:graphic>
          <a:graphicData uri="http://schemas.openxmlformats.org/drawingml/2006/table">
            <a:tbl>
              <a:tblPr firstRow="1" bandCol="1">
                <a:tableStyleId>{284E427A-3D55-4303-BF80-6455036E1DE7}</a:tableStyleId>
              </a:tblPr>
              <a:tblGrid>
                <a:gridCol w="914400"/>
                <a:gridCol w="1676400"/>
                <a:gridCol w="1143000"/>
                <a:gridCol w="1524000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Emergency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Victims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Dispatch … 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0.6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merchant sea 0.6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Evict him 0.5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This patch 0.8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Fryer 0.1↓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Emerging sea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 ↓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 him 0.45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Dispatch 0.7</a:t>
                      </a:r>
                      <a:endParaRPr kumimoji="0" lang="en-US" altLang="zh-CN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590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0.8↑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Emergency 0.8↑</a:t>
                      </a:r>
                      <a:endParaRPr kumimoji="0" lang="en-US" altLang="zh-CN" sz="14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Victim 0.4</a:t>
                      </a:r>
                      <a:endParaRPr kumimoji="0" lang="en-US" altLang="zh-CN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His batch 0.6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pSp>
        <p:nvGrpSpPr>
          <p:cNvPr id="2" name="Right Arrow 15"/>
          <p:cNvGrpSpPr>
            <a:grpSpLocks/>
          </p:cNvGrpSpPr>
          <p:nvPr/>
        </p:nvGrpSpPr>
        <p:grpSpPr bwMode="auto">
          <a:xfrm rot="5400000">
            <a:off x="2400300" y="2705100"/>
            <a:ext cx="533400" cy="304800"/>
            <a:chOff x="1313" y="2127"/>
            <a:chExt cx="1052" cy="43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5232" name="Right Arrow 1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3" y="2127"/>
              <a:ext cx="1052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5233" name="Text Box 33"/>
            <p:cNvSpPr txBox="1">
              <a:spLocks noChangeArrowheads="1"/>
            </p:cNvSpPr>
            <p:nvPr/>
          </p:nvSpPr>
          <p:spPr bwMode="auto">
            <a:xfrm>
              <a:off x="1344" y="2244"/>
              <a:ext cx="87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lIns="100012" tIns="49212" rIns="100012" bIns="49212" anchor="ctr"/>
            <a:lstStyle/>
            <a:p>
              <a:pPr defTabSz="912813" eaLnBrk="0" hangingPunct="0"/>
              <a:endParaRPr lang="zh-CN" altLang="en-US">
                <a:ea typeface="宋体" pitchFamily="2" charset="-122"/>
              </a:endParaRPr>
            </a:p>
          </p:txBody>
        </p:sp>
      </p:grpSp>
      <p:graphicFrame>
        <p:nvGraphicFramePr>
          <p:cNvPr id="15513" name="Group 153"/>
          <p:cNvGraphicFramePr>
            <a:graphicFrameLocks noGrp="1"/>
          </p:cNvGraphicFramePr>
          <p:nvPr/>
        </p:nvGraphicFramePr>
        <p:xfrm>
          <a:off x="6248400" y="4724400"/>
          <a:ext cx="1821435" cy="153797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678117"/>
                <a:gridCol w="1143318"/>
              </a:tblGrid>
              <a:tr h="349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Word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Probability</a:t>
                      </a:r>
                      <a:endParaRPr kumimoji="0" lang="en-US" altLang="zh-CN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0.6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146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0.1↓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1384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</a:t>
                      </a:r>
                      <a:endParaRPr kumimoji="0" lang="en-US" altLang="zh-CN" sz="1200" b="1" i="1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0.8↑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6294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2E13201B-1D92-4310-B457-21BDDB2E3DAA}" type="slidenum">
              <a:rPr lang="en-US" altLang="en-US" smtClean="0"/>
              <a:pPr/>
              <a:t>10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zh-CN" sz="3200" dirty="0" smtClean="0">
                <a:ea typeface="宋体" pitchFamily="2" charset="-122"/>
              </a:rPr>
              <a:t>One SA Application in More </a:t>
            </a:r>
            <a:r>
              <a:rPr lang="en-US" altLang="zh-CN" sz="3200" dirty="0">
                <a:ea typeface="宋体" pitchFamily="2" charset="-122"/>
              </a:rPr>
              <a:t>D</a:t>
            </a:r>
            <a:r>
              <a:rPr lang="en-US" altLang="zh-CN" sz="3200" dirty="0" smtClean="0">
                <a:ea typeface="宋体" pitchFamily="2" charset="-122"/>
              </a:rPr>
              <a:t>etail</a:t>
            </a:r>
            <a:endParaRPr lang="en-US" altLang="zh-CN" sz="3600" dirty="0" smtClean="0">
              <a:ea typeface="宋体" pitchFamily="2" charset="-122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768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2100" dirty="0" smtClean="0">
                <a:ea typeface="宋体" pitchFamily="2" charset="-122"/>
              </a:rPr>
              <a:t>    Type of Acoustic Analysis</a:t>
            </a: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Human Speech</a:t>
            </a:r>
            <a:r>
              <a:rPr lang="en-US" altLang="zh-CN" sz="2000" dirty="0" smtClean="0">
                <a:ea typeface="宋体" pitchFamily="2" charset="-122"/>
              </a:rPr>
              <a:t>: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Who</a:t>
            </a:r>
            <a:r>
              <a:rPr lang="en-US" altLang="zh-CN" sz="2000" dirty="0" smtClean="0">
                <a:ea typeface="宋体" pitchFamily="2" charset="-122"/>
              </a:rPr>
              <a:t> spoke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to whom</a:t>
            </a:r>
            <a:r>
              <a:rPr lang="en-US" altLang="zh-CN" sz="2000" dirty="0" smtClean="0">
                <a:ea typeface="宋体" pitchFamily="2" charset="-122"/>
              </a:rPr>
              <a:t> about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what</a:t>
            </a:r>
            <a:r>
              <a:rPr lang="en-US" altLang="zh-CN" sz="2000" dirty="0" smtClean="0">
                <a:ea typeface="宋体" pitchFamily="2" charset="-122"/>
              </a:rPr>
              <a:t> from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where</a:t>
            </a:r>
            <a:r>
              <a:rPr lang="en-US" altLang="zh-CN" sz="2000" dirty="0" smtClean="0">
                <a:ea typeface="宋体" pitchFamily="2" charset="-122"/>
              </a:rPr>
              <a:t> and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when</a:t>
            </a:r>
            <a:endParaRPr lang="en-US" altLang="zh-CN" sz="2000" dirty="0" smtClean="0">
              <a:ea typeface="宋体" pitchFamily="2" charset="-122"/>
            </a:endParaRP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Ambient Sounds:</a:t>
            </a:r>
            <a:r>
              <a:rPr lang="en-US" altLang="zh-CN" sz="2000" dirty="0" smtClean="0">
                <a:ea typeface="宋体" pitchFamily="2" charset="-122"/>
              </a:rPr>
              <a:t> explosions, loud sounds, screaming, etc </a:t>
            </a: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Physiological Events</a:t>
            </a:r>
            <a:r>
              <a:rPr lang="en-US" altLang="zh-CN" sz="2000" dirty="0" smtClean="0">
                <a:ea typeface="宋体" pitchFamily="2" charset="-122"/>
              </a:rPr>
              <a:t>: cough, gag, excited state of speaker, slurring, …</a:t>
            </a: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Other features:  </a:t>
            </a:r>
            <a:r>
              <a:rPr lang="en-US" altLang="zh-CN" sz="2000" dirty="0" smtClean="0">
                <a:ea typeface="宋体" pitchFamily="2" charset="-122"/>
              </a:rPr>
              <a:t>too loud, too quiet for too long, …</a:t>
            </a:r>
            <a:endParaRPr lang="zh-CN" altLang="en-US" sz="2600" dirty="0" smtClean="0">
              <a:ea typeface="宋体" pitchFamily="2" charset="-122"/>
            </a:endParaRPr>
          </a:p>
        </p:txBody>
      </p:sp>
      <p:sp>
        <p:nvSpPr>
          <p:cNvPr id="10245" name="Slide Number Placeholder 5"/>
          <p:cNvSpPr txBox="1">
            <a:spLocks noGrp="1"/>
          </p:cNvSpPr>
          <p:nvPr/>
        </p:nvSpPr>
        <p:spPr bwMode="auto">
          <a:xfrm>
            <a:off x="7696200" y="65532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35" tIns="42368" rIns="84735" bIns="42368" anchor="ctr"/>
          <a:lstStyle/>
          <a:p>
            <a:pPr algn="r" defTabSz="841375" eaLnBrk="0" hangingPunct="0"/>
            <a:fld id="{B3D0AEE4-762B-4F5D-A7FC-75422B765AFD}" type="slidenum">
              <a:rPr lang="en-US" altLang="en-US" sz="900" b="1"/>
              <a:pPr algn="r" defTabSz="841375" eaLnBrk="0" hangingPunct="0"/>
              <a:t>11</a:t>
            </a:fld>
            <a:endParaRPr lang="en-US" altLang="en-US" sz="900" b="1"/>
          </a:p>
        </p:txBody>
      </p:sp>
      <p:sp>
        <p:nvSpPr>
          <p:cNvPr id="7" name="Right Arrow 6"/>
          <p:cNvSpPr/>
          <p:nvPr/>
        </p:nvSpPr>
        <p:spPr bwMode="auto">
          <a:xfrm>
            <a:off x="2133600" y="2209800"/>
            <a:ext cx="15240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>
            <a:off x="2133600" y="2819400"/>
            <a:ext cx="15240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2133600" y="3429000"/>
            <a:ext cx="15240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0268" name="TextBox 16"/>
          <p:cNvSpPr txBox="1">
            <a:spLocks noChangeArrowheads="1"/>
          </p:cNvSpPr>
          <p:nvPr/>
        </p:nvSpPr>
        <p:spPr bwMode="auto">
          <a:xfrm>
            <a:off x="2133600" y="2286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Speech</a:t>
            </a:r>
          </a:p>
        </p:txBody>
      </p:sp>
      <p:sp>
        <p:nvSpPr>
          <p:cNvPr id="10269" name="TextBox 17"/>
          <p:cNvSpPr txBox="1">
            <a:spLocks noChangeArrowheads="1"/>
          </p:cNvSpPr>
          <p:nvPr/>
        </p:nvSpPr>
        <p:spPr bwMode="auto">
          <a:xfrm>
            <a:off x="2133600" y="2895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Voice</a:t>
            </a:r>
          </a:p>
        </p:txBody>
      </p:sp>
      <p:sp>
        <p:nvSpPr>
          <p:cNvPr id="10270" name="TextBox 18"/>
          <p:cNvSpPr txBox="1">
            <a:spLocks noChangeArrowheads="1"/>
          </p:cNvSpPr>
          <p:nvPr/>
        </p:nvSpPr>
        <p:spPr bwMode="auto">
          <a:xfrm>
            <a:off x="2057400" y="3505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Amb. Noise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33800" y="2133600"/>
            <a:ext cx="1905000" cy="1905000"/>
            <a:chOff x="4038600" y="1447800"/>
            <a:chExt cx="2057400" cy="1066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038600" y="1447800"/>
              <a:ext cx="2057400" cy="1066800"/>
            </a:xfrm>
            <a:prstGeom prst="rect">
              <a:avLst/>
            </a:prstGeom>
            <a:solidFill>
              <a:srgbClr val="B3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0316" name="TextBox 16"/>
            <p:cNvSpPr txBox="1">
              <a:spLocks noChangeArrowheads="1"/>
            </p:cNvSpPr>
            <p:nvPr/>
          </p:nvSpPr>
          <p:spPr bwMode="auto">
            <a:xfrm>
              <a:off x="4038600" y="1748135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ea typeface="宋体" pitchFamily="2" charset="-122"/>
                </a:rPr>
                <a:t>Processing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400801" y="2147768"/>
            <a:ext cx="2590799" cy="747833"/>
            <a:chOff x="6577079" y="2089158"/>
            <a:chExt cx="2109720" cy="106679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604906" y="2089158"/>
              <a:ext cx="2081893" cy="1066799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/>
            </a:p>
          </p:txBody>
        </p:sp>
        <p:sp>
          <p:nvSpPr>
            <p:cNvPr id="10308" name="TextBox 20"/>
            <p:cNvSpPr txBox="1">
              <a:spLocks noChangeArrowheads="1"/>
            </p:cNvSpPr>
            <p:nvPr/>
          </p:nvSpPr>
          <p:spPr bwMode="auto">
            <a:xfrm>
              <a:off x="6577079" y="2177648"/>
              <a:ext cx="2065604" cy="834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ea typeface="宋体" pitchFamily="2" charset="-122"/>
                </a:rPr>
                <a:t>Conversation </a:t>
              </a:r>
              <a:endParaRPr lang="en-US" altLang="zh-CN" sz="1600" b="1" dirty="0">
                <a:ea typeface="宋体" pitchFamily="2" charset="-122"/>
              </a:endParaRPr>
            </a:p>
            <a:p>
              <a:pPr algn="ctr"/>
              <a:r>
                <a:rPr lang="en-US" altLang="zh-CN" sz="1600" b="1" dirty="0">
                  <a:ea typeface="宋体" pitchFamily="2" charset="-122"/>
                </a:rPr>
                <a:t>  </a:t>
              </a:r>
              <a:r>
                <a:rPr lang="en-US" altLang="zh-CN" sz="1400" b="1" dirty="0">
                  <a:ea typeface="宋体" pitchFamily="2" charset="-122"/>
                </a:rPr>
                <a:t>M</a:t>
              </a:r>
              <a:r>
                <a:rPr lang="en-US" altLang="zh-CN" sz="1400" b="1" dirty="0" smtClean="0">
                  <a:ea typeface="宋体" pitchFamily="2" charset="-122"/>
                </a:rPr>
                <a:t>onitoring &amp; Playback</a:t>
              </a:r>
              <a:endParaRPr lang="en-US" altLang="zh-CN" sz="1600" b="1" dirty="0">
                <a:ea typeface="宋体" pitchFamily="2" charset="-122"/>
              </a:endParaRPr>
            </a:p>
          </p:txBody>
        </p:sp>
      </p:grpSp>
      <p:sp>
        <p:nvSpPr>
          <p:cNvPr id="35" name="Right Arrow 34"/>
          <p:cNvSpPr/>
          <p:nvPr/>
        </p:nvSpPr>
        <p:spPr bwMode="auto">
          <a:xfrm rot="20437414">
            <a:off x="5778665" y="1923551"/>
            <a:ext cx="580105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 bwMode="auto">
          <a:xfrm>
            <a:off x="5764212" y="2589240"/>
            <a:ext cx="503906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 bwMode="auto">
          <a:xfrm>
            <a:off x="5791200" y="3255990"/>
            <a:ext cx="503905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 bwMode="auto">
          <a:xfrm rot="870916">
            <a:off x="5749904" y="3877075"/>
            <a:ext cx="580105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125413" y="1066800"/>
            <a:ext cx="2847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itchFamily="2" charset="-122"/>
              </a:rPr>
              <a:t>Acoustic Capture</a:t>
            </a:r>
            <a:r>
              <a:rPr lang="en-US" altLang="zh-CN" sz="3200" b="1" dirty="0">
                <a:ea typeface="宋体" pitchFamily="2" charset="-122"/>
              </a:rPr>
              <a:t> 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3276600" y="1214735"/>
            <a:ext cx="2824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itchFamily="2" charset="-122"/>
              </a:rPr>
              <a:t>Acoustic Analysis</a:t>
            </a:r>
            <a:endParaRPr lang="en-US" altLang="zh-CN" sz="3200" b="1" dirty="0">
              <a:ea typeface="宋体" pitchFamily="2" charset="-122"/>
            </a:endParaRP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6400800" y="120009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ea typeface="宋体" pitchFamily="2" charset="-122"/>
              </a:rPr>
              <a:t>SA </a:t>
            </a:r>
            <a:r>
              <a:rPr lang="en-US" altLang="zh-CN" sz="2400" b="1" dirty="0" smtClean="0">
                <a:ea typeface="宋体" pitchFamily="2" charset="-122"/>
              </a:rPr>
              <a:t>Applications</a:t>
            </a:r>
            <a:endParaRPr lang="en-US" altLang="zh-CN" sz="3200" b="1" dirty="0">
              <a:ea typeface="宋体" pitchFamily="2" charset="-122"/>
            </a:endParaRPr>
          </a:p>
        </p:txBody>
      </p:sp>
      <p:pic>
        <p:nvPicPr>
          <p:cNvPr id="43" name="Picture 12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2133599"/>
            <a:ext cx="1676400" cy="19027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400800" y="3581400"/>
            <a:ext cx="2590800" cy="385221"/>
            <a:chOff x="6590672" y="1679636"/>
            <a:chExt cx="2096128" cy="86418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6629400" y="1679636"/>
              <a:ext cx="2057400" cy="864186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>
                <a:solidFill>
                  <a:srgbClr val="00B050"/>
                </a:solidFill>
              </a:endParaRPr>
            </a:p>
          </p:txBody>
        </p:sp>
        <p:sp>
          <p:nvSpPr>
            <p:cNvPr id="46" name="TextBox 20"/>
            <p:cNvSpPr txBox="1">
              <a:spLocks noChangeArrowheads="1"/>
            </p:cNvSpPr>
            <p:nvPr/>
          </p:nvSpPr>
          <p:spPr bwMode="auto">
            <a:xfrm>
              <a:off x="6590672" y="1704564"/>
              <a:ext cx="2057400" cy="82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B050"/>
                  </a:solidFill>
                  <a:ea typeface="宋体" pitchFamily="2" charset="-122"/>
                </a:rPr>
                <a:t>Spatial Messaging</a:t>
              </a:r>
              <a:endParaRPr lang="en-US" altLang="zh-CN" b="1" dirty="0">
                <a:solidFill>
                  <a:srgbClr val="00B050"/>
                </a:solidFill>
                <a:ea typeface="宋体" pitchFamily="2" charset="-122"/>
              </a:endParaRPr>
            </a:p>
          </p:txBody>
        </p: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00800" y="4038600"/>
            <a:ext cx="2590800" cy="685800"/>
            <a:chOff x="6590672" y="1299762"/>
            <a:chExt cx="2096128" cy="1709433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629400" y="1299762"/>
              <a:ext cx="2057400" cy="1709433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>
                <a:solidFill>
                  <a:srgbClr val="00B050"/>
                </a:solidFill>
              </a:endParaRP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6590672" y="1299762"/>
              <a:ext cx="2057400" cy="161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B050"/>
                  </a:solidFill>
                  <a:ea typeface="宋体" pitchFamily="2" charset="-122"/>
                </a:rPr>
                <a:t>Localization via Speech</a:t>
              </a:r>
              <a:endParaRPr lang="en-US" altLang="zh-CN" b="1" dirty="0">
                <a:solidFill>
                  <a:srgbClr val="00B050"/>
                </a:solidFill>
                <a:ea typeface="宋体" pitchFamily="2" charset="-122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400801" y="1676400"/>
            <a:ext cx="2590799" cy="385221"/>
            <a:chOff x="6590672" y="1679636"/>
            <a:chExt cx="2096127" cy="86418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6629400" y="1679636"/>
              <a:ext cx="2057399" cy="864186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/>
            </a:p>
          </p:txBody>
        </p:sp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6590672" y="1704564"/>
              <a:ext cx="2057400" cy="82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a typeface="宋体" pitchFamily="2" charset="-122"/>
                </a:rPr>
                <a:t>Alerts</a:t>
              </a:r>
            </a:p>
          </p:txBody>
        </p:sp>
      </p:grpSp>
      <p:sp>
        <p:nvSpPr>
          <p:cNvPr id="39" name="Rectangle 38"/>
          <p:cNvSpPr/>
          <p:nvPr/>
        </p:nvSpPr>
        <p:spPr bwMode="auto">
          <a:xfrm>
            <a:off x="0" y="914400"/>
            <a:ext cx="9144000" cy="5943600"/>
          </a:xfrm>
          <a:prstGeom prst="rect">
            <a:avLst/>
          </a:prstGeom>
          <a:solidFill>
            <a:schemeClr val="bg1">
              <a:alpha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400800" y="2973615"/>
            <a:ext cx="2590800" cy="476292"/>
            <a:chOff x="6585380" y="1009015"/>
            <a:chExt cx="2179005" cy="1066799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629399" y="1009015"/>
              <a:ext cx="2134985" cy="1066799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/>
            </a:p>
          </p:txBody>
        </p:sp>
        <p:sp>
          <p:nvSpPr>
            <p:cNvPr id="10304" name="TextBox 20"/>
            <p:cNvSpPr txBox="1">
              <a:spLocks noChangeArrowheads="1"/>
            </p:cNvSpPr>
            <p:nvPr/>
          </p:nvSpPr>
          <p:spPr bwMode="auto">
            <a:xfrm>
              <a:off x="6585380" y="1175623"/>
              <a:ext cx="2179005" cy="758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ea typeface="宋体" pitchFamily="2" charset="-122"/>
                </a:rPr>
                <a:t>Image &amp; Video Tagging</a:t>
              </a:r>
              <a:endParaRPr lang="en-US" altLang="zh-CN" sz="1600" b="1" dirty="0">
                <a:ea typeface="宋体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ChangeArrowheads="1"/>
          </p:cNvSpPr>
          <p:nvPr/>
        </p:nvSpPr>
        <p:spPr bwMode="auto">
          <a:xfrm>
            <a:off x="228600" y="990600"/>
            <a:ext cx="8610600" cy="5638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Image Tagging</a:t>
            </a:r>
          </a:p>
        </p:txBody>
      </p:sp>
      <p:graphicFrame>
        <p:nvGraphicFramePr>
          <p:cNvPr id="21" name="Content Placeholder 20"/>
          <p:cNvGraphicFramePr>
            <a:graphicFrameLocks noGrp="1"/>
          </p:cNvGraphicFramePr>
          <p:nvPr>
            <p:ph idx="1"/>
          </p:nvPr>
        </p:nvGraphicFramePr>
        <p:xfrm>
          <a:off x="457200" y="4079240"/>
          <a:ext cx="3576320" cy="1483360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224280"/>
                <a:gridCol w="703580"/>
                <a:gridCol w="805180"/>
                <a:gridCol w="843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spill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nitric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still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citric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acid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lexical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spill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cyclic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placid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chemical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mill</a:t>
                      </a:r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nitric</a:t>
                      </a:r>
                      <a:endParaRPr lang="en-US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58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584E085D-A36F-4832-89AA-882D5ECC116F}" type="slidenum">
              <a:rPr lang="en-US" altLang="en-US" smtClean="0"/>
              <a:pPr/>
              <a:t>12</a:t>
            </a:fld>
            <a:endParaRPr lang="en-US" altLang="en-US" smtClean="0"/>
          </a:p>
        </p:txBody>
      </p:sp>
      <p:pic>
        <p:nvPicPr>
          <p:cNvPr id="60418" name="Picture 2" descr="Student treated after chemical spill on camp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1" y="1143000"/>
            <a:ext cx="2031999" cy="152400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4583" name="TextBox 6"/>
          <p:cNvSpPr txBox="1">
            <a:spLocks noChangeArrowheads="1"/>
          </p:cNvSpPr>
          <p:nvPr/>
        </p:nvSpPr>
        <p:spPr bwMode="auto">
          <a:xfrm>
            <a:off x="609600" y="2667000"/>
            <a:ext cx="2057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Take a picture of an incident</a:t>
            </a:r>
          </a:p>
        </p:txBody>
      </p:sp>
      <p:pic>
        <p:nvPicPr>
          <p:cNvPr id="60428" name="Picture 12" descr="Firema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038600" y="1143000"/>
            <a:ext cx="1295400" cy="1470280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7" name="Oval Callout 16"/>
          <p:cNvSpPr/>
          <p:nvPr/>
        </p:nvSpPr>
        <p:spPr bwMode="auto">
          <a:xfrm>
            <a:off x="5410200" y="1230868"/>
            <a:ext cx="3276600" cy="838200"/>
          </a:xfrm>
          <a:prstGeom prst="wedgeEllipseCallout">
            <a:avLst>
              <a:gd name="adj1" fmla="val -56848"/>
              <a:gd name="adj2" fmla="val 50619"/>
            </a:avLst>
          </a:prstGeom>
          <a:solidFill>
            <a:srgbClr val="93B7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3733800" y="267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Speak tags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3048000" y="1676400"/>
            <a:ext cx="685800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24592" name="TextBox 19"/>
          <p:cNvSpPr txBox="1">
            <a:spLocks noChangeArrowheads="1"/>
          </p:cNvSpPr>
          <p:nvPr/>
        </p:nvSpPr>
        <p:spPr bwMode="auto">
          <a:xfrm>
            <a:off x="5638800" y="1447800"/>
            <a:ext cx="2743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Chemical spill nitric acid</a:t>
            </a:r>
          </a:p>
        </p:txBody>
      </p:sp>
      <p:sp>
        <p:nvSpPr>
          <p:cNvPr id="22" name="Right Arrow 21"/>
          <p:cNvSpPr/>
          <p:nvPr/>
        </p:nvSpPr>
        <p:spPr bwMode="auto">
          <a:xfrm rot="7630889">
            <a:off x="3246861" y="3230750"/>
            <a:ext cx="685800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24596" name="TextBox 22"/>
          <p:cNvSpPr txBox="1">
            <a:spLocks noChangeArrowheads="1"/>
          </p:cNvSpPr>
          <p:nvPr/>
        </p:nvSpPr>
        <p:spPr bwMode="auto">
          <a:xfrm>
            <a:off x="457200" y="5638800"/>
            <a:ext cx="3581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Apply speech recognizer, which will suggest alternatives for each utterance (N-best list)</a:t>
            </a:r>
          </a:p>
        </p:txBody>
      </p:sp>
      <p:graphicFrame>
        <p:nvGraphicFramePr>
          <p:cNvPr id="24" name="Content Placeholder 20"/>
          <p:cNvGraphicFramePr>
            <a:graphicFrameLocks/>
          </p:cNvGraphicFramePr>
          <p:nvPr/>
        </p:nvGraphicFramePr>
        <p:xfrm>
          <a:off x="4958080" y="4079240"/>
          <a:ext cx="3576320" cy="1483360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{21E4AEA4-8DFA-4A89-87EB-49C32662AFE0}</a:tableStyleId>
              </a:tblPr>
              <a:tblGrid>
                <a:gridCol w="1224280"/>
                <a:gridCol w="703580"/>
                <a:gridCol w="805180"/>
                <a:gridCol w="84328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chemical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spill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nitric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acid</a:t>
                      </a: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physical</a:t>
                      </a:r>
                      <a:endParaRPr lang="en-US" strike="sngStrik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still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citric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acid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lexical</a:t>
                      </a:r>
                      <a:endParaRPr lang="en-US" strike="sngStrike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spill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cyclic</a:t>
                      </a:r>
                      <a:endParaRPr lang="en-US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trike="sngStrike" dirty="0" smtClean="0"/>
                        <a:t>placid</a:t>
                      </a:r>
                      <a:endParaRPr lang="en-US" strike="sngStrik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chemical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mill</a:t>
                      </a:r>
                      <a:endParaRPr lang="en-US" strike="sngStrike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nitric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trike="sngStrike" dirty="0" smtClean="0"/>
                        <a:t>AC</a:t>
                      </a:r>
                      <a:endParaRPr lang="en-US" strike="sngStrike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4191000" y="4572000"/>
            <a:ext cx="685800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24601" name="TextBox 26"/>
          <p:cNvSpPr txBox="1">
            <a:spLocks noChangeArrowheads="1"/>
          </p:cNvSpPr>
          <p:nvPr/>
        </p:nvSpPr>
        <p:spPr bwMode="auto">
          <a:xfrm>
            <a:off x="4724400" y="5638800"/>
            <a:ext cx="3962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Disambiguate among choices, by using a semantic model of how these words have been used in the past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7"/>
          <p:cNvSpPr>
            <a:spLocks noChangeArrowheads="1"/>
          </p:cNvSpPr>
          <p:nvPr/>
        </p:nvSpPr>
        <p:spPr bwMode="auto">
          <a:xfrm>
            <a:off x="152400" y="990600"/>
            <a:ext cx="8839200" cy="548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r>
              <a:rPr lang="en-US" altLang="zh-CN">
                <a:ea typeface="宋体" pitchFamily="2" charset="-122"/>
              </a:rPr>
              <a:t>Challenge</a:t>
            </a: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endParaRPr lang="en-US" altLang="zh-CN">
              <a:ea typeface="宋体" pitchFamily="2" charset="-122"/>
            </a:endParaRPr>
          </a:p>
          <a:p>
            <a:pPr lvl="1"/>
            <a:r>
              <a:rPr lang="en-US" altLang="zh-CN" i="1">
                <a:solidFill>
                  <a:srgbClr val="C00000"/>
                </a:solidFill>
                <a:ea typeface="宋体" pitchFamily="2" charset="-122"/>
              </a:rPr>
              <a:t>Challenge: The correctness of tags depends on  quality of  speech recognizer!</a:t>
            </a:r>
          </a:p>
        </p:txBody>
      </p:sp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Tagging Images Using Speech</a:t>
            </a:r>
          </a:p>
        </p:txBody>
      </p:sp>
      <p:pic>
        <p:nvPicPr>
          <p:cNvPr id="15364" name="Picture 7" descr="R-Per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613" y="1049338"/>
            <a:ext cx="2084387" cy="268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 bwMode="auto">
          <a:xfrm>
            <a:off x="2133600" y="1935162"/>
            <a:ext cx="1676400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368" name="TextBox 9"/>
          <p:cNvSpPr txBox="1">
            <a:spLocks noChangeArrowheads="1"/>
          </p:cNvSpPr>
          <p:nvPr/>
        </p:nvSpPr>
        <p:spPr bwMode="auto">
          <a:xfrm>
            <a:off x="1981200" y="1543050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  <a:ea typeface="宋体" pitchFamily="2" charset="-122"/>
              </a:rPr>
              <a:t>Speech &amp; Image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962400" y="1630363"/>
            <a:ext cx="2057400" cy="1066800"/>
            <a:chOff x="3886200" y="1447800"/>
            <a:chExt cx="2057400" cy="1066800"/>
          </a:xfrm>
        </p:grpSpPr>
        <p:sp>
          <p:nvSpPr>
            <p:cNvPr id="12" name="Rectangle 11"/>
            <p:cNvSpPr/>
            <p:nvPr/>
          </p:nvSpPr>
          <p:spPr bwMode="auto">
            <a:xfrm>
              <a:off x="3886200" y="1447800"/>
              <a:ext cx="2057400" cy="1066800"/>
            </a:xfrm>
            <a:prstGeom prst="rect">
              <a:avLst/>
            </a:prstGeom>
            <a:solidFill>
              <a:srgbClr val="B3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dirty="0"/>
            </a:p>
          </p:txBody>
        </p:sp>
        <p:sp>
          <p:nvSpPr>
            <p:cNvPr id="15407" name="TextBox 12"/>
            <p:cNvSpPr txBox="1">
              <a:spLocks noChangeArrowheads="1"/>
            </p:cNvSpPr>
            <p:nvPr/>
          </p:nvSpPr>
          <p:spPr bwMode="auto">
            <a:xfrm>
              <a:off x="3886200" y="1523999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  <a:ea typeface="宋体" pitchFamily="2" charset="-122"/>
                </a:rPr>
                <a:t>Speech Recognizer</a:t>
              </a:r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53200" y="4267200"/>
            <a:ext cx="2057400" cy="1066800"/>
            <a:chOff x="6629400" y="1447800"/>
            <a:chExt cx="2057400" cy="1066800"/>
          </a:xfrm>
        </p:grpSpPr>
        <p:sp>
          <p:nvSpPr>
            <p:cNvPr id="15" name="Rectangle 14"/>
            <p:cNvSpPr/>
            <p:nvPr/>
          </p:nvSpPr>
          <p:spPr bwMode="auto">
            <a:xfrm>
              <a:off x="6629400" y="1447800"/>
              <a:ext cx="2057400" cy="10668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dirty="0"/>
            </a:p>
          </p:txBody>
        </p:sp>
        <p:sp>
          <p:nvSpPr>
            <p:cNvPr id="15403" name="TextBox 15"/>
            <p:cNvSpPr txBox="1">
              <a:spLocks noChangeArrowheads="1"/>
            </p:cNvSpPr>
            <p:nvPr/>
          </p:nvSpPr>
          <p:spPr bwMode="auto">
            <a:xfrm>
              <a:off x="6629400" y="1752600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  <a:ea typeface="宋体" pitchFamily="2" charset="-122"/>
                </a:rPr>
                <a:t>Disambiguator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6553200" y="1524000"/>
            <a:ext cx="2057400" cy="1173163"/>
            <a:chOff x="228600" y="1447800"/>
            <a:chExt cx="2057400" cy="1066800"/>
          </a:xfrm>
        </p:grpSpPr>
        <p:sp>
          <p:nvSpPr>
            <p:cNvPr id="18" name="Flowchart: Magnetic Disk 17"/>
            <p:cNvSpPr/>
            <p:nvPr/>
          </p:nvSpPr>
          <p:spPr bwMode="auto">
            <a:xfrm>
              <a:off x="228600" y="1447800"/>
              <a:ext cx="2057400" cy="1066800"/>
            </a:xfrm>
            <a:prstGeom prst="flowChartMagneticDisk">
              <a:avLst/>
            </a:prstGeom>
            <a:solidFill>
              <a:srgbClr val="FFF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5399" name="TextBox 18"/>
            <p:cNvSpPr txBox="1">
              <a:spLocks noChangeArrowheads="1"/>
            </p:cNvSpPr>
            <p:nvPr/>
          </p:nvSpPr>
          <p:spPr bwMode="auto">
            <a:xfrm>
              <a:off x="228600" y="1676399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  <a:ea typeface="宋体" pitchFamily="2" charset="-122"/>
                </a:rPr>
                <a:t>Semantic Knowledge</a:t>
              </a:r>
            </a:p>
          </p:txBody>
        </p:sp>
      </p:grpSp>
      <p:sp>
        <p:nvSpPr>
          <p:cNvPr id="20" name="Right Arrow 19"/>
          <p:cNvSpPr/>
          <p:nvPr/>
        </p:nvSpPr>
        <p:spPr bwMode="auto">
          <a:xfrm rot="2759922">
            <a:off x="5367148" y="3261513"/>
            <a:ext cx="1763176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1" name="Right Arrow 20"/>
          <p:cNvSpPr/>
          <p:nvPr/>
        </p:nvSpPr>
        <p:spPr bwMode="auto">
          <a:xfrm rot="5400000">
            <a:off x="7434802" y="3247387"/>
            <a:ext cx="1302636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378" name="TextBox 21"/>
          <p:cNvSpPr txBox="1">
            <a:spLocks noChangeArrowheads="1"/>
          </p:cNvSpPr>
          <p:nvPr/>
        </p:nvSpPr>
        <p:spPr bwMode="auto">
          <a:xfrm rot="2768618">
            <a:off x="5719763" y="3292475"/>
            <a:ext cx="1828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  <a:ea typeface="宋体" pitchFamily="2" charset="-122"/>
              </a:rPr>
              <a:t>N-best lists</a:t>
            </a:r>
          </a:p>
        </p:txBody>
      </p: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3505200" y="4127500"/>
            <a:ext cx="1489075" cy="1652588"/>
            <a:chOff x="228600" y="1295400"/>
            <a:chExt cx="2057400" cy="1211996"/>
          </a:xfrm>
        </p:grpSpPr>
        <p:sp>
          <p:nvSpPr>
            <p:cNvPr id="24" name="Flowchart: Magnetic Disk 23"/>
            <p:cNvSpPr/>
            <p:nvPr/>
          </p:nvSpPr>
          <p:spPr bwMode="auto">
            <a:xfrm>
              <a:off x="228600" y="1295400"/>
              <a:ext cx="2057400" cy="1066463"/>
            </a:xfrm>
            <a:prstGeom prst="flowChartMagneticDisk">
              <a:avLst/>
            </a:prstGeom>
            <a:solidFill>
              <a:srgbClr val="FFFFB7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5397" name="TextBox 24"/>
            <p:cNvSpPr txBox="1">
              <a:spLocks noChangeArrowheads="1"/>
            </p:cNvSpPr>
            <p:nvPr/>
          </p:nvSpPr>
          <p:spPr bwMode="auto">
            <a:xfrm>
              <a:off x="228600" y="1676399"/>
              <a:ext cx="20574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 dirty="0">
                  <a:latin typeface="Calibri" pitchFamily="34" charset="0"/>
                  <a:ea typeface="宋体" pitchFamily="2" charset="-122"/>
                </a:rPr>
                <a:t>Image Database</a:t>
              </a:r>
            </a:p>
          </p:txBody>
        </p:sp>
      </p:grpSp>
      <p:sp>
        <p:nvSpPr>
          <p:cNvPr id="26" name="Right Arrow 25"/>
          <p:cNvSpPr/>
          <p:nvPr/>
        </p:nvSpPr>
        <p:spPr bwMode="auto">
          <a:xfrm rot="10800000">
            <a:off x="5084979" y="4576467"/>
            <a:ext cx="1356663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383" name="TextBox 26"/>
          <p:cNvSpPr txBox="1">
            <a:spLocks noChangeArrowheads="1"/>
          </p:cNvSpPr>
          <p:nvPr/>
        </p:nvSpPr>
        <p:spPr bwMode="auto">
          <a:xfrm>
            <a:off x="4994275" y="4264025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  <a:ea typeface="宋体" pitchFamily="2" charset="-122"/>
              </a:rPr>
              <a:t>Image &amp; Tags</a:t>
            </a:r>
          </a:p>
        </p:txBody>
      </p: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381000" y="4191000"/>
            <a:ext cx="2362200" cy="1320800"/>
            <a:chOff x="6629400" y="1447800"/>
            <a:chExt cx="2057400" cy="1066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629400" y="1447800"/>
              <a:ext cx="2057400" cy="10668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5395" name="TextBox 29"/>
            <p:cNvSpPr txBox="1">
              <a:spLocks noChangeArrowheads="1"/>
            </p:cNvSpPr>
            <p:nvPr/>
          </p:nvSpPr>
          <p:spPr bwMode="auto">
            <a:xfrm>
              <a:off x="6629400" y="1539864"/>
              <a:ext cx="2057400" cy="969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latin typeface="Calibri" pitchFamily="34" charset="0"/>
                  <a:ea typeface="宋体" pitchFamily="2" charset="-122"/>
                </a:rPr>
                <a:t>USER Interface for image retrieval</a:t>
              </a:r>
            </a:p>
          </p:txBody>
        </p:sp>
      </p:grpSp>
      <p:sp>
        <p:nvSpPr>
          <p:cNvPr id="31" name="Right Arrow 30"/>
          <p:cNvSpPr/>
          <p:nvPr/>
        </p:nvSpPr>
        <p:spPr bwMode="auto">
          <a:xfrm>
            <a:off x="2806790" y="4472106"/>
            <a:ext cx="622210" cy="323574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2" name="Right Arrow 31"/>
          <p:cNvSpPr/>
          <p:nvPr/>
        </p:nvSpPr>
        <p:spPr bwMode="auto">
          <a:xfrm rot="10800000">
            <a:off x="2743200" y="4781826"/>
            <a:ext cx="622210" cy="323574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39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910DA94F-B2CD-409E-A560-35D3A4AF79DE}" type="slidenum">
              <a:rPr lang="en-US" altLang="en-US" smtClean="0"/>
              <a:pPr/>
              <a:t>13</a:t>
            </a:fld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1"/>
          <p:cNvSpPr>
            <a:spLocks noChangeArrowheads="1"/>
          </p:cNvSpPr>
          <p:nvPr/>
        </p:nvSpPr>
        <p:spPr bwMode="auto">
          <a:xfrm>
            <a:off x="152400" y="990600"/>
            <a:ext cx="8839200" cy="5486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Overview of Solution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9A53A932-3E86-486E-985A-0776D153F9A1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1066800"/>
            <a:ext cx="3276600" cy="639763"/>
            <a:chOff x="3886200" y="1447800"/>
            <a:chExt cx="2057400" cy="1066800"/>
          </a:xfrm>
        </p:grpSpPr>
        <p:sp>
          <p:nvSpPr>
            <p:cNvPr id="6" name="Rectangle 5"/>
            <p:cNvSpPr/>
            <p:nvPr/>
          </p:nvSpPr>
          <p:spPr bwMode="auto">
            <a:xfrm>
              <a:off x="3886200" y="1447800"/>
              <a:ext cx="2057400" cy="1066800"/>
            </a:xfrm>
            <a:prstGeom prst="rect">
              <a:avLst/>
            </a:prstGeom>
            <a:solidFill>
              <a:srgbClr val="B3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6433" name="TextBox 6"/>
            <p:cNvSpPr txBox="1">
              <a:spLocks noChangeArrowheads="1"/>
            </p:cNvSpPr>
            <p:nvPr/>
          </p:nvSpPr>
          <p:spPr bwMode="auto">
            <a:xfrm>
              <a:off x="3886200" y="1523999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ea typeface="宋体" pitchFamily="2" charset="-122"/>
                </a:rPr>
                <a:t>N-best lists</a:t>
              </a:r>
            </a:p>
          </p:txBody>
        </p:sp>
      </p:grpSp>
      <p:sp>
        <p:nvSpPr>
          <p:cNvPr id="8" name="Right Arrow 7"/>
          <p:cNvSpPr/>
          <p:nvPr/>
        </p:nvSpPr>
        <p:spPr bwMode="auto">
          <a:xfrm rot="5400000">
            <a:off x="2262980" y="1928019"/>
            <a:ext cx="655638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14400" y="2590800"/>
            <a:ext cx="3276600" cy="1077913"/>
            <a:chOff x="6629400" y="1447800"/>
            <a:chExt cx="2057400" cy="1077218"/>
          </a:xfrm>
        </p:grpSpPr>
        <p:sp>
          <p:nvSpPr>
            <p:cNvPr id="10" name="Rectangle 9"/>
            <p:cNvSpPr/>
            <p:nvPr/>
          </p:nvSpPr>
          <p:spPr bwMode="auto">
            <a:xfrm>
              <a:off x="6629400" y="1447800"/>
              <a:ext cx="2057400" cy="10668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6429" name="TextBox 10"/>
            <p:cNvSpPr txBox="1">
              <a:spLocks noChangeArrowheads="1"/>
            </p:cNvSpPr>
            <p:nvPr/>
          </p:nvSpPr>
          <p:spPr bwMode="auto">
            <a:xfrm>
              <a:off x="6629400" y="1447800"/>
              <a:ext cx="20574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ea typeface="宋体" pitchFamily="2" charset="-122"/>
                </a:rPr>
                <a:t>Enumerating Possible Sequences</a:t>
              </a:r>
            </a:p>
            <a:p>
              <a:pPr algn="ctr"/>
              <a:r>
                <a:rPr lang="en-US" altLang="zh-CN" sz="1600">
                  <a:ea typeface="宋体" pitchFamily="2" charset="-122"/>
                </a:rPr>
                <a:t>Smart (greedy) enumerator </a:t>
              </a:r>
            </a:p>
            <a:p>
              <a:pPr algn="ctr"/>
              <a:r>
                <a:rPr lang="en-US" altLang="zh-CN" sz="1600">
                  <a:ea typeface="宋体" pitchFamily="2" charset="-122"/>
                </a:rPr>
                <a:t>of possible tag sequences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14400" y="4572000"/>
            <a:ext cx="3276600" cy="1752600"/>
            <a:chOff x="3886200" y="1447800"/>
            <a:chExt cx="2057400" cy="1066800"/>
          </a:xfrm>
        </p:grpSpPr>
        <p:sp>
          <p:nvSpPr>
            <p:cNvPr id="13" name="Rectangle 12"/>
            <p:cNvSpPr/>
            <p:nvPr/>
          </p:nvSpPr>
          <p:spPr bwMode="auto">
            <a:xfrm>
              <a:off x="3886200" y="1447800"/>
              <a:ext cx="2057400" cy="1066800"/>
            </a:xfrm>
            <a:prstGeom prst="rect">
              <a:avLst/>
            </a:prstGeom>
            <a:solidFill>
              <a:srgbClr val="B3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886200" y="1447800"/>
              <a:ext cx="2057400" cy="9556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600" b="1" dirty="0"/>
                <a:t>Computing Score for Each Sequence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 sz="1600" dirty="0"/>
                <a:t>Co-occurrence based score</a:t>
              </a:r>
            </a:p>
            <a:p>
              <a:pPr marL="342900" indent="-342900">
                <a:buFontTx/>
                <a:buAutoNum type="arabicPeriod"/>
                <a:defRPr/>
              </a:pPr>
              <a:r>
                <a:rPr lang="en-US" sz="1600" dirty="0"/>
                <a:t>Probabilistic score</a:t>
              </a:r>
            </a:p>
            <a:p>
              <a:pPr marL="571500" lvl="1" indent="-114300">
                <a:buFont typeface="Arial" pitchFamily="34" charset="0"/>
                <a:buChar char="−"/>
                <a:defRPr/>
              </a:pPr>
              <a:r>
                <a:rPr lang="en-US" sz="1600" dirty="0"/>
                <a:t>  Using </a:t>
              </a:r>
              <a:r>
                <a:rPr lang="en-US" sz="1600" dirty="0">
                  <a:solidFill>
                    <a:srgbClr val="FF0000"/>
                  </a:solidFill>
                </a:rPr>
                <a:t>Max Entropy &amp; </a:t>
              </a:r>
              <a:r>
                <a:rPr lang="en-US" sz="1600" dirty="0" err="1">
                  <a:solidFill>
                    <a:srgbClr val="FF0000"/>
                  </a:solidFill>
                </a:rPr>
                <a:t>Lidstone’s</a:t>
              </a:r>
              <a:r>
                <a:rPr lang="en-US" sz="1600" dirty="0">
                  <a:solidFill>
                    <a:srgbClr val="FF0000"/>
                  </a:solidFill>
                </a:rPr>
                <a:t> Estimation</a:t>
              </a:r>
              <a:endParaRPr lang="en-US" sz="1600" dirty="0"/>
            </a:p>
          </p:txBody>
        </p:sp>
      </p:grpSp>
      <p:sp>
        <p:nvSpPr>
          <p:cNvPr id="15" name="Right Arrow 14"/>
          <p:cNvSpPr/>
          <p:nvPr/>
        </p:nvSpPr>
        <p:spPr bwMode="auto">
          <a:xfrm>
            <a:off x="4419600" y="5156775"/>
            <a:ext cx="685800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5295900" y="4572000"/>
            <a:ext cx="2476500" cy="1752600"/>
            <a:chOff x="6629400" y="1447800"/>
            <a:chExt cx="2057400" cy="1066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6629400" y="1447800"/>
              <a:ext cx="2057400" cy="10668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6421" name="TextBox 21"/>
            <p:cNvSpPr txBox="1">
              <a:spLocks noChangeArrowheads="1"/>
            </p:cNvSpPr>
            <p:nvPr/>
          </p:nvSpPr>
          <p:spPr bwMode="auto">
            <a:xfrm>
              <a:off x="6629400" y="1447800"/>
              <a:ext cx="2057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ea typeface="宋体" pitchFamily="2" charset="-122"/>
                </a:rPr>
                <a:t>Choosing Sequence</a:t>
              </a:r>
            </a:p>
            <a:p>
              <a:pPr algn="ctr"/>
              <a:r>
                <a:rPr lang="en-US" altLang="zh-CN" sz="1600">
                  <a:ea typeface="宋体" pitchFamily="2" charset="-122"/>
                </a:rPr>
                <a:t>(with the highest score)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 rot="5400000">
            <a:off x="2262980" y="3909219"/>
            <a:ext cx="655638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5295900" y="2743200"/>
            <a:ext cx="2476500" cy="944563"/>
            <a:chOff x="3886200" y="1447800"/>
            <a:chExt cx="2057400" cy="1066800"/>
          </a:xfrm>
        </p:grpSpPr>
        <p:sp>
          <p:nvSpPr>
            <p:cNvPr id="25" name="Rectangle 24"/>
            <p:cNvSpPr/>
            <p:nvPr/>
          </p:nvSpPr>
          <p:spPr bwMode="auto">
            <a:xfrm>
              <a:off x="3886200" y="1447800"/>
              <a:ext cx="2057400" cy="1066800"/>
            </a:xfrm>
            <a:prstGeom prst="rect">
              <a:avLst/>
            </a:prstGeom>
            <a:solidFill>
              <a:srgbClr val="B3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6417" name="TextBox 25"/>
            <p:cNvSpPr txBox="1">
              <a:spLocks noChangeArrowheads="1"/>
            </p:cNvSpPr>
            <p:nvPr/>
          </p:nvSpPr>
          <p:spPr bwMode="auto">
            <a:xfrm>
              <a:off x="3886200" y="1524001"/>
              <a:ext cx="2057400" cy="973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b="1">
                  <a:ea typeface="宋体" pitchFamily="2" charset="-122"/>
                </a:rPr>
                <a:t>Detecting NULLs</a:t>
              </a:r>
            </a:p>
            <a:p>
              <a:pPr algn="ctr"/>
              <a:r>
                <a:rPr lang="en-US" altLang="zh-CN" sz="1600">
                  <a:ea typeface="宋体" pitchFamily="2" charset="-122"/>
                </a:rPr>
                <a:t>(I.e., ground truth tag not present in N-best list)</a:t>
              </a:r>
            </a:p>
          </p:txBody>
        </p:sp>
      </p:grpSp>
      <p:sp>
        <p:nvSpPr>
          <p:cNvPr id="27" name="Right Arrow 26"/>
          <p:cNvSpPr/>
          <p:nvPr/>
        </p:nvSpPr>
        <p:spPr bwMode="auto">
          <a:xfrm rot="16200000">
            <a:off x="6225381" y="3863181"/>
            <a:ext cx="655638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295900" y="1066800"/>
            <a:ext cx="2476500" cy="762000"/>
            <a:chOff x="6629400" y="1447800"/>
            <a:chExt cx="2057400" cy="1066800"/>
          </a:xfrm>
        </p:grpSpPr>
        <p:sp>
          <p:nvSpPr>
            <p:cNvPr id="29" name="Rectangle 28"/>
            <p:cNvSpPr/>
            <p:nvPr/>
          </p:nvSpPr>
          <p:spPr bwMode="auto">
            <a:xfrm>
              <a:off x="6629400" y="1447800"/>
              <a:ext cx="2057400" cy="1066800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6413" name="TextBox 29"/>
            <p:cNvSpPr txBox="1">
              <a:spLocks noChangeArrowheads="1"/>
            </p:cNvSpPr>
            <p:nvPr/>
          </p:nvSpPr>
          <p:spPr bwMode="auto">
            <a:xfrm>
              <a:off x="6629400" y="1447800"/>
              <a:ext cx="2057400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1600" b="1">
                  <a:ea typeface="宋体" pitchFamily="2" charset="-122"/>
                </a:rPr>
                <a:t>Results</a:t>
              </a:r>
            </a:p>
            <a:p>
              <a:pPr algn="ctr"/>
              <a:r>
                <a:rPr lang="en-US" altLang="zh-CN" sz="1600">
                  <a:ea typeface="宋体" pitchFamily="2" charset="-122"/>
                </a:rPr>
                <a:t>(A sequence of tags)</a:t>
              </a:r>
            </a:p>
          </p:txBody>
        </p:sp>
      </p:grpSp>
      <p:sp>
        <p:nvSpPr>
          <p:cNvPr id="31" name="Right Arrow 30"/>
          <p:cNvSpPr/>
          <p:nvPr/>
        </p:nvSpPr>
        <p:spPr bwMode="auto">
          <a:xfrm rot="16200000">
            <a:off x="6225381" y="2080420"/>
            <a:ext cx="655638" cy="457200"/>
          </a:xfrm>
          <a:prstGeom prst="rightArrow">
            <a:avLst>
              <a:gd name="adj1" fmla="val 50000"/>
              <a:gd name="adj2" fmla="val 81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4572000" y="990600"/>
            <a:ext cx="44196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76200" y="990600"/>
            <a:ext cx="4419600" cy="5638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Probabilistic Score (Max Entropy)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-457200" y="914400"/>
            <a:ext cx="5105400" cy="5562600"/>
          </a:xfrm>
        </p:spPr>
        <p:txBody>
          <a:bodyPr/>
          <a:lstStyle/>
          <a:p>
            <a:pPr>
              <a:buNone/>
            </a:pPr>
            <a:r>
              <a:rPr lang="en-US" altLang="zh-CN" sz="3200" b="1" dirty="0" smtClean="0">
                <a:ea typeface="宋体" pitchFamily="2" charset="-122"/>
              </a:rPr>
              <a:t>     </a:t>
            </a:r>
            <a:r>
              <a:rPr lang="en-US" altLang="zh-CN" sz="2800" b="1" dirty="0" err="1" smtClean="0">
                <a:ea typeface="宋体" pitchFamily="2" charset="-122"/>
              </a:rPr>
              <a:t>Lidstone’s</a:t>
            </a:r>
            <a:r>
              <a:rPr lang="en-US" altLang="zh-CN" sz="2800" b="1" dirty="0" smtClean="0">
                <a:ea typeface="宋体" pitchFamily="2" charset="-122"/>
              </a:rPr>
              <a:t> Estimation 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pPr lvl="1">
              <a:buNone/>
            </a:pPr>
            <a:r>
              <a:rPr lang="en-US" altLang="zh-CN" dirty="0" smtClean="0">
                <a:ea typeface="宋体" pitchFamily="2" charset="-122"/>
              </a:rPr>
              <a:t>   “Good” estimates of P for short </a:t>
            </a:r>
            <a:r>
              <a:rPr lang="en-US" altLang="zh-CN" i="1" dirty="0" smtClean="0">
                <a:ea typeface="宋体" pitchFamily="2" charset="-122"/>
              </a:rPr>
              <a:t>w</a:t>
            </a:r>
            <a:r>
              <a:rPr lang="en-US" altLang="zh-CN" baseline="-25000" dirty="0" smtClean="0">
                <a:ea typeface="宋体" pitchFamily="2" charset="-122"/>
              </a:rPr>
              <a:t>1</a:t>
            </a:r>
            <a:r>
              <a:rPr lang="en-US" altLang="zh-CN" dirty="0" smtClean="0">
                <a:ea typeface="宋体" pitchFamily="2" charset="-122"/>
              </a:rPr>
              <a:t>,</a:t>
            </a:r>
            <a:r>
              <a:rPr lang="en-US" altLang="zh-CN" i="1" dirty="0" smtClean="0">
                <a:ea typeface="宋体" pitchFamily="2" charset="-122"/>
              </a:rPr>
              <a:t>w</a:t>
            </a:r>
            <a:r>
              <a:rPr lang="en-US" altLang="zh-CN" baseline="-25000" dirty="0" smtClean="0">
                <a:ea typeface="宋体" pitchFamily="2" charset="-122"/>
              </a:rPr>
              <a:t>2</a:t>
            </a:r>
            <a:r>
              <a:rPr lang="en-US" altLang="zh-CN" dirty="0" smtClean="0">
                <a:ea typeface="宋体" pitchFamily="2" charset="-122"/>
              </a:rPr>
              <a:t>,…,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K</a:t>
            </a:r>
            <a:r>
              <a:rPr lang="en-US" altLang="zh-CN" i="1" baseline="-25000" dirty="0" smtClean="0">
                <a:ea typeface="宋体" pitchFamily="2" charset="-122"/>
              </a:rPr>
              <a:t> </a:t>
            </a:r>
            <a:r>
              <a:rPr lang="en-US" altLang="zh-CN" dirty="0" smtClean="0">
                <a:ea typeface="宋体" pitchFamily="2" charset="-122"/>
              </a:rPr>
              <a:t>sequences</a:t>
            </a:r>
            <a:endParaRPr lang="en-US" altLang="zh-CN" i="1" baseline="-25000" dirty="0" smtClean="0">
              <a:ea typeface="宋体" pitchFamily="2" charset="-122"/>
            </a:endParaRPr>
          </a:p>
          <a:p>
            <a:pPr lvl="3"/>
            <a:r>
              <a:rPr lang="en-US" altLang="zh-CN" i="1" dirty="0" smtClean="0">
                <a:ea typeface="宋体" pitchFamily="2" charset="-122"/>
              </a:rPr>
              <a:t>P </a:t>
            </a:r>
            <a:r>
              <a:rPr lang="en-US" altLang="zh-CN" dirty="0" smtClean="0">
                <a:ea typeface="宋体" pitchFamily="2" charset="-122"/>
              </a:rPr>
              <a:t>(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i</a:t>
            </a:r>
            <a:r>
              <a:rPr lang="en-US" altLang="zh-CN" dirty="0" smtClean="0">
                <a:ea typeface="宋体" pitchFamily="2" charset="-122"/>
              </a:rPr>
              <a:t>) </a:t>
            </a:r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← </a:t>
            </a:r>
            <a:r>
              <a:rPr lang="en-US" altLang="zh-CN" i="1" dirty="0" err="1" smtClean="0">
                <a:solidFill>
                  <a:schemeClr val="accent2"/>
                </a:solidFill>
                <a:ea typeface="宋体" pitchFamily="2" charset="-122"/>
              </a:rPr>
              <a:t>Marginals</a:t>
            </a:r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 </a:t>
            </a:r>
          </a:p>
          <a:p>
            <a:pPr lvl="3"/>
            <a:r>
              <a:rPr lang="en-US" altLang="zh-CN" i="1" dirty="0" smtClean="0">
                <a:ea typeface="宋体" pitchFamily="2" charset="-122"/>
              </a:rPr>
              <a:t>P </a:t>
            </a:r>
            <a:r>
              <a:rPr lang="en-US" altLang="zh-CN" dirty="0" smtClean="0">
                <a:ea typeface="宋体" pitchFamily="2" charset="-122"/>
              </a:rPr>
              <a:t>(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i</a:t>
            </a:r>
            <a:r>
              <a:rPr lang="en-US" altLang="zh-CN" i="1" baseline="-25000" dirty="0" smtClean="0">
                <a:ea typeface="宋体" pitchFamily="2" charset="-122"/>
              </a:rPr>
              <a:t>, 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j</a:t>
            </a:r>
            <a:r>
              <a:rPr lang="en-US" altLang="zh-CN" dirty="0" smtClean="0">
                <a:ea typeface="宋体" pitchFamily="2" charset="-122"/>
              </a:rPr>
              <a:t>) </a:t>
            </a:r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← </a:t>
            </a:r>
            <a:r>
              <a:rPr lang="en-US" altLang="zh-CN" i="1" dirty="0" err="1" smtClean="0">
                <a:solidFill>
                  <a:schemeClr val="accent2"/>
                </a:solidFill>
                <a:ea typeface="宋体" pitchFamily="2" charset="-122"/>
              </a:rPr>
              <a:t>Pairwise</a:t>
            </a:r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 joints </a:t>
            </a:r>
          </a:p>
          <a:p>
            <a:pPr lvl="4"/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for many/most</a:t>
            </a:r>
          </a:p>
          <a:p>
            <a:pPr lvl="3"/>
            <a:r>
              <a:rPr lang="en-US" altLang="zh-CN" i="1" dirty="0" smtClean="0">
                <a:ea typeface="宋体" pitchFamily="2" charset="-122"/>
              </a:rPr>
              <a:t>P </a:t>
            </a:r>
            <a:r>
              <a:rPr lang="en-US" altLang="zh-CN" dirty="0" smtClean="0">
                <a:ea typeface="宋体" pitchFamily="2" charset="-122"/>
              </a:rPr>
              <a:t>(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i</a:t>
            </a:r>
            <a:r>
              <a:rPr lang="en-US" altLang="zh-CN" i="1" baseline="-25000" dirty="0" smtClean="0">
                <a:ea typeface="宋体" pitchFamily="2" charset="-122"/>
              </a:rPr>
              <a:t>, 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j</a:t>
            </a:r>
            <a:r>
              <a:rPr lang="en-US" altLang="zh-CN" i="1" baseline="-25000" dirty="0" smtClean="0">
                <a:ea typeface="宋体" pitchFamily="2" charset="-122"/>
              </a:rPr>
              <a:t>, </a:t>
            </a:r>
            <a:r>
              <a:rPr lang="en-US" altLang="zh-CN" i="1" dirty="0" smtClean="0">
                <a:ea typeface="宋体" pitchFamily="2" charset="-122"/>
              </a:rPr>
              <a:t>w</a:t>
            </a:r>
            <a:r>
              <a:rPr lang="en-US" altLang="zh-CN" i="1" baseline="-25000" dirty="0" smtClean="0">
                <a:ea typeface="宋体" pitchFamily="2" charset="-122"/>
              </a:rPr>
              <a:t>k</a:t>
            </a:r>
            <a:r>
              <a:rPr lang="en-US" altLang="zh-CN" dirty="0" smtClean="0">
                <a:ea typeface="宋体" pitchFamily="2" charset="-122"/>
              </a:rPr>
              <a:t>) </a:t>
            </a:r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← Triples </a:t>
            </a:r>
          </a:p>
          <a:p>
            <a:pPr lvl="4"/>
            <a:r>
              <a:rPr lang="en-US" altLang="zh-CN" i="1" dirty="0" smtClean="0">
                <a:solidFill>
                  <a:schemeClr val="accent2"/>
                </a:solidFill>
                <a:ea typeface="宋体" pitchFamily="2" charset="-122"/>
              </a:rPr>
              <a:t>for very few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B6C2887C-E2E2-48F1-84D5-ED87050326EE}" type="slidenum">
              <a:rPr lang="en-US" altLang="en-US" smtClean="0"/>
              <a:pPr/>
              <a:t>15</a:t>
            </a:fld>
            <a:endParaRPr lang="en-US" altLang="en-US" smtClean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4114800" cy="566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8036" y="1752600"/>
            <a:ext cx="381876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91000" y="990600"/>
            <a:ext cx="4800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tabLst/>
              <a:defRPr/>
            </a:pPr>
            <a:r>
              <a:rPr kumimoji="0" lang="en-US" altLang="zh-CN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   Maximum Entropy (ME)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endParaRPr lang="en-US" altLang="zh-CN" sz="2400" kern="0" dirty="0" smtClean="0"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endParaRPr kumimoji="0" lang="en-US" altLang="zh-CN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Estimates joint P() </a:t>
            </a:r>
          </a:p>
          <a:p>
            <a:pPr marL="1138238" marR="0" lvl="2" indent="-228600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From known smaller joint P()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“No assumptions”/uniformity</a:t>
            </a:r>
          </a:p>
          <a:p>
            <a:pPr marL="1473200" marR="0" lvl="3" indent="-209550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For unknown P()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Optimization problem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Computationally 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 bwMode="auto">
          <a:xfrm>
            <a:off x="76200" y="990600"/>
            <a:ext cx="44196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AutoShape 70"/>
          <p:cNvSpPr>
            <a:spLocks noChangeArrowheads="1"/>
          </p:cNvSpPr>
          <p:nvPr/>
        </p:nvSpPr>
        <p:spPr bwMode="auto">
          <a:xfrm>
            <a:off x="304800" y="3429000"/>
            <a:ext cx="3581400" cy="1905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4572000" y="990600"/>
            <a:ext cx="44196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1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Correlation Score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5867400" y="66294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DF7FBB59-3A19-403D-98DA-8BB01C5D9896}" type="slidenum">
              <a:rPr lang="en-US" altLang="en-US" smtClean="0"/>
              <a:pPr/>
              <a:t>16</a:t>
            </a:fld>
            <a:endParaRPr lang="en-US" altLang="en-US" smtClean="0"/>
          </a:p>
        </p:txBody>
      </p:sp>
      <p:graphicFrame>
        <p:nvGraphicFramePr>
          <p:cNvPr id="33893" name="Group 101"/>
          <p:cNvGraphicFramePr>
            <a:graphicFrameLocks noGrp="1"/>
          </p:cNvGraphicFramePr>
          <p:nvPr/>
        </p:nvGraphicFramePr>
        <p:xfrm>
          <a:off x="381000" y="1524000"/>
          <a:ext cx="2819400" cy="1767840"/>
        </p:xfrm>
        <a:graphic>
          <a:graphicData uri="http://schemas.openxmlformats.org/drawingml/2006/table">
            <a:tbl>
              <a:tblPr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927100"/>
                <a:gridCol w="18923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Image 1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Hazard, victim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Image 2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Hazard, acid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Image 3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Victim, ambulance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Image 4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Ambulance, acid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33891" name="Object 2"/>
          <p:cNvGraphicFramePr>
            <a:graphicFrameLocks noChangeAspect="1"/>
          </p:cNvGraphicFramePr>
          <p:nvPr/>
        </p:nvGraphicFramePr>
        <p:xfrm>
          <a:off x="533400" y="3810000"/>
          <a:ext cx="3108511" cy="1315286"/>
        </p:xfrm>
        <a:graphic>
          <a:graphicData uri="http://schemas.openxmlformats.org/presentationml/2006/ole">
            <p:oleObj spid="_x0000_s535554" name="SmartDraw" r:id="rId3" imgW="4269960" imgH="1810440" progId="">
              <p:embed/>
            </p:oleObj>
          </a:graphicData>
        </a:graphic>
      </p:graphicFrame>
      <p:pic>
        <p:nvPicPr>
          <p:cNvPr id="3389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5786560"/>
            <a:ext cx="3962400" cy="84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3897" name="Rectangle 105"/>
          <p:cNvSpPr>
            <a:spLocks noChangeArrowheads="1"/>
          </p:cNvSpPr>
          <p:nvPr/>
        </p:nvSpPr>
        <p:spPr bwMode="auto">
          <a:xfrm>
            <a:off x="1066800" y="5410200"/>
            <a:ext cx="2139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 err="1">
                <a:solidFill>
                  <a:srgbClr val="000000"/>
                </a:solidFill>
                <a:ea typeface="宋体" pitchFamily="2" charset="-122"/>
              </a:rPr>
              <a:t>Jaccard</a:t>
            </a:r>
            <a:r>
              <a:rPr lang="en-US" altLang="zh-CN" b="1" dirty="0">
                <a:solidFill>
                  <a:srgbClr val="000000"/>
                </a:solidFill>
                <a:ea typeface="宋体" pitchFamily="2" charset="-122"/>
              </a:rPr>
              <a:t> Similarity</a:t>
            </a:r>
            <a:endParaRPr lang="zh-CN" altLang="en-US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33898" name="Text Box 106"/>
          <p:cNvSpPr txBox="1">
            <a:spLocks noChangeArrowheads="1"/>
          </p:cNvSpPr>
          <p:nvPr/>
        </p:nvSpPr>
        <p:spPr bwMode="auto">
          <a:xfrm>
            <a:off x="304800" y="3429000"/>
            <a:ext cx="3581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b="1" dirty="0" smtClean="0">
                <a:ea typeface="宋体" pitchFamily="2" charset="-122"/>
              </a:rPr>
              <a:t>Correlation Graph</a:t>
            </a:r>
            <a:endParaRPr lang="en-US" altLang="zh-CN" b="1" dirty="0">
              <a:ea typeface="宋体" pitchFamily="2" charset="-122"/>
            </a:endParaRPr>
          </a:p>
        </p:txBody>
      </p:sp>
      <p:pic>
        <p:nvPicPr>
          <p:cNvPr id="33901" name="Picture 10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981200" y="4953000"/>
            <a:ext cx="155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AutoShape 70"/>
          <p:cNvSpPr>
            <a:spLocks noChangeArrowheads="1"/>
          </p:cNvSpPr>
          <p:nvPr/>
        </p:nvSpPr>
        <p:spPr bwMode="auto">
          <a:xfrm>
            <a:off x="1905000" y="4800600"/>
            <a:ext cx="316006" cy="301083"/>
          </a:xfrm>
          <a:prstGeom prst="roundRect">
            <a:avLst>
              <a:gd name="adj" fmla="val 16667"/>
            </a:avLst>
          </a:prstGeom>
          <a:solidFill>
            <a:srgbClr val="FF9B9B">
              <a:alpha val="7843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zh-CN" altLang="en-US">
              <a:ea typeface="宋体" pitchFamily="2" charset="-122"/>
            </a:endParaRPr>
          </a:p>
        </p:txBody>
      </p:sp>
      <p:grpSp>
        <p:nvGrpSpPr>
          <p:cNvPr id="2" name="Right Arrow 34"/>
          <p:cNvGrpSpPr>
            <a:grpSpLocks/>
          </p:cNvGrpSpPr>
          <p:nvPr/>
        </p:nvGrpSpPr>
        <p:grpSpPr bwMode="auto">
          <a:xfrm rot="6586430">
            <a:off x="1705898" y="3136018"/>
            <a:ext cx="457200" cy="384175"/>
            <a:chOff x="3602" y="1160"/>
            <a:chExt cx="457" cy="338"/>
          </a:xfrm>
        </p:grpSpPr>
        <p:pic>
          <p:nvPicPr>
            <p:cNvPr id="6178" name="Right Arrow 34"/>
            <p:cNvPicPr>
              <a:picLocks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602" y="1160"/>
              <a:ext cx="457" cy="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79" name="Text Box 115"/>
            <p:cNvSpPr txBox="1">
              <a:spLocks noChangeArrowheads="1"/>
            </p:cNvSpPr>
            <p:nvPr/>
          </p:nvSpPr>
          <p:spPr bwMode="auto">
            <a:xfrm rot="-1162586">
              <a:off x="3642" y="1276"/>
              <a:ext cx="310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00012" tIns="49212" rIns="100012" bIns="49212" anchor="ctr"/>
            <a:lstStyle/>
            <a:p>
              <a:pPr defTabSz="912813" eaLnBrk="0" hangingPunct="0"/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9" name="Text Box 106"/>
          <p:cNvSpPr txBox="1">
            <a:spLocks noChangeArrowheads="1"/>
          </p:cNvSpPr>
          <p:nvPr/>
        </p:nvSpPr>
        <p:spPr bwMode="auto">
          <a:xfrm>
            <a:off x="76200" y="990600"/>
            <a:ext cx="441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ea typeface="宋体" pitchFamily="2" charset="-122"/>
              </a:rPr>
              <a:t>Direct Correlation</a:t>
            </a:r>
            <a:endParaRPr lang="en-US" altLang="zh-CN" sz="2800" b="1" dirty="0">
              <a:ea typeface="宋体" pitchFamily="2" charset="-122"/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67200" y="990600"/>
            <a:ext cx="4724400" cy="556260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    </a:t>
            </a:r>
            <a:r>
              <a:rPr lang="en-US" altLang="zh-CN" b="1" dirty="0" smtClean="0">
                <a:ea typeface="宋体" pitchFamily="2" charset="-122"/>
              </a:rPr>
              <a:t>Indirect Correlation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Base Correlation Matrix </a:t>
            </a:r>
          </a:p>
          <a:p>
            <a:pPr lvl="2"/>
            <a:r>
              <a:rPr lang="en-US" altLang="zh-CN" i="1" dirty="0" smtClean="0">
                <a:ea typeface="宋体" pitchFamily="2" charset="-122"/>
              </a:rPr>
              <a:t>B</a:t>
            </a:r>
            <a:r>
              <a:rPr lang="en-US" altLang="zh-CN" dirty="0" smtClean="0">
                <a:ea typeface="宋体" pitchFamily="2" charset="-122"/>
              </a:rPr>
              <a:t>, where </a:t>
            </a:r>
            <a:r>
              <a:rPr lang="en-US" altLang="zh-CN" i="1" dirty="0" err="1" smtClean="0">
                <a:ea typeface="宋体" pitchFamily="2" charset="-122"/>
              </a:rPr>
              <a:t>B</a:t>
            </a:r>
            <a:r>
              <a:rPr lang="en-US" altLang="zh-CN" i="1" baseline="-25000" dirty="0" err="1" smtClean="0">
                <a:ea typeface="宋体" pitchFamily="2" charset="-122"/>
              </a:rPr>
              <a:t>ij</a:t>
            </a:r>
            <a:r>
              <a:rPr lang="en-US" altLang="zh-CN" dirty="0" smtClean="0">
                <a:ea typeface="宋体" pitchFamily="2" charset="-122"/>
              </a:rPr>
              <a:t> = </a:t>
            </a:r>
            <a:r>
              <a:rPr lang="en-US" altLang="zh-CN" i="1" dirty="0" smtClean="0">
                <a:ea typeface="宋体" pitchFamily="2" charset="-122"/>
              </a:rPr>
              <a:t>c</a:t>
            </a:r>
            <a:r>
              <a:rPr lang="en-US" altLang="zh-CN" dirty="0" smtClean="0">
                <a:ea typeface="宋体" pitchFamily="2" charset="-122"/>
              </a:rPr>
              <a:t> (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i</a:t>
            </a:r>
            <a:r>
              <a:rPr lang="en-US" altLang="zh-CN" dirty="0" smtClean="0">
                <a:ea typeface="宋体" pitchFamily="2" charset="-122"/>
              </a:rPr>
              <a:t>, </a:t>
            </a:r>
            <a:r>
              <a:rPr lang="en-US" altLang="zh-CN" i="1" dirty="0" err="1" smtClean="0">
                <a:ea typeface="宋体" pitchFamily="2" charset="-122"/>
              </a:rPr>
              <a:t>w</a:t>
            </a:r>
            <a:r>
              <a:rPr lang="en-US" altLang="zh-CN" i="1" baseline="-25000" dirty="0" err="1" smtClean="0">
                <a:ea typeface="宋体" pitchFamily="2" charset="-122"/>
              </a:rPr>
              <a:t>j</a:t>
            </a:r>
            <a:r>
              <a:rPr lang="en-US" altLang="zh-CN" dirty="0" smtClean="0">
                <a:ea typeface="宋体" pitchFamily="2" charset="-122"/>
              </a:rPr>
              <a:t>)</a:t>
            </a:r>
          </a:p>
          <a:p>
            <a:pPr lvl="1"/>
            <a:r>
              <a:rPr lang="en-US" altLang="zh-CN" dirty="0" smtClean="0">
                <a:ea typeface="宋体" pitchFamily="2" charset="-122"/>
              </a:rPr>
              <a:t>Indirect Correlation Matrices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B</a:t>
            </a:r>
            <a:r>
              <a:rPr lang="en-US" altLang="zh-CN" baseline="-25000" dirty="0" smtClean="0">
                <a:ea typeface="宋体" pitchFamily="2" charset="-122"/>
              </a:rPr>
              <a:t>2</a:t>
            </a:r>
            <a:r>
              <a:rPr lang="en-US" altLang="zh-CN" dirty="0" smtClean="0">
                <a:ea typeface="宋体" pitchFamily="2" charset="-122"/>
              </a:rPr>
              <a:t> = B</a:t>
            </a:r>
            <a:r>
              <a:rPr lang="en-US" altLang="zh-CN" baseline="30000" dirty="0" smtClean="0">
                <a:ea typeface="宋体" pitchFamily="2" charset="-122"/>
              </a:rPr>
              <a:t>2</a:t>
            </a:r>
          </a:p>
          <a:p>
            <a:pPr lvl="2"/>
            <a:r>
              <a:rPr lang="en-US" altLang="zh-CN" dirty="0" err="1" smtClean="0">
                <a:ea typeface="宋体" pitchFamily="2" charset="-122"/>
              </a:rPr>
              <a:t>B</a:t>
            </a:r>
            <a:r>
              <a:rPr lang="en-US" altLang="zh-CN" baseline="-25000" dirty="0" err="1" smtClean="0">
                <a:ea typeface="宋体" pitchFamily="2" charset="-122"/>
              </a:rPr>
              <a:t>k</a:t>
            </a:r>
            <a:r>
              <a:rPr lang="en-US" altLang="zh-CN" dirty="0" smtClean="0">
                <a:ea typeface="宋体" pitchFamily="2" charset="-122"/>
              </a:rPr>
              <a:t> = </a:t>
            </a:r>
            <a:r>
              <a:rPr lang="en-US" altLang="zh-CN" dirty="0" err="1" smtClean="0">
                <a:ea typeface="宋体" pitchFamily="2" charset="-122"/>
              </a:rPr>
              <a:t>B</a:t>
            </a:r>
            <a:r>
              <a:rPr lang="en-US" altLang="zh-CN" baseline="30000" dirty="0" err="1" smtClean="0">
                <a:ea typeface="宋体" pitchFamily="2" charset="-122"/>
              </a:rPr>
              <a:t>k</a:t>
            </a:r>
            <a:endParaRPr lang="en-US" altLang="zh-CN" baseline="30000" dirty="0" smtClean="0">
              <a:ea typeface="宋体" pitchFamily="2" charset="-122"/>
            </a:endParaRPr>
          </a:p>
          <a:p>
            <a:pPr lvl="1"/>
            <a:r>
              <a:rPr lang="en-US" altLang="zh-CN" dirty="0" smtClean="0">
                <a:ea typeface="宋体" pitchFamily="2" charset="-122"/>
              </a:rPr>
              <a:t>General Correlations Matrix</a:t>
            </a:r>
          </a:p>
          <a:p>
            <a:pPr lvl="2"/>
            <a:r>
              <a:rPr lang="en-US" altLang="zh-CN" dirty="0" smtClean="0">
                <a:ea typeface="宋体" pitchFamily="2" charset="-122"/>
              </a:rPr>
              <a:t>Considers correlations of various sizes</a:t>
            </a:r>
          </a:p>
          <a:p>
            <a:endParaRPr lang="en-US" altLang="zh-CN" baseline="30000" dirty="0" smtClean="0">
              <a:ea typeface="宋体" pitchFamily="2" charset="-122"/>
            </a:endParaRPr>
          </a:p>
          <a:p>
            <a:pPr lvl="1"/>
            <a:endParaRPr lang="zh-CN" altLang="en-US" baseline="30000" dirty="0" smtClean="0">
              <a:ea typeface="宋体" pitchFamily="2" charset="-122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5791200"/>
            <a:ext cx="281305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897" grpId="0"/>
      <p:bldP spid="33898" grpId="0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990600"/>
            <a:ext cx="4572000" cy="571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Branch and Bound Method	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4800600" cy="5562600"/>
          </a:xfrm>
        </p:spPr>
        <p:txBody>
          <a:bodyPr/>
          <a:lstStyle/>
          <a:p>
            <a:pPr>
              <a:buNone/>
            </a:pPr>
            <a:r>
              <a:rPr lang="en-US" altLang="zh-CN" b="1" dirty="0" smtClean="0">
                <a:ea typeface="宋体" pitchFamily="2" charset="-122"/>
              </a:rPr>
              <a:t>    </a:t>
            </a:r>
            <a:r>
              <a:rPr lang="en-US" altLang="zh-CN" sz="2800" b="1" dirty="0" smtClean="0">
                <a:ea typeface="宋体" pitchFamily="2" charset="-122"/>
              </a:rPr>
              <a:t>Motivation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Computing ME is expensive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Enumerating </a:t>
            </a:r>
            <a:r>
              <a:rPr lang="en-US" altLang="zh-CN" sz="2400" i="1" dirty="0" smtClean="0">
                <a:ea typeface="宋体" pitchFamily="2" charset="-122"/>
              </a:rPr>
              <a:t>N</a:t>
            </a:r>
            <a:r>
              <a:rPr lang="en-US" altLang="zh-CN" sz="2400" i="1" baseline="30000" dirty="0" smtClean="0">
                <a:ea typeface="宋体" pitchFamily="2" charset="-122"/>
              </a:rPr>
              <a:t>K</a:t>
            </a:r>
            <a:r>
              <a:rPr lang="en-US" altLang="zh-CN" sz="2400" dirty="0" smtClean="0">
                <a:ea typeface="宋体" pitchFamily="2" charset="-122"/>
              </a:rPr>
              <a:t> sequences 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Exponential</a:t>
            </a:r>
          </a:p>
          <a:p>
            <a:pPr lvl="1"/>
            <a:r>
              <a:rPr lang="en-US" altLang="zh-CN" sz="2400" dirty="0" smtClean="0">
                <a:ea typeface="宋体" pitchFamily="2" charset="-122"/>
              </a:rPr>
              <a:t>How to scale?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Branch and Bound Method!</a:t>
            </a:r>
          </a:p>
          <a:p>
            <a:pPr>
              <a:buNone/>
            </a:pPr>
            <a:r>
              <a:rPr lang="en-US" altLang="zh-CN" sz="2800" dirty="0" smtClean="0">
                <a:ea typeface="宋体" pitchFamily="2" charset="-122"/>
              </a:rPr>
              <a:t>  Two logical parts</a:t>
            </a:r>
          </a:p>
          <a:p>
            <a:pPr lvl="1">
              <a:buFont typeface="Arial Black" pitchFamily="34" charset="0"/>
              <a:buAutoNum type="arabicPeriod"/>
            </a:pP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Searching</a:t>
            </a:r>
            <a:r>
              <a:rPr lang="en-US" altLang="zh-CN" sz="2400" dirty="0" smtClean="0">
                <a:ea typeface="宋体" pitchFamily="2" charset="-122"/>
              </a:rPr>
              <a:t> part 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How to go to the most promising “direction” to search</a:t>
            </a:r>
          </a:p>
          <a:p>
            <a:pPr lvl="1">
              <a:buFont typeface="Arial Black" pitchFamily="34" charset="0"/>
              <a:buAutoNum type="arabicPeriod"/>
            </a:pPr>
            <a:r>
              <a:rPr lang="en-US" altLang="zh-CN" sz="2400" dirty="0" smtClean="0">
                <a:solidFill>
                  <a:srgbClr val="0070C0"/>
                </a:solidFill>
                <a:ea typeface="宋体" pitchFamily="2" charset="-122"/>
              </a:rPr>
              <a:t>Bounding</a:t>
            </a:r>
            <a:r>
              <a:rPr lang="en-US" altLang="zh-CN" sz="2400" dirty="0" smtClean="0">
                <a:ea typeface="宋体" pitchFamily="2" charset="-122"/>
              </a:rPr>
              <a:t> part</a:t>
            </a:r>
          </a:p>
          <a:p>
            <a:pPr lvl="2"/>
            <a:r>
              <a:rPr lang="en-US" altLang="zh-CN" sz="2000" dirty="0" smtClean="0">
                <a:ea typeface="宋体" pitchFamily="2" charset="-122"/>
              </a:rPr>
              <a:t>How to bound the search space, prune away unnecessary searches</a:t>
            </a:r>
          </a:p>
          <a:p>
            <a:endParaRPr lang="en-US" altLang="zh-CN" sz="2800" dirty="0" smtClean="0">
              <a:ea typeface="宋体" pitchFamily="2" charset="-122"/>
            </a:endParaRPr>
          </a:p>
          <a:p>
            <a:pPr lvl="1"/>
            <a:endParaRPr lang="en-US" altLang="zh-CN" sz="2400" dirty="0" smtClean="0">
              <a:solidFill>
                <a:schemeClr val="accent2"/>
              </a:solidFill>
              <a:ea typeface="宋体" pitchFamily="2" charset="-122"/>
            </a:endParaRPr>
          </a:p>
          <a:p>
            <a:pPr lvl="2"/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C43FE3CF-B67A-4D16-B4B9-7767D0631BFA}" type="slidenum">
              <a:rPr lang="en-US" altLang="en-US" smtClean="0"/>
              <a:pPr/>
              <a:t>17</a:t>
            </a:fld>
            <a:endParaRPr lang="en-US" altLang="en-US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800600" y="990600"/>
            <a:ext cx="4191000" cy="5715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0" y="990600"/>
            <a:ext cx="441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39" tIns="45289" rIns="92039" bIns="45289"/>
          <a:lstStyle/>
          <a:p>
            <a:pPr marL="341313" indent="-341313" defTabSz="909638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Arial" charset="0"/>
              <a:buNone/>
            </a:pPr>
            <a:r>
              <a:rPr lang="zh-CN" altLang="en-US" sz="2800" b="1" dirty="0">
                <a:solidFill>
                  <a:srgbClr val="000000"/>
                </a:solidFill>
                <a:ea typeface="宋体" pitchFamily="2" charset="-122"/>
              </a:rPr>
              <a:t>	</a:t>
            </a:r>
            <a:r>
              <a:rPr lang="en-US" altLang="zh-CN" sz="2800" b="1" dirty="0">
                <a:solidFill>
                  <a:srgbClr val="000000"/>
                </a:solidFill>
                <a:ea typeface="宋体" pitchFamily="2" charset="-122"/>
              </a:rPr>
              <a:t>Complete Search Tree</a:t>
            </a:r>
          </a:p>
          <a:p>
            <a:pPr marL="798513" lvl="1" indent="-341313" defTabSz="909638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Arial" charset="0"/>
              <a:buChar char="−"/>
            </a:pPr>
            <a:r>
              <a:rPr lang="en-US" altLang="zh-CN" sz="2400" dirty="0">
                <a:solidFill>
                  <a:srgbClr val="000000"/>
                </a:solidFill>
                <a:ea typeface="宋体" pitchFamily="2" charset="-122"/>
              </a:rPr>
              <a:t>Only necessary part of it will be build/considered </a:t>
            </a:r>
            <a:r>
              <a:rPr lang="en-US" altLang="zh-CN" sz="2800" b="1" dirty="0">
                <a:solidFill>
                  <a:srgbClr val="000000"/>
                </a:solidFill>
                <a:ea typeface="宋体" pitchFamily="2" charset="-122"/>
              </a:rPr>
              <a:t>		</a:t>
            </a:r>
          </a:p>
          <a:p>
            <a:pPr marL="798513" lvl="1" indent="-34131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endParaRPr lang="en-US" altLang="zh-CN" sz="2400" dirty="0">
              <a:ea typeface="宋体" pitchFamily="2" charset="-122"/>
            </a:endParaRPr>
          </a:p>
          <a:p>
            <a:pPr marL="798513" lvl="1" indent="-34131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endParaRPr lang="en-US" altLang="zh-CN" sz="2400" dirty="0">
              <a:ea typeface="宋体" pitchFamily="2" charset="-122"/>
            </a:endParaRPr>
          </a:p>
          <a:p>
            <a:pPr marL="1138238" lvl="2" indent="-228600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endParaRPr lang="en-US" altLang="zh-CN" sz="2000" i="1" baseline="-25000" dirty="0">
              <a:ea typeface="宋体" pitchFamily="2" charset="-122"/>
            </a:endParaRPr>
          </a:p>
          <a:p>
            <a:pPr marL="798513" lvl="1" indent="-34131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endParaRPr lang="zh-CN" altLang="en-US" sz="2400" b="1" dirty="0">
              <a:ea typeface="宋体" pitchFamily="2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835275"/>
            <a:ext cx="3532188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>
                <a:latin typeface="Arial" charset="0"/>
                <a:ea typeface="宋体" pitchFamily="2" charset="-122"/>
              </a:rPr>
              <a:t>Experiments</a:t>
            </a:r>
            <a:r>
              <a:rPr lang="en-US" altLang="zh-CN" sz="3200" b="1" dirty="0" smtClean="0">
                <a:latin typeface="Arial" charset="0"/>
                <a:ea typeface="宋体" pitchFamily="2" charset="-122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886200" cy="3733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Dataset: 60,000 annotated images from </a:t>
            </a:r>
            <a:r>
              <a:rPr lang="en-US" sz="1700" b="1" dirty="0" err="1" smtClean="0">
                <a:latin typeface="Arial" pitchFamily="34" charset="0"/>
                <a:cs typeface="Arial" pitchFamily="34" charset="0"/>
              </a:rPr>
              <a:t>Flickr</a:t>
            </a: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Split 80%  train + 20% test 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b="1" dirty="0" smtClean="0">
                <a:latin typeface="Arial" pitchFamily="34" charset="0"/>
                <a:cs typeface="Arial" pitchFamily="34" charset="0"/>
              </a:rPr>
              <a:t>Experiment 1:</a:t>
            </a:r>
            <a:r>
              <a:rPr lang="en-US" sz="1700" dirty="0" smtClean="0">
                <a:latin typeface="Arial" pitchFamily="34" charset="0"/>
                <a:cs typeface="Arial" pitchFamily="34" charset="0"/>
              </a:rPr>
              <a:t> 	</a:t>
            </a:r>
          </a:p>
          <a:p>
            <a:pPr marL="342900" lvl="1" indent="-16827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Use Dragon recognizer to generate N-best lists for 120 images from test data</a:t>
            </a:r>
          </a:p>
          <a:p>
            <a:pPr marL="342900" lvl="1" indent="-16827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700" dirty="0" smtClean="0">
                <a:latin typeface="Arial" pitchFamily="34" charset="0"/>
                <a:cs typeface="Arial" pitchFamily="34" charset="0"/>
              </a:rPr>
              <a:t>Different noise levels were created by introducing white Gaussian noise through a speaker	</a:t>
            </a:r>
          </a:p>
          <a:p>
            <a:pPr marL="0" lvl="1" indent="0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7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Figure shows</a:t>
            </a:r>
            <a:r>
              <a:rPr lang="en-US" sz="1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 significant quality improvement by using the semantics-based approach.</a:t>
            </a:r>
            <a:endParaRPr lang="en-US" sz="2200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4191000" y="1447800"/>
          <a:ext cx="477012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sz="3200" b="1" smtClean="0">
                <a:latin typeface="Arial" charset="0"/>
                <a:ea typeface="宋体" pitchFamily="2" charset="-122"/>
              </a:rPr>
              <a:t>Experiment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953000" cy="556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/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/>
              <a:t>Experiment 2</a:t>
            </a:r>
          </a:p>
          <a:p>
            <a:pPr marL="114300" indent="-1143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Quality of annotation vs. size of N-best lists</a:t>
            </a:r>
          </a:p>
          <a:p>
            <a:pPr marL="114300" indent="-114300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2000" dirty="0" smtClean="0"/>
          </a:p>
          <a:p>
            <a:pPr marL="114300" indent="-114300"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2000" dirty="0" smtClean="0"/>
              <a:t>Tradeoff </a:t>
            </a:r>
          </a:p>
          <a:p>
            <a:pPr marL="288925" lvl="1" indent="-17462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With increasing N (size of list): greater chance that ground truth is present in the list. </a:t>
            </a:r>
          </a:p>
          <a:p>
            <a:pPr marL="288925" lvl="1" indent="-174625" eaLnBrk="1" fontAlgn="auto" hangingPunct="1">
              <a:spcAft>
                <a:spcPts val="0"/>
              </a:spcAft>
              <a:buFont typeface="Arial"/>
              <a:buChar char="–"/>
              <a:defRPr/>
            </a:pPr>
            <a:r>
              <a:rPr lang="en-US" sz="1600" dirty="0" smtClean="0"/>
              <a:t>However, more options to disambiguate among (more uncertainty)</a:t>
            </a:r>
            <a:endParaRPr lang="en-US" sz="2800" dirty="0"/>
          </a:p>
        </p:txBody>
      </p:sp>
      <p:pic>
        <p:nvPicPr>
          <p:cNvPr id="4506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927475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229600" cy="6096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High-level Overview &amp; Vision</a:t>
            </a:r>
            <a:endParaRPr lang="en-US" altLang="zh-CN" sz="4800" dirty="0" smtClean="0">
              <a:ea typeface="宋体" pitchFamily="2" charset="-122"/>
            </a:endParaRP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4876800"/>
            <a:ext cx="91440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2100" dirty="0" smtClean="0">
                <a:ea typeface="宋体" pitchFamily="2" charset="-122"/>
              </a:rPr>
              <a:t>    Type of Acoustic Analysis</a:t>
            </a: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Human Speech</a:t>
            </a:r>
            <a:r>
              <a:rPr lang="en-US" altLang="zh-CN" sz="2000" dirty="0" smtClean="0">
                <a:ea typeface="宋体" pitchFamily="2" charset="-122"/>
              </a:rPr>
              <a:t>: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Who</a:t>
            </a:r>
            <a:r>
              <a:rPr lang="en-US" altLang="zh-CN" sz="2000" dirty="0" smtClean="0">
                <a:ea typeface="宋体" pitchFamily="2" charset="-122"/>
              </a:rPr>
              <a:t> spoke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to whom</a:t>
            </a:r>
            <a:r>
              <a:rPr lang="en-US" altLang="zh-CN" sz="2000" dirty="0" smtClean="0">
                <a:ea typeface="宋体" pitchFamily="2" charset="-122"/>
              </a:rPr>
              <a:t> about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what</a:t>
            </a:r>
            <a:r>
              <a:rPr lang="en-US" altLang="zh-CN" sz="2000" dirty="0" smtClean="0">
                <a:ea typeface="宋体" pitchFamily="2" charset="-122"/>
              </a:rPr>
              <a:t> from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where</a:t>
            </a:r>
            <a:r>
              <a:rPr lang="en-US" altLang="zh-CN" sz="2000" dirty="0" smtClean="0">
                <a:ea typeface="宋体" pitchFamily="2" charset="-122"/>
              </a:rPr>
              <a:t> and </a:t>
            </a:r>
            <a:r>
              <a:rPr lang="en-US" altLang="zh-CN" sz="2000" dirty="0" smtClean="0">
                <a:solidFill>
                  <a:srgbClr val="0070C0"/>
                </a:solidFill>
                <a:ea typeface="宋体" pitchFamily="2" charset="-122"/>
              </a:rPr>
              <a:t>when</a:t>
            </a:r>
            <a:endParaRPr lang="en-US" altLang="zh-CN" sz="2000" dirty="0" smtClean="0">
              <a:ea typeface="宋体" pitchFamily="2" charset="-122"/>
            </a:endParaRP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chemeClr val="hlink"/>
                </a:solidFill>
                <a:ea typeface="宋体" pitchFamily="2" charset="-122"/>
              </a:rPr>
              <a:t>Ambient Sounds:</a:t>
            </a:r>
            <a:r>
              <a:rPr lang="en-US" altLang="zh-CN" sz="2000" dirty="0" smtClean="0">
                <a:ea typeface="宋体" pitchFamily="2" charset="-122"/>
              </a:rPr>
              <a:t> explosions, loud sounds, screaming, etc </a:t>
            </a: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Physiological Events</a:t>
            </a:r>
            <a:r>
              <a:rPr lang="en-US" altLang="zh-CN" sz="2000" dirty="0" smtClean="0">
                <a:ea typeface="宋体" pitchFamily="2" charset="-122"/>
              </a:rPr>
              <a:t>: cough, gag, excited state of speaker, slurring, …</a:t>
            </a:r>
          </a:p>
          <a:p>
            <a:pPr marL="742950" lvl="1" indent="-285750" eaLnBrk="1" hangingPunct="1">
              <a:lnSpc>
                <a:spcPct val="90000"/>
              </a:lnSpc>
              <a:buFont typeface="Arial" pitchFamily="34" charset="0"/>
              <a:buChar char="−"/>
            </a:pPr>
            <a:r>
              <a:rPr lang="en-US" altLang="zh-CN" sz="2000" dirty="0" smtClean="0">
                <a:solidFill>
                  <a:srgbClr val="FF0000"/>
                </a:solidFill>
                <a:ea typeface="宋体" pitchFamily="2" charset="-122"/>
              </a:rPr>
              <a:t>Other features:  </a:t>
            </a:r>
            <a:r>
              <a:rPr lang="en-US" altLang="zh-CN" sz="2000" dirty="0" smtClean="0">
                <a:ea typeface="宋体" pitchFamily="2" charset="-122"/>
              </a:rPr>
              <a:t>too loud, too quiet for too long, …</a:t>
            </a:r>
            <a:endParaRPr lang="zh-CN" altLang="en-US" sz="2600" dirty="0" smtClean="0">
              <a:ea typeface="宋体" pitchFamily="2" charset="-122"/>
            </a:endParaRPr>
          </a:p>
        </p:txBody>
      </p:sp>
      <p:sp>
        <p:nvSpPr>
          <p:cNvPr id="10245" name="Slide Number Placeholder 5"/>
          <p:cNvSpPr txBox="1">
            <a:spLocks noGrp="1"/>
          </p:cNvSpPr>
          <p:nvPr/>
        </p:nvSpPr>
        <p:spPr bwMode="auto">
          <a:xfrm>
            <a:off x="7696200" y="65532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35" tIns="42368" rIns="84735" bIns="42368" anchor="ctr"/>
          <a:lstStyle/>
          <a:p>
            <a:pPr algn="r" defTabSz="841375" eaLnBrk="0" hangingPunct="0"/>
            <a:fld id="{B3D0AEE4-762B-4F5D-A7FC-75422B765AFD}" type="slidenum">
              <a:rPr lang="en-US" altLang="en-US" sz="900" b="1"/>
              <a:pPr algn="r" defTabSz="841375" eaLnBrk="0" hangingPunct="0"/>
              <a:t>2</a:t>
            </a:fld>
            <a:endParaRPr lang="en-US" altLang="en-US" sz="900" b="1"/>
          </a:p>
        </p:txBody>
      </p:sp>
      <p:sp>
        <p:nvSpPr>
          <p:cNvPr id="7" name="Right Arrow 6"/>
          <p:cNvSpPr/>
          <p:nvPr/>
        </p:nvSpPr>
        <p:spPr bwMode="auto">
          <a:xfrm>
            <a:off x="2133600" y="2209800"/>
            <a:ext cx="15240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5" name="Right Arrow 14"/>
          <p:cNvSpPr/>
          <p:nvPr/>
        </p:nvSpPr>
        <p:spPr bwMode="auto">
          <a:xfrm>
            <a:off x="2133600" y="2819400"/>
            <a:ext cx="15240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6" name="Right Arrow 15"/>
          <p:cNvSpPr/>
          <p:nvPr/>
        </p:nvSpPr>
        <p:spPr bwMode="auto">
          <a:xfrm>
            <a:off x="2133600" y="3429000"/>
            <a:ext cx="1524000" cy="5334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0268" name="TextBox 16"/>
          <p:cNvSpPr txBox="1">
            <a:spLocks noChangeArrowheads="1"/>
          </p:cNvSpPr>
          <p:nvPr/>
        </p:nvSpPr>
        <p:spPr bwMode="auto">
          <a:xfrm>
            <a:off x="2133600" y="22860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Speech</a:t>
            </a:r>
          </a:p>
        </p:txBody>
      </p:sp>
      <p:sp>
        <p:nvSpPr>
          <p:cNvPr id="10269" name="TextBox 17"/>
          <p:cNvSpPr txBox="1">
            <a:spLocks noChangeArrowheads="1"/>
          </p:cNvSpPr>
          <p:nvPr/>
        </p:nvSpPr>
        <p:spPr bwMode="auto">
          <a:xfrm>
            <a:off x="2133600" y="289560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Voice</a:t>
            </a:r>
          </a:p>
        </p:txBody>
      </p:sp>
      <p:sp>
        <p:nvSpPr>
          <p:cNvPr id="10270" name="TextBox 18"/>
          <p:cNvSpPr txBox="1">
            <a:spLocks noChangeArrowheads="1"/>
          </p:cNvSpPr>
          <p:nvPr/>
        </p:nvSpPr>
        <p:spPr bwMode="auto">
          <a:xfrm>
            <a:off x="2057400" y="35052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zh-CN">
                <a:solidFill>
                  <a:srgbClr val="FFFF00"/>
                </a:solidFill>
                <a:ea typeface="宋体" pitchFamily="2" charset="-122"/>
              </a:rPr>
              <a:t>Amb. Noise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3733800" y="2133600"/>
            <a:ext cx="1905000" cy="1905000"/>
            <a:chOff x="4038600" y="1447800"/>
            <a:chExt cx="2057400" cy="1066800"/>
          </a:xfrm>
        </p:grpSpPr>
        <p:sp>
          <p:nvSpPr>
            <p:cNvPr id="21" name="Rectangle 20"/>
            <p:cNvSpPr/>
            <p:nvPr/>
          </p:nvSpPr>
          <p:spPr bwMode="auto">
            <a:xfrm>
              <a:off x="4038600" y="1447800"/>
              <a:ext cx="2057400" cy="1066800"/>
            </a:xfrm>
            <a:prstGeom prst="rect">
              <a:avLst/>
            </a:prstGeom>
            <a:solidFill>
              <a:srgbClr val="B3DEF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/>
            </a:p>
          </p:txBody>
        </p:sp>
        <p:sp>
          <p:nvSpPr>
            <p:cNvPr id="10316" name="TextBox 16"/>
            <p:cNvSpPr txBox="1">
              <a:spLocks noChangeArrowheads="1"/>
            </p:cNvSpPr>
            <p:nvPr/>
          </p:nvSpPr>
          <p:spPr bwMode="auto">
            <a:xfrm>
              <a:off x="4038600" y="1748135"/>
              <a:ext cx="2057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zh-CN" sz="2400" b="1">
                  <a:ea typeface="宋体" pitchFamily="2" charset="-122"/>
                </a:rPr>
                <a:t>Processing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400801" y="2147768"/>
            <a:ext cx="2590799" cy="747833"/>
            <a:chOff x="6577079" y="2089158"/>
            <a:chExt cx="2109720" cy="1066799"/>
          </a:xfrm>
        </p:grpSpPr>
        <p:sp>
          <p:nvSpPr>
            <p:cNvPr id="27" name="Rectangle 26"/>
            <p:cNvSpPr/>
            <p:nvPr/>
          </p:nvSpPr>
          <p:spPr bwMode="auto">
            <a:xfrm>
              <a:off x="6604906" y="2089158"/>
              <a:ext cx="2081893" cy="1066799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/>
            </a:p>
          </p:txBody>
        </p:sp>
        <p:sp>
          <p:nvSpPr>
            <p:cNvPr id="10308" name="TextBox 20"/>
            <p:cNvSpPr txBox="1">
              <a:spLocks noChangeArrowheads="1"/>
            </p:cNvSpPr>
            <p:nvPr/>
          </p:nvSpPr>
          <p:spPr bwMode="auto">
            <a:xfrm>
              <a:off x="6577079" y="2177648"/>
              <a:ext cx="2065604" cy="834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ea typeface="宋体" pitchFamily="2" charset="-122"/>
                </a:rPr>
                <a:t>Conversation </a:t>
              </a:r>
              <a:endParaRPr lang="en-US" altLang="zh-CN" sz="1600" b="1" dirty="0">
                <a:ea typeface="宋体" pitchFamily="2" charset="-122"/>
              </a:endParaRPr>
            </a:p>
            <a:p>
              <a:pPr algn="ctr"/>
              <a:r>
                <a:rPr lang="en-US" altLang="zh-CN" sz="1600" b="1" dirty="0">
                  <a:ea typeface="宋体" pitchFamily="2" charset="-122"/>
                </a:rPr>
                <a:t>  </a:t>
              </a:r>
              <a:r>
                <a:rPr lang="en-US" altLang="zh-CN" sz="1400" b="1" dirty="0">
                  <a:ea typeface="宋体" pitchFamily="2" charset="-122"/>
                </a:rPr>
                <a:t>M</a:t>
              </a:r>
              <a:r>
                <a:rPr lang="en-US" altLang="zh-CN" sz="1400" b="1" dirty="0" smtClean="0">
                  <a:ea typeface="宋体" pitchFamily="2" charset="-122"/>
                </a:rPr>
                <a:t>onitoring &amp; Playback</a:t>
              </a:r>
              <a:endParaRPr lang="en-US" altLang="zh-CN" sz="1600" b="1" dirty="0">
                <a:ea typeface="宋体" pitchFamily="2" charset="-122"/>
              </a:endParaRPr>
            </a:p>
          </p:txBody>
        </p:sp>
      </p:grp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400800" y="2973615"/>
            <a:ext cx="2590800" cy="476292"/>
            <a:chOff x="6585380" y="1009015"/>
            <a:chExt cx="2179005" cy="1066799"/>
          </a:xfrm>
        </p:grpSpPr>
        <p:sp>
          <p:nvSpPr>
            <p:cNvPr id="33" name="Rectangle 32"/>
            <p:cNvSpPr/>
            <p:nvPr/>
          </p:nvSpPr>
          <p:spPr bwMode="auto">
            <a:xfrm>
              <a:off x="6629399" y="1009015"/>
              <a:ext cx="2134985" cy="1066799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/>
            </a:p>
          </p:txBody>
        </p:sp>
        <p:sp>
          <p:nvSpPr>
            <p:cNvPr id="10304" name="TextBox 20"/>
            <p:cNvSpPr txBox="1">
              <a:spLocks noChangeArrowheads="1"/>
            </p:cNvSpPr>
            <p:nvPr/>
          </p:nvSpPr>
          <p:spPr bwMode="auto">
            <a:xfrm>
              <a:off x="6585380" y="1175623"/>
              <a:ext cx="2179005" cy="758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 smtClean="0">
                  <a:ea typeface="宋体" pitchFamily="2" charset="-122"/>
                </a:rPr>
                <a:t>Image &amp; Video Tagging</a:t>
              </a:r>
              <a:endParaRPr lang="en-US" altLang="zh-CN" sz="1600" b="1" dirty="0">
                <a:ea typeface="宋体" pitchFamily="2" charset="-122"/>
              </a:endParaRPr>
            </a:p>
          </p:txBody>
        </p:sp>
      </p:grpSp>
      <p:sp>
        <p:nvSpPr>
          <p:cNvPr id="35" name="Right Arrow 34"/>
          <p:cNvSpPr/>
          <p:nvPr/>
        </p:nvSpPr>
        <p:spPr bwMode="auto">
          <a:xfrm rot="20437414">
            <a:off x="5778665" y="1923551"/>
            <a:ext cx="580105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36" name="Right Arrow 35"/>
          <p:cNvSpPr/>
          <p:nvPr/>
        </p:nvSpPr>
        <p:spPr bwMode="auto">
          <a:xfrm>
            <a:off x="5764212" y="2589240"/>
            <a:ext cx="503906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37" name="Right Arrow 36"/>
          <p:cNvSpPr/>
          <p:nvPr/>
        </p:nvSpPr>
        <p:spPr bwMode="auto">
          <a:xfrm>
            <a:off x="5791200" y="3255990"/>
            <a:ext cx="503905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38" name="Right Arrow 37"/>
          <p:cNvSpPr/>
          <p:nvPr/>
        </p:nvSpPr>
        <p:spPr bwMode="auto">
          <a:xfrm rot="870916">
            <a:off x="5749904" y="3877075"/>
            <a:ext cx="580105" cy="352397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4167" name="Text Box 71"/>
          <p:cNvSpPr txBox="1">
            <a:spLocks noChangeArrowheads="1"/>
          </p:cNvSpPr>
          <p:nvPr/>
        </p:nvSpPr>
        <p:spPr bwMode="auto">
          <a:xfrm>
            <a:off x="125413" y="1066800"/>
            <a:ext cx="28472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itchFamily="2" charset="-122"/>
              </a:rPr>
              <a:t>Acoustic Capture</a:t>
            </a:r>
            <a:r>
              <a:rPr lang="en-US" altLang="zh-CN" sz="3200" b="1" dirty="0">
                <a:ea typeface="宋体" pitchFamily="2" charset="-122"/>
              </a:rPr>
              <a:t> </a:t>
            </a:r>
          </a:p>
        </p:txBody>
      </p:sp>
      <p:sp>
        <p:nvSpPr>
          <p:cNvPr id="4169" name="Text Box 73"/>
          <p:cNvSpPr txBox="1">
            <a:spLocks noChangeArrowheads="1"/>
          </p:cNvSpPr>
          <p:nvPr/>
        </p:nvSpPr>
        <p:spPr bwMode="auto">
          <a:xfrm>
            <a:off x="3276600" y="1214735"/>
            <a:ext cx="28246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itchFamily="2" charset="-122"/>
              </a:rPr>
              <a:t>Acoustic Analysis</a:t>
            </a:r>
            <a:endParaRPr lang="en-US" altLang="zh-CN" sz="3200" b="1" dirty="0">
              <a:ea typeface="宋体" pitchFamily="2" charset="-122"/>
            </a:endParaRPr>
          </a:p>
        </p:txBody>
      </p:sp>
      <p:sp>
        <p:nvSpPr>
          <p:cNvPr id="55" name="Text Box 73"/>
          <p:cNvSpPr txBox="1">
            <a:spLocks noChangeArrowheads="1"/>
          </p:cNvSpPr>
          <p:nvPr/>
        </p:nvSpPr>
        <p:spPr bwMode="auto">
          <a:xfrm>
            <a:off x="6400800" y="1200090"/>
            <a:ext cx="2590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ea typeface="宋体" pitchFamily="2" charset="-122"/>
              </a:rPr>
              <a:t>SA </a:t>
            </a:r>
            <a:r>
              <a:rPr lang="en-US" altLang="zh-CN" sz="2400" b="1" dirty="0" smtClean="0">
                <a:ea typeface="宋体" pitchFamily="2" charset="-122"/>
              </a:rPr>
              <a:t>Applications</a:t>
            </a:r>
            <a:endParaRPr lang="en-US" altLang="zh-CN" sz="3200" b="1" dirty="0">
              <a:ea typeface="宋体" pitchFamily="2" charset="-122"/>
            </a:endParaRPr>
          </a:p>
        </p:txBody>
      </p:sp>
      <p:pic>
        <p:nvPicPr>
          <p:cNvPr id="43" name="Picture 12" descr="Fire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4800" y="2133599"/>
            <a:ext cx="1676400" cy="190271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6400800" y="3581400"/>
            <a:ext cx="2590800" cy="385221"/>
            <a:chOff x="6590672" y="1679636"/>
            <a:chExt cx="2096128" cy="864186"/>
          </a:xfrm>
        </p:grpSpPr>
        <p:sp>
          <p:nvSpPr>
            <p:cNvPr id="45" name="Rectangle 44"/>
            <p:cNvSpPr/>
            <p:nvPr/>
          </p:nvSpPr>
          <p:spPr bwMode="auto">
            <a:xfrm>
              <a:off x="6629400" y="1679636"/>
              <a:ext cx="2057400" cy="864186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>
                <a:solidFill>
                  <a:srgbClr val="00B050"/>
                </a:solidFill>
              </a:endParaRPr>
            </a:p>
          </p:txBody>
        </p:sp>
        <p:sp>
          <p:nvSpPr>
            <p:cNvPr id="46" name="TextBox 20"/>
            <p:cNvSpPr txBox="1">
              <a:spLocks noChangeArrowheads="1"/>
            </p:cNvSpPr>
            <p:nvPr/>
          </p:nvSpPr>
          <p:spPr bwMode="auto">
            <a:xfrm>
              <a:off x="6590672" y="1704564"/>
              <a:ext cx="2057400" cy="82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B050"/>
                  </a:solidFill>
                  <a:ea typeface="宋体" pitchFamily="2" charset="-122"/>
                </a:rPr>
                <a:t>Spatial Messaging</a:t>
              </a:r>
              <a:endParaRPr lang="en-US" altLang="zh-CN" b="1" dirty="0">
                <a:solidFill>
                  <a:srgbClr val="00B050"/>
                </a:solidFill>
                <a:ea typeface="宋体" pitchFamily="2" charset="-122"/>
              </a:endParaRP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6400800" y="4038600"/>
            <a:ext cx="2590800" cy="685800"/>
            <a:chOff x="6590672" y="1299762"/>
            <a:chExt cx="2096128" cy="1709433"/>
          </a:xfrm>
        </p:grpSpPr>
        <p:sp>
          <p:nvSpPr>
            <p:cNvPr id="48" name="Rectangle 47"/>
            <p:cNvSpPr/>
            <p:nvPr/>
          </p:nvSpPr>
          <p:spPr bwMode="auto">
            <a:xfrm>
              <a:off x="6629400" y="1299762"/>
              <a:ext cx="2057400" cy="1709433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>
                <a:solidFill>
                  <a:srgbClr val="00B050"/>
                </a:solidFill>
              </a:endParaRPr>
            </a:p>
          </p:txBody>
        </p:sp>
        <p:sp>
          <p:nvSpPr>
            <p:cNvPr id="49" name="TextBox 20"/>
            <p:cNvSpPr txBox="1">
              <a:spLocks noChangeArrowheads="1"/>
            </p:cNvSpPr>
            <p:nvPr/>
          </p:nvSpPr>
          <p:spPr bwMode="auto">
            <a:xfrm>
              <a:off x="6590672" y="1299762"/>
              <a:ext cx="2057400" cy="1611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 smtClean="0">
                  <a:solidFill>
                    <a:srgbClr val="00B050"/>
                  </a:solidFill>
                  <a:ea typeface="宋体" pitchFamily="2" charset="-122"/>
                </a:rPr>
                <a:t>Localization via Speech</a:t>
              </a:r>
              <a:endParaRPr lang="en-US" altLang="zh-CN" b="1" dirty="0">
                <a:solidFill>
                  <a:srgbClr val="00B050"/>
                </a:solidFill>
                <a:ea typeface="宋体" pitchFamily="2" charset="-122"/>
              </a:endParaRP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6400801" y="1676400"/>
            <a:ext cx="2590799" cy="385221"/>
            <a:chOff x="6590672" y="1679636"/>
            <a:chExt cx="2096127" cy="864186"/>
          </a:xfrm>
        </p:grpSpPr>
        <p:sp>
          <p:nvSpPr>
            <p:cNvPr id="52" name="Rectangle 51"/>
            <p:cNvSpPr/>
            <p:nvPr/>
          </p:nvSpPr>
          <p:spPr bwMode="auto">
            <a:xfrm>
              <a:off x="6629400" y="1679636"/>
              <a:ext cx="2057399" cy="864186"/>
            </a:xfrm>
            <a:prstGeom prst="rect">
              <a:avLst/>
            </a:prstGeom>
            <a:solidFill>
              <a:srgbClr val="FFC1C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01600" prst="riblet"/>
            </a:sp3d>
          </p:spPr>
          <p:txBody>
            <a:bodyPr lIns="100012" tIns="49212" rIns="100012" bIns="49212" anchor="ctr"/>
            <a:lstStyle/>
            <a:p>
              <a:pPr defTabSz="912813" eaLnBrk="0" hangingPunct="0">
                <a:defRPr/>
              </a:pPr>
              <a:endParaRPr lang="en-US" sz="1600"/>
            </a:p>
          </p:txBody>
        </p:sp>
        <p:sp>
          <p:nvSpPr>
            <p:cNvPr id="54" name="TextBox 20"/>
            <p:cNvSpPr txBox="1">
              <a:spLocks noChangeArrowheads="1"/>
            </p:cNvSpPr>
            <p:nvPr/>
          </p:nvSpPr>
          <p:spPr bwMode="auto">
            <a:xfrm>
              <a:off x="6590672" y="1704564"/>
              <a:ext cx="2057400" cy="8285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b="1" dirty="0">
                  <a:ea typeface="宋体" pitchFamily="2" charset="-122"/>
                </a:rPr>
                <a:t>Alerts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" grpId="0"/>
      <p:bldP spid="4169" grpId="0"/>
      <p:bldP spid="5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Experiment 3: Correlation of ME &amp; CM scores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4267200" cy="5562600"/>
          </a:xfrm>
        </p:spPr>
        <p:txBody>
          <a:bodyPr/>
          <a:lstStyle/>
          <a:p>
            <a:pPr lvl="1">
              <a:buFont typeface="Arial" charset="0"/>
              <a:buNone/>
            </a:pPr>
            <a:endParaRPr lang="en-US" altLang="zh-CN" smtClean="0">
              <a:ea typeface="宋体" pitchFamily="2" charset="-122"/>
            </a:endParaRPr>
          </a:p>
          <a:p>
            <a:pPr lvl="1"/>
            <a:r>
              <a:rPr lang="en-US" altLang="zh-CN" smtClean="0">
                <a:ea typeface="宋体" pitchFamily="2" charset="-122"/>
              </a:rPr>
              <a:t>(Strong correlation) Figure shows the frequency </a:t>
            </a:r>
          </a:p>
          <a:p>
            <a:pPr lvl="2"/>
            <a:r>
              <a:rPr lang="en-US" altLang="zh-CN" smtClean="0">
                <a:ea typeface="宋体" pitchFamily="2" charset="-122"/>
              </a:rPr>
              <a:t>of how often the top-1 sequence according to ME score </a:t>
            </a:r>
          </a:p>
          <a:p>
            <a:pPr lvl="2"/>
            <a:r>
              <a:rPr lang="en-US" altLang="zh-CN" smtClean="0">
                <a:ea typeface="宋体" pitchFamily="2" charset="-122"/>
              </a:rPr>
              <a:t>is contained in among top M sequences according to CM score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559EDB60-D429-44A8-BC58-4577ED5F9115}" type="slidenum">
              <a:rPr lang="en-US" altLang="en-US" smtClean="0"/>
              <a:pPr/>
              <a:t>20</a:t>
            </a:fld>
            <a:endParaRPr lang="en-US" altLang="en-US" smtClean="0"/>
          </a:p>
        </p:txBody>
      </p:sp>
      <p:pic>
        <p:nvPicPr>
          <p:cNvPr id="460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225" y="1219200"/>
            <a:ext cx="454977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Experiment 4: Quality of BB Algorithm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672A5893-4450-48DB-876C-05CC8B4462A6}" type="slidenum">
              <a:rPr lang="en-US" altLang="en-US" smtClean="0"/>
              <a:pPr/>
              <a:t>21</a:t>
            </a:fld>
            <a:endParaRPr lang="en-US" altLang="en-US" smtClean="0"/>
          </a:p>
        </p:txBody>
      </p:sp>
      <p:pic>
        <p:nvPicPr>
          <p:cNvPr id="471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143000"/>
            <a:ext cx="73152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Experiment 5: Quality on a Larger Dataset</a:t>
            </a:r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65716865-ED18-45A6-BF77-E35A40F60ECD}" type="slidenum">
              <a:rPr lang="en-US" altLang="en-US" smtClean="0"/>
              <a:pPr/>
              <a:t>22</a:t>
            </a:fld>
            <a:endParaRPr lang="en-US" altLang="en-US" smtClean="0"/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8262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34400" cy="636587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Experiment 6: Speedup of BB Algorithm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454DFAD9-A20A-4A03-B1EF-A8E376282B08}" type="slidenum">
              <a:rPr lang="en-US" altLang="en-US" smtClean="0"/>
              <a:pPr/>
              <a:t>23</a:t>
            </a:fld>
            <a:endParaRPr lang="en-US" altLang="en-US" smtClean="0"/>
          </a:p>
        </p:txBody>
      </p:sp>
      <p:pic>
        <p:nvPicPr>
          <p:cNvPr id="491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6616700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>
                <a:ea typeface="宋体" pitchFamily="2" charset="-122"/>
              </a:rPr>
              <a:t>Experiment 7: Multi-model Case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smtClean="0">
              <a:ea typeface="宋体" pitchFamily="2" charset="-122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49C09D31-9719-4D9D-A1A2-A4BE41367577}" type="slidenum">
              <a:rPr lang="en-US" altLang="en-US" smtClean="0"/>
              <a:pPr/>
              <a:t>24</a:t>
            </a:fld>
            <a:endParaRPr lang="en-US" altLang="en-US" smtClean="0"/>
          </a:p>
        </p:txBody>
      </p:sp>
      <p:pic>
        <p:nvPicPr>
          <p:cNvPr id="501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87630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04800" y="1295400"/>
          <a:ext cx="8686800" cy="46736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2819400"/>
                <a:gridCol w="58674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 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Alerts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</a:t>
                      </a:r>
                      <a:r>
                        <a:rPr lang="en-US" baseline="0" dirty="0" smtClean="0"/>
                        <a:t> prototype is implemented and integrated into SAFIRE/FICB. Research: Several novel retrieval algorithms have been designed and being evaluated. Algorithm of combining classifiers are being investigated.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Conversation Monitoring</a:t>
                      </a:r>
                      <a:r>
                        <a:rPr lang="en-US" baseline="0" dirty="0" smtClean="0"/>
                        <a:t> &amp; Playback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prototype is implemented. Integration into SAFIRE</a:t>
                      </a:r>
                      <a:r>
                        <a:rPr lang="en-US" baseline="0" dirty="0" smtClean="0"/>
                        <a:t> is ongoing.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Image &amp; Video Tagging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Prototype</a:t>
                      </a:r>
                      <a:r>
                        <a:rPr lang="en-US" baseline="0" dirty="0" smtClean="0"/>
                        <a:t> system is implemented. Research: two new image tagging methods have been designed, optimization techniques have been investigated as well.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Spatial Messaging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work.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Localization via Speech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Future work. We have extensive experience on very related topics,</a:t>
                      </a:r>
                      <a:r>
                        <a:rPr lang="en-US" baseline="0" dirty="0" smtClean="0"/>
                        <a:t> possibly some of these ideas can </a:t>
                      </a:r>
                      <a:r>
                        <a:rPr lang="en-US" baseline="0" dirty="0" smtClean="0"/>
                        <a:t>be leveraged</a:t>
                      </a:r>
                      <a:r>
                        <a:rPr lang="en-US" baseline="0" dirty="0" smtClean="0"/>
                        <a:t>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696200" y="6553200"/>
            <a:ext cx="1371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4ED5D59-59F4-4E41-9FD8-90A8F4AA7A37}" type="slidenum">
              <a:rPr lang="en-US" altLang="en-US" smtClean="0"/>
              <a:pPr>
                <a:defRPr/>
              </a:pPr>
              <a:t>25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019800" y="0"/>
            <a:ext cx="3048000" cy="33528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971800" y="0"/>
            <a:ext cx="3048000" cy="33528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200" y="0"/>
            <a:ext cx="2895600" cy="33528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36587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SA Apps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228600" y="990600"/>
            <a:ext cx="3200400" cy="2286000"/>
          </a:xfrm>
        </p:spPr>
        <p:txBody>
          <a:bodyPr/>
          <a:lstStyle/>
          <a:p>
            <a:pPr marL="463550" lvl="1" indent="-9525">
              <a:buNone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Purpose: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alerts IC when  certain events happen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Capture firefighter conversations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E.g., if a conversation mentions “victim” - an alert is raised</a:t>
            </a:r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324600" y="63246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2E13201B-1D92-4310-B457-21BDDB2E3DAA}" type="slidenum">
              <a:rPr lang="en-US" altLang="en-US" smtClean="0"/>
              <a:pPr/>
              <a:t>3</a:t>
            </a:fld>
            <a:endParaRPr lang="en-US" alt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228600" y="2286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 smtClean="0"/>
              <a:t>Alerts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200400" y="228600"/>
            <a:ext cx="2590800" cy="6604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altLang="zh-CN" sz="1600" b="1" dirty="0" smtClean="0">
                <a:ea typeface="宋体" pitchFamily="2" charset="-122"/>
              </a:rPr>
              <a:t>Conversation </a:t>
            </a:r>
          </a:p>
          <a:p>
            <a:pPr algn="ctr"/>
            <a:r>
              <a:rPr lang="en-US" altLang="zh-CN" sz="1600" b="1" dirty="0" smtClean="0">
                <a:ea typeface="宋体" pitchFamily="2" charset="-122"/>
              </a:rPr>
              <a:t>  Monitoring &amp; Playback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6248400" y="2286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600" b="1" dirty="0" smtClean="0">
                <a:ea typeface="宋体" pitchFamily="2" charset="-122"/>
              </a:rPr>
              <a:t>Image &amp; Video Tagging</a:t>
            </a:r>
            <a:endParaRPr lang="en-US" sz="16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2743200" y="1066800"/>
            <a:ext cx="3200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463550" lvl="1" indent="-9525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Purpose: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allows IC to </a:t>
            </a:r>
            <a:r>
              <a:rPr lang="en-US" altLang="zh-CN" kern="0" dirty="0" smtClean="0">
                <a:solidFill>
                  <a:schemeClr val="bg1"/>
                </a:solidFill>
                <a:ea typeface="宋体" pitchFamily="2" charset="-122"/>
              </a:rPr>
              <a:t>quickly locate &amp; playback speech blocks that might contain critical info, by 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visualizing multiple firefighter conversations. </a:t>
            </a: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26" name="Content Placeholder 2"/>
          <p:cNvSpPr txBox="1">
            <a:spLocks/>
          </p:cNvSpPr>
          <p:nvPr/>
        </p:nvSpPr>
        <p:spPr bwMode="auto">
          <a:xfrm>
            <a:off x="5715000" y="990600"/>
            <a:ext cx="3200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463550" lvl="1" indent="-9525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Purpose: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allows firefighters to capture images of a crisis site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and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annotate them with important tags using speech interface. The images are then triaged to the IC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for analysis.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1676400" y="3352800"/>
            <a:ext cx="2895600" cy="3505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1371600" y="4343400"/>
            <a:ext cx="3200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463550" marR="0" lvl="1" indent="-9525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Purpose: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allows firefighters to leave spatial messages via speech interface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“This room is clear”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Anyone walking in this room will get the msg.</a:t>
            </a: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828800" y="35814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 smtClean="0"/>
              <a:t>Spatial Messaging</a:t>
            </a:r>
            <a:endParaRPr lang="en-US" sz="1600" b="1" dirty="0"/>
          </a:p>
        </p:txBody>
      </p:sp>
      <p:sp>
        <p:nvSpPr>
          <p:cNvPr id="28" name="Rounded Rectangle 27"/>
          <p:cNvSpPr/>
          <p:nvPr/>
        </p:nvSpPr>
        <p:spPr bwMode="auto">
          <a:xfrm>
            <a:off x="4572000" y="3352800"/>
            <a:ext cx="3048000" cy="35052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800600" y="35814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altLang="zh-CN" sz="1600" b="1" dirty="0" smtClean="0">
                <a:ea typeface="宋体" pitchFamily="2" charset="-122"/>
              </a:rPr>
              <a:t>Localization via Speech</a:t>
            </a:r>
            <a:endParaRPr lang="en-US" sz="1600" dirty="0"/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4419600" y="43434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463550" marR="0" lvl="1" indent="-9525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None/>
              <a:tabLst/>
              <a:defRPr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Purpose: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creates an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additional firefighter localization capability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lvl="1" indent="-28416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GPS does not work well </a:t>
            </a:r>
            <a:r>
              <a:rPr lang="en-US" altLang="zh-CN" kern="0" dirty="0" smtClean="0">
                <a:ea typeface="宋体" pitchFamily="2" charset="-122"/>
              </a:rPr>
              <a:t>indoor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E.g., “I’m near room 101 on the 4th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floor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”</a:t>
            </a: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5"/>
          <p:cNvSpPr txBox="1">
            <a:spLocks noGrp="1"/>
          </p:cNvSpPr>
          <p:nvPr/>
        </p:nvSpPr>
        <p:spPr bwMode="auto">
          <a:xfrm>
            <a:off x="7772400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35" tIns="42368" rIns="84735" bIns="42368" anchor="ctr"/>
          <a:lstStyle/>
          <a:p>
            <a:pPr algn="r" defTabSz="841375" eaLnBrk="0" hangingPunct="0"/>
            <a:fld id="{7EAF1F65-6D4E-46CA-97E8-A78D7C771AA6}" type="slidenum">
              <a:rPr lang="en-US" altLang="en-US" sz="900" b="1"/>
              <a:pPr algn="r" defTabSz="841375" eaLnBrk="0" hangingPunct="0"/>
              <a:t>4</a:t>
            </a:fld>
            <a:endParaRPr lang="en-US" altLang="en-US" sz="900" b="1" dirty="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28600"/>
            <a:ext cx="8763000" cy="533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Core Challenge (for ongoing projects)</a:t>
            </a:r>
          </a:p>
        </p:txBody>
      </p:sp>
      <p:sp>
        <p:nvSpPr>
          <p:cNvPr id="11268" name="Content Placeholder 2"/>
          <p:cNvSpPr>
            <a:spLocks/>
          </p:cNvSpPr>
          <p:nvPr/>
        </p:nvSpPr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defTabSz="909638" eaLnBrk="0" hangingPunct="0">
              <a:spcBef>
                <a:spcPct val="20000"/>
              </a:spcBef>
              <a:buClr>
                <a:schemeClr val="tx1"/>
              </a:buClr>
              <a:buSzPct val="115000"/>
            </a:pPr>
            <a:r>
              <a:rPr lang="en-US" altLang="zh-CN" sz="2800" b="1" dirty="0" smtClean="0">
                <a:solidFill>
                  <a:srgbClr val="000000"/>
                </a:solidFill>
                <a:ea typeface="宋体" pitchFamily="2" charset="-122"/>
              </a:rPr>
              <a:t>   Recognition </a:t>
            </a:r>
            <a:r>
              <a:rPr lang="en-US" altLang="zh-CN" sz="2800" b="1" dirty="0">
                <a:solidFill>
                  <a:srgbClr val="000000"/>
                </a:solidFill>
                <a:ea typeface="宋体" pitchFamily="2" charset="-122"/>
              </a:rPr>
              <a:t>quality bottleneck</a:t>
            </a:r>
          </a:p>
          <a:p>
            <a:pPr marL="738188" lvl="1" indent="-28416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–"/>
            </a:pPr>
            <a:r>
              <a:rPr lang="en-US" altLang="zh-CN" sz="2400" dirty="0">
                <a:ea typeface="宋体" pitchFamily="2" charset="-122"/>
              </a:rPr>
              <a:t>Poor recognition </a:t>
            </a:r>
            <a:r>
              <a:rPr lang="en-US" altLang="zh-CN" sz="2400" dirty="0" smtClean="0">
                <a:ea typeface="宋体" pitchFamily="2" charset="-122"/>
              </a:rPr>
              <a:t>quality </a:t>
            </a:r>
            <a:r>
              <a:rPr lang="en-US" altLang="zh-CN" sz="2400" dirty="0">
                <a:ea typeface="宋体" pitchFamily="2" charset="-122"/>
              </a:rPr>
              <a:t>in noisy </a:t>
            </a:r>
            <a:r>
              <a:rPr lang="en-US" altLang="zh-CN" sz="2400" dirty="0" smtClean="0">
                <a:ea typeface="宋体" pitchFamily="2" charset="-122"/>
              </a:rPr>
              <a:t>&amp; </a:t>
            </a:r>
            <a:r>
              <a:rPr lang="en-US" altLang="zh-CN" sz="2400" dirty="0">
                <a:ea typeface="宋体" pitchFamily="2" charset="-122"/>
              </a:rPr>
              <a:t>realistic environments</a:t>
            </a:r>
          </a:p>
          <a:p>
            <a:pPr marL="738188" lvl="1" indent="-28416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</a:pPr>
            <a:endParaRPr lang="en-US" altLang="zh-CN" sz="2800" b="1" dirty="0">
              <a:ea typeface="宋体" pitchFamily="2" charset="-122"/>
            </a:endParaRPr>
          </a:p>
          <a:p>
            <a:pPr marL="341313" indent="-341313" defTabSz="909638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Arial" charset="0"/>
              <a:buChar char="•"/>
            </a:pPr>
            <a:endParaRPr lang="en-US" altLang="zh-CN" sz="2800" b="1" dirty="0">
              <a:solidFill>
                <a:srgbClr val="000000"/>
              </a:solidFill>
              <a:ea typeface="宋体" pitchFamily="2" charset="-122"/>
            </a:endParaRPr>
          </a:p>
        </p:txBody>
      </p:sp>
      <p:pic>
        <p:nvPicPr>
          <p:cNvPr id="11269" name="Content Placeholder 12" descr="image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2049463" cy="129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317500">
            <a:bevelT/>
          </a:sp3d>
        </p:spPr>
      </p:pic>
      <p:pic>
        <p:nvPicPr>
          <p:cNvPr id="11270" name="Content Placeholder 14" descr="SpeechRecognit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2895600"/>
            <a:ext cx="2532063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271" name="Right Arrow 12"/>
          <p:cNvSpPr>
            <a:spLocks noChangeArrowheads="1"/>
          </p:cNvSpPr>
          <p:nvPr/>
        </p:nvSpPr>
        <p:spPr bwMode="auto">
          <a:xfrm>
            <a:off x="2590800" y="3276600"/>
            <a:ext cx="682625" cy="228600"/>
          </a:xfrm>
          <a:prstGeom prst="rightArrow">
            <a:avLst>
              <a:gd name="adj1" fmla="val 50000"/>
              <a:gd name="adj2" fmla="val 5002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5" name="Bent Arrow 14"/>
          <p:cNvSpPr/>
          <p:nvPr/>
        </p:nvSpPr>
        <p:spPr bwMode="auto">
          <a:xfrm rot="5400000">
            <a:off x="6223794" y="3148806"/>
            <a:ext cx="495300" cy="903288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7" name="TextBox 15"/>
          <p:cNvSpPr txBox="1">
            <a:spLocks noChangeArrowheads="1"/>
          </p:cNvSpPr>
          <p:nvPr/>
        </p:nvSpPr>
        <p:spPr bwMode="auto">
          <a:xfrm>
            <a:off x="381000" y="4191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“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This </a:t>
            </a:r>
            <a:r>
              <a:rPr lang="en-US" altLang="zh-CN" i="1" dirty="0">
                <a:latin typeface="Calibri" pitchFamily="34" charset="0"/>
                <a:ea typeface="宋体" pitchFamily="2" charset="-122"/>
              </a:rPr>
              <a:t>is a bad </a:t>
            </a:r>
            <a:r>
              <a:rPr lang="en-US" altLang="zh-CN" i="1" dirty="0" smtClean="0">
                <a:latin typeface="Calibri" pitchFamily="34" charset="0"/>
                <a:ea typeface="宋体" pitchFamily="2" charset="-122"/>
              </a:rPr>
              <a:t>sentence</a:t>
            </a:r>
            <a:r>
              <a:rPr lang="en-US" altLang="zh-CN" dirty="0" smtClean="0">
                <a:latin typeface="Calibri" pitchFamily="34" charset="0"/>
                <a:ea typeface="宋体" pitchFamily="2" charset="-122"/>
              </a:rPr>
              <a:t>”</a:t>
            </a:r>
            <a:endParaRPr lang="en-US" altLang="zh-CN" i="1" dirty="0">
              <a:solidFill>
                <a:srgbClr val="C00000"/>
              </a:solidFill>
              <a:latin typeface="Calibri" pitchFamily="34" charset="0"/>
              <a:ea typeface="宋体" pitchFamily="2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2514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Speech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352800" y="2514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Speech Recognizer</a:t>
            </a:r>
            <a:endParaRPr lang="en-US" b="1" dirty="0"/>
          </a:p>
        </p:txBody>
      </p:sp>
      <p:sp>
        <p:nvSpPr>
          <p:cNvPr id="20" name="Rounded Rectangle 19"/>
          <p:cNvSpPr/>
          <p:nvPr/>
        </p:nvSpPr>
        <p:spPr>
          <a:xfrm>
            <a:off x="6324600" y="4038600"/>
            <a:ext cx="2590800" cy="609600"/>
          </a:xfrm>
          <a:prstGeom prst="roundRect">
            <a:avLst>
              <a:gd name="adj" fmla="val 10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altLang="zh-CN" sz="1600" dirty="0" smtClean="0">
                <a:ea typeface="宋体" pitchFamily="2" charset="-122"/>
              </a:rPr>
              <a:t>This is a </a:t>
            </a:r>
            <a:r>
              <a:rPr lang="en-US" altLang="zh-CN" sz="1600" i="1" dirty="0" smtClean="0">
                <a:solidFill>
                  <a:srgbClr val="C00000"/>
                </a:solidFill>
                <a:ea typeface="宋体" pitchFamily="2" charset="-122"/>
              </a:rPr>
              <a:t>bed sun tan</a:t>
            </a:r>
            <a:endParaRPr lang="en-US" altLang="zh-CN" sz="1600" i="1" dirty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24600" y="3657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Output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 bwMode="auto">
          <a:xfrm>
            <a:off x="4267200" y="990600"/>
            <a:ext cx="47244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52400" y="990600"/>
            <a:ext cx="4038600" cy="571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012" tIns="49212" rIns="100012" bIns="49212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28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290" name="Slide Number Placeholder 5"/>
          <p:cNvSpPr txBox="1">
            <a:spLocks noGrp="1"/>
          </p:cNvSpPr>
          <p:nvPr/>
        </p:nvSpPr>
        <p:spPr bwMode="auto">
          <a:xfrm>
            <a:off x="7772400" y="66294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735" tIns="42368" rIns="84735" bIns="42368" anchor="ctr"/>
          <a:lstStyle/>
          <a:p>
            <a:pPr algn="r" defTabSz="841375" eaLnBrk="0" hangingPunct="0"/>
            <a:fld id="{D3FFBA3B-A675-4CDC-92B2-40031CC0C5DB}" type="slidenum">
              <a:rPr lang="en-US" altLang="en-US" sz="900" b="1"/>
              <a:pPr algn="r" defTabSz="841375" eaLnBrk="0" hangingPunct="0"/>
              <a:t>5</a:t>
            </a:fld>
            <a:endParaRPr lang="en-US" altLang="en-US" sz="900" b="1" dirty="0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/>
          <a:lstStyle/>
          <a:p>
            <a:pPr eaLnBrk="1" hangingPunct="1"/>
            <a:r>
              <a:rPr lang="en-US" altLang="zh-CN" dirty="0" smtClean="0">
                <a:ea typeface="宋体" pitchFamily="2" charset="-122"/>
              </a:rPr>
              <a:t>Different Goals of ASR &amp; SA Applications</a:t>
            </a:r>
          </a:p>
        </p:txBody>
      </p:sp>
      <p:sp>
        <p:nvSpPr>
          <p:cNvPr id="12292" name="Text Placeholder 7"/>
          <p:cNvSpPr>
            <a:spLocks noGrp="1"/>
          </p:cNvSpPr>
          <p:nvPr>
            <p:ph type="body" idx="1"/>
          </p:nvPr>
        </p:nvSpPr>
        <p:spPr>
          <a:xfrm>
            <a:off x="152400" y="990601"/>
            <a:ext cx="4040188" cy="533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Recognition</a:t>
            </a:r>
          </a:p>
        </p:txBody>
      </p:sp>
      <p:pic>
        <p:nvPicPr>
          <p:cNvPr id="12293" name="Content Placeholder 12" descr="image0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49250" y="1995488"/>
            <a:ext cx="914400" cy="5778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4" name="Text Placeholder 9"/>
          <p:cNvSpPr>
            <a:spLocks noGrp="1"/>
          </p:cNvSpPr>
          <p:nvPr>
            <p:ph type="body" sz="quarter" idx="3"/>
          </p:nvPr>
        </p:nvSpPr>
        <p:spPr>
          <a:xfrm>
            <a:off x="4267200" y="990601"/>
            <a:ext cx="4724400" cy="533400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Acoustic Tagging &amp; Retrieval</a:t>
            </a:r>
          </a:p>
        </p:txBody>
      </p:sp>
      <p:pic>
        <p:nvPicPr>
          <p:cNvPr id="12295" name="Content Placeholder 14" descr="SpeechRecognition.pn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797050" y="1843088"/>
            <a:ext cx="1387475" cy="990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296" name="Content Placeholder 2"/>
          <p:cNvSpPr>
            <a:spLocks/>
          </p:cNvSpPr>
          <p:nvPr/>
        </p:nvSpPr>
        <p:spPr bwMode="auto">
          <a:xfrm>
            <a:off x="228600" y="838200"/>
            <a:ext cx="8686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38188" lvl="1" indent="-284163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charset="0"/>
              <a:buChar char="•"/>
            </a:pPr>
            <a:endParaRPr lang="en-US" altLang="zh-CN" sz="2800" b="1" dirty="0">
              <a:ea typeface="宋体" pitchFamily="2" charset="-122"/>
            </a:endParaRPr>
          </a:p>
          <a:p>
            <a:pPr marL="341313" indent="-341313" defTabSz="909638" eaLnBrk="0" hangingPunct="0">
              <a:spcBef>
                <a:spcPct val="20000"/>
              </a:spcBef>
              <a:buClr>
                <a:schemeClr val="tx1"/>
              </a:buClr>
              <a:buSzPct val="115000"/>
              <a:buFont typeface="Arial" charset="0"/>
              <a:buChar char="•"/>
            </a:pPr>
            <a:endParaRPr lang="en-US" altLang="zh-CN" sz="2800" b="1" dirty="0">
              <a:solidFill>
                <a:srgbClr val="000000"/>
              </a:solidFill>
              <a:ea typeface="宋体" pitchFamily="2" charset="-122"/>
            </a:endParaRPr>
          </a:p>
        </p:txBody>
      </p:sp>
      <p:sp>
        <p:nvSpPr>
          <p:cNvPr id="12297" name="Right Arrow 13"/>
          <p:cNvSpPr>
            <a:spLocks noChangeArrowheads="1"/>
          </p:cNvSpPr>
          <p:nvPr/>
        </p:nvSpPr>
        <p:spPr bwMode="auto">
          <a:xfrm>
            <a:off x="1295400" y="2224088"/>
            <a:ext cx="4572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2298" name="TextBox 15"/>
          <p:cNvSpPr txBox="1">
            <a:spLocks noChangeArrowheads="1"/>
          </p:cNvSpPr>
          <p:nvPr/>
        </p:nvSpPr>
        <p:spPr bwMode="auto">
          <a:xfrm>
            <a:off x="1568450" y="2986088"/>
            <a:ext cx="2292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This is a </a:t>
            </a:r>
            <a:r>
              <a:rPr lang="en-US" altLang="zh-CN" i="1">
                <a:solidFill>
                  <a:srgbClr val="C00000"/>
                </a:solidFill>
                <a:ea typeface="宋体" pitchFamily="2" charset="-122"/>
              </a:rPr>
              <a:t>bed sun tan</a:t>
            </a:r>
          </a:p>
        </p:txBody>
      </p:sp>
      <p:sp>
        <p:nvSpPr>
          <p:cNvPr id="17" name="Bent Arrow 16"/>
          <p:cNvSpPr/>
          <p:nvPr/>
        </p:nvSpPr>
        <p:spPr bwMode="auto">
          <a:xfrm rot="5400000">
            <a:off x="3359150" y="2262188"/>
            <a:ext cx="495300" cy="495300"/>
          </a:xfrm>
          <a:prstGeom prst="ben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>
              <a:defRPr/>
            </a:pPr>
            <a:endParaRPr lang="en-US"/>
          </a:p>
        </p:txBody>
      </p:sp>
      <p:sp>
        <p:nvSpPr>
          <p:cNvPr id="12300" name="TextBox 17"/>
          <p:cNvSpPr txBox="1">
            <a:spLocks noChangeArrowheads="1"/>
          </p:cNvSpPr>
          <p:nvPr/>
        </p:nvSpPr>
        <p:spPr bwMode="auto">
          <a:xfrm>
            <a:off x="1568450" y="3519488"/>
            <a:ext cx="2470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>
                <a:ea typeface="宋体" pitchFamily="2" charset="-122"/>
              </a:rPr>
              <a:t>This is a bad sentence</a:t>
            </a:r>
            <a:endParaRPr lang="en-US" altLang="zh-CN" i="1">
              <a:solidFill>
                <a:srgbClr val="C00000"/>
              </a:solidFill>
              <a:ea typeface="宋体" pitchFamily="2" charset="-122"/>
            </a:endParaRPr>
          </a:p>
        </p:txBody>
      </p:sp>
      <p:cxnSp>
        <p:nvCxnSpPr>
          <p:cNvPr id="12301" name="Straight Connector 19"/>
          <p:cNvCxnSpPr>
            <a:cxnSpLocks noChangeShapeType="1"/>
          </p:cNvCxnSpPr>
          <p:nvPr/>
        </p:nvCxnSpPr>
        <p:spPr bwMode="auto">
          <a:xfrm rot="5400000">
            <a:off x="1835151" y="3405187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2" name="Straight Connector 20"/>
          <p:cNvCxnSpPr>
            <a:cxnSpLocks noChangeShapeType="1"/>
          </p:cNvCxnSpPr>
          <p:nvPr/>
        </p:nvCxnSpPr>
        <p:spPr bwMode="auto">
          <a:xfrm rot="5400000">
            <a:off x="2140744" y="3404394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3" name="Straight Connector 21"/>
          <p:cNvCxnSpPr>
            <a:cxnSpLocks noChangeShapeType="1"/>
          </p:cNvCxnSpPr>
          <p:nvPr/>
        </p:nvCxnSpPr>
        <p:spPr bwMode="auto">
          <a:xfrm rot="5400000">
            <a:off x="2369344" y="3404394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4" name="Straight Connector 22"/>
          <p:cNvCxnSpPr>
            <a:cxnSpLocks noChangeShapeType="1"/>
          </p:cNvCxnSpPr>
          <p:nvPr/>
        </p:nvCxnSpPr>
        <p:spPr bwMode="auto">
          <a:xfrm rot="5400000">
            <a:off x="2674144" y="3404394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5" name="Straight Connector 23"/>
          <p:cNvCxnSpPr>
            <a:cxnSpLocks noChangeShapeType="1"/>
          </p:cNvCxnSpPr>
          <p:nvPr/>
        </p:nvCxnSpPr>
        <p:spPr bwMode="auto">
          <a:xfrm rot="16200000" flipH="1">
            <a:off x="3130550" y="3328988"/>
            <a:ext cx="228600" cy="1524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6" name="Straight Connector 25"/>
          <p:cNvCxnSpPr>
            <a:cxnSpLocks noChangeShapeType="1"/>
          </p:cNvCxnSpPr>
          <p:nvPr/>
        </p:nvCxnSpPr>
        <p:spPr bwMode="auto">
          <a:xfrm rot="5400000">
            <a:off x="3397250" y="3290888"/>
            <a:ext cx="228600" cy="228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07" name="TextBox 29"/>
          <p:cNvSpPr txBox="1">
            <a:spLocks noChangeArrowheads="1"/>
          </p:cNvSpPr>
          <p:nvPr/>
        </p:nvSpPr>
        <p:spPr bwMode="auto">
          <a:xfrm>
            <a:off x="381000" y="4191000"/>
            <a:ext cx="36576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Quality Metric </a:t>
            </a:r>
            <a:r>
              <a:rPr lang="en-US" altLang="zh-CN" dirty="0">
                <a:ea typeface="宋体" pitchFamily="2" charset="-122"/>
              </a:rPr>
              <a:t>: 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Word </a:t>
            </a:r>
            <a:r>
              <a:rPr lang="en-US" altLang="zh-CN" dirty="0">
                <a:ea typeface="宋体" pitchFamily="2" charset="-122"/>
              </a:rPr>
              <a:t>Error Rate (WER)</a:t>
            </a:r>
          </a:p>
        </p:txBody>
      </p:sp>
      <p:pic>
        <p:nvPicPr>
          <p:cNvPr id="12308" name="Content Placeholder 12" descr="image008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981200"/>
            <a:ext cx="91440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309" name="Content Placeholder 14" descr="SpeechRecognition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828800"/>
            <a:ext cx="1387475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2310" name="Right Arrow 32"/>
          <p:cNvSpPr>
            <a:spLocks noChangeArrowheads="1"/>
          </p:cNvSpPr>
          <p:nvPr/>
        </p:nvSpPr>
        <p:spPr bwMode="auto">
          <a:xfrm>
            <a:off x="5486400" y="2133600"/>
            <a:ext cx="4572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2311" name="Flowchart: Magnetic Disk 40"/>
          <p:cNvSpPr>
            <a:spLocks noChangeArrowheads="1"/>
          </p:cNvSpPr>
          <p:nvPr/>
        </p:nvSpPr>
        <p:spPr bwMode="auto">
          <a:xfrm>
            <a:off x="7772400" y="1828800"/>
            <a:ext cx="1143000" cy="685800"/>
          </a:xfrm>
          <a:prstGeom prst="flowChartMagneticDisk">
            <a:avLst/>
          </a:prstGeom>
          <a:solidFill>
            <a:srgbClr val="FFFF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2312" name="Right Arrow 41"/>
          <p:cNvSpPr>
            <a:spLocks noChangeArrowheads="1"/>
          </p:cNvSpPr>
          <p:nvPr/>
        </p:nvSpPr>
        <p:spPr bwMode="auto">
          <a:xfrm>
            <a:off x="7391400" y="2133600"/>
            <a:ext cx="3810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2313" name="Diamond 42"/>
          <p:cNvSpPr>
            <a:spLocks noChangeArrowheads="1"/>
          </p:cNvSpPr>
          <p:nvPr/>
        </p:nvSpPr>
        <p:spPr bwMode="auto">
          <a:xfrm>
            <a:off x="6858000" y="2895600"/>
            <a:ext cx="1295400" cy="762000"/>
          </a:xfrm>
          <a:prstGeom prst="diamond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en-US" altLang="zh-CN" sz="1000" dirty="0">
              <a:ea typeface="宋体" pitchFamily="2" charset="-122"/>
            </a:endParaRPr>
          </a:p>
        </p:txBody>
      </p:sp>
      <p:sp>
        <p:nvSpPr>
          <p:cNvPr id="12314" name="Down Arrow 43"/>
          <p:cNvSpPr>
            <a:spLocks noChangeArrowheads="1"/>
          </p:cNvSpPr>
          <p:nvPr/>
        </p:nvSpPr>
        <p:spPr bwMode="auto">
          <a:xfrm rot="2530500">
            <a:off x="7637802" y="2425148"/>
            <a:ext cx="176433" cy="559903"/>
          </a:xfrm>
          <a:prstGeom prst="downArrow">
            <a:avLst>
              <a:gd name="adj1" fmla="val 67696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2315" name="Oval 44"/>
          <p:cNvSpPr>
            <a:spLocks noChangeArrowheads="1"/>
          </p:cNvSpPr>
          <p:nvPr/>
        </p:nvSpPr>
        <p:spPr bwMode="auto">
          <a:xfrm>
            <a:off x="8001000" y="2667000"/>
            <a:ext cx="914400" cy="38100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r>
              <a:rPr lang="en-US" altLang="zh-CN" sz="1200">
                <a:ea typeface="宋体" pitchFamily="2" charset="-122"/>
              </a:rPr>
              <a:t>Query</a:t>
            </a:r>
          </a:p>
        </p:txBody>
      </p:sp>
      <p:cxnSp>
        <p:nvCxnSpPr>
          <p:cNvPr id="12316" name="Shape 46"/>
          <p:cNvCxnSpPr>
            <a:cxnSpLocks noChangeShapeType="1"/>
            <a:stCxn id="12315" idx="4"/>
            <a:endCxn id="12313" idx="3"/>
          </p:cNvCxnSpPr>
          <p:nvPr/>
        </p:nvCxnSpPr>
        <p:spPr bwMode="auto">
          <a:xfrm rot="5400000">
            <a:off x="8191500" y="3009900"/>
            <a:ext cx="228600" cy="304800"/>
          </a:xfrm>
          <a:prstGeom prst="bentConnector2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317" name="TextBox 47"/>
          <p:cNvSpPr txBox="1">
            <a:spLocks noChangeArrowheads="1"/>
          </p:cNvSpPr>
          <p:nvPr/>
        </p:nvSpPr>
        <p:spPr bwMode="auto">
          <a:xfrm>
            <a:off x="4343400" y="3124200"/>
            <a:ext cx="198002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ea typeface="宋体" pitchFamily="2" charset="-122"/>
              </a:rPr>
              <a:t>Retrieve </a:t>
            </a:r>
            <a:r>
              <a:rPr lang="en-US" altLang="zh-CN" dirty="0">
                <a:ea typeface="宋体" pitchFamily="2" charset="-122"/>
              </a:rPr>
              <a:t>correctly</a:t>
            </a:r>
          </a:p>
        </p:txBody>
      </p:sp>
      <p:sp>
        <p:nvSpPr>
          <p:cNvPr id="12318" name="Right Arrow 48"/>
          <p:cNvSpPr>
            <a:spLocks noChangeArrowheads="1"/>
          </p:cNvSpPr>
          <p:nvPr/>
        </p:nvSpPr>
        <p:spPr bwMode="auto">
          <a:xfrm rot="10800000">
            <a:off x="6324600" y="3200400"/>
            <a:ext cx="4572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ot="10800000"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2319" name="TextBox 50"/>
          <p:cNvSpPr txBox="1">
            <a:spLocks noChangeArrowheads="1"/>
          </p:cNvSpPr>
          <p:nvPr/>
        </p:nvSpPr>
        <p:spPr bwMode="auto">
          <a:xfrm>
            <a:off x="4495800" y="3811012"/>
            <a:ext cx="41148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Quality Metric </a:t>
            </a:r>
            <a:r>
              <a:rPr lang="en-US" altLang="zh-CN" dirty="0">
                <a:ea typeface="宋体" pitchFamily="2" charset="-122"/>
              </a:rPr>
              <a:t>: 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n-US" altLang="zh-CN" dirty="0" smtClean="0">
                <a:ea typeface="宋体" pitchFamily="2" charset="-122"/>
              </a:rPr>
              <a:t>Precision, recall, F-measure of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宋体" pitchFamily="2" charset="-122"/>
              </a:rPr>
              <a:t> returned images  </a:t>
            </a:r>
          </a:p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ea typeface="宋体" pitchFamily="2" charset="-122"/>
              </a:rPr>
              <a:t> activated  triggers</a:t>
            </a:r>
          </a:p>
          <a:p>
            <a:endParaRPr lang="en-US" altLang="zh-CN" dirty="0" smtClean="0">
              <a:solidFill>
                <a:srgbClr val="002060"/>
              </a:solidFill>
              <a:ea typeface="宋体" pitchFamily="2" charset="-122"/>
            </a:endParaRPr>
          </a:p>
          <a:p>
            <a:r>
              <a:rPr lang="en-US" altLang="zh-CN" dirty="0" smtClean="0">
                <a:solidFill>
                  <a:srgbClr val="002060"/>
                </a:solidFill>
                <a:ea typeface="宋体" pitchFamily="2" charset="-122"/>
              </a:rPr>
              <a:t>It can be possible to build a good retrieval system on uncertain data.</a:t>
            </a:r>
          </a:p>
          <a:p>
            <a:r>
              <a:rPr lang="en-US" altLang="zh-CN" dirty="0" smtClean="0">
                <a:ea typeface="宋体" pitchFamily="2" charset="-122"/>
              </a:rPr>
              <a:t>Low WER does not imply low retrieval &amp; SA quality. </a:t>
            </a:r>
            <a:r>
              <a:rPr lang="en-US" altLang="zh-CN" sz="1600" i="1" dirty="0" smtClean="0">
                <a:solidFill>
                  <a:srgbClr val="C00000"/>
                </a:solidFill>
                <a:ea typeface="宋体" pitchFamily="2" charset="-122"/>
              </a:rPr>
              <a:t>Observe: Errors </a:t>
            </a:r>
            <a:r>
              <a:rPr lang="en-US" altLang="zh-CN" sz="1600" i="1" dirty="0">
                <a:solidFill>
                  <a:srgbClr val="C00000"/>
                </a:solidFill>
                <a:ea typeface="宋体" pitchFamily="2" charset="-122"/>
              </a:rPr>
              <a:t>in words </a:t>
            </a:r>
            <a:r>
              <a:rPr lang="en-US" altLang="zh-CN" sz="1600" i="1" dirty="0" smtClean="0">
                <a:solidFill>
                  <a:srgbClr val="C00000"/>
                </a:solidFill>
                <a:ea typeface="宋体" pitchFamily="2" charset="-122"/>
              </a:rPr>
              <a:t>that are not </a:t>
            </a:r>
            <a:r>
              <a:rPr lang="en-US" altLang="zh-CN" sz="1600" i="1" dirty="0">
                <a:solidFill>
                  <a:srgbClr val="C00000"/>
                </a:solidFill>
                <a:ea typeface="宋体" pitchFamily="2" charset="-122"/>
              </a:rPr>
              <a:t>in </a:t>
            </a:r>
            <a:r>
              <a:rPr lang="en-US" altLang="zh-CN" sz="1600" i="1" dirty="0" smtClean="0">
                <a:solidFill>
                  <a:srgbClr val="C00000"/>
                </a:solidFill>
                <a:ea typeface="宋体" pitchFamily="2" charset="-122"/>
              </a:rPr>
              <a:t>triggers do </a:t>
            </a:r>
            <a:r>
              <a:rPr lang="en-US" altLang="zh-CN" sz="1600" i="1" dirty="0">
                <a:solidFill>
                  <a:srgbClr val="C00000"/>
                </a:solidFill>
                <a:ea typeface="宋体" pitchFamily="2" charset="-122"/>
              </a:rPr>
              <a:t>not matter</a:t>
            </a:r>
          </a:p>
          <a:p>
            <a:r>
              <a:rPr lang="en-US" altLang="zh-CN" dirty="0">
                <a:ea typeface="宋体" pitchFamily="2" charset="-122"/>
              </a:rPr>
              <a:t> 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0" y="3069292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Retrieval </a:t>
            </a:r>
          </a:p>
          <a:p>
            <a:pPr algn="ctr"/>
            <a:r>
              <a:rPr lang="en-US" sz="1400" dirty="0" err="1" smtClean="0"/>
              <a:t>Algo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7772400" y="205740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DB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 bwMode="auto">
          <a:xfrm>
            <a:off x="6019800" y="990600"/>
            <a:ext cx="3048000" cy="54864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2971800" y="990600"/>
            <a:ext cx="3048000" cy="54864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76200" y="990600"/>
            <a:ext cx="2895600" cy="5486400"/>
          </a:xfrm>
          <a:prstGeom prst="roundRect">
            <a:avLst>
              <a:gd name="adj" fmla="val 10000"/>
            </a:avLst>
          </a:prstGeom>
          <a:gradFill>
            <a:gsLst>
              <a:gs pos="0">
                <a:schemeClr val="accent5">
                  <a:lumMod val="90000"/>
                </a:scheme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alpha val="8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alpha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dirty="0">
                <a:latin typeface="Calibri" pitchFamily="34" charset="0"/>
              </a:rPr>
              <a:t> </a:t>
            </a: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Research Techniques for Enhancing Quality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-228600" y="1981200"/>
            <a:ext cx="3200400" cy="4648200"/>
          </a:xfrm>
        </p:spPr>
        <p:txBody>
          <a:bodyPr/>
          <a:lstStyle/>
          <a:p>
            <a:pPr marL="463550" lvl="1" indent="-9525">
              <a:buNone/>
            </a:pPr>
            <a:r>
              <a:rPr lang="en-US" altLang="zh-CN" sz="1800" b="1" dirty="0" smtClean="0">
                <a:solidFill>
                  <a:schemeClr val="bg1"/>
                </a:solidFill>
                <a:ea typeface="宋体" pitchFamily="2" charset="-122"/>
              </a:rPr>
              <a:t>Idea:</a:t>
            </a:r>
            <a:r>
              <a:rPr lang="en-US" altLang="zh-CN" sz="1800" dirty="0" smtClean="0">
                <a:solidFill>
                  <a:schemeClr val="bg1"/>
                </a:solidFill>
                <a:ea typeface="宋体" pitchFamily="2" charset="-122"/>
              </a:rPr>
              <a:t> use past data to derive models of how content has been annotated in the past.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Use N-best lists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Correlation analysis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Probabilistic model based on Max Entropy</a:t>
            </a:r>
          </a:p>
          <a:p>
            <a:pPr lvl="1"/>
            <a:r>
              <a:rPr lang="en-US" altLang="zh-CN" sz="1800" dirty="0" smtClean="0">
                <a:ea typeface="宋体" pitchFamily="2" charset="-122"/>
              </a:rPr>
              <a:t>Speed optimization techniques</a:t>
            </a:r>
          </a:p>
          <a:p>
            <a:endParaRPr lang="en-US" altLang="zh-CN" dirty="0" smtClean="0">
              <a:ea typeface="宋体" pitchFamily="2" charset="-122"/>
            </a:endParaRPr>
          </a:p>
          <a:p>
            <a:endParaRPr lang="en-US" altLang="zh-CN" dirty="0" smtClean="0">
              <a:ea typeface="宋体" pitchFamily="2" charset="-122"/>
            </a:endParaRPr>
          </a:p>
          <a:p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6294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2E13201B-1D92-4310-B457-21BDDB2E3DAA}" type="slidenum">
              <a:rPr lang="en-US" altLang="en-US" smtClean="0"/>
              <a:pPr/>
              <a:t>6</a:t>
            </a:fld>
            <a:endParaRPr lang="en-US" altLang="en-US" dirty="0" smtClean="0"/>
          </a:p>
        </p:txBody>
      </p:sp>
      <p:sp>
        <p:nvSpPr>
          <p:cNvPr id="17" name="Rounded Rectangle 16"/>
          <p:cNvSpPr/>
          <p:nvPr/>
        </p:nvSpPr>
        <p:spPr>
          <a:xfrm>
            <a:off x="228600" y="12192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sz="1600" b="1" dirty="0" smtClean="0"/>
              <a:t>Semantics</a:t>
            </a:r>
            <a:endParaRPr lang="en-US" sz="16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3200400" y="12192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en-US" altLang="zh-CN" sz="1600" b="1" dirty="0" smtClean="0">
                <a:ea typeface="宋体" pitchFamily="2" charset="-122"/>
              </a:rPr>
              <a:t>Combining Recognizers</a:t>
            </a:r>
            <a:endParaRPr lang="en-US" sz="1600" dirty="0"/>
          </a:p>
        </p:txBody>
      </p:sp>
      <p:sp>
        <p:nvSpPr>
          <p:cNvPr id="20" name="Rounded Rectangle 19"/>
          <p:cNvSpPr/>
          <p:nvPr/>
        </p:nvSpPr>
        <p:spPr>
          <a:xfrm>
            <a:off x="6248400" y="1219200"/>
            <a:ext cx="2590800" cy="60960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 eaLnBrk="0" hangingPunct="0">
              <a:lnSpc>
                <a:spcPct val="97000"/>
              </a:lnSpc>
              <a:buClr>
                <a:srgbClr val="000000"/>
              </a:buClr>
              <a:buSzPct val="100000"/>
              <a:defRPr/>
            </a:pPr>
            <a:r>
              <a:rPr lang="en-US" altLang="zh-CN" sz="1600" b="1" dirty="0" smtClean="0">
                <a:ea typeface="宋体" pitchFamily="2" charset="-122"/>
              </a:rPr>
              <a:t>Retrieval </a:t>
            </a:r>
            <a:endParaRPr lang="en-US" sz="16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2743200" y="19812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463550" lvl="1" indent="-9525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zh-CN" b="1" kern="0" dirty="0" smtClean="0">
                <a:solidFill>
                  <a:schemeClr val="bg1"/>
                </a:solidFill>
                <a:ea typeface="宋体" pitchFamily="2" charset="-122"/>
              </a:rPr>
              <a:t>Idea:</a:t>
            </a:r>
            <a:r>
              <a:rPr lang="en-US" altLang="zh-CN" kern="0" dirty="0" smtClean="0">
                <a:solidFill>
                  <a:schemeClr val="bg1"/>
                </a:solidFill>
                <a:ea typeface="宋体" pitchFamily="2" charset="-122"/>
              </a:rPr>
              <a:t> combining results of multiple recognizers can improve the recognition quality.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lang="en-US" altLang="zh-CN" kern="0" dirty="0" smtClean="0">
                <a:latin typeface="+mn-lt"/>
                <a:ea typeface="宋体" pitchFamily="2" charset="-122"/>
                <a:cs typeface="+mn-cs"/>
              </a:rPr>
              <a:t>Analyze recognizers mutual behavior on past data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Build a probabilistic</a:t>
            </a:r>
            <a:r>
              <a:rPr kumimoji="0" lang="en-US" altLang="zh-CN" sz="18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model for combining them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5791200" y="1981200"/>
            <a:ext cx="3200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39" tIns="45289" rIns="92039" bIns="45289" numCol="1" anchor="t" anchorCtr="0" compatLnSpc="1">
            <a:prstTxWarp prst="textNoShape">
              <a:avLst/>
            </a:prstTxWarp>
          </a:bodyPr>
          <a:lstStyle/>
          <a:p>
            <a:pPr marL="463550" lvl="1" indent="-9525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kumimoji="0" lang="en-US" altLang="zh-CN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Idea:</a:t>
            </a:r>
            <a:r>
              <a:rPr kumimoji="0" lang="en-US" altLang="zh-CN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宋体" pitchFamily="2" charset="-122"/>
                <a:cs typeface="+mn-cs"/>
              </a:rPr>
              <a:t> </a:t>
            </a:r>
          </a:p>
          <a:p>
            <a:pPr marL="463550" lvl="1" indent="-9525" defTabSz="909638" eaLnBrk="0" hangingPunct="0">
              <a:spcBef>
                <a:spcPct val="20000"/>
              </a:spcBef>
              <a:buClr>
                <a:schemeClr val="tx1"/>
              </a:buClr>
              <a:buSzPct val="100000"/>
            </a:pPr>
            <a:r>
              <a:rPr lang="en-US" altLang="zh-CN" kern="0" noProof="0" dirty="0" smtClean="0">
                <a:solidFill>
                  <a:schemeClr val="bg1"/>
                </a:solidFill>
                <a:ea typeface="宋体" pitchFamily="2" charset="-122"/>
              </a:rPr>
              <a:t>(1)</a:t>
            </a:r>
            <a:r>
              <a:rPr lang="en-US" altLang="zh-CN" kern="0" dirty="0" smtClean="0">
                <a:solidFill>
                  <a:schemeClr val="bg1"/>
                </a:solidFill>
                <a:ea typeface="宋体" pitchFamily="2" charset="-122"/>
              </a:rPr>
              <a:t> Use the fact that quality metrics are application dependent. (2) Develop algorithms for retrieval given uncertainty. 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lang="en-US" altLang="zh-CN" kern="0" dirty="0" smtClean="0">
                <a:latin typeface="+mn-lt"/>
                <a:ea typeface="宋体" pitchFamily="2" charset="-122"/>
                <a:cs typeface="+mn-cs"/>
              </a:rPr>
              <a:t>Use the given probabilistic representation</a:t>
            </a:r>
          </a:p>
          <a:p>
            <a:pPr marL="738188" marR="0" lvl="1" indent="-28416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Arial" charset="0"/>
              <a:buChar char="–"/>
              <a:tabLst/>
              <a:defRPr/>
            </a:pPr>
            <a:r>
              <a:rPr lang="en-US" altLang="zh-CN" kern="0" dirty="0" smtClean="0">
                <a:latin typeface="+mn-lt"/>
                <a:ea typeface="宋体" pitchFamily="2" charset="-122"/>
                <a:cs typeface="+mn-cs"/>
              </a:rPr>
              <a:t>Derive methodology for optimal retrieval</a:t>
            </a:r>
            <a:endParaRPr kumimoji="0" lang="en-US" altLang="zh-CN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en-US" altLang="zh-CN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  <a:p>
            <a:pPr marL="341313" marR="0" lvl="0" indent="-341313" algn="l" defTabSz="909638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15000"/>
              <a:buFont typeface="Arial" charset="0"/>
              <a:buChar char="•"/>
              <a:tabLst/>
              <a:defRPr/>
            </a:pPr>
            <a:endParaRPr kumimoji="0" lang="zh-CN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5638800"/>
            <a:ext cx="89154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Can 26"/>
          <p:cNvSpPr>
            <a:spLocks noChangeArrowheads="1"/>
          </p:cNvSpPr>
          <p:nvPr/>
        </p:nvSpPr>
        <p:spPr bwMode="auto">
          <a:xfrm>
            <a:off x="4800600" y="4038600"/>
            <a:ext cx="1828800" cy="1600200"/>
          </a:xfrm>
          <a:prstGeom prst="can">
            <a:avLst>
              <a:gd name="adj" fmla="val 25000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053" name="Can 22"/>
          <p:cNvSpPr>
            <a:spLocks noChangeArrowheads="1"/>
          </p:cNvSpPr>
          <p:nvPr/>
        </p:nvSpPr>
        <p:spPr bwMode="auto">
          <a:xfrm>
            <a:off x="304800" y="4038600"/>
            <a:ext cx="1828800" cy="1600200"/>
          </a:xfrm>
          <a:prstGeom prst="can">
            <a:avLst>
              <a:gd name="adj" fmla="val 25000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r>
              <a:rPr lang="en-US" dirty="0" smtClean="0"/>
              <a:t>Approach to Building SA Applications</a:t>
            </a:r>
          </a:p>
        </p:txBody>
      </p:sp>
      <p:graphicFrame>
        <p:nvGraphicFramePr>
          <p:cNvPr id="50180" name="Group 4"/>
          <p:cNvGraphicFramePr>
            <a:graphicFrameLocks noGrp="1"/>
          </p:cNvGraphicFramePr>
          <p:nvPr>
            <p:ph sz="half" idx="2"/>
          </p:nvPr>
        </p:nvGraphicFramePr>
        <p:xfrm>
          <a:off x="762000" y="1295400"/>
          <a:ext cx="5574666" cy="2192655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{08FB837D-C827-4EFA-A057-4D05807E0F7C}</a:tableStyleId>
              </a:tblPr>
              <a:tblGrid>
                <a:gridCol w="979805"/>
                <a:gridCol w="1794066"/>
                <a:gridCol w="1408240"/>
                <a:gridCol w="1392555"/>
              </a:tblGrid>
              <a:tr h="339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Emergency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Victims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Dispatch …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8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merchant sea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Evict him 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This patch 0.8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867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 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Emerging sea 0.55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 him 0.45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Dispatch 0.7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39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0.4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Emergency 0.5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Victim 0.4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His batch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397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2087" name="Line 36"/>
          <p:cNvSpPr>
            <a:spLocks noChangeShapeType="1"/>
          </p:cNvSpPr>
          <p:nvPr/>
        </p:nvSpPr>
        <p:spPr bwMode="auto">
          <a:xfrm flipH="1">
            <a:off x="6400800" y="1371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88" name="Text Box 37"/>
          <p:cNvSpPr txBox="1">
            <a:spLocks noChangeArrowheads="1"/>
          </p:cNvSpPr>
          <p:nvPr/>
        </p:nvSpPr>
        <p:spPr bwMode="auto">
          <a:xfrm>
            <a:off x="7239000" y="1143000"/>
            <a:ext cx="144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Utterances</a:t>
            </a:r>
          </a:p>
        </p:txBody>
      </p:sp>
      <p:sp>
        <p:nvSpPr>
          <p:cNvPr id="2089" name="AutoShape 38"/>
          <p:cNvSpPr>
            <a:spLocks/>
          </p:cNvSpPr>
          <p:nvPr/>
        </p:nvSpPr>
        <p:spPr bwMode="auto">
          <a:xfrm>
            <a:off x="6477000" y="1676400"/>
            <a:ext cx="609600" cy="1371600"/>
          </a:xfrm>
          <a:prstGeom prst="rightBrace">
            <a:avLst>
              <a:gd name="adj1" fmla="val 187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90" name="Text Box 39"/>
          <p:cNvSpPr txBox="1">
            <a:spLocks noChangeArrowheads="1"/>
          </p:cNvSpPr>
          <p:nvPr/>
        </p:nvSpPr>
        <p:spPr bwMode="auto">
          <a:xfrm>
            <a:off x="7086600" y="1905000"/>
            <a:ext cx="2057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 –Best lists coming from the speech recognizer</a:t>
            </a:r>
          </a:p>
          <a:p>
            <a:r>
              <a:rPr lang="en-US"/>
              <a:t> </a:t>
            </a:r>
          </a:p>
        </p:txBody>
      </p:sp>
      <p:sp>
        <p:nvSpPr>
          <p:cNvPr id="2091" name="TextBox 12"/>
          <p:cNvSpPr txBox="1">
            <a:spLocks noChangeArrowheads="1"/>
          </p:cNvSpPr>
          <p:nvPr/>
        </p:nvSpPr>
        <p:spPr bwMode="auto">
          <a:xfrm>
            <a:off x="762000" y="914400"/>
            <a:ext cx="5562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Recognizers offer </a:t>
            </a:r>
            <a:r>
              <a:rPr lang="en-US" b="1" dirty="0" smtClean="0"/>
              <a:t>Alternatives - “N-best list”</a:t>
            </a:r>
            <a:endParaRPr lang="en-US" b="1" dirty="0"/>
          </a:p>
        </p:txBody>
      </p:sp>
      <p:graphicFrame>
        <p:nvGraphicFramePr>
          <p:cNvPr id="2050" name="Object 7"/>
          <p:cNvGraphicFramePr>
            <a:graphicFrameLocks noChangeAspect="1"/>
          </p:cNvGraphicFramePr>
          <p:nvPr/>
        </p:nvGraphicFramePr>
        <p:xfrm>
          <a:off x="381000" y="4572000"/>
          <a:ext cx="1728788" cy="723900"/>
        </p:xfrm>
        <a:graphic>
          <a:graphicData uri="http://schemas.openxmlformats.org/presentationml/2006/ole">
            <p:oleObj spid="_x0000_s532482" name="SmartDraw" r:id="rId4" imgW="2468880" imgH="1033200" progId="">
              <p:embed/>
            </p:oleObj>
          </a:graphicData>
        </a:graphic>
      </p:graphicFrame>
      <p:graphicFrame>
        <p:nvGraphicFramePr>
          <p:cNvPr id="2051" name="Object 8"/>
          <p:cNvGraphicFramePr>
            <a:graphicFrameLocks noChangeAspect="1"/>
          </p:cNvGraphicFramePr>
          <p:nvPr/>
        </p:nvGraphicFramePr>
        <p:xfrm>
          <a:off x="4953000" y="4572000"/>
          <a:ext cx="1568450" cy="609600"/>
        </p:xfrm>
        <a:graphic>
          <a:graphicData uri="http://schemas.openxmlformats.org/presentationml/2006/ole">
            <p:oleObj spid="_x0000_s532483" name="SmartDraw" r:id="rId5" imgW="2468880" imgH="960120" progId="">
              <p:embed/>
            </p:oleObj>
          </a:graphicData>
        </a:graphic>
      </p:graphicFrame>
      <p:sp>
        <p:nvSpPr>
          <p:cNvPr id="21" name="Text Box 16"/>
          <p:cNvSpPr txBox="1">
            <a:spLocks noChangeArrowheads="1"/>
          </p:cNvSpPr>
          <p:nvPr/>
        </p:nvSpPr>
        <p:spPr bwMode="auto">
          <a:xfrm>
            <a:off x="7296150" y="4419600"/>
            <a:ext cx="1771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High precision</a:t>
            </a:r>
          </a:p>
          <a:p>
            <a:r>
              <a:rPr lang="en-US" altLang="zh-CN" b="1" dirty="0">
                <a:ea typeface="宋体" pitchFamily="2" charset="-122"/>
              </a:rPr>
              <a:t>Low recall</a:t>
            </a:r>
          </a:p>
        </p:txBody>
      </p:sp>
      <p:sp>
        <p:nvSpPr>
          <p:cNvPr id="2093" name="Down Arrow 21"/>
          <p:cNvSpPr>
            <a:spLocks noChangeArrowheads="1"/>
          </p:cNvSpPr>
          <p:nvPr/>
        </p:nvSpPr>
        <p:spPr bwMode="auto">
          <a:xfrm>
            <a:off x="914400" y="3581400"/>
            <a:ext cx="533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094" name="Right Arrow 24"/>
          <p:cNvSpPr>
            <a:spLocks noChangeArrowheads="1"/>
          </p:cNvSpPr>
          <p:nvPr/>
        </p:nvSpPr>
        <p:spPr bwMode="auto">
          <a:xfrm>
            <a:off x="2209800" y="45720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6" name="Text Box 16"/>
          <p:cNvSpPr txBox="1">
            <a:spLocks noChangeArrowheads="1"/>
          </p:cNvSpPr>
          <p:nvPr/>
        </p:nvSpPr>
        <p:spPr bwMode="auto">
          <a:xfrm>
            <a:off x="2759075" y="4495800"/>
            <a:ext cx="1736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High recall</a:t>
            </a:r>
          </a:p>
          <a:p>
            <a:r>
              <a:rPr lang="en-US" altLang="zh-CN" b="1" dirty="0">
                <a:ea typeface="宋体" pitchFamily="2" charset="-122"/>
              </a:rPr>
              <a:t>Low precision</a:t>
            </a:r>
          </a:p>
        </p:txBody>
      </p:sp>
      <p:sp>
        <p:nvSpPr>
          <p:cNvPr id="2096" name="Down Arrow 27"/>
          <p:cNvSpPr>
            <a:spLocks noChangeArrowheads="1"/>
          </p:cNvSpPr>
          <p:nvPr/>
        </p:nvSpPr>
        <p:spPr bwMode="auto">
          <a:xfrm>
            <a:off x="5410200" y="3581400"/>
            <a:ext cx="5334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097" name="Right Arrow 28"/>
          <p:cNvSpPr>
            <a:spLocks noChangeArrowheads="1"/>
          </p:cNvSpPr>
          <p:nvPr/>
        </p:nvSpPr>
        <p:spPr bwMode="auto">
          <a:xfrm>
            <a:off x="6705600" y="4495800"/>
            <a:ext cx="609600" cy="4572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2098" name="TextBox 30"/>
          <p:cNvSpPr txBox="1">
            <a:spLocks noChangeArrowheads="1"/>
          </p:cNvSpPr>
          <p:nvPr/>
        </p:nvSpPr>
        <p:spPr bwMode="auto">
          <a:xfrm>
            <a:off x="2362200" y="3733800"/>
            <a:ext cx="20313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/>
              <a:t>Probabilistic DB </a:t>
            </a:r>
            <a:endParaRPr lang="en-US" b="1" dirty="0"/>
          </a:p>
        </p:txBody>
      </p:sp>
      <p:sp>
        <p:nvSpPr>
          <p:cNvPr id="2099" name="TextBox 31"/>
          <p:cNvSpPr txBox="1">
            <a:spLocks noChangeArrowheads="1"/>
          </p:cNvSpPr>
          <p:nvPr/>
        </p:nvSpPr>
        <p:spPr bwMode="auto">
          <a:xfrm>
            <a:off x="152400" y="5715001"/>
            <a:ext cx="48768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Choose a representation that maximizes the performance of application</a:t>
            </a:r>
          </a:p>
          <a:p>
            <a:r>
              <a:rPr lang="en-US" dirty="0"/>
              <a:t>            (e.g., maximizes precision and recall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100" name="Rectangle 32"/>
          <p:cNvSpPr>
            <a:spLocks noChangeArrowheads="1"/>
          </p:cNvSpPr>
          <p:nvPr/>
        </p:nvSpPr>
        <p:spPr bwMode="auto">
          <a:xfrm>
            <a:off x="4953000" y="5754687"/>
            <a:ext cx="4191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ea typeface="宋体" pitchFamily="2" charset="-122"/>
              </a:rPr>
              <a:t>Key Issue:  accurately estimate</a:t>
            </a:r>
            <a:endParaRPr lang="en-US" altLang="zh-CN" dirty="0">
              <a:ea typeface="宋体" pitchFamily="2" charset="-122"/>
            </a:endParaRPr>
          </a:p>
          <a:p>
            <a:r>
              <a:rPr lang="en-US" altLang="zh-CN" b="1" i="1" dirty="0">
                <a:ea typeface="宋体" pitchFamily="2" charset="-122"/>
              </a:rPr>
              <a:t>      </a:t>
            </a:r>
            <a:r>
              <a:rPr lang="en-US" altLang="zh-CN" b="1" i="1" dirty="0" smtClean="0">
                <a:ea typeface="宋体" pitchFamily="2" charset="-122"/>
              </a:rPr>
              <a:t>P</a:t>
            </a:r>
            <a:r>
              <a:rPr lang="en-US" altLang="zh-CN" dirty="0" smtClean="0">
                <a:ea typeface="宋体" pitchFamily="2" charset="-122"/>
              </a:rPr>
              <a:t>(</a:t>
            </a:r>
            <a:r>
              <a:rPr lang="en-US" altLang="zh-CN" b="1" i="1" dirty="0" smtClean="0">
                <a:ea typeface="宋体" pitchFamily="2" charset="-122"/>
              </a:rPr>
              <a:t>W </a:t>
            </a:r>
            <a:r>
              <a:rPr lang="en-US" altLang="zh-CN" b="1" i="1" dirty="0">
                <a:ea typeface="宋体" pitchFamily="2" charset="-122"/>
              </a:rPr>
              <a:t>in </a:t>
            </a:r>
            <a:r>
              <a:rPr lang="en-US" altLang="zh-CN" b="1" i="1" dirty="0" smtClean="0">
                <a:ea typeface="宋体" pitchFamily="2" charset="-122"/>
              </a:rPr>
              <a:t>utterance</a:t>
            </a:r>
            <a:r>
              <a:rPr lang="en-US" altLang="zh-CN" b="1" dirty="0" smtClean="0">
                <a:ea typeface="宋体" pitchFamily="2" charset="-122"/>
              </a:rPr>
              <a:t>)</a:t>
            </a:r>
            <a:r>
              <a:rPr lang="en-US" altLang="zh-CN" b="1" i="1" dirty="0" smtClean="0">
                <a:ea typeface="宋体" pitchFamily="2" charset="-122"/>
              </a:rPr>
              <a:t>, </a:t>
            </a:r>
            <a:r>
              <a:rPr lang="en-US" altLang="zh-CN" b="1" i="1" dirty="0">
                <a:ea typeface="宋体" pitchFamily="2" charset="-122"/>
              </a:rPr>
              <a:t>for all W in</a:t>
            </a:r>
            <a:r>
              <a:rPr lang="en-US" altLang="zh-CN" dirty="0">
                <a:ea typeface="宋体" pitchFamily="2" charset="-122"/>
              </a:rPr>
              <a:t> </a:t>
            </a:r>
            <a:r>
              <a:rPr lang="en-US" altLang="zh-CN" b="1" i="1" dirty="0">
                <a:ea typeface="宋体" pitchFamily="2" charset="-122"/>
              </a:rPr>
              <a:t>Q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772400" y="6629400"/>
            <a:ext cx="1371600" cy="228600"/>
          </a:xfrm>
          <a:noFill/>
        </p:spPr>
        <p:txBody>
          <a:bodyPr/>
          <a:lstStyle/>
          <a:p>
            <a:fld id="{2E13201B-1D92-4310-B457-21BDDB2E3DAA}" type="slidenum">
              <a:rPr lang="en-US" altLang="en-US" smtClean="0"/>
              <a:pPr/>
              <a:t>7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  <p:bldP spid="2053" grpId="0" animBg="1"/>
      <p:bldP spid="21" grpId="0"/>
      <p:bldP spid="2093" grpId="0" animBg="1"/>
      <p:bldP spid="2094" grpId="0" animBg="1"/>
      <p:bldP spid="26" grpId="0"/>
      <p:bldP spid="2096" grpId="0" animBg="1"/>
      <p:bldP spid="2097" grpId="0" animBg="1"/>
      <p:bldP spid="2098" grpId="0"/>
      <p:bldP spid="2099" grpId="0"/>
      <p:bldP spid="2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Estimating P(W in Utterance): Learning</a:t>
            </a:r>
          </a:p>
        </p:txBody>
      </p:sp>
      <p:sp>
        <p:nvSpPr>
          <p:cNvPr id="3076" name="Content Placeholder 35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64125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   </a:t>
            </a:r>
            <a:r>
              <a:rPr lang="en-US" altLang="zh-CN" sz="2400" dirty="0" smtClean="0">
                <a:ea typeface="宋体" pitchFamily="2" charset="-122"/>
              </a:rPr>
              <a:t>Convert confidence levels output by recognizer into probability</a:t>
            </a:r>
            <a:endParaRPr lang="en-US" altLang="zh-CN" dirty="0" smtClean="0">
              <a:ea typeface="宋体" pitchFamily="2" charset="-122"/>
            </a:endParaRPr>
          </a:p>
        </p:txBody>
      </p:sp>
      <p:graphicFrame>
        <p:nvGraphicFramePr>
          <p:cNvPr id="37" name="Group 4"/>
          <p:cNvGraphicFramePr>
            <a:graphicFrameLocks/>
          </p:cNvGraphicFramePr>
          <p:nvPr/>
        </p:nvGraphicFramePr>
        <p:xfrm>
          <a:off x="533400" y="2057400"/>
          <a:ext cx="5574666" cy="1924369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979805"/>
                <a:gridCol w="1794066"/>
                <a:gridCol w="1408240"/>
                <a:gridCol w="1392555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Emergency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Victims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Dispatch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503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 merchant sea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Evict him 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This patch 0.8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442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 0.5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Emerging sea 0.55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With him 0.45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Dispatch 0.7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0.4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Emergency 0.5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Victim 0.4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His batch 0.6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2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3348" name="Can 37"/>
          <p:cNvSpPr>
            <a:spLocks noChangeArrowheads="1"/>
          </p:cNvSpPr>
          <p:nvPr/>
        </p:nvSpPr>
        <p:spPr bwMode="auto">
          <a:xfrm>
            <a:off x="5715000" y="4114800"/>
            <a:ext cx="2514600" cy="2590800"/>
          </a:xfrm>
          <a:prstGeom prst="can">
            <a:avLst>
              <a:gd name="adj" fmla="val 25000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graphicFrame>
        <p:nvGraphicFramePr>
          <p:cNvPr id="39" name="Group 4"/>
          <p:cNvGraphicFramePr>
            <a:graphicFrameLocks/>
          </p:cNvGraphicFramePr>
          <p:nvPr/>
        </p:nvGraphicFramePr>
        <p:xfrm>
          <a:off x="6172200" y="4800600"/>
          <a:ext cx="1805369" cy="1765772"/>
        </p:xfrm>
        <a:graphic>
          <a:graphicData uri="http://schemas.openxmlformats.org/drawingml/2006/table">
            <a:tbl>
              <a:tblPr firstRow="1">
                <a:tableStyleId>{08FB837D-C827-4EFA-A057-4D05807E0F7C}</a:tableStyleId>
              </a:tblPr>
              <a:tblGrid>
                <a:gridCol w="662051"/>
                <a:gridCol w="1143318"/>
              </a:tblGrid>
              <a:tr h="469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Probability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65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0.4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321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7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0.2</a:t>
                      </a:r>
                      <a:endParaRPr kumimoji="0" lang="en-US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  <a:tr h="27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40" name="Bent Arrow 39"/>
          <p:cNvSpPr>
            <a:spLocks noChangeArrowheads="1"/>
          </p:cNvSpPr>
          <p:nvPr/>
        </p:nvSpPr>
        <p:spPr bwMode="auto">
          <a:xfrm rot="5400000">
            <a:off x="6096000" y="3276600"/>
            <a:ext cx="1219200" cy="914400"/>
          </a:xfrm>
          <a:custGeom>
            <a:avLst/>
            <a:gdLst>
              <a:gd name="T0" fmla="*/ 990600 w 1219200"/>
              <a:gd name="T1" fmla="*/ 0 h 914400"/>
              <a:gd name="T2" fmla="*/ 990600 w 1219200"/>
              <a:gd name="T3" fmla="*/ 457200 h 914400"/>
              <a:gd name="T4" fmla="*/ 114300 w 1219200"/>
              <a:gd name="T5" fmla="*/ 914400 h 914400"/>
              <a:gd name="T6" fmla="*/ 1219200 w 1219200"/>
              <a:gd name="T7" fmla="*/ 228600 h 9144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0 w 1219200"/>
              <a:gd name="T13" fmla="*/ 0 h 914400"/>
              <a:gd name="T14" fmla="*/ 1219200 w 1219200"/>
              <a:gd name="T15" fmla="*/ 914400 h 9144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19200" h="914400">
                <a:moveTo>
                  <a:pt x="0" y="914400"/>
                </a:moveTo>
                <a:lnTo>
                  <a:pt x="0" y="514350"/>
                </a:lnTo>
                <a:cubicBezTo>
                  <a:pt x="0" y="293408"/>
                  <a:pt x="179108" y="114300"/>
                  <a:pt x="400050" y="114300"/>
                </a:cubicBezTo>
                <a:cubicBezTo>
                  <a:pt x="400050" y="114300"/>
                  <a:pt x="400050" y="114300"/>
                  <a:pt x="400050" y="114300"/>
                </a:cubicBezTo>
                <a:lnTo>
                  <a:pt x="990600" y="114300"/>
                </a:lnTo>
                <a:lnTo>
                  <a:pt x="990600" y="0"/>
                </a:lnTo>
                <a:lnTo>
                  <a:pt x="1219200" y="228600"/>
                </a:lnTo>
                <a:lnTo>
                  <a:pt x="990600" y="457200"/>
                </a:lnTo>
                <a:lnTo>
                  <a:pt x="990600" y="342900"/>
                </a:lnTo>
                <a:lnTo>
                  <a:pt x="400050" y="342900"/>
                </a:lnTo>
                <a:lnTo>
                  <a:pt x="400049" y="342900"/>
                </a:lnTo>
                <a:cubicBezTo>
                  <a:pt x="305360" y="342900"/>
                  <a:pt x="228600" y="419660"/>
                  <a:pt x="228600" y="514349"/>
                </a:cubicBezTo>
                <a:lnTo>
                  <a:pt x="228600" y="914400"/>
                </a:lnTo>
                <a:close/>
              </a:path>
            </a:pathLst>
          </a:cu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ot="10800000" vert="eaVert" lIns="100012" tIns="49212" rIns="100012" bIns="49212" anchor="ctr"/>
          <a:lstStyle/>
          <a:p>
            <a:pPr defTabSz="912813" eaLnBrk="0" hangingPunct="0"/>
            <a:endParaRPr lang="en-US"/>
          </a:p>
        </p:txBody>
      </p:sp>
      <p:graphicFrame>
        <p:nvGraphicFramePr>
          <p:cNvPr id="13371" name="Object 2"/>
          <p:cNvGraphicFramePr>
            <a:graphicFrameLocks noChangeAspect="1"/>
          </p:cNvGraphicFramePr>
          <p:nvPr/>
        </p:nvGraphicFramePr>
        <p:xfrm>
          <a:off x="6629400" y="1524000"/>
          <a:ext cx="2286000" cy="1285875"/>
        </p:xfrm>
        <a:graphic>
          <a:graphicData uri="http://schemas.openxmlformats.org/presentationml/2006/ole">
            <p:oleObj spid="_x0000_s533506" name="SmartDraw" r:id="rId4" imgW="1983960" imgH="1115280" progId="">
              <p:embed/>
            </p:oleObj>
          </a:graphicData>
        </a:graphic>
      </p:graphicFrame>
      <p:grpSp>
        <p:nvGrpSpPr>
          <p:cNvPr id="2" name="Right Arrow 15"/>
          <p:cNvGrpSpPr>
            <a:grpSpLocks/>
          </p:cNvGrpSpPr>
          <p:nvPr/>
        </p:nvGrpSpPr>
        <p:grpSpPr bwMode="auto">
          <a:xfrm rot="8890810">
            <a:off x="7315200" y="2971800"/>
            <a:ext cx="685800" cy="228600"/>
            <a:chOff x="1313" y="2127"/>
            <a:chExt cx="1052" cy="434"/>
          </a:xfrm>
        </p:grpSpPr>
        <p:pic>
          <p:nvPicPr>
            <p:cNvPr id="3132" name="Right Arrow 15"/>
            <p:cNvPicPr>
              <a:picLocks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13" y="2127"/>
              <a:ext cx="1052" cy="4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33" name="Text Box 23"/>
            <p:cNvSpPr txBox="1">
              <a:spLocks noChangeArrowheads="1"/>
            </p:cNvSpPr>
            <p:nvPr/>
          </p:nvSpPr>
          <p:spPr bwMode="auto">
            <a:xfrm>
              <a:off x="1344" y="2244"/>
              <a:ext cx="876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10800000" vert="eaVert" lIns="100012" tIns="49212" rIns="100012" bIns="49212" anchor="ctr"/>
            <a:lstStyle/>
            <a:p>
              <a:pPr defTabSz="912813" eaLnBrk="0" hangingPunct="0"/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6294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2E13201B-1D92-4310-B457-21BDDB2E3DAA}" type="slidenum">
              <a:rPr lang="en-US" altLang="en-US" smtClean="0"/>
              <a:pPr/>
              <a:t>8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48" grpId="0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2" name="Can 37"/>
          <p:cNvSpPr>
            <a:spLocks noChangeArrowheads="1"/>
          </p:cNvSpPr>
          <p:nvPr/>
        </p:nvSpPr>
        <p:spPr bwMode="auto">
          <a:xfrm>
            <a:off x="2743200" y="4876800"/>
            <a:ext cx="3352800" cy="1981200"/>
          </a:xfrm>
          <a:prstGeom prst="can">
            <a:avLst>
              <a:gd name="adj" fmla="val 25000"/>
            </a:avLst>
          </a:prstGeom>
          <a:solidFill>
            <a:srgbClr val="FFFFBD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00012" tIns="49212" rIns="100012" bIns="49212" anchor="ctr"/>
          <a:lstStyle/>
          <a:p>
            <a:pPr defTabSz="912813" eaLnBrk="0" hangingPunct="0"/>
            <a:endParaRPr lang="zh-CN" altLang="en-US">
              <a:ea typeface="宋体" pitchFamily="2" charset="-122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686800" cy="636587"/>
          </a:xfrm>
        </p:spPr>
        <p:txBody>
          <a:bodyPr/>
          <a:lstStyle/>
          <a:p>
            <a:r>
              <a:rPr lang="en-US" altLang="zh-CN" dirty="0" smtClean="0">
                <a:ea typeface="宋体" pitchFamily="2" charset="-122"/>
              </a:rPr>
              <a:t>Estimating P(W): Combining Recognizers</a:t>
            </a:r>
          </a:p>
        </p:txBody>
      </p:sp>
      <p:sp>
        <p:nvSpPr>
          <p:cNvPr id="14339" name="Content Placeholder 35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562600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>
                <a:ea typeface="宋体" pitchFamily="2" charset="-122"/>
              </a:rPr>
              <a:t>Exploit multiple recognizers to estimate probability</a:t>
            </a:r>
          </a:p>
        </p:txBody>
      </p:sp>
      <p:graphicFrame>
        <p:nvGraphicFramePr>
          <p:cNvPr id="14432" name="Group 96"/>
          <p:cNvGraphicFramePr>
            <a:graphicFrameLocks noGrp="1"/>
          </p:cNvGraphicFramePr>
          <p:nvPr/>
        </p:nvGraphicFramePr>
        <p:xfrm>
          <a:off x="609600" y="1600200"/>
          <a:ext cx="3675380" cy="2127250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779780"/>
                <a:gridCol w="1117600"/>
                <a:gridCol w="762000"/>
                <a:gridCol w="1016000"/>
              </a:tblGrid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Emergency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Victims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Dispatch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0.6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 merchant sea 0.6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Evict him 0.5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This patch 0.8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 0.5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Emerging sea 0.55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With him 0.45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Dispatch 0.7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0.4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Emergency 0.5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Victim 0.4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His batch 0.6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4454" name="Group 118"/>
          <p:cNvGraphicFramePr>
            <a:graphicFrameLocks noGrp="1"/>
          </p:cNvGraphicFramePr>
          <p:nvPr/>
        </p:nvGraphicFramePr>
        <p:xfrm>
          <a:off x="3581400" y="5334000"/>
          <a:ext cx="1794794" cy="143256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651476"/>
                <a:gridCol w="1143318"/>
              </a:tblGrid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Word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Probability</a:t>
                      </a:r>
                      <a:endParaRPr kumimoji="0" lang="en-US" altLang="zh-CN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0.3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Fryer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0.2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438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</a:t>
                      </a:r>
                      <a:endParaRPr kumimoji="0" lang="en-US" altLang="zh-CN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0.2</a:t>
                      </a:r>
                      <a:endParaRPr kumimoji="0" lang="en-US" altLang="zh-CN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graphicFrame>
        <p:nvGraphicFramePr>
          <p:cNvPr id="14441" name="Group 105"/>
          <p:cNvGraphicFramePr>
            <a:graphicFrameLocks noGrp="1"/>
          </p:cNvGraphicFramePr>
          <p:nvPr/>
        </p:nvGraphicFramePr>
        <p:xfrm>
          <a:off x="4572000" y="1600200"/>
          <a:ext cx="3352800" cy="2139696"/>
        </p:xfrm>
        <a:graphic>
          <a:graphicData uri="http://schemas.openxmlformats.org/drawingml/2006/table">
            <a:tbl>
              <a:tblPr first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{284E427A-3D55-4303-BF80-6455036E1DE7}</a:tableStyleId>
              </a:tblPr>
              <a:tblGrid>
                <a:gridCol w="582613"/>
                <a:gridCol w="1069975"/>
                <a:gridCol w="728662"/>
                <a:gridCol w="971550"/>
              </a:tblGrid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Fire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Emergency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Victims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Dispatch 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14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Hire 0.5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 merchant sea 0.6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victory 0.5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This patch 0.3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485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Flyer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0.1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Emerging sea 0.45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Victim 0.4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Dispatch 0.7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Fire 0.8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</a:rPr>
                        <a:t>Emergency 0.6</a:t>
                      </a:r>
                      <a:endParaRPr kumimoji="0" lang="en-US" altLang="zh-CN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With him 0.45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His batch 0.6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  <a:tr h="247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….</a:t>
                      </a:r>
                      <a:endParaRPr kumimoji="0" lang="en-US" altLang="zh-CN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宋体" pitchFamily="2" charset="-122"/>
                        <a:cs typeface="Arial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sp>
        <p:nvSpPr>
          <p:cNvPr id="14425" name="Text Box 107"/>
          <p:cNvSpPr txBox="1">
            <a:spLocks noChangeArrowheads="1"/>
          </p:cNvSpPr>
          <p:nvPr/>
        </p:nvSpPr>
        <p:spPr bwMode="auto">
          <a:xfrm>
            <a:off x="8061325" y="2554288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>
                <a:ea typeface="宋体" pitchFamily="2" charset="-122"/>
              </a:rPr>
              <a:t>…</a:t>
            </a: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3505200" y="4114800"/>
            <a:ext cx="1905000" cy="609600"/>
          </a:xfrm>
          <a:prstGeom prst="ellipse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 algn="ctr">
            <a:noFill/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algn="ctr" defTabSz="912813" eaLnBrk="0" hangingPunct="0"/>
            <a:r>
              <a:rPr lang="en-US" dirty="0" smtClean="0"/>
              <a:t>Merging</a:t>
            </a:r>
            <a:endParaRPr lang="en-US" dirty="0"/>
          </a:p>
        </p:txBody>
      </p:sp>
      <p:cxnSp>
        <p:nvCxnSpPr>
          <p:cNvPr id="22" name="Elbow Connector 21"/>
          <p:cNvCxnSpPr>
            <a:cxnSpLocks noChangeShapeType="1"/>
          </p:cNvCxnSpPr>
          <p:nvPr/>
        </p:nvCxnSpPr>
        <p:spPr bwMode="auto">
          <a:xfrm>
            <a:off x="2209800" y="3962400"/>
            <a:ext cx="1295400" cy="457200"/>
          </a:xfrm>
          <a:prstGeom prst="bentConnector3">
            <a:avLst>
              <a:gd name="adj1" fmla="val -421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Elbow Connector 23"/>
          <p:cNvCxnSpPr>
            <a:cxnSpLocks noChangeShapeType="1"/>
          </p:cNvCxnSpPr>
          <p:nvPr/>
        </p:nvCxnSpPr>
        <p:spPr bwMode="auto">
          <a:xfrm rot="10800000" flipV="1">
            <a:off x="5410200" y="3886200"/>
            <a:ext cx="990600" cy="457200"/>
          </a:xfrm>
          <a:prstGeom prst="bentConnector3">
            <a:avLst>
              <a:gd name="adj1" fmla="val 185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6" name="Elbow Connector 25"/>
          <p:cNvCxnSpPr>
            <a:cxnSpLocks noChangeShapeType="1"/>
          </p:cNvCxnSpPr>
          <p:nvPr/>
        </p:nvCxnSpPr>
        <p:spPr bwMode="auto">
          <a:xfrm rot="10800000" flipV="1">
            <a:off x="5410200" y="4038600"/>
            <a:ext cx="3276600" cy="533400"/>
          </a:xfrm>
          <a:prstGeom prst="bentConnector3">
            <a:avLst>
              <a:gd name="adj1" fmla="val -56"/>
            </a:avLst>
          </a:prstGeom>
          <a:noFill/>
          <a:ln w="381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8" name="Down Arrow 27"/>
          <p:cNvSpPr>
            <a:spLocks noChangeArrowheads="1"/>
          </p:cNvSpPr>
          <p:nvPr/>
        </p:nvSpPr>
        <p:spPr bwMode="auto">
          <a:xfrm>
            <a:off x="4267200" y="4800600"/>
            <a:ext cx="381000" cy="4572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lIns="100012" tIns="49212" rIns="100012" bIns="49212" anchor="ctr"/>
          <a:lstStyle/>
          <a:p>
            <a:pPr defTabSz="912813" eaLnBrk="0" hangingPunct="0"/>
            <a:endParaRPr lang="en-US"/>
          </a:p>
        </p:txBody>
      </p:sp>
      <p:sp>
        <p:nvSpPr>
          <p:cNvPr id="33" name="Text Box 107"/>
          <p:cNvSpPr txBox="1">
            <a:spLocks noChangeArrowheads="1"/>
          </p:cNvSpPr>
          <p:nvPr/>
        </p:nvSpPr>
        <p:spPr bwMode="auto">
          <a:xfrm>
            <a:off x="7315200" y="3886200"/>
            <a:ext cx="48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400" b="1" dirty="0">
                <a:ea typeface="宋体" pitchFamily="2" charset="-122"/>
              </a:rPr>
              <a:t>…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772400" y="6629400"/>
            <a:ext cx="1371600" cy="228600"/>
          </a:xfrm>
          <a:prstGeom prst="rect">
            <a:avLst/>
          </a:prstGeom>
          <a:noFill/>
        </p:spPr>
        <p:txBody>
          <a:bodyPr/>
          <a:lstStyle/>
          <a:p>
            <a:fld id="{2E13201B-1D92-4310-B457-21BDDB2E3DAA}" type="slidenum">
              <a:rPr lang="en-US" altLang="en-US" smtClean="0"/>
              <a:pPr/>
              <a:t>9</a:t>
            </a:fld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2" grpId="0" animBg="1"/>
      <p:bldP spid="20" grpId="0" animBg="1"/>
      <p:bldP spid="28" grpId="0" animBg="1"/>
      <p:bldP spid="33" grpId="0"/>
      <p:bldP spid="33" grpId="1"/>
    </p:bld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SAFIRE-template</Template>
  <TotalTime>7941</TotalTime>
  <Words>1792</Words>
  <Application>Microsoft Office PowerPoint</Application>
  <PresentationFormat>On-screen Show (4:3)</PresentationFormat>
  <Paragraphs>526</Paragraphs>
  <Slides>25</Slides>
  <Notes>10</Notes>
  <HiddenSlides>7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Edge</vt:lpstr>
      <vt:lpstr>Image</vt:lpstr>
      <vt:lpstr>SmartDraw</vt:lpstr>
      <vt:lpstr>Using Acoustic Signal for  Enhancing Situational Awareness  in SAFIRE</vt:lpstr>
      <vt:lpstr>High-level Overview &amp; Vision</vt:lpstr>
      <vt:lpstr>SA Apps</vt:lpstr>
      <vt:lpstr>Core Challenge (for ongoing projects)</vt:lpstr>
      <vt:lpstr>Different Goals of ASR &amp; SA Applications</vt:lpstr>
      <vt:lpstr>Research Techniques for Enhancing Quality</vt:lpstr>
      <vt:lpstr>Approach to Building SA Applications</vt:lpstr>
      <vt:lpstr>Estimating P(W in Utterance): Learning</vt:lpstr>
      <vt:lpstr>Estimating P(W): Combining Recognizers</vt:lpstr>
      <vt:lpstr>Estimating P(W): Using Semantics</vt:lpstr>
      <vt:lpstr>One SA Application in More Detail</vt:lpstr>
      <vt:lpstr>Purpose of Image Tagging</vt:lpstr>
      <vt:lpstr>Tagging Images Using Speech</vt:lpstr>
      <vt:lpstr>Overview of Solution</vt:lpstr>
      <vt:lpstr>Probabilistic Score (Max Entropy)</vt:lpstr>
      <vt:lpstr>Correlation Score</vt:lpstr>
      <vt:lpstr>Branch and Bound Method </vt:lpstr>
      <vt:lpstr>Experiments </vt:lpstr>
      <vt:lpstr>Experiment 2</vt:lpstr>
      <vt:lpstr>Experiment 3: Correlation of ME &amp; CM scores</vt:lpstr>
      <vt:lpstr>Experiment 4: Quality of BB Algorithm</vt:lpstr>
      <vt:lpstr>Experiment 5: Quality on a Larger Dataset</vt:lpstr>
      <vt:lpstr>Experiment 6: Speedup of BB Algorithm</vt:lpstr>
      <vt:lpstr>Experiment 7: Multi-model Case</vt:lpstr>
      <vt:lpstr>Progress</vt:lpstr>
    </vt:vector>
  </TitlesOfParts>
  <Company>University of California Irvine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Preferred Customer</dc:creator>
  <cp:lastModifiedBy>UCI</cp:lastModifiedBy>
  <cp:revision>111</cp:revision>
  <dcterms:created xsi:type="dcterms:W3CDTF">2008-07-23T22:37:10Z</dcterms:created>
  <dcterms:modified xsi:type="dcterms:W3CDTF">2009-05-28T19:58:32Z</dcterms:modified>
</cp:coreProperties>
</file>