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9" r:id="rId2"/>
    <p:sldId id="260" r:id="rId3"/>
    <p:sldId id="279" r:id="rId4"/>
    <p:sldId id="261" r:id="rId5"/>
    <p:sldId id="294" r:id="rId6"/>
    <p:sldId id="303" r:id="rId7"/>
    <p:sldId id="296" r:id="rId8"/>
    <p:sldId id="295" r:id="rId9"/>
    <p:sldId id="313" r:id="rId10"/>
    <p:sldId id="299" r:id="rId11"/>
    <p:sldId id="304" r:id="rId12"/>
    <p:sldId id="310" r:id="rId13"/>
    <p:sldId id="281" r:id="rId14"/>
    <p:sldId id="315" r:id="rId15"/>
    <p:sldId id="316" r:id="rId16"/>
    <p:sldId id="312" r:id="rId17"/>
    <p:sldId id="283" r:id="rId18"/>
    <p:sldId id="317" r:id="rId19"/>
    <p:sldId id="284" r:id="rId20"/>
    <p:sldId id="268" r:id="rId21"/>
    <p:sldId id="287" r:id="rId22"/>
    <p:sldId id="289" r:id="rId23"/>
    <p:sldId id="290" r:id="rId24"/>
    <p:sldId id="291" r:id="rId25"/>
    <p:sldId id="293" r:id="rId26"/>
    <p:sldId id="292" r:id="rId27"/>
    <p:sldId id="314" r:id="rId28"/>
    <p:sldId id="309" r:id="rId29"/>
    <p:sldId id="278" r:id="rId30"/>
    <p:sldId id="288" r:id="rId31"/>
    <p:sldId id="306" r:id="rId32"/>
    <p:sldId id="307" r:id="rId33"/>
    <p:sldId id="30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336600"/>
    <a:srgbClr val="3399FF"/>
    <a:srgbClr val="784A8C"/>
    <a:srgbClr val="5700D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2" autoAdjust="0"/>
    <p:restoredTop sz="94660"/>
  </p:normalViewPr>
  <p:slideViewPr>
    <p:cSldViewPr>
      <p:cViewPr varScale="1">
        <p:scale>
          <a:sx n="79" d="100"/>
          <a:sy n="79" d="100"/>
        </p:scale>
        <p:origin x="-62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Attenders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F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42.592592600000025</c:v>
                </c:pt>
                <c:pt idx="1">
                  <c:v>26.851851850000017</c:v>
                </c:pt>
                <c:pt idx="2">
                  <c:v>23.148148147000001</c:v>
                </c:pt>
                <c:pt idx="3">
                  <c:v>5.5555555559999945</c:v>
                </c:pt>
                <c:pt idx="4">
                  <c:v>1.8518518519999998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Attenders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F</c:v>
                </c:pt>
              </c:strCache>
            </c:strRef>
          </c:cat>
          <c:val>
            <c:numRef>
              <c:f>Sheet1!$C$2:$C$6</c:f>
              <c:numCache>
                <c:formatCode>0.00</c:formatCode>
                <c:ptCount val="5"/>
                <c:pt idx="0">
                  <c:v>21.090909094000001</c:v>
                </c:pt>
                <c:pt idx="1">
                  <c:v>25.81818182200001</c:v>
                </c:pt>
                <c:pt idx="2">
                  <c:v>24.727272725000013</c:v>
                </c:pt>
                <c:pt idx="3">
                  <c:v>14.181818181999995</c:v>
                </c:pt>
                <c:pt idx="4">
                  <c:v>14.181818179999997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318720"/>
        <c:axId val="131293184"/>
      </c:barChart>
      <c:catAx>
        <c:axId val="148318720"/>
        <c:scaling>
          <c:orientation val="minMax"/>
        </c:scaling>
        <c:delete val="0"/>
        <c:axPos val="b"/>
        <c:majorTickMark val="out"/>
        <c:minorTickMark val="none"/>
        <c:tickLblPos val="nextTo"/>
        <c:crossAx val="131293184"/>
        <c:crosses val="autoZero"/>
        <c:auto val="1"/>
        <c:lblAlgn val="ctr"/>
        <c:lblOffset val="100"/>
        <c:noMultiLvlLbl val="0"/>
      </c:catAx>
      <c:valAx>
        <c:axId val="13129318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dirty="0" smtClean="0"/>
                  <a:t>Percent</a:t>
                </a:r>
              </a:p>
              <a:p>
                <a:pPr>
                  <a:defRPr/>
                </a:pPr>
                <a:r>
                  <a:rPr lang="en-US" dirty="0" smtClean="0"/>
                  <a:t>of population</a:t>
                </a:r>
              </a:p>
              <a:p>
                <a:pPr>
                  <a:defRPr/>
                </a:pPr>
                <a:r>
                  <a:rPr lang="en-US" dirty="0" smtClean="0"/>
                  <a:t>with each</a:t>
                </a:r>
              </a:p>
              <a:p>
                <a:pPr>
                  <a:defRPr/>
                </a:pPr>
                <a:r>
                  <a:rPr lang="en-US" dirty="0" smtClean="0"/>
                  <a:t>letter</a:t>
                </a:r>
              </a:p>
              <a:p>
                <a:pPr>
                  <a:defRPr/>
                </a:pPr>
                <a:r>
                  <a:rPr lang="en-US" dirty="0" smtClean="0"/>
                  <a:t>grade </a:t>
                </a:r>
              </a:p>
            </c:rich>
          </c:tx>
          <c:layout>
            <c:manualLayout>
              <c:xMode val="edge"/>
              <c:yMode val="edge"/>
              <c:x val="0"/>
              <c:y val="1.4313255946099479E-3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148318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417595206259691"/>
          <c:y val="3.0927835051546396E-2"/>
          <c:w val="0.23144257911157334"/>
          <c:h val="0.14306802500202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6D91-FFE5-483C-B2D7-17210E2AA638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71331-1A1A-46E2-88E3-8017CE4A5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1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4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2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7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3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6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2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3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BADFE-C0EB-47D5-9EE7-F77A9C82E7EB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02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zyante.com" TargetMode="External"/><Relationship Id="rId2" Type="http://schemas.openxmlformats.org/officeDocument/2006/relationships/hyperlink" Target="mailto:support@zyBooks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rani@ics.uci.ed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19200"/>
            <a:ext cx="7467600" cy="38893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ICS 6D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Discrete Math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for 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Computer Science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/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 smtClean="0">
                <a:latin typeface="Arial Rounded MT Bold" panose="020F0704030504030204" pitchFamily="34" charset="0"/>
              </a:rPr>
              <a:t>Winter 2017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1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Homework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181600"/>
          </a:xfrm>
        </p:spPr>
        <p:txBody>
          <a:bodyPr>
            <a:normAutofit fontScale="92500"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Homework consist of two parts: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Electronic: challenge activities in your </a:t>
            </a:r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zyBook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Written: exercises from the text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Both parts are due at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1:45PM</a:t>
            </a:r>
            <a:endParaRPr lang="en-US" sz="36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No late homework accepted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Lowest score dropped for final grade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Solutions will be made visible in text after due date.</a:t>
            </a:r>
          </a:p>
          <a:p>
            <a:pPr lvl="1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Gradescope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81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You will hand in homework through a system called </a:t>
            </a:r>
            <a:r>
              <a:rPr lang="en-US" sz="3600" i="1" dirty="0" err="1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GradeScope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(gradescope.com)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Everyone enrolled in the class has been added and has an account. (I will update the roster periodically.)</a:t>
            </a:r>
          </a:p>
          <a:p>
            <a:pPr lvl="1"/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Please do not create an additional account with a non-UCI address.</a:t>
            </a:r>
            <a:endParaRPr lang="en-US" sz="36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You need to upload a </a:t>
            </a:r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pdf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file with your written homework to </a:t>
            </a:r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Gradescope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for grading.</a:t>
            </a:r>
          </a:p>
          <a:p>
            <a:pPr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You will get an email with your homework score and comments. 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Scores also posted 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on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EEE </a:t>
            </a:r>
            <a:r>
              <a:rPr lang="en-US" sz="36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(HW and Tests)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Gradescope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Course Reference (under “Homework”) has links that show how to scan in and upload your homework.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Use a scanner or scanning App (</a:t>
            </a:r>
            <a:r>
              <a:rPr lang="en-US" sz="3600" i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Genius Scan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or </a:t>
            </a:r>
            <a:r>
              <a:rPr lang="en-US" sz="3600" i="1" dirty="0" err="1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Scannable</a:t>
            </a:r>
            <a:r>
              <a:rPr lang="en-US" sz="3600" i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)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to create a </a:t>
            </a:r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pdf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file with your homework</a:t>
            </a:r>
          </a:p>
          <a:p>
            <a:pPr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Do not just take a picture and upload the jpeg or embed the jpeg in a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pdf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file</a:t>
            </a:r>
          </a:p>
          <a:p>
            <a:pPr lvl="1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The readers are not required to grade your homework if they can not read it. Ungraded homework will be given a 0.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Grades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Homework: 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5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(total of 8 out of 9)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Reading: 5%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(35 sections, drop lowest 5)</a:t>
            </a:r>
            <a:endParaRPr lang="en-US" sz="3600" dirty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Class participation: 1.5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(19 lectures, drop 4)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4 Tests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(all mandatory)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88% (22% each)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Completing Course Evaluation: .5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%</a:t>
            </a: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(Anonymous)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NO FINAL EXAM</a:t>
            </a:r>
            <a:endParaRPr lang="en-US" b="1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Grades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Homework: 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5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(total of 8 out of 9)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Reading: 5%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(35 sections, drop lowest 5)</a:t>
            </a:r>
            <a:endParaRPr lang="en-US" sz="36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Class participation: 1.5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(19 lectures, drop 4)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4 Tests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(all mandatory)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88% (22% each)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Completing Course Evaluation: .5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%</a:t>
            </a: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(Anonymous)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NO FINAL EXAM</a:t>
            </a:r>
            <a:endParaRPr lang="en-US" b="1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82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Grades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Homework: </a:t>
            </a:r>
            <a:r>
              <a:rPr lang="en-US" sz="36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5</a:t>
            </a:r>
            <a:r>
              <a:rPr lang="en-US" sz="36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%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(total of 8 out of 9)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Reading: 5%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(35 sections, drop lowest 5)</a:t>
            </a:r>
            <a:endParaRPr lang="en-US" sz="3600" dirty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Class participation: 1.5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%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(19 lectures, drop 4)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4 Tests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(all mandatory)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88% (22% each)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Completing Course Evaluation: .5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%</a:t>
            </a: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(Anonymous)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b="1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NO FINAL EXAM</a:t>
            </a:r>
            <a:endParaRPr lang="en-US" b="1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82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Class Participation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i</a:t>
            </a:r>
            <a:r>
              <a:rPr lang="en-US" dirty="0" smtClean="0">
                <a:latin typeface="Arial Rounded MT Bold" panose="020F0704030504030204" pitchFamily="34" charset="0"/>
              </a:rPr>
              <a:t>&gt;Clicker/REEF: 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Multiple-choice questions posed in lecture and you respond via an </a:t>
            </a:r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&gt;Clicker or mobile device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Cost: $15 for a REEF subscription or $56 for an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&gt;Clicker device.</a:t>
            </a:r>
          </a:p>
          <a:p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More Details Next week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Week 1: instructions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Week 2: trial runs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Week 3+: for course credit</a:t>
            </a:r>
          </a:p>
        </p:txBody>
      </p:sp>
    </p:spTree>
    <p:extLst>
      <p:ext uri="{BB962C8B-B14F-4D97-AF65-F5344CB8AC3E}">
        <p14:creationId xmlns:p14="http://schemas.microsoft.com/office/powerpoint/2010/main" val="32422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 Tests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Four tests, all on Fridays</a:t>
            </a:r>
          </a:p>
          <a:p>
            <a:pPr marL="0" indent="0">
              <a:buNone/>
            </a:pPr>
            <a:endParaRPr lang="en-US" sz="30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Feb 3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(week 4</a:t>
            </a:r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) 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Feb 17 (week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6) </a:t>
            </a:r>
            <a:endParaRPr lang="en-US" sz="29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March 3 (week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8) </a:t>
            </a:r>
            <a:endParaRPr lang="en-US" sz="29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March 17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(week </a:t>
            </a:r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10)</a:t>
            </a:r>
          </a:p>
          <a:p>
            <a:pPr marL="457200" lvl="1" indent="0">
              <a:buNone/>
            </a:pPr>
            <a:endParaRPr lang="en-US" sz="26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Given during regular lecture time.</a:t>
            </a:r>
          </a:p>
          <a:p>
            <a:pPr marL="457200" lvl="1" indent="0">
              <a:buNone/>
            </a:pP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Material covered is posted on class web page for each test.</a:t>
            </a:r>
          </a:p>
          <a:p>
            <a:pPr lvl="1"/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Test format is short answer.</a:t>
            </a:r>
          </a:p>
          <a:p>
            <a:pPr marL="0" indent="0">
              <a:buNone/>
            </a:pPr>
            <a:endParaRPr lang="en-US" sz="3600" dirty="0" smtClean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Previous test available from my home page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No solutions provided</a:t>
            </a:r>
            <a:endParaRPr lang="en-US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 Tests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Four tests, all on Fridays</a:t>
            </a:r>
          </a:p>
          <a:p>
            <a:pPr marL="0" indent="0">
              <a:buNone/>
            </a:pPr>
            <a:endParaRPr lang="en-US" sz="30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Feb 3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(week 4</a:t>
            </a:r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) 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Sequences, recurrent relations, induction, recursion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HW 2 and 3 (Chapter 8 minus 8.7 and 8.8)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Feb 17 (week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6) </a:t>
            </a:r>
            <a:endParaRPr lang="en-US" sz="29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Number theory, cryptography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HW 4 and 5 (Chapter 9)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March 3 (week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8) </a:t>
            </a:r>
            <a:endParaRPr lang="en-US" sz="29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Combinatorics, Part I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HW 6 and 7 (Sections 10.1-10.7, 12.1)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March 17 </a:t>
            </a:r>
            <a:r>
              <a:rPr lang="en-US" sz="2900" dirty="0">
                <a:solidFill>
                  <a:srgbClr val="336600"/>
                </a:solidFill>
                <a:latin typeface="Arial Rounded MT Bold" panose="020F0704030504030204" pitchFamily="34" charset="0"/>
              </a:rPr>
              <a:t>(week </a:t>
            </a:r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10)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Combinatorics, Part II</a:t>
            </a:r>
          </a:p>
          <a:p>
            <a:pPr lvl="2"/>
            <a:r>
              <a:rPr lang="en-US" sz="25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HW 8 and 9 (Sections 10.8-10.12, 11.1, 11.2)</a:t>
            </a:r>
          </a:p>
          <a:p>
            <a:pPr lvl="1"/>
            <a:endParaRPr lang="en-US" sz="29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n-US" sz="26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8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 Tests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All four tests are mandatory.</a:t>
            </a:r>
          </a:p>
          <a:p>
            <a:endParaRPr lang="en-US" sz="3600" dirty="0">
              <a:solidFill>
                <a:srgbClr val="784A8C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There are only two ways to miss a test and not get a 0: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Preapproved absence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Not a work commitment or family vacation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You must send me an </a:t>
            </a:r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email</a:t>
            </a:r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 at least one week in advance – or as soon as you are aware of the problem.</a:t>
            </a:r>
          </a:p>
          <a:p>
            <a:pPr lvl="2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Unforeseeable emergency – documented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e.g., medical</a:t>
            </a:r>
          </a:p>
          <a:p>
            <a:pPr lvl="2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 either case, I will ask you to come see me in person so we can discuss your reason and a plan for your score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There will be no make up tests.</a:t>
            </a:r>
          </a:p>
        </p:txBody>
      </p:sp>
    </p:spTree>
    <p:extLst>
      <p:ext uri="{BB962C8B-B14F-4D97-AF65-F5344CB8AC3E}">
        <p14:creationId xmlns:p14="http://schemas.microsoft.com/office/powerpoint/2010/main" val="309860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Instructors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Instructor: </a:t>
            </a:r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Prof. Sandy </a:t>
            </a:r>
            <a:r>
              <a:rPr lang="en-US" dirty="0" err="1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Irani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Teaching Assistants:</a:t>
            </a:r>
          </a:p>
          <a:p>
            <a:pPr lvl="1"/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Siddharth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Gupta</a:t>
            </a:r>
          </a:p>
          <a:p>
            <a:pPr lvl="1"/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Dimitrios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Kotzias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Zahra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Montazeri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Readers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Elham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Havvaei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Pedro Matias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Mehdi </a:t>
            </a:r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Rahimzadeh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39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Questions on Grading?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After each test or HW score is posted  the person who graded it will post a note on Piazza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Questions on grading should first go to the person who graded it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By email or by appointment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Come see me about unresolved grading questions.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47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Board notes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After each lecture, I will post the contents of the board generated from lecture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Purpose: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reduce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the amount of writing you need to do in class (not eliminate the need to take notes).</a:t>
            </a:r>
          </a:p>
          <a:p>
            <a:pPr lvl="1"/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Posted board notes are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NOT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a complete record of what happened in class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You are responsible for whatever is said in lecture.</a:t>
            </a: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can not read anything written during lecture,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please ask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!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Board notes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4" name="Picture 3" descr="DSCN12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600"/>
            <a:ext cx="6629400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87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Online forum/”wiki”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All questions related to course content should be posted on Piazza </a:t>
            </a:r>
            <a:r>
              <a:rPr lang="en-US" dirty="0" smtClean="0">
                <a:solidFill>
                  <a:srgbClr val="CC3300"/>
                </a:solidFill>
                <a:latin typeface="Arial Rounded MT Bold" panose="020F0704030504030204" pitchFamily="34" charset="0"/>
              </a:rPr>
              <a:t>(not asked by email)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.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Students can post anonymously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Collectively written/edited student solution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 can mark “good question”/”good solution”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Instructors can add their own solution.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TAs and I will each check Piazza at least once a day.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26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Post general administrative questions on Piazza</a:t>
            </a:r>
          </a:p>
          <a:p>
            <a:pPr lvl="1"/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e.g., What does quiz 1 cover?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Routine announcements will be posted on Piazza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Time sensitive announcements will generate an email to the class.</a:t>
            </a: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Check Piazza at least twice per week.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1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 Questions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Questions/comments can be posted anonymously to Piazza, but they are only anonymous to other students. 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Instructors see the identity of any individual who posts on Piazza</a:t>
            </a:r>
          </a:p>
          <a:p>
            <a:pPr lvl="1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Before posting an administrative question to Piazza: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Check the course web page or Piazza  announcements for an answer</a:t>
            </a:r>
          </a:p>
          <a:p>
            <a:pPr lvl="1"/>
            <a:endParaRPr lang="en-US" b="1" dirty="0" smtClean="0"/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Before posting a question to Piazza about </a:t>
            </a:r>
            <a:r>
              <a:rPr lang="en-US" sz="360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course content: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Check the text for an explanation</a:t>
            </a:r>
          </a:p>
        </p:txBody>
      </p:sp>
    </p:spTree>
    <p:extLst>
      <p:ext uri="{BB962C8B-B14F-4D97-AF65-F5344CB8AC3E}">
        <p14:creationId xmlns:p14="http://schemas.microsoft.com/office/powerpoint/2010/main" val="29481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Questions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best way to get questions answered: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Discussion section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My office hours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TA office hours</a:t>
            </a:r>
            <a:endParaRPr lang="en-US" sz="36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Accounts for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EEE</a:t>
            </a:r>
          </a:p>
          <a:p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zyBooks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Piazza</a:t>
            </a:r>
          </a:p>
          <a:p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Gradescope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REEF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Office Hours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Highly under-utilized resource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space is limited, priority given to students asking questions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OK to sit an listen to answers asked by other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stidents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if there is room.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Office hours are not “study hall”.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0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Academic Honesty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It’s important!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 the school policy.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Write up your homework solutions on your own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Keep your eyes on your own test/quiz.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Meeting Times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Lectures: MWF 2:00-2:50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SSLH 100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Discussion </a:t>
            </a:r>
            <a:endParaRPr lang="en-US" dirty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Three different </a:t>
            </a:r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groups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	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MW 8AM, 6PM, 7PM, 8PM</a:t>
            </a:r>
            <a:endParaRPr lang="en-US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Two hours per week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Lead </a:t>
            </a:r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by teaching assistants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No new material presented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Question and answer format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No discussion first week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Monday, January 16, MLK day: university holiday</a:t>
            </a:r>
          </a:p>
          <a:p>
            <a:pPr lvl="1"/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First discussion meets Wednesday, January 18</a:t>
            </a:r>
            <a:endParaRPr lang="en-US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Class attendance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need to miss a class, ask a friend for notes.</a:t>
            </a:r>
          </a:p>
          <a:p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do not understand an example or idea presented in class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Ask a question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Write down your question and bring it to discussion section.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5029200"/>
          </a:xfrm>
        </p:spPr>
        <p:txBody>
          <a:bodyPr>
            <a:normAutofit fontScale="55000" lnSpcReduction="20000"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383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enrolled and showed  up for the final exam</a:t>
            </a:r>
          </a:p>
          <a:p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Attendance taken during every lecture in weeks 3-10, except on test days</a:t>
            </a:r>
          </a:p>
          <a:p>
            <a:pPr lvl="1">
              <a:buNone/>
            </a:pP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(19 lectures total)</a:t>
            </a:r>
          </a:p>
          <a:p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“High </a:t>
            </a:r>
            <a:r>
              <a:rPr lang="en-US" sz="44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attenders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” </a:t>
            </a:r>
            <a:r>
              <a:rPr lang="en-US" sz="44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(at least 75% attendance)</a:t>
            </a:r>
          </a:p>
          <a:p>
            <a:pPr lvl="1"/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108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(</a:t>
            </a:r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28%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of the class)</a:t>
            </a:r>
          </a:p>
          <a:p>
            <a:pPr lvl="1">
              <a:buNone/>
            </a:pPr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“Low </a:t>
            </a:r>
            <a:r>
              <a:rPr lang="en-US" sz="44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attenders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”  </a:t>
            </a:r>
            <a:r>
              <a:rPr lang="en-US" sz="44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(less than 75% attendance)</a:t>
            </a:r>
          </a:p>
          <a:p>
            <a:pPr lvl="1"/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275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(</a:t>
            </a:r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72%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of the class)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2015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05000"/>
          <a:ext cx="60198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900"/>
                <a:gridCol w="300990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High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attenders</a:t>
                      </a:r>
                      <a:endParaRPr lang="en-US" sz="3200" baseline="0" dirty="0" smtClean="0"/>
                    </a:p>
                    <a:p>
                      <a:r>
                        <a:rPr lang="en-US" sz="3200" baseline="0" dirty="0" smtClean="0"/>
                        <a:t>(at least 75%)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Low </a:t>
                      </a:r>
                      <a:r>
                        <a:rPr lang="en-US" sz="3200" dirty="0" err="1" smtClean="0"/>
                        <a:t>attenders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(less than 75%)</a:t>
                      </a:r>
                      <a:endParaRPr lang="en-US" sz="32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Median grade: </a:t>
                      </a:r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B+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Median grade: </a:t>
                      </a:r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C+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7.5%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dirty="0" smtClean="0"/>
                        <a:t>received 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D+</a:t>
                      </a: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</a:rPr>
                        <a:t> or lower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28.4% </a:t>
                      </a:r>
                      <a:r>
                        <a:rPr lang="en-US" sz="3200" dirty="0" smtClean="0"/>
                        <a:t>received 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D+ or lower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42.6%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dirty="0" smtClean="0"/>
                        <a:t>received an </a:t>
                      </a:r>
                      <a:r>
                        <a:rPr lang="en-US" sz="3200" dirty="0" smtClean="0">
                          <a:solidFill>
                            <a:srgbClr val="7030A0"/>
                          </a:solidFill>
                        </a:rPr>
                        <a:t>A+/A/A-</a:t>
                      </a:r>
                      <a:endParaRPr lang="en-US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21.1% </a:t>
                      </a:r>
                      <a:r>
                        <a:rPr lang="en-US" sz="3200" dirty="0" smtClean="0"/>
                        <a:t>received an </a:t>
                      </a:r>
                      <a:r>
                        <a:rPr lang="en-US" sz="3200" dirty="0" smtClean="0">
                          <a:solidFill>
                            <a:srgbClr val="7030A0"/>
                          </a:solidFill>
                        </a:rPr>
                        <a:t>A+/A/A-</a:t>
                      </a:r>
                      <a:endParaRPr lang="en-US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91072985"/>
              </p:ext>
            </p:extLst>
          </p:nvPr>
        </p:nvGraphicFramePr>
        <p:xfrm>
          <a:off x="457200" y="1524000"/>
          <a:ext cx="83058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Web Page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www.ics.uci.edu/~irani/w17-6D/6D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Office hours, contact info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Course administration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Schedule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Topics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Reading assignments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Homework/solutions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Test schedule</a:t>
            </a:r>
          </a:p>
          <a:p>
            <a:pPr lvl="1"/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5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Web-based, interactive text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Subscription for the quarter ($48)</a:t>
            </a:r>
          </a:p>
          <a:p>
            <a:pPr lvl="2"/>
            <a:r>
              <a:rPr lang="en-US" sz="2800" dirty="0" smtClean="0">
                <a:solidFill>
                  <a:srgbClr val="CC3300"/>
                </a:solidFill>
                <a:latin typeface="Arial Rounded MT Bold" panose="020F0704030504030204" pitchFamily="34" charset="0"/>
              </a:rPr>
              <a:t>zyBooks.com </a:t>
            </a:r>
            <a:r>
              <a:rPr lang="en-US" sz="28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to sign up.</a:t>
            </a:r>
          </a:p>
          <a:p>
            <a:pPr lvl="2"/>
            <a:r>
              <a:rPr lang="en-US" sz="28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zyBook</a:t>
            </a:r>
            <a:r>
              <a:rPr lang="en-US" sz="28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code: </a:t>
            </a:r>
            <a:r>
              <a:rPr lang="en-US" b="1" dirty="0" smtClean="0">
                <a:solidFill>
                  <a:srgbClr val="FF0000"/>
                </a:solidFill>
              </a:rPr>
              <a:t>UCIICS6DWinter2017</a:t>
            </a:r>
            <a:endParaRPr lang="en-US" sz="2800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Required for the course: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Data on activities is recorded and counts for a small portion of course credit.</a:t>
            </a:r>
          </a:p>
          <a:p>
            <a:pPr marL="914400" lvl="2" indent="0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You must have an account for </a:t>
            </a:r>
            <a:r>
              <a:rPr lang="en-US" i="1" u="sng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this 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offering </a:t>
            </a:r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(Winter 2017)</a:t>
            </a:r>
          </a:p>
          <a:p>
            <a:pPr lvl="2"/>
            <a:endParaRPr lang="en-US" dirty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marL="914400" lvl="2" indent="0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You get credit if you eventually get the question correct.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2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Two types of interactive activities: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Participation activities (labeled with “P”)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Due at the time the reading is due.</a:t>
            </a:r>
          </a:p>
          <a:p>
            <a:pPr lvl="2"/>
            <a:r>
              <a:rPr lang="en-US" sz="20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Shorter and easier.</a:t>
            </a:r>
          </a:p>
          <a:p>
            <a:pPr lvl="2"/>
            <a:r>
              <a:rPr lang="en-US" sz="20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Reinforce/teach concepts</a:t>
            </a:r>
          </a:p>
          <a:p>
            <a:pPr marL="914400" lvl="2" indent="0">
              <a:buNone/>
            </a:pPr>
            <a:endParaRPr lang="en-US" sz="20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Challenge activities (labeled with “C”)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Due at the time the homework is due.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More challenging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Test mastery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Will be explicitly listed in homework assignment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	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4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Text (</a:t>
            </a:r>
            <a:r>
              <a:rPr lang="en-US" dirty="0" err="1">
                <a:latin typeface="Arial Rounded MT Bold" panose="020F0704030504030204" pitchFamily="34" charset="0"/>
              </a:rPr>
              <a:t>zyBook</a:t>
            </a:r>
            <a:r>
              <a:rPr lang="en-US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Student activities automatically time-stamped</a:t>
            </a:r>
          </a:p>
          <a:p>
            <a:pPr marL="0" indent="0">
              <a:buNone/>
            </a:pPr>
            <a:endParaRPr lang="en-US" sz="36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Your progress visible on your </a:t>
            </a:r>
            <a:r>
              <a:rPr lang="en-US" i="1" u="sng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dashboard</a:t>
            </a: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Jan 11 and 13 is not for credit.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Jan 18 and 20 reading is due Monday January 23 at 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2PM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After the first two weeks, the reading for each lecture is due by 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2PM 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on the day of the lecture.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92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Provide feedback: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Technical issues with your subscription: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2"/>
              </a:rPr>
              <a:t>support@zyBooks.com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Small bugs in the text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“Feedback” buttons in </a:t>
            </a:r>
            <a:r>
              <a:rPr lang="en-US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text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  <a:hlinkClick r:id="rId2"/>
              </a:rPr>
              <a:t>support@zyBooks.com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Technical problems that prevent understanding material: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3"/>
              </a:rPr>
              <a:t>support@zyBooks.com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CC me: 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4"/>
              </a:rPr>
              <a:t>irani@ics.uci.edu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General ideas on how to improve the text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Come talk to me.</a:t>
            </a:r>
          </a:p>
          <a:p>
            <a:pPr lvl="2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7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630" y="192497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Schedule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1" y="166425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A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A are due. </a:t>
            </a:r>
            <a:endParaRPr lang="en-US" b="1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59576" y="1692925"/>
            <a:ext cx="76200" cy="63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26715" y="1323593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68875" y="1301692"/>
            <a:ext cx="6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934200" y="129470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Fri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1498" y="2724771"/>
            <a:ext cx="1339557" cy="120032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HW on topics ABC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posted on Monday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431055" y="2667000"/>
            <a:ext cx="373690" cy="355569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54376" y="1819637"/>
            <a:ext cx="1509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Week x: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2807016" y="4137888"/>
            <a:ext cx="1705861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665276" y="4920734"/>
            <a:ext cx="76200" cy="63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12877" y="4137888"/>
            <a:ext cx="1705859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Written homework</a:t>
            </a:r>
          </a:p>
          <a:p>
            <a:pPr algn="ctr"/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7030A0"/>
                </a:solidFill>
              </a:rPr>
              <a:t>Challenge </a:t>
            </a:r>
            <a:r>
              <a:rPr lang="en-US" b="1" dirty="0" err="1" smtClean="0">
                <a:solidFill>
                  <a:srgbClr val="7030A0"/>
                </a:solidFill>
              </a:rPr>
              <a:t>Activites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zyBook</a:t>
            </a:r>
            <a:r>
              <a:rPr lang="en-US" b="1" dirty="0" smtClean="0"/>
              <a:t> on topics</a:t>
            </a:r>
            <a:endParaRPr lang="en-US" b="1" dirty="0"/>
          </a:p>
          <a:p>
            <a:pPr algn="ctr"/>
            <a:r>
              <a:rPr lang="en-US" b="1" dirty="0" smtClean="0"/>
              <a:t>ABC </a:t>
            </a:r>
            <a:r>
              <a:rPr lang="en-US" b="1" dirty="0"/>
              <a:t>due </a:t>
            </a:r>
            <a:r>
              <a:rPr lang="en-US" b="1" dirty="0" smtClean="0"/>
              <a:t>by </a:t>
            </a:r>
            <a:r>
              <a:rPr lang="en-US" b="1" dirty="0" smtClean="0"/>
              <a:t>1:45PM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6218738" y="4137888"/>
            <a:ext cx="1705858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359585" y="376855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56492" y="3740434"/>
            <a:ext cx="6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Wed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872295" y="373633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Fri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1926" y="4800600"/>
            <a:ext cx="19233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Week x+1:</a:t>
            </a:r>
            <a:endParaRPr lang="en-US" sz="3200" dirty="0"/>
          </a:p>
        </p:txBody>
      </p:sp>
      <p:sp>
        <p:nvSpPr>
          <p:cNvPr id="29" name="Rectangle 28"/>
          <p:cNvSpPr/>
          <p:nvPr/>
        </p:nvSpPr>
        <p:spPr>
          <a:xfrm>
            <a:off x="4525261" y="166414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B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B are due.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1121" y="166403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C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C are due. 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9263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2F2B20"/>
      </a:dk1>
      <a:lt1>
        <a:srgbClr val="FFFFFF"/>
      </a:lt1>
      <a:dk2>
        <a:srgbClr val="675E47"/>
      </a:dk2>
      <a:lt2>
        <a:srgbClr val="CBC9B0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540</TotalTime>
  <Words>1669</Words>
  <Application>Microsoft Office PowerPoint</Application>
  <PresentationFormat>On-screen Show (4:3)</PresentationFormat>
  <Paragraphs>365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Theme1</vt:lpstr>
      <vt:lpstr>ICS 6D Discrete Math for  Computer Science  Winter 2017</vt:lpstr>
      <vt:lpstr>Course Instructors </vt:lpstr>
      <vt:lpstr>Course Meeting Times </vt:lpstr>
      <vt:lpstr>Course Web Page </vt:lpstr>
      <vt:lpstr>Text (zyBook)</vt:lpstr>
      <vt:lpstr>Text (zyBook)</vt:lpstr>
      <vt:lpstr>Text (zyBook)</vt:lpstr>
      <vt:lpstr>Text (zyBook)</vt:lpstr>
      <vt:lpstr>Schedule</vt:lpstr>
      <vt:lpstr>Homework</vt:lpstr>
      <vt:lpstr>Gradescope</vt:lpstr>
      <vt:lpstr>Gradescope</vt:lpstr>
      <vt:lpstr>Course Grades</vt:lpstr>
      <vt:lpstr>Course Grades</vt:lpstr>
      <vt:lpstr>Course Grades</vt:lpstr>
      <vt:lpstr>Class Participation</vt:lpstr>
      <vt:lpstr>4 Tests</vt:lpstr>
      <vt:lpstr>4 Tests</vt:lpstr>
      <vt:lpstr>4 Tests</vt:lpstr>
      <vt:lpstr>Questions on Grading?</vt:lpstr>
      <vt:lpstr>Board notes</vt:lpstr>
      <vt:lpstr>Board notes</vt:lpstr>
      <vt:lpstr>Piazza</vt:lpstr>
      <vt:lpstr>Piazza</vt:lpstr>
      <vt:lpstr>Piazza Questions</vt:lpstr>
      <vt:lpstr>Questions</vt:lpstr>
      <vt:lpstr>Accounts for ICS 6D</vt:lpstr>
      <vt:lpstr>Office Hours</vt:lpstr>
      <vt:lpstr>Academic Honesty</vt:lpstr>
      <vt:lpstr>Class attendance</vt:lpstr>
      <vt:lpstr>Statistics from Spring Offering of ICS 6D</vt:lpstr>
      <vt:lpstr>Statistics from Spring 2015 Offering of ICS 6D</vt:lpstr>
      <vt:lpstr>Statistics from Spring Offering of ICS 6D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 6D Discrete Mathematics for Computer Science  Fall 2014</dc:title>
  <dc:creator>Irani,Sandra</dc:creator>
  <cp:lastModifiedBy>Irani,Sandra</cp:lastModifiedBy>
  <cp:revision>90</cp:revision>
  <dcterms:created xsi:type="dcterms:W3CDTF">2014-09-30T22:04:14Z</dcterms:created>
  <dcterms:modified xsi:type="dcterms:W3CDTF">2017-01-10T00:02:49Z</dcterms:modified>
</cp:coreProperties>
</file>