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79" r:id="rId4"/>
    <p:sldId id="258" r:id="rId5"/>
    <p:sldId id="259" r:id="rId6"/>
    <p:sldId id="260" r:id="rId7"/>
    <p:sldId id="283" r:id="rId8"/>
    <p:sldId id="261" r:id="rId9"/>
    <p:sldId id="284" r:id="rId10"/>
    <p:sldId id="282" r:id="rId11"/>
    <p:sldId id="266" r:id="rId12"/>
    <p:sldId id="262" r:id="rId13"/>
    <p:sldId id="263" r:id="rId14"/>
    <p:sldId id="267" r:id="rId15"/>
    <p:sldId id="268" r:id="rId16"/>
    <p:sldId id="269" r:id="rId17"/>
    <p:sldId id="265" r:id="rId18"/>
    <p:sldId id="285" r:id="rId19"/>
    <p:sldId id="271" r:id="rId20"/>
    <p:sldId id="270" r:id="rId21"/>
    <p:sldId id="273" r:id="rId22"/>
    <p:sldId id="274" r:id="rId23"/>
    <p:sldId id="286" r:id="rId24"/>
    <p:sldId id="272" r:id="rId25"/>
    <p:sldId id="276" r:id="rId26"/>
    <p:sldId id="275" r:id="rId27"/>
    <p:sldId id="277" r:id="rId28"/>
    <p:sldId id="287" r:id="rId29"/>
    <p:sldId id="290" r:id="rId30"/>
    <p:sldId id="288" r:id="rId31"/>
    <p:sldId id="289" r:id="rId32"/>
    <p:sldId id="278" r:id="rId33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9"/>
    <a:srgbClr val="DD6A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5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0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5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7" tIns="45744" rIns="91487" bIns="4574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Bookshelf Symbol 1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163" y="0"/>
            <a:ext cx="3049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7" tIns="45744" rIns="91487" bIns="4574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Bookshelf Symbol 1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5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7" tIns="45744" rIns="91487" bIns="4574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Bookshelf Symbol 1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3" y="8842375"/>
            <a:ext cx="3049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7" tIns="45744" rIns="91487" bIns="4574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Bookshelf Symbol 1" pitchFamily="34" charset="0"/>
              </a:defRPr>
            </a:lvl1pPr>
          </a:lstStyle>
          <a:p>
            <a:pPr>
              <a:defRPr/>
            </a:pPr>
            <a:fld id="{486EAC2C-82F1-4159-BF91-05340DC7F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4" tIns="46512" rIns="93024" bIns="46512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4" tIns="46512" rIns="93024" bIns="4651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3438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4" tIns="46512" rIns="93024" bIns="46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4" tIns="46512" rIns="93024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4" tIns="46512" rIns="93024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7128D883-632A-40E2-B559-88826F5EB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7CE916-8C60-43D8-B196-51B10C5464E9}" type="slidenum">
              <a:rPr lang="en-US"/>
              <a:pPr/>
              <a:t>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143A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A14D9-75DB-421F-853A-886AE0494A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143A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69205-8647-4C99-BB83-5535BE52A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143A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4A0BD-A151-4312-B598-247420864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192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143A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13B2C-BEBB-4450-A21E-AB66AD1EF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143A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708988-9AC5-4EE4-93F6-A5EF66A33A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124200" y="6484366"/>
            <a:ext cx="2895600" cy="365125"/>
          </a:xfrm>
        </p:spPr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143A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26210-DC43-47B0-976D-E23A35961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143A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4DFD9-2CA0-4744-B1B8-FCB20B21B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143A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809F5-762B-49F9-B277-FA86844F7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143A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7E0BF-D6E1-4B3E-ABE4-7681F6672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143A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E759F-037D-47EA-8904-DEFA6B67F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143A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AE00D-D649-4AFA-9223-6374F005D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143A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7D23C-3DEB-4608-9259-723B651C6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CompSci 143A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9B708988-9AC5-4EE4-93F6-A5EF66A33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484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905000" cy="381000"/>
          </a:xfrm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1905000" cy="381000"/>
          </a:xfrm>
          <a:noFill/>
        </p:spPr>
        <p:txBody>
          <a:bodyPr/>
          <a:lstStyle/>
          <a:p>
            <a:fld id="{A18E983A-E244-46D0-B130-2CA0520407B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Linking and Sharing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848600" cy="51816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  <a:defRPr/>
            </a:pPr>
            <a:r>
              <a:rPr lang="en-US" sz="2400" dirty="0" smtClean="0">
                <a:solidFill>
                  <a:srgbClr val="DD6A23"/>
                </a:solidFill>
              </a:rPr>
              <a:t>9.1 Single-Copy Sharing</a:t>
            </a:r>
            <a:r>
              <a:rPr lang="en-US" sz="2400" dirty="0" smtClean="0"/>
              <a:t> </a:t>
            </a:r>
          </a:p>
          <a:p>
            <a:pPr lvl="1">
              <a:defRPr/>
            </a:pPr>
            <a:r>
              <a:rPr lang="en-US" sz="2000" dirty="0" smtClean="0"/>
              <a:t>Why Share </a:t>
            </a:r>
          </a:p>
          <a:p>
            <a:pPr lvl="1">
              <a:defRPr/>
            </a:pPr>
            <a:r>
              <a:rPr lang="en-US" sz="2000" dirty="0" smtClean="0"/>
              <a:t>Requirements for Sharing</a:t>
            </a:r>
          </a:p>
          <a:p>
            <a:pPr lvl="1">
              <a:defRPr/>
            </a:pPr>
            <a:r>
              <a:rPr lang="en-US" sz="2000" dirty="0" smtClean="0"/>
              <a:t>Linking and Sharing </a:t>
            </a:r>
          </a:p>
          <a:p>
            <a:pPr>
              <a:buFontTx/>
              <a:buNone/>
              <a:defRPr/>
            </a:pPr>
            <a:r>
              <a:rPr lang="en-US" sz="2400" dirty="0" smtClean="0">
                <a:solidFill>
                  <a:srgbClr val="DD6A23"/>
                </a:solidFill>
              </a:rPr>
              <a:t>9.2  Sharing in Systems without Virtual Memory</a:t>
            </a:r>
          </a:p>
          <a:p>
            <a:pPr>
              <a:buFontTx/>
              <a:buNone/>
              <a:defRPr/>
            </a:pPr>
            <a:r>
              <a:rPr lang="en-US" sz="2400" dirty="0" smtClean="0">
                <a:solidFill>
                  <a:srgbClr val="DD6A23"/>
                </a:solidFill>
              </a:rPr>
              <a:t>9.3  Sharing in Paging Systems</a:t>
            </a:r>
            <a:endParaRPr lang="en-US" sz="2400" dirty="0" smtClean="0"/>
          </a:p>
          <a:p>
            <a:pPr lvl="1">
              <a:defRPr/>
            </a:pPr>
            <a:r>
              <a:rPr lang="en-US" sz="2000" dirty="0" smtClean="0"/>
              <a:t>Sharing of Data</a:t>
            </a:r>
          </a:p>
          <a:p>
            <a:pPr lvl="1">
              <a:defRPr/>
            </a:pPr>
            <a:r>
              <a:rPr lang="en-US" sz="2000" dirty="0" smtClean="0"/>
              <a:t>Sharing of Code</a:t>
            </a:r>
          </a:p>
          <a:p>
            <a:pPr>
              <a:buFontTx/>
              <a:buNone/>
              <a:defRPr/>
            </a:pPr>
            <a:r>
              <a:rPr lang="en-US" sz="2400" dirty="0" smtClean="0">
                <a:solidFill>
                  <a:srgbClr val="DD6A23"/>
                </a:solidFill>
              </a:rPr>
              <a:t>9.3 Sharing in Segmented Systems</a:t>
            </a:r>
          </a:p>
          <a:p>
            <a:pPr>
              <a:buFontTx/>
              <a:buNone/>
              <a:defRPr/>
            </a:pPr>
            <a:r>
              <a:rPr lang="en-US" sz="2400" dirty="0" smtClean="0">
                <a:solidFill>
                  <a:srgbClr val="DD6A23"/>
                </a:solidFill>
              </a:rPr>
              <a:t>9.4 Principles of Distributed Shared Memory (DSM) </a:t>
            </a:r>
          </a:p>
          <a:p>
            <a:pPr lvl="1">
              <a:defRPr/>
            </a:pPr>
            <a:r>
              <a:rPr lang="en-US" sz="2000" dirty="0" smtClean="0"/>
              <a:t>The User's View of DSM </a:t>
            </a:r>
          </a:p>
          <a:p>
            <a:pPr>
              <a:buFontTx/>
              <a:buNone/>
              <a:defRPr/>
            </a:pPr>
            <a:r>
              <a:rPr lang="en-US" sz="2400" dirty="0" smtClean="0">
                <a:solidFill>
                  <a:srgbClr val="DD6A23"/>
                </a:solidFill>
              </a:rPr>
              <a:t>9.5 Implementations of DSM</a:t>
            </a:r>
            <a:r>
              <a:rPr lang="en-US" sz="2400" dirty="0" smtClean="0"/>
              <a:t> </a:t>
            </a:r>
          </a:p>
          <a:p>
            <a:pPr lvl="1">
              <a:defRPr/>
            </a:pPr>
            <a:r>
              <a:rPr lang="en-US" sz="2000" dirty="0" smtClean="0"/>
              <a:t>Implementing Unstructured DSM </a:t>
            </a:r>
          </a:p>
          <a:p>
            <a:pPr lvl="1">
              <a:defRPr/>
            </a:pPr>
            <a:r>
              <a:rPr lang="en-US" sz="2000" dirty="0" smtClean="0"/>
              <a:t>Implementing Structured DSM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1126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24A568-2C88-4EC7-87BB-042F5A18E739}" type="slidenum">
              <a:rPr lang="en-US"/>
              <a:pPr/>
              <a:t>10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772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smtClean="0"/>
              <a:t>Sharing of Code Pages in Paging Systems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39775" y="1143000"/>
            <a:ext cx="4899025" cy="5181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800" dirty="0" smtClean="0">
                <a:cs typeface="Times New Roman" pitchFamily="18" charset="0"/>
              </a:rPr>
              <a:t>Self references: </a:t>
            </a:r>
          </a:p>
          <a:p>
            <a:pPr lvl="1">
              <a:defRPr/>
            </a:pPr>
            <a:r>
              <a:rPr lang="en-US" sz="2400" dirty="0" smtClean="0">
                <a:cs typeface="Times New Roman" pitchFamily="18" charset="0"/>
              </a:rPr>
              <a:t>avoid page numbers in shared code by </a:t>
            </a: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compiling branch addresses relative to CBR</a:t>
            </a:r>
          </a:p>
          <a:p>
            <a:pPr lvl="1">
              <a:defRPr/>
            </a:pPr>
            <a:r>
              <a:rPr lang="en-US" sz="2400" dirty="0" smtClean="0">
                <a:cs typeface="Times New Roman" pitchFamily="18" charset="0"/>
              </a:rPr>
              <a:t>This works provided the shared code is </a:t>
            </a:r>
            <a:r>
              <a:rPr lang="en-US" sz="2400" i="1" dirty="0" smtClean="0">
                <a:solidFill>
                  <a:srgbClr val="FF0000"/>
                </a:solidFill>
                <a:cs typeface="Times New Roman" pitchFamily="18" charset="0"/>
              </a:rPr>
              <a:t>self-contained</a:t>
            </a:r>
            <a:r>
              <a:rPr lang="en-US" sz="2400" dirty="0" smtClean="0">
                <a:cs typeface="Times New Roman" pitchFamily="18" charset="0"/>
              </a:rPr>
              <a:t> (does not contain any  external references )</a:t>
            </a:r>
          </a:p>
          <a:p>
            <a:pPr>
              <a:defRPr/>
            </a:pPr>
            <a:r>
              <a:rPr lang="en-US" sz="2800" dirty="0" smtClean="0">
                <a:cs typeface="Times New Roman" pitchFamily="18" charset="0"/>
              </a:rPr>
              <a:t>Linking shared pages into multiple address spaces:</a:t>
            </a:r>
          </a:p>
          <a:p>
            <a:pPr lvl="1">
              <a:defRPr/>
            </a:pPr>
            <a:r>
              <a:rPr lang="en-US" sz="2400" dirty="0" smtClean="0">
                <a:cs typeface="Times New Roman" pitchFamily="18" charset="0"/>
              </a:rPr>
              <a:t>Issues: </a:t>
            </a:r>
          </a:p>
          <a:p>
            <a:pPr lvl="2">
              <a:defRPr/>
            </a:pPr>
            <a:r>
              <a:rPr lang="en-US" sz="2000" dirty="0" smtClean="0">
                <a:cs typeface="Times New Roman" pitchFamily="18" charset="0"/>
              </a:rPr>
              <a:t>Want to defer loading of code until we actually use it</a:t>
            </a:r>
          </a:p>
          <a:p>
            <a:pPr lvl="2">
              <a:defRPr/>
            </a:pPr>
            <a:r>
              <a:rPr lang="en-US" sz="2000" dirty="0" smtClean="0">
                <a:cs typeface="Times New Roman" pitchFamily="18" charset="0"/>
              </a:rPr>
              <a:t>When process first accesses the code, it may have already been loaded by another process</a:t>
            </a:r>
          </a:p>
          <a:p>
            <a:pPr lvl="1">
              <a:defRPr/>
            </a:pPr>
            <a:r>
              <a:rPr lang="en-US" sz="2400" dirty="0" smtClean="0">
                <a:cs typeface="Times New Roman" pitchFamily="18" charset="0"/>
              </a:rPr>
              <a:t>Done through </a:t>
            </a:r>
            <a:r>
              <a:rPr lang="en-US" sz="2400" i="1" dirty="0" smtClean="0">
                <a:solidFill>
                  <a:srgbClr val="FF0000"/>
                </a:solidFill>
                <a:cs typeface="Times New Roman" pitchFamily="18" charset="0"/>
              </a:rPr>
              <a:t>dynamic linking</a:t>
            </a: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using a </a:t>
            </a:r>
            <a:r>
              <a:rPr lang="en-US" sz="2400" i="1" dirty="0" smtClean="0">
                <a:solidFill>
                  <a:srgbClr val="FF0000"/>
                </a:solidFill>
                <a:cs typeface="Times New Roman" pitchFamily="18" charset="0"/>
              </a:rPr>
              <a:t>transfer vector</a:t>
            </a:r>
          </a:p>
        </p:txBody>
      </p:sp>
      <p:pic>
        <p:nvPicPr>
          <p:cNvPr id="11271" name="Picture 4" descr="9-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791200" y="1295400"/>
            <a:ext cx="2971800" cy="4343400"/>
          </a:xfrm>
          <a:noFill/>
        </p:spPr>
      </p:pic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6781800" y="5791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9-3</a:t>
            </a:r>
            <a:endParaRPr lang="en-US">
              <a:latin typeface="Bookshelf Symbol 1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1229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5D3244-41F8-4EAC-9CF7-A9075ACEA2DC}" type="slidenum">
              <a:rPr lang="en-US"/>
              <a:pPr/>
              <a:t>11</a:t>
            </a:fld>
            <a:endParaRPr lang="en-US"/>
          </a:p>
        </p:txBody>
      </p:sp>
      <p:sp>
        <p:nvSpPr>
          <p:cNvPr id="122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Dynamic Linking via Transfer Vector</a:t>
            </a:r>
          </a:p>
        </p:txBody>
      </p:sp>
      <p:sp>
        <p:nvSpPr>
          <p:cNvPr id="1229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4267200" cy="5181600"/>
          </a:xfrm>
        </p:spPr>
        <p:txBody>
          <a:bodyPr/>
          <a:lstStyle/>
          <a:p>
            <a:r>
              <a:rPr lang="en-US" sz="2400" smtClean="0"/>
              <a:t>Each Transfer Vector entry corresponds to a reference to shared code</a:t>
            </a:r>
          </a:p>
          <a:p>
            <a:r>
              <a:rPr lang="en-US" sz="2400" smtClean="0"/>
              <a:t>Each entry initially contains a piece of code called a </a:t>
            </a:r>
            <a:r>
              <a:rPr lang="en-US" sz="2400" i="1" smtClean="0">
                <a:solidFill>
                  <a:srgbClr val="FF0000"/>
                </a:solidFill>
              </a:rPr>
              <a:t>stub</a:t>
            </a:r>
          </a:p>
          <a:p>
            <a:r>
              <a:rPr lang="en-US" sz="2400" smtClean="0"/>
              <a:t>Stub code does the following:</a:t>
            </a:r>
          </a:p>
          <a:p>
            <a:pPr lvl="1"/>
            <a:r>
              <a:rPr lang="en-US" sz="2000" smtClean="0"/>
              <a:t>Checks whether referenced shared code is loaded.</a:t>
            </a:r>
          </a:p>
          <a:p>
            <a:pPr lvl="1"/>
            <a:r>
              <a:rPr lang="en-US" sz="2000" smtClean="0"/>
              <a:t>If the shared code is not already loaded, the stub loads the code</a:t>
            </a:r>
          </a:p>
          <a:p>
            <a:pPr lvl="1"/>
            <a:r>
              <a:rPr lang="en-US" sz="2000" smtClean="0"/>
              <a:t>Stub code replaces itself by a direct reference to the shared code</a:t>
            </a:r>
          </a:p>
          <a:p>
            <a:endParaRPr lang="en-US" sz="2400" smtClean="0"/>
          </a:p>
        </p:txBody>
      </p:sp>
      <p:pic>
        <p:nvPicPr>
          <p:cNvPr id="12295" name="Picture 7" descr="9-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29200" y="1339850"/>
            <a:ext cx="3581400" cy="4298950"/>
          </a:xfrm>
          <a:noFill/>
        </p:spPr>
      </p:pic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477000" y="58674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9-4</a:t>
            </a:r>
            <a:endParaRPr lang="en-US">
              <a:latin typeface="Bookshelf Symbol 1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905000" cy="381000"/>
          </a:xfrm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1905000" cy="381000"/>
          </a:xfrm>
          <a:noFill/>
        </p:spPr>
        <p:txBody>
          <a:bodyPr/>
          <a:lstStyle/>
          <a:p>
            <a:fld id="{8348DDAF-BCD8-47D0-B3FA-9390C463D305}" type="slidenum">
              <a:rPr lang="en-US"/>
              <a:pPr/>
              <a:t>12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Sharing in Segmented Systems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400" dirty="0" smtClean="0"/>
              <a:t>Much the same as with Paged Systems</a:t>
            </a:r>
          </a:p>
          <a:p>
            <a:pPr>
              <a:defRPr/>
            </a:pPr>
            <a:r>
              <a:rPr lang="en-US" sz="2400" dirty="0" smtClean="0"/>
              <a:t>Simpler and more elegant because segments represent logical program entities</a:t>
            </a:r>
          </a:p>
          <a:p>
            <a:pPr>
              <a:defRPr/>
            </a:pPr>
            <a:r>
              <a:rPr lang="en-US" sz="2400" dirty="0" smtClean="0"/>
              <a:t>ST entries of different processes point to the</a:t>
            </a:r>
            <a:br>
              <a:rPr lang="en-US" sz="2400" dirty="0" smtClean="0"/>
            </a:br>
            <a:r>
              <a:rPr lang="en-US" sz="2400" dirty="0" smtClean="0"/>
              <a:t>same segment in physical memory (PM)</a:t>
            </a:r>
          </a:p>
          <a:p>
            <a:pPr>
              <a:defRPr/>
            </a:pPr>
            <a:r>
              <a:rPr lang="en-US" sz="2400" dirty="0" smtClean="0"/>
              <a:t>Data pages, containing only data and no addresses: same as with paged systems</a:t>
            </a:r>
          </a:p>
          <a:p>
            <a:pPr>
              <a:defRPr/>
            </a:pPr>
            <a:r>
              <a:rPr lang="en-US" sz="2400" dirty="0" smtClean="0"/>
              <a:t>Code pages: </a:t>
            </a:r>
          </a:p>
          <a:p>
            <a:pPr lvl="1">
              <a:defRPr/>
            </a:pPr>
            <a:r>
              <a:rPr lang="en-US" sz="2400" dirty="0" smtClean="0"/>
              <a:t>Assign same segment numbers in all STs, or</a:t>
            </a:r>
          </a:p>
          <a:p>
            <a:pPr lvl="1">
              <a:defRPr/>
            </a:pPr>
            <a:r>
              <a:rPr lang="en-US" sz="2400" dirty="0" smtClean="0"/>
              <a:t>Use base registers:</a:t>
            </a:r>
          </a:p>
          <a:p>
            <a:pPr lvl="2">
              <a:defRPr/>
            </a:pPr>
            <a:r>
              <a:rPr lang="en-US" dirty="0" smtClean="0"/>
              <a:t>Function call loads CBR </a:t>
            </a:r>
          </a:p>
          <a:p>
            <a:pPr lvl="2">
              <a:defRPr/>
            </a:pPr>
            <a:r>
              <a:rPr lang="en-US" dirty="0" smtClean="0"/>
              <a:t>Self-references have the form </a:t>
            </a:r>
            <a:r>
              <a:rPr lang="en-US" b="1" i="1" dirty="0" smtClean="0"/>
              <a:t>w(</a:t>
            </a:r>
            <a:r>
              <a:rPr lang="en-US" b="1" dirty="0" smtClean="0"/>
              <a:t>CBR</a:t>
            </a:r>
            <a:r>
              <a:rPr lang="en-US" b="1" i="1" dirty="0" smtClean="0"/>
              <a:t>)</a:t>
            </a:r>
          </a:p>
          <a:p>
            <a:pPr lvl="2">
              <a:defRPr/>
            </a:pPr>
            <a:r>
              <a:rPr lang="en-US" dirty="0" smtClean="0"/>
              <a:t>This works if shared segments are </a:t>
            </a:r>
            <a:r>
              <a:rPr lang="en-US" i="1" dirty="0" smtClean="0">
                <a:solidFill>
                  <a:srgbClr val="FF0000"/>
                </a:solidFill>
              </a:rPr>
              <a:t>self-contained</a:t>
            </a:r>
            <a:r>
              <a:rPr lang="en-US" dirty="0" smtClean="0"/>
              <a:t> (i.e., it they do not contain any references to other segments).  </a:t>
            </a:r>
          </a:p>
          <a:p>
            <a:pPr lvl="2">
              <a:defRPr/>
            </a:pPr>
            <a:r>
              <a:rPr lang="en-US" dirty="0" smtClean="0"/>
              <a:t>Full generality can be achieved using </a:t>
            </a:r>
            <a:r>
              <a:rPr lang="en-US" i="1" dirty="0" smtClean="0">
                <a:solidFill>
                  <a:srgbClr val="FF0000"/>
                </a:solidFill>
              </a:rPr>
              <a:t>private linkage sections</a:t>
            </a:r>
            <a:r>
              <a:rPr lang="en-US" dirty="0" smtClean="0"/>
              <a:t>, introduced in </a:t>
            </a:r>
            <a:r>
              <a:rPr lang="en-US" dirty="0" err="1" smtClean="0"/>
              <a:t>Multics</a:t>
            </a:r>
            <a:r>
              <a:rPr lang="en-US" dirty="0" smtClean="0"/>
              <a:t> (1968).</a:t>
            </a:r>
            <a:endParaRPr lang="en-US" b="1" i="1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905000" cy="381000"/>
          </a:xfrm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1905000" cy="381000"/>
          </a:xfrm>
          <a:noFill/>
        </p:spPr>
        <p:txBody>
          <a:bodyPr/>
          <a:lstStyle/>
          <a:p>
            <a:fld id="{514C5B1C-A2ED-4EDC-9E76-8BB3C2709673}" type="slidenum">
              <a:rPr lang="en-US"/>
              <a:pPr/>
              <a:t>13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82000" cy="685800"/>
          </a:xfrm>
        </p:spPr>
        <p:txBody>
          <a:bodyPr/>
          <a:lstStyle/>
          <a:p>
            <a:r>
              <a:rPr lang="en-US" sz="4000" smtClean="0"/>
              <a:t>Unrestricted Dynamic Linking/Sharing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Basic Principles </a:t>
            </a:r>
            <a:r>
              <a:rPr lang="en-US" sz="1800" smtClean="0"/>
              <a:t>(see Figure 9-5 on next page)</a:t>
            </a:r>
            <a:r>
              <a:rPr lang="en-US" sz="280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Self-references resolved using CBR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External references are indirect</a:t>
            </a:r>
            <a:br>
              <a:rPr lang="en-US" sz="2400" smtClean="0"/>
            </a:br>
            <a:r>
              <a:rPr lang="en-US" sz="2400" smtClean="0"/>
              <a:t>via a </a:t>
            </a:r>
            <a:r>
              <a:rPr lang="en-US" sz="2400" smtClean="0">
                <a:solidFill>
                  <a:srgbClr val="FF0000"/>
                </a:solidFill>
              </a:rPr>
              <a:t>private linkage section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External reference is  </a:t>
            </a:r>
            <a:r>
              <a:rPr lang="en-US" sz="2400" smtClean="0">
                <a:solidFill>
                  <a:srgbClr val="00B0F9"/>
                </a:solidFill>
                <a:latin typeface="Arial" charset="0"/>
                <a:cs typeface="Arial" charset="0"/>
              </a:rPr>
              <a:t>(S,W)</a:t>
            </a:r>
            <a:r>
              <a:rPr lang="en-US" sz="2400" smtClean="0"/>
              <a:t>, where </a:t>
            </a:r>
            <a:r>
              <a:rPr lang="en-US" sz="2400" smtClean="0">
                <a:solidFill>
                  <a:srgbClr val="00B0F9"/>
                </a:solidFill>
                <a:latin typeface="Arial" charset="0"/>
                <a:cs typeface="Arial" charset="0"/>
              </a:rPr>
              <a:t>S</a:t>
            </a:r>
            <a:r>
              <a:rPr lang="en-US" sz="2400" smtClean="0"/>
              <a:t> and </a:t>
            </a:r>
            <a:r>
              <a:rPr lang="en-US" sz="2400" smtClean="0">
                <a:solidFill>
                  <a:srgbClr val="00B0F9"/>
                </a:solidFill>
                <a:latin typeface="Arial" charset="0"/>
                <a:cs typeface="Arial" charset="0"/>
              </a:rPr>
              <a:t>W</a:t>
            </a:r>
            <a:r>
              <a:rPr lang="en-US" sz="2400" smtClean="0"/>
              <a:t> are </a:t>
            </a:r>
            <a:r>
              <a:rPr lang="en-US" sz="2400" smtClean="0">
                <a:solidFill>
                  <a:srgbClr val="FF0000"/>
                </a:solidFill>
              </a:rPr>
              <a:t>symbolic names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At runtime, on first use: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Symbolic address </a:t>
            </a:r>
            <a:r>
              <a:rPr lang="en-US" sz="2000" smtClean="0">
                <a:solidFill>
                  <a:srgbClr val="00B0F9"/>
                </a:solidFill>
                <a:latin typeface="Arial" charset="0"/>
                <a:cs typeface="Arial" charset="0"/>
              </a:rPr>
              <a:t>(S,W) </a:t>
            </a:r>
            <a:r>
              <a:rPr lang="en-US" sz="2000" smtClean="0"/>
              <a:t>is resolved to </a:t>
            </a:r>
            <a:r>
              <a:rPr lang="en-US" sz="2000" smtClean="0">
                <a:solidFill>
                  <a:srgbClr val="00B0F9"/>
                </a:solidFill>
                <a:latin typeface="Arial" charset="0"/>
                <a:cs typeface="Arial" charset="0"/>
              </a:rPr>
              <a:t>(s,w)</a:t>
            </a:r>
            <a:r>
              <a:rPr lang="en-US" sz="2000" smtClean="0"/>
              <a:t>, using trap mechanism)</a:t>
            </a:r>
          </a:p>
          <a:p>
            <a:pPr lvl="2">
              <a:lnSpc>
                <a:spcPct val="90000"/>
              </a:lnSpc>
            </a:pPr>
            <a:r>
              <a:rPr lang="en-US" sz="2000" smtClean="0">
                <a:solidFill>
                  <a:srgbClr val="00B0F9"/>
                </a:solidFill>
                <a:latin typeface="Arial" charset="0"/>
                <a:cs typeface="Arial" charset="0"/>
              </a:rPr>
              <a:t>(s,w) </a:t>
            </a:r>
            <a:r>
              <a:rPr lang="en-US" sz="2000" smtClean="0"/>
              <a:t>is entered in linkage section of process 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Code is unchanged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Subsequent references use </a:t>
            </a:r>
            <a:r>
              <a:rPr lang="en-US" sz="2400" smtClean="0">
                <a:solidFill>
                  <a:srgbClr val="00B0F9"/>
                </a:solidFill>
                <a:latin typeface="Arial" charset="0"/>
                <a:cs typeface="Arial" charset="0"/>
              </a:rPr>
              <a:t>(s,w) </a:t>
            </a:r>
            <a:r>
              <a:rPr lang="en-US" sz="2400" smtClean="0"/>
              <a:t>without involving OS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Forces additional memory access for every external reference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1536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9A7264-9F54-40DA-BA0B-8C22F7D12008}" type="slidenum">
              <a:rPr lang="en-US"/>
              <a:pPr/>
              <a:t>14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229600" cy="685800"/>
          </a:xfrm>
        </p:spPr>
        <p:txBody>
          <a:bodyPr/>
          <a:lstStyle/>
          <a:p>
            <a:r>
              <a:rPr lang="en-US" sz="4000" smtClean="0"/>
              <a:t>Dynamic Linking/Sharing</a:t>
            </a:r>
          </a:p>
        </p:txBody>
      </p:sp>
      <p:pic>
        <p:nvPicPr>
          <p:cNvPr id="15366" name="Picture 4" descr="9-5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76300" y="1943100"/>
            <a:ext cx="3619500" cy="4076700"/>
          </a:xfrm>
          <a:noFill/>
        </p:spPr>
      </p:pic>
      <p:pic>
        <p:nvPicPr>
          <p:cNvPr id="15367" name="Picture 6" descr="9-5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00600" y="1981200"/>
            <a:ext cx="3657600" cy="3581400"/>
          </a:xfrm>
          <a:noFill/>
        </p:spPr>
      </p:pic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219200" y="6110288"/>
            <a:ext cx="213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9-5a: Before</a:t>
            </a:r>
            <a:endParaRPr lang="en-US">
              <a:latin typeface="Bookshelf Symbol 1" pitchFamily="34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867400" y="61102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9-5b: After</a:t>
            </a:r>
            <a:endParaRPr lang="en-US">
              <a:latin typeface="Bookshelf Symbol 1" pitchFamily="34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600200" y="11430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Before and After External Reference is Executed</a:t>
            </a:r>
            <a:endParaRPr lang="en-US">
              <a:latin typeface="Bookshelf Symbol 1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905000" cy="381000"/>
          </a:xfrm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1905000" cy="381000"/>
          </a:xfrm>
          <a:noFill/>
        </p:spPr>
        <p:txBody>
          <a:bodyPr/>
          <a:lstStyle/>
          <a:p>
            <a:fld id="{58ECD6C9-E253-4A7C-AE27-B95A27C024FA}" type="slidenum">
              <a:rPr lang="en-US"/>
              <a:pPr/>
              <a:t>15</a:t>
            </a:fld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Distributed Shared Memory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153400" cy="5181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dirty="0" smtClean="0"/>
              <a:t>Goal: Create </a:t>
            </a:r>
            <a:r>
              <a:rPr lang="en-US" sz="2800" dirty="0" smtClean="0">
                <a:solidFill>
                  <a:srgbClr val="FF0000"/>
                </a:solidFill>
              </a:rPr>
              <a:t>illusion of single shared memory </a:t>
            </a:r>
            <a:r>
              <a:rPr lang="en-US" sz="2800" dirty="0" smtClean="0"/>
              <a:t>in a </a:t>
            </a:r>
            <a:r>
              <a:rPr lang="en-US" sz="2800" dirty="0" smtClean="0">
                <a:solidFill>
                  <a:srgbClr val="FF0000"/>
                </a:solidFill>
              </a:rPr>
              <a:t>distributed system</a:t>
            </a:r>
          </a:p>
          <a:p>
            <a:pPr>
              <a:defRPr/>
            </a:pPr>
            <a:r>
              <a:rPr lang="en-US" sz="2800" dirty="0" smtClean="0"/>
              <a:t>The (ugly) </a:t>
            </a:r>
            <a:r>
              <a:rPr lang="en-US" sz="2800" dirty="0" smtClean="0">
                <a:solidFill>
                  <a:srgbClr val="FF0000"/>
                </a:solidFill>
              </a:rPr>
              <a:t>reality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is that physical memory is distributed</a:t>
            </a:r>
            <a:r>
              <a:rPr lang="en-US" sz="2800" dirty="0" smtClean="0"/>
              <a:t>.</a:t>
            </a:r>
          </a:p>
          <a:p>
            <a:pPr>
              <a:defRPr/>
            </a:pPr>
            <a:r>
              <a:rPr lang="en-US" sz="2800" dirty="0" smtClean="0"/>
              <a:t>References to remote memory trigger </a:t>
            </a:r>
            <a:r>
              <a:rPr lang="en-US" sz="2800" dirty="0" smtClean="0">
                <a:solidFill>
                  <a:srgbClr val="FF0000"/>
                </a:solidFill>
              </a:rPr>
              <a:t>hidden transfers </a:t>
            </a:r>
            <a:r>
              <a:rPr lang="en-US" sz="2800" dirty="0" smtClean="0"/>
              <a:t>from remote memory to local memory</a:t>
            </a:r>
          </a:p>
          <a:p>
            <a:pPr lvl="1">
              <a:defRPr/>
            </a:pPr>
            <a:r>
              <a:rPr lang="en-US" sz="2400" dirty="0" smtClean="0"/>
              <a:t>Impractical/Impossible to do this one reference at a time.</a:t>
            </a:r>
          </a:p>
          <a:p>
            <a:pPr>
              <a:defRPr/>
            </a:pPr>
            <a:r>
              <a:rPr lang="en-US" sz="2800" dirty="0" smtClean="0"/>
              <a:t>How to implement transfers efficiently?</a:t>
            </a:r>
          </a:p>
          <a:p>
            <a:pPr lvl="1">
              <a:defRPr/>
            </a:pPr>
            <a:r>
              <a:rPr lang="en-US" sz="2400" dirty="0" smtClean="0"/>
              <a:t>Optimize the implementation.</a:t>
            </a:r>
            <a:br>
              <a:rPr lang="en-US" sz="2400" dirty="0" smtClean="0"/>
            </a:br>
            <a:r>
              <a:rPr lang="en-US" sz="2400" dirty="0" smtClean="0"/>
              <a:t>Most important with </a:t>
            </a:r>
            <a:r>
              <a:rPr lang="en-US" sz="2400" dirty="0" smtClean="0">
                <a:solidFill>
                  <a:srgbClr val="FF0000"/>
                </a:solidFill>
              </a:rPr>
              <a:t>Unstructured DSM</a:t>
            </a:r>
            <a:r>
              <a:rPr lang="en-US" sz="2400" dirty="0" smtClean="0"/>
              <a:t>.</a:t>
            </a:r>
          </a:p>
          <a:p>
            <a:pPr lvl="1">
              <a:defRPr/>
            </a:pPr>
            <a:r>
              <a:rPr lang="en-US" sz="2400" dirty="0" smtClean="0"/>
              <a:t>Restrict the user.  (Exploit what the user knows.)</a:t>
            </a:r>
            <a:br>
              <a:rPr lang="en-US" sz="2400" dirty="0" smtClean="0"/>
            </a:br>
            <a:r>
              <a:rPr lang="en-US" sz="2400" dirty="0" smtClean="0"/>
              <a:t>Basic to </a:t>
            </a:r>
            <a:r>
              <a:rPr lang="en-US" sz="2400" dirty="0" smtClean="0">
                <a:solidFill>
                  <a:srgbClr val="FF0000"/>
                </a:solidFill>
              </a:rPr>
              <a:t>Structured DSM</a:t>
            </a:r>
            <a:r>
              <a:rPr lang="en-US" sz="2400" dirty="0" smtClean="0"/>
              <a:t>.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6854E5-405E-4372-8611-FAF2678F39C3}" type="slidenum">
              <a:rPr lang="en-US"/>
              <a:pPr/>
              <a:t>16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 sz="4000" smtClean="0"/>
              <a:t>Unstructured DSM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43000"/>
            <a:ext cx="7620000" cy="990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Simulate single, fully shared, unstructured memory.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	(Unlike paging, a CPU has no private space.)</a:t>
            </a: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6705600" y="36576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9-6</a:t>
            </a:r>
            <a:endParaRPr lang="en-US">
              <a:latin typeface="Bookshelf Symbol 1" pitchFamily="34" charset="0"/>
            </a:endParaRPr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457200" y="5181600"/>
            <a:ext cx="8382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chemeClr val="accent2"/>
                </a:solidFill>
              </a:rPr>
              <a:t>Advantage: Fully transparent to user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chemeClr val="accent2"/>
                </a:solidFill>
              </a:rPr>
              <a:t>Disadvantage: Efficiency.  Every instruction fetch or operand  read/write could be to remote memory</a:t>
            </a:r>
          </a:p>
        </p:txBody>
      </p:sp>
      <p:pic>
        <p:nvPicPr>
          <p:cNvPr id="17417" name="Picture 6" descr="9-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0" y="2286000"/>
            <a:ext cx="3810000" cy="2584450"/>
          </a:xfrm>
          <a:noFill/>
        </p:spPr>
      </p:pic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1843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A1A9AB-0EFB-4BAF-A7FD-8EE5455F2E8B}" type="slidenum">
              <a:rPr lang="en-US"/>
              <a:pPr/>
              <a:t>17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Structured DSM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4953000" cy="5410200"/>
          </a:xfrm>
        </p:spPr>
        <p:txBody>
          <a:bodyPr/>
          <a:lstStyle/>
          <a:p>
            <a:r>
              <a:rPr lang="en-US" sz="2400" smtClean="0"/>
              <a:t>Each CPU has both private and shared space.</a:t>
            </a:r>
          </a:p>
          <a:p>
            <a:r>
              <a:rPr lang="en-US" sz="2400" smtClean="0"/>
              <a:t>Add restrictions on use of shared variables:</a:t>
            </a:r>
          </a:p>
          <a:p>
            <a:pPr lvl="1"/>
            <a:r>
              <a:rPr lang="en-US" sz="2400" smtClean="0"/>
              <a:t>Access only within (explicitly declared) Critical Sections</a:t>
            </a:r>
          </a:p>
          <a:p>
            <a:pPr lvl="1"/>
            <a:r>
              <a:rPr lang="en-US" sz="2400" smtClean="0"/>
              <a:t>Modifications only need to be propagated at beginning/end of critical sections.</a:t>
            </a:r>
          </a:p>
          <a:p>
            <a:r>
              <a:rPr lang="en-US" sz="2400" smtClean="0"/>
              <a:t>Variant: Use </a:t>
            </a:r>
            <a:r>
              <a:rPr lang="en-US" sz="2400" smtClean="0">
                <a:solidFill>
                  <a:srgbClr val="FF0000"/>
                </a:solidFill>
              </a:rPr>
              <a:t>objects </a:t>
            </a:r>
            <a:r>
              <a:rPr lang="en-US" sz="2400" smtClean="0"/>
              <a:t>instead of shared variables: </a:t>
            </a:r>
            <a:r>
              <a:rPr lang="en-US" sz="2400" i="1" smtClean="0">
                <a:solidFill>
                  <a:srgbClr val="FF0000"/>
                </a:solidFill>
              </a:rPr>
              <a:t>object-based DSM</a:t>
            </a:r>
            <a:endParaRPr lang="en-US" sz="2800" i="1" smtClean="0">
              <a:solidFill>
                <a:srgbClr val="FF0000"/>
              </a:solidFill>
            </a:endParaRP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6553200" y="61102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9-7</a:t>
            </a:r>
            <a:endParaRPr lang="en-US">
              <a:latin typeface="Bookshelf Symbol 1" pitchFamily="34" charset="0"/>
            </a:endParaRPr>
          </a:p>
        </p:txBody>
      </p:sp>
      <p:pic>
        <p:nvPicPr>
          <p:cNvPr id="18440" name="Picture 11" descr="9-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03888" y="1219200"/>
            <a:ext cx="2830512" cy="4724400"/>
          </a:xfr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1946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E166A3-0152-4D6F-A1D4-79F2FB1B4F19}" type="slidenum">
              <a:rPr lang="en-US"/>
              <a:pPr/>
              <a:t>18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Implementing Unstructured DSM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r>
              <a:rPr lang="en-US" sz="2800" smtClean="0"/>
              <a:t>Key Issues:</a:t>
            </a:r>
          </a:p>
          <a:p>
            <a:pPr lvl="1"/>
            <a:r>
              <a:rPr lang="en-US" smtClean="0"/>
              <a:t>Granularity of Transfers</a:t>
            </a:r>
          </a:p>
          <a:p>
            <a:pPr lvl="1"/>
            <a:r>
              <a:rPr lang="en-US" smtClean="0"/>
              <a:t>Replication of Data</a:t>
            </a:r>
          </a:p>
          <a:p>
            <a:pPr lvl="1"/>
            <a:r>
              <a:rPr lang="en-US" smtClean="0"/>
              <a:t>Memory Consistency: Strict </a:t>
            </a:r>
            <a:r>
              <a:rPr lang="en-US" i="1" smtClean="0"/>
              <a:t>vs</a:t>
            </a:r>
            <a:r>
              <a:rPr lang="en-US" smtClean="0"/>
              <a:t> Sequential</a:t>
            </a:r>
          </a:p>
          <a:p>
            <a:pPr lvl="1"/>
            <a:r>
              <a:rPr lang="en-US" smtClean="0"/>
              <a:t>Tracking Data: Where is it stored now?</a:t>
            </a:r>
          </a:p>
          <a:p>
            <a:pPr lvl="1"/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048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57A187-F121-425B-AA3D-C030251795CD}" type="slidenum">
              <a:rPr lang="en-US"/>
              <a:pPr/>
              <a:t>19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Implementing Unstructured DSM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r>
              <a:rPr lang="en-US" sz="2800" smtClean="0"/>
              <a:t>Granularity of Transfers</a:t>
            </a:r>
          </a:p>
          <a:p>
            <a:pPr lvl="1"/>
            <a:r>
              <a:rPr lang="en-US" smtClean="0"/>
              <a:t>Transfer too little:</a:t>
            </a:r>
          </a:p>
          <a:p>
            <a:pPr lvl="2"/>
            <a:r>
              <a:rPr lang="en-US" smtClean="0"/>
              <a:t>Time wasted in </a:t>
            </a:r>
            <a:r>
              <a:rPr lang="en-US" smtClean="0">
                <a:solidFill>
                  <a:srgbClr val="FF0000"/>
                </a:solidFill>
              </a:rPr>
              <a:t>latency</a:t>
            </a:r>
          </a:p>
          <a:p>
            <a:pPr lvl="1"/>
            <a:r>
              <a:rPr lang="en-US" smtClean="0"/>
              <a:t>Transfer too much:</a:t>
            </a:r>
          </a:p>
          <a:p>
            <a:pPr lvl="2"/>
            <a:r>
              <a:rPr lang="en-US" smtClean="0"/>
              <a:t>Time wasted in </a:t>
            </a:r>
            <a:r>
              <a:rPr lang="en-US" smtClean="0">
                <a:solidFill>
                  <a:srgbClr val="FF0000"/>
                </a:solidFill>
              </a:rPr>
              <a:t>transfer</a:t>
            </a:r>
          </a:p>
          <a:p>
            <a:pPr lvl="2">
              <a:buClr>
                <a:schemeClr val="accent2"/>
              </a:buClr>
            </a:pPr>
            <a:r>
              <a:rPr lang="en-US" i="1" smtClean="0">
                <a:solidFill>
                  <a:srgbClr val="FF0000"/>
                </a:solidFill>
              </a:rPr>
              <a:t>False sharing: </a:t>
            </a:r>
          </a:p>
          <a:p>
            <a:pPr lvl="3"/>
            <a:r>
              <a:rPr lang="en-US" smtClean="0"/>
              <a:t>Two unrelated variables, each accessed by a different process, are on the same page/set of pages being transferred between physical memories</a:t>
            </a:r>
          </a:p>
          <a:p>
            <a:pPr lvl="3"/>
            <a:r>
              <a:rPr lang="en-US" smtClean="0"/>
              <a:t>Can result in pages being transferred back and forth, similar to thrashing</a:t>
            </a:r>
          </a:p>
          <a:p>
            <a:pPr lvl="1"/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905000" cy="381000"/>
          </a:xfrm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1905000" cy="381000"/>
          </a:xfrm>
          <a:noFill/>
        </p:spPr>
        <p:txBody>
          <a:bodyPr/>
          <a:lstStyle/>
          <a:p>
            <a:fld id="{3ECB1DDF-2DFC-48E1-9610-68B17069CE26}" type="slidenum">
              <a:rPr lang="en-US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Single-Copy Sharing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Focus: sharing a </a:t>
            </a:r>
            <a:r>
              <a:rPr lang="en-US" sz="2800" smtClean="0">
                <a:solidFill>
                  <a:srgbClr val="FF0000"/>
                </a:solidFill>
              </a:rPr>
              <a:t>single copy </a:t>
            </a:r>
            <a:r>
              <a:rPr lang="en-US" sz="2800" smtClean="0"/>
              <a:t>of code or data in memory</a:t>
            </a:r>
          </a:p>
          <a:p>
            <a:r>
              <a:rPr lang="en-US" sz="2800" smtClean="0"/>
              <a:t>Why share?</a:t>
            </a:r>
          </a:p>
          <a:p>
            <a:pPr lvl="1"/>
            <a:r>
              <a:rPr lang="en-US" sz="2400" smtClean="0"/>
              <a:t>Processes need to access common data</a:t>
            </a:r>
          </a:p>
          <a:p>
            <a:pPr lvl="2"/>
            <a:r>
              <a:rPr lang="en-US" sz="2000" smtClean="0"/>
              <a:t>Producer/consumer, task pools, file directories</a:t>
            </a:r>
          </a:p>
          <a:p>
            <a:pPr lvl="1"/>
            <a:r>
              <a:rPr lang="en-US" sz="2400" smtClean="0"/>
              <a:t>Better utilization of memory</a:t>
            </a:r>
          </a:p>
          <a:p>
            <a:pPr lvl="2"/>
            <a:r>
              <a:rPr lang="en-US" sz="2000" smtClean="0"/>
              <a:t>code, system tables, data bases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15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B964D9-C4F9-4A17-A779-447911CD3750}" type="slidenum">
              <a:rPr lang="en-US"/>
              <a:pPr/>
              <a:t>20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Implementing Unstructured DSM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066800"/>
            <a:ext cx="8001000" cy="2286000"/>
          </a:xfrm>
        </p:spPr>
        <p:txBody>
          <a:bodyPr/>
          <a:lstStyle/>
          <a:p>
            <a:r>
              <a:rPr lang="en-US" sz="2800" smtClean="0"/>
              <a:t>Replication of Data:  Move or Copy?</a:t>
            </a:r>
          </a:p>
          <a:p>
            <a:pPr lvl="1"/>
            <a:r>
              <a:rPr lang="en-US" sz="2400" smtClean="0"/>
              <a:t>Copying saves time on later references.</a:t>
            </a:r>
          </a:p>
          <a:p>
            <a:pPr lvl="1"/>
            <a:r>
              <a:rPr lang="en-US" sz="2400" smtClean="0"/>
              <a:t>Copying causes (cache or real) consistency confusion.</a:t>
            </a:r>
          </a:p>
          <a:p>
            <a:pPr lvl="2"/>
            <a:r>
              <a:rPr lang="en-US" smtClean="0"/>
              <a:t>Reads work fine.</a:t>
            </a:r>
          </a:p>
          <a:p>
            <a:pPr lvl="2"/>
            <a:r>
              <a:rPr lang="en-US" smtClean="0"/>
              <a:t>Writes require others to update or invalidate</a:t>
            </a:r>
            <a:r>
              <a:rPr lang="en-US" sz="2000" smtClean="0"/>
              <a:t>.</a:t>
            </a:r>
            <a:endParaRPr lang="en-US" sz="2800" smtClean="0"/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7086600" y="57912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9-9</a:t>
            </a:r>
            <a:endParaRPr lang="en-US">
              <a:latin typeface="Bookshelf Symbol 1" pitchFamily="34" charset="0"/>
            </a:endParaRPr>
          </a:p>
        </p:txBody>
      </p:sp>
      <p:pic>
        <p:nvPicPr>
          <p:cNvPr id="21512" name="Picture 8" descr="9-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0" y="3622675"/>
            <a:ext cx="5410200" cy="2625725"/>
          </a:xfr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253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BE3B01-29F1-470D-B3D9-8245C6B99490}" type="slidenum">
              <a:rPr lang="en-US"/>
              <a:pPr/>
              <a:t>21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Implementing Unstructured DSM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066800"/>
            <a:ext cx="7696200" cy="2209800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en-US" sz="2400" i="1" smtClean="0">
                <a:solidFill>
                  <a:srgbClr val="FF0000"/>
                </a:solidFill>
              </a:rPr>
              <a:t>Strict Consistency: </a:t>
            </a:r>
            <a:r>
              <a:rPr lang="en-US" sz="2400" smtClean="0"/>
              <a:t>Reading a variable </a:t>
            </a:r>
            <a:r>
              <a:rPr lang="en-US" sz="2400" smtClean="0">
                <a:solidFill>
                  <a:srgbClr val="00B0F9"/>
                </a:solidFill>
                <a:latin typeface="Arial" charset="0"/>
                <a:cs typeface="Arial" charset="0"/>
              </a:rPr>
              <a:t>x</a:t>
            </a:r>
            <a:r>
              <a:rPr lang="en-US" sz="2400" smtClean="0"/>
              <a:t> returns the value written to </a:t>
            </a:r>
            <a:r>
              <a:rPr lang="en-US" sz="2400" smtClean="0">
                <a:solidFill>
                  <a:srgbClr val="00B0F9"/>
                </a:solidFill>
                <a:latin typeface="Arial" charset="0"/>
                <a:cs typeface="Arial" charset="0"/>
              </a:rPr>
              <a:t>x</a:t>
            </a:r>
            <a:r>
              <a:rPr lang="en-US" sz="2400" b="1" i="1" smtClean="0"/>
              <a:t> </a:t>
            </a:r>
            <a:r>
              <a:rPr lang="en-US" sz="2400" smtClean="0"/>
              <a:t>by the most recently executed write operation.</a:t>
            </a:r>
          </a:p>
          <a:p>
            <a:pPr>
              <a:buClr>
                <a:schemeClr val="accent2"/>
              </a:buClr>
            </a:pPr>
            <a:r>
              <a:rPr lang="en-US" sz="2400" i="1" smtClean="0">
                <a:solidFill>
                  <a:srgbClr val="FF0000"/>
                </a:solidFill>
              </a:rPr>
              <a:t>Sequential Consistency: </a:t>
            </a:r>
            <a:r>
              <a:rPr lang="en-US" sz="2400" smtClean="0"/>
              <a:t>Sequence of values of </a:t>
            </a:r>
            <a:r>
              <a:rPr lang="en-US" sz="2400" smtClean="0">
                <a:solidFill>
                  <a:srgbClr val="00B0F9"/>
                </a:solidFill>
                <a:latin typeface="Arial" charset="0"/>
                <a:cs typeface="Arial" charset="0"/>
              </a:rPr>
              <a:t>x</a:t>
            </a:r>
            <a:r>
              <a:rPr lang="en-US" sz="2400" smtClean="0"/>
              <a:t> read by different processes corresponds to some sequential interleaved execution of those processes. 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7467600" y="40386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9-11</a:t>
            </a:r>
            <a:endParaRPr lang="en-US">
              <a:latin typeface="Bookshelf Symbol 1" pitchFamily="34" charset="0"/>
            </a:endParaRPr>
          </a:p>
        </p:txBody>
      </p:sp>
      <p:pic>
        <p:nvPicPr>
          <p:cNvPr id="22536" name="Picture 5" descr="9-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143000" y="3252788"/>
            <a:ext cx="6477000" cy="1624012"/>
          </a:xfrm>
          <a:noFill/>
        </p:spPr>
      </p:pic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762000" y="5105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Bookshelf Symbol 1" pitchFamily="34" charset="0"/>
            </a:endParaRPr>
          </a:p>
        </p:txBody>
      </p:sp>
      <p:sp>
        <p:nvSpPr>
          <p:cNvPr id="22538" name="Text Box 8"/>
          <p:cNvSpPr txBox="1">
            <a:spLocks noChangeArrowheads="1"/>
          </p:cNvSpPr>
          <p:nvPr/>
        </p:nvSpPr>
        <p:spPr bwMode="auto">
          <a:xfrm>
            <a:off x="1143000" y="5029200"/>
            <a:ext cx="73914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4320" indent="-274320">
              <a:spcBef>
                <a:spcPct val="50000"/>
              </a:spcBef>
              <a:buFont typeface="Times New Roman" pitchFamily="18" charset="0"/>
              <a:buChar char="–"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Reads of </a:t>
            </a:r>
            <a:r>
              <a:rPr lang="en-US">
                <a:solidFill>
                  <a:srgbClr val="00B0F9"/>
                </a:solidFill>
                <a:latin typeface="Arial" charset="0"/>
                <a:cs typeface="Arial" charset="0"/>
              </a:rPr>
              <a:t>x</a:t>
            </a:r>
            <a:r>
              <a:rPr lang="en-US">
                <a:solidFill>
                  <a:schemeClr val="accent2"/>
                </a:solidFill>
              </a:rPr>
              <a:t> in </a:t>
            </a:r>
            <a:r>
              <a:rPr lang="en-US" sz="2000">
                <a:solidFill>
                  <a:srgbClr val="00B0F9"/>
                </a:solidFill>
                <a:latin typeface="Arial" charset="0"/>
                <a:cs typeface="Arial" charset="0"/>
              </a:rPr>
              <a:t>p1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chemeClr val="accent2"/>
                </a:solidFill>
              </a:rPr>
              <a:t>will </a:t>
            </a:r>
            <a:r>
              <a:rPr lang="en-US" smtClean="0">
                <a:solidFill>
                  <a:schemeClr val="accent2"/>
                </a:solidFill>
              </a:rPr>
              <a:t>always </a:t>
            </a:r>
            <a:r>
              <a:rPr lang="en-US">
                <a:solidFill>
                  <a:schemeClr val="accent2"/>
                </a:solidFill>
              </a:rPr>
              <a:t>produce </a:t>
            </a:r>
            <a:r>
              <a:rPr lang="en-US">
                <a:solidFill>
                  <a:srgbClr val="00B0F9"/>
                </a:solidFill>
                <a:latin typeface="Arial" charset="0"/>
                <a:cs typeface="Arial" charset="0"/>
              </a:rPr>
              <a:t>(</a:t>
            </a:r>
            <a:r>
              <a:rPr lang="en-US" smtClean="0">
                <a:solidFill>
                  <a:srgbClr val="00B0F9"/>
                </a:solidFill>
                <a:latin typeface="Arial" charset="0"/>
                <a:cs typeface="Arial" charset="0"/>
              </a:rPr>
              <a:t>1,2</a:t>
            </a:r>
            <a:r>
              <a:rPr lang="en-US">
                <a:solidFill>
                  <a:srgbClr val="00B0F9"/>
                </a:solidFill>
                <a:latin typeface="Arial" charset="0"/>
                <a:cs typeface="Arial" charset="0"/>
              </a:rPr>
              <a:t>)</a:t>
            </a:r>
            <a:endParaRPr lang="en-US">
              <a:solidFill>
                <a:schemeClr val="accent2"/>
              </a:solidFill>
            </a:endParaRPr>
          </a:p>
          <a:p>
            <a:pPr marL="274320" indent="-274320">
              <a:spcBef>
                <a:spcPts val="600"/>
              </a:spcBef>
              <a:buFont typeface="Times New Roman" pitchFamily="18" charset="0"/>
              <a:buChar char="–"/>
            </a:pPr>
            <a:r>
              <a:rPr lang="en-US">
                <a:solidFill>
                  <a:schemeClr val="accent2"/>
                </a:solidFill>
              </a:rPr>
              <a:t> Reads of </a:t>
            </a:r>
            <a:r>
              <a:rPr lang="en-US">
                <a:solidFill>
                  <a:srgbClr val="00B0F9"/>
                </a:solidFill>
                <a:latin typeface="Arial" charset="0"/>
                <a:cs typeface="Arial" charset="0"/>
              </a:rPr>
              <a:t>x</a:t>
            </a:r>
            <a:r>
              <a:rPr lang="en-US">
                <a:solidFill>
                  <a:schemeClr val="accent2"/>
                </a:solidFill>
              </a:rPr>
              <a:t> in </a:t>
            </a:r>
            <a:r>
              <a:rPr lang="en-US" sz="2000">
                <a:solidFill>
                  <a:srgbClr val="00B0F9"/>
                </a:solidFill>
                <a:latin typeface="Arial" charset="0"/>
                <a:cs typeface="Arial" charset="0"/>
              </a:rPr>
              <a:t>p2</a:t>
            </a:r>
            <a:r>
              <a:rPr lang="en-US" b="1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</a:rPr>
              <a:t>can produce </a:t>
            </a:r>
            <a:r>
              <a:rPr lang="en-US">
                <a:solidFill>
                  <a:srgbClr val="00B0F0"/>
                </a:solidFill>
                <a:latin typeface="Arial" charset="0"/>
                <a:cs typeface="Arial" charset="0"/>
              </a:rPr>
              <a:t>(0,0)</a:t>
            </a:r>
            <a:r>
              <a:rPr lang="en-US">
                <a:solidFill>
                  <a:srgbClr val="00B0F0"/>
                </a:solidFill>
              </a:rPr>
              <a:t>,</a:t>
            </a:r>
            <a:r>
              <a:rPr lang="en-US">
                <a:solidFill>
                  <a:srgbClr val="00B0F0"/>
                </a:solidFill>
                <a:latin typeface="Arial" charset="0"/>
                <a:cs typeface="Arial" charset="0"/>
              </a:rPr>
              <a:t> (0,1)</a:t>
            </a:r>
            <a:r>
              <a:rPr lang="en-US">
                <a:solidFill>
                  <a:srgbClr val="00B0F0"/>
                </a:solidFill>
              </a:rPr>
              <a:t>,</a:t>
            </a:r>
            <a:r>
              <a:rPr lang="en-US">
                <a:solidFill>
                  <a:srgbClr val="00B0F0"/>
                </a:solidFill>
                <a:latin typeface="Arial" charset="0"/>
                <a:cs typeface="Arial" charset="0"/>
              </a:rPr>
              <a:t> </a:t>
            </a:r>
            <a:r>
              <a:rPr lang="en-US" smtClean="0">
                <a:solidFill>
                  <a:srgbClr val="00B0F0"/>
                </a:solidFill>
                <a:latin typeface="Arial" charset="0"/>
                <a:cs typeface="Arial" charset="0"/>
              </a:rPr>
              <a:t>(0,2), (1,1), (1,2</a:t>
            </a:r>
            <a:r>
              <a:rPr lang="en-US">
                <a:solidFill>
                  <a:srgbClr val="00B0F0"/>
                </a:solidFill>
                <a:latin typeface="Arial" charset="0"/>
                <a:cs typeface="Arial" charset="0"/>
              </a:rPr>
              <a:t>)</a:t>
            </a:r>
            <a:r>
              <a:rPr lang="en-US">
                <a:solidFill>
                  <a:srgbClr val="00B0F0"/>
                </a:solidFill>
              </a:rPr>
              <a:t>, </a:t>
            </a:r>
            <a:r>
              <a:rPr lang="en-US">
                <a:solidFill>
                  <a:schemeClr val="accent2"/>
                </a:solidFill>
              </a:rPr>
              <a:t>or</a:t>
            </a:r>
            <a:r>
              <a:rPr lang="en-US">
                <a:solidFill>
                  <a:srgbClr val="00B0F0"/>
                </a:solidFill>
              </a:rPr>
              <a:t> </a:t>
            </a:r>
            <a:r>
              <a:rPr lang="en-US">
                <a:solidFill>
                  <a:srgbClr val="00B0F0"/>
                </a:solidFill>
                <a:latin typeface="Arial" charset="0"/>
                <a:cs typeface="Arial" charset="0"/>
              </a:rPr>
              <a:t>(2,2)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355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CE8A91-3C07-4853-B48B-A9F10E153A83}" type="slidenum">
              <a:rPr lang="en-US"/>
              <a:pPr/>
              <a:t>22</a:t>
            </a:fld>
            <a:endParaRPr 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Implementing Unstructured DSM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8305800" cy="5181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dirty="0" smtClean="0"/>
              <a:t>Tracking Data: Where is it stored now?</a:t>
            </a:r>
          </a:p>
          <a:p>
            <a:pPr>
              <a:defRPr/>
            </a:pPr>
            <a:r>
              <a:rPr lang="en-US" sz="2800" dirty="0" smtClean="0"/>
              <a:t>Approaches:</a:t>
            </a:r>
          </a:p>
          <a:p>
            <a:pPr lvl="1">
              <a:defRPr/>
            </a:pPr>
            <a:r>
              <a:rPr lang="en-US" sz="2400" dirty="0" smtClean="0"/>
              <a:t>Have </a:t>
            </a:r>
            <a:r>
              <a:rPr lang="en-US" sz="2400" dirty="0" smtClean="0">
                <a:solidFill>
                  <a:srgbClr val="FF0000"/>
                </a:solidFill>
              </a:rPr>
              <a:t>owner</a:t>
            </a:r>
            <a:r>
              <a:rPr lang="en-US" sz="2400" dirty="0" smtClean="0"/>
              <a:t> track it by maintaining  </a:t>
            </a:r>
            <a:r>
              <a:rPr lang="en-US" sz="2400" i="1" dirty="0" smtClean="0">
                <a:solidFill>
                  <a:srgbClr val="FF0000"/>
                </a:solidFill>
              </a:rPr>
              <a:t>copy set </a:t>
            </a:r>
            <a:r>
              <a:rPr lang="en-US" sz="2400" dirty="0" smtClean="0"/>
              <a:t>(list).</a:t>
            </a:r>
            <a:br>
              <a:rPr lang="en-US" sz="2400" dirty="0" smtClean="0"/>
            </a:br>
            <a:r>
              <a:rPr lang="en-US" sz="2400" dirty="0" smtClean="0"/>
              <a:t>Only owner is allowed to write.  </a:t>
            </a:r>
          </a:p>
          <a:p>
            <a:pPr lvl="1">
              <a:defRPr/>
            </a:pPr>
            <a:r>
              <a:rPr lang="en-US" sz="2400" dirty="0" smtClean="0"/>
              <a:t>Ownership can change when a write request is received.</a:t>
            </a:r>
            <a:br>
              <a:rPr lang="en-US" sz="2400" dirty="0" smtClean="0"/>
            </a:br>
            <a:r>
              <a:rPr lang="en-US" sz="2400" dirty="0" smtClean="0"/>
              <a:t>Now we need to find the owner. </a:t>
            </a:r>
            <a:r>
              <a:rPr lang="en-US" sz="2400" dirty="0" smtClean="0">
                <a:sym typeface="Wingdings" pitchFamily="2" charset="2"/>
              </a:rPr>
              <a:t>  </a:t>
            </a:r>
          </a:p>
          <a:p>
            <a:pPr lvl="2">
              <a:defRPr/>
            </a:pPr>
            <a:r>
              <a:rPr lang="en-US" sz="2000" dirty="0" smtClean="0">
                <a:sym typeface="Wingdings" pitchFamily="2" charset="2"/>
              </a:rPr>
              <a:t>Use broadcast.</a:t>
            </a:r>
          </a:p>
          <a:p>
            <a:pPr lvl="2">
              <a:buClr>
                <a:schemeClr val="accent2"/>
              </a:buClr>
              <a:defRPr/>
            </a:pPr>
            <a:r>
              <a:rPr lang="en-US" sz="2000" i="1" dirty="0" smtClean="0">
                <a:solidFill>
                  <a:srgbClr val="FF0000"/>
                </a:solidFill>
                <a:sym typeface="Wingdings" pitchFamily="2" charset="2"/>
              </a:rPr>
              <a:t>Central Manager  </a:t>
            </a:r>
            <a:r>
              <a:rPr lang="en-US" sz="2000" dirty="0" smtClean="0">
                <a:sym typeface="Wingdings" pitchFamily="2" charset="2"/>
              </a:rPr>
              <a:t>(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→</a:t>
            </a:r>
            <a:r>
              <a:rPr lang="en-US" sz="2000" dirty="0" smtClean="0">
                <a:cs typeface="Times New Roman" pitchFamily="18" charset="0"/>
              </a:rPr>
              <a:t> Bottleneck). </a:t>
            </a:r>
            <a:r>
              <a:rPr lang="en-US" sz="2000" i="1" dirty="0" smtClean="0">
                <a:solidFill>
                  <a:srgbClr val="FF0000"/>
                </a:solidFill>
                <a:cs typeface="Times New Roman" pitchFamily="18" charset="0"/>
              </a:rPr>
              <a:t>Replicated managers </a:t>
            </a:r>
            <a:r>
              <a:rPr lang="en-US" sz="2000" dirty="0" smtClean="0">
                <a:cs typeface="Times New Roman" pitchFamily="18" charset="0"/>
              </a:rPr>
              <a:t>share responsibilities.</a:t>
            </a:r>
          </a:p>
          <a:p>
            <a:pPr lvl="2">
              <a:defRPr/>
            </a:pPr>
            <a:r>
              <a:rPr lang="en-US" sz="2000" i="1" dirty="0" smtClean="0">
                <a:solidFill>
                  <a:srgbClr val="FF0000"/>
                </a:solidFill>
                <a:cs typeface="Times New Roman" pitchFamily="18" charset="0"/>
              </a:rPr>
              <a:t>Probable owner  </a:t>
            </a:r>
            <a:r>
              <a:rPr lang="en-US" sz="2000" dirty="0" smtClean="0">
                <a:cs typeface="Times New Roman" pitchFamily="18" charset="0"/>
              </a:rPr>
              <a:t>gets tracked down.  Retrace data’s migration. Update links traversed to show current owner.</a:t>
            </a:r>
          </a:p>
          <a:p>
            <a:pPr>
              <a:defRPr/>
            </a:pPr>
            <a:r>
              <a:rPr lang="en-US" sz="2800" dirty="0" smtClean="0">
                <a:cs typeface="Times New Roman" pitchFamily="18" charset="0"/>
              </a:rPr>
              <a:t>Bottom line on Unstructured DSM:</a:t>
            </a:r>
          </a:p>
          <a:p>
            <a:pPr lvl="1">
              <a:defRPr/>
            </a:pPr>
            <a:r>
              <a:rPr lang="en-US" sz="2400" dirty="0" smtClean="0"/>
              <a:t>Isn’t there a better way?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458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F166A8-BDC2-41BB-A28E-E6B0C18D0243}" type="slidenum">
              <a:rPr lang="en-US"/>
              <a:pPr/>
              <a:t>23</a:t>
            </a:fld>
            <a:endParaRPr 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Implementing Structured DSM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r>
              <a:rPr lang="en-US" sz="2800" smtClean="0"/>
              <a:t>Memory Consistency</a:t>
            </a:r>
          </a:p>
          <a:p>
            <a:pPr lvl="1"/>
            <a:r>
              <a:rPr lang="en-US" smtClean="0"/>
              <a:t>Unstructured DSM assume that all shared variables are consistent at all times.  This is a major reason why the performance is so poor.</a:t>
            </a:r>
          </a:p>
          <a:p>
            <a:pPr lvl="1"/>
            <a:r>
              <a:rPr lang="en-US" smtClean="0"/>
              <a:t>Structured DSM introduces new, weaker models of memory consistency</a:t>
            </a:r>
          </a:p>
          <a:p>
            <a:pPr lvl="2"/>
            <a:r>
              <a:rPr lang="en-US" smtClean="0"/>
              <a:t>Weak consistency</a:t>
            </a:r>
          </a:p>
          <a:p>
            <a:pPr lvl="2"/>
            <a:r>
              <a:rPr lang="en-US" smtClean="0"/>
              <a:t>Release consistency</a:t>
            </a:r>
          </a:p>
          <a:p>
            <a:pPr lvl="2"/>
            <a:r>
              <a:rPr lang="en-US" smtClean="0"/>
              <a:t>Entry consistency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560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67E1D9-D4C3-4979-8424-7B7DB67DBB21}" type="slidenum">
              <a:rPr lang="en-US"/>
              <a:pPr/>
              <a:t>24</a:t>
            </a:fld>
            <a:endParaRPr 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Implementing Structured DSM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8305800" cy="23622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dirty="0" smtClean="0"/>
              <a:t>Weak Memory Consistency</a:t>
            </a:r>
          </a:p>
          <a:p>
            <a:pPr lvl="1">
              <a:defRPr/>
            </a:pPr>
            <a:r>
              <a:rPr lang="en-US" sz="2400" dirty="0" smtClean="0"/>
              <a:t>Introduce </a:t>
            </a:r>
            <a:r>
              <a:rPr lang="en-US" sz="2400" i="1" dirty="0" smtClean="0">
                <a:solidFill>
                  <a:srgbClr val="FF0000"/>
                </a:solidFill>
              </a:rPr>
              <a:t>synchronization variable  </a:t>
            </a:r>
            <a:r>
              <a:rPr lang="en-US" sz="2400" dirty="0" smtClean="0">
                <a:solidFill>
                  <a:srgbClr val="00B0F9"/>
                </a:solidFill>
                <a:latin typeface="Arial" pitchFamily="34" charset="0"/>
                <a:cs typeface="Arial" pitchFamily="34" charset="0"/>
              </a:rPr>
              <a:t>S</a:t>
            </a:r>
            <a:endParaRPr lang="en-US" sz="2400" dirty="0" smtClean="0">
              <a:cs typeface="Arial" pitchFamily="34" charset="0"/>
            </a:endParaRPr>
          </a:p>
          <a:p>
            <a:pPr lvl="1">
              <a:defRPr/>
            </a:pPr>
            <a:r>
              <a:rPr lang="en-US" sz="2400" dirty="0" smtClean="0"/>
              <a:t>Processes access </a:t>
            </a:r>
            <a:r>
              <a:rPr lang="en-US" sz="2400" dirty="0" smtClean="0">
                <a:solidFill>
                  <a:srgbClr val="00B0F9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dirty="0" smtClean="0"/>
              <a:t> when they are</a:t>
            </a:r>
            <a:br>
              <a:rPr lang="en-US" sz="2400" dirty="0" smtClean="0"/>
            </a:br>
            <a:r>
              <a:rPr lang="en-US" sz="2400" dirty="0" smtClean="0"/>
              <a:t>ready to adjust/reconcile their shared variables.</a:t>
            </a:r>
          </a:p>
          <a:p>
            <a:pPr lvl="1">
              <a:defRPr/>
            </a:pPr>
            <a:r>
              <a:rPr lang="en-US" sz="2400" dirty="0" smtClean="0"/>
              <a:t>The DSM is only guaranteed to be in a consistent state </a:t>
            </a:r>
            <a:r>
              <a:rPr lang="en-US" sz="2400" dirty="0" smtClean="0">
                <a:solidFill>
                  <a:srgbClr val="FF0000"/>
                </a:solidFill>
              </a:rPr>
              <a:t>immediately following access to a synchronization variable</a:t>
            </a:r>
          </a:p>
          <a:p>
            <a:pPr>
              <a:defRPr/>
            </a:pPr>
            <a:endParaRPr lang="en-US" sz="2800" dirty="0" smtClean="0"/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429000" y="59436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9-12</a:t>
            </a:r>
            <a:endParaRPr lang="en-US">
              <a:latin typeface="Bookshelf Symbol 1" pitchFamily="34" charset="0"/>
            </a:endParaRPr>
          </a:p>
        </p:txBody>
      </p:sp>
      <p:pic>
        <p:nvPicPr>
          <p:cNvPr id="25608" name="Picture 7" descr="9-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3810000"/>
            <a:ext cx="4724400" cy="1949450"/>
          </a:xfr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662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84C480-2A35-4529-902B-AF296F1C8EA6}" type="slidenum">
              <a:rPr lang="en-US"/>
              <a:pPr/>
              <a:t>25</a:t>
            </a:fld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Implementing Structured DSM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8305800" cy="1066800"/>
          </a:xfrm>
        </p:spPr>
        <p:txBody>
          <a:bodyPr/>
          <a:lstStyle/>
          <a:p>
            <a:r>
              <a:rPr lang="en-US" sz="2800" smtClean="0"/>
              <a:t>Release Memory Consistency</a:t>
            </a:r>
          </a:p>
          <a:p>
            <a:pPr lvl="1"/>
            <a:r>
              <a:rPr lang="en-US" sz="2400" smtClean="0">
                <a:solidFill>
                  <a:srgbClr val="FF0000"/>
                </a:solidFill>
              </a:rPr>
              <a:t>Export</a:t>
            </a:r>
            <a:r>
              <a:rPr lang="en-US" sz="2400" smtClean="0"/>
              <a:t> modified variables upon</a:t>
            </a:r>
            <a:r>
              <a:rPr lang="en-US" sz="2400" smtClean="0">
                <a:solidFill>
                  <a:srgbClr val="FF0000"/>
                </a:solidFill>
              </a:rPr>
              <a:t> leaving </a:t>
            </a:r>
            <a:r>
              <a:rPr lang="en-US" sz="2400" smtClean="0"/>
              <a:t>CS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7239000" y="4572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9-13</a:t>
            </a:r>
            <a:endParaRPr lang="en-US">
              <a:latin typeface="Bookshelf Symbol 1" pitchFamily="34" charset="0"/>
            </a:endParaRPr>
          </a:p>
        </p:txBody>
      </p:sp>
      <p:pic>
        <p:nvPicPr>
          <p:cNvPr id="26632" name="Picture 5" descr="9-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2533650"/>
            <a:ext cx="5257800" cy="2571750"/>
          </a:xfrm>
          <a:noFill/>
        </p:spPr>
      </p:pic>
      <p:sp>
        <p:nvSpPr>
          <p:cNvPr id="26633" name="Text Box 7"/>
          <p:cNvSpPr txBox="1">
            <a:spLocks noChangeArrowheads="1"/>
          </p:cNvSpPr>
          <p:nvPr/>
        </p:nvSpPr>
        <p:spPr bwMode="auto">
          <a:xfrm>
            <a:off x="1219200" y="55626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Times New Roman" pitchFamily="18" charset="0"/>
              </a:rPr>
              <a:t>– </a:t>
            </a:r>
            <a:r>
              <a:rPr lang="en-US">
                <a:solidFill>
                  <a:schemeClr val="accent2"/>
                </a:solidFill>
              </a:rPr>
              <a:t>This is a waste if </a:t>
            </a:r>
            <a:r>
              <a:rPr lang="en-US">
                <a:solidFill>
                  <a:srgbClr val="00B0F9"/>
                </a:solidFill>
                <a:latin typeface="Arial" charset="0"/>
                <a:cs typeface="Arial" charset="0"/>
              </a:rPr>
              <a:t>p2</a:t>
            </a:r>
            <a:r>
              <a:rPr lang="en-US">
                <a:solidFill>
                  <a:schemeClr val="accent2"/>
                </a:solidFill>
              </a:rPr>
              <a:t> never looks at </a:t>
            </a:r>
            <a:r>
              <a:rPr lang="en-US">
                <a:solidFill>
                  <a:srgbClr val="00B0F9"/>
                </a:solidFill>
                <a:latin typeface="Arial" charset="0"/>
                <a:cs typeface="Arial" charset="0"/>
              </a:rPr>
              <a:t>x</a:t>
            </a:r>
            <a:r>
              <a:rPr lang="en-US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765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5FA398-4DC1-4786-AD4D-B9195DB6A1BE}" type="slidenum">
              <a:rPr lang="en-US"/>
              <a:pPr/>
              <a:t>26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 sz="4000" smtClean="0"/>
              <a:t>Implementing Structured DSM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14400"/>
            <a:ext cx="8610600" cy="1600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Entry Memory Consistency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Associate each shared variable with a lock variable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Before</a:t>
            </a:r>
            <a:r>
              <a:rPr lang="en-US" sz="2000" dirty="0" smtClean="0">
                <a:solidFill>
                  <a:srgbClr val="FF0000"/>
                </a:solidFill>
              </a:rPr>
              <a:t> entering </a:t>
            </a:r>
            <a:r>
              <a:rPr lang="en-US" sz="2000" dirty="0" smtClean="0"/>
              <a:t>CS, </a:t>
            </a:r>
            <a:r>
              <a:rPr lang="en-US" sz="2000" dirty="0" smtClean="0">
                <a:solidFill>
                  <a:srgbClr val="FF0000"/>
                </a:solidFill>
              </a:rPr>
              <a:t>import</a:t>
            </a:r>
            <a:r>
              <a:rPr lang="en-US" sz="2000" dirty="0" smtClean="0"/>
              <a:t> only those variables </a:t>
            </a:r>
            <a:r>
              <a:rPr lang="en-US" sz="2000" dirty="0" smtClean="0">
                <a:solidFill>
                  <a:srgbClr val="FF0000"/>
                </a:solidFill>
              </a:rPr>
              <a:t>associated with the current lock</a:t>
            </a:r>
          </a:p>
          <a:p>
            <a:pPr lvl="5">
              <a:lnSpc>
                <a:spcPct val="90000"/>
              </a:lnSpc>
              <a:defRPr/>
            </a:pPr>
            <a:endParaRPr lang="en-US" sz="1200" dirty="0" smtClean="0"/>
          </a:p>
          <a:p>
            <a:pPr lvl="1">
              <a:lnSpc>
                <a:spcPct val="90000"/>
              </a:lnSpc>
              <a:defRPr/>
            </a:pPr>
            <a:endParaRPr lang="en-US" sz="2000" dirty="0" smtClean="0"/>
          </a:p>
          <a:p>
            <a:pPr lvl="1">
              <a:lnSpc>
                <a:spcPct val="90000"/>
              </a:lnSpc>
              <a:defRPr/>
            </a:pPr>
            <a:endParaRPr lang="en-US" sz="2000" dirty="0" smtClean="0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7315200" y="3962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9-14</a:t>
            </a:r>
            <a:endParaRPr lang="en-US">
              <a:latin typeface="Bookshelf Symbol 1" pitchFamily="34" charset="0"/>
            </a:endParaRPr>
          </a:p>
        </p:txBody>
      </p:sp>
      <p:pic>
        <p:nvPicPr>
          <p:cNvPr id="27656" name="Picture 5" descr="9-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95400" y="2514600"/>
            <a:ext cx="5715000" cy="2814638"/>
          </a:xfrm>
          <a:noFill/>
        </p:spPr>
      </p:pic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28600" y="57150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39775" lvl="1" indent="-282575">
              <a:lnSpc>
                <a:spcPct val="90000"/>
              </a:lnSpc>
              <a:spcBef>
                <a:spcPts val="475"/>
              </a:spcBef>
              <a:buFont typeface="Times New Roman" pitchFamily="18" charset="0"/>
              <a:buChar char="–"/>
            </a:pPr>
            <a:r>
              <a:rPr lang="en-US" sz="2000">
                <a:solidFill>
                  <a:schemeClr val="accent2"/>
                </a:solidFill>
              </a:rPr>
              <a:t>There is also a (confusingly named?) </a:t>
            </a:r>
            <a:r>
              <a:rPr lang="en-US" sz="2000" i="1">
                <a:solidFill>
                  <a:srgbClr val="FF0000"/>
                </a:solidFill>
              </a:rPr>
              <a:t>lazy release</a:t>
            </a:r>
            <a:r>
              <a:rPr lang="en-US" sz="2000">
                <a:solidFill>
                  <a:schemeClr val="accent2"/>
                </a:solidFill>
              </a:rPr>
              <a:t>  consistency model which imports </a:t>
            </a:r>
            <a:r>
              <a:rPr lang="en-US" sz="2000">
                <a:solidFill>
                  <a:srgbClr val="FF0000"/>
                </a:solidFill>
              </a:rPr>
              <a:t>all</a:t>
            </a:r>
            <a:r>
              <a:rPr lang="en-US" sz="2000">
                <a:solidFill>
                  <a:schemeClr val="accent2"/>
                </a:solidFill>
              </a:rPr>
              <a:t> shared variables before entering CS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86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49738C-292C-4A01-B8B2-17E560BB38F4}" type="slidenum">
              <a:rPr lang="en-US"/>
              <a:pPr/>
              <a:t>27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Object-Based DSM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8305800" cy="51816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sz="2800" dirty="0" smtClean="0"/>
              <a:t>An object’s functions/methods are part of it.</a:t>
            </a:r>
          </a:p>
          <a:p>
            <a:pPr>
              <a:defRPr/>
            </a:pPr>
            <a:r>
              <a:rPr lang="en-US" sz="2800" dirty="0" smtClean="0"/>
              <a:t>Can use remote method invocation</a:t>
            </a:r>
            <a:br>
              <a:rPr lang="en-US" sz="2800" dirty="0" smtClean="0"/>
            </a:br>
            <a:r>
              <a:rPr lang="en-US" sz="2800" dirty="0" smtClean="0"/>
              <a:t>(like remote procedure calls, covered earlier)</a:t>
            </a:r>
            <a:br>
              <a:rPr lang="en-US" sz="2800" dirty="0" smtClean="0"/>
            </a:br>
            <a:r>
              <a:rPr lang="en-US" sz="2800" dirty="0" smtClean="0"/>
              <a:t>instead of copying or moving an object into</a:t>
            </a:r>
            <a:br>
              <a:rPr lang="en-US" sz="2800" dirty="0" smtClean="0"/>
            </a:br>
            <a:r>
              <a:rPr lang="en-US" sz="2800" dirty="0" smtClean="0"/>
              <a:t>local memory.</a:t>
            </a:r>
          </a:p>
          <a:p>
            <a:pPr>
              <a:defRPr/>
            </a:pPr>
            <a:r>
              <a:rPr lang="en-US" sz="2800" dirty="0" smtClean="0"/>
              <a:t>Can also move or copy an object to improve performance. </a:t>
            </a:r>
          </a:p>
          <a:p>
            <a:pPr>
              <a:defRPr/>
            </a:pPr>
            <a:r>
              <a:rPr lang="en-US" sz="2800" dirty="0" smtClean="0"/>
              <a:t>When objects are replicated, consistency issues again arise (as in unstructured DSM)</a:t>
            </a:r>
          </a:p>
          <a:p>
            <a:pPr>
              <a:defRPr/>
            </a:pPr>
            <a:r>
              <a:rPr lang="en-US" sz="2800" dirty="0" smtClean="0"/>
              <a:t>On write, we could</a:t>
            </a:r>
          </a:p>
          <a:p>
            <a:pPr lvl="1">
              <a:defRPr/>
            </a:pPr>
            <a:r>
              <a:rPr lang="en-US" sz="2400" dirty="0" smtClean="0"/>
              <a:t>Invalidate all other copies (as in unstructured DSM)</a:t>
            </a:r>
          </a:p>
          <a:p>
            <a:pPr lvl="1">
              <a:defRPr/>
            </a:pPr>
            <a:r>
              <a:rPr lang="en-US" sz="2400" dirty="0" smtClean="0"/>
              <a:t>Remotely invoke, on all copies, a method that does the same write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86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49738C-292C-4A01-B8B2-17E560BB38F4}" type="slidenum">
              <a:rPr lang="en-US"/>
              <a:pPr/>
              <a:t>28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Memory Models on Multiprocessors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8305800" cy="5181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Processors share memory</a:t>
            </a:r>
          </a:p>
          <a:p>
            <a:pPr>
              <a:defRPr/>
            </a:pPr>
            <a:r>
              <a:rPr lang="en-US" dirty="0" smtClean="0"/>
              <a:t>Each processor may have its own cache</a:t>
            </a:r>
          </a:p>
          <a:p>
            <a:pPr>
              <a:defRPr/>
            </a:pPr>
            <a:r>
              <a:rPr lang="en-US" dirty="0" smtClean="0"/>
              <a:t>Memory models provide rules for deciding</a:t>
            </a:r>
          </a:p>
          <a:p>
            <a:pPr lvl="1">
              <a:defRPr/>
            </a:pPr>
            <a:r>
              <a:rPr lang="en-US" sz="2400" dirty="0" smtClean="0"/>
              <a:t>When processor X sees writes to memory by other processors</a:t>
            </a:r>
          </a:p>
          <a:p>
            <a:pPr lvl="1">
              <a:defRPr/>
            </a:pPr>
            <a:r>
              <a:rPr lang="en-US" sz="2400" dirty="0" smtClean="0"/>
              <a:t>When writes by processor X are visible to other processors</a:t>
            </a:r>
          </a:p>
          <a:p>
            <a:pPr>
              <a:defRPr/>
            </a:pPr>
            <a:r>
              <a:rPr lang="en-US" dirty="0" smtClean="0"/>
              <a:t>These questions are similar to some of the issues that arise in distributed shared memory</a:t>
            </a:r>
          </a:p>
          <a:p>
            <a:pPr>
              <a:buNone/>
              <a:defRPr/>
            </a:pPr>
            <a:r>
              <a:rPr lang="en-US" dirty="0" smtClean="0"/>
              <a:t>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86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49738C-292C-4A01-B8B2-17E560BB38F4}" type="slidenum">
              <a:rPr lang="en-US"/>
              <a:pPr/>
              <a:t>29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Java Memory Model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8305800" cy="5181600"/>
          </a:xfrm>
        </p:spPr>
        <p:txBody>
          <a:bodyPr>
            <a:normAutofit fontScale="77500" lnSpcReduction="20000"/>
          </a:bodyPr>
          <a:lstStyle/>
          <a:p>
            <a:pPr>
              <a:buNone/>
              <a:defRPr/>
            </a:pPr>
            <a:r>
              <a:rPr lang="en-US" dirty="0" smtClean="0"/>
              <a:t>Similar issues arise in multithreaded code in Java</a:t>
            </a:r>
          </a:p>
          <a:p>
            <a:pPr>
              <a:defRPr/>
            </a:pPr>
            <a:r>
              <a:rPr lang="en-US" dirty="0" smtClean="0"/>
              <a:t>Each thread may have its own copy of shared variables</a:t>
            </a:r>
          </a:p>
          <a:p>
            <a:pPr>
              <a:defRPr/>
            </a:pPr>
            <a:r>
              <a:rPr lang="en-US" dirty="0" smtClean="0"/>
              <a:t>Threads may read from and write to their own copy of shared variables.  </a:t>
            </a:r>
          </a:p>
          <a:p>
            <a:pPr>
              <a:defRPr/>
            </a:pPr>
            <a:r>
              <a:rPr lang="en-US" dirty="0" smtClean="0"/>
              <a:t>The Java Memory Model specifies</a:t>
            </a:r>
          </a:p>
          <a:p>
            <a:pPr lvl="1">
              <a:defRPr/>
            </a:pPr>
            <a:r>
              <a:rPr lang="en-US" dirty="0" smtClean="0"/>
              <a:t>When thread X must see writes to memory by other processors</a:t>
            </a:r>
          </a:p>
          <a:p>
            <a:pPr lvl="1">
              <a:defRPr/>
            </a:pPr>
            <a:r>
              <a:rPr lang="en-US" dirty="0" smtClean="0"/>
              <a:t>When writes by thread X must become visible to other processors</a:t>
            </a:r>
          </a:p>
          <a:p>
            <a:pPr>
              <a:defRPr/>
            </a:pPr>
            <a:r>
              <a:rPr lang="en-US" dirty="0" smtClean="0"/>
              <a:t>The issues in Java are different from those in other languages such as C/C++:</a:t>
            </a:r>
          </a:p>
          <a:p>
            <a:pPr lvl="1">
              <a:defRPr/>
            </a:pPr>
            <a:r>
              <a:rPr lang="en-US" dirty="0" smtClean="0"/>
              <a:t>Threads are an integral part of the Java language.  </a:t>
            </a:r>
          </a:p>
          <a:p>
            <a:pPr lvl="1">
              <a:defRPr/>
            </a:pPr>
            <a:r>
              <a:rPr lang="en-US" dirty="0" smtClean="0"/>
              <a:t>Java compilers can rearrange thread code as part of optimization</a:t>
            </a:r>
          </a:p>
          <a:p>
            <a:pPr lvl="1">
              <a:defRPr/>
            </a:pPr>
            <a:r>
              <a:rPr lang="en-US" dirty="0" smtClean="0"/>
              <a:t>To achieve correctness, certain conditions must be guaranteed.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905000" cy="381000"/>
          </a:xfrm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1905000" cy="381000"/>
          </a:xfrm>
          <a:noFill/>
        </p:spPr>
        <p:txBody>
          <a:bodyPr/>
          <a:lstStyle/>
          <a:p>
            <a:fld id="{0286A8FF-FF6B-421D-A1A4-20CEBD98E389}" type="slidenum">
              <a:rPr lang="en-US"/>
              <a:pPr/>
              <a:t>3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Requirements for Sharing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Requirement for sharing</a:t>
            </a:r>
          </a:p>
          <a:p>
            <a:pPr lvl="1"/>
            <a:r>
              <a:rPr lang="en-US" smtClean="0"/>
              <a:t>How to express what is shared</a:t>
            </a:r>
          </a:p>
          <a:p>
            <a:pPr lvl="2"/>
            <a:r>
              <a:rPr lang="en-US" i="1" smtClean="0"/>
              <a:t>A priori</a:t>
            </a:r>
            <a:r>
              <a:rPr lang="en-US" smtClean="0"/>
              <a:t> agreement (e.g., system components)</a:t>
            </a:r>
          </a:p>
          <a:p>
            <a:pPr lvl="2"/>
            <a:r>
              <a:rPr lang="en-US" smtClean="0"/>
              <a:t>Language construct (e.g., UNIX’s </a:t>
            </a:r>
            <a:r>
              <a:rPr lang="en-US" smtClean="0">
                <a:solidFill>
                  <a:srgbClr val="00B0F9"/>
                </a:solidFill>
                <a:latin typeface="Arial" charset="0"/>
              </a:rPr>
              <a:t>shmget/shmat</a:t>
            </a:r>
            <a:r>
              <a:rPr lang="en-US" smtClean="0"/>
              <a:t>)</a:t>
            </a:r>
          </a:p>
          <a:p>
            <a:pPr lvl="1"/>
            <a:r>
              <a:rPr lang="en-US" smtClean="0"/>
              <a:t>Shared code must be </a:t>
            </a:r>
            <a:r>
              <a:rPr lang="en-US" i="1" smtClean="0">
                <a:solidFill>
                  <a:srgbClr val="FF0000"/>
                </a:solidFill>
              </a:rPr>
              <a:t>reentrant</a:t>
            </a:r>
            <a:r>
              <a:rPr lang="en-US" smtClean="0"/>
              <a:t> (also known as </a:t>
            </a:r>
            <a:r>
              <a:rPr lang="en-US" i="1" smtClean="0">
                <a:solidFill>
                  <a:srgbClr val="FF0000"/>
                </a:solidFill>
              </a:rPr>
              <a:t>read-only</a:t>
            </a:r>
            <a:r>
              <a:rPr lang="en-US" smtClean="0"/>
              <a:t>  or </a:t>
            </a:r>
            <a:r>
              <a:rPr lang="en-US" i="1" smtClean="0">
                <a:solidFill>
                  <a:srgbClr val="FF0000"/>
                </a:solidFill>
              </a:rPr>
              <a:t>pure</a:t>
            </a:r>
            <a:r>
              <a:rPr lang="en-US" smtClean="0"/>
              <a:t>)</a:t>
            </a:r>
          </a:p>
          <a:p>
            <a:pPr lvl="2"/>
            <a:r>
              <a:rPr lang="en-US" smtClean="0"/>
              <a:t>Does not modify itself (read-only segments)</a:t>
            </a:r>
          </a:p>
          <a:p>
            <a:pPr lvl="2"/>
            <a:r>
              <a:rPr lang="en-US" smtClean="0"/>
              <a:t>Data (stack, heap)  in separate private areas for each process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86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49738C-292C-4A01-B8B2-17E560BB38F4}" type="slidenum">
              <a:rPr lang="en-US"/>
              <a:pPr/>
              <a:t>30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Java Memory Model (continued)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8305800" cy="51816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Full details in JSR 133 (2004).  </a:t>
            </a:r>
          </a:p>
          <a:p>
            <a:pPr>
              <a:defRPr/>
            </a:pPr>
            <a:r>
              <a:rPr lang="en-US" dirty="0" smtClean="0"/>
              <a:t>A </a:t>
            </a:r>
            <a:r>
              <a:rPr lang="en-US" i="1" dirty="0" smtClean="0">
                <a:solidFill>
                  <a:srgbClr val="FF0000"/>
                </a:solidFill>
              </a:rPr>
              <a:t>happened-before</a:t>
            </a:r>
            <a:r>
              <a:rPr lang="en-US" dirty="0" smtClean="0"/>
              <a:t> relation is defined on memory references, locks, unlocks, and other thread operation.  </a:t>
            </a:r>
          </a:p>
          <a:p>
            <a:pPr>
              <a:defRPr/>
            </a:pPr>
            <a:r>
              <a:rPr lang="en-US" dirty="0" smtClean="0"/>
              <a:t>If one action happened-before the other according to this definition, then the Java Virtual Machine guarantees that the results of the first action are visible to the second action </a:t>
            </a:r>
          </a:p>
          <a:p>
            <a:pPr>
              <a:defRPr/>
            </a:pPr>
            <a:r>
              <a:rPr lang="en-US" b="1" dirty="0" smtClean="0"/>
              <a:t>Example:</a:t>
            </a: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dirty="0" smtClean="0"/>
              <a:t>If  </a:t>
            </a:r>
            <a:r>
              <a:rPr lang="en-US" dirty="0" smtClean="0">
                <a:solidFill>
                  <a:srgbClr val="00B0F9"/>
                </a:solidFill>
                <a:latin typeface="Arial" pitchFamily="34" charset="0"/>
                <a:cs typeface="Arial" pitchFamily="34" charset="0"/>
              </a:rPr>
              <a:t>x=1</a:t>
            </a:r>
            <a:r>
              <a:rPr lang="en-US" dirty="0" smtClean="0">
                <a:solidFill>
                  <a:srgbClr val="00B0F9"/>
                </a:solidFill>
              </a:rPr>
              <a:t> </a:t>
            </a:r>
            <a:r>
              <a:rPr lang="en-US" dirty="0" smtClean="0"/>
              <a:t>happened-before </a:t>
            </a:r>
            <a:r>
              <a:rPr lang="en-US" dirty="0" smtClean="0">
                <a:solidFill>
                  <a:srgbClr val="00B0F9"/>
                </a:solidFill>
                <a:latin typeface="Arial" pitchFamily="34" charset="0"/>
                <a:cs typeface="Arial" pitchFamily="34" charset="0"/>
              </a:rPr>
              <a:t>y=x</a:t>
            </a:r>
            <a:r>
              <a:rPr lang="en-US" dirty="0" smtClean="0">
                <a:solidFill>
                  <a:srgbClr val="00B0F9"/>
                </a:solidFill>
              </a:rPr>
              <a:t> </a:t>
            </a:r>
            <a:r>
              <a:rPr lang="en-US" dirty="0" smtClean="0"/>
              <a:t>and no other assignment to x intervenes, then </a:t>
            </a:r>
            <a:r>
              <a:rPr lang="en-US" dirty="0" smtClean="0">
                <a:solidFill>
                  <a:srgbClr val="00B0F9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dirty="0" smtClean="0"/>
              <a:t> must be set to </a:t>
            </a:r>
            <a:r>
              <a:rPr lang="en-US" dirty="0" smtClean="0">
                <a:solidFill>
                  <a:srgbClr val="00B0F9"/>
                </a:solidFill>
              </a:rPr>
              <a:t>1</a:t>
            </a:r>
            <a:r>
              <a:rPr lang="en-US" dirty="0" smtClean="0"/>
              <a:t>.</a:t>
            </a:r>
          </a:p>
          <a:p>
            <a:pPr lvl="1">
              <a:defRPr/>
            </a:pPr>
            <a:r>
              <a:rPr lang="en-US" dirty="0" smtClean="0"/>
              <a:t>But if it is not true that </a:t>
            </a:r>
            <a:r>
              <a:rPr lang="en-US" dirty="0" smtClean="0">
                <a:solidFill>
                  <a:srgbClr val="00B0F9"/>
                </a:solidFill>
                <a:latin typeface="Arial" pitchFamily="34" charset="0"/>
                <a:cs typeface="Arial" pitchFamily="34" charset="0"/>
              </a:rPr>
              <a:t>x=1</a:t>
            </a:r>
            <a:r>
              <a:rPr lang="en-US" dirty="0" smtClean="0"/>
              <a:t> happened-before </a:t>
            </a:r>
            <a:r>
              <a:rPr lang="en-US" dirty="0" smtClean="0">
                <a:solidFill>
                  <a:srgbClr val="00B0F9"/>
                </a:solidFill>
                <a:latin typeface="Arial" pitchFamily="34" charset="0"/>
                <a:cs typeface="Arial" pitchFamily="34" charset="0"/>
              </a:rPr>
              <a:t>y=x</a:t>
            </a:r>
            <a:r>
              <a:rPr lang="en-US" dirty="0" smtClean="0"/>
              <a:t>, then </a:t>
            </a:r>
            <a:r>
              <a:rPr lang="en-US" dirty="0" smtClean="0">
                <a:solidFill>
                  <a:srgbClr val="00B0F9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dirty="0" smtClean="0"/>
              <a:t> will not necessarily be set to </a:t>
            </a:r>
            <a:r>
              <a:rPr lang="en-US" dirty="0" smtClean="0">
                <a:solidFill>
                  <a:srgbClr val="00B0F9"/>
                </a:solidFill>
              </a:rPr>
              <a:t>1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Note that this is a separate issue from mutual exclusion, although the two are related.</a:t>
            </a:r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86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49738C-292C-4A01-B8B2-17E560BB38F4}" type="slidenum">
              <a:rPr lang="en-US"/>
              <a:pPr/>
              <a:t>31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Java Memory Model (continued)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8305800" cy="51816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Some rules defining the happened before relation (not a complete list):</a:t>
            </a:r>
          </a:p>
          <a:p>
            <a:pPr lvl="1"/>
            <a:r>
              <a:rPr lang="en-US" dirty="0" smtClean="0"/>
              <a:t>An action in a thread happened-before an action in that thread that comes later in the thread’s sequential order.</a:t>
            </a:r>
          </a:p>
          <a:p>
            <a:pPr lvl="1"/>
            <a:r>
              <a:rPr lang="en-US" dirty="0" smtClean="0"/>
              <a:t>An unlock on an object happened-before every subsequent lock on </a:t>
            </a:r>
            <a:r>
              <a:rPr lang="en-US" b="1" dirty="0" smtClean="0">
                <a:solidFill>
                  <a:srgbClr val="FF0000"/>
                </a:solidFill>
              </a:rPr>
              <a:t>that same object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write to a volatile field happened-before every subsequent read of </a:t>
            </a:r>
            <a:r>
              <a:rPr lang="en-US" b="1" dirty="0" smtClean="0">
                <a:solidFill>
                  <a:srgbClr val="FF0000"/>
                </a:solidFill>
              </a:rPr>
              <a:t>that same volatile field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call to </a:t>
            </a:r>
            <a:r>
              <a:rPr lang="en-US" dirty="0" smtClean="0">
                <a:solidFill>
                  <a:srgbClr val="00B0F9"/>
                </a:solidFill>
                <a:latin typeface="Arial" pitchFamily="34" charset="0"/>
                <a:cs typeface="Arial" pitchFamily="34" charset="0"/>
              </a:rPr>
              <a:t>start()</a:t>
            </a:r>
            <a:r>
              <a:rPr lang="en-US" dirty="0" smtClean="0"/>
              <a:t> on a thread happened-before any actions within the thread.</a:t>
            </a:r>
          </a:p>
          <a:p>
            <a:pPr lvl="1"/>
            <a:r>
              <a:rPr lang="en-US" dirty="0" smtClean="0"/>
              <a:t>All actions within a thread happened-before any other thread returns from a </a:t>
            </a:r>
            <a:r>
              <a:rPr lang="en-US" dirty="0" smtClean="0">
                <a:solidFill>
                  <a:srgbClr val="00B0F9"/>
                </a:solidFill>
                <a:latin typeface="Arial" pitchFamily="34" charset="0"/>
                <a:cs typeface="Arial" pitchFamily="34" charset="0"/>
              </a:rPr>
              <a:t>join()</a:t>
            </a:r>
            <a:r>
              <a:rPr lang="en-US" dirty="0" smtClean="0"/>
              <a:t> on that thread.</a:t>
            </a:r>
          </a:p>
          <a:p>
            <a:pPr lvl="1"/>
            <a:r>
              <a:rPr lang="en-US" dirty="0" smtClean="0"/>
              <a:t>A write by a thread to a blocking queue happened-before any subsequent read from that blocking queue.</a:t>
            </a:r>
          </a:p>
          <a:p>
            <a:r>
              <a:rPr lang="en-US" dirty="0" smtClean="0"/>
              <a:t>There are other rules.  The compiler is free to reorder operations as long as the happened-before operation is respected.</a:t>
            </a:r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905000" cy="381000"/>
          </a:xfrm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1905000" cy="381000"/>
          </a:xfrm>
          <a:noFill/>
        </p:spPr>
        <p:txBody>
          <a:bodyPr/>
          <a:lstStyle/>
          <a:p>
            <a:fld id="{61B24FAC-4AAB-4022-B354-4C9CBFB967FC}" type="slidenum">
              <a:rPr lang="en-US"/>
              <a:pPr/>
              <a:t>32</a:t>
            </a:fld>
            <a:endParaRPr lang="en-US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600" dirty="0" smtClean="0"/>
              <a:t>History</a:t>
            </a:r>
          </a:p>
          <a:p>
            <a:r>
              <a:rPr lang="en-US" sz="1600" dirty="0" smtClean="0"/>
              <a:t>Originally developed by Steve Franklin</a:t>
            </a:r>
          </a:p>
          <a:p>
            <a:r>
              <a:rPr lang="en-US" sz="1600" dirty="0" smtClean="0"/>
              <a:t>Modified by Michael Dillencourt, Summer, 2007</a:t>
            </a:r>
          </a:p>
          <a:p>
            <a:r>
              <a:rPr lang="en-US" sz="1600" dirty="0" smtClean="0"/>
              <a:t>Modified by Michael Dillencourt, Spring, 2009</a:t>
            </a:r>
          </a:p>
          <a:p>
            <a:r>
              <a:rPr lang="en-US" sz="1600" dirty="0" smtClean="0"/>
              <a:t>Modified by Michael Dillencourt, Winter 2011 (added material on Java memory model)</a:t>
            </a:r>
          </a:p>
          <a:p>
            <a:endParaRPr lang="en-US" sz="1600" dirty="0" smtClean="0"/>
          </a:p>
          <a:p>
            <a:pPr>
              <a:buFontTx/>
              <a:buNone/>
            </a:pPr>
            <a:endParaRPr lang="en-US" sz="1600" dirty="0" smtClean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DFE73B-3F2B-46C6-ADED-4FEBDEE0F0D5}" type="slidenum">
              <a:rPr lang="en-US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Linking and Sharing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5105400" cy="4648200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en-US" sz="2800" smtClean="0">
                <a:solidFill>
                  <a:srgbClr val="FF0000"/>
                </a:solidFill>
              </a:rPr>
              <a:t>Linking</a:t>
            </a:r>
            <a:r>
              <a:rPr lang="en-US" sz="2800" smtClean="0"/>
              <a:t> resolves external references</a:t>
            </a:r>
          </a:p>
          <a:p>
            <a:pPr>
              <a:buClr>
                <a:schemeClr val="accent2"/>
              </a:buClr>
            </a:pPr>
            <a:r>
              <a:rPr lang="en-US" sz="2800" smtClean="0">
                <a:solidFill>
                  <a:srgbClr val="FF0000"/>
                </a:solidFill>
              </a:rPr>
              <a:t>Sharing</a:t>
            </a:r>
            <a:r>
              <a:rPr lang="en-US" sz="2800" smtClean="0"/>
              <a:t> links the </a:t>
            </a:r>
            <a:r>
              <a:rPr lang="en-US" sz="2800" i="1" smtClean="0">
                <a:solidFill>
                  <a:srgbClr val="FF0000"/>
                </a:solidFill>
              </a:rPr>
              <a:t>same copy </a:t>
            </a:r>
            <a:r>
              <a:rPr lang="en-US" sz="2800" smtClean="0"/>
              <a:t>of a module into </a:t>
            </a:r>
            <a:r>
              <a:rPr lang="en-US" sz="2800" i="1" smtClean="0">
                <a:solidFill>
                  <a:srgbClr val="FF0000"/>
                </a:solidFill>
              </a:rPr>
              <a:t>two or more </a:t>
            </a:r>
            <a:r>
              <a:rPr lang="en-US" sz="2800" smtClean="0"/>
              <a:t>address spaces</a:t>
            </a:r>
          </a:p>
          <a:p>
            <a:pPr>
              <a:buClr>
                <a:schemeClr val="accent2"/>
              </a:buClr>
            </a:pPr>
            <a:r>
              <a:rPr lang="en-US" sz="2800" smtClean="0">
                <a:solidFill>
                  <a:srgbClr val="FF0000"/>
                </a:solidFill>
              </a:rPr>
              <a:t>Static</a:t>
            </a:r>
            <a:r>
              <a:rPr lang="en-US" sz="2800" smtClean="0"/>
              <a:t> linking/sharing:</a:t>
            </a:r>
          </a:p>
          <a:p>
            <a:pPr lvl="1">
              <a:buClr>
                <a:schemeClr val="accent2"/>
              </a:buClr>
            </a:pPr>
            <a:r>
              <a:rPr lang="en-US" sz="2400" smtClean="0"/>
              <a:t>Resolve references</a:t>
            </a:r>
            <a:br>
              <a:rPr lang="en-US" sz="2400" smtClean="0"/>
            </a:br>
            <a:r>
              <a:rPr lang="en-US" sz="2400" smtClean="0"/>
              <a:t>before execution starts</a:t>
            </a:r>
          </a:p>
          <a:p>
            <a:pPr>
              <a:buClr>
                <a:schemeClr val="accent2"/>
              </a:buClr>
            </a:pPr>
            <a:r>
              <a:rPr lang="en-US" sz="2800" smtClean="0">
                <a:solidFill>
                  <a:srgbClr val="FF0000"/>
                </a:solidFill>
              </a:rPr>
              <a:t>Dynamic</a:t>
            </a:r>
            <a:r>
              <a:rPr lang="en-US" sz="2800" smtClean="0"/>
              <a:t> linking/sharing:</a:t>
            </a:r>
          </a:p>
          <a:p>
            <a:pPr lvl="1">
              <a:buClr>
                <a:schemeClr val="accent2"/>
              </a:buClr>
            </a:pPr>
            <a:r>
              <a:rPr lang="en-US" sz="2400" smtClean="0"/>
              <a:t>While executing</a:t>
            </a:r>
          </a:p>
        </p:txBody>
      </p:sp>
      <p:pic>
        <p:nvPicPr>
          <p:cNvPr id="5127" name="Picture 4" descr="9-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903913" y="1600200"/>
            <a:ext cx="2582862" cy="3495675"/>
          </a:xfrm>
          <a:noFill/>
        </p:spPr>
      </p:pic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7010400" y="55626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9-1</a:t>
            </a:r>
            <a:endParaRPr lang="en-US">
              <a:latin typeface="Bookshelf Symbol 1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905000" cy="381000"/>
          </a:xfrm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1905000" cy="381000"/>
          </a:xfrm>
          <a:noFill/>
        </p:spPr>
        <p:txBody>
          <a:bodyPr/>
          <a:lstStyle/>
          <a:p>
            <a:fld id="{ADF018CE-E04F-47F0-86D5-91B3A670B508}" type="slidenum">
              <a:rPr lang="en-US"/>
              <a:pPr/>
              <a:t>5</a:t>
            </a:fld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Sharing without Virtual Memory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5181600"/>
          </a:xfrm>
        </p:spPr>
        <p:txBody>
          <a:bodyPr/>
          <a:lstStyle/>
          <a:p>
            <a:r>
              <a:rPr lang="en-US" sz="2800" smtClean="0"/>
              <a:t>With one or no Relocation Register (RR)</a:t>
            </a:r>
          </a:p>
          <a:p>
            <a:pPr lvl="1"/>
            <a:r>
              <a:rPr lang="en-US" sz="2400" smtClean="0"/>
              <a:t>All memory of a process is contiguous</a:t>
            </a:r>
          </a:p>
          <a:p>
            <a:pPr lvl="1"/>
            <a:r>
              <a:rPr lang="en-US" sz="2400" smtClean="0"/>
              <a:t>Sharing user programs:</a:t>
            </a:r>
          </a:p>
          <a:p>
            <a:pPr lvl="2"/>
            <a:r>
              <a:rPr lang="en-US" smtClean="0"/>
              <a:t>Possible only with 2 user programs by partial overlap</a:t>
            </a:r>
          </a:p>
          <a:p>
            <a:pPr lvl="2"/>
            <a:r>
              <a:rPr lang="en-US" smtClean="0"/>
              <a:t>Too restrictive and difficult; generally not used</a:t>
            </a:r>
          </a:p>
          <a:p>
            <a:pPr lvl="1"/>
            <a:r>
              <a:rPr lang="en-US" sz="2400" smtClean="0"/>
              <a:t>Sharing system components:</a:t>
            </a:r>
          </a:p>
          <a:p>
            <a:pPr lvl="2"/>
            <a:r>
              <a:rPr lang="en-US" smtClean="0"/>
              <a:t>Components are assigned </a:t>
            </a:r>
            <a:r>
              <a:rPr lang="en-US" smtClean="0">
                <a:solidFill>
                  <a:srgbClr val="FF0000"/>
                </a:solidFill>
              </a:rPr>
              <a:t>specific, agreed-upon </a:t>
            </a:r>
            <a:r>
              <a:rPr lang="en-US" smtClean="0"/>
              <a:t>starting positions</a:t>
            </a:r>
          </a:p>
          <a:p>
            <a:pPr lvl="2"/>
            <a:r>
              <a:rPr lang="en-US" smtClean="0"/>
              <a:t>Linker resolves references to those locations</a:t>
            </a:r>
          </a:p>
          <a:p>
            <a:pPr lvl="2"/>
            <a:r>
              <a:rPr lang="en-US" smtClean="0"/>
              <a:t>Can also use a block of </a:t>
            </a:r>
            <a:r>
              <a:rPr lang="en-US" smtClean="0">
                <a:solidFill>
                  <a:srgbClr val="FF0000"/>
                </a:solidFill>
              </a:rPr>
              <a:t>transfer addresses</a:t>
            </a:r>
            <a:r>
              <a:rPr lang="en-US" smtClean="0"/>
              <a:t>,</a:t>
            </a:r>
            <a:br>
              <a:rPr lang="en-US" smtClean="0"/>
            </a:br>
            <a:r>
              <a:rPr lang="en-US" smtClean="0"/>
              <a:t>but this involves additional memory references.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717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3422C2-4D55-4946-8F02-05DBFB02C3CA}" type="slidenum">
              <a:rPr lang="en-US"/>
              <a:pPr/>
              <a:t>6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Sharing without Virtual Memory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4267200" cy="5181600"/>
          </a:xfrm>
        </p:spPr>
        <p:txBody>
          <a:bodyPr/>
          <a:lstStyle/>
          <a:p>
            <a:r>
              <a:rPr lang="en-US" sz="2800" smtClean="0"/>
              <a:t>With multiple RRs</a:t>
            </a:r>
          </a:p>
          <a:p>
            <a:pPr lvl="1">
              <a:buClr>
                <a:schemeClr val="accent2"/>
              </a:buClr>
            </a:pPr>
            <a:r>
              <a:rPr lang="en-US" sz="2400" smtClean="0">
                <a:solidFill>
                  <a:srgbClr val="FF0000"/>
                </a:solidFill>
              </a:rPr>
              <a:t>CBR = Code Base Register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    Point to shared</a:t>
            </a:r>
            <a:br>
              <a:rPr lang="en-US" sz="2400" smtClean="0"/>
            </a:br>
            <a:r>
              <a:rPr lang="en-US" sz="2400" smtClean="0"/>
              <a:t>        copy of code</a:t>
            </a:r>
          </a:p>
          <a:p>
            <a:pPr lvl="1">
              <a:buClr>
                <a:schemeClr val="accent2"/>
              </a:buClr>
            </a:pPr>
            <a:r>
              <a:rPr lang="en-US" sz="2400" smtClean="0">
                <a:solidFill>
                  <a:srgbClr val="FF0000"/>
                </a:solidFill>
              </a:rPr>
              <a:t>SBR = Stack Base Register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    Point to private</a:t>
            </a:r>
            <a:br>
              <a:rPr lang="en-US" sz="2400" smtClean="0"/>
            </a:br>
            <a:r>
              <a:rPr lang="en-US" sz="2400" smtClean="0"/>
              <a:t>        copy of stack</a:t>
            </a:r>
          </a:p>
          <a:p>
            <a:pPr lvl="1">
              <a:buClr>
                <a:schemeClr val="accent2"/>
              </a:buClr>
            </a:pPr>
            <a:r>
              <a:rPr lang="en-US" sz="2400" smtClean="0">
                <a:solidFill>
                  <a:srgbClr val="FF0000"/>
                </a:solidFill>
              </a:rPr>
              <a:t>DBR = Data Base Register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    Point to private</a:t>
            </a:r>
            <a:br>
              <a:rPr lang="en-US" sz="2400" smtClean="0"/>
            </a:br>
            <a:r>
              <a:rPr lang="en-US" sz="2400" smtClean="0"/>
              <a:t>        copy of data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6172200" y="52720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9-2</a:t>
            </a:r>
            <a:endParaRPr lang="en-US">
              <a:latin typeface="Bookshelf Symbol 1" pitchFamily="34" charset="0"/>
            </a:endParaRPr>
          </a:p>
        </p:txBody>
      </p:sp>
      <p:pic>
        <p:nvPicPr>
          <p:cNvPr id="7176" name="Picture 5" descr="9-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4876800" y="1828800"/>
            <a:ext cx="3810000" cy="3022600"/>
          </a:xfr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Sharing in Paging Systems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Data pages</a:t>
            </a:r>
          </a:p>
          <a:p>
            <a:r>
              <a:rPr lang="en-US" sz="2800" smtClean="0"/>
              <a:t>Code pages</a:t>
            </a:r>
          </a:p>
          <a:p>
            <a:r>
              <a:rPr lang="en-US" sz="2800" smtClean="0"/>
              <a:t>Generally, want to avoid requiring shared page to have the same page number in all processes that share it</a:t>
            </a:r>
          </a:p>
          <a:p>
            <a:pPr lvl="1"/>
            <a:r>
              <a:rPr lang="en-US" sz="2400" smtClean="0"/>
              <a:t>Code, data could be shared by many processes</a:t>
            </a:r>
          </a:p>
          <a:p>
            <a:pPr lvl="1"/>
            <a:r>
              <a:rPr lang="en-US" sz="2400" smtClean="0"/>
              <a:t>Could easily lead to conflicts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905000" cy="381000"/>
          </a:xfrm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1905000" cy="381000"/>
          </a:xfrm>
          <a:noFill/>
        </p:spPr>
        <p:txBody>
          <a:bodyPr/>
          <a:lstStyle/>
          <a:p>
            <a:fld id="{08A21159-6F80-41F6-AFAF-9150C3CF2091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922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676625-9A62-44CC-A251-1901200390EB}" type="slidenum">
              <a:rPr lang="en-US"/>
              <a:pPr/>
              <a:t>8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Sharing in Paging Systems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5105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Sharing of data pages: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Page table entries of different processes point to the same page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If shared pages contain </a:t>
            </a:r>
            <a:r>
              <a:rPr lang="en-US" sz="2400" smtClean="0">
                <a:solidFill>
                  <a:srgbClr val="FF0000"/>
                </a:solidFill>
              </a:rPr>
              <a:t>only data and no addresses, </a:t>
            </a:r>
            <a:r>
              <a:rPr lang="en-US" sz="2400" smtClean="0"/>
              <a:t>linker can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Assign arbitrary page numbers to the shared pages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Adjust page tables to point to appropriate page frames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So the shared page can have a different page number in different processes</a:t>
            </a:r>
          </a:p>
        </p:txBody>
      </p:sp>
      <p:pic>
        <p:nvPicPr>
          <p:cNvPr id="9223" name="Picture 4" descr="9-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791200" y="1295400"/>
            <a:ext cx="2971800" cy="4343400"/>
          </a:xfrm>
          <a:noFill/>
        </p:spPr>
      </p:pic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6781800" y="5791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Figure 9-3</a:t>
            </a:r>
            <a:endParaRPr lang="en-US">
              <a:latin typeface="Bookshelf Symbol 1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Sharing in Paging Systems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Sharing of code pages</a:t>
            </a:r>
          </a:p>
          <a:p>
            <a:r>
              <a:rPr lang="en-US" sz="2800" smtClean="0"/>
              <a:t>Key issues: </a:t>
            </a:r>
          </a:p>
          <a:p>
            <a:pPr lvl="1"/>
            <a:r>
              <a:rPr lang="en-US" sz="2400" smtClean="0"/>
              <a:t>Self-references: references to the shared code from within the shared code</a:t>
            </a:r>
          </a:p>
          <a:p>
            <a:pPr lvl="1"/>
            <a:r>
              <a:rPr lang="en-US" sz="2400" smtClean="0"/>
              <a:t>Linking the shared code into multiple address spaces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905000" cy="381000"/>
          </a:xfrm>
          <a:noFill/>
        </p:spPr>
        <p:txBody>
          <a:bodyPr/>
          <a:lstStyle/>
          <a:p>
            <a:r>
              <a:rPr lang="en-US" smtClean="0"/>
              <a:t>CompSci 143A</a:t>
            </a:r>
            <a:endParaRPr lang="en-US"/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1905000" cy="381000"/>
          </a:xfrm>
          <a:noFill/>
        </p:spPr>
        <p:txBody>
          <a:bodyPr/>
          <a:lstStyle/>
          <a:p>
            <a:fld id="{6A32DAED-D187-4A97-8349-EDB5DDC3B9DE}" type="slidenum">
              <a:rPr lang="en-US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Spring, 2013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S lecture">
  <a:themeElements>
    <a:clrScheme name="OS lecture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S lectur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S lecture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 lecture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 lecture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 lecture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 lecture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 lecture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 lecture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Office\Templates\OS lecture.pot</Template>
  <TotalTime>8108</TotalTime>
  <Words>1835</Words>
  <Application>Microsoft Office PowerPoint</Application>
  <PresentationFormat>On-screen Show (4:3)</PresentationFormat>
  <Paragraphs>349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OS lecture</vt:lpstr>
      <vt:lpstr>9. Linking and Sharing</vt:lpstr>
      <vt:lpstr>Single-Copy Sharing</vt:lpstr>
      <vt:lpstr>Requirements for Sharing</vt:lpstr>
      <vt:lpstr>Linking and Sharing</vt:lpstr>
      <vt:lpstr>Sharing without Virtual Memory</vt:lpstr>
      <vt:lpstr>Sharing without Virtual Memory</vt:lpstr>
      <vt:lpstr>Sharing in Paging Systems</vt:lpstr>
      <vt:lpstr>Sharing in Paging Systems</vt:lpstr>
      <vt:lpstr>Sharing in Paging Systems</vt:lpstr>
      <vt:lpstr>Sharing of Code Pages in Paging Systems</vt:lpstr>
      <vt:lpstr>Dynamic Linking via Transfer Vector</vt:lpstr>
      <vt:lpstr>Sharing in Segmented Systems</vt:lpstr>
      <vt:lpstr>Unrestricted Dynamic Linking/Sharing</vt:lpstr>
      <vt:lpstr>Dynamic Linking/Sharing</vt:lpstr>
      <vt:lpstr>Distributed Shared Memory</vt:lpstr>
      <vt:lpstr>Unstructured DSM</vt:lpstr>
      <vt:lpstr>Structured DSM</vt:lpstr>
      <vt:lpstr>Implementing Unstructured DSM</vt:lpstr>
      <vt:lpstr>Implementing Unstructured DSM</vt:lpstr>
      <vt:lpstr>Implementing Unstructured DSM</vt:lpstr>
      <vt:lpstr>Implementing Unstructured DSM</vt:lpstr>
      <vt:lpstr>Implementing Unstructured DSM</vt:lpstr>
      <vt:lpstr>Implementing Structured DSM</vt:lpstr>
      <vt:lpstr>Implementing Structured DSM</vt:lpstr>
      <vt:lpstr>Implementing Structured DSM</vt:lpstr>
      <vt:lpstr>Implementing Structured DSM</vt:lpstr>
      <vt:lpstr>Object-Based DSM</vt:lpstr>
      <vt:lpstr>Memory Models on Multiprocessors</vt:lpstr>
      <vt:lpstr>Java Memory Model</vt:lpstr>
      <vt:lpstr>Java Memory Model (continued)</vt:lpstr>
      <vt:lpstr>Java Memory Model (continued)</vt:lpstr>
      <vt:lpstr>Slide 32</vt:lpstr>
    </vt:vector>
  </TitlesOfParts>
  <Company>University of California, Irvine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Linking and Sharing</dc:title>
  <dc:creator>Information and Computer Science Dept.</dc:creator>
  <cp:lastModifiedBy>Mike</cp:lastModifiedBy>
  <cp:revision>66</cp:revision>
  <cp:lastPrinted>2002-02-12T22:07:00Z</cp:lastPrinted>
  <dcterms:created xsi:type="dcterms:W3CDTF">2002-02-12T21:08:30Z</dcterms:created>
  <dcterms:modified xsi:type="dcterms:W3CDTF">2013-05-20T22:25:14Z</dcterms:modified>
</cp:coreProperties>
</file>