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3" r:id="rId1"/>
  </p:sldMasterIdLst>
  <p:notesMasterIdLst>
    <p:notesMasterId r:id="rId43"/>
  </p:notesMasterIdLst>
  <p:sldIdLst>
    <p:sldId id="256" r:id="rId2"/>
    <p:sldId id="257" r:id="rId3"/>
    <p:sldId id="352" r:id="rId4"/>
    <p:sldId id="353" r:id="rId5"/>
    <p:sldId id="354" r:id="rId6"/>
    <p:sldId id="355" r:id="rId7"/>
    <p:sldId id="358" r:id="rId8"/>
    <p:sldId id="359" r:id="rId9"/>
    <p:sldId id="356" r:id="rId10"/>
    <p:sldId id="357" r:id="rId11"/>
    <p:sldId id="360" r:id="rId12"/>
    <p:sldId id="362" r:id="rId13"/>
    <p:sldId id="363" r:id="rId14"/>
    <p:sldId id="361" r:id="rId15"/>
    <p:sldId id="364" r:id="rId16"/>
    <p:sldId id="366" r:id="rId17"/>
    <p:sldId id="368" r:id="rId18"/>
    <p:sldId id="367" r:id="rId19"/>
    <p:sldId id="365" r:id="rId20"/>
    <p:sldId id="374" r:id="rId21"/>
    <p:sldId id="369" r:id="rId22"/>
    <p:sldId id="370" r:id="rId23"/>
    <p:sldId id="371" r:id="rId24"/>
    <p:sldId id="372" r:id="rId25"/>
    <p:sldId id="373" r:id="rId26"/>
    <p:sldId id="375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84" r:id="rId36"/>
    <p:sldId id="385" r:id="rId37"/>
    <p:sldId id="387" r:id="rId38"/>
    <p:sldId id="386" r:id="rId39"/>
    <p:sldId id="388" r:id="rId40"/>
    <p:sldId id="389" r:id="rId41"/>
    <p:sldId id="390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4B6D2"/>
    <a:srgbClr val="CC3300"/>
    <a:srgbClr val="00FF00"/>
    <a:srgbClr val="FF00FF"/>
    <a:srgbClr val="FFFF66"/>
    <a:srgbClr val="7BA79D"/>
    <a:srgbClr val="FF0000"/>
    <a:srgbClr val="36AE3B"/>
    <a:srgbClr val="4F79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5E2B6-AE61-47EF-A3D2-23CEA956552E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AAF85-B7CA-493A-8EFF-A1502B62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92582-9FC8-4B1B-8456-B27CC842D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Crista Lopes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INF 123	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92582-9FC8-4B1B-8456-B27CC842DE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017604-314E-6242-BCBD-5102D3DDA4A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Crista Lopes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INF 123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589C5A-1BAB-FA46-A4FE-C02CE385D8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mlrpc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freshmeat.net/faqs/api-7/data-api-intro" TargetMode="External"/><Relationship Id="rId2" Type="http://schemas.openxmlformats.org/officeDocument/2006/relationships/hyperlink" Target="http://www.syndic8.com/services.ph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m.com/developerworks/webservices/library/ws-restwsdl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 123 </a:t>
            </a:r>
            <a:br>
              <a:rPr lang="en-US" dirty="0" smtClean="0"/>
            </a:br>
            <a:r>
              <a:rPr lang="en-US" sz="3556" dirty="0" smtClean="0"/>
              <a:t>SW Arch, dist sys &amp; </a:t>
            </a:r>
            <a:r>
              <a:rPr lang="en-US" sz="3556" dirty="0" err="1" smtClean="0"/>
              <a:t>interop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Crista Lopes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70s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Remember, TCP/IP was *it*</a:t>
            </a:r>
          </a:p>
          <a:p>
            <a:r>
              <a:rPr lang="en-US" dirty="0" smtClean="0"/>
              <a:t>Several special-purpose protocols on top</a:t>
            </a:r>
          </a:p>
          <a:p>
            <a:pPr lvl="1"/>
            <a:r>
              <a:rPr lang="en-US" dirty="0" smtClean="0"/>
              <a:t>telnet, SMTP, FTP, etc.</a:t>
            </a:r>
          </a:p>
          <a:p>
            <a:endParaRPr lang="en-US" dirty="0" smtClean="0"/>
          </a:p>
          <a:p>
            <a:r>
              <a:rPr lang="en-US" dirty="0" smtClean="0"/>
              <a:t>Question: Can we define a general purpose protocol that can make servers </a:t>
            </a:r>
            <a:r>
              <a:rPr lang="en-US" i="1" u="sng" dirty="0" smtClean="0"/>
              <a:t>of any kind</a:t>
            </a:r>
            <a:r>
              <a:rPr lang="en-US" dirty="0" smtClean="0"/>
              <a:t> understand each other?</a:t>
            </a:r>
          </a:p>
          <a:p>
            <a:r>
              <a:rPr lang="en-US" dirty="0" smtClean="0"/>
              <a:t>Answer: Let’s make them ‘speak’ procedure calls!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Procedure Calls (RPC)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9629" y="3177233"/>
            <a:ext cx="178536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r</a:t>
            </a:r>
            <a:r>
              <a:rPr lang="en-US" sz="1600" dirty="0" smtClean="0">
                <a:latin typeface="Courier"/>
                <a:cs typeface="Courier"/>
              </a:rPr>
              <a:t> = </a:t>
            </a:r>
            <a:r>
              <a:rPr lang="en-US" sz="1600" dirty="0" err="1" smtClean="0">
                <a:latin typeface="Courier"/>
                <a:cs typeface="Courier"/>
              </a:rPr>
              <a:t>foo(a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b</a:t>
            </a:r>
            <a:r>
              <a:rPr lang="en-US" sz="1600" dirty="0" smtClean="0">
                <a:latin typeface="Courier"/>
                <a:cs typeface="Courier"/>
              </a:rPr>
              <a:t>)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16" y="4849673"/>
            <a:ext cx="215475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define </a:t>
            </a:r>
            <a:r>
              <a:rPr lang="en-US" sz="1600" dirty="0" err="1" smtClean="0">
                <a:latin typeface="Courier"/>
                <a:cs typeface="Courier"/>
              </a:rPr>
              <a:t>foo(a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b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latin typeface="Courier"/>
                <a:cs typeface="Courier"/>
              </a:rPr>
              <a:t> …</a:t>
            </a:r>
          </a:p>
          <a:p>
            <a:r>
              <a:rPr lang="en-US" sz="1600" dirty="0" smtClean="0">
                <a:latin typeface="Courier"/>
                <a:cs typeface="Courier"/>
              </a:rPr>
              <a:t>end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9629" y="284720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caller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39116" y="4480341"/>
            <a:ext cx="722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callee</a:t>
            </a:r>
            <a:endParaRPr lang="en-US" i="1" dirty="0"/>
          </a:p>
        </p:txBody>
      </p:sp>
      <p:sp>
        <p:nvSpPr>
          <p:cNvPr id="9" name="Rectangle 8"/>
          <p:cNvSpPr/>
          <p:nvPr/>
        </p:nvSpPr>
        <p:spPr>
          <a:xfrm>
            <a:off x="609600" y="2847200"/>
            <a:ext cx="2586416" cy="324474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0815" y="2477868"/>
            <a:ext cx="99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program</a:t>
            </a:r>
            <a:endParaRPr lang="en-US" i="1" dirty="0"/>
          </a:p>
        </p:txBody>
      </p:sp>
      <p:sp>
        <p:nvSpPr>
          <p:cNvPr id="11" name="Rectangle 10"/>
          <p:cNvSpPr/>
          <p:nvPr/>
        </p:nvSpPr>
        <p:spPr>
          <a:xfrm>
            <a:off x="444975" y="2336216"/>
            <a:ext cx="2903441" cy="41532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44975" y="1966884"/>
            <a:ext cx="570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host</a:t>
            </a:r>
            <a:endParaRPr lang="en-US" i="1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1172553" y="4182730"/>
            <a:ext cx="133388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1529278" y="4181898"/>
            <a:ext cx="1333092" cy="24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0710" y="1429184"/>
            <a:ext cx="2155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Procedure Calls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08628" y="3149820"/>
            <a:ext cx="178536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r</a:t>
            </a:r>
            <a:r>
              <a:rPr lang="en-US" sz="1600" dirty="0" smtClean="0">
                <a:latin typeface="Courier"/>
                <a:cs typeface="Courier"/>
              </a:rPr>
              <a:t> = </a:t>
            </a:r>
            <a:r>
              <a:rPr lang="en-US" sz="1600" dirty="0" err="1" smtClean="0">
                <a:latin typeface="Courier"/>
                <a:cs typeface="Courier"/>
              </a:rPr>
              <a:t>foo(a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b</a:t>
            </a:r>
            <a:r>
              <a:rPr lang="en-US" sz="1600" dirty="0" smtClean="0">
                <a:latin typeface="Courier"/>
                <a:cs typeface="Courier"/>
              </a:rPr>
              <a:t>)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88115" y="5191592"/>
            <a:ext cx="215475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define </a:t>
            </a:r>
            <a:r>
              <a:rPr lang="en-US" sz="1600" dirty="0" err="1" smtClean="0">
                <a:latin typeface="Courier"/>
                <a:cs typeface="Courier"/>
              </a:rPr>
              <a:t>foo(a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b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latin typeface="Courier"/>
                <a:cs typeface="Courier"/>
              </a:rPr>
              <a:t> …</a:t>
            </a:r>
          </a:p>
          <a:p>
            <a:r>
              <a:rPr lang="en-US" sz="1600" dirty="0" smtClean="0">
                <a:latin typeface="Courier"/>
                <a:cs typeface="Courier"/>
              </a:rPr>
              <a:t>end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08628" y="281978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caller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888115" y="4822260"/>
            <a:ext cx="722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callee</a:t>
            </a:r>
            <a:endParaRPr lang="en-US" i="1" dirty="0"/>
          </a:p>
        </p:txBody>
      </p:sp>
      <p:sp>
        <p:nvSpPr>
          <p:cNvPr id="22" name="Rectangle 21"/>
          <p:cNvSpPr/>
          <p:nvPr/>
        </p:nvSpPr>
        <p:spPr>
          <a:xfrm>
            <a:off x="5658599" y="2819787"/>
            <a:ext cx="2586416" cy="9074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659814" y="2450455"/>
            <a:ext cx="99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program</a:t>
            </a:r>
            <a:endParaRPr lang="en-US" i="1" dirty="0"/>
          </a:p>
        </p:txBody>
      </p:sp>
      <p:sp>
        <p:nvSpPr>
          <p:cNvPr id="24" name="Rectangle 23"/>
          <p:cNvSpPr/>
          <p:nvPr/>
        </p:nvSpPr>
        <p:spPr>
          <a:xfrm>
            <a:off x="5493974" y="2308803"/>
            <a:ext cx="2903441" cy="155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493974" y="1939471"/>
            <a:ext cx="76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host 1</a:t>
            </a:r>
            <a:endParaRPr lang="en-US" i="1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6037283" y="4339586"/>
            <a:ext cx="170242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V="1">
            <a:off x="6394843" y="4340379"/>
            <a:ext cx="1702423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658599" y="4876386"/>
            <a:ext cx="2586416" cy="1250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493974" y="4580468"/>
            <a:ext cx="2903441" cy="1742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507532" y="4211136"/>
            <a:ext cx="76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host 2</a:t>
            </a:r>
            <a:endParaRPr lang="en-US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16932" y="4543384"/>
            <a:ext cx="99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program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5596192" y="1429184"/>
            <a:ext cx="235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Remote Procedure Calls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Procedure Calls (RPC)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9629" y="3177233"/>
            <a:ext cx="178536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r</a:t>
            </a:r>
            <a:r>
              <a:rPr lang="en-US" sz="1600" dirty="0" smtClean="0">
                <a:latin typeface="Courier"/>
                <a:cs typeface="Courier"/>
              </a:rPr>
              <a:t> = </a:t>
            </a:r>
            <a:r>
              <a:rPr lang="en-US" sz="1600" dirty="0" err="1" smtClean="0">
                <a:latin typeface="Courier"/>
                <a:cs typeface="Courier"/>
              </a:rPr>
              <a:t>foo(a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b</a:t>
            </a:r>
            <a:r>
              <a:rPr lang="en-US" sz="1600" dirty="0" smtClean="0">
                <a:latin typeface="Courier"/>
                <a:cs typeface="Courier"/>
              </a:rPr>
              <a:t>)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116" y="4849673"/>
            <a:ext cx="215475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define </a:t>
            </a:r>
            <a:r>
              <a:rPr lang="en-US" sz="1600" dirty="0" err="1" smtClean="0">
                <a:latin typeface="Courier"/>
                <a:cs typeface="Courier"/>
              </a:rPr>
              <a:t>foo(a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b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latin typeface="Courier"/>
                <a:cs typeface="Courier"/>
              </a:rPr>
              <a:t> …</a:t>
            </a:r>
          </a:p>
          <a:p>
            <a:r>
              <a:rPr lang="en-US" sz="1600" dirty="0" smtClean="0">
                <a:latin typeface="Courier"/>
                <a:cs typeface="Courier"/>
              </a:rPr>
              <a:t>end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9629" y="284720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caller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39116" y="4480341"/>
            <a:ext cx="722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callee</a:t>
            </a:r>
            <a:endParaRPr lang="en-US" i="1" dirty="0"/>
          </a:p>
        </p:txBody>
      </p:sp>
      <p:sp>
        <p:nvSpPr>
          <p:cNvPr id="9" name="Rectangle 8"/>
          <p:cNvSpPr/>
          <p:nvPr/>
        </p:nvSpPr>
        <p:spPr>
          <a:xfrm>
            <a:off x="609600" y="2847200"/>
            <a:ext cx="2586416" cy="324474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0815" y="2477868"/>
            <a:ext cx="99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program</a:t>
            </a:r>
            <a:endParaRPr lang="en-US" i="1" dirty="0"/>
          </a:p>
        </p:txBody>
      </p:sp>
      <p:sp>
        <p:nvSpPr>
          <p:cNvPr id="11" name="Rectangle 10"/>
          <p:cNvSpPr/>
          <p:nvPr/>
        </p:nvSpPr>
        <p:spPr>
          <a:xfrm>
            <a:off x="444975" y="2336216"/>
            <a:ext cx="2903441" cy="41532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44975" y="1966884"/>
            <a:ext cx="570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host</a:t>
            </a:r>
            <a:endParaRPr lang="en-US" i="1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1172553" y="4182730"/>
            <a:ext cx="133388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1529278" y="4181898"/>
            <a:ext cx="1333092" cy="24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0710" y="1429184"/>
            <a:ext cx="2155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Procedure Calls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08628" y="3149820"/>
            <a:ext cx="178536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r</a:t>
            </a:r>
            <a:r>
              <a:rPr lang="en-US" sz="1600" dirty="0" smtClean="0">
                <a:latin typeface="Courier"/>
                <a:cs typeface="Courier"/>
              </a:rPr>
              <a:t> = </a:t>
            </a:r>
            <a:r>
              <a:rPr lang="en-US" sz="1600" dirty="0" err="1" smtClean="0">
                <a:latin typeface="Courier"/>
                <a:cs typeface="Courier"/>
              </a:rPr>
              <a:t>foo(a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b</a:t>
            </a:r>
            <a:r>
              <a:rPr lang="en-US" sz="1600" dirty="0" smtClean="0">
                <a:latin typeface="Courier"/>
                <a:cs typeface="Courier"/>
              </a:rPr>
              <a:t>)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88115" y="5191592"/>
            <a:ext cx="215475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define </a:t>
            </a:r>
            <a:r>
              <a:rPr lang="en-US" sz="1600" dirty="0" err="1" smtClean="0">
                <a:latin typeface="Courier"/>
                <a:cs typeface="Courier"/>
              </a:rPr>
              <a:t>foo(a</a:t>
            </a:r>
            <a:r>
              <a:rPr lang="en-US" sz="1600" dirty="0" smtClean="0">
                <a:latin typeface="Courier"/>
                <a:cs typeface="Courier"/>
              </a:rPr>
              <a:t>, </a:t>
            </a:r>
            <a:r>
              <a:rPr lang="en-US" sz="1600" dirty="0" err="1" smtClean="0">
                <a:latin typeface="Courier"/>
                <a:cs typeface="Courier"/>
              </a:rPr>
              <a:t>b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latin typeface="Courier"/>
                <a:cs typeface="Courier"/>
              </a:rPr>
              <a:t> …</a:t>
            </a:r>
          </a:p>
          <a:p>
            <a:r>
              <a:rPr lang="en-US" sz="1600" dirty="0" smtClean="0">
                <a:latin typeface="Courier"/>
                <a:cs typeface="Courier"/>
              </a:rPr>
              <a:t>end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08628" y="281978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caller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888115" y="4822260"/>
            <a:ext cx="722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callee</a:t>
            </a:r>
            <a:endParaRPr lang="en-US" i="1" dirty="0"/>
          </a:p>
        </p:txBody>
      </p:sp>
      <p:sp>
        <p:nvSpPr>
          <p:cNvPr id="22" name="Rectangle 21"/>
          <p:cNvSpPr/>
          <p:nvPr/>
        </p:nvSpPr>
        <p:spPr>
          <a:xfrm>
            <a:off x="5658599" y="2819787"/>
            <a:ext cx="2586416" cy="9074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659814" y="2450455"/>
            <a:ext cx="99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program</a:t>
            </a:r>
            <a:endParaRPr lang="en-US" i="1" dirty="0"/>
          </a:p>
        </p:txBody>
      </p:sp>
      <p:sp>
        <p:nvSpPr>
          <p:cNvPr id="24" name="Rectangle 23"/>
          <p:cNvSpPr/>
          <p:nvPr/>
        </p:nvSpPr>
        <p:spPr>
          <a:xfrm>
            <a:off x="5493974" y="2308803"/>
            <a:ext cx="2903441" cy="155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493974" y="1939471"/>
            <a:ext cx="76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host 1</a:t>
            </a:r>
            <a:endParaRPr lang="en-US" i="1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6037283" y="4339586"/>
            <a:ext cx="170242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V="1">
            <a:off x="6394843" y="4340379"/>
            <a:ext cx="1702423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658599" y="4876386"/>
            <a:ext cx="2586416" cy="1250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493974" y="4580468"/>
            <a:ext cx="2903441" cy="1742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507532" y="4211136"/>
            <a:ext cx="76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host 2</a:t>
            </a:r>
            <a:endParaRPr lang="en-US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16932" y="4543384"/>
            <a:ext cx="99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program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5596192" y="1429184"/>
            <a:ext cx="235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Remote Procedure Calls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6008628" y="3516581"/>
            <a:ext cx="1785365" cy="3497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Stub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6049788" y="4647410"/>
            <a:ext cx="1785365" cy="3497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Skeleton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40997" y="2448773"/>
            <a:ext cx="2918813" cy="646331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Procedure Interface Definition</a:t>
            </a:r>
          </a:p>
          <a:p>
            <a:pPr algn="ctr"/>
            <a:r>
              <a:rPr lang="en-US" dirty="0" smtClean="0"/>
              <a:t>		  (in IDL)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61448" y="2448773"/>
            <a:ext cx="289018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Procedure Definition Program</a:t>
            </a:r>
          </a:p>
          <a:p>
            <a:pPr algn="ctr"/>
            <a:r>
              <a:rPr lang="en-US" dirty="0" smtClean="0"/>
              <a:t>	    	  (in PL)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6197" y="2448773"/>
            <a:ext cx="239448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Procedure Call Program</a:t>
            </a:r>
          </a:p>
          <a:p>
            <a:pPr algn="ctr"/>
            <a:r>
              <a:rPr lang="en-US" dirty="0" smtClean="0"/>
              <a:t>	    (in PL)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599649"/>
            <a:ext cx="1541111" cy="646331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Stub</a:t>
            </a:r>
          </a:p>
          <a:p>
            <a:r>
              <a:rPr lang="en-US" dirty="0" smtClean="0"/>
              <a:t>(in PL)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0243" y="3599649"/>
            <a:ext cx="1659379" cy="646331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Skeleton</a:t>
            </a:r>
          </a:p>
          <a:p>
            <a:pPr algn="r"/>
            <a:r>
              <a:rPr lang="en-US" dirty="0" smtClean="0"/>
              <a:t>(in PL)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rot="5400000">
            <a:off x="2870326" y="2069570"/>
            <a:ext cx="504545" cy="25556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</p:cNvCxnSpPr>
          <p:nvPr/>
        </p:nvCxnSpPr>
        <p:spPr>
          <a:xfrm rot="16200000" flipH="1">
            <a:off x="5595796" y="1899712"/>
            <a:ext cx="504545" cy="28953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08257" y="3195987"/>
            <a:ext cx="984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generates</a:t>
            </a:r>
            <a:endParaRPr lang="en-US" sz="1600" i="1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850894" y="3347376"/>
            <a:ext cx="50454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7567629" y="3343138"/>
            <a:ext cx="503752" cy="92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9691" y="4832652"/>
            <a:ext cx="13210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Network OS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30243" y="4800386"/>
            <a:ext cx="13210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Network OS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16384" y="5701480"/>
            <a:ext cx="6220376" cy="1205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19" idx="1"/>
          </p:cNvCxnSpPr>
          <p:nvPr/>
        </p:nvCxnSpPr>
        <p:spPr>
          <a:xfrm rot="5400000">
            <a:off x="1036506" y="5481862"/>
            <a:ext cx="5597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7257676" y="5434713"/>
            <a:ext cx="5597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942684" y="4543716"/>
            <a:ext cx="55462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408569" y="4522282"/>
            <a:ext cx="55462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Sun RPC (mid-80s)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45571" y="1622372"/>
            <a:ext cx="7108286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/*</a:t>
            </a:r>
          </a:p>
          <a:p>
            <a:r>
              <a:rPr lang="en-US" dirty="0" smtClean="0"/>
              <a:t> * </a:t>
            </a:r>
            <a:r>
              <a:rPr lang="en-US" dirty="0" err="1" smtClean="0"/>
              <a:t>date.x</a:t>
            </a:r>
            <a:r>
              <a:rPr lang="en-US" dirty="0" smtClean="0"/>
              <a:t> - Specification of remote date and time service.</a:t>
            </a:r>
          </a:p>
          <a:p>
            <a:r>
              <a:rPr lang="en-US" dirty="0" smtClean="0"/>
              <a:t> */</a:t>
            </a:r>
          </a:p>
          <a:p>
            <a:endParaRPr lang="en-US" dirty="0" smtClean="0"/>
          </a:p>
          <a:p>
            <a:r>
              <a:rPr lang="en-US" dirty="0" smtClean="0"/>
              <a:t>/*</a:t>
            </a:r>
          </a:p>
          <a:p>
            <a:r>
              <a:rPr lang="en-US" dirty="0" smtClean="0"/>
              <a:t> * Define 2 procedures:</a:t>
            </a:r>
          </a:p>
          <a:p>
            <a:r>
              <a:rPr lang="en-US" dirty="0" smtClean="0"/>
              <a:t> *	bin_date_1() returns the binary time and date (no arguments).</a:t>
            </a:r>
          </a:p>
          <a:p>
            <a:r>
              <a:rPr lang="en-US" dirty="0" smtClean="0"/>
              <a:t> *	str_date_1() takes a binary time and returns a human-readable string.</a:t>
            </a:r>
          </a:p>
          <a:p>
            <a:r>
              <a:rPr lang="en-US" dirty="0" smtClean="0"/>
              <a:t> */</a:t>
            </a:r>
          </a:p>
          <a:p>
            <a:endParaRPr lang="en-US" dirty="0" smtClean="0"/>
          </a:p>
          <a:p>
            <a:r>
              <a:rPr lang="en-US" b="1" dirty="0" smtClean="0"/>
              <a:t>program </a:t>
            </a:r>
            <a:r>
              <a:rPr lang="en-US" dirty="0" smtClean="0"/>
              <a:t>DATE_PROG {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version </a:t>
            </a:r>
            <a:r>
              <a:rPr lang="en-US" dirty="0" smtClean="0"/>
              <a:t>DATE_VERS {</a:t>
            </a:r>
          </a:p>
          <a:p>
            <a:r>
              <a:rPr lang="en-US" dirty="0" smtClean="0"/>
              <a:t>	long	 </a:t>
            </a:r>
            <a:r>
              <a:rPr lang="en-US" dirty="0" err="1" smtClean="0"/>
              <a:t>BIN_DATE(void</a:t>
            </a:r>
            <a:r>
              <a:rPr lang="en-US" dirty="0" smtClean="0"/>
              <a:t>) = 1;	/* procedure number = 1 */</a:t>
            </a:r>
          </a:p>
          <a:p>
            <a:r>
              <a:rPr lang="en-US" dirty="0" smtClean="0"/>
              <a:t>	string </a:t>
            </a:r>
            <a:r>
              <a:rPr lang="en-US" dirty="0" err="1" smtClean="0"/>
              <a:t>STR_DATE(long</a:t>
            </a:r>
            <a:r>
              <a:rPr lang="en-US" dirty="0" smtClean="0"/>
              <a:t>) = 2;	/* procedure number = 2 */</a:t>
            </a:r>
          </a:p>
          <a:p>
            <a:r>
              <a:rPr lang="en-US" dirty="0" smtClean="0"/>
              <a:t>    } = 1;						/* version number = 1 */</a:t>
            </a:r>
          </a:p>
          <a:p>
            <a:r>
              <a:rPr lang="en-US" dirty="0" smtClean="0"/>
              <a:t>} = 0x31234567;				/* program number = 0x31234567 */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04958" y="1099152"/>
            <a:ext cx="2895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Interface Definition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Sun RPC (mid-80s)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30786"/>
            <a:ext cx="4709718" cy="5047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/* * </a:t>
            </a:r>
            <a:r>
              <a:rPr lang="en-US" sz="1400" dirty="0" err="1" smtClean="0">
                <a:latin typeface="Courier"/>
                <a:cs typeface="Courier"/>
              </a:rPr>
              <a:t>rdate.c</a:t>
            </a:r>
            <a:r>
              <a:rPr lang="en-US" sz="1400" dirty="0" smtClean="0">
                <a:latin typeface="Courier"/>
                <a:cs typeface="Courier"/>
              </a:rPr>
              <a:t> - client program for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remote date service. */</a:t>
            </a:r>
          </a:p>
          <a:p>
            <a:r>
              <a:rPr lang="en-US" sz="1400" dirty="0" smtClean="0">
                <a:latin typeface="Courier"/>
                <a:cs typeface="Courier"/>
              </a:rPr>
              <a:t>#include&lt;</a:t>
            </a:r>
            <a:r>
              <a:rPr lang="en-US" sz="1400" dirty="0" err="1" smtClean="0">
                <a:latin typeface="Courier"/>
                <a:cs typeface="Courier"/>
              </a:rPr>
              <a:t>stdio.h</a:t>
            </a:r>
            <a:r>
              <a:rPr lang="en-US" sz="1400" dirty="0" smtClean="0">
                <a:latin typeface="Courier"/>
                <a:cs typeface="Courier"/>
              </a:rPr>
              <a:t>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#include&lt;</a:t>
            </a:r>
            <a:r>
              <a:rPr lang="en-US" sz="1400" dirty="0" err="1" smtClean="0">
                <a:latin typeface="Courier"/>
                <a:cs typeface="Courier"/>
              </a:rPr>
              <a:t>rpc/rpc.h</a:t>
            </a:r>
            <a:r>
              <a:rPr lang="en-US" sz="1400" dirty="0" smtClean="0">
                <a:latin typeface="Courier"/>
                <a:cs typeface="Courier"/>
              </a:rPr>
              <a:t>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/* standard RPC include file */</a:t>
            </a:r>
          </a:p>
          <a:p>
            <a:r>
              <a:rPr lang="en-US" sz="1400" dirty="0" smtClean="0">
                <a:latin typeface="Courier"/>
                <a:cs typeface="Courier"/>
              </a:rPr>
              <a:t>#</a:t>
            </a:r>
            <a:r>
              <a:rPr lang="en-US" sz="1400" dirty="0" err="1" smtClean="0">
                <a:latin typeface="Courier"/>
                <a:cs typeface="Courier"/>
              </a:rPr>
              <a:t>include"date.h</a:t>
            </a:r>
            <a:r>
              <a:rPr lang="en-US" sz="1400" dirty="0" smtClean="0">
                <a:latin typeface="Courier"/>
                <a:cs typeface="Courier"/>
              </a:rPr>
              <a:t>”</a:t>
            </a:r>
          </a:p>
          <a:p>
            <a:r>
              <a:rPr lang="en-US" sz="1400" dirty="0" smtClean="0">
                <a:latin typeface="Courier"/>
                <a:cs typeface="Courier"/>
              </a:rPr>
              <a:t>/* this file is generated by </a:t>
            </a:r>
            <a:r>
              <a:rPr lang="en-US" sz="1400" dirty="0" err="1" smtClean="0">
                <a:latin typeface="Courier"/>
                <a:cs typeface="Courier"/>
              </a:rPr>
              <a:t>rpcgen</a:t>
            </a:r>
            <a:r>
              <a:rPr lang="en-US" sz="1400" dirty="0" smtClean="0">
                <a:latin typeface="Courier"/>
                <a:cs typeface="Courier"/>
              </a:rPr>
              <a:t> */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err="1" smtClean="0">
                <a:latin typeface="Courier"/>
                <a:cs typeface="Courier"/>
              </a:rPr>
              <a:t>main(argc</a:t>
            </a:r>
            <a:r>
              <a:rPr lang="en-US" sz="1400" dirty="0" smtClean="0">
                <a:latin typeface="Courier"/>
                <a:cs typeface="Courier"/>
              </a:rPr>
              <a:t>, </a:t>
            </a:r>
            <a:r>
              <a:rPr lang="en-US" sz="1400" dirty="0" err="1" smtClean="0">
                <a:latin typeface="Courier"/>
                <a:cs typeface="Courier"/>
              </a:rPr>
              <a:t>argv)intargc</a:t>
            </a:r>
            <a:r>
              <a:rPr lang="en-US" sz="1400" dirty="0" smtClean="0">
                <a:latin typeface="Courier"/>
                <a:cs typeface="Courier"/>
              </a:rPr>
              <a:t>;</a:t>
            </a:r>
          </a:p>
          <a:p>
            <a:r>
              <a:rPr lang="en-US" sz="1400" dirty="0" smtClean="0">
                <a:latin typeface="Courier"/>
                <a:cs typeface="Courier"/>
              </a:rPr>
              <a:t>char*</a:t>
            </a:r>
            <a:r>
              <a:rPr lang="en-US" sz="1400" dirty="0" err="1" smtClean="0">
                <a:latin typeface="Courier"/>
                <a:cs typeface="Courier"/>
              </a:rPr>
              <a:t>argv</a:t>
            </a:r>
            <a:r>
              <a:rPr lang="en-US" sz="1400" dirty="0" smtClean="0">
                <a:latin typeface="Courier"/>
                <a:cs typeface="Courier"/>
              </a:rPr>
              <a:t>[];</a:t>
            </a:r>
          </a:p>
          <a:p>
            <a:r>
              <a:rPr lang="en-US" sz="1400" dirty="0" smtClean="0">
                <a:latin typeface="Courier"/>
                <a:cs typeface="Courier"/>
              </a:rPr>
              <a:t>{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  <a:r>
              <a:rPr lang="en-US" sz="1400" dirty="0" smtClean="0">
                <a:solidFill>
                  <a:schemeClr val="accent2"/>
                </a:solidFill>
                <a:latin typeface="Courier"/>
                <a:cs typeface="Courier"/>
              </a:rPr>
              <a:t>CLIENT*</a:t>
            </a:r>
            <a:r>
              <a:rPr lang="en-US" sz="1400" dirty="0" err="1" smtClean="0">
                <a:solidFill>
                  <a:schemeClr val="accent2"/>
                </a:solidFill>
                <a:latin typeface="Courier"/>
                <a:cs typeface="Courier"/>
              </a:rPr>
              <a:t>cl</a:t>
            </a:r>
            <a:r>
              <a:rPr lang="en-US" sz="1400" dirty="0" smtClean="0">
                <a:solidFill>
                  <a:schemeClr val="accent2"/>
                </a:solidFill>
                <a:latin typeface="Courier"/>
                <a:cs typeface="Courier"/>
              </a:rPr>
              <a:t>; </a:t>
            </a:r>
            <a:r>
              <a:rPr lang="en-US" sz="1400" dirty="0" smtClean="0">
                <a:latin typeface="Courier"/>
                <a:cs typeface="Courier"/>
              </a:rPr>
              <a:t>/* RPC handle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char*server;</a:t>
            </a:r>
          </a:p>
          <a:p>
            <a:r>
              <a:rPr lang="en-US" sz="1400" dirty="0" smtClean="0">
                <a:latin typeface="Courier"/>
                <a:cs typeface="Courier"/>
              </a:rPr>
              <a:t>  long*</a:t>
            </a:r>
            <a:r>
              <a:rPr lang="en-US" sz="1400" dirty="0" err="1" smtClean="0">
                <a:latin typeface="Courier"/>
                <a:cs typeface="Courier"/>
              </a:rPr>
              <a:t>lresult</a:t>
            </a:r>
            <a:r>
              <a:rPr lang="en-US" sz="1400" dirty="0" smtClean="0">
                <a:latin typeface="Courier"/>
                <a:cs typeface="Courier"/>
              </a:rPr>
              <a:t>;</a:t>
            </a:r>
          </a:p>
          <a:p>
            <a:r>
              <a:rPr lang="en-US" sz="1400" dirty="0" smtClean="0">
                <a:latin typeface="Courier"/>
                <a:cs typeface="Courier"/>
              </a:rPr>
              <a:t>  /* return value from bin_date_1()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char**</a:t>
            </a:r>
            <a:r>
              <a:rPr lang="en-US" sz="1400" dirty="0" err="1" smtClean="0">
                <a:latin typeface="Courier"/>
                <a:cs typeface="Courier"/>
              </a:rPr>
              <a:t>sresult</a:t>
            </a:r>
            <a:r>
              <a:rPr lang="en-US" sz="1400" dirty="0" smtClean="0">
                <a:latin typeface="Courier"/>
                <a:cs typeface="Courier"/>
              </a:rPr>
              <a:t>;</a:t>
            </a:r>
          </a:p>
          <a:p>
            <a:r>
              <a:rPr lang="en-US" sz="1400" dirty="0" smtClean="0">
                <a:latin typeface="Courier"/>
                <a:cs typeface="Courier"/>
              </a:rPr>
              <a:t>  /* return value from str_date_1()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if (</a:t>
            </a:r>
            <a:r>
              <a:rPr lang="en-US" sz="1400" dirty="0" err="1" smtClean="0">
                <a:latin typeface="Courier"/>
                <a:cs typeface="Courier"/>
              </a:rPr>
              <a:t>argc</a:t>
            </a:r>
            <a:r>
              <a:rPr lang="en-US" sz="1400" dirty="0" smtClean="0">
                <a:latin typeface="Courier"/>
                <a:cs typeface="Courier"/>
              </a:rPr>
              <a:t> != 2)</a:t>
            </a:r>
          </a:p>
          <a:p>
            <a:r>
              <a:rPr lang="en-US" sz="1400" dirty="0" smtClean="0">
                <a:latin typeface="Courier"/>
                <a:cs typeface="Courier"/>
              </a:rPr>
              <a:t>  {</a:t>
            </a:r>
          </a:p>
          <a:p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err="1" smtClean="0">
                <a:latin typeface="Courier"/>
                <a:cs typeface="Courier"/>
              </a:rPr>
              <a:t>fprintf(stderr</a:t>
            </a:r>
            <a:r>
              <a:rPr lang="en-US" sz="1400" dirty="0" smtClean="0">
                <a:latin typeface="Courier"/>
                <a:cs typeface="Courier"/>
              </a:rPr>
              <a:t>, "usage: %</a:t>
            </a:r>
            <a:r>
              <a:rPr lang="en-US" sz="1400" dirty="0" err="1" smtClean="0">
                <a:latin typeface="Courier"/>
                <a:cs typeface="Courier"/>
              </a:rPr>
              <a:t>s</a:t>
            </a:r>
            <a:r>
              <a:rPr lang="en-US" sz="1400" dirty="0" smtClean="0">
                <a:latin typeface="Courier"/>
                <a:cs typeface="Courier"/>
              </a:rPr>
              <a:t> hostname\</a:t>
            </a:r>
            <a:r>
              <a:rPr lang="en-US" sz="1400" dirty="0" err="1" smtClean="0">
                <a:latin typeface="Courier"/>
                <a:cs typeface="Courier"/>
              </a:rPr>
              <a:t>n</a:t>
            </a:r>
            <a:r>
              <a:rPr lang="en-US" sz="1400" dirty="0" smtClean="0">
                <a:latin typeface="Courier"/>
                <a:cs typeface="Courier"/>
              </a:rPr>
              <a:t>",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argv[0]);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exit(1);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67877" y="1087959"/>
            <a:ext cx="3622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Procedure Call Program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76652" y="1508495"/>
            <a:ext cx="5787111" cy="5909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server = argv[1];</a:t>
            </a:r>
          </a:p>
          <a:p>
            <a:r>
              <a:rPr lang="en-US" sz="1400" dirty="0" smtClean="0">
                <a:latin typeface="Courier"/>
                <a:cs typeface="Courier"/>
              </a:rPr>
              <a:t>/* * Create the client "handle." */</a:t>
            </a:r>
          </a:p>
          <a:p>
            <a:r>
              <a:rPr lang="en-US" sz="1400" dirty="0" smtClean="0">
                <a:latin typeface="Courier"/>
                <a:cs typeface="Courier"/>
              </a:rPr>
              <a:t>if ((</a:t>
            </a:r>
            <a:r>
              <a:rPr lang="en-US" sz="1400" dirty="0" err="1" smtClean="0">
                <a:solidFill>
                  <a:srgbClr val="DD8047"/>
                </a:solidFill>
                <a:latin typeface="Courier"/>
                <a:cs typeface="Courier"/>
              </a:rPr>
              <a:t>cl</a:t>
            </a:r>
            <a:r>
              <a:rPr lang="en-US" sz="1400" dirty="0" smtClean="0">
                <a:solidFill>
                  <a:srgbClr val="DD8047"/>
                </a:solidFill>
                <a:latin typeface="Courier"/>
                <a:cs typeface="Courier"/>
              </a:rPr>
              <a:t> = </a:t>
            </a:r>
            <a:r>
              <a:rPr lang="en-US" sz="1400" dirty="0" err="1" smtClean="0">
                <a:solidFill>
                  <a:srgbClr val="DD8047"/>
                </a:solidFill>
                <a:latin typeface="Courier"/>
                <a:cs typeface="Courier"/>
              </a:rPr>
              <a:t>clnt_create(server</a:t>
            </a:r>
            <a:r>
              <a:rPr lang="en-US" sz="1400" dirty="0" smtClean="0">
                <a:solidFill>
                  <a:srgbClr val="DD8047"/>
                </a:solidFill>
                <a:latin typeface="Courier"/>
                <a:cs typeface="Courier"/>
              </a:rPr>
              <a:t>, </a:t>
            </a:r>
          </a:p>
          <a:p>
            <a:r>
              <a:rPr lang="en-US" sz="1400" dirty="0" smtClean="0">
                <a:solidFill>
                  <a:srgbClr val="DD8047"/>
                </a:solidFill>
                <a:latin typeface="Courier"/>
                <a:cs typeface="Courier"/>
              </a:rPr>
              <a:t>          DATE_PROG, DATE_VERS, "</a:t>
            </a:r>
            <a:r>
              <a:rPr lang="en-US" sz="1400" dirty="0" err="1" smtClean="0">
                <a:solidFill>
                  <a:srgbClr val="DD8047"/>
                </a:solidFill>
                <a:latin typeface="Courier"/>
                <a:cs typeface="Courier"/>
              </a:rPr>
              <a:t>udp</a:t>
            </a:r>
            <a:r>
              <a:rPr lang="en-US" sz="1400" dirty="0" smtClean="0">
                <a:solidFill>
                  <a:srgbClr val="DD8047"/>
                </a:solidFill>
                <a:latin typeface="Courier"/>
                <a:cs typeface="Courier"/>
              </a:rPr>
              <a:t>")</a:t>
            </a:r>
            <a:r>
              <a:rPr lang="en-US" sz="1400" dirty="0" smtClean="0">
                <a:latin typeface="Courier"/>
                <a:cs typeface="Courier"/>
              </a:rPr>
              <a:t>)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== NULL)</a:t>
            </a:r>
          </a:p>
          <a:p>
            <a:r>
              <a:rPr lang="en-US" sz="1400" dirty="0" smtClean="0">
                <a:latin typeface="Courier"/>
                <a:cs typeface="Courier"/>
              </a:rPr>
              <a:t>{/* * Couldn't establish connection with server.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  <a:r>
              <a:rPr lang="en-US" sz="1400" dirty="0" err="1" smtClean="0">
                <a:latin typeface="Courier"/>
                <a:cs typeface="Courier"/>
              </a:rPr>
              <a:t>clnt_pcreateerror(server</a:t>
            </a:r>
            <a:r>
              <a:rPr lang="en-US" sz="1400" dirty="0" smtClean="0">
                <a:latin typeface="Courier"/>
                <a:cs typeface="Courier"/>
              </a:rPr>
              <a:t>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exit(2);</a:t>
            </a:r>
          </a:p>
          <a:p>
            <a:r>
              <a:rPr lang="en-US" sz="1400" dirty="0" smtClean="0">
                <a:latin typeface="Courier"/>
                <a:cs typeface="Courier"/>
              </a:rPr>
              <a:t>}</a:t>
            </a:r>
          </a:p>
          <a:p>
            <a:r>
              <a:rPr lang="en-US" sz="1400" dirty="0" smtClean="0">
                <a:latin typeface="Courier"/>
                <a:cs typeface="Courier"/>
              </a:rPr>
              <a:t>/* * First call the remote procedure "</a:t>
            </a:r>
            <a:r>
              <a:rPr lang="en-US" sz="1400" dirty="0" err="1" smtClean="0">
                <a:latin typeface="Courier"/>
                <a:cs typeface="Courier"/>
              </a:rPr>
              <a:t>bin_date</a:t>
            </a:r>
            <a:r>
              <a:rPr lang="en-US" sz="1400" dirty="0" smtClean="0">
                <a:latin typeface="Courier"/>
                <a:cs typeface="Courier"/>
              </a:rPr>
              <a:t>". */</a:t>
            </a:r>
          </a:p>
          <a:p>
            <a:r>
              <a:rPr lang="en-US" sz="1400" dirty="0" smtClean="0">
                <a:latin typeface="Courier"/>
                <a:cs typeface="Courier"/>
              </a:rPr>
              <a:t>if ((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lresult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= bin_date_1(NULL,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cl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)</a:t>
            </a:r>
            <a:r>
              <a:rPr lang="en-US" sz="1400" dirty="0" smtClean="0">
                <a:latin typeface="Courier"/>
                <a:cs typeface="Courier"/>
              </a:rPr>
              <a:t>) == NULL) </a:t>
            </a:r>
          </a:p>
          <a:p>
            <a:r>
              <a:rPr lang="en-US" sz="1400" dirty="0" smtClean="0">
                <a:latin typeface="Courier"/>
                <a:cs typeface="Courier"/>
              </a:rPr>
              <a:t>{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  <a:r>
              <a:rPr lang="en-US" sz="1400" dirty="0" err="1" smtClean="0">
                <a:latin typeface="Courier"/>
                <a:cs typeface="Courier"/>
              </a:rPr>
              <a:t>clnt_perror(cl</a:t>
            </a:r>
            <a:r>
              <a:rPr lang="en-US" sz="1400" dirty="0" smtClean="0">
                <a:latin typeface="Courier"/>
                <a:cs typeface="Courier"/>
              </a:rPr>
              <a:t>, server);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exit(3);</a:t>
            </a:r>
          </a:p>
          <a:p>
            <a:r>
              <a:rPr lang="en-US" sz="1400" dirty="0" smtClean="0">
                <a:latin typeface="Courier"/>
                <a:cs typeface="Courier"/>
              </a:rPr>
              <a:t>}</a:t>
            </a:r>
          </a:p>
          <a:p>
            <a:r>
              <a:rPr lang="en-US" sz="1400" dirty="0" err="1" smtClean="0">
                <a:latin typeface="Courier"/>
                <a:cs typeface="Courier"/>
              </a:rPr>
              <a:t>printf("time</a:t>
            </a:r>
            <a:r>
              <a:rPr lang="en-US" sz="1400" dirty="0" smtClean="0">
                <a:latin typeface="Courier"/>
                <a:cs typeface="Courier"/>
              </a:rPr>
              <a:t> on host %</a:t>
            </a:r>
            <a:r>
              <a:rPr lang="en-US" sz="1400" dirty="0" err="1" smtClean="0">
                <a:latin typeface="Courier"/>
                <a:cs typeface="Courier"/>
              </a:rPr>
              <a:t>s</a:t>
            </a:r>
            <a:r>
              <a:rPr lang="en-US" sz="1400" dirty="0" smtClean="0">
                <a:latin typeface="Courier"/>
                <a:cs typeface="Courier"/>
              </a:rPr>
              <a:t> = %ld\</a:t>
            </a:r>
            <a:r>
              <a:rPr lang="en-US" sz="1400" dirty="0" err="1" smtClean="0">
                <a:latin typeface="Courier"/>
                <a:cs typeface="Courier"/>
              </a:rPr>
              <a:t>n</a:t>
            </a:r>
            <a:r>
              <a:rPr lang="en-US" sz="1400" dirty="0" smtClean="0">
                <a:latin typeface="Courier"/>
                <a:cs typeface="Courier"/>
              </a:rPr>
              <a:t>", server, *</a:t>
            </a:r>
            <a:r>
              <a:rPr lang="en-US" sz="1400" dirty="0" err="1" smtClean="0">
                <a:latin typeface="Courier"/>
                <a:cs typeface="Courier"/>
              </a:rPr>
              <a:t>lresult</a:t>
            </a:r>
            <a:r>
              <a:rPr lang="en-US" sz="1400" dirty="0" smtClean="0">
                <a:latin typeface="Courier"/>
                <a:cs typeface="Courier"/>
              </a:rPr>
              <a:t>);</a:t>
            </a:r>
          </a:p>
          <a:p>
            <a:r>
              <a:rPr lang="en-US" sz="1400" dirty="0" smtClean="0">
                <a:latin typeface="Courier"/>
                <a:cs typeface="Courier"/>
              </a:rPr>
              <a:t>/* * Now call the remote procedure "</a:t>
            </a:r>
            <a:r>
              <a:rPr lang="en-US" sz="1400" dirty="0" err="1" smtClean="0">
                <a:latin typeface="Courier"/>
                <a:cs typeface="Courier"/>
              </a:rPr>
              <a:t>str_date</a:t>
            </a:r>
            <a:r>
              <a:rPr lang="en-US" sz="1400" dirty="0" smtClean="0">
                <a:latin typeface="Courier"/>
                <a:cs typeface="Courier"/>
              </a:rPr>
              <a:t>". */</a:t>
            </a:r>
          </a:p>
          <a:p>
            <a:r>
              <a:rPr lang="en-US" sz="1400" dirty="0" smtClean="0">
                <a:latin typeface="Courier"/>
                <a:cs typeface="Courier"/>
              </a:rPr>
              <a:t>if ((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sresult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= str_date_1(lresult,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cl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)</a:t>
            </a:r>
            <a:r>
              <a:rPr lang="en-US" sz="1400" dirty="0" smtClean="0">
                <a:latin typeface="Courier"/>
                <a:cs typeface="Courier"/>
              </a:rPr>
              <a:t>) == NULL) </a:t>
            </a:r>
          </a:p>
          <a:p>
            <a:r>
              <a:rPr lang="en-US" sz="1400" dirty="0" smtClean="0">
                <a:latin typeface="Courier"/>
                <a:cs typeface="Courier"/>
              </a:rPr>
              <a:t>{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  <a:r>
              <a:rPr lang="en-US" sz="1400" dirty="0" err="1" smtClean="0">
                <a:latin typeface="Courier"/>
                <a:cs typeface="Courier"/>
              </a:rPr>
              <a:t>clnt_perror(cl</a:t>
            </a:r>
            <a:r>
              <a:rPr lang="en-US" sz="1400" dirty="0" smtClean="0">
                <a:latin typeface="Courier"/>
                <a:cs typeface="Courier"/>
              </a:rPr>
              <a:t>, server);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exit(4);</a:t>
            </a:r>
          </a:p>
          <a:p>
            <a:r>
              <a:rPr lang="en-US" sz="1400" dirty="0" smtClean="0">
                <a:latin typeface="Courier"/>
                <a:cs typeface="Courier"/>
              </a:rPr>
              <a:t>}</a:t>
            </a:r>
          </a:p>
          <a:p>
            <a:r>
              <a:rPr lang="en-US" sz="1400" dirty="0" err="1" smtClean="0">
                <a:latin typeface="Courier"/>
                <a:cs typeface="Courier"/>
              </a:rPr>
              <a:t>printf("time</a:t>
            </a:r>
            <a:r>
              <a:rPr lang="en-US" sz="1400" dirty="0" smtClean="0">
                <a:latin typeface="Courier"/>
                <a:cs typeface="Courier"/>
              </a:rPr>
              <a:t> on host %</a:t>
            </a:r>
            <a:r>
              <a:rPr lang="en-US" sz="1400" dirty="0" err="1" smtClean="0">
                <a:latin typeface="Courier"/>
                <a:cs typeface="Courier"/>
              </a:rPr>
              <a:t>s</a:t>
            </a:r>
            <a:r>
              <a:rPr lang="en-US" sz="1400" dirty="0" smtClean="0">
                <a:latin typeface="Courier"/>
                <a:cs typeface="Courier"/>
              </a:rPr>
              <a:t> = %</a:t>
            </a:r>
            <a:r>
              <a:rPr lang="en-US" sz="1400" dirty="0" err="1" smtClean="0">
                <a:latin typeface="Courier"/>
                <a:cs typeface="Courier"/>
              </a:rPr>
              <a:t>s</a:t>
            </a:r>
            <a:r>
              <a:rPr lang="en-US" sz="1400" dirty="0" smtClean="0">
                <a:latin typeface="Courier"/>
                <a:cs typeface="Courier"/>
              </a:rPr>
              <a:t>", server, *</a:t>
            </a:r>
            <a:r>
              <a:rPr lang="en-US" sz="1400" dirty="0" err="1" smtClean="0">
                <a:latin typeface="Courier"/>
                <a:cs typeface="Courier"/>
              </a:rPr>
              <a:t>sresult</a:t>
            </a:r>
            <a:r>
              <a:rPr lang="en-US" sz="1400" dirty="0" smtClean="0">
                <a:latin typeface="Courier"/>
                <a:cs typeface="Courier"/>
              </a:rPr>
              <a:t>);</a:t>
            </a:r>
          </a:p>
          <a:p>
            <a:r>
              <a:rPr lang="en-US" sz="1400" dirty="0" err="1" smtClean="0">
                <a:latin typeface="Courier"/>
                <a:cs typeface="Courier"/>
              </a:rPr>
              <a:t>clnt_destroy(cl</a:t>
            </a:r>
            <a:r>
              <a:rPr lang="en-US" sz="1400" dirty="0" smtClean="0">
                <a:latin typeface="Courier"/>
                <a:cs typeface="Courier"/>
              </a:rPr>
              <a:t>);</a:t>
            </a:r>
          </a:p>
          <a:p>
            <a:r>
              <a:rPr lang="en-US" sz="1400" dirty="0" smtClean="0">
                <a:latin typeface="Courier"/>
                <a:cs typeface="Courier"/>
              </a:rPr>
              <a:t>/* done with the handle */</a:t>
            </a:r>
          </a:p>
          <a:p>
            <a:r>
              <a:rPr lang="en-US" sz="1400" dirty="0" smtClean="0">
                <a:latin typeface="Courier"/>
                <a:cs typeface="Courier"/>
              </a:rPr>
              <a:t>exit(0);</a:t>
            </a:r>
          </a:p>
          <a:p>
            <a:r>
              <a:rPr lang="en-US" sz="1400" dirty="0" smtClean="0">
                <a:latin typeface="Courier"/>
                <a:cs typeface="Courier"/>
              </a:rPr>
              <a:t>}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044866" y="4060552"/>
            <a:ext cx="489874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Sun RPC (mid-80s)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45366"/>
            <a:ext cx="457119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ourier"/>
                <a:cs typeface="Courier"/>
              </a:rPr>
              <a:t>/*</a:t>
            </a:r>
          </a:p>
          <a:p>
            <a:r>
              <a:rPr lang="en-US" sz="1000" dirty="0" smtClean="0">
                <a:latin typeface="Courier"/>
                <a:cs typeface="Courier"/>
              </a:rPr>
              <a:t> * Please do not edit this file.</a:t>
            </a:r>
          </a:p>
          <a:p>
            <a:r>
              <a:rPr lang="en-US" sz="1000" dirty="0" smtClean="0">
                <a:latin typeface="Courier"/>
                <a:cs typeface="Courier"/>
              </a:rPr>
              <a:t> * It was generated using </a:t>
            </a:r>
            <a:r>
              <a:rPr lang="en-US" sz="1000" dirty="0" err="1" smtClean="0">
                <a:latin typeface="Courier"/>
                <a:cs typeface="Courier"/>
              </a:rPr>
              <a:t>rpcgen</a:t>
            </a:r>
            <a:r>
              <a:rPr lang="en-US" sz="1000" dirty="0" smtClean="0">
                <a:latin typeface="Courier"/>
                <a:cs typeface="Courier"/>
              </a:rPr>
              <a:t>.</a:t>
            </a:r>
          </a:p>
          <a:p>
            <a:r>
              <a:rPr lang="en-US" sz="1000" dirty="0" smtClean="0">
                <a:latin typeface="Courier"/>
                <a:cs typeface="Courier"/>
              </a:rPr>
              <a:t> */</a:t>
            </a:r>
          </a:p>
          <a:p>
            <a:endParaRPr lang="en-US" sz="1000" dirty="0" smtClean="0">
              <a:latin typeface="Courier"/>
              <a:cs typeface="Courier"/>
            </a:endParaRPr>
          </a:p>
          <a:p>
            <a:r>
              <a:rPr lang="en-US" sz="1000" dirty="0" smtClean="0">
                <a:latin typeface="Courier"/>
                <a:cs typeface="Courier"/>
              </a:rPr>
              <a:t>#include "</a:t>
            </a:r>
            <a:r>
              <a:rPr lang="en-US" sz="1000" dirty="0" err="1" smtClean="0">
                <a:latin typeface="Courier"/>
                <a:cs typeface="Courier"/>
              </a:rPr>
              <a:t>date.h</a:t>
            </a:r>
            <a:r>
              <a:rPr lang="en-US" sz="1000" dirty="0" smtClean="0">
                <a:latin typeface="Courier"/>
                <a:cs typeface="Courier"/>
              </a:rPr>
              <a:t>"</a:t>
            </a:r>
          </a:p>
          <a:p>
            <a:endParaRPr lang="en-US" sz="1000" dirty="0" smtClean="0">
              <a:latin typeface="Courier"/>
              <a:cs typeface="Courier"/>
            </a:endParaRPr>
          </a:p>
          <a:p>
            <a:r>
              <a:rPr lang="en-US" sz="1000" dirty="0" smtClean="0">
                <a:latin typeface="Courier"/>
                <a:cs typeface="Courier"/>
              </a:rPr>
              <a:t>/* Default timeout can be changed using </a:t>
            </a:r>
            <a:r>
              <a:rPr lang="en-US" sz="1000" dirty="0" err="1" smtClean="0">
                <a:latin typeface="Courier"/>
                <a:cs typeface="Courier"/>
              </a:rPr>
              <a:t>clnt_control</a:t>
            </a:r>
            <a:r>
              <a:rPr lang="en-US" sz="1000" dirty="0" smtClean="0">
                <a:latin typeface="Courier"/>
                <a:cs typeface="Courier"/>
              </a:rPr>
              <a:t>() */</a:t>
            </a:r>
          </a:p>
          <a:p>
            <a:r>
              <a:rPr lang="en-US" sz="1000" dirty="0" smtClean="0">
                <a:latin typeface="Courier"/>
                <a:cs typeface="Courier"/>
              </a:rPr>
              <a:t>static </a:t>
            </a:r>
            <a:r>
              <a:rPr lang="en-US" sz="1000" dirty="0" err="1" smtClean="0">
                <a:latin typeface="Courier"/>
                <a:cs typeface="Courier"/>
              </a:rPr>
              <a:t>struct</a:t>
            </a:r>
            <a:r>
              <a:rPr lang="en-US" sz="1000" dirty="0" smtClean="0">
                <a:latin typeface="Courier"/>
                <a:cs typeface="Courier"/>
              </a:rPr>
              <a:t> </a:t>
            </a:r>
            <a:r>
              <a:rPr lang="en-US" sz="1000" dirty="0" err="1" smtClean="0">
                <a:latin typeface="Courier"/>
                <a:cs typeface="Courier"/>
              </a:rPr>
              <a:t>timeval</a:t>
            </a:r>
            <a:r>
              <a:rPr lang="en-US" sz="1000" dirty="0" smtClean="0">
                <a:latin typeface="Courier"/>
                <a:cs typeface="Courier"/>
              </a:rPr>
              <a:t> TIMEOUT = { 25, 0 };</a:t>
            </a:r>
          </a:p>
          <a:p>
            <a:endParaRPr lang="en-US" sz="1000" dirty="0" smtClean="0">
              <a:latin typeface="Courier"/>
              <a:cs typeface="Courier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Courier"/>
                <a:cs typeface="Courier"/>
              </a:rPr>
              <a:t>long *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Courier"/>
                <a:cs typeface="Courier"/>
              </a:rPr>
              <a:t>bin_date_1(argp, </a:t>
            </a:r>
            <a:r>
              <a:rPr lang="en-US" sz="1000" dirty="0" err="1" smtClean="0">
                <a:solidFill>
                  <a:srgbClr val="FF0000"/>
                </a:solidFill>
                <a:latin typeface="Courier"/>
                <a:cs typeface="Courier"/>
              </a:rPr>
              <a:t>clnt</a:t>
            </a:r>
            <a:r>
              <a:rPr lang="en-US" sz="1000" dirty="0" smtClean="0">
                <a:solidFill>
                  <a:srgbClr val="FF0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Courier"/>
                <a:cs typeface="Courier"/>
              </a:rPr>
              <a:t>	void *</a:t>
            </a:r>
            <a:r>
              <a:rPr lang="en-US" sz="1000" dirty="0" err="1" smtClean="0">
                <a:solidFill>
                  <a:srgbClr val="FF0000"/>
                </a:solidFill>
                <a:latin typeface="Courier"/>
                <a:cs typeface="Courier"/>
              </a:rPr>
              <a:t>argp</a:t>
            </a:r>
            <a:r>
              <a:rPr lang="en-US" sz="1000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1000" dirty="0" smtClean="0">
                <a:solidFill>
                  <a:srgbClr val="FF0000"/>
                </a:solidFill>
                <a:latin typeface="Courier"/>
                <a:cs typeface="Courier"/>
              </a:rPr>
              <a:t>	CLIENT *</a:t>
            </a:r>
            <a:r>
              <a:rPr lang="en-US" sz="1000" dirty="0" err="1" smtClean="0">
                <a:solidFill>
                  <a:srgbClr val="FF0000"/>
                </a:solidFill>
                <a:latin typeface="Courier"/>
                <a:cs typeface="Courier"/>
              </a:rPr>
              <a:t>clnt</a:t>
            </a:r>
            <a:r>
              <a:rPr lang="en-US" sz="1000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1000" dirty="0" smtClean="0">
                <a:solidFill>
                  <a:schemeClr val="accent2"/>
                </a:solidFill>
                <a:latin typeface="Courier"/>
                <a:cs typeface="Courier"/>
              </a:rPr>
              <a:t>{</a:t>
            </a:r>
          </a:p>
          <a:p>
            <a:r>
              <a:rPr lang="en-US" sz="1000" dirty="0" smtClean="0">
                <a:latin typeface="Courier"/>
                <a:cs typeface="Courier"/>
              </a:rPr>
              <a:t>	static long </a:t>
            </a:r>
            <a:r>
              <a:rPr lang="en-US" sz="1000" dirty="0" err="1" smtClean="0">
                <a:latin typeface="Courier"/>
                <a:cs typeface="Courier"/>
              </a:rPr>
              <a:t>clnt_res</a:t>
            </a:r>
            <a:r>
              <a:rPr lang="en-US" sz="1000" dirty="0" smtClean="0">
                <a:latin typeface="Courier"/>
                <a:cs typeface="Courier"/>
              </a:rPr>
              <a:t>;</a:t>
            </a:r>
          </a:p>
          <a:p>
            <a:endParaRPr lang="en-US" sz="1000" dirty="0" smtClean="0">
              <a:latin typeface="Courier"/>
              <a:cs typeface="Courier"/>
            </a:endParaRPr>
          </a:p>
          <a:p>
            <a:r>
              <a:rPr lang="en-US" sz="1000" dirty="0" smtClean="0">
                <a:latin typeface="Courier"/>
                <a:cs typeface="Courier"/>
              </a:rPr>
              <a:t>	</a:t>
            </a:r>
            <a:r>
              <a:rPr lang="en-US" sz="1000" dirty="0" err="1" smtClean="0">
                <a:latin typeface="Courier"/>
                <a:cs typeface="Courier"/>
              </a:rPr>
              <a:t>memset((char</a:t>
            </a:r>
            <a:r>
              <a:rPr lang="en-US" sz="1000" dirty="0" smtClean="0">
                <a:latin typeface="Courier"/>
                <a:cs typeface="Courier"/>
              </a:rPr>
              <a:t> *)&amp;</a:t>
            </a:r>
            <a:r>
              <a:rPr lang="en-US" sz="1000" dirty="0" err="1" smtClean="0">
                <a:latin typeface="Courier"/>
                <a:cs typeface="Courier"/>
              </a:rPr>
              <a:t>clnt_res</a:t>
            </a:r>
            <a:r>
              <a:rPr lang="en-US" sz="1000" dirty="0" smtClean="0">
                <a:latin typeface="Courier"/>
                <a:cs typeface="Courier"/>
              </a:rPr>
              <a:t>, 0, </a:t>
            </a:r>
            <a:r>
              <a:rPr lang="en-US" sz="1000" dirty="0" err="1" smtClean="0">
                <a:latin typeface="Courier"/>
                <a:cs typeface="Courier"/>
              </a:rPr>
              <a:t>sizeof</a:t>
            </a:r>
            <a:r>
              <a:rPr lang="en-US" sz="1000" dirty="0" smtClean="0">
                <a:latin typeface="Courier"/>
                <a:cs typeface="Courier"/>
              </a:rPr>
              <a:t> (</a:t>
            </a:r>
            <a:r>
              <a:rPr lang="en-US" sz="1000" dirty="0" err="1" smtClean="0">
                <a:latin typeface="Courier"/>
                <a:cs typeface="Courier"/>
              </a:rPr>
              <a:t>clnt_res</a:t>
            </a:r>
            <a:r>
              <a:rPr lang="en-US" sz="1000" dirty="0" smtClean="0">
                <a:latin typeface="Courier"/>
                <a:cs typeface="Courier"/>
              </a:rPr>
              <a:t>));</a:t>
            </a:r>
          </a:p>
          <a:p>
            <a:r>
              <a:rPr lang="en-US" sz="1000" dirty="0" smtClean="0">
                <a:latin typeface="Courier"/>
                <a:cs typeface="Courier"/>
              </a:rPr>
              <a:t>	if (</a:t>
            </a:r>
            <a:r>
              <a:rPr lang="en-US" sz="1000" dirty="0" err="1" smtClean="0">
                <a:latin typeface="Courier"/>
                <a:cs typeface="Courier"/>
              </a:rPr>
              <a:t>clnt_call(clnt</a:t>
            </a:r>
            <a:r>
              <a:rPr lang="en-US" sz="1000" dirty="0" smtClean="0">
                <a:latin typeface="Courier"/>
                <a:cs typeface="Courier"/>
              </a:rPr>
              <a:t>, BIN_DATE,</a:t>
            </a:r>
          </a:p>
          <a:p>
            <a:r>
              <a:rPr lang="en-US" sz="1000" dirty="0" smtClean="0">
                <a:latin typeface="Courier"/>
                <a:cs typeface="Courier"/>
              </a:rPr>
              <a:t>		(</a:t>
            </a:r>
            <a:r>
              <a:rPr lang="en-US" sz="1000" dirty="0" err="1" smtClean="0">
                <a:latin typeface="Courier"/>
                <a:cs typeface="Courier"/>
              </a:rPr>
              <a:t>xdrproc_t</a:t>
            </a:r>
            <a:r>
              <a:rPr lang="en-US" sz="1000" dirty="0" smtClean="0">
                <a:latin typeface="Courier"/>
                <a:cs typeface="Courier"/>
              </a:rPr>
              <a:t>) </a:t>
            </a:r>
            <a:r>
              <a:rPr lang="en-US" sz="1000" dirty="0" err="1" smtClean="0">
                <a:latin typeface="Courier"/>
                <a:cs typeface="Courier"/>
              </a:rPr>
              <a:t>xdr_void</a:t>
            </a:r>
            <a:r>
              <a:rPr lang="en-US" sz="1000" dirty="0" smtClean="0">
                <a:latin typeface="Courier"/>
                <a:cs typeface="Courier"/>
              </a:rPr>
              <a:t>, (</a:t>
            </a:r>
            <a:r>
              <a:rPr lang="en-US" sz="1000" dirty="0" err="1" smtClean="0">
                <a:latin typeface="Courier"/>
                <a:cs typeface="Courier"/>
              </a:rPr>
              <a:t>caddr_t</a:t>
            </a:r>
            <a:r>
              <a:rPr lang="en-US" sz="1000" dirty="0" smtClean="0">
                <a:latin typeface="Courier"/>
                <a:cs typeface="Courier"/>
              </a:rPr>
              <a:t>) </a:t>
            </a:r>
            <a:r>
              <a:rPr lang="en-US" sz="1000" dirty="0" err="1" smtClean="0">
                <a:latin typeface="Courier"/>
                <a:cs typeface="Courier"/>
              </a:rPr>
              <a:t>argp</a:t>
            </a:r>
            <a:r>
              <a:rPr lang="en-US" sz="1000" dirty="0" smtClean="0">
                <a:latin typeface="Courier"/>
                <a:cs typeface="Courier"/>
              </a:rPr>
              <a:t>,</a:t>
            </a:r>
          </a:p>
          <a:p>
            <a:r>
              <a:rPr lang="en-US" sz="1000" dirty="0" smtClean="0">
                <a:latin typeface="Courier"/>
                <a:cs typeface="Courier"/>
              </a:rPr>
              <a:t>		(</a:t>
            </a:r>
            <a:r>
              <a:rPr lang="en-US" sz="1000" dirty="0" err="1" smtClean="0">
                <a:latin typeface="Courier"/>
                <a:cs typeface="Courier"/>
              </a:rPr>
              <a:t>xdrproc_t</a:t>
            </a:r>
            <a:r>
              <a:rPr lang="en-US" sz="1000" dirty="0" smtClean="0">
                <a:latin typeface="Courier"/>
                <a:cs typeface="Courier"/>
              </a:rPr>
              <a:t>) </a:t>
            </a:r>
            <a:r>
              <a:rPr lang="en-US" sz="1000" dirty="0" err="1" smtClean="0">
                <a:latin typeface="Courier"/>
                <a:cs typeface="Courier"/>
              </a:rPr>
              <a:t>xdr_long</a:t>
            </a:r>
            <a:r>
              <a:rPr lang="en-US" sz="1000" dirty="0" smtClean="0">
                <a:latin typeface="Courier"/>
                <a:cs typeface="Courier"/>
              </a:rPr>
              <a:t>, (</a:t>
            </a:r>
            <a:r>
              <a:rPr lang="en-US" sz="1000" dirty="0" err="1" smtClean="0">
                <a:latin typeface="Courier"/>
                <a:cs typeface="Courier"/>
              </a:rPr>
              <a:t>caddr_t</a:t>
            </a:r>
            <a:r>
              <a:rPr lang="en-US" sz="1000" dirty="0" smtClean="0">
                <a:latin typeface="Courier"/>
                <a:cs typeface="Courier"/>
              </a:rPr>
              <a:t>) &amp;</a:t>
            </a:r>
            <a:r>
              <a:rPr lang="en-US" sz="1000" dirty="0" err="1" smtClean="0">
                <a:latin typeface="Courier"/>
                <a:cs typeface="Courier"/>
              </a:rPr>
              <a:t>clnt_res</a:t>
            </a:r>
            <a:r>
              <a:rPr lang="en-US" sz="1000" dirty="0" smtClean="0">
                <a:latin typeface="Courier"/>
                <a:cs typeface="Courier"/>
              </a:rPr>
              <a:t>,</a:t>
            </a:r>
          </a:p>
          <a:p>
            <a:r>
              <a:rPr lang="en-US" sz="1000" dirty="0" smtClean="0">
                <a:latin typeface="Courier"/>
                <a:cs typeface="Courier"/>
              </a:rPr>
              <a:t>		TIMEOUT) != RPC_SUCCESS) {</a:t>
            </a:r>
          </a:p>
          <a:p>
            <a:r>
              <a:rPr lang="en-US" sz="1000" dirty="0" smtClean="0">
                <a:latin typeface="Courier"/>
                <a:cs typeface="Courier"/>
              </a:rPr>
              <a:t>		return (NULL);</a:t>
            </a:r>
          </a:p>
          <a:p>
            <a:r>
              <a:rPr lang="en-US" sz="1000" dirty="0" smtClean="0">
                <a:latin typeface="Courier"/>
                <a:cs typeface="Courier"/>
              </a:rPr>
              <a:t>	}</a:t>
            </a:r>
          </a:p>
          <a:p>
            <a:r>
              <a:rPr lang="en-US" sz="1000" dirty="0" smtClean="0">
                <a:latin typeface="Courier"/>
                <a:cs typeface="Courier"/>
              </a:rPr>
              <a:t>	return (&amp;</a:t>
            </a:r>
            <a:r>
              <a:rPr lang="en-US" sz="1000" dirty="0" err="1" smtClean="0">
                <a:latin typeface="Courier"/>
                <a:cs typeface="Courier"/>
              </a:rPr>
              <a:t>clnt_res</a:t>
            </a:r>
            <a:r>
              <a:rPr lang="en-US" sz="1000" dirty="0" smtClean="0">
                <a:latin typeface="Courier"/>
                <a:cs typeface="Courier"/>
              </a:rPr>
              <a:t>);</a:t>
            </a:r>
          </a:p>
          <a:p>
            <a:r>
              <a:rPr lang="en-US" sz="1000" dirty="0" smtClean="0">
                <a:latin typeface="Courier"/>
                <a:cs typeface="Courier"/>
              </a:rPr>
              <a:t>}</a:t>
            </a:r>
          </a:p>
          <a:p>
            <a:endParaRPr lang="en-US" sz="1000" dirty="0" smtClean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3372" y="1068714"/>
            <a:ext cx="816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Stub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19062" y="3112550"/>
            <a:ext cx="4986611" cy="28392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  <a:latin typeface="Courier"/>
                <a:cs typeface="Courier"/>
              </a:rPr>
              <a:t>char **</a:t>
            </a:r>
          </a:p>
          <a:p>
            <a:r>
              <a:rPr lang="en-US" sz="1050" dirty="0" smtClean="0">
                <a:solidFill>
                  <a:srgbClr val="FF0000"/>
                </a:solidFill>
                <a:latin typeface="Courier"/>
                <a:cs typeface="Courier"/>
              </a:rPr>
              <a:t>str_date_1(argp, </a:t>
            </a:r>
            <a:r>
              <a:rPr lang="en-US" sz="1050" dirty="0" err="1" smtClean="0">
                <a:solidFill>
                  <a:srgbClr val="FF0000"/>
                </a:solidFill>
                <a:latin typeface="Courier"/>
                <a:cs typeface="Courier"/>
              </a:rPr>
              <a:t>clnt</a:t>
            </a:r>
            <a:r>
              <a:rPr lang="en-US" sz="1050" dirty="0" smtClean="0">
                <a:solidFill>
                  <a:srgbClr val="FF0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050" dirty="0" smtClean="0">
                <a:solidFill>
                  <a:srgbClr val="FF0000"/>
                </a:solidFill>
                <a:latin typeface="Courier"/>
                <a:cs typeface="Courier"/>
              </a:rPr>
              <a:t>	long *</a:t>
            </a:r>
            <a:r>
              <a:rPr lang="en-US" sz="1050" dirty="0" err="1" smtClean="0">
                <a:solidFill>
                  <a:srgbClr val="FF0000"/>
                </a:solidFill>
                <a:latin typeface="Courier"/>
                <a:cs typeface="Courier"/>
              </a:rPr>
              <a:t>argp</a:t>
            </a:r>
            <a:r>
              <a:rPr lang="en-US" sz="1050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1050" dirty="0" smtClean="0">
                <a:solidFill>
                  <a:srgbClr val="FF0000"/>
                </a:solidFill>
                <a:latin typeface="Courier"/>
                <a:cs typeface="Courier"/>
              </a:rPr>
              <a:t>	CLIENT *</a:t>
            </a:r>
            <a:r>
              <a:rPr lang="en-US" sz="1050" dirty="0" err="1" smtClean="0">
                <a:solidFill>
                  <a:srgbClr val="FF0000"/>
                </a:solidFill>
                <a:latin typeface="Courier"/>
                <a:cs typeface="Courier"/>
              </a:rPr>
              <a:t>clnt</a:t>
            </a:r>
            <a:r>
              <a:rPr lang="en-US" sz="1050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1050" dirty="0" smtClean="0">
                <a:latin typeface="Courier"/>
                <a:cs typeface="Courier"/>
              </a:rPr>
              <a:t>{</a:t>
            </a:r>
          </a:p>
          <a:p>
            <a:r>
              <a:rPr lang="en-US" sz="1050" dirty="0" smtClean="0">
                <a:latin typeface="Courier"/>
                <a:cs typeface="Courier"/>
              </a:rPr>
              <a:t>	static char *</a:t>
            </a:r>
            <a:r>
              <a:rPr lang="en-US" sz="1050" dirty="0" err="1" smtClean="0">
                <a:latin typeface="Courier"/>
                <a:cs typeface="Courier"/>
              </a:rPr>
              <a:t>clnt_res</a:t>
            </a:r>
            <a:r>
              <a:rPr lang="en-US" sz="1050" dirty="0" smtClean="0">
                <a:latin typeface="Courier"/>
                <a:cs typeface="Courier"/>
              </a:rPr>
              <a:t>;</a:t>
            </a:r>
          </a:p>
          <a:p>
            <a:endParaRPr lang="en-US" sz="1050" dirty="0" smtClean="0">
              <a:latin typeface="Courier"/>
              <a:cs typeface="Courier"/>
            </a:endParaRPr>
          </a:p>
          <a:p>
            <a:r>
              <a:rPr lang="en-US" sz="1050" dirty="0" smtClean="0">
                <a:latin typeface="Courier"/>
                <a:cs typeface="Courier"/>
              </a:rPr>
              <a:t>	</a:t>
            </a:r>
            <a:r>
              <a:rPr lang="en-US" sz="1050" dirty="0" err="1" smtClean="0">
                <a:latin typeface="Courier"/>
                <a:cs typeface="Courier"/>
              </a:rPr>
              <a:t>memset((char</a:t>
            </a:r>
            <a:r>
              <a:rPr lang="en-US" sz="1050" dirty="0" smtClean="0">
                <a:latin typeface="Courier"/>
                <a:cs typeface="Courier"/>
              </a:rPr>
              <a:t> *)&amp;</a:t>
            </a:r>
            <a:r>
              <a:rPr lang="en-US" sz="1050" dirty="0" err="1" smtClean="0">
                <a:latin typeface="Courier"/>
                <a:cs typeface="Courier"/>
              </a:rPr>
              <a:t>clnt_res</a:t>
            </a:r>
            <a:r>
              <a:rPr lang="en-US" sz="1050" dirty="0" smtClean="0">
                <a:latin typeface="Courier"/>
                <a:cs typeface="Courier"/>
              </a:rPr>
              <a:t>, 0, </a:t>
            </a:r>
            <a:r>
              <a:rPr lang="en-US" sz="1050" dirty="0" err="1" smtClean="0">
                <a:latin typeface="Courier"/>
                <a:cs typeface="Courier"/>
              </a:rPr>
              <a:t>sizeof</a:t>
            </a:r>
            <a:r>
              <a:rPr lang="en-US" sz="1050" dirty="0" smtClean="0">
                <a:latin typeface="Courier"/>
                <a:cs typeface="Courier"/>
              </a:rPr>
              <a:t> (</a:t>
            </a:r>
            <a:r>
              <a:rPr lang="en-US" sz="1050" dirty="0" err="1" smtClean="0">
                <a:latin typeface="Courier"/>
                <a:cs typeface="Courier"/>
              </a:rPr>
              <a:t>clnt_res</a:t>
            </a:r>
            <a:r>
              <a:rPr lang="en-US" sz="1050" dirty="0" smtClean="0">
                <a:latin typeface="Courier"/>
                <a:cs typeface="Courier"/>
              </a:rPr>
              <a:t>));</a:t>
            </a:r>
          </a:p>
          <a:p>
            <a:r>
              <a:rPr lang="en-US" sz="1050" dirty="0" smtClean="0">
                <a:latin typeface="Courier"/>
                <a:cs typeface="Courier"/>
              </a:rPr>
              <a:t>	if (</a:t>
            </a:r>
            <a:r>
              <a:rPr lang="en-US" sz="1050" dirty="0" err="1" smtClean="0">
                <a:latin typeface="Courier"/>
                <a:cs typeface="Courier"/>
              </a:rPr>
              <a:t>clnt_call(clnt</a:t>
            </a:r>
            <a:r>
              <a:rPr lang="en-US" sz="1050" dirty="0" smtClean="0">
                <a:latin typeface="Courier"/>
                <a:cs typeface="Courier"/>
              </a:rPr>
              <a:t>, STR_DATE,</a:t>
            </a:r>
          </a:p>
          <a:p>
            <a:r>
              <a:rPr lang="en-US" sz="1050" dirty="0" smtClean="0">
                <a:latin typeface="Courier"/>
                <a:cs typeface="Courier"/>
              </a:rPr>
              <a:t>		(</a:t>
            </a:r>
            <a:r>
              <a:rPr lang="en-US" sz="1050" dirty="0" err="1" smtClean="0">
                <a:latin typeface="Courier"/>
                <a:cs typeface="Courier"/>
              </a:rPr>
              <a:t>xdrproc_t</a:t>
            </a:r>
            <a:r>
              <a:rPr lang="en-US" sz="1050" dirty="0" smtClean="0">
                <a:latin typeface="Courier"/>
                <a:cs typeface="Courier"/>
              </a:rPr>
              <a:t>) </a:t>
            </a:r>
            <a:r>
              <a:rPr lang="en-US" sz="1050" dirty="0" err="1" smtClean="0">
                <a:latin typeface="Courier"/>
                <a:cs typeface="Courier"/>
              </a:rPr>
              <a:t>xdr_long</a:t>
            </a:r>
            <a:r>
              <a:rPr lang="en-US" sz="1050" dirty="0" smtClean="0">
                <a:latin typeface="Courier"/>
                <a:cs typeface="Courier"/>
              </a:rPr>
              <a:t>, (</a:t>
            </a:r>
            <a:r>
              <a:rPr lang="en-US" sz="1050" dirty="0" err="1" smtClean="0">
                <a:latin typeface="Courier"/>
                <a:cs typeface="Courier"/>
              </a:rPr>
              <a:t>caddr_t</a:t>
            </a:r>
            <a:r>
              <a:rPr lang="en-US" sz="1050" dirty="0" smtClean="0">
                <a:latin typeface="Courier"/>
                <a:cs typeface="Courier"/>
              </a:rPr>
              <a:t>) </a:t>
            </a:r>
            <a:r>
              <a:rPr lang="en-US" sz="1050" dirty="0" err="1" smtClean="0">
                <a:latin typeface="Courier"/>
                <a:cs typeface="Courier"/>
              </a:rPr>
              <a:t>argp</a:t>
            </a:r>
            <a:r>
              <a:rPr lang="en-US" sz="1050" dirty="0" smtClean="0">
                <a:latin typeface="Courier"/>
                <a:cs typeface="Courier"/>
              </a:rPr>
              <a:t>,</a:t>
            </a:r>
          </a:p>
          <a:p>
            <a:r>
              <a:rPr lang="en-US" sz="1050" dirty="0" smtClean="0">
                <a:latin typeface="Courier"/>
                <a:cs typeface="Courier"/>
              </a:rPr>
              <a:t>		(</a:t>
            </a:r>
            <a:r>
              <a:rPr lang="en-US" sz="1050" dirty="0" err="1" smtClean="0">
                <a:latin typeface="Courier"/>
                <a:cs typeface="Courier"/>
              </a:rPr>
              <a:t>xdrproc_t</a:t>
            </a:r>
            <a:r>
              <a:rPr lang="en-US" sz="1050" dirty="0" smtClean="0">
                <a:latin typeface="Courier"/>
                <a:cs typeface="Courier"/>
              </a:rPr>
              <a:t>) </a:t>
            </a:r>
            <a:r>
              <a:rPr lang="en-US" sz="1050" dirty="0" err="1" smtClean="0">
                <a:latin typeface="Courier"/>
                <a:cs typeface="Courier"/>
              </a:rPr>
              <a:t>xdr_wrapstring</a:t>
            </a:r>
            <a:r>
              <a:rPr lang="en-US" sz="1050" dirty="0" smtClean="0">
                <a:latin typeface="Courier"/>
                <a:cs typeface="Courier"/>
              </a:rPr>
              <a:t>, (</a:t>
            </a:r>
            <a:r>
              <a:rPr lang="en-US" sz="1050" dirty="0" err="1" smtClean="0">
                <a:latin typeface="Courier"/>
                <a:cs typeface="Courier"/>
              </a:rPr>
              <a:t>caddr_t</a:t>
            </a:r>
            <a:r>
              <a:rPr lang="en-US" sz="1050" dirty="0" smtClean="0">
                <a:latin typeface="Courier"/>
                <a:cs typeface="Courier"/>
              </a:rPr>
              <a:t>) &amp;</a:t>
            </a:r>
            <a:r>
              <a:rPr lang="en-US" sz="1050" dirty="0" err="1" smtClean="0">
                <a:latin typeface="Courier"/>
                <a:cs typeface="Courier"/>
              </a:rPr>
              <a:t>clnt_res</a:t>
            </a:r>
            <a:r>
              <a:rPr lang="en-US" sz="1050" dirty="0" smtClean="0">
                <a:latin typeface="Courier"/>
                <a:cs typeface="Courier"/>
              </a:rPr>
              <a:t>,</a:t>
            </a:r>
          </a:p>
          <a:p>
            <a:r>
              <a:rPr lang="en-US" sz="1050" dirty="0" smtClean="0">
                <a:latin typeface="Courier"/>
                <a:cs typeface="Courier"/>
              </a:rPr>
              <a:t>		TIMEOUT) != RPC_SUCCESS) {</a:t>
            </a:r>
          </a:p>
          <a:p>
            <a:r>
              <a:rPr lang="en-US" sz="1050" dirty="0" smtClean="0">
                <a:latin typeface="Courier"/>
                <a:cs typeface="Courier"/>
              </a:rPr>
              <a:t>		return (NULL);</a:t>
            </a:r>
          </a:p>
          <a:p>
            <a:r>
              <a:rPr lang="en-US" sz="1050" dirty="0" smtClean="0">
                <a:latin typeface="Courier"/>
                <a:cs typeface="Courier"/>
              </a:rPr>
              <a:t>	}</a:t>
            </a:r>
          </a:p>
          <a:p>
            <a:r>
              <a:rPr lang="en-US" sz="1050" dirty="0" smtClean="0">
                <a:latin typeface="Courier"/>
                <a:cs typeface="Courier"/>
              </a:rPr>
              <a:t>	return (&amp;</a:t>
            </a:r>
            <a:r>
              <a:rPr lang="en-US" sz="1050" dirty="0" err="1" smtClean="0">
                <a:latin typeface="Courier"/>
                <a:cs typeface="Courier"/>
              </a:rPr>
              <a:t>clnt_res</a:t>
            </a:r>
            <a:r>
              <a:rPr lang="en-US" sz="1050" dirty="0" smtClean="0">
                <a:latin typeface="Courier"/>
                <a:cs typeface="Courier"/>
              </a:rPr>
              <a:t>);</a:t>
            </a:r>
          </a:p>
          <a:p>
            <a:r>
              <a:rPr lang="en-US" sz="1050" dirty="0" smtClean="0">
                <a:latin typeface="Courier"/>
                <a:cs typeface="Courier"/>
              </a:rPr>
              <a:t>}</a:t>
            </a:r>
          </a:p>
          <a:p>
            <a:endParaRPr lang="en-US" sz="1050" dirty="0" smtClean="0">
              <a:latin typeface="Courier"/>
              <a:cs typeface="Courier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044866" y="4060552"/>
            <a:ext cx="489874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Sun RPC (mid-80s)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73302" y="1068714"/>
            <a:ext cx="1386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Skeleton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8495"/>
            <a:ext cx="519416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ourier"/>
                <a:cs typeface="Courier"/>
              </a:rPr>
              <a:t>/*</a:t>
            </a:r>
          </a:p>
          <a:p>
            <a:r>
              <a:rPr lang="en-US" sz="900" dirty="0" smtClean="0">
                <a:latin typeface="Courier"/>
                <a:cs typeface="Courier"/>
              </a:rPr>
              <a:t> * Please do not edit this file.</a:t>
            </a:r>
          </a:p>
          <a:p>
            <a:r>
              <a:rPr lang="en-US" sz="900" dirty="0" smtClean="0">
                <a:latin typeface="Courier"/>
                <a:cs typeface="Courier"/>
              </a:rPr>
              <a:t> * It was generated using </a:t>
            </a:r>
            <a:r>
              <a:rPr lang="en-US" sz="900" dirty="0" err="1" smtClean="0">
                <a:latin typeface="Courier"/>
                <a:cs typeface="Courier"/>
              </a:rPr>
              <a:t>rpcgen</a:t>
            </a:r>
            <a:r>
              <a:rPr lang="en-US" sz="900" dirty="0" smtClean="0">
                <a:latin typeface="Courier"/>
                <a:cs typeface="Courier"/>
              </a:rPr>
              <a:t>.</a:t>
            </a:r>
          </a:p>
          <a:p>
            <a:r>
              <a:rPr lang="en-US" sz="900" dirty="0" smtClean="0">
                <a:latin typeface="Courier"/>
                <a:cs typeface="Courier"/>
              </a:rPr>
              <a:t> */</a:t>
            </a:r>
          </a:p>
          <a:p>
            <a:endParaRPr lang="en-US" sz="900" dirty="0" smtClean="0">
              <a:latin typeface="Courier"/>
              <a:cs typeface="Courier"/>
            </a:endParaRPr>
          </a:p>
          <a:p>
            <a:r>
              <a:rPr lang="en-US" sz="900" dirty="0" smtClean="0">
                <a:latin typeface="Courier"/>
                <a:cs typeface="Courier"/>
              </a:rPr>
              <a:t>#include "</a:t>
            </a:r>
            <a:r>
              <a:rPr lang="en-US" sz="900" dirty="0" err="1" smtClean="0">
                <a:latin typeface="Courier"/>
                <a:cs typeface="Courier"/>
              </a:rPr>
              <a:t>date.h</a:t>
            </a:r>
            <a:r>
              <a:rPr lang="en-US" sz="900" dirty="0" smtClean="0">
                <a:latin typeface="Courier"/>
                <a:cs typeface="Courier"/>
              </a:rPr>
              <a:t>"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</a:t>
            </a:r>
            <a:r>
              <a:rPr lang="en-US" sz="900" dirty="0" err="1" smtClean="0">
                <a:latin typeface="Courier"/>
                <a:cs typeface="Courier"/>
              </a:rPr>
              <a:t>stdio.h</a:t>
            </a:r>
            <a:r>
              <a:rPr lang="en-US" sz="900" dirty="0" smtClean="0">
                <a:latin typeface="Courier"/>
                <a:cs typeface="Courier"/>
              </a:rPr>
              <a:t>&gt;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</a:t>
            </a:r>
            <a:r>
              <a:rPr lang="en-US" sz="900" dirty="0" err="1" smtClean="0">
                <a:latin typeface="Courier"/>
                <a:cs typeface="Courier"/>
              </a:rPr>
              <a:t>stdlib.h</a:t>
            </a:r>
            <a:r>
              <a:rPr lang="en-US" sz="900" dirty="0" smtClean="0">
                <a:latin typeface="Courier"/>
                <a:cs typeface="Courier"/>
              </a:rPr>
              <a:t>&gt; /* </a:t>
            </a:r>
            <a:r>
              <a:rPr lang="en-US" sz="900" dirty="0" err="1" smtClean="0">
                <a:latin typeface="Courier"/>
                <a:cs typeface="Courier"/>
              </a:rPr>
              <a:t>getenv</a:t>
            </a:r>
            <a:r>
              <a:rPr lang="en-US" sz="900" dirty="0" smtClean="0">
                <a:latin typeface="Courier"/>
                <a:cs typeface="Courier"/>
              </a:rPr>
              <a:t>, exit */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</a:t>
            </a:r>
            <a:r>
              <a:rPr lang="en-US" sz="900" dirty="0" err="1" smtClean="0">
                <a:latin typeface="Courier"/>
                <a:cs typeface="Courier"/>
              </a:rPr>
              <a:t>signal.h</a:t>
            </a:r>
            <a:r>
              <a:rPr lang="en-US" sz="900" dirty="0" smtClean="0">
                <a:latin typeface="Courier"/>
                <a:cs typeface="Courier"/>
              </a:rPr>
              <a:t>&gt;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&lt;sys/</a:t>
            </a:r>
            <a:r>
              <a:rPr lang="en-US" sz="900" dirty="0" err="1" smtClean="0">
                <a:latin typeface="Courier"/>
                <a:cs typeface="Courier"/>
              </a:rPr>
              <a:t>types.h</a:t>
            </a:r>
            <a:r>
              <a:rPr lang="en-US" sz="900" dirty="0" smtClean="0">
                <a:latin typeface="Courier"/>
                <a:cs typeface="Courier"/>
              </a:rPr>
              <a:t>&gt;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</a:t>
            </a:r>
            <a:r>
              <a:rPr lang="en-US" sz="900" dirty="0" err="1" smtClean="0">
                <a:latin typeface="Courier"/>
                <a:cs typeface="Courier"/>
              </a:rPr>
              <a:t>memory.h</a:t>
            </a:r>
            <a:r>
              <a:rPr lang="en-US" sz="900" dirty="0" smtClean="0">
                <a:latin typeface="Courier"/>
                <a:cs typeface="Courier"/>
              </a:rPr>
              <a:t>&gt;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</a:t>
            </a:r>
            <a:r>
              <a:rPr lang="en-US" sz="900" dirty="0" err="1" smtClean="0">
                <a:latin typeface="Courier"/>
                <a:cs typeface="Courier"/>
              </a:rPr>
              <a:t>stropts.h</a:t>
            </a:r>
            <a:r>
              <a:rPr lang="en-US" sz="900" dirty="0" smtClean="0">
                <a:latin typeface="Courier"/>
                <a:cs typeface="Courier"/>
              </a:rPr>
              <a:t>&gt;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</a:t>
            </a:r>
            <a:r>
              <a:rPr lang="en-US" sz="900" dirty="0" err="1" smtClean="0">
                <a:latin typeface="Courier"/>
                <a:cs typeface="Courier"/>
              </a:rPr>
              <a:t>netconfig.h</a:t>
            </a:r>
            <a:r>
              <a:rPr lang="en-US" sz="900" dirty="0" smtClean="0">
                <a:latin typeface="Courier"/>
                <a:cs typeface="Courier"/>
              </a:rPr>
              <a:t>&gt;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&lt;sys/</a:t>
            </a:r>
            <a:r>
              <a:rPr lang="en-US" sz="900" dirty="0" err="1" smtClean="0">
                <a:latin typeface="Courier"/>
                <a:cs typeface="Courier"/>
              </a:rPr>
              <a:t>resource.h</a:t>
            </a:r>
            <a:r>
              <a:rPr lang="en-US" sz="900" dirty="0" smtClean="0">
                <a:latin typeface="Courier"/>
                <a:cs typeface="Courier"/>
              </a:rPr>
              <a:t>&gt; /* </a:t>
            </a:r>
            <a:r>
              <a:rPr lang="en-US" sz="900" dirty="0" err="1" smtClean="0">
                <a:latin typeface="Courier"/>
                <a:cs typeface="Courier"/>
              </a:rPr>
              <a:t>rlimit</a:t>
            </a:r>
            <a:r>
              <a:rPr lang="en-US" sz="900" dirty="0" smtClean="0">
                <a:latin typeface="Courier"/>
                <a:cs typeface="Courier"/>
              </a:rPr>
              <a:t> */</a:t>
            </a:r>
          </a:p>
          <a:p>
            <a:r>
              <a:rPr lang="en-US" sz="900" dirty="0" smtClean="0">
                <a:latin typeface="Courier"/>
                <a:cs typeface="Courier"/>
              </a:rPr>
              <a:t>#include &lt;</a:t>
            </a:r>
            <a:r>
              <a:rPr lang="en-US" sz="900" dirty="0" err="1" smtClean="0">
                <a:latin typeface="Courier"/>
                <a:cs typeface="Courier"/>
              </a:rPr>
              <a:t>syslog.h</a:t>
            </a:r>
            <a:r>
              <a:rPr lang="en-US" sz="900" dirty="0" smtClean="0">
                <a:latin typeface="Courier"/>
                <a:cs typeface="Courier"/>
              </a:rPr>
              <a:t>&gt;</a:t>
            </a:r>
          </a:p>
          <a:p>
            <a:endParaRPr lang="en-US" sz="900" dirty="0" smtClean="0">
              <a:latin typeface="Courier"/>
              <a:cs typeface="Courier"/>
            </a:endParaRPr>
          </a:p>
          <a:p>
            <a:r>
              <a:rPr lang="en-US" sz="900" dirty="0" smtClean="0">
                <a:latin typeface="Courier"/>
                <a:cs typeface="Courier"/>
              </a:rPr>
              <a:t>#</a:t>
            </a:r>
            <a:r>
              <a:rPr lang="en-US" sz="900" dirty="0" err="1" smtClean="0">
                <a:latin typeface="Courier"/>
                <a:cs typeface="Courier"/>
              </a:rPr>
              <a:t>ifdef</a:t>
            </a:r>
            <a:r>
              <a:rPr lang="en-US" sz="900" dirty="0" smtClean="0">
                <a:latin typeface="Courier"/>
                <a:cs typeface="Courier"/>
              </a:rPr>
              <a:t> DEBUG</a:t>
            </a:r>
          </a:p>
          <a:p>
            <a:r>
              <a:rPr lang="en-US" sz="900" dirty="0" smtClean="0">
                <a:latin typeface="Courier"/>
                <a:cs typeface="Courier"/>
              </a:rPr>
              <a:t>#define	RPC_SVC_FG</a:t>
            </a:r>
          </a:p>
          <a:p>
            <a:r>
              <a:rPr lang="en-US" sz="900" dirty="0" smtClean="0">
                <a:latin typeface="Courier"/>
                <a:cs typeface="Courier"/>
              </a:rPr>
              <a:t>#</a:t>
            </a:r>
            <a:r>
              <a:rPr lang="en-US" sz="900" dirty="0" err="1" smtClean="0">
                <a:latin typeface="Courier"/>
                <a:cs typeface="Courier"/>
              </a:rPr>
              <a:t>endif</a:t>
            </a:r>
            <a:endParaRPr lang="en-US" sz="900" dirty="0" smtClean="0">
              <a:latin typeface="Courier"/>
              <a:cs typeface="Courier"/>
            </a:endParaRPr>
          </a:p>
          <a:p>
            <a:endParaRPr lang="en-US" sz="900" dirty="0" smtClean="0">
              <a:latin typeface="Courier"/>
              <a:cs typeface="Courier"/>
            </a:endParaRPr>
          </a:p>
          <a:p>
            <a:r>
              <a:rPr lang="en-US" sz="900" dirty="0" smtClean="0">
                <a:latin typeface="Courier"/>
                <a:cs typeface="Courier"/>
              </a:rPr>
              <a:t>#define	_RPCSVC_CLOSEDOWN 120</a:t>
            </a:r>
          </a:p>
          <a:p>
            <a:r>
              <a:rPr lang="en-US" sz="900" dirty="0" smtClean="0">
                <a:latin typeface="Courier"/>
                <a:cs typeface="Courier"/>
              </a:rPr>
              <a:t>static </a:t>
            </a:r>
            <a:r>
              <a:rPr lang="en-US" sz="900" dirty="0" err="1" smtClean="0">
                <a:latin typeface="Courier"/>
                <a:cs typeface="Courier"/>
              </a:rPr>
              <a:t>int</a:t>
            </a:r>
            <a:r>
              <a:rPr lang="en-US" sz="900" dirty="0" smtClean="0">
                <a:latin typeface="Courier"/>
                <a:cs typeface="Courier"/>
              </a:rPr>
              <a:t> _</a:t>
            </a:r>
            <a:r>
              <a:rPr lang="en-US" sz="900" dirty="0" err="1" smtClean="0">
                <a:latin typeface="Courier"/>
                <a:cs typeface="Courier"/>
              </a:rPr>
              <a:t>rpcpmstart</a:t>
            </a:r>
            <a:r>
              <a:rPr lang="en-US" sz="900" dirty="0" smtClean="0">
                <a:latin typeface="Courier"/>
                <a:cs typeface="Courier"/>
              </a:rPr>
              <a:t>;		/* Started by a port monitor ? */</a:t>
            </a:r>
          </a:p>
          <a:p>
            <a:endParaRPr lang="en-US" sz="900" dirty="0" smtClean="0">
              <a:latin typeface="Courier"/>
              <a:cs typeface="Courier"/>
            </a:endParaRPr>
          </a:p>
          <a:p>
            <a:r>
              <a:rPr lang="en-US" sz="900" dirty="0" smtClean="0">
                <a:latin typeface="Courier"/>
                <a:cs typeface="Courier"/>
              </a:rPr>
              <a:t>/* States a server can be in </a:t>
            </a:r>
            <a:r>
              <a:rPr lang="en-US" sz="900" dirty="0" err="1" smtClean="0">
                <a:latin typeface="Courier"/>
                <a:cs typeface="Courier"/>
              </a:rPr>
              <a:t>wrt</a:t>
            </a:r>
            <a:r>
              <a:rPr lang="en-US" sz="900" dirty="0" smtClean="0">
                <a:latin typeface="Courier"/>
                <a:cs typeface="Courier"/>
              </a:rPr>
              <a:t> request */</a:t>
            </a:r>
          </a:p>
          <a:p>
            <a:endParaRPr lang="en-US" sz="900" dirty="0" smtClean="0">
              <a:latin typeface="Courier"/>
              <a:cs typeface="Courier"/>
            </a:endParaRPr>
          </a:p>
          <a:p>
            <a:r>
              <a:rPr lang="en-US" sz="900" dirty="0" smtClean="0">
                <a:latin typeface="Courier"/>
                <a:cs typeface="Courier"/>
              </a:rPr>
              <a:t>#define	_IDLE 0</a:t>
            </a:r>
          </a:p>
          <a:p>
            <a:r>
              <a:rPr lang="en-US" sz="900" dirty="0" smtClean="0">
                <a:latin typeface="Courier"/>
                <a:cs typeface="Courier"/>
              </a:rPr>
              <a:t>#define	_SERVED 1</a:t>
            </a:r>
          </a:p>
          <a:p>
            <a:endParaRPr lang="en-US" sz="900" dirty="0" smtClean="0">
              <a:latin typeface="Courier"/>
              <a:cs typeface="Courier"/>
            </a:endParaRPr>
          </a:p>
          <a:p>
            <a:r>
              <a:rPr lang="en-US" sz="900" dirty="0" smtClean="0">
                <a:latin typeface="Courier"/>
                <a:cs typeface="Courier"/>
              </a:rPr>
              <a:t>static </a:t>
            </a:r>
            <a:r>
              <a:rPr lang="en-US" sz="900" dirty="0" err="1" smtClean="0">
                <a:latin typeface="Courier"/>
                <a:cs typeface="Courier"/>
              </a:rPr>
              <a:t>int</a:t>
            </a:r>
            <a:r>
              <a:rPr lang="en-US" sz="900" dirty="0" smtClean="0">
                <a:latin typeface="Courier"/>
                <a:cs typeface="Courier"/>
              </a:rPr>
              <a:t> _</a:t>
            </a:r>
            <a:r>
              <a:rPr lang="en-US" sz="900" dirty="0" err="1" smtClean="0">
                <a:latin typeface="Courier"/>
                <a:cs typeface="Courier"/>
              </a:rPr>
              <a:t>rpcsvcstate</a:t>
            </a:r>
            <a:r>
              <a:rPr lang="en-US" sz="900" dirty="0" smtClean="0">
                <a:latin typeface="Courier"/>
                <a:cs typeface="Courier"/>
              </a:rPr>
              <a:t> = _IDLE;	/* Set when a request is serviced */</a:t>
            </a:r>
          </a:p>
          <a:p>
            <a:r>
              <a:rPr lang="en-US" sz="900" dirty="0" smtClean="0">
                <a:latin typeface="Courier"/>
                <a:cs typeface="Courier"/>
              </a:rPr>
              <a:t>static </a:t>
            </a:r>
            <a:r>
              <a:rPr lang="en-US" sz="900" dirty="0" err="1" smtClean="0">
                <a:latin typeface="Courier"/>
                <a:cs typeface="Courier"/>
              </a:rPr>
              <a:t>int</a:t>
            </a:r>
            <a:r>
              <a:rPr lang="en-US" sz="900" dirty="0" smtClean="0">
                <a:latin typeface="Courier"/>
                <a:cs typeface="Courier"/>
              </a:rPr>
              <a:t> _</a:t>
            </a:r>
            <a:r>
              <a:rPr lang="en-US" sz="900" dirty="0" err="1" smtClean="0">
                <a:latin typeface="Courier"/>
                <a:cs typeface="Courier"/>
              </a:rPr>
              <a:t>rpcsvccount</a:t>
            </a:r>
            <a:r>
              <a:rPr lang="en-US" sz="900" dirty="0" smtClean="0">
                <a:latin typeface="Courier"/>
                <a:cs typeface="Courier"/>
              </a:rPr>
              <a:t> = 0;	/* Number of requests being serviced */</a:t>
            </a:r>
          </a:p>
          <a:p>
            <a:r>
              <a:rPr lang="en-US" sz="900" dirty="0" smtClean="0">
                <a:latin typeface="Courier"/>
                <a:cs typeface="Courier"/>
              </a:rPr>
              <a:t>…</a:t>
            </a:r>
          </a:p>
          <a:p>
            <a:endParaRPr lang="en-US" sz="900" dirty="0" smtClean="0">
              <a:latin typeface="Courier"/>
              <a:cs typeface="Courier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427603" y="4060552"/>
            <a:ext cx="489874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59494" y="1591934"/>
            <a:ext cx="3447478" cy="48936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static void</a:t>
            </a:r>
          </a:p>
          <a:p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date_prog_1(rqstp, </a:t>
            </a:r>
            <a:r>
              <a:rPr lang="en-US" sz="800" dirty="0" err="1" smtClean="0">
                <a:solidFill>
                  <a:srgbClr val="DD8047"/>
                </a:solidFill>
                <a:latin typeface="Courier"/>
                <a:cs typeface="Courier"/>
              </a:rPr>
              <a:t>transp</a:t>
            </a:r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	</a:t>
            </a:r>
            <a:r>
              <a:rPr lang="en-US" sz="800" dirty="0" err="1" smtClean="0">
                <a:solidFill>
                  <a:srgbClr val="DD8047"/>
                </a:solidFill>
                <a:latin typeface="Courier"/>
                <a:cs typeface="Courier"/>
              </a:rPr>
              <a:t>struct</a:t>
            </a:r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 </a:t>
            </a:r>
            <a:r>
              <a:rPr lang="en-US" sz="800" dirty="0" err="1" smtClean="0">
                <a:solidFill>
                  <a:srgbClr val="DD8047"/>
                </a:solidFill>
                <a:latin typeface="Courier"/>
                <a:cs typeface="Courier"/>
              </a:rPr>
              <a:t>svc_req</a:t>
            </a:r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 *</a:t>
            </a:r>
            <a:r>
              <a:rPr lang="en-US" sz="800" dirty="0" err="1" smtClean="0">
                <a:solidFill>
                  <a:srgbClr val="DD8047"/>
                </a:solidFill>
                <a:latin typeface="Courier"/>
                <a:cs typeface="Courier"/>
              </a:rPr>
              <a:t>rqstp</a:t>
            </a:r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	register SVCXPRT *</a:t>
            </a:r>
            <a:r>
              <a:rPr lang="en-US" sz="800" dirty="0" err="1" smtClean="0">
                <a:solidFill>
                  <a:srgbClr val="DD8047"/>
                </a:solidFill>
                <a:latin typeface="Courier"/>
                <a:cs typeface="Courier"/>
              </a:rPr>
              <a:t>transp</a:t>
            </a:r>
            <a:r>
              <a:rPr lang="en-US" sz="800" dirty="0" smtClean="0">
                <a:solidFill>
                  <a:srgbClr val="DD8047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800" dirty="0" smtClean="0">
                <a:latin typeface="Courier"/>
                <a:cs typeface="Courier"/>
              </a:rPr>
              <a:t>{</a:t>
            </a:r>
          </a:p>
          <a:p>
            <a:r>
              <a:rPr lang="en-US" sz="800" dirty="0" smtClean="0">
                <a:latin typeface="Courier"/>
                <a:cs typeface="Courier"/>
              </a:rPr>
              <a:t>	union {</a:t>
            </a:r>
          </a:p>
          <a:p>
            <a:r>
              <a:rPr lang="en-US" sz="800" dirty="0" smtClean="0">
                <a:latin typeface="Courier"/>
                <a:cs typeface="Courier"/>
              </a:rPr>
              <a:t>		long str_date_1_arg;</a:t>
            </a:r>
          </a:p>
          <a:p>
            <a:r>
              <a:rPr lang="en-US" sz="800" dirty="0" smtClean="0">
                <a:latin typeface="Courier"/>
                <a:cs typeface="Courier"/>
              </a:rPr>
              <a:t>	} argument;</a:t>
            </a:r>
          </a:p>
          <a:p>
            <a:r>
              <a:rPr lang="en-US" sz="800" dirty="0" smtClean="0">
                <a:latin typeface="Courier"/>
                <a:cs typeface="Courier"/>
              </a:rPr>
              <a:t>	char *result;</a:t>
            </a:r>
          </a:p>
          <a:p>
            <a:r>
              <a:rPr lang="en-US" sz="800" dirty="0" smtClean="0">
                <a:latin typeface="Courier"/>
                <a:cs typeface="Courier"/>
              </a:rPr>
              <a:t>	</a:t>
            </a:r>
            <a:r>
              <a:rPr lang="en-US" sz="800" dirty="0" err="1" smtClean="0">
                <a:latin typeface="Courier"/>
                <a:cs typeface="Courier"/>
              </a:rPr>
              <a:t>bool_t</a:t>
            </a:r>
            <a:r>
              <a:rPr lang="en-US" sz="800" dirty="0" smtClean="0">
                <a:latin typeface="Courier"/>
                <a:cs typeface="Courier"/>
              </a:rPr>
              <a:t> (*</a:t>
            </a:r>
            <a:r>
              <a:rPr lang="en-US" sz="800" dirty="0" err="1" smtClean="0">
                <a:latin typeface="Courier"/>
                <a:cs typeface="Courier"/>
              </a:rPr>
              <a:t>xdr_argument</a:t>
            </a:r>
            <a:r>
              <a:rPr lang="en-US" sz="800" dirty="0" smtClean="0">
                <a:latin typeface="Courier"/>
                <a:cs typeface="Courier"/>
              </a:rPr>
              <a:t>)(), (*</a:t>
            </a:r>
            <a:r>
              <a:rPr lang="en-US" sz="800" dirty="0" err="1" smtClean="0">
                <a:latin typeface="Courier"/>
                <a:cs typeface="Courier"/>
              </a:rPr>
              <a:t>xdr_result</a:t>
            </a:r>
            <a:r>
              <a:rPr lang="en-US" sz="800" dirty="0" smtClean="0">
                <a:latin typeface="Courier"/>
                <a:cs typeface="Courier"/>
              </a:rPr>
              <a:t>)();</a:t>
            </a:r>
          </a:p>
          <a:p>
            <a:r>
              <a:rPr lang="en-US" sz="800" dirty="0" smtClean="0">
                <a:latin typeface="Courier"/>
                <a:cs typeface="Courier"/>
              </a:rPr>
              <a:t>	char *(*local)();</a:t>
            </a:r>
          </a:p>
          <a:p>
            <a:endParaRPr lang="en-US" sz="800" dirty="0" smtClean="0">
              <a:latin typeface="Courier"/>
              <a:cs typeface="Courier"/>
            </a:endParaRPr>
          </a:p>
          <a:p>
            <a:r>
              <a:rPr lang="en-US" sz="800" dirty="0" smtClean="0">
                <a:latin typeface="Courier"/>
                <a:cs typeface="Courier"/>
              </a:rPr>
              <a:t>	_</a:t>
            </a:r>
            <a:r>
              <a:rPr lang="en-US" sz="800" dirty="0" err="1" smtClean="0">
                <a:latin typeface="Courier"/>
                <a:cs typeface="Courier"/>
              </a:rPr>
              <a:t>rpcsvccount</a:t>
            </a:r>
            <a:r>
              <a:rPr lang="en-US" sz="800" dirty="0" smtClean="0">
                <a:latin typeface="Courier"/>
                <a:cs typeface="Courier"/>
              </a:rPr>
              <a:t>++;</a:t>
            </a:r>
          </a:p>
          <a:p>
            <a:r>
              <a:rPr lang="en-US" sz="800" dirty="0" smtClean="0">
                <a:latin typeface="Courier"/>
                <a:cs typeface="Courier"/>
              </a:rPr>
              <a:t>	switch (</a:t>
            </a:r>
            <a:r>
              <a:rPr lang="en-US" sz="800" dirty="0" err="1" smtClean="0">
                <a:latin typeface="Courier"/>
                <a:cs typeface="Courier"/>
              </a:rPr>
              <a:t>rqstp</a:t>
            </a:r>
            <a:r>
              <a:rPr lang="en-US" sz="800" dirty="0" smtClean="0">
                <a:latin typeface="Courier"/>
                <a:cs typeface="Courier"/>
              </a:rPr>
              <a:t>-&gt;</a:t>
            </a:r>
            <a:r>
              <a:rPr lang="en-US" sz="800" dirty="0" err="1" smtClean="0">
                <a:latin typeface="Courier"/>
                <a:cs typeface="Courier"/>
              </a:rPr>
              <a:t>rq_proc</a:t>
            </a:r>
            <a:r>
              <a:rPr lang="en-US" sz="800" dirty="0" smtClean="0">
                <a:latin typeface="Courier"/>
                <a:cs typeface="Courier"/>
              </a:rPr>
              <a:t>) {</a:t>
            </a:r>
          </a:p>
          <a:p>
            <a:r>
              <a:rPr lang="en-US" sz="800" dirty="0" smtClean="0">
                <a:latin typeface="Courier"/>
                <a:cs typeface="Courier"/>
              </a:rPr>
              <a:t>	case NULLPROC:</a:t>
            </a:r>
          </a:p>
          <a:p>
            <a:r>
              <a:rPr lang="en-US" sz="800" dirty="0" smtClean="0">
                <a:latin typeface="Courier"/>
                <a:cs typeface="Courier"/>
              </a:rPr>
              <a:t>		(void) </a:t>
            </a:r>
            <a:r>
              <a:rPr lang="en-US" sz="800" dirty="0" err="1" smtClean="0">
                <a:latin typeface="Courier"/>
                <a:cs typeface="Courier"/>
              </a:rPr>
              <a:t>svc_sendreply(transp</a:t>
            </a:r>
            <a:r>
              <a:rPr lang="en-US" sz="800" dirty="0" smtClean="0">
                <a:latin typeface="Courier"/>
                <a:cs typeface="Courier"/>
              </a:rPr>
              <a:t>, </a:t>
            </a:r>
            <a:r>
              <a:rPr lang="en-US" sz="800" dirty="0" err="1" smtClean="0">
                <a:latin typeface="Courier"/>
                <a:cs typeface="Courier"/>
              </a:rPr>
              <a:t>xdr_void</a:t>
            </a:r>
            <a:r>
              <a:rPr lang="en-US" sz="800" dirty="0" smtClean="0">
                <a:latin typeface="Courier"/>
                <a:cs typeface="Courier"/>
              </a:rPr>
              <a:t>,</a:t>
            </a:r>
          </a:p>
          <a:p>
            <a:r>
              <a:rPr lang="en-US" sz="800" dirty="0" smtClean="0">
                <a:latin typeface="Courier"/>
                <a:cs typeface="Courier"/>
              </a:rPr>
              <a:t>			(char *)NULL);</a:t>
            </a:r>
          </a:p>
          <a:p>
            <a:r>
              <a:rPr lang="en-US" sz="800" dirty="0" smtClean="0">
                <a:latin typeface="Courier"/>
                <a:cs typeface="Courier"/>
              </a:rPr>
              <a:t>		_</a:t>
            </a:r>
            <a:r>
              <a:rPr lang="en-US" sz="800" dirty="0" err="1" smtClean="0">
                <a:latin typeface="Courier"/>
                <a:cs typeface="Courier"/>
              </a:rPr>
              <a:t>rpcsvccount</a:t>
            </a:r>
            <a:r>
              <a:rPr lang="en-US" sz="800" dirty="0" smtClean="0">
                <a:latin typeface="Courier"/>
                <a:cs typeface="Courier"/>
              </a:rPr>
              <a:t>--;</a:t>
            </a:r>
          </a:p>
          <a:p>
            <a:r>
              <a:rPr lang="en-US" sz="800" dirty="0" smtClean="0">
                <a:latin typeface="Courier"/>
                <a:cs typeface="Courier"/>
              </a:rPr>
              <a:t>		_</a:t>
            </a:r>
            <a:r>
              <a:rPr lang="en-US" sz="800" dirty="0" err="1" smtClean="0">
                <a:latin typeface="Courier"/>
                <a:cs typeface="Courier"/>
              </a:rPr>
              <a:t>rpcsvcstate</a:t>
            </a:r>
            <a:r>
              <a:rPr lang="en-US" sz="800" dirty="0" smtClean="0">
                <a:latin typeface="Courier"/>
                <a:cs typeface="Courier"/>
              </a:rPr>
              <a:t> = _SERVED;</a:t>
            </a:r>
          </a:p>
          <a:p>
            <a:r>
              <a:rPr lang="en-US" sz="800" dirty="0" smtClean="0">
                <a:latin typeface="Courier"/>
                <a:cs typeface="Courier"/>
              </a:rPr>
              <a:t>		return;</a:t>
            </a:r>
          </a:p>
          <a:p>
            <a:endParaRPr lang="en-US" sz="800" dirty="0" smtClean="0">
              <a:latin typeface="Courier"/>
              <a:cs typeface="Courier"/>
            </a:endParaRPr>
          </a:p>
          <a:p>
            <a:r>
              <a:rPr lang="en-US" sz="800" dirty="0" smtClean="0">
                <a:latin typeface="Courier"/>
                <a:cs typeface="Courier"/>
              </a:rPr>
              <a:t>	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case BIN_DATE: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	</a:t>
            </a:r>
            <a:r>
              <a:rPr lang="en-US" sz="800" dirty="0" err="1" smtClean="0">
                <a:solidFill>
                  <a:srgbClr val="FF0000"/>
                </a:solidFill>
                <a:latin typeface="Courier"/>
                <a:cs typeface="Courier"/>
              </a:rPr>
              <a:t>xdr_argument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 = </a:t>
            </a:r>
            <a:r>
              <a:rPr lang="en-US" sz="800" dirty="0" err="1" smtClean="0">
                <a:solidFill>
                  <a:srgbClr val="FF0000"/>
                </a:solidFill>
                <a:latin typeface="Courier"/>
                <a:cs typeface="Courier"/>
              </a:rPr>
              <a:t>xdr_void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	</a:t>
            </a:r>
            <a:r>
              <a:rPr lang="en-US" sz="800" dirty="0" err="1" smtClean="0">
                <a:solidFill>
                  <a:srgbClr val="FF0000"/>
                </a:solidFill>
                <a:latin typeface="Courier"/>
                <a:cs typeface="Courier"/>
              </a:rPr>
              <a:t>xdr_result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 = </a:t>
            </a:r>
            <a:r>
              <a:rPr lang="en-US" sz="800" dirty="0" err="1" smtClean="0">
                <a:solidFill>
                  <a:srgbClr val="FF0000"/>
                </a:solidFill>
                <a:latin typeface="Courier"/>
                <a:cs typeface="Courier"/>
              </a:rPr>
              <a:t>xdr_long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	local = (char *(*)()) bin_date_1;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	break;</a:t>
            </a:r>
          </a:p>
          <a:p>
            <a:endParaRPr lang="en-US" sz="800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case STR_DATE: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	</a:t>
            </a:r>
            <a:r>
              <a:rPr lang="en-US" sz="800" dirty="0" err="1" smtClean="0">
                <a:solidFill>
                  <a:srgbClr val="FF0000"/>
                </a:solidFill>
                <a:latin typeface="Courier"/>
                <a:cs typeface="Courier"/>
              </a:rPr>
              <a:t>xdr_argument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 = </a:t>
            </a:r>
            <a:r>
              <a:rPr lang="en-US" sz="800" dirty="0" err="1" smtClean="0">
                <a:solidFill>
                  <a:srgbClr val="FF0000"/>
                </a:solidFill>
                <a:latin typeface="Courier"/>
                <a:cs typeface="Courier"/>
              </a:rPr>
              <a:t>xdr_long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	</a:t>
            </a:r>
            <a:r>
              <a:rPr lang="en-US" sz="800" dirty="0" err="1" smtClean="0">
                <a:solidFill>
                  <a:srgbClr val="FF0000"/>
                </a:solidFill>
                <a:latin typeface="Courier"/>
                <a:cs typeface="Courier"/>
              </a:rPr>
              <a:t>xdr_result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 = </a:t>
            </a:r>
            <a:r>
              <a:rPr lang="en-US" sz="800" dirty="0" err="1" smtClean="0">
                <a:solidFill>
                  <a:srgbClr val="FF0000"/>
                </a:solidFill>
                <a:latin typeface="Courier"/>
                <a:cs typeface="Courier"/>
              </a:rPr>
              <a:t>xdr_wrapstring</a:t>
            </a:r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	local = (char *(*)()) str_date_1;</a:t>
            </a:r>
          </a:p>
          <a:p>
            <a:r>
              <a:rPr lang="en-US" sz="800" dirty="0" smtClean="0">
                <a:solidFill>
                  <a:srgbClr val="FF0000"/>
                </a:solidFill>
                <a:latin typeface="Courier"/>
                <a:cs typeface="Courier"/>
              </a:rPr>
              <a:t>		break;</a:t>
            </a:r>
          </a:p>
          <a:p>
            <a:endParaRPr lang="en-US" sz="800" dirty="0" smtClean="0">
              <a:latin typeface="Courier"/>
              <a:cs typeface="Courier"/>
            </a:endParaRPr>
          </a:p>
          <a:p>
            <a:r>
              <a:rPr lang="en-US" sz="800" dirty="0" smtClean="0">
                <a:latin typeface="Courier"/>
                <a:cs typeface="Courier"/>
              </a:rPr>
              <a:t>	default:</a:t>
            </a:r>
          </a:p>
          <a:p>
            <a:r>
              <a:rPr lang="en-US" sz="800" dirty="0" smtClean="0">
                <a:latin typeface="Courier"/>
                <a:cs typeface="Courier"/>
              </a:rPr>
              <a:t>		</a:t>
            </a:r>
            <a:r>
              <a:rPr lang="en-US" sz="800" dirty="0" err="1" smtClean="0">
                <a:latin typeface="Courier"/>
                <a:cs typeface="Courier"/>
              </a:rPr>
              <a:t>svcerr_noproc(transp</a:t>
            </a:r>
            <a:r>
              <a:rPr lang="en-US" sz="800" dirty="0" smtClean="0">
                <a:latin typeface="Courier"/>
                <a:cs typeface="Courier"/>
              </a:rPr>
              <a:t>);</a:t>
            </a:r>
          </a:p>
          <a:p>
            <a:r>
              <a:rPr lang="en-US" sz="800" dirty="0" smtClean="0">
                <a:latin typeface="Courier"/>
                <a:cs typeface="Courier"/>
              </a:rPr>
              <a:t>		_</a:t>
            </a:r>
            <a:r>
              <a:rPr lang="en-US" sz="800" dirty="0" err="1" smtClean="0">
                <a:latin typeface="Courier"/>
                <a:cs typeface="Courier"/>
              </a:rPr>
              <a:t>rpcsvccount</a:t>
            </a:r>
            <a:r>
              <a:rPr lang="en-US" sz="800" dirty="0" smtClean="0">
                <a:latin typeface="Courier"/>
                <a:cs typeface="Courier"/>
              </a:rPr>
              <a:t>--;</a:t>
            </a:r>
          </a:p>
          <a:p>
            <a:r>
              <a:rPr lang="en-US" sz="800" dirty="0" smtClean="0">
                <a:latin typeface="Courier"/>
                <a:cs typeface="Courier"/>
              </a:rPr>
              <a:t>		_</a:t>
            </a:r>
            <a:r>
              <a:rPr lang="en-US" sz="800" dirty="0" err="1" smtClean="0">
                <a:latin typeface="Courier"/>
                <a:cs typeface="Courier"/>
              </a:rPr>
              <a:t>rpcsvcstate</a:t>
            </a:r>
            <a:r>
              <a:rPr lang="en-US" sz="800" dirty="0" smtClean="0">
                <a:latin typeface="Courier"/>
                <a:cs typeface="Courier"/>
              </a:rPr>
              <a:t> = _SERVED;</a:t>
            </a:r>
          </a:p>
          <a:p>
            <a:r>
              <a:rPr lang="en-US" sz="800" dirty="0" smtClean="0">
                <a:latin typeface="Courier"/>
                <a:cs typeface="Courier"/>
              </a:rPr>
              <a:t>		return;</a:t>
            </a:r>
          </a:p>
          <a:p>
            <a:r>
              <a:rPr lang="en-US" sz="800" dirty="0" smtClean="0">
                <a:latin typeface="Courier"/>
                <a:cs typeface="Courier"/>
              </a:rPr>
              <a:t>	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Sun RPC (mid-80s)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17547" y="1905380"/>
            <a:ext cx="4771208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ourier"/>
                <a:cs typeface="Courier"/>
              </a:rPr>
              <a:t>	(void) </a:t>
            </a:r>
            <a:r>
              <a:rPr lang="en-US" sz="800" dirty="0" err="1" smtClean="0">
                <a:latin typeface="Courier"/>
                <a:cs typeface="Courier"/>
              </a:rPr>
              <a:t>memset((char</a:t>
            </a:r>
            <a:r>
              <a:rPr lang="en-US" sz="800" dirty="0" smtClean="0">
                <a:latin typeface="Courier"/>
                <a:cs typeface="Courier"/>
              </a:rPr>
              <a:t> *)&amp;argument, 0, </a:t>
            </a:r>
            <a:r>
              <a:rPr lang="en-US" sz="800" dirty="0" err="1" smtClean="0">
                <a:latin typeface="Courier"/>
                <a:cs typeface="Courier"/>
              </a:rPr>
              <a:t>sizeof</a:t>
            </a:r>
            <a:r>
              <a:rPr lang="en-US" sz="800" dirty="0" smtClean="0">
                <a:latin typeface="Courier"/>
                <a:cs typeface="Courier"/>
              </a:rPr>
              <a:t> (argument));</a:t>
            </a:r>
          </a:p>
          <a:p>
            <a:r>
              <a:rPr lang="en-US" sz="800" dirty="0" smtClean="0">
                <a:latin typeface="Courier"/>
                <a:cs typeface="Courier"/>
              </a:rPr>
              <a:t>	if (!</a:t>
            </a:r>
            <a:r>
              <a:rPr lang="en-US" sz="800" dirty="0" err="1" smtClean="0">
                <a:latin typeface="Courier"/>
                <a:cs typeface="Courier"/>
              </a:rPr>
              <a:t>svc_getargs(transp</a:t>
            </a:r>
            <a:r>
              <a:rPr lang="en-US" sz="800" dirty="0" smtClean="0">
                <a:latin typeface="Courier"/>
                <a:cs typeface="Courier"/>
              </a:rPr>
              <a:t>, </a:t>
            </a:r>
            <a:r>
              <a:rPr lang="en-US" sz="800" dirty="0" err="1" smtClean="0">
                <a:latin typeface="Courier"/>
                <a:cs typeface="Courier"/>
              </a:rPr>
              <a:t>xdr_argument</a:t>
            </a:r>
            <a:r>
              <a:rPr lang="en-US" sz="800" dirty="0" smtClean="0">
                <a:latin typeface="Courier"/>
                <a:cs typeface="Courier"/>
              </a:rPr>
              <a:t>, &amp;argument)) {</a:t>
            </a:r>
          </a:p>
          <a:p>
            <a:r>
              <a:rPr lang="en-US" sz="800" dirty="0" smtClean="0">
                <a:latin typeface="Courier"/>
                <a:cs typeface="Courier"/>
              </a:rPr>
              <a:t>		</a:t>
            </a:r>
            <a:r>
              <a:rPr lang="en-US" sz="800" dirty="0" err="1" smtClean="0">
                <a:latin typeface="Courier"/>
                <a:cs typeface="Courier"/>
              </a:rPr>
              <a:t>svcerr_decode(transp</a:t>
            </a:r>
            <a:r>
              <a:rPr lang="en-US" sz="800" dirty="0" smtClean="0">
                <a:latin typeface="Courier"/>
                <a:cs typeface="Courier"/>
              </a:rPr>
              <a:t>);</a:t>
            </a:r>
          </a:p>
          <a:p>
            <a:r>
              <a:rPr lang="en-US" sz="800" dirty="0" smtClean="0">
                <a:latin typeface="Courier"/>
                <a:cs typeface="Courier"/>
              </a:rPr>
              <a:t>		_</a:t>
            </a:r>
            <a:r>
              <a:rPr lang="en-US" sz="800" dirty="0" err="1" smtClean="0">
                <a:latin typeface="Courier"/>
                <a:cs typeface="Courier"/>
              </a:rPr>
              <a:t>rpcsvccount</a:t>
            </a:r>
            <a:r>
              <a:rPr lang="en-US" sz="800" dirty="0" smtClean="0">
                <a:latin typeface="Courier"/>
                <a:cs typeface="Courier"/>
              </a:rPr>
              <a:t>--;</a:t>
            </a:r>
          </a:p>
          <a:p>
            <a:r>
              <a:rPr lang="en-US" sz="800" dirty="0" smtClean="0">
                <a:latin typeface="Courier"/>
                <a:cs typeface="Courier"/>
              </a:rPr>
              <a:t>		_</a:t>
            </a:r>
            <a:r>
              <a:rPr lang="en-US" sz="800" dirty="0" err="1" smtClean="0">
                <a:latin typeface="Courier"/>
                <a:cs typeface="Courier"/>
              </a:rPr>
              <a:t>rpcsvcstate</a:t>
            </a:r>
            <a:r>
              <a:rPr lang="en-US" sz="800" dirty="0" smtClean="0">
                <a:latin typeface="Courier"/>
                <a:cs typeface="Courier"/>
              </a:rPr>
              <a:t> = _SERVED;</a:t>
            </a:r>
          </a:p>
          <a:p>
            <a:r>
              <a:rPr lang="en-US" sz="800" dirty="0" smtClean="0">
                <a:latin typeface="Courier"/>
                <a:cs typeface="Courier"/>
              </a:rPr>
              <a:t>		return;</a:t>
            </a:r>
          </a:p>
          <a:p>
            <a:r>
              <a:rPr lang="en-US" sz="800" dirty="0" smtClean="0">
                <a:latin typeface="Courier"/>
                <a:cs typeface="Courier"/>
              </a:rPr>
              <a:t>	}</a:t>
            </a:r>
          </a:p>
          <a:p>
            <a:r>
              <a:rPr lang="en-US" sz="800" dirty="0" smtClean="0">
                <a:latin typeface="Courier"/>
                <a:cs typeface="Courier"/>
              </a:rPr>
              <a:t>	result = (*</a:t>
            </a:r>
            <a:r>
              <a:rPr lang="en-US" sz="800" dirty="0" err="1" smtClean="0">
                <a:latin typeface="Courier"/>
                <a:cs typeface="Courier"/>
              </a:rPr>
              <a:t>local)(&amp;argument</a:t>
            </a:r>
            <a:r>
              <a:rPr lang="en-US" sz="800" dirty="0" smtClean="0">
                <a:latin typeface="Courier"/>
                <a:cs typeface="Courier"/>
              </a:rPr>
              <a:t>, </a:t>
            </a:r>
            <a:r>
              <a:rPr lang="en-US" sz="800" dirty="0" err="1" smtClean="0">
                <a:latin typeface="Courier"/>
                <a:cs typeface="Courier"/>
              </a:rPr>
              <a:t>rqstp</a:t>
            </a:r>
            <a:r>
              <a:rPr lang="en-US" sz="800" dirty="0" smtClean="0">
                <a:latin typeface="Courier"/>
                <a:cs typeface="Courier"/>
              </a:rPr>
              <a:t>);</a:t>
            </a:r>
          </a:p>
          <a:p>
            <a:r>
              <a:rPr lang="en-US" sz="800" dirty="0" smtClean="0">
                <a:latin typeface="Courier"/>
                <a:cs typeface="Courier"/>
              </a:rPr>
              <a:t>	if (result != NULL &amp;&amp; !</a:t>
            </a:r>
            <a:r>
              <a:rPr lang="en-US" sz="800" dirty="0" err="1" smtClean="0">
                <a:latin typeface="Courier"/>
                <a:cs typeface="Courier"/>
              </a:rPr>
              <a:t>svc_sendreply(transp</a:t>
            </a:r>
            <a:r>
              <a:rPr lang="en-US" sz="800" dirty="0" smtClean="0">
                <a:latin typeface="Courier"/>
                <a:cs typeface="Courier"/>
              </a:rPr>
              <a:t>, </a:t>
            </a:r>
            <a:r>
              <a:rPr lang="en-US" sz="800" dirty="0" err="1" smtClean="0">
                <a:latin typeface="Courier"/>
                <a:cs typeface="Courier"/>
              </a:rPr>
              <a:t>xdr_result</a:t>
            </a:r>
            <a:r>
              <a:rPr lang="en-US" sz="800" dirty="0" smtClean="0">
                <a:latin typeface="Courier"/>
                <a:cs typeface="Courier"/>
              </a:rPr>
              <a:t>, result)) {</a:t>
            </a:r>
          </a:p>
          <a:p>
            <a:r>
              <a:rPr lang="en-US" sz="800" dirty="0" smtClean="0">
                <a:latin typeface="Courier"/>
                <a:cs typeface="Courier"/>
              </a:rPr>
              <a:t>		</a:t>
            </a:r>
            <a:r>
              <a:rPr lang="en-US" sz="800" dirty="0" err="1" smtClean="0">
                <a:latin typeface="Courier"/>
                <a:cs typeface="Courier"/>
              </a:rPr>
              <a:t>svcerr_systemerr(transp</a:t>
            </a:r>
            <a:r>
              <a:rPr lang="en-US" sz="800" dirty="0" smtClean="0">
                <a:latin typeface="Courier"/>
                <a:cs typeface="Courier"/>
              </a:rPr>
              <a:t>);</a:t>
            </a:r>
          </a:p>
          <a:p>
            <a:r>
              <a:rPr lang="en-US" sz="800" dirty="0" smtClean="0">
                <a:latin typeface="Courier"/>
                <a:cs typeface="Courier"/>
              </a:rPr>
              <a:t>	}</a:t>
            </a:r>
          </a:p>
          <a:p>
            <a:r>
              <a:rPr lang="en-US" sz="800" dirty="0" smtClean="0">
                <a:latin typeface="Courier"/>
                <a:cs typeface="Courier"/>
              </a:rPr>
              <a:t>	if (!</a:t>
            </a:r>
            <a:r>
              <a:rPr lang="en-US" sz="800" dirty="0" err="1" smtClean="0">
                <a:latin typeface="Courier"/>
                <a:cs typeface="Courier"/>
              </a:rPr>
              <a:t>svc_freeargs(transp</a:t>
            </a:r>
            <a:r>
              <a:rPr lang="en-US" sz="800" dirty="0" smtClean="0">
                <a:latin typeface="Courier"/>
                <a:cs typeface="Courier"/>
              </a:rPr>
              <a:t>, </a:t>
            </a:r>
            <a:r>
              <a:rPr lang="en-US" sz="800" dirty="0" err="1" smtClean="0">
                <a:latin typeface="Courier"/>
                <a:cs typeface="Courier"/>
              </a:rPr>
              <a:t>xdr_argument</a:t>
            </a:r>
            <a:r>
              <a:rPr lang="en-US" sz="800" dirty="0" smtClean="0">
                <a:latin typeface="Courier"/>
                <a:cs typeface="Courier"/>
              </a:rPr>
              <a:t>, &amp;argument)) {</a:t>
            </a:r>
          </a:p>
          <a:p>
            <a:r>
              <a:rPr lang="en-US" sz="800" dirty="0" smtClean="0">
                <a:latin typeface="Courier"/>
                <a:cs typeface="Courier"/>
              </a:rPr>
              <a:t>		_</a:t>
            </a:r>
            <a:r>
              <a:rPr lang="en-US" sz="800" dirty="0" err="1" smtClean="0">
                <a:latin typeface="Courier"/>
                <a:cs typeface="Courier"/>
              </a:rPr>
              <a:t>msgout("unable</a:t>
            </a:r>
            <a:r>
              <a:rPr lang="en-US" sz="800" dirty="0" smtClean="0">
                <a:latin typeface="Courier"/>
                <a:cs typeface="Courier"/>
              </a:rPr>
              <a:t> to free arguments");</a:t>
            </a:r>
          </a:p>
          <a:p>
            <a:r>
              <a:rPr lang="en-US" sz="800" dirty="0" smtClean="0">
                <a:latin typeface="Courier"/>
                <a:cs typeface="Courier"/>
              </a:rPr>
              <a:t>		exit(1);</a:t>
            </a:r>
          </a:p>
          <a:p>
            <a:r>
              <a:rPr lang="en-US" sz="800" dirty="0" smtClean="0">
                <a:latin typeface="Courier"/>
                <a:cs typeface="Courier"/>
              </a:rPr>
              <a:t>	}</a:t>
            </a:r>
          </a:p>
          <a:p>
            <a:r>
              <a:rPr lang="en-US" sz="800" dirty="0" smtClean="0">
                <a:latin typeface="Courier"/>
                <a:cs typeface="Courier"/>
              </a:rPr>
              <a:t>	_</a:t>
            </a:r>
            <a:r>
              <a:rPr lang="en-US" sz="800" dirty="0" err="1" smtClean="0">
                <a:latin typeface="Courier"/>
                <a:cs typeface="Courier"/>
              </a:rPr>
              <a:t>rpcsvccount</a:t>
            </a:r>
            <a:r>
              <a:rPr lang="en-US" sz="800" dirty="0" smtClean="0">
                <a:latin typeface="Courier"/>
                <a:cs typeface="Courier"/>
              </a:rPr>
              <a:t>--;</a:t>
            </a:r>
          </a:p>
          <a:p>
            <a:r>
              <a:rPr lang="en-US" sz="800" dirty="0" smtClean="0">
                <a:latin typeface="Courier"/>
                <a:cs typeface="Courier"/>
              </a:rPr>
              <a:t>	_</a:t>
            </a:r>
            <a:r>
              <a:rPr lang="en-US" sz="800" dirty="0" err="1" smtClean="0">
                <a:latin typeface="Courier"/>
                <a:cs typeface="Courier"/>
              </a:rPr>
              <a:t>rpcsvcstate</a:t>
            </a:r>
            <a:r>
              <a:rPr lang="en-US" sz="800" dirty="0" smtClean="0">
                <a:latin typeface="Courier"/>
                <a:cs typeface="Courier"/>
              </a:rPr>
              <a:t> = _SERVED;</a:t>
            </a:r>
          </a:p>
          <a:p>
            <a:r>
              <a:rPr lang="en-US" sz="800" dirty="0" smtClean="0">
                <a:latin typeface="Courier"/>
                <a:cs typeface="Courier"/>
              </a:rPr>
              <a:t>	return;</a:t>
            </a:r>
          </a:p>
          <a:p>
            <a:r>
              <a:rPr lang="en-US" sz="800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30305" y="1088753"/>
            <a:ext cx="2252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Skeleton (cont)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Sun RPC (mid-80s)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2420" y="1803966"/>
            <a:ext cx="4494239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/* * </a:t>
            </a:r>
            <a:r>
              <a:rPr lang="en-US" sz="1400" dirty="0" err="1" smtClean="0">
                <a:latin typeface="Courier"/>
                <a:cs typeface="Courier"/>
              </a:rPr>
              <a:t>dateproc.c</a:t>
            </a:r>
            <a:r>
              <a:rPr lang="en-US" sz="1400" dirty="0" smtClean="0">
                <a:latin typeface="Courier"/>
                <a:cs typeface="Courier"/>
              </a:rPr>
              <a:t> - remote procedures;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called by server stub. */</a:t>
            </a:r>
          </a:p>
          <a:p>
            <a:r>
              <a:rPr lang="en-US" sz="1400" dirty="0" smtClean="0">
                <a:latin typeface="Courier"/>
                <a:cs typeface="Courier"/>
              </a:rPr>
              <a:t>#include&lt;</a:t>
            </a:r>
            <a:r>
              <a:rPr lang="en-US" sz="1400" dirty="0" err="1" smtClean="0">
                <a:latin typeface="Courier"/>
                <a:cs typeface="Courier"/>
              </a:rPr>
              <a:t>rpc/rpc.h</a:t>
            </a:r>
            <a:r>
              <a:rPr lang="en-US" sz="1400" dirty="0" smtClean="0">
                <a:latin typeface="Courier"/>
                <a:cs typeface="Courier"/>
              </a:rPr>
              <a:t>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/* standard RPC include file */</a:t>
            </a:r>
          </a:p>
          <a:p>
            <a:r>
              <a:rPr lang="en-US" sz="1400" dirty="0" smtClean="0">
                <a:latin typeface="Courier"/>
                <a:cs typeface="Courier"/>
              </a:rPr>
              <a:t>#</a:t>
            </a:r>
            <a:r>
              <a:rPr lang="en-US" sz="1400" dirty="0" err="1" smtClean="0">
                <a:latin typeface="Courier"/>
                <a:cs typeface="Courier"/>
              </a:rPr>
              <a:t>include"date.h</a:t>
            </a:r>
            <a:r>
              <a:rPr lang="en-US" sz="1400" dirty="0" smtClean="0">
                <a:latin typeface="Courier"/>
                <a:cs typeface="Courier"/>
              </a:rPr>
              <a:t>”</a:t>
            </a:r>
          </a:p>
          <a:p>
            <a:r>
              <a:rPr lang="en-US" sz="1400" dirty="0" smtClean="0">
                <a:latin typeface="Courier"/>
                <a:cs typeface="Courier"/>
              </a:rPr>
              <a:t>/* this file is generated by </a:t>
            </a:r>
            <a:r>
              <a:rPr lang="en-US" sz="1400" dirty="0" err="1" smtClean="0">
                <a:latin typeface="Courier"/>
                <a:cs typeface="Courier"/>
              </a:rPr>
              <a:t>rpcgen</a:t>
            </a:r>
            <a:r>
              <a:rPr lang="en-US" sz="1400" dirty="0" smtClean="0">
                <a:latin typeface="Courier"/>
                <a:cs typeface="Courier"/>
              </a:rPr>
              <a:t> */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/* * Return the binary date and time. */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long *bin_date_1() </a:t>
            </a:r>
            <a:r>
              <a:rPr lang="en-US" sz="1400" dirty="0" smtClean="0">
                <a:latin typeface="Courier"/>
                <a:cs typeface="Courier"/>
              </a:rPr>
              <a:t>{</a:t>
            </a:r>
          </a:p>
          <a:p>
            <a:r>
              <a:rPr lang="en-US" sz="1400" dirty="0" smtClean="0">
                <a:latin typeface="Courier"/>
                <a:cs typeface="Courier"/>
              </a:rPr>
              <a:t>  static long </a:t>
            </a:r>
            <a:r>
              <a:rPr lang="en-US" sz="1400" dirty="0" err="1" smtClean="0">
                <a:latin typeface="Courier"/>
                <a:cs typeface="Courier"/>
              </a:rPr>
              <a:t>timeval</a:t>
            </a:r>
            <a:r>
              <a:rPr lang="en-US" sz="1400" dirty="0" smtClean="0">
                <a:latin typeface="Courier"/>
                <a:cs typeface="Courier"/>
              </a:rPr>
              <a:t>;</a:t>
            </a:r>
          </a:p>
          <a:p>
            <a:r>
              <a:rPr lang="en-US" sz="1400" dirty="0" smtClean="0">
                <a:latin typeface="Courier"/>
                <a:cs typeface="Courier"/>
              </a:rPr>
              <a:t>  /* must be static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long time();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/* Unix function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  <a:r>
              <a:rPr lang="en-US" sz="1400" dirty="0" err="1" smtClean="0">
                <a:latin typeface="Courier"/>
                <a:cs typeface="Courier"/>
              </a:rPr>
              <a:t>timeval</a:t>
            </a:r>
            <a:r>
              <a:rPr lang="en-US" sz="1400" dirty="0" smtClean="0">
                <a:latin typeface="Courier"/>
                <a:cs typeface="Courier"/>
              </a:rPr>
              <a:t> = </a:t>
            </a:r>
            <a:r>
              <a:rPr lang="en-US" sz="1400" dirty="0" err="1" smtClean="0">
                <a:latin typeface="Courier"/>
                <a:cs typeface="Courier"/>
              </a:rPr>
              <a:t>time((long</a:t>
            </a:r>
            <a:r>
              <a:rPr lang="en-US" sz="1400" dirty="0" smtClean="0">
                <a:latin typeface="Courier"/>
                <a:cs typeface="Courier"/>
              </a:rPr>
              <a:t> *) 0);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  <a:r>
              <a:rPr lang="en-US" sz="1400" dirty="0" err="1" smtClean="0">
                <a:latin typeface="Courier"/>
                <a:cs typeface="Courier"/>
              </a:rPr>
              <a:t>return(&amp;timeval</a:t>
            </a:r>
            <a:r>
              <a:rPr lang="en-US" sz="1400" dirty="0" smtClean="0">
                <a:latin typeface="Courier"/>
                <a:cs typeface="Courier"/>
              </a:rPr>
              <a:t>);</a:t>
            </a:r>
          </a:p>
          <a:p>
            <a:r>
              <a:rPr lang="en-US" sz="1400" dirty="0" smtClean="0">
                <a:latin typeface="Courier"/>
                <a:cs typeface="Courier"/>
              </a:rPr>
              <a:t>}</a:t>
            </a:r>
          </a:p>
          <a:p>
            <a:endParaRPr lang="en-US" sz="1400" dirty="0" smtClean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10" y="1087959"/>
            <a:ext cx="4393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Procedure Definition Program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17757" y="3572361"/>
            <a:ext cx="417102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(continuation…)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/* * Convert a binary time and return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a human readable string. */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char **str_date_1(bintime)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long*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bintime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; </a:t>
            </a:r>
            <a:r>
              <a:rPr lang="en-US" sz="1400" dirty="0" smtClean="0">
                <a:latin typeface="Courier"/>
                <a:cs typeface="Courier"/>
              </a:rPr>
              <a:t>{</a:t>
            </a:r>
          </a:p>
          <a:p>
            <a:r>
              <a:rPr lang="en-US" sz="1400" dirty="0" smtClean="0">
                <a:latin typeface="Courier"/>
                <a:cs typeface="Courier"/>
              </a:rPr>
              <a:t>  static char* </a:t>
            </a:r>
            <a:r>
              <a:rPr lang="en-US" sz="1400" dirty="0" err="1" smtClean="0">
                <a:latin typeface="Courier"/>
                <a:cs typeface="Courier"/>
              </a:rPr>
              <a:t>ptr</a:t>
            </a:r>
            <a:r>
              <a:rPr lang="en-US" sz="1400" dirty="0" smtClean="0">
                <a:latin typeface="Courier"/>
                <a:cs typeface="Courier"/>
              </a:rPr>
              <a:t>;</a:t>
            </a:r>
          </a:p>
          <a:p>
            <a:r>
              <a:rPr lang="en-US" sz="1400" dirty="0" smtClean="0">
                <a:latin typeface="Courier"/>
                <a:cs typeface="Courier"/>
              </a:rPr>
              <a:t>  /* must be static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char*</a:t>
            </a:r>
            <a:r>
              <a:rPr lang="en-US" sz="1400" dirty="0" err="1" smtClean="0">
                <a:latin typeface="Courier"/>
                <a:cs typeface="Courier"/>
              </a:rPr>
              <a:t>ctime</a:t>
            </a:r>
            <a:r>
              <a:rPr lang="en-US" sz="1400" dirty="0" smtClean="0">
                <a:latin typeface="Courier"/>
                <a:cs typeface="Courier"/>
              </a:rPr>
              <a:t>();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/* Unix function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  <a:r>
              <a:rPr lang="en-US" sz="1400" dirty="0" err="1" smtClean="0">
                <a:latin typeface="Courier"/>
                <a:cs typeface="Courier"/>
              </a:rPr>
              <a:t>ptr</a:t>
            </a:r>
            <a:r>
              <a:rPr lang="en-US" sz="1400" dirty="0" smtClean="0">
                <a:latin typeface="Courier"/>
                <a:cs typeface="Courier"/>
              </a:rPr>
              <a:t> = </a:t>
            </a:r>
            <a:r>
              <a:rPr lang="en-US" sz="1400" dirty="0" err="1" smtClean="0">
                <a:latin typeface="Courier"/>
                <a:cs typeface="Courier"/>
              </a:rPr>
              <a:t>ctime(bintime</a:t>
            </a:r>
            <a:r>
              <a:rPr lang="en-US" sz="1400" dirty="0" smtClean="0">
                <a:latin typeface="Courier"/>
                <a:cs typeface="Courier"/>
              </a:rPr>
              <a:t>);</a:t>
            </a:r>
          </a:p>
          <a:p>
            <a:r>
              <a:rPr lang="en-US" sz="1400" dirty="0" smtClean="0">
                <a:latin typeface="Courier"/>
                <a:cs typeface="Courier"/>
              </a:rPr>
              <a:t>  /* convert to local time */</a:t>
            </a:r>
          </a:p>
          <a:p>
            <a:r>
              <a:rPr lang="en-US" sz="1400" dirty="0" smtClean="0">
                <a:latin typeface="Courier"/>
                <a:cs typeface="Courier"/>
              </a:rPr>
              <a:t>  </a:t>
            </a:r>
            <a:r>
              <a:rPr lang="en-US" sz="1400" dirty="0" err="1" smtClean="0">
                <a:latin typeface="Courier"/>
                <a:cs typeface="Courier"/>
              </a:rPr>
              <a:t>return(&amp;ptr</a:t>
            </a:r>
            <a:r>
              <a:rPr lang="en-US" sz="1400" dirty="0" smtClean="0">
                <a:latin typeface="Courier"/>
                <a:cs typeface="Courier"/>
              </a:rPr>
              <a:t>);</a:t>
            </a:r>
          </a:p>
          <a:p>
            <a:r>
              <a:rPr lang="en-US" sz="1400" dirty="0" smtClean="0">
                <a:latin typeface="Courier"/>
                <a:cs typeface="Courier"/>
              </a:rPr>
              <a:t>}</a:t>
            </a:r>
          </a:p>
          <a:p>
            <a:endParaRPr lang="en-US" sz="1400" dirty="0">
              <a:latin typeface="Courier"/>
              <a:cs typeface="Courier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044866" y="4060552"/>
            <a:ext cx="489874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Understanding of Remote Procedure Call</a:t>
            </a:r>
          </a:p>
          <a:p>
            <a:r>
              <a:rPr lang="en-US" dirty="0" smtClean="0"/>
              <a:t>Understanding of Web Services</a:t>
            </a:r>
          </a:p>
          <a:p>
            <a:r>
              <a:rPr lang="en-US" dirty="0" smtClean="0"/>
              <a:t>Understanding of mechanisms supporting Web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on the Web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1448" y="3084214"/>
            <a:ext cx="1029098" cy="64633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Client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(Browser)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2890" y="3216166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2500546" y="3400832"/>
            <a:ext cx="962344" cy="65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</p:cNvCxnSpPr>
          <p:nvPr/>
        </p:nvCxnSpPr>
        <p:spPr>
          <a:xfrm>
            <a:off x="4767221" y="3400832"/>
            <a:ext cx="1255206" cy="112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36034" y="3801628"/>
            <a:ext cx="1056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Presentation</a:t>
            </a: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1216" y="3801628"/>
            <a:ext cx="740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Business</a:t>
            </a:r>
            <a:endParaRPr lang="en-US" sz="1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34" y="2663630"/>
            <a:ext cx="850900" cy="18034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022427" y="2294298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22427" y="3216166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022427" y="4282364"/>
            <a:ext cx="13173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767221" y="2663630"/>
            <a:ext cx="1255206" cy="5525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767221" y="3585498"/>
            <a:ext cx="1255206" cy="6968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000276" y="341207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767221" y="5452959"/>
            <a:ext cx="2431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Web Services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2706930" y="30842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77882" y="4282364"/>
            <a:ext cx="71045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>
            <a:off x="4288333" y="4467030"/>
            <a:ext cx="173409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6200000">
            <a:off x="4688760" y="3224450"/>
            <a:ext cx="14188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RPC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on the Web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XML RPC</a:t>
            </a:r>
          </a:p>
          <a:p>
            <a:pPr lvl="1"/>
            <a:r>
              <a:rPr lang="en-US" dirty="0" smtClean="0"/>
              <a:t>Remote Procedure Calls over HTTP</a:t>
            </a:r>
          </a:p>
          <a:p>
            <a:pPr lvl="2"/>
            <a:r>
              <a:rPr lang="en-US" dirty="0" smtClean="0"/>
              <a:t>POST exclusively!</a:t>
            </a:r>
          </a:p>
          <a:p>
            <a:pPr lvl="1"/>
            <a:r>
              <a:rPr lang="en-US" dirty="0" smtClean="0"/>
              <a:t>1998, grew popular, many language bindings</a:t>
            </a:r>
          </a:p>
          <a:p>
            <a:pPr lvl="1"/>
            <a:r>
              <a:rPr lang="en-US" dirty="0" smtClean="0">
                <a:hlinkClick r:id="rId2"/>
              </a:rPr>
              <a:t>http://www.xmlrpc.com/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RPC - Requests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32951" y="1826328"/>
            <a:ext cx="697224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POST /RPC2 HTTP/1.1</a:t>
            </a:r>
          </a:p>
          <a:p>
            <a:r>
              <a:rPr lang="en-US" dirty="0" smtClean="0">
                <a:latin typeface="Courier"/>
                <a:cs typeface="Courier"/>
              </a:rPr>
              <a:t>User-Agent: Frontier/5.1.2 (WinNT)</a:t>
            </a:r>
          </a:p>
          <a:p>
            <a:r>
              <a:rPr lang="en-US" dirty="0" smtClean="0">
                <a:latin typeface="Courier"/>
                <a:cs typeface="Courier"/>
              </a:rPr>
              <a:t>Host: </a:t>
            </a:r>
            <a:r>
              <a:rPr lang="en-US" dirty="0" err="1" smtClean="0">
                <a:latin typeface="Courier"/>
                <a:cs typeface="Courier"/>
              </a:rPr>
              <a:t>betty.userland.com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Content-Type: text/xml</a:t>
            </a:r>
          </a:p>
          <a:p>
            <a:r>
              <a:rPr lang="en-US" dirty="0" smtClean="0">
                <a:latin typeface="Courier"/>
                <a:cs typeface="Courier"/>
              </a:rPr>
              <a:t>Content-length: 181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&lt;?xml version="1.0"?&gt;</a:t>
            </a:r>
          </a:p>
          <a:p>
            <a:r>
              <a:rPr lang="en-US" dirty="0" smtClean="0">
                <a:latin typeface="Courier"/>
                <a:cs typeface="Courier"/>
              </a:rPr>
              <a:t>&lt;</a:t>
            </a:r>
            <a:r>
              <a:rPr lang="en-US" dirty="0" err="1" smtClean="0">
                <a:latin typeface="Courier"/>
                <a:cs typeface="Courier"/>
              </a:rPr>
              <a:t>methodCall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   &lt;</a:t>
            </a:r>
            <a:r>
              <a:rPr lang="en-US" dirty="0" err="1" smtClean="0">
                <a:latin typeface="Courier"/>
                <a:cs typeface="Courier"/>
              </a:rPr>
              <a:t>methodName</a:t>
            </a:r>
            <a:r>
              <a:rPr lang="en-US" dirty="0" smtClean="0">
                <a:latin typeface="Courier"/>
                <a:cs typeface="Courier"/>
              </a:rPr>
              <a:t>&gt;</a:t>
            </a:r>
            <a:r>
              <a:rPr lang="en-US" dirty="0" err="1" smtClean="0">
                <a:latin typeface="Courier"/>
                <a:cs typeface="Courier"/>
              </a:rPr>
              <a:t>examples.getStateName</a:t>
            </a:r>
            <a:r>
              <a:rPr lang="en-US" dirty="0" smtClean="0">
                <a:latin typeface="Courier"/>
                <a:cs typeface="Courier"/>
              </a:rPr>
              <a:t>&lt;/</a:t>
            </a:r>
            <a:r>
              <a:rPr lang="en-US" dirty="0" err="1" smtClean="0">
                <a:latin typeface="Courier"/>
                <a:cs typeface="Courier"/>
              </a:rPr>
              <a:t>methodName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   &lt;</a:t>
            </a:r>
            <a:r>
              <a:rPr lang="en-US" dirty="0" err="1" smtClean="0">
                <a:latin typeface="Courier"/>
                <a:cs typeface="Courier"/>
              </a:rPr>
              <a:t>params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     &lt;</a:t>
            </a:r>
            <a:r>
              <a:rPr lang="en-US" dirty="0" err="1" smtClean="0">
                <a:latin typeface="Courier"/>
                <a:cs typeface="Courier"/>
              </a:rPr>
              <a:t>param</a:t>
            </a:r>
            <a:r>
              <a:rPr lang="en-US" dirty="0" smtClean="0">
                <a:latin typeface="Courier"/>
                <a:cs typeface="Courier"/>
              </a:rPr>
              <a:t>&gt; </a:t>
            </a:r>
          </a:p>
          <a:p>
            <a:r>
              <a:rPr lang="en-US" dirty="0" smtClean="0">
                <a:latin typeface="Courier"/>
                <a:cs typeface="Courier"/>
              </a:rPr>
              <a:t>       &lt;value&gt;&lt;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&gt;41&lt;/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&gt;&lt;/value&gt; </a:t>
            </a:r>
          </a:p>
          <a:p>
            <a:r>
              <a:rPr lang="en-US" dirty="0" smtClean="0">
                <a:latin typeface="Courier"/>
                <a:cs typeface="Courier"/>
              </a:rPr>
              <a:t>     &lt;/</a:t>
            </a:r>
            <a:r>
              <a:rPr lang="en-US" dirty="0" err="1" smtClean="0">
                <a:latin typeface="Courier"/>
                <a:cs typeface="Courier"/>
              </a:rPr>
              <a:t>param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   &lt;/</a:t>
            </a:r>
            <a:r>
              <a:rPr lang="en-US" dirty="0" err="1" smtClean="0">
                <a:latin typeface="Courier"/>
                <a:cs typeface="Courier"/>
              </a:rPr>
              <a:t>params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&lt;/</a:t>
            </a:r>
            <a:r>
              <a:rPr lang="en-US" dirty="0" err="1" smtClean="0">
                <a:latin typeface="Courier"/>
                <a:cs typeface="Courier"/>
              </a:rPr>
              <a:t>methodCall</a:t>
            </a:r>
            <a:r>
              <a:rPr lang="en-US" dirty="0" smtClean="0">
                <a:latin typeface="Courier"/>
                <a:cs typeface="Courier"/>
              </a:rPr>
              <a:t>&gt; 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RPC – Responses (success)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6716" y="1907248"/>
            <a:ext cx="7110765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HTTP/1.1 200 OK </a:t>
            </a:r>
          </a:p>
          <a:p>
            <a:r>
              <a:rPr lang="en-US" dirty="0" smtClean="0">
                <a:latin typeface="Courier"/>
                <a:cs typeface="Courier"/>
              </a:rPr>
              <a:t>Connection: close </a:t>
            </a:r>
          </a:p>
          <a:p>
            <a:r>
              <a:rPr lang="en-US" dirty="0" smtClean="0">
                <a:latin typeface="Courier"/>
                <a:cs typeface="Courier"/>
              </a:rPr>
              <a:t>Content-Length: 158 </a:t>
            </a:r>
          </a:p>
          <a:p>
            <a:r>
              <a:rPr lang="en-US" dirty="0" smtClean="0">
                <a:latin typeface="Courier"/>
                <a:cs typeface="Courier"/>
              </a:rPr>
              <a:t>Content-Type: text/xml </a:t>
            </a:r>
          </a:p>
          <a:p>
            <a:r>
              <a:rPr lang="en-US" dirty="0" smtClean="0">
                <a:latin typeface="Courier"/>
                <a:cs typeface="Courier"/>
              </a:rPr>
              <a:t>Date: Fri, 17 Jul 1998 19:55:08 GMT </a:t>
            </a:r>
          </a:p>
          <a:p>
            <a:r>
              <a:rPr lang="en-US" dirty="0" smtClean="0">
                <a:latin typeface="Courier"/>
                <a:cs typeface="Courier"/>
              </a:rPr>
              <a:t>Server: </a:t>
            </a:r>
            <a:r>
              <a:rPr lang="en-US" dirty="0" err="1" smtClean="0">
                <a:latin typeface="Courier"/>
                <a:cs typeface="Courier"/>
              </a:rPr>
              <a:t>UserLand</a:t>
            </a:r>
            <a:r>
              <a:rPr lang="en-US" dirty="0" smtClean="0">
                <a:latin typeface="Courier"/>
                <a:cs typeface="Courier"/>
              </a:rPr>
              <a:t> Frontier/5.1.2-WinNT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&lt;?xml version="1.0"?&gt; </a:t>
            </a:r>
          </a:p>
          <a:p>
            <a:r>
              <a:rPr lang="en-US" dirty="0" smtClean="0">
                <a:latin typeface="Courier"/>
                <a:cs typeface="Courier"/>
              </a:rPr>
              <a:t>&lt;</a:t>
            </a:r>
            <a:r>
              <a:rPr lang="en-US" dirty="0" err="1" smtClean="0">
                <a:latin typeface="Courier"/>
                <a:cs typeface="Courier"/>
              </a:rPr>
              <a:t>methodResponse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  &lt;</a:t>
            </a:r>
            <a:r>
              <a:rPr lang="en-US" dirty="0" err="1" smtClean="0">
                <a:latin typeface="Courier"/>
                <a:cs typeface="Courier"/>
              </a:rPr>
              <a:t>params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    &lt;</a:t>
            </a:r>
            <a:r>
              <a:rPr lang="en-US" dirty="0" err="1" smtClean="0">
                <a:latin typeface="Courier"/>
                <a:cs typeface="Courier"/>
              </a:rPr>
              <a:t>param</a:t>
            </a:r>
            <a:r>
              <a:rPr lang="en-US" dirty="0" smtClean="0">
                <a:latin typeface="Courier"/>
                <a:cs typeface="Courier"/>
              </a:rPr>
              <a:t>&gt; </a:t>
            </a:r>
          </a:p>
          <a:p>
            <a:r>
              <a:rPr lang="en-US" dirty="0" smtClean="0">
                <a:latin typeface="Courier"/>
                <a:cs typeface="Courier"/>
              </a:rPr>
              <a:t>      &lt;value&gt;&lt;string&gt;South Dakota&lt;/string&gt;&lt;/value&gt;</a:t>
            </a:r>
          </a:p>
          <a:p>
            <a:r>
              <a:rPr lang="en-US" dirty="0" smtClean="0">
                <a:latin typeface="Courier"/>
                <a:cs typeface="Courier"/>
              </a:rPr>
              <a:t>    &lt;/</a:t>
            </a:r>
            <a:r>
              <a:rPr lang="en-US" dirty="0" err="1" smtClean="0">
                <a:latin typeface="Courier"/>
                <a:cs typeface="Courier"/>
              </a:rPr>
              <a:t>param</a:t>
            </a:r>
            <a:r>
              <a:rPr lang="en-US" dirty="0" smtClean="0">
                <a:latin typeface="Courier"/>
                <a:cs typeface="Courier"/>
              </a:rPr>
              <a:t>&gt; </a:t>
            </a:r>
          </a:p>
          <a:p>
            <a:r>
              <a:rPr lang="en-US" dirty="0" smtClean="0">
                <a:latin typeface="Courier"/>
                <a:cs typeface="Courier"/>
              </a:rPr>
              <a:t>  &lt;/</a:t>
            </a:r>
            <a:r>
              <a:rPr lang="en-US" dirty="0" err="1" smtClean="0">
                <a:latin typeface="Courier"/>
                <a:cs typeface="Courier"/>
              </a:rPr>
              <a:t>params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&lt;/</a:t>
            </a:r>
            <a:r>
              <a:rPr lang="en-US" dirty="0" err="1" smtClean="0">
                <a:latin typeface="Courier"/>
                <a:cs typeface="Courier"/>
              </a:rPr>
              <a:t>methodResponse</a:t>
            </a:r>
            <a:r>
              <a:rPr lang="en-US" dirty="0" smtClean="0">
                <a:latin typeface="Courier"/>
                <a:cs typeface="Courier"/>
              </a:rPr>
              <a:t>&gt; </a:t>
            </a:r>
          </a:p>
          <a:p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RPC – Responses (fault)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4461" y="1580444"/>
            <a:ext cx="7079983" cy="5047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HTTP/1.1 200 OK </a:t>
            </a:r>
          </a:p>
          <a:p>
            <a:r>
              <a:rPr lang="en-US" sz="1400" dirty="0" smtClean="0">
                <a:latin typeface="Courier"/>
                <a:cs typeface="Courier"/>
              </a:rPr>
              <a:t>Connection: close </a:t>
            </a:r>
          </a:p>
          <a:p>
            <a:r>
              <a:rPr lang="en-US" sz="1400" dirty="0" smtClean="0">
                <a:latin typeface="Courier"/>
                <a:cs typeface="Courier"/>
              </a:rPr>
              <a:t>Content-Length: 426 </a:t>
            </a:r>
          </a:p>
          <a:p>
            <a:r>
              <a:rPr lang="en-US" sz="1400" dirty="0" smtClean="0">
                <a:latin typeface="Courier"/>
                <a:cs typeface="Courier"/>
              </a:rPr>
              <a:t>Content-Type: text/xml Date: Fri, 17 Jul 1998 19:55:02 GMT </a:t>
            </a:r>
          </a:p>
          <a:p>
            <a:r>
              <a:rPr lang="en-US" sz="1400" dirty="0" smtClean="0">
                <a:latin typeface="Courier"/>
                <a:cs typeface="Courier"/>
              </a:rPr>
              <a:t>Server: </a:t>
            </a:r>
            <a:r>
              <a:rPr lang="en-US" sz="1400" dirty="0" err="1" smtClean="0">
                <a:latin typeface="Courier"/>
                <a:cs typeface="Courier"/>
              </a:rPr>
              <a:t>UserLand</a:t>
            </a:r>
            <a:r>
              <a:rPr lang="en-US" sz="1400" dirty="0" smtClean="0">
                <a:latin typeface="Courier"/>
                <a:cs typeface="Courier"/>
              </a:rPr>
              <a:t> Frontier/5.1.2-WinNT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&lt;?xml version="1.0"?&gt;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&lt;</a:t>
            </a:r>
            <a:r>
              <a:rPr lang="en-US" sz="1400" dirty="0" err="1" smtClean="0">
                <a:latin typeface="Courier"/>
                <a:cs typeface="Courier"/>
              </a:rPr>
              <a:t>methodResponse</a:t>
            </a:r>
            <a:r>
              <a:rPr lang="en-US" sz="1400" dirty="0" smtClean="0">
                <a:latin typeface="Courier"/>
                <a:cs typeface="Courier"/>
              </a:rPr>
              <a:t>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&lt;fault&gt;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&lt;value&gt;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&lt;</a:t>
            </a:r>
            <a:r>
              <a:rPr lang="en-US" sz="1400" dirty="0" err="1" smtClean="0">
                <a:latin typeface="Courier"/>
                <a:cs typeface="Courier"/>
              </a:rPr>
              <a:t>struct</a:t>
            </a:r>
            <a:r>
              <a:rPr lang="en-US" sz="1400" dirty="0" smtClean="0">
                <a:latin typeface="Courier"/>
                <a:cs typeface="Courier"/>
              </a:rPr>
              <a:t>&gt;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&lt;member&gt;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  &lt;name&gt;</a:t>
            </a:r>
            <a:r>
              <a:rPr lang="en-US" sz="1400" dirty="0" err="1" smtClean="0">
                <a:latin typeface="Courier"/>
                <a:cs typeface="Courier"/>
              </a:rPr>
              <a:t>faultCode</a:t>
            </a:r>
            <a:r>
              <a:rPr lang="en-US" sz="1400" dirty="0" smtClean="0">
                <a:latin typeface="Courier"/>
                <a:cs typeface="Courier"/>
              </a:rPr>
              <a:t>&lt;/name&gt;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  &lt;value&gt;&lt;</a:t>
            </a:r>
            <a:r>
              <a:rPr lang="en-US" sz="1400" dirty="0" err="1" smtClean="0">
                <a:latin typeface="Courier"/>
                <a:cs typeface="Courier"/>
              </a:rPr>
              <a:t>int</a:t>
            </a:r>
            <a:r>
              <a:rPr lang="en-US" sz="1400" dirty="0" smtClean="0">
                <a:latin typeface="Courier"/>
                <a:cs typeface="Courier"/>
              </a:rPr>
              <a:t>&gt;4&lt;/</a:t>
            </a:r>
            <a:r>
              <a:rPr lang="en-US" sz="1400" dirty="0" err="1" smtClean="0">
                <a:latin typeface="Courier"/>
                <a:cs typeface="Courier"/>
              </a:rPr>
              <a:t>int</a:t>
            </a:r>
            <a:r>
              <a:rPr lang="en-US" sz="1400" dirty="0" smtClean="0">
                <a:latin typeface="Courier"/>
                <a:cs typeface="Courier"/>
              </a:rPr>
              <a:t>&gt;&lt;/value&gt;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&lt;/member&gt;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&lt;member&gt;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  &lt;name&gt;</a:t>
            </a:r>
            <a:r>
              <a:rPr lang="en-US" sz="1400" dirty="0" err="1" smtClean="0">
                <a:latin typeface="Courier"/>
                <a:cs typeface="Courier"/>
              </a:rPr>
              <a:t>faultString</a:t>
            </a:r>
            <a:r>
              <a:rPr lang="en-US" sz="1400" dirty="0" smtClean="0">
                <a:latin typeface="Courier"/>
                <a:cs typeface="Courier"/>
              </a:rPr>
              <a:t>&lt;/name&gt;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  &lt;value&gt;&lt;string&gt;Too many parameters.&lt;/string&gt;&lt;/value&gt;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&lt;/member&gt;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&lt;/</a:t>
            </a:r>
            <a:r>
              <a:rPr lang="en-US" sz="1400" dirty="0" err="1" smtClean="0">
                <a:latin typeface="Courier"/>
                <a:cs typeface="Courier"/>
              </a:rPr>
              <a:t>struct</a:t>
            </a:r>
            <a:r>
              <a:rPr lang="en-US" sz="1400" dirty="0" smtClean="0">
                <a:latin typeface="Courier"/>
                <a:cs typeface="Courier"/>
              </a:rPr>
              <a:t>&gt;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&lt;/value&gt; </a:t>
            </a:r>
          </a:p>
          <a:p>
            <a:r>
              <a:rPr lang="en-US" sz="1400" dirty="0" smtClean="0">
                <a:latin typeface="Courier"/>
                <a:cs typeface="Courier"/>
              </a:rPr>
              <a:t>   &lt;/fault&gt;</a:t>
            </a:r>
          </a:p>
          <a:p>
            <a:r>
              <a:rPr lang="en-US" sz="1400" dirty="0" smtClean="0">
                <a:latin typeface="Courier"/>
                <a:cs typeface="Courier"/>
              </a:rPr>
              <a:t>&lt;/</a:t>
            </a:r>
            <a:r>
              <a:rPr lang="en-US" sz="1400" dirty="0" err="1" smtClean="0">
                <a:latin typeface="Courier"/>
                <a:cs typeface="Courier"/>
              </a:rPr>
              <a:t>methodResponse</a:t>
            </a:r>
            <a:r>
              <a:rPr lang="en-US" sz="1400" smtClean="0">
                <a:latin typeface="Courier"/>
                <a:cs typeface="Courier"/>
              </a:rPr>
              <a:t>&gt; </a:t>
            </a:r>
            <a:endParaRPr lang="en-US" sz="1400" dirty="0" smtClean="0"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http://www.xmlrpc.com/directory/1568/services</a:t>
            </a:r>
          </a:p>
          <a:p>
            <a:pPr lvl="1"/>
            <a:r>
              <a:rPr lang="en-US" dirty="0" smtClean="0"/>
              <a:t>e.g. </a:t>
            </a:r>
            <a:r>
              <a:rPr lang="en-US" dirty="0" smtClean="0">
                <a:hlinkClick r:id="rId2"/>
              </a:rPr>
              <a:t>http://www.syndic8.com/services.php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Many of these services are gone</a:t>
            </a:r>
          </a:p>
          <a:p>
            <a:pPr lvl="1"/>
            <a:r>
              <a:rPr lang="en-US" dirty="0" smtClean="0"/>
              <a:t>some now provide REST APIs</a:t>
            </a:r>
            <a:br>
              <a:rPr lang="en-US" dirty="0" smtClean="0"/>
            </a:br>
            <a:r>
              <a:rPr lang="en-US" dirty="0" smtClean="0"/>
              <a:t>(e.g. </a:t>
            </a:r>
            <a:r>
              <a:rPr lang="en-US" dirty="0" smtClean="0">
                <a:hlinkClick r:id="rId3"/>
              </a:rPr>
              <a:t>http://help.freshmeat.net/faqs/api-7/data-api-intro</a:t>
            </a:r>
            <a:r>
              <a:rPr lang="en-US" dirty="0" smtClean="0"/>
              <a:t>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RPC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Uses HTTP, but the </a:t>
            </a:r>
            <a:r>
              <a:rPr lang="en-US" i="1" dirty="0" smtClean="0"/>
              <a:t>style</a:t>
            </a:r>
            <a:r>
              <a:rPr lang="en-US" dirty="0" smtClean="0"/>
              <a:t> is different from REST</a:t>
            </a:r>
          </a:p>
          <a:p>
            <a:r>
              <a:rPr lang="en-US" dirty="0" smtClean="0"/>
              <a:t>“Story” centered around calling methods</a:t>
            </a:r>
          </a:p>
          <a:p>
            <a:pPr lvl="1"/>
            <a:r>
              <a:rPr lang="en-US" dirty="0" smtClean="0"/>
              <a:t>Original story of the 70s</a:t>
            </a:r>
          </a:p>
          <a:p>
            <a:pPr lvl="1"/>
            <a:r>
              <a:rPr lang="en-US" dirty="0" smtClean="0"/>
              <a:t>Different implementation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88662" y="4196615"/>
            <a:ext cx="1203157" cy="885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</a:p>
          <a:p>
            <a:pPr algn="ctr"/>
            <a:r>
              <a:rPr lang="en-US" dirty="0" smtClean="0"/>
              <a:t>o</a:t>
            </a:r>
            <a:r>
              <a:rPr lang="en-US" dirty="0" smtClean="0"/>
              <a:t>f</a:t>
            </a:r>
          </a:p>
          <a:p>
            <a:pPr algn="ctr"/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8662" y="5496025"/>
            <a:ext cx="1203157" cy="885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</a:p>
          <a:p>
            <a:pPr algn="ctr"/>
            <a:r>
              <a:rPr lang="en-US" dirty="0" smtClean="0"/>
              <a:t>o</a:t>
            </a:r>
            <a:r>
              <a:rPr lang="en-US" dirty="0" smtClean="0"/>
              <a:t>f</a:t>
            </a:r>
          </a:p>
          <a:p>
            <a:pPr algn="ctr"/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8118" y="4791777"/>
            <a:ext cx="1203157" cy="885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 smtClean="0"/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 flipV="1">
            <a:off x="1551275" y="4639377"/>
            <a:ext cx="1137387" cy="442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" idx="1"/>
          </p:cNvCxnSpPr>
          <p:nvPr/>
        </p:nvCxnSpPr>
        <p:spPr>
          <a:xfrm>
            <a:off x="1551275" y="5496025"/>
            <a:ext cx="1137387" cy="442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200000">
            <a:off x="1366608" y="5082139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functions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90599" y="4087529"/>
            <a:ext cx="1203157" cy="885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</a:p>
          <a:p>
            <a:pPr algn="ctr"/>
            <a:r>
              <a:rPr lang="en-US" dirty="0" smtClean="0"/>
              <a:t>o</a:t>
            </a:r>
            <a:r>
              <a:rPr lang="en-US" dirty="0" smtClean="0"/>
              <a:t>f</a:t>
            </a:r>
          </a:p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390599" y="5386939"/>
            <a:ext cx="1203157" cy="885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</a:p>
          <a:p>
            <a:pPr algn="ctr"/>
            <a:r>
              <a:rPr lang="en-US" dirty="0" smtClean="0"/>
              <a:t>o</a:t>
            </a:r>
            <a:r>
              <a:rPr lang="en-US" dirty="0" smtClean="0"/>
              <a:t>f</a:t>
            </a:r>
          </a:p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050055" y="4682691"/>
            <a:ext cx="1203157" cy="8855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 smtClean="0"/>
          </a:p>
        </p:txBody>
      </p:sp>
      <p:cxnSp>
        <p:nvCxnSpPr>
          <p:cNvPr id="15" name="Straight Arrow Connector 14"/>
          <p:cNvCxnSpPr>
            <a:endCxn id="12" idx="1"/>
          </p:cNvCxnSpPr>
          <p:nvPr/>
        </p:nvCxnSpPr>
        <p:spPr>
          <a:xfrm flipV="1">
            <a:off x="6253212" y="4530291"/>
            <a:ext cx="1137387" cy="442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3" idx="1"/>
          </p:cNvCxnSpPr>
          <p:nvPr/>
        </p:nvCxnSpPr>
        <p:spPr>
          <a:xfrm>
            <a:off x="6253212" y="5386939"/>
            <a:ext cx="1137387" cy="442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5906641" y="4973053"/>
            <a:ext cx="166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resources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263995" y="4945657"/>
            <a:ext cx="537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</a:t>
            </a:r>
            <a:r>
              <a:rPr lang="en-US" sz="2800" dirty="0" smtClean="0"/>
              <a:t>s.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5406" y="6506681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RPC Style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44284" y="6474415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REST Style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stop: SOAP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“Simple Object Access Protocol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Inspired by RPC and its object-oriented counterpart, RMI – distributed objects</a:t>
            </a:r>
          </a:p>
          <a:p>
            <a:r>
              <a:rPr lang="en-US" dirty="0" smtClean="0"/>
              <a:t>Inspired by HTTP and the Web</a:t>
            </a:r>
          </a:p>
          <a:p>
            <a:pPr lvl="1"/>
            <a:r>
              <a:rPr lang="en-US" dirty="0" smtClean="0"/>
              <a:t>Proxies</a:t>
            </a:r>
          </a:p>
          <a:p>
            <a:r>
              <a:rPr lang="en-US" dirty="0" smtClean="0"/>
              <a:t>One level above XML RPC</a:t>
            </a:r>
          </a:p>
          <a:p>
            <a:pPr lvl="1"/>
            <a:r>
              <a:rPr lang="en-US" dirty="0" smtClean="0"/>
              <a:t>Adds processing and extensibility models to the “story”</a:t>
            </a:r>
          </a:p>
          <a:p>
            <a:pPr lvl="1"/>
            <a:r>
              <a:rPr lang="en-US" dirty="0" smtClean="0"/>
              <a:t>Style for exchanging arbitrary XML data</a:t>
            </a:r>
          </a:p>
          <a:p>
            <a:r>
              <a:rPr lang="en-US" dirty="0" smtClean="0"/>
              <a:t>Protocol bindings may very, but usually HTTP (POST)</a:t>
            </a:r>
          </a:p>
          <a:p>
            <a:pPr lvl="1"/>
            <a:r>
              <a:rPr lang="en-US" dirty="0" smtClean="0"/>
              <a:t>Others: SMTP (email)</a:t>
            </a:r>
          </a:p>
          <a:p>
            <a:r>
              <a:rPr lang="en-US" dirty="0" smtClean="0"/>
              <a:t>Promoted as the right </a:t>
            </a:r>
            <a:r>
              <a:rPr lang="en-US" i="1" dirty="0" smtClean="0"/>
              <a:t>style</a:t>
            </a:r>
            <a:r>
              <a:rPr lang="en-US" dirty="0" smtClean="0"/>
              <a:t> for Web Services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Processing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SOAP app is made of communicating </a:t>
            </a:r>
            <a:r>
              <a:rPr lang="en-US" i="1" dirty="0" smtClean="0"/>
              <a:t>nodes</a:t>
            </a:r>
          </a:p>
          <a:p>
            <a:pPr lvl="1"/>
            <a:r>
              <a:rPr lang="en-US" dirty="0" smtClean="0"/>
              <a:t>Sender</a:t>
            </a:r>
          </a:p>
          <a:p>
            <a:pPr lvl="1"/>
            <a:r>
              <a:rPr lang="en-US" dirty="0" smtClean="0"/>
              <a:t>Receiver</a:t>
            </a:r>
          </a:p>
          <a:p>
            <a:pPr lvl="1"/>
            <a:r>
              <a:rPr lang="en-US" dirty="0" smtClean="0"/>
              <a:t>Message Path</a:t>
            </a:r>
          </a:p>
          <a:p>
            <a:pPr lvl="1"/>
            <a:r>
              <a:rPr lang="en-US" dirty="0" smtClean="0"/>
              <a:t>Initial Sender (Originator)</a:t>
            </a:r>
          </a:p>
          <a:p>
            <a:pPr lvl="1"/>
            <a:r>
              <a:rPr lang="en-US" dirty="0" smtClean="0"/>
              <a:t>Intermediary</a:t>
            </a:r>
          </a:p>
          <a:p>
            <a:pPr lvl="1"/>
            <a:r>
              <a:rPr lang="en-US" dirty="0" smtClean="0"/>
              <a:t>Ultimate Receiver</a:t>
            </a:r>
          </a:p>
          <a:p>
            <a:r>
              <a:rPr lang="en-US" dirty="0" smtClean="0"/>
              <a:t>SOAP messages may target nodes in specific </a:t>
            </a:r>
            <a:r>
              <a:rPr lang="en-US" i="1" dirty="0" smtClean="0"/>
              <a:t>roles</a:t>
            </a:r>
          </a:p>
          <a:p>
            <a:endParaRPr lang="en-US" i="1" dirty="0" smtClean="0"/>
          </a:p>
          <a:p>
            <a:r>
              <a:rPr lang="en-US" dirty="0" smtClean="0"/>
              <a:t>(SOAP’s version of Web caches)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Extensibility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basic SOAP can be extended</a:t>
            </a:r>
          </a:p>
          <a:p>
            <a:pPr lvl="1"/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Message Exchange Patterns</a:t>
            </a:r>
          </a:p>
          <a:p>
            <a:pPr lvl="1"/>
            <a:r>
              <a:rPr lang="en-US" dirty="0" smtClean="0"/>
              <a:t>Modules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</a:t>
            </a:r>
            <a:r>
              <a:rPr lang="en-US" dirty="0" err="1" smtClean="0"/>
              <a:t>RESTful</a:t>
            </a:r>
            <a:r>
              <a:rPr lang="en-US" dirty="0" smtClean="0"/>
              <a:t> Design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Embrace hypermedia</a:t>
            </a:r>
          </a:p>
          <a:p>
            <a:pPr lvl="1"/>
            <a:r>
              <a:rPr lang="en-US" dirty="0" smtClean="0"/>
              <a:t>Name your resources/features with URIs</a:t>
            </a:r>
          </a:p>
          <a:p>
            <a:pPr lvl="1"/>
            <a:r>
              <a:rPr lang="en-US" dirty="0" smtClean="0"/>
              <a:t>Design your namespace carefully</a:t>
            </a:r>
          </a:p>
          <a:p>
            <a:r>
              <a:rPr lang="en-US" dirty="0" smtClean="0"/>
              <a:t>Hide mechanisms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Bad</a:t>
            </a:r>
            <a:r>
              <a:rPr lang="en-US" dirty="0" smtClean="0"/>
              <a:t>: http://example.com/cgi-bin/users.pl?name=John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Good</a:t>
            </a:r>
            <a:r>
              <a:rPr lang="en-US" dirty="0" smtClean="0"/>
              <a:t>: http://example.com/users/John</a:t>
            </a:r>
          </a:p>
          <a:p>
            <a:r>
              <a:rPr lang="en-US" dirty="0" smtClean="0"/>
              <a:t>Serve POST, GET, PUT, DELETE on those resources</a:t>
            </a:r>
          </a:p>
          <a:p>
            <a:pPr lvl="1"/>
            <a:r>
              <a:rPr lang="en-US" dirty="0" smtClean="0"/>
              <a:t>Roughly, Create, Retrieve, Update, Delete (CRUD) life-cycle</a:t>
            </a:r>
          </a:p>
          <a:p>
            <a:r>
              <a:rPr lang="en-US" dirty="0" smtClean="0"/>
              <a:t>Don’t hold on to state</a:t>
            </a:r>
          </a:p>
          <a:p>
            <a:pPr lvl="1"/>
            <a:r>
              <a:rPr lang="en-US" dirty="0" smtClean="0"/>
              <a:t>Serve and forget (functional programming-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Consider serving multiple representations</a:t>
            </a:r>
          </a:p>
          <a:p>
            <a:pPr lvl="1"/>
            <a:r>
              <a:rPr lang="en-US" dirty="0" smtClean="0"/>
              <a:t>HTML, XML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Message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4353" y="3060834"/>
            <a:ext cx="754892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</a:rPr>
              <a:t>&lt;</a:t>
            </a:r>
            <a:r>
              <a:rPr lang="en-US" dirty="0" err="1" smtClean="0">
                <a:latin typeface="Courier"/>
              </a:rPr>
              <a:t>env:Envelope</a:t>
            </a:r>
            <a:r>
              <a:rPr lang="en-US" dirty="0" smtClean="0">
                <a:latin typeface="Courier"/>
              </a:rPr>
              <a:t> </a:t>
            </a:r>
            <a:r>
              <a:rPr lang="en-US" dirty="0" err="1" smtClean="0">
                <a:latin typeface="Courier"/>
              </a:rPr>
              <a:t>xmlns:env</a:t>
            </a:r>
            <a:r>
              <a:rPr lang="en-US" dirty="0" smtClean="0">
                <a:latin typeface="Courier"/>
              </a:rPr>
              <a:t>="http://www.w3.org/2003/05/soap-envelope"&gt;</a:t>
            </a:r>
          </a:p>
          <a:p>
            <a:r>
              <a:rPr lang="en-US" dirty="0" smtClean="0">
                <a:latin typeface="Courier"/>
              </a:rPr>
              <a:t> &lt;</a:t>
            </a:r>
            <a:r>
              <a:rPr lang="en-US" dirty="0" err="1" smtClean="0">
                <a:latin typeface="Courier"/>
              </a:rPr>
              <a:t>env:Header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 &lt;h:control </a:t>
            </a:r>
            <a:r>
              <a:rPr lang="en-US" dirty="0" err="1" smtClean="0">
                <a:latin typeface="Courier"/>
              </a:rPr>
              <a:t>xmlns:h</a:t>
            </a:r>
            <a:r>
              <a:rPr lang="en-US" dirty="0" smtClean="0">
                <a:latin typeface="Courier"/>
              </a:rPr>
              <a:t>="http://herong.com/header"&gt;</a:t>
            </a:r>
          </a:p>
          <a:p>
            <a:r>
              <a:rPr lang="en-US" dirty="0" smtClean="0">
                <a:latin typeface="Courier"/>
              </a:rPr>
              <a:t>   &lt;h:sender&gt;</a:t>
            </a:r>
            <a:r>
              <a:rPr lang="en-US" dirty="0" err="1" smtClean="0">
                <a:latin typeface="Courier"/>
              </a:rPr>
              <a:t>Herong</a:t>
            </a:r>
            <a:r>
              <a:rPr lang="en-US" dirty="0" smtClean="0">
                <a:latin typeface="Courier"/>
              </a:rPr>
              <a:t>&lt;/h:sender&gt;</a:t>
            </a:r>
          </a:p>
          <a:p>
            <a:r>
              <a:rPr lang="en-US" dirty="0" smtClean="0">
                <a:latin typeface="Courier"/>
              </a:rPr>
              <a:t>  &lt;/h:control&gt;</a:t>
            </a:r>
          </a:p>
          <a:p>
            <a:r>
              <a:rPr lang="en-US" dirty="0" smtClean="0">
                <a:latin typeface="Courier"/>
              </a:rPr>
              <a:t> &lt;/</a:t>
            </a:r>
            <a:r>
              <a:rPr lang="en-US" dirty="0" err="1" smtClean="0">
                <a:latin typeface="Courier"/>
              </a:rPr>
              <a:t>env:Header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&lt;</a:t>
            </a:r>
            <a:r>
              <a:rPr lang="en-US" dirty="0" err="1" smtClean="0">
                <a:latin typeface="Courier"/>
              </a:rPr>
              <a:t>env:Body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 &lt;b:greeting </a:t>
            </a:r>
            <a:r>
              <a:rPr lang="en-US" dirty="0" err="1" smtClean="0">
                <a:latin typeface="Courier"/>
              </a:rPr>
              <a:t>xmlns:b</a:t>
            </a:r>
            <a:r>
              <a:rPr lang="en-US" dirty="0" smtClean="0">
                <a:latin typeface="Courier"/>
              </a:rPr>
              <a:t>="http://herong.com/body"&gt;</a:t>
            </a:r>
          </a:p>
          <a:p>
            <a:r>
              <a:rPr lang="en-US" dirty="0" smtClean="0">
                <a:latin typeface="Courier"/>
              </a:rPr>
              <a:t>   &lt;b:msg&gt;Hello there!&lt;/b:msg&gt;</a:t>
            </a:r>
          </a:p>
          <a:p>
            <a:r>
              <a:rPr lang="en-US" dirty="0" smtClean="0">
                <a:latin typeface="Courier"/>
              </a:rPr>
              <a:t>  &lt;/b:greeting&gt;</a:t>
            </a:r>
          </a:p>
          <a:p>
            <a:r>
              <a:rPr lang="en-US" dirty="0" smtClean="0">
                <a:latin typeface="Courier"/>
              </a:rPr>
              <a:t> &lt;/</a:t>
            </a:r>
            <a:r>
              <a:rPr lang="en-US" dirty="0" err="1" smtClean="0">
                <a:latin typeface="Courier"/>
              </a:rPr>
              <a:t>env:Body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&lt;/</a:t>
            </a:r>
            <a:r>
              <a:rPr lang="en-US" dirty="0" err="1" smtClean="0">
                <a:latin typeface="Courier"/>
              </a:rPr>
              <a:t>env:Envelope</a:t>
            </a:r>
            <a:r>
              <a:rPr lang="en-US" dirty="0" smtClean="0">
                <a:latin typeface="Courier"/>
              </a:rPr>
              <a:t>&gt;</a:t>
            </a:r>
            <a:endParaRPr lang="en-US" dirty="0" smtClean="0">
              <a:latin typeface="Courier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Message over Email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4353" y="2098334"/>
            <a:ext cx="754892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</a:rPr>
              <a:t>From: </a:t>
            </a:r>
            <a:r>
              <a:rPr lang="en-US" dirty="0" smtClean="0">
                <a:latin typeface="Courier"/>
              </a:rPr>
              <a:t>me@my.com</a:t>
            </a:r>
            <a:endParaRPr lang="en-US" dirty="0" smtClean="0">
              <a:latin typeface="Courier"/>
            </a:endParaRPr>
          </a:p>
          <a:p>
            <a:r>
              <a:rPr lang="en-US" dirty="0" smtClean="0">
                <a:latin typeface="Courier"/>
              </a:rPr>
              <a:t>To: you@your.com</a:t>
            </a:r>
          </a:p>
          <a:p>
            <a:r>
              <a:rPr lang="en-US" dirty="0" smtClean="0">
                <a:latin typeface="Courier"/>
              </a:rPr>
              <a:t>Subject: Greeting</a:t>
            </a:r>
          </a:p>
          <a:p>
            <a:endParaRPr lang="en-US" dirty="0" smtClean="0">
              <a:latin typeface="Courier"/>
            </a:endParaRPr>
          </a:p>
          <a:p>
            <a:r>
              <a:rPr lang="en-US" dirty="0" smtClean="0">
                <a:latin typeface="Courier"/>
              </a:rPr>
              <a:t>&lt;</a:t>
            </a:r>
            <a:r>
              <a:rPr lang="en-US" dirty="0" err="1" smtClean="0">
                <a:latin typeface="Courier"/>
              </a:rPr>
              <a:t>env:Envelope</a:t>
            </a:r>
            <a:r>
              <a:rPr lang="en-US" dirty="0" smtClean="0">
                <a:latin typeface="Courier"/>
              </a:rPr>
              <a:t> </a:t>
            </a:r>
            <a:r>
              <a:rPr lang="en-US" dirty="0" err="1" smtClean="0">
                <a:latin typeface="Courier"/>
              </a:rPr>
              <a:t>xmlns:env</a:t>
            </a:r>
            <a:r>
              <a:rPr lang="en-US" dirty="0" smtClean="0">
                <a:latin typeface="Courier"/>
              </a:rPr>
              <a:t>="http://www.w3.org/2003/05/soap-envelope"&gt;</a:t>
            </a:r>
          </a:p>
          <a:p>
            <a:r>
              <a:rPr lang="en-US" dirty="0" smtClean="0">
                <a:latin typeface="Courier"/>
              </a:rPr>
              <a:t> &lt;</a:t>
            </a:r>
            <a:r>
              <a:rPr lang="en-US" dirty="0" err="1" smtClean="0">
                <a:latin typeface="Courier"/>
              </a:rPr>
              <a:t>env:Header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 &lt;h:control </a:t>
            </a:r>
            <a:r>
              <a:rPr lang="en-US" dirty="0" err="1" smtClean="0">
                <a:latin typeface="Courier"/>
              </a:rPr>
              <a:t>xmlns:h</a:t>
            </a:r>
            <a:r>
              <a:rPr lang="en-US" dirty="0" smtClean="0">
                <a:latin typeface="Courier"/>
              </a:rPr>
              <a:t>="http://herong.com/header"&gt;</a:t>
            </a:r>
          </a:p>
          <a:p>
            <a:r>
              <a:rPr lang="en-US" dirty="0" smtClean="0">
                <a:latin typeface="Courier"/>
              </a:rPr>
              <a:t>   &lt;h:sender&gt;</a:t>
            </a:r>
            <a:r>
              <a:rPr lang="en-US" dirty="0" err="1" smtClean="0">
                <a:latin typeface="Courier"/>
              </a:rPr>
              <a:t>Herong</a:t>
            </a:r>
            <a:r>
              <a:rPr lang="en-US" dirty="0" smtClean="0">
                <a:latin typeface="Courier"/>
              </a:rPr>
              <a:t>&lt;/h:sender&gt;</a:t>
            </a:r>
          </a:p>
          <a:p>
            <a:r>
              <a:rPr lang="en-US" dirty="0" smtClean="0">
                <a:latin typeface="Courier"/>
              </a:rPr>
              <a:t>  &lt;/h:control&gt;</a:t>
            </a:r>
          </a:p>
          <a:p>
            <a:r>
              <a:rPr lang="en-US" dirty="0" smtClean="0">
                <a:latin typeface="Courier"/>
              </a:rPr>
              <a:t> &lt;/</a:t>
            </a:r>
            <a:r>
              <a:rPr lang="en-US" dirty="0" err="1" smtClean="0">
                <a:latin typeface="Courier"/>
              </a:rPr>
              <a:t>env:Header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&lt;</a:t>
            </a:r>
            <a:r>
              <a:rPr lang="en-US" dirty="0" err="1" smtClean="0">
                <a:latin typeface="Courier"/>
              </a:rPr>
              <a:t>env:Body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 &lt;b:greeting </a:t>
            </a:r>
            <a:r>
              <a:rPr lang="en-US" dirty="0" err="1" smtClean="0">
                <a:latin typeface="Courier"/>
              </a:rPr>
              <a:t>xmlns:b</a:t>
            </a:r>
            <a:r>
              <a:rPr lang="en-US" dirty="0" smtClean="0">
                <a:latin typeface="Courier"/>
              </a:rPr>
              <a:t>="http://herong.com/body"&gt;</a:t>
            </a:r>
          </a:p>
          <a:p>
            <a:r>
              <a:rPr lang="en-US" dirty="0" smtClean="0">
                <a:latin typeface="Courier"/>
              </a:rPr>
              <a:t>   &lt;b:msg&gt;Hello there!&lt;/b:msg&gt;</a:t>
            </a:r>
          </a:p>
          <a:p>
            <a:r>
              <a:rPr lang="en-US" dirty="0" smtClean="0">
                <a:latin typeface="Courier"/>
              </a:rPr>
              <a:t>  &lt;/b:greeting&gt;</a:t>
            </a:r>
          </a:p>
          <a:p>
            <a:r>
              <a:rPr lang="en-US" dirty="0" smtClean="0">
                <a:latin typeface="Courier"/>
              </a:rPr>
              <a:t> &lt;/</a:t>
            </a:r>
            <a:r>
              <a:rPr lang="en-US" dirty="0" err="1" smtClean="0">
                <a:latin typeface="Courier"/>
              </a:rPr>
              <a:t>env:Body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&lt;/</a:t>
            </a:r>
            <a:r>
              <a:rPr lang="en-US" dirty="0" err="1" smtClean="0">
                <a:latin typeface="Courier"/>
              </a:rPr>
              <a:t>env:Envelope</a:t>
            </a:r>
            <a:r>
              <a:rPr lang="en-US" dirty="0" smtClean="0">
                <a:latin typeface="Courier"/>
              </a:rPr>
              <a:t>&gt;</a:t>
            </a:r>
            <a:endParaRPr lang="en-US" dirty="0" smtClean="0">
              <a:latin typeface="Courier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Message over HTTP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4353" y="1819209"/>
            <a:ext cx="754892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</a:rPr>
              <a:t>POST </a:t>
            </a:r>
            <a:r>
              <a:rPr lang="en-US" dirty="0" smtClean="0">
                <a:latin typeface="Courier"/>
              </a:rPr>
              <a:t>/</a:t>
            </a:r>
            <a:r>
              <a:rPr lang="en-US" dirty="0" err="1" smtClean="0">
                <a:latin typeface="Courier"/>
              </a:rPr>
              <a:t>SOAPListener</a:t>
            </a:r>
            <a:r>
              <a:rPr lang="en-US" dirty="0" smtClean="0">
                <a:latin typeface="Courier"/>
              </a:rPr>
              <a:t> </a:t>
            </a:r>
            <a:r>
              <a:rPr lang="en-US" dirty="0" smtClean="0">
                <a:latin typeface="Courier"/>
              </a:rPr>
              <a:t>HTTP/1.1</a:t>
            </a:r>
          </a:p>
          <a:p>
            <a:r>
              <a:rPr lang="en-US" dirty="0" smtClean="0">
                <a:latin typeface="Courier"/>
              </a:rPr>
              <a:t>Host: </a:t>
            </a:r>
            <a:r>
              <a:rPr lang="en-US" dirty="0" smtClean="0">
                <a:latin typeface="Courier"/>
              </a:rPr>
              <a:t>your.com</a:t>
            </a:r>
            <a:endParaRPr lang="en-US" dirty="0" smtClean="0">
              <a:latin typeface="Courier"/>
            </a:endParaRPr>
          </a:p>
          <a:p>
            <a:r>
              <a:rPr lang="en-US" dirty="0" smtClean="0">
                <a:latin typeface="Courier"/>
              </a:rPr>
              <a:t>Content-Type: application/</a:t>
            </a:r>
            <a:r>
              <a:rPr lang="en-US" dirty="0" err="1" smtClean="0">
                <a:latin typeface="Courier"/>
              </a:rPr>
              <a:t>soap+xml</a:t>
            </a:r>
            <a:r>
              <a:rPr lang="en-US" dirty="0" smtClean="0">
                <a:latin typeface="Courier"/>
              </a:rPr>
              <a:t>; </a:t>
            </a:r>
            <a:r>
              <a:rPr lang="en-US" dirty="0" err="1" smtClean="0">
                <a:latin typeface="Courier"/>
              </a:rPr>
              <a:t>charset</a:t>
            </a:r>
            <a:r>
              <a:rPr lang="en-US" dirty="0" smtClean="0">
                <a:latin typeface="Courier"/>
              </a:rPr>
              <a:t>=utf-8</a:t>
            </a:r>
          </a:p>
          <a:p>
            <a:r>
              <a:rPr lang="en-US" dirty="0" smtClean="0">
                <a:latin typeface="Courier"/>
              </a:rPr>
              <a:t>Content-Length: </a:t>
            </a:r>
            <a:r>
              <a:rPr lang="en-US" dirty="0" err="1" smtClean="0">
                <a:latin typeface="Courier"/>
              </a:rPr>
              <a:t>nnn</a:t>
            </a:r>
            <a:endParaRPr lang="en-US" dirty="0" smtClean="0">
              <a:latin typeface="Courier"/>
            </a:endParaRPr>
          </a:p>
          <a:p>
            <a:endParaRPr lang="en-US" dirty="0" smtClean="0">
              <a:latin typeface="Courier"/>
            </a:endParaRPr>
          </a:p>
          <a:p>
            <a:r>
              <a:rPr lang="en-US" dirty="0" smtClean="0">
                <a:latin typeface="Courier"/>
              </a:rPr>
              <a:t>&lt;</a:t>
            </a:r>
            <a:r>
              <a:rPr lang="en-US" dirty="0" err="1" smtClean="0">
                <a:latin typeface="Courier"/>
              </a:rPr>
              <a:t>env:Envelope</a:t>
            </a:r>
            <a:r>
              <a:rPr lang="en-US" dirty="0" smtClean="0">
                <a:latin typeface="Courier"/>
              </a:rPr>
              <a:t> </a:t>
            </a:r>
            <a:r>
              <a:rPr lang="en-US" dirty="0" err="1" smtClean="0">
                <a:latin typeface="Courier"/>
              </a:rPr>
              <a:t>xmlns:env</a:t>
            </a:r>
            <a:r>
              <a:rPr lang="en-US" dirty="0" smtClean="0">
                <a:latin typeface="Courier"/>
              </a:rPr>
              <a:t>="http://www.w3.org/2003/05/soap-envelope"&gt;</a:t>
            </a:r>
          </a:p>
          <a:p>
            <a:r>
              <a:rPr lang="en-US" dirty="0" smtClean="0">
                <a:latin typeface="Courier"/>
              </a:rPr>
              <a:t> &lt;</a:t>
            </a:r>
            <a:r>
              <a:rPr lang="en-US" dirty="0" err="1" smtClean="0">
                <a:latin typeface="Courier"/>
              </a:rPr>
              <a:t>env:Header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 &lt;h:control </a:t>
            </a:r>
            <a:r>
              <a:rPr lang="en-US" dirty="0" err="1" smtClean="0">
                <a:latin typeface="Courier"/>
              </a:rPr>
              <a:t>xmlns:h</a:t>
            </a:r>
            <a:r>
              <a:rPr lang="en-US" dirty="0" smtClean="0">
                <a:latin typeface="Courier"/>
              </a:rPr>
              <a:t>="http://herong.com/header"&gt;</a:t>
            </a:r>
          </a:p>
          <a:p>
            <a:r>
              <a:rPr lang="en-US" dirty="0" smtClean="0">
                <a:latin typeface="Courier"/>
              </a:rPr>
              <a:t>   &lt;h:sender&gt;</a:t>
            </a:r>
            <a:r>
              <a:rPr lang="en-US" dirty="0" err="1" smtClean="0">
                <a:latin typeface="Courier"/>
              </a:rPr>
              <a:t>Herong</a:t>
            </a:r>
            <a:r>
              <a:rPr lang="en-US" dirty="0" smtClean="0">
                <a:latin typeface="Courier"/>
              </a:rPr>
              <a:t>&lt;/h:sender&gt;</a:t>
            </a:r>
          </a:p>
          <a:p>
            <a:r>
              <a:rPr lang="en-US" dirty="0" smtClean="0">
                <a:latin typeface="Courier"/>
              </a:rPr>
              <a:t>  &lt;/h:control&gt;</a:t>
            </a:r>
          </a:p>
          <a:p>
            <a:r>
              <a:rPr lang="en-US" dirty="0" smtClean="0">
                <a:latin typeface="Courier"/>
              </a:rPr>
              <a:t> &lt;/</a:t>
            </a:r>
            <a:r>
              <a:rPr lang="en-US" dirty="0" err="1" smtClean="0">
                <a:latin typeface="Courier"/>
              </a:rPr>
              <a:t>env:Header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&lt;</a:t>
            </a:r>
            <a:r>
              <a:rPr lang="en-US" dirty="0" err="1" smtClean="0">
                <a:latin typeface="Courier"/>
              </a:rPr>
              <a:t>env:Body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  &lt;b:greeting </a:t>
            </a:r>
            <a:r>
              <a:rPr lang="en-US" dirty="0" err="1" smtClean="0">
                <a:latin typeface="Courier"/>
              </a:rPr>
              <a:t>xmlns:b</a:t>
            </a:r>
            <a:r>
              <a:rPr lang="en-US" dirty="0" smtClean="0">
                <a:latin typeface="Courier"/>
              </a:rPr>
              <a:t>="http://herong.com/body"&gt;</a:t>
            </a:r>
          </a:p>
          <a:p>
            <a:r>
              <a:rPr lang="en-US" dirty="0" smtClean="0">
                <a:latin typeface="Courier"/>
              </a:rPr>
              <a:t>   &lt;b:msg&gt;Hello there!&lt;/b:msg&gt;</a:t>
            </a:r>
          </a:p>
          <a:p>
            <a:r>
              <a:rPr lang="en-US" dirty="0" smtClean="0">
                <a:latin typeface="Courier"/>
              </a:rPr>
              <a:t>  &lt;/b:greeting&gt;</a:t>
            </a:r>
          </a:p>
          <a:p>
            <a:r>
              <a:rPr lang="en-US" dirty="0" smtClean="0">
                <a:latin typeface="Courier"/>
              </a:rPr>
              <a:t> &lt;/</a:t>
            </a:r>
            <a:r>
              <a:rPr lang="en-US" dirty="0" err="1" smtClean="0">
                <a:latin typeface="Courier"/>
              </a:rPr>
              <a:t>env:Body</a:t>
            </a:r>
            <a:r>
              <a:rPr lang="en-US" dirty="0" smtClean="0">
                <a:latin typeface="Courier"/>
              </a:rPr>
              <a:t>&gt;</a:t>
            </a:r>
          </a:p>
          <a:p>
            <a:r>
              <a:rPr lang="en-US" dirty="0" smtClean="0">
                <a:latin typeface="Courier"/>
              </a:rPr>
              <a:t>&lt;/</a:t>
            </a:r>
            <a:r>
              <a:rPr lang="en-US" dirty="0" err="1" smtClean="0">
                <a:latin typeface="Courier"/>
              </a:rPr>
              <a:t>env:Envelope</a:t>
            </a:r>
            <a:r>
              <a:rPr lang="en-US" dirty="0" smtClean="0">
                <a:latin typeface="Courier"/>
              </a:rPr>
              <a:t>&gt;</a:t>
            </a:r>
            <a:endParaRPr lang="en-US" dirty="0" smtClean="0">
              <a:latin typeface="Courier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Messages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58" y="1910104"/>
            <a:ext cx="2543364" cy="271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92198" y="1910104"/>
            <a:ext cx="672312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/>
              <a:t>env:Envelope</a:t>
            </a:r>
            <a:r>
              <a:rPr lang="en-US" dirty="0" smtClean="0"/>
              <a:t> </a:t>
            </a:r>
            <a:r>
              <a:rPr lang="en-US" dirty="0" err="1" smtClean="0"/>
              <a:t>xmlns:env</a:t>
            </a:r>
            <a:r>
              <a:rPr lang="en-US" dirty="0" smtClean="0"/>
              <a:t>="</a:t>
            </a:r>
            <a:r>
              <a:rPr lang="en-US" sz="1600" dirty="0" smtClean="0"/>
              <a:t>http://www.w3.org/2003/05/soap-envelope</a:t>
            </a:r>
            <a:r>
              <a:rPr lang="en-US" dirty="0" smtClean="0"/>
              <a:t>"&gt;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&lt;</a:t>
            </a:r>
            <a:r>
              <a:rPr lang="en-US" dirty="0" err="1" smtClean="0"/>
              <a:t>env:Header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</a:t>
            </a:r>
            <a:r>
              <a:rPr lang="en-US" dirty="0" smtClean="0"/>
              <a:t>  ...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&lt;/</a:t>
            </a:r>
            <a:r>
              <a:rPr lang="en-US" dirty="0" err="1" smtClean="0"/>
              <a:t>env:Header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</a:t>
            </a:r>
            <a:r>
              <a:rPr lang="en-US" dirty="0" smtClean="0"/>
              <a:t>&lt;</a:t>
            </a:r>
            <a:r>
              <a:rPr lang="en-US" dirty="0" err="1" smtClean="0"/>
              <a:t>env:Body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</a:t>
            </a:r>
            <a:r>
              <a:rPr lang="en-US" dirty="0" smtClean="0"/>
              <a:t>  ...</a:t>
            </a:r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smtClean="0"/>
              <a:t>&lt;/</a:t>
            </a:r>
            <a:r>
              <a:rPr lang="en-US" dirty="0" err="1" smtClean="0"/>
              <a:t>env:Body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smtClean="0"/>
              <a:t>&lt;/</a:t>
            </a:r>
            <a:r>
              <a:rPr lang="en-US" dirty="0" err="1" smtClean="0"/>
              <a:t>env:Envelope</a:t>
            </a:r>
            <a:r>
              <a:rPr lang="en-US" dirty="0" smtClean="0"/>
              <a:t>&gt;</a:t>
            </a:r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elaborate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491916"/>
            <a:ext cx="718273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&lt;?xml version="1.0"?&gt;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env:Envelope</a:t>
            </a:r>
            <a:r>
              <a:rPr lang="en-US" dirty="0" smtClean="0"/>
              <a:t> </a:t>
            </a:r>
            <a:r>
              <a:rPr lang="en-US" dirty="0" err="1" smtClean="0"/>
              <a:t>xmlns:env</a:t>
            </a:r>
            <a:r>
              <a:rPr lang="en-US" dirty="0" smtClean="0"/>
              <a:t>="http://www.w3.org/2003/05/soap-envelope</a:t>
            </a:r>
            <a:r>
              <a:rPr lang="en-US" dirty="0" smtClean="0"/>
              <a:t>"&gt;</a:t>
            </a:r>
          </a:p>
          <a:p>
            <a:endParaRPr lang="en-US" dirty="0" smtClean="0"/>
          </a:p>
          <a:p>
            <a:r>
              <a:rPr lang="en-US" dirty="0" smtClean="0"/>
              <a:t> &lt;</a:t>
            </a:r>
            <a:r>
              <a:rPr lang="en-US" dirty="0" err="1" smtClean="0"/>
              <a:t>env:Header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&lt;m:reservation </a:t>
            </a:r>
            <a:r>
              <a:rPr lang="en-US" dirty="0" err="1" smtClean="0"/>
              <a:t>xmlns:m</a:t>
            </a:r>
            <a:r>
              <a:rPr lang="en-US" dirty="0" smtClean="0"/>
              <a:t>="http://travel.example.org/reservation"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env:role</a:t>
            </a:r>
            <a:r>
              <a:rPr lang="en-US" dirty="0" smtClean="0"/>
              <a:t>="http://www.w3.org/2003/05/soap-envelope/role/next"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env:mustUnderstand</a:t>
            </a:r>
            <a:r>
              <a:rPr lang="en-US" dirty="0" smtClean="0"/>
              <a:t>="true"&gt;</a:t>
            </a:r>
          </a:p>
          <a:p>
            <a:r>
              <a:rPr lang="en-US" dirty="0" smtClean="0"/>
              <a:t>   &lt;m:reference&gt;uuid:093a2da1-q345-73pqff98fe8j7d&lt;/m:reference&gt;</a:t>
            </a:r>
          </a:p>
          <a:p>
            <a:r>
              <a:rPr lang="en-US" dirty="0" smtClean="0"/>
              <a:t>   &lt;m:dateAndTime&gt;2001-11-29T13:20:00.000-05:00&lt;/m:dateAndTime&gt;</a:t>
            </a:r>
          </a:p>
          <a:p>
            <a:r>
              <a:rPr lang="en-US" dirty="0" smtClean="0"/>
              <a:t>  &lt;/m:reservation&gt;</a:t>
            </a:r>
          </a:p>
          <a:p>
            <a:r>
              <a:rPr lang="en-US" dirty="0" smtClean="0"/>
              <a:t>  &lt;n:passenger </a:t>
            </a:r>
            <a:r>
              <a:rPr lang="en-US" dirty="0" err="1" smtClean="0"/>
              <a:t>xmlns:n</a:t>
            </a:r>
            <a:r>
              <a:rPr lang="en-US" dirty="0" smtClean="0"/>
              <a:t>="http://mycompany.example.com/employees"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env:role</a:t>
            </a:r>
            <a:r>
              <a:rPr lang="en-US" dirty="0" smtClean="0"/>
              <a:t>="http://www.w3.org/2003/05/soap-envelope/role/next"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env:mustUnderstand</a:t>
            </a:r>
            <a:r>
              <a:rPr lang="en-US" dirty="0" smtClean="0"/>
              <a:t>="true"&gt;</a:t>
            </a:r>
          </a:p>
          <a:p>
            <a:r>
              <a:rPr lang="en-US" dirty="0" smtClean="0"/>
              <a:t>   &lt;n:name&gt;</a:t>
            </a:r>
            <a:r>
              <a:rPr lang="en-US" dirty="0" err="1" smtClean="0"/>
              <a:t>Herong</a:t>
            </a:r>
            <a:r>
              <a:rPr lang="en-US" dirty="0" smtClean="0"/>
              <a:t> Yang&lt;/n:name&gt;</a:t>
            </a:r>
          </a:p>
          <a:p>
            <a:r>
              <a:rPr lang="en-US" dirty="0" smtClean="0"/>
              <a:t>  &lt;/n:passenger&gt;</a:t>
            </a:r>
          </a:p>
          <a:p>
            <a:r>
              <a:rPr lang="en-US" dirty="0" smtClean="0"/>
              <a:t> &lt;/</a:t>
            </a:r>
            <a:r>
              <a:rPr lang="en-US" dirty="0" err="1" smtClean="0"/>
              <a:t>env:Header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(continues next page)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elaborate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155041"/>
            <a:ext cx="7599068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(cont.)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env:Body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&lt;</a:t>
            </a:r>
            <a:r>
              <a:rPr lang="en-US" dirty="0" smtClean="0"/>
              <a:t>p:itinerary </a:t>
            </a:r>
            <a:r>
              <a:rPr lang="en-US" dirty="0" err="1" smtClean="0"/>
              <a:t>xmlns:p</a:t>
            </a:r>
            <a:r>
              <a:rPr lang="en-US" dirty="0" smtClean="0"/>
              <a:t>="http://travelcompany.example.org/reservation/travel"&gt;</a:t>
            </a:r>
          </a:p>
          <a:p>
            <a:r>
              <a:rPr lang="en-US" dirty="0" smtClean="0"/>
              <a:t>   &lt;p:departure&gt;</a:t>
            </a:r>
          </a:p>
          <a:p>
            <a:r>
              <a:rPr lang="en-US" sz="1400" dirty="0" smtClean="0"/>
              <a:t>     &lt;p:departing&gt;New York&lt;/p:departing&gt;</a:t>
            </a:r>
          </a:p>
          <a:p>
            <a:r>
              <a:rPr lang="en-US" sz="1400" dirty="0" smtClean="0"/>
              <a:t>     &lt;p:arriving&gt;Los Angeles&lt;/p:arriving&gt;</a:t>
            </a:r>
          </a:p>
          <a:p>
            <a:r>
              <a:rPr lang="en-US" sz="1400" dirty="0" smtClean="0"/>
              <a:t>     &lt;p:departureDate&gt;2001-12-14&lt;/p:departureDate&gt;</a:t>
            </a:r>
          </a:p>
          <a:p>
            <a:r>
              <a:rPr lang="en-US" sz="1400" dirty="0" smtClean="0"/>
              <a:t>     &lt;p:departureTime&gt;late afternoon&lt;/p:departureTime&gt;</a:t>
            </a:r>
          </a:p>
          <a:p>
            <a:r>
              <a:rPr lang="en-US" sz="1400" dirty="0" smtClean="0"/>
              <a:t>     &lt;p:seatPreference&gt;aisle&lt;/p:seatPreference&gt;</a:t>
            </a:r>
          </a:p>
          <a:p>
            <a:r>
              <a:rPr lang="en-US" dirty="0" smtClean="0"/>
              <a:t>   &lt;/p:departure&gt;</a:t>
            </a:r>
          </a:p>
          <a:p>
            <a:r>
              <a:rPr lang="en-US" dirty="0" smtClean="0"/>
              <a:t>   &lt;p:return&gt;</a:t>
            </a:r>
          </a:p>
          <a:p>
            <a:r>
              <a:rPr lang="en-US" sz="1400" dirty="0" smtClean="0"/>
              <a:t>     &lt;p:departing&gt;Los Angeles&lt;/p:departing&gt;</a:t>
            </a:r>
          </a:p>
          <a:p>
            <a:r>
              <a:rPr lang="en-US" sz="1400" dirty="0" smtClean="0"/>
              <a:t>     &lt;p:arriving&gt;New York&lt;/p:arriving&gt;</a:t>
            </a:r>
          </a:p>
          <a:p>
            <a:r>
              <a:rPr lang="en-US" sz="1400" dirty="0" smtClean="0"/>
              <a:t>     &lt;p:departureDate&gt;2001-12-20&lt;/p:departureDate&gt;</a:t>
            </a:r>
          </a:p>
          <a:p>
            <a:r>
              <a:rPr lang="en-US" sz="1400" dirty="0" smtClean="0"/>
              <a:t>     &lt;p:departureTime&gt;mid-morning&lt;/p:departureTime&gt;</a:t>
            </a:r>
          </a:p>
          <a:p>
            <a:r>
              <a:rPr lang="en-US" sz="1400" dirty="0" smtClean="0"/>
              <a:t>     &lt;p:seatPreference/&gt;</a:t>
            </a:r>
          </a:p>
          <a:p>
            <a:r>
              <a:rPr lang="en-US" dirty="0" smtClean="0"/>
              <a:t>   &lt;/p:return&gt;</a:t>
            </a:r>
          </a:p>
          <a:p>
            <a:r>
              <a:rPr lang="en-US" dirty="0" smtClean="0"/>
              <a:t>  &lt;/p:itinerary&gt;</a:t>
            </a:r>
          </a:p>
          <a:p>
            <a:r>
              <a:rPr lang="en-US" dirty="0" smtClean="0"/>
              <a:t>  &lt;</a:t>
            </a:r>
            <a:r>
              <a:rPr lang="en-US" dirty="0" smtClean="0"/>
              <a:t>q:lodging </a:t>
            </a:r>
            <a:r>
              <a:rPr lang="en-US" dirty="0" err="1" smtClean="0"/>
              <a:t>xmlns:q</a:t>
            </a:r>
            <a:r>
              <a:rPr lang="en-US" dirty="0" smtClean="0"/>
              <a:t>="http://travelcompany.example.org/reservation/hotels"&gt;</a:t>
            </a:r>
          </a:p>
          <a:p>
            <a:r>
              <a:rPr lang="en-US" dirty="0" smtClean="0"/>
              <a:t>   &lt;q:preference&gt;none&lt;/q:preference&gt;</a:t>
            </a:r>
          </a:p>
          <a:p>
            <a:r>
              <a:rPr lang="en-US" dirty="0" smtClean="0"/>
              <a:t>  &lt;/q:lodging&gt;</a:t>
            </a:r>
          </a:p>
          <a:p>
            <a:r>
              <a:rPr lang="en-US" dirty="0" smtClean="0"/>
              <a:t> &lt;/</a:t>
            </a:r>
            <a:r>
              <a:rPr lang="en-US" dirty="0" err="1" smtClean="0"/>
              <a:t>env:Body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env:Envelope</a:t>
            </a:r>
            <a:r>
              <a:rPr lang="en-US" dirty="0" smtClean="0"/>
              <a:t>&gt;</a:t>
            </a:r>
            <a:endParaRPr lang="en-US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SOAP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Used with WSDL</a:t>
            </a:r>
          </a:p>
          <a:p>
            <a:r>
              <a:rPr lang="en-US" dirty="0" smtClean="0"/>
              <a:t>Not wide acceptance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WSDL – Problem being targeted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“Web Services Description Language”</a:t>
            </a:r>
          </a:p>
          <a:p>
            <a:endParaRPr lang="en-US" dirty="0" smtClean="0"/>
          </a:p>
          <a:p>
            <a:r>
              <a:rPr lang="en-US" dirty="0" smtClean="0"/>
              <a:t>How to tell the world what services my server provides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provides </a:t>
            </a:r>
            <a:r>
              <a:rPr lang="en-US" dirty="0" smtClean="0"/>
              <a:t>a model and an XML format for describing Web services. WSDL 2.0 enables one to separate the description of the abstract functionality offered by a service from concrete details of a service description such as “how” and “where” that functionality is offered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2.0 quite different from 1.1</a:t>
            </a:r>
          </a:p>
          <a:p>
            <a:pPr lvl="1"/>
            <a:r>
              <a:rPr lang="en-US" dirty="0" smtClean="0"/>
              <a:t>1.1 was bounced back from W3C (too much SOAP!)</a:t>
            </a:r>
          </a:p>
          <a:p>
            <a:pPr lvl="1"/>
            <a:r>
              <a:rPr lang="en-US" dirty="0" smtClean="0"/>
              <a:t>2.0 supports description of </a:t>
            </a:r>
            <a:r>
              <a:rPr lang="en-US" dirty="0" err="1" smtClean="0"/>
              <a:t>RESTful</a:t>
            </a:r>
            <a:r>
              <a:rPr lang="en-US" dirty="0" smtClean="0"/>
              <a:t> Web Services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WSDL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service’s URL</a:t>
            </a:r>
          </a:p>
          <a:p>
            <a:r>
              <a:rPr lang="en-US" dirty="0" smtClean="0"/>
              <a:t>The communication mechanisms it understands</a:t>
            </a:r>
          </a:p>
          <a:p>
            <a:r>
              <a:rPr lang="en-US" dirty="0" smtClean="0"/>
              <a:t>What operations it can perform</a:t>
            </a:r>
          </a:p>
          <a:p>
            <a:r>
              <a:rPr lang="en-US" dirty="0" smtClean="0"/>
              <a:t>The structure of its messages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Distributed services</a:t>
            </a:r>
          </a:p>
          <a:p>
            <a:r>
              <a:rPr lang="en-US" dirty="0" smtClean="0"/>
              <a:t>Web Services </a:t>
            </a:r>
          </a:p>
          <a:p>
            <a:r>
              <a:rPr lang="en-US" dirty="0" smtClean="0"/>
              <a:t>Remote Procedure Calls</a:t>
            </a:r>
          </a:p>
          <a:p>
            <a:pPr lvl="1"/>
            <a:r>
              <a:rPr lang="en-US" dirty="0" smtClean="0"/>
              <a:t>Historical context</a:t>
            </a:r>
          </a:p>
          <a:p>
            <a:pPr lvl="1"/>
            <a:r>
              <a:rPr lang="en-US" dirty="0" smtClean="0"/>
              <a:t>Interface Definition Languages</a:t>
            </a:r>
          </a:p>
          <a:p>
            <a:pPr lvl="1"/>
            <a:r>
              <a:rPr lang="en-US" dirty="0" smtClean="0"/>
              <a:t>Mechanism</a:t>
            </a:r>
          </a:p>
          <a:p>
            <a:r>
              <a:rPr lang="en-US" dirty="0" smtClean="0"/>
              <a:t>RPC on the Web – XMLRRPC</a:t>
            </a:r>
          </a:p>
          <a:p>
            <a:r>
              <a:rPr lang="en-US" dirty="0" smtClean="0"/>
              <a:t>SOAP</a:t>
            </a:r>
          </a:p>
          <a:p>
            <a:r>
              <a:rPr lang="en-US" dirty="0" smtClean="0"/>
              <a:t>WSDL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http://www.ibm.com/developerworks/webservices/library/ws-restwsdl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Lots and Lots of Buzz words for your CV!</a:t>
            </a:r>
          </a:p>
          <a:p>
            <a:endParaRPr lang="en-US" dirty="0" smtClean="0"/>
          </a:p>
          <a:p>
            <a:r>
              <a:rPr lang="en-US" dirty="0" smtClean="0"/>
              <a:t>Understanding </a:t>
            </a:r>
            <a:r>
              <a:rPr lang="en-US" dirty="0" smtClean="0"/>
              <a:t>of Remote Procedure Call</a:t>
            </a:r>
          </a:p>
          <a:p>
            <a:r>
              <a:rPr lang="en-US" dirty="0" smtClean="0"/>
              <a:t>Understanding of Web Services</a:t>
            </a:r>
          </a:p>
          <a:p>
            <a:r>
              <a:rPr lang="en-US" dirty="0" smtClean="0"/>
              <a:t>Understanding of mechanisms supporting Web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far: Anatomy of Web Apps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1448" y="3084214"/>
            <a:ext cx="102909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</a:p>
          <a:p>
            <a:r>
              <a:rPr lang="en-US" dirty="0" smtClean="0"/>
              <a:t>(Browser)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2890" y="3216166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6022427" y="3017941"/>
            <a:ext cx="725214" cy="78827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22746" y="5160571"/>
            <a:ext cx="3432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“3-tier architecture”</a:t>
            </a:r>
            <a:endParaRPr lang="en-US" sz="3200" dirty="0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2500546" y="3400832"/>
            <a:ext cx="962344" cy="65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7" idx="2"/>
          </p:cNvCxnSpPr>
          <p:nvPr/>
        </p:nvCxnSpPr>
        <p:spPr>
          <a:xfrm>
            <a:off x="4767221" y="3400832"/>
            <a:ext cx="1255206" cy="112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36034" y="3801628"/>
            <a:ext cx="1056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Presentation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31216" y="3801628"/>
            <a:ext cx="740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Business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33613" y="3801628"/>
            <a:ext cx="539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Data</a:t>
            </a:r>
            <a:endParaRPr lang="en-US" sz="1400" dirty="0"/>
          </a:p>
        </p:txBody>
      </p:sp>
      <p:cxnSp>
        <p:nvCxnSpPr>
          <p:cNvPr id="16" name="Straight Connector 15"/>
          <p:cNvCxnSpPr>
            <a:stCxn id="4" idx="0"/>
          </p:cNvCxnSpPr>
          <p:nvPr/>
        </p:nvCxnSpPr>
        <p:spPr>
          <a:xfrm rot="5400000" flipH="1" flipV="1">
            <a:off x="2242448" y="2407179"/>
            <a:ext cx="420584" cy="9334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5" idx="0"/>
          </p:cNvCxnSpPr>
          <p:nvPr/>
        </p:nvCxnSpPr>
        <p:spPr>
          <a:xfrm>
            <a:off x="2919482" y="2663630"/>
            <a:ext cx="1195574" cy="552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08539" y="1783488"/>
            <a:ext cx="19415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Client invokes </a:t>
            </a:r>
          </a:p>
          <a:p>
            <a:pPr marL="342900" indent="-342900"/>
            <a:r>
              <a:rPr lang="en-US" dirty="0" smtClean="0">
                <a:solidFill>
                  <a:schemeClr val="accent2"/>
                </a:solidFill>
              </a:rPr>
              <a:t>an HTTP operation,</a:t>
            </a:r>
          </a:p>
          <a:p>
            <a:pPr marL="342900" indent="-342900"/>
            <a:r>
              <a:rPr lang="en-US" dirty="0" smtClean="0">
                <a:solidFill>
                  <a:schemeClr val="accent2"/>
                </a:solidFill>
              </a:rPr>
              <a:t>may send data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22" name="Straight Connector 21"/>
          <p:cNvCxnSpPr>
            <a:stCxn id="5" idx="2"/>
          </p:cNvCxnSpPr>
          <p:nvPr/>
        </p:nvCxnSpPr>
        <p:spPr>
          <a:xfrm rot="5400000">
            <a:off x="3264890" y="3363798"/>
            <a:ext cx="628466" cy="10718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4" idx="2"/>
          </p:cNvCxnSpPr>
          <p:nvPr/>
        </p:nvCxnSpPr>
        <p:spPr>
          <a:xfrm rot="10800000">
            <a:off x="1985997" y="3730545"/>
            <a:ext cx="1057192" cy="483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65347" y="4322930"/>
            <a:ext cx="2512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4. Server sends back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status and </a:t>
            </a:r>
            <a:r>
              <a:rPr lang="en-US" u="sng" dirty="0" smtClean="0">
                <a:solidFill>
                  <a:schemeClr val="accent2"/>
                </a:solidFill>
              </a:rPr>
              <a:t>representation</a:t>
            </a:r>
          </a:p>
        </p:txBody>
      </p:sp>
      <p:cxnSp>
        <p:nvCxnSpPr>
          <p:cNvPr id="27" name="Straight Connector 26"/>
          <p:cNvCxnSpPr>
            <a:stCxn id="5" idx="0"/>
          </p:cNvCxnSpPr>
          <p:nvPr/>
        </p:nvCxnSpPr>
        <p:spPr>
          <a:xfrm rot="5400000" flipH="1" flipV="1">
            <a:off x="4473938" y="2411944"/>
            <a:ext cx="445340" cy="1163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7" idx="1"/>
          </p:cNvCxnSpPr>
          <p:nvPr/>
        </p:nvCxnSpPr>
        <p:spPr>
          <a:xfrm>
            <a:off x="5278160" y="2770826"/>
            <a:ext cx="1106874" cy="2471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3" idx="0"/>
          </p:cNvCxnSpPr>
          <p:nvPr/>
        </p:nvCxnSpPr>
        <p:spPr>
          <a:xfrm rot="16200000" flipH="1" flipV="1">
            <a:off x="5634688" y="3445099"/>
            <a:ext cx="412337" cy="1125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5" idx="2"/>
          </p:cNvCxnSpPr>
          <p:nvPr/>
        </p:nvCxnSpPr>
        <p:spPr>
          <a:xfrm rot="10800000">
            <a:off x="4115057" y="3585499"/>
            <a:ext cx="1163103" cy="628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95285" y="2061618"/>
            <a:ext cx="1862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2. Server accesses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persistent data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71410" y="4351625"/>
            <a:ext cx="206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3. Response from DB</a:t>
            </a:r>
            <a:endParaRPr lang="en-US" u="sng" dirty="0">
              <a:solidFill>
                <a:schemeClr val="accent2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34" y="2663630"/>
            <a:ext cx="850900" cy="1803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More: Anatomy of Web Apps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1448" y="3084214"/>
            <a:ext cx="102909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</a:p>
          <a:p>
            <a:r>
              <a:rPr lang="en-US" dirty="0" smtClean="0"/>
              <a:t>(Browser)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2890" y="3216166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2500546" y="3400832"/>
            <a:ext cx="962344" cy="65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</p:cNvCxnSpPr>
          <p:nvPr/>
        </p:nvCxnSpPr>
        <p:spPr>
          <a:xfrm>
            <a:off x="4767221" y="3400832"/>
            <a:ext cx="1255206" cy="112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36034" y="3801628"/>
            <a:ext cx="1056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Presentation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31216" y="3801628"/>
            <a:ext cx="740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Business</a:t>
            </a:r>
            <a:endParaRPr lang="en-US" sz="1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34" y="2663630"/>
            <a:ext cx="850900" cy="18034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022427" y="2294298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22427" y="3216166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022427" y="4282364"/>
            <a:ext cx="13173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767221" y="2663630"/>
            <a:ext cx="1255206" cy="5525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767221" y="3585498"/>
            <a:ext cx="1255206" cy="6968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000276" y="341207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767221" y="5452959"/>
            <a:ext cx="273524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“Web Services”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577882" y="4282364"/>
            <a:ext cx="71045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3"/>
            <a:endCxn id="31" idx="1"/>
          </p:cNvCxnSpPr>
          <p:nvPr/>
        </p:nvCxnSpPr>
        <p:spPr>
          <a:xfrm>
            <a:off x="4288333" y="4467030"/>
            <a:ext cx="173409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Example</a:t>
            </a:r>
            <a:endParaRPr lang="en-US" dirty="0"/>
          </a:p>
        </p:txBody>
      </p:sp>
      <p:pic>
        <p:nvPicPr>
          <p:cNvPr id="3" name="Picture 2" descr="Picture 1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50" y="1529665"/>
            <a:ext cx="3336473" cy="5328335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3244608" y="5543878"/>
            <a:ext cx="1168058" cy="139061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icture 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6742" y="1287479"/>
            <a:ext cx="4216400" cy="3289066"/>
          </a:xfrm>
          <a:prstGeom prst="rect">
            <a:avLst/>
          </a:prstGeom>
        </p:spPr>
      </p:pic>
      <p:pic>
        <p:nvPicPr>
          <p:cNvPr id="6" name="Picture 5" descr="Picture 2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288" y="1068446"/>
            <a:ext cx="2163879" cy="41509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7259" y="3556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88123" y="2549442"/>
            <a:ext cx="428619" cy="1946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488123" y="2744127"/>
            <a:ext cx="2912165" cy="1297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More: Anatomy of Web Apps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1448" y="3084214"/>
            <a:ext cx="1029098" cy="64633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Client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(Browser)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2890" y="3216166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2500546" y="3400832"/>
            <a:ext cx="962344" cy="65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</p:cNvCxnSpPr>
          <p:nvPr/>
        </p:nvCxnSpPr>
        <p:spPr>
          <a:xfrm>
            <a:off x="4767221" y="3400832"/>
            <a:ext cx="1255206" cy="112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36034" y="3801628"/>
            <a:ext cx="1056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Presentation</a:t>
            </a: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1216" y="3801628"/>
            <a:ext cx="740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Business</a:t>
            </a:r>
            <a:endParaRPr lang="en-US" sz="1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34" y="2663630"/>
            <a:ext cx="850900" cy="18034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022427" y="2294298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22427" y="3216166"/>
            <a:ext cx="1304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022427" y="4282364"/>
            <a:ext cx="13173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767221" y="2663630"/>
            <a:ext cx="1255206" cy="5525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767221" y="3585498"/>
            <a:ext cx="1255206" cy="6968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000276" y="341207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767221" y="5452959"/>
            <a:ext cx="24316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Web Services</a:t>
            </a:r>
            <a:endParaRPr 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4846054" y="2507337"/>
            <a:ext cx="12466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 smtClean="0">
                <a:solidFill>
                  <a:srgbClr val="FF0000"/>
                </a:solidFill>
                <a:latin typeface="Courier"/>
                <a:cs typeface="Courier"/>
              </a:rPr>
              <a:t>?</a:t>
            </a:r>
            <a:endParaRPr lang="en-US" sz="13800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06930" y="30842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77882" y="4282364"/>
            <a:ext cx="71045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>
            <a:off x="4288333" y="4467030"/>
            <a:ext cx="173409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Web Services </a:t>
            </a:r>
            <a:r>
              <a:rPr lang="en-US" i="1" dirty="0" err="1" smtClean="0"/>
              <a:t>isa</a:t>
            </a:r>
            <a:r>
              <a:rPr lang="en-US" dirty="0" smtClean="0"/>
              <a:t> Distributed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“Collection of </a:t>
            </a:r>
            <a:r>
              <a:rPr lang="en-US" u="sng" dirty="0" smtClean="0"/>
              <a:t>interacting</a:t>
            </a:r>
            <a:r>
              <a:rPr lang="en-US" dirty="0" smtClean="0"/>
              <a:t> </a:t>
            </a:r>
            <a:r>
              <a:rPr lang="en-US" u="sng" dirty="0" smtClean="0"/>
              <a:t>components</a:t>
            </a:r>
            <a:r>
              <a:rPr lang="en-US" dirty="0" smtClean="0"/>
              <a:t> </a:t>
            </a:r>
            <a:r>
              <a:rPr lang="en-US" u="sng" dirty="0" smtClean="0"/>
              <a:t>hosted</a:t>
            </a:r>
            <a:r>
              <a:rPr lang="en-US" dirty="0" smtClean="0"/>
              <a:t> on different computers that are connected through a </a:t>
            </a:r>
            <a:r>
              <a:rPr lang="en-US" u="sng" dirty="0" smtClean="0"/>
              <a:t>computer network</a:t>
            </a:r>
            <a:r>
              <a:rPr lang="en-US" dirty="0" smtClean="0"/>
              <a:t>”</a:t>
            </a:r>
            <a:endParaRPr lang="en-US" dirty="0"/>
          </a:p>
        </p:txBody>
      </p:sp>
      <p:grpSp>
        <p:nvGrpSpPr>
          <p:cNvPr id="5" name="Group 26"/>
          <p:cNvGrpSpPr/>
          <p:nvPr/>
        </p:nvGrpSpPr>
        <p:grpSpPr>
          <a:xfrm>
            <a:off x="2162979" y="3638740"/>
            <a:ext cx="2465902" cy="1640914"/>
            <a:chOff x="778706" y="4079108"/>
            <a:chExt cx="2465902" cy="1640914"/>
          </a:xfrm>
        </p:grpSpPr>
        <p:sp>
          <p:nvSpPr>
            <p:cNvPr id="25" name="Rectangle 24"/>
            <p:cNvSpPr/>
            <p:nvPr/>
          </p:nvSpPr>
          <p:spPr>
            <a:xfrm>
              <a:off x="778706" y="4079108"/>
              <a:ext cx="2465902" cy="164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14"/>
            <p:cNvGrpSpPr/>
            <p:nvPr/>
          </p:nvGrpSpPr>
          <p:grpSpPr>
            <a:xfrm>
              <a:off x="1001193" y="4333481"/>
              <a:ext cx="1993116" cy="1009826"/>
              <a:chOff x="1001193" y="4333481"/>
              <a:chExt cx="1993116" cy="100982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001193" y="4333481"/>
                <a:ext cx="1993116" cy="96008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001193" y="4959822"/>
                <a:ext cx="1993116" cy="141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001193" y="4653887"/>
                <a:ext cx="1993116" cy="141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ectangle 8"/>
              <p:cNvSpPr/>
              <p:nvPr/>
            </p:nvSpPr>
            <p:spPr>
              <a:xfrm>
                <a:off x="1001193" y="4338683"/>
                <a:ext cx="862139" cy="3152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00FF"/>
                    </a:solidFill>
                  </a:rPr>
                  <a:t>Component1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132170" y="4333481"/>
                <a:ext cx="862139" cy="3152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00FF"/>
                    </a:solidFill>
                  </a:rPr>
                  <a:t>Component  </a:t>
                </a:r>
                <a:r>
                  <a:rPr lang="en-US" sz="1100" dirty="0" err="1" smtClean="0">
                    <a:solidFill>
                      <a:srgbClr val="0000FF"/>
                    </a:solidFill>
                  </a:rPr>
                  <a:t>n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446168" y="4973975"/>
                <a:ext cx="11154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Hardware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240583" y="4604643"/>
                <a:ext cx="1321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Network OS</a:t>
                </a:r>
                <a:endParaRPr lang="en-US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561603" y="5412245"/>
              <a:ext cx="6399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Host 3</a:t>
              </a:r>
              <a:endParaRPr lang="en-US" sz="1400" dirty="0"/>
            </a:p>
          </p:txBody>
        </p:sp>
      </p:grpSp>
      <p:grpSp>
        <p:nvGrpSpPr>
          <p:cNvPr id="10" name="Group 38"/>
          <p:cNvGrpSpPr/>
          <p:nvPr/>
        </p:nvGrpSpPr>
        <p:grpSpPr>
          <a:xfrm>
            <a:off x="1764355" y="3958572"/>
            <a:ext cx="2465902" cy="1640914"/>
            <a:chOff x="778706" y="4079108"/>
            <a:chExt cx="2465902" cy="1640914"/>
          </a:xfrm>
        </p:grpSpPr>
        <p:sp>
          <p:nvSpPr>
            <p:cNvPr id="40" name="Rectangle 39"/>
            <p:cNvSpPr/>
            <p:nvPr/>
          </p:nvSpPr>
          <p:spPr>
            <a:xfrm>
              <a:off x="778706" y="4079108"/>
              <a:ext cx="2465902" cy="164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4"/>
            <p:cNvGrpSpPr/>
            <p:nvPr/>
          </p:nvGrpSpPr>
          <p:grpSpPr>
            <a:xfrm>
              <a:off x="1001193" y="4333481"/>
              <a:ext cx="1993116" cy="1009826"/>
              <a:chOff x="1001193" y="4333481"/>
              <a:chExt cx="1993116" cy="1009826"/>
            </a:xfrm>
          </p:grpSpPr>
          <p:sp>
            <p:nvSpPr>
              <p:cNvPr id="43" name="Rectangle 3"/>
              <p:cNvSpPr/>
              <p:nvPr/>
            </p:nvSpPr>
            <p:spPr>
              <a:xfrm>
                <a:off x="1001193" y="4333481"/>
                <a:ext cx="1993116" cy="96008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>
                <a:off x="1001193" y="4959822"/>
                <a:ext cx="1993116" cy="141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1001193" y="4653887"/>
                <a:ext cx="1993116" cy="141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Rectangle 45"/>
              <p:cNvSpPr/>
              <p:nvPr/>
            </p:nvSpPr>
            <p:spPr>
              <a:xfrm>
                <a:off x="1001193" y="4338683"/>
                <a:ext cx="862139" cy="3152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00FF"/>
                    </a:solidFill>
                  </a:rPr>
                  <a:t>Component1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132170" y="4333481"/>
                <a:ext cx="862139" cy="3152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00FF"/>
                    </a:solidFill>
                  </a:rPr>
                  <a:t>Component  </a:t>
                </a:r>
                <a:r>
                  <a:rPr lang="en-US" sz="1100" dirty="0" err="1" smtClean="0">
                    <a:solidFill>
                      <a:srgbClr val="0000FF"/>
                    </a:solidFill>
                  </a:rPr>
                  <a:t>n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446168" y="4973975"/>
                <a:ext cx="11154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Hardware</a:t>
                </a:r>
                <a:endParaRPr lang="en-US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240583" y="4604643"/>
                <a:ext cx="1321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Network OS</a:t>
                </a:r>
                <a:endParaRPr lang="en-US" dirty="0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2561603" y="5412245"/>
              <a:ext cx="6399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Host 2</a:t>
              </a:r>
              <a:endParaRPr lang="en-US" sz="1400" dirty="0"/>
            </a:p>
          </p:txBody>
        </p:sp>
      </p:grpSp>
      <p:grpSp>
        <p:nvGrpSpPr>
          <p:cNvPr id="15" name="Group 82"/>
          <p:cNvGrpSpPr/>
          <p:nvPr/>
        </p:nvGrpSpPr>
        <p:grpSpPr>
          <a:xfrm>
            <a:off x="1364093" y="4287929"/>
            <a:ext cx="2465902" cy="1640914"/>
            <a:chOff x="778706" y="4079108"/>
            <a:chExt cx="2465902" cy="1640914"/>
          </a:xfrm>
        </p:grpSpPr>
        <p:sp>
          <p:nvSpPr>
            <p:cNvPr id="84" name="Rectangle 83"/>
            <p:cNvSpPr/>
            <p:nvPr/>
          </p:nvSpPr>
          <p:spPr>
            <a:xfrm>
              <a:off x="778706" y="4079108"/>
              <a:ext cx="2465902" cy="1640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4"/>
            <p:cNvGrpSpPr/>
            <p:nvPr/>
          </p:nvGrpSpPr>
          <p:grpSpPr>
            <a:xfrm>
              <a:off x="1001193" y="4333481"/>
              <a:ext cx="1993116" cy="1009826"/>
              <a:chOff x="1001193" y="4333481"/>
              <a:chExt cx="1993116" cy="1009826"/>
            </a:xfrm>
          </p:grpSpPr>
          <p:sp>
            <p:nvSpPr>
              <p:cNvPr id="87" name="Rectangle 3"/>
              <p:cNvSpPr/>
              <p:nvPr/>
            </p:nvSpPr>
            <p:spPr>
              <a:xfrm>
                <a:off x="1001193" y="4333481"/>
                <a:ext cx="1993116" cy="96008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8" name="Straight Connector 87"/>
              <p:cNvCxnSpPr/>
              <p:nvPr/>
            </p:nvCxnSpPr>
            <p:spPr>
              <a:xfrm>
                <a:off x="1001193" y="4959822"/>
                <a:ext cx="1993116" cy="141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1001193" y="4653887"/>
                <a:ext cx="1993116" cy="1415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Rectangle 89"/>
              <p:cNvSpPr/>
              <p:nvPr/>
            </p:nvSpPr>
            <p:spPr>
              <a:xfrm>
                <a:off x="1001193" y="4338683"/>
                <a:ext cx="862139" cy="3152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00FF"/>
                    </a:solidFill>
                  </a:rPr>
                  <a:t>Component1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132170" y="4333481"/>
                <a:ext cx="862139" cy="3152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>
                    <a:solidFill>
                      <a:srgbClr val="0000FF"/>
                    </a:solidFill>
                  </a:rPr>
                  <a:t>Component  </a:t>
                </a:r>
                <a:r>
                  <a:rPr lang="en-US" sz="1100" dirty="0" err="1" smtClean="0">
                    <a:solidFill>
                      <a:srgbClr val="0000FF"/>
                    </a:solidFill>
                  </a:rPr>
                  <a:t>n</a:t>
                </a:r>
                <a:endParaRPr lang="en-US" sz="11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446168" y="4973975"/>
                <a:ext cx="11154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Hardware</a:t>
                </a:r>
                <a:endParaRPr lang="en-US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240583" y="4604643"/>
                <a:ext cx="1321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Network OS</a:t>
                </a:r>
                <a:endParaRPr lang="en-US" dirty="0"/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2561603" y="5412245"/>
              <a:ext cx="6399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Host 1</a:t>
              </a:r>
              <a:endParaRPr lang="en-US" sz="1400" dirty="0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774209" y="428792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5803213" y="4528149"/>
            <a:ext cx="1613033" cy="97424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cxnSp>
        <p:nvCxnSpPr>
          <p:cNvPr id="97" name="Straight Connector 96"/>
          <p:cNvCxnSpPr>
            <a:endCxn id="95" idx="3"/>
          </p:cNvCxnSpPr>
          <p:nvPr/>
        </p:nvCxnSpPr>
        <p:spPr>
          <a:xfrm>
            <a:off x="3547252" y="5359716"/>
            <a:ext cx="24921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95" idx="2"/>
          </p:cNvCxnSpPr>
          <p:nvPr/>
        </p:nvCxnSpPr>
        <p:spPr>
          <a:xfrm flipV="1">
            <a:off x="3979960" y="5015270"/>
            <a:ext cx="1823253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4378582" y="4657261"/>
            <a:ext cx="1660854" cy="200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22662</TotalTime>
  <Words>2229</Words>
  <Application>Microsoft Office PowerPoint</Application>
  <PresentationFormat>On-screen Show (4:3)</PresentationFormat>
  <Paragraphs>657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Median</vt:lpstr>
      <vt:lpstr>INF 123  SW Arch, dist sys &amp; interop  Lecture 8</vt:lpstr>
      <vt:lpstr>Objectives</vt:lpstr>
      <vt:lpstr>Recap: RESTful Design Guidelines</vt:lpstr>
      <vt:lpstr>Lecture 8</vt:lpstr>
      <vt:lpstr>So far: Anatomy of Web Apps</vt:lpstr>
      <vt:lpstr>More: Anatomy of Web Apps</vt:lpstr>
      <vt:lpstr>Canonical Example</vt:lpstr>
      <vt:lpstr>More: Anatomy of Web Apps</vt:lpstr>
      <vt:lpstr>Web Services isa Distributed System</vt:lpstr>
      <vt:lpstr>Back to the 70s</vt:lpstr>
      <vt:lpstr>Remote Procedure Calls (RPC)</vt:lpstr>
      <vt:lpstr>Remote Procedure Calls (RPC)</vt:lpstr>
      <vt:lpstr>RPC</vt:lpstr>
      <vt:lpstr>Example: Sun RPC (mid-80s)</vt:lpstr>
      <vt:lpstr>Example: Sun RPC (mid-80s)</vt:lpstr>
      <vt:lpstr>Example: Sun RPC (mid-80s)</vt:lpstr>
      <vt:lpstr>Example: Sun RPC (mid-80s)</vt:lpstr>
      <vt:lpstr>Example: Sun RPC (mid-80s)</vt:lpstr>
      <vt:lpstr>Example: Sun RPC (mid-80s)</vt:lpstr>
      <vt:lpstr>RPC on the Web</vt:lpstr>
      <vt:lpstr>RPC on the Web</vt:lpstr>
      <vt:lpstr>XML RPC - Requests</vt:lpstr>
      <vt:lpstr>XML RPC – Responses (success) </vt:lpstr>
      <vt:lpstr>XML RPC – Responses (fault)</vt:lpstr>
      <vt:lpstr>Try it</vt:lpstr>
      <vt:lpstr>XML RPC Analysis</vt:lpstr>
      <vt:lpstr>Next stop: SOAP</vt:lpstr>
      <vt:lpstr>SOAP Processing Model</vt:lpstr>
      <vt:lpstr>SOAP Extensibility Model</vt:lpstr>
      <vt:lpstr>SOAP Message</vt:lpstr>
      <vt:lpstr>SOAP Message over Email</vt:lpstr>
      <vt:lpstr>SOAP Message over HTTP</vt:lpstr>
      <vt:lpstr>SOAP Messages</vt:lpstr>
      <vt:lpstr>More elaborate example</vt:lpstr>
      <vt:lpstr>More elaborate example</vt:lpstr>
      <vt:lpstr>Status of SOAP</vt:lpstr>
      <vt:lpstr>WSDL – Problem being targeted</vt:lpstr>
      <vt:lpstr>WSDL</vt:lpstr>
      <vt:lpstr>WSDL content</vt:lpstr>
      <vt:lpstr>WSDL Example</vt:lpstr>
      <vt:lpstr>Recap of this lecture</vt:lpstr>
    </vt:vector>
  </TitlesOfParts>
  <Company>UCI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Cristina Lopes</dc:creator>
  <cp:lastModifiedBy>crista</cp:lastModifiedBy>
  <cp:revision>262</cp:revision>
  <dcterms:created xsi:type="dcterms:W3CDTF">2010-04-21T00:06:35Z</dcterms:created>
  <dcterms:modified xsi:type="dcterms:W3CDTF">2010-04-21T18:40:06Z</dcterms:modified>
</cp:coreProperties>
</file>