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y="5143500" cx="9144000"/>
  <p:notesSz cx="6858000" cy="9144000"/>
  <p:embeddedFontLst>
    <p:embeddedFont>
      <p:font typeface="Roboto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font" Target="fonts/Roboto-regular.fntdata"/><Relationship Id="rId21" Type="http://schemas.openxmlformats.org/officeDocument/2006/relationships/slide" Target="slides/slide17.xml"/><Relationship Id="rId24" Type="http://schemas.openxmlformats.org/officeDocument/2006/relationships/font" Target="fonts/Roboto-italic.fntdata"/><Relationship Id="rId23" Type="http://schemas.openxmlformats.org/officeDocument/2006/relationships/font" Target="fonts/Roboto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5" Type="http://schemas.openxmlformats.org/officeDocument/2006/relationships/font" Target="fonts/Roboto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Shape 16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Shape 17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Shape 17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0" lvl="0" mar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>
                <a:solidFill>
                  <a:srgbClr val="222222"/>
                </a:solidFill>
              </a:rPr>
              <a:t>Conclusion:</a:t>
            </a:r>
          </a:p>
          <a:p>
            <a:pPr indent="0" lvl="0" mar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>
                <a:solidFill>
                  <a:srgbClr val="222222"/>
                </a:solidFill>
              </a:rPr>
              <a:t>We did not want to develop features in which no one found useful.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6098378" y="4"/>
            <a:ext cx="3045625" cy="2030570"/>
            <a:chOff x="6098378" y="4"/>
            <a:chExt cx="3045625" cy="2030570"/>
          </a:xfrm>
        </p:grpSpPr>
        <p:sp>
          <p:nvSpPr>
            <p:cNvPr id="11" name="Shape 11"/>
            <p:cNvSpPr/>
            <p:nvPr/>
          </p:nvSpPr>
          <p:spPr>
            <a:xfrm>
              <a:off x="8128803" y="15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 flipH="1">
              <a:off x="7113463" y="4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 flipH="1" rot="10800000">
              <a:off x="7113588" y="106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4" name="Shape 14"/>
            <p:cNvSpPr/>
            <p:nvPr/>
          </p:nvSpPr>
          <p:spPr>
            <a:xfrm rot="10800000">
              <a:off x="6098378" y="96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5" name="Shape 15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Shape 16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598088" y="2715912"/>
            <a:ext cx="8222100" cy="4329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Shape 70"/>
          <p:cNvGrpSpPr/>
          <p:nvPr/>
        </p:nvGrpSpPr>
        <p:grpSpPr>
          <a:xfrm>
            <a:off x="6098378" y="4"/>
            <a:ext cx="3045625" cy="2030570"/>
            <a:chOff x="6098378" y="4"/>
            <a:chExt cx="3045625" cy="2030570"/>
          </a:xfrm>
        </p:grpSpPr>
        <p:sp>
          <p:nvSpPr>
            <p:cNvPr id="71" name="Shape 71"/>
            <p:cNvSpPr/>
            <p:nvPr/>
          </p:nvSpPr>
          <p:spPr>
            <a:xfrm>
              <a:off x="8128803" y="15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2" name="Shape 72"/>
            <p:cNvSpPr/>
            <p:nvPr/>
          </p:nvSpPr>
          <p:spPr>
            <a:xfrm flipH="1">
              <a:off x="7113463" y="4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3" name="Shape 73"/>
            <p:cNvSpPr/>
            <p:nvPr/>
          </p:nvSpPr>
          <p:spPr>
            <a:xfrm flipH="1" rot="10800000">
              <a:off x="7113588" y="106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4" name="Shape 74"/>
            <p:cNvSpPr/>
            <p:nvPr/>
          </p:nvSpPr>
          <p:spPr>
            <a:xfrm rot="10800000">
              <a:off x="6098378" y="96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5" name="Shape 75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Shape 76"/>
          <p:cNvSpPr txBox="1"/>
          <p:nvPr>
            <p:ph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rtl="0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Shape 20"/>
          <p:cNvGrpSpPr/>
          <p:nvPr/>
        </p:nvGrpSpPr>
        <p:grpSpPr>
          <a:xfrm>
            <a:off x="6098378" y="4"/>
            <a:ext cx="3045625" cy="2030570"/>
            <a:chOff x="6098378" y="4"/>
            <a:chExt cx="3045625" cy="2030570"/>
          </a:xfrm>
        </p:grpSpPr>
        <p:sp>
          <p:nvSpPr>
            <p:cNvPr id="21" name="Shape 21"/>
            <p:cNvSpPr/>
            <p:nvPr/>
          </p:nvSpPr>
          <p:spPr>
            <a:xfrm>
              <a:off x="8128803" y="15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2" name="Shape 22"/>
            <p:cNvSpPr/>
            <p:nvPr/>
          </p:nvSpPr>
          <p:spPr>
            <a:xfrm flipH="1">
              <a:off x="7113463" y="4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3" name="Shape 23"/>
            <p:cNvSpPr/>
            <p:nvPr/>
          </p:nvSpPr>
          <p:spPr>
            <a:xfrm flipH="1" rot="10800000">
              <a:off x="7113588" y="106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4" name="Shape 24"/>
            <p:cNvSpPr/>
            <p:nvPr/>
          </p:nvSpPr>
          <p:spPr>
            <a:xfrm rot="10800000">
              <a:off x="6098378" y="96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5" name="Shape 25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Shape 26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Shape 29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Shape 30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rgbClr val="F6B26B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1" name="Shape 31"/>
            <p:cNvSpPr/>
            <p:nvPr/>
          </p:nvSpPr>
          <p:spPr>
            <a:xfrm flipH="1">
              <a:off x="6181162" y="3903669"/>
              <a:ext cx="989100" cy="987900"/>
            </a:xfrm>
            <a:prstGeom prst="rtTriangle">
              <a:avLst/>
            </a:prstGeom>
            <a:solidFill>
              <a:srgbClr val="F6B26B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2" name="Shape 32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rgbClr val="E69138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3" name="Shape 33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rgbClr val="E69138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4" name="Shape 3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rgbClr val="3D85C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Shape 3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x="311700" y="1229875"/>
            <a:ext cx="7704000" cy="12399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buSzPct val="100000"/>
              <a:defRPr sz="1400"/>
            </a:lvl1pPr>
            <a:lvl2pPr lvl="1" rtl="0">
              <a:spcBef>
                <a:spcPts val="0"/>
              </a:spcBef>
              <a:buSzPct val="100000"/>
              <a:defRPr sz="1200"/>
            </a:lvl2pPr>
            <a:lvl3pPr lvl="2" rtl="0">
              <a:spcBef>
                <a:spcPts val="0"/>
              </a:spcBef>
              <a:buSzPct val="100000"/>
              <a:defRPr sz="1200"/>
            </a:lvl3pPr>
            <a:lvl4pPr lvl="3" rtl="0">
              <a:spcBef>
                <a:spcPts val="0"/>
              </a:spcBef>
              <a:buSzPct val="100000"/>
              <a:defRPr sz="1200"/>
            </a:lvl4pPr>
            <a:lvl5pPr lvl="4" rtl="0">
              <a:spcBef>
                <a:spcPts val="0"/>
              </a:spcBef>
              <a:buSzPct val="100000"/>
              <a:defRPr sz="1200"/>
            </a:lvl5pPr>
            <a:lvl6pPr lvl="5" rtl="0">
              <a:spcBef>
                <a:spcPts val="0"/>
              </a:spcBef>
              <a:buSzPct val="100000"/>
              <a:defRPr sz="1200"/>
            </a:lvl6pPr>
            <a:lvl7pPr lvl="6" rtl="0">
              <a:spcBef>
                <a:spcPts val="0"/>
              </a:spcBef>
              <a:buSzPct val="100000"/>
              <a:defRPr sz="1200"/>
            </a:lvl7pPr>
            <a:lvl8pPr lvl="7" rtl="0">
              <a:spcBef>
                <a:spcPts val="0"/>
              </a:spcBef>
              <a:buSzPct val="100000"/>
              <a:defRPr sz="1200"/>
            </a:lvl8pPr>
            <a:lvl9pPr lvl="8" rtl="0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41" name="Shape 41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buSzPct val="100000"/>
              <a:defRPr sz="1400"/>
            </a:lvl1pPr>
            <a:lvl2pPr lvl="1" rtl="0">
              <a:spcBef>
                <a:spcPts val="0"/>
              </a:spcBef>
              <a:buSzPct val="100000"/>
              <a:defRPr sz="1200"/>
            </a:lvl2pPr>
            <a:lvl3pPr lvl="2" rtl="0">
              <a:spcBef>
                <a:spcPts val="0"/>
              </a:spcBef>
              <a:buSzPct val="100000"/>
              <a:defRPr sz="1200"/>
            </a:lvl3pPr>
            <a:lvl4pPr lvl="3" rtl="0">
              <a:spcBef>
                <a:spcPts val="0"/>
              </a:spcBef>
              <a:buSzPct val="100000"/>
              <a:defRPr sz="1200"/>
            </a:lvl4pPr>
            <a:lvl5pPr lvl="4" rtl="0">
              <a:spcBef>
                <a:spcPts val="0"/>
              </a:spcBef>
              <a:buSzPct val="100000"/>
              <a:defRPr sz="1200"/>
            </a:lvl5pPr>
            <a:lvl6pPr lvl="5" rtl="0">
              <a:spcBef>
                <a:spcPts val="0"/>
              </a:spcBef>
              <a:buSzPct val="100000"/>
              <a:defRPr sz="1200"/>
            </a:lvl6pPr>
            <a:lvl7pPr lvl="6" rtl="0">
              <a:spcBef>
                <a:spcPts val="0"/>
              </a:spcBef>
              <a:buSzPct val="100000"/>
              <a:defRPr sz="1200"/>
            </a:lvl7pPr>
            <a:lvl8pPr lvl="7" rtl="0">
              <a:spcBef>
                <a:spcPts val="0"/>
              </a:spcBef>
              <a:buSzPct val="100000"/>
              <a:defRPr sz="1200"/>
            </a:lvl8pPr>
            <a:lvl9pPr lvl="8" rtl="0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buSzPct val="100000"/>
              <a:defRPr sz="2400"/>
            </a:lvl1pPr>
            <a:lvl2pPr lvl="1" rtl="0">
              <a:spcBef>
                <a:spcPts val="0"/>
              </a:spcBef>
              <a:buSzPct val="100000"/>
              <a:defRPr sz="2400"/>
            </a:lvl2pPr>
            <a:lvl3pPr lvl="2" rtl="0">
              <a:spcBef>
                <a:spcPts val="0"/>
              </a:spcBef>
              <a:buSzPct val="100000"/>
              <a:defRPr sz="2400"/>
            </a:lvl3pPr>
            <a:lvl4pPr lvl="3" rtl="0">
              <a:spcBef>
                <a:spcPts val="0"/>
              </a:spcBef>
              <a:buSzPct val="100000"/>
              <a:defRPr sz="2400"/>
            </a:lvl4pPr>
            <a:lvl5pPr lvl="4" rtl="0">
              <a:spcBef>
                <a:spcPts val="0"/>
              </a:spcBef>
              <a:buSzPct val="100000"/>
              <a:defRPr sz="2400"/>
            </a:lvl5pPr>
            <a:lvl6pPr lvl="5" rtl="0">
              <a:spcBef>
                <a:spcPts val="0"/>
              </a:spcBef>
              <a:buSzPct val="100000"/>
              <a:defRPr sz="2400"/>
            </a:lvl6pPr>
            <a:lvl7pPr lvl="6" rtl="0">
              <a:spcBef>
                <a:spcPts val="0"/>
              </a:spcBef>
              <a:buSzPct val="100000"/>
              <a:defRPr sz="2400"/>
            </a:lvl7pPr>
            <a:lvl8pPr lvl="7" rtl="0">
              <a:spcBef>
                <a:spcPts val="0"/>
              </a:spcBef>
              <a:buSzPct val="100000"/>
              <a:defRPr sz="2400"/>
            </a:lvl8pPr>
            <a:lvl9pPr lvl="8" rtl="0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buSzPct val="100000"/>
              <a:defRPr sz="1200"/>
            </a:lvl1pPr>
            <a:lvl2pPr lvl="1" rtl="0">
              <a:spcBef>
                <a:spcPts val="0"/>
              </a:spcBef>
              <a:buSzPct val="100000"/>
              <a:defRPr sz="1200"/>
            </a:lvl2pPr>
            <a:lvl3pPr lvl="2" rtl="0">
              <a:spcBef>
                <a:spcPts val="0"/>
              </a:spcBef>
              <a:buSzPct val="100000"/>
              <a:defRPr sz="1200"/>
            </a:lvl3pPr>
            <a:lvl4pPr lvl="3" rtl="0">
              <a:spcBef>
                <a:spcPts val="0"/>
              </a:spcBef>
              <a:buSzPct val="100000"/>
              <a:defRPr sz="1200"/>
            </a:lvl4pPr>
            <a:lvl5pPr lvl="4" rtl="0">
              <a:spcBef>
                <a:spcPts val="0"/>
              </a:spcBef>
              <a:buSzPct val="100000"/>
              <a:defRPr sz="1200"/>
            </a:lvl5pPr>
            <a:lvl6pPr lvl="5" rtl="0">
              <a:spcBef>
                <a:spcPts val="0"/>
              </a:spcBef>
              <a:buSzPct val="100000"/>
              <a:defRPr sz="1200"/>
            </a:lvl6pPr>
            <a:lvl7pPr lvl="6" rtl="0">
              <a:spcBef>
                <a:spcPts val="0"/>
              </a:spcBef>
              <a:buSzPct val="100000"/>
              <a:defRPr sz="1200"/>
            </a:lvl7pPr>
            <a:lvl8pPr lvl="7" rtl="0">
              <a:spcBef>
                <a:spcPts val="0"/>
              </a:spcBef>
              <a:buSzPct val="100000"/>
              <a:defRPr sz="1200"/>
            </a:lvl8pPr>
            <a:lvl9pPr lvl="8" rtl="0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49" name="Shape 4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Shape 51"/>
          <p:cNvGrpSpPr/>
          <p:nvPr/>
        </p:nvGrpSpPr>
        <p:grpSpPr>
          <a:xfrm>
            <a:off x="6098378" y="4"/>
            <a:ext cx="3045625" cy="2030570"/>
            <a:chOff x="6098378" y="4"/>
            <a:chExt cx="3045625" cy="2030570"/>
          </a:xfrm>
        </p:grpSpPr>
        <p:sp>
          <p:nvSpPr>
            <p:cNvPr id="52" name="Shape 52"/>
            <p:cNvSpPr/>
            <p:nvPr/>
          </p:nvSpPr>
          <p:spPr>
            <a:xfrm>
              <a:off x="8128803" y="15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3" name="Shape 53"/>
            <p:cNvSpPr/>
            <p:nvPr/>
          </p:nvSpPr>
          <p:spPr>
            <a:xfrm flipH="1">
              <a:off x="7113463" y="4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4" name="Shape 54"/>
            <p:cNvSpPr/>
            <p:nvPr/>
          </p:nvSpPr>
          <p:spPr>
            <a:xfrm flipH="1" rot="10800000">
              <a:off x="7113588" y="106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5" name="Shape 55"/>
            <p:cNvSpPr/>
            <p:nvPr/>
          </p:nvSpPr>
          <p:spPr>
            <a:xfrm rot="10800000">
              <a:off x="6098378" y="96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6" name="Shape 56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Shape 57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61" name="Shape 6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2" name="Shape 62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rtl="0" algn="ctr">
              <a:spcBef>
                <a:spcPts val="0"/>
              </a:spcBef>
              <a:buSzPct val="100000"/>
              <a:defRPr sz="4200"/>
            </a:lvl1pPr>
            <a:lvl2pPr lvl="1" rtl="0" algn="ctr">
              <a:spcBef>
                <a:spcPts val="0"/>
              </a:spcBef>
              <a:buSzPct val="100000"/>
              <a:defRPr sz="4200"/>
            </a:lvl2pPr>
            <a:lvl3pPr lvl="2" rtl="0" algn="ctr">
              <a:spcBef>
                <a:spcPts val="0"/>
              </a:spcBef>
              <a:buSzPct val="100000"/>
              <a:defRPr sz="4200"/>
            </a:lvl3pPr>
            <a:lvl4pPr lvl="3" rtl="0" algn="ctr">
              <a:spcBef>
                <a:spcPts val="0"/>
              </a:spcBef>
              <a:buSzPct val="100000"/>
              <a:defRPr sz="4200"/>
            </a:lvl4pPr>
            <a:lvl5pPr lvl="4" rtl="0" algn="ctr">
              <a:spcBef>
                <a:spcPts val="0"/>
              </a:spcBef>
              <a:buSzPct val="100000"/>
              <a:defRPr sz="4200"/>
            </a:lvl5pPr>
            <a:lvl6pPr lvl="5" rtl="0" algn="ctr">
              <a:spcBef>
                <a:spcPts val="0"/>
              </a:spcBef>
              <a:buSzPct val="100000"/>
              <a:defRPr sz="4200"/>
            </a:lvl6pPr>
            <a:lvl7pPr lvl="6" rtl="0" algn="ctr">
              <a:spcBef>
                <a:spcPts val="0"/>
              </a:spcBef>
              <a:buSzPct val="100000"/>
              <a:defRPr sz="4200"/>
            </a:lvl7pPr>
            <a:lvl8pPr lvl="7" rtl="0" algn="ctr">
              <a:spcBef>
                <a:spcPts val="0"/>
              </a:spcBef>
              <a:buSzPct val="100000"/>
              <a:defRPr sz="4200"/>
            </a:lvl8pPr>
            <a:lvl9pPr lvl="8" rtl="0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63" name="Shape 63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64" name="Shape 64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68" name="Shape 6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0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invis.io/GJ7E2EYM8#/160725585_V2_0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idx="1" type="body"/>
          </p:nvPr>
        </p:nvSpPr>
        <p:spPr>
          <a:xfrm>
            <a:off x="311700" y="1753650"/>
            <a:ext cx="8520600" cy="2815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"/>
              <a:t>Pre-Final Presentation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Team 7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Hazard reporting iOS app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Customer: Amelia Regan</a:t>
            </a:r>
          </a:p>
        </p:txBody>
      </p:sp>
      <p:pic>
        <p:nvPicPr>
          <p:cNvPr id="86" name="Shape 8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1537" y="145849"/>
            <a:ext cx="8180924" cy="1460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Insights (continued)</a:t>
            </a:r>
          </a:p>
        </p:txBody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311700" y="1229875"/>
            <a:ext cx="7704000" cy="3290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</a:pPr>
            <a:r>
              <a:rPr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It was difficult to differentiate between different types of obstacles such as recurring obstacles and temporary obstacles</a:t>
            </a: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222222"/>
              </a:buClr>
              <a:buFont typeface="Arial"/>
            </a:pPr>
            <a:r>
              <a:rPr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Different obstacles were relevant to different people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  <a:buChar char="○"/>
            </a:pPr>
            <a:r>
              <a:rPr lang="en" sz="18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This could cause difficulties as irrelevant reports may produce inefficient routes for users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  <a:buChar char="○"/>
            </a:pPr>
            <a:r>
              <a:rPr lang="en" sz="18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We did not want to cause unneeded difficulties for our target users.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Insights (continued)</a:t>
            </a:r>
          </a:p>
        </p:txBody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x="311700" y="1229875"/>
            <a:ext cx="7704000" cy="1239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Figuring out the correct keywords to describe obstacles could be difficult for users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Inputting the description for obstacles could take too long and deter users from reporting obstacles they find.</a:t>
            </a:r>
          </a:p>
        </p:txBody>
      </p:sp>
    </p:spTree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Difficulties encountered </a:t>
            </a:r>
          </a:p>
        </p:txBody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311700" y="920925"/>
            <a:ext cx="7704000" cy="2806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Drastically different needs between mobility-impaired and visually-impaired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Too many types of obstacles</a:t>
            </a:r>
          </a:p>
          <a:p>
            <a:pPr indent="0" lvl="0" marL="45720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Some visually-impaired users can use graphical interfaces but tend to avoid using them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Users disliked having to type a description to report an obstacle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Time consuming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Difficult for people who use english as their second language</a:t>
            </a:r>
          </a:p>
          <a:p>
            <a:pPr indent="0" lvl="0" marL="45720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Creating an account took longer than reporting obstacles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Keywords may help avoid descriptions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Decisions to be made</a:t>
            </a:r>
          </a:p>
        </p:txBody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x="311700" y="1229875"/>
            <a:ext cx="7704000" cy="3564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Decided the application should be tailored mainly to the needs of the mobility impaired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The application may have support for the visually impaired sometime in the future</a:t>
            </a: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Whether or not a submission should require a brief description of the hazard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During user testing some users mentioned dislike for the description requirement 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Pictures are currently required</a:t>
            </a: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Efficiently </a:t>
            </a:r>
            <a:r>
              <a:rPr lang="en" sz="14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categorizing hazards </a:t>
            </a:r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Makes finding/submitting hazards easier</a:t>
            </a:r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Makes it easier for users to filter relevant hazards</a:t>
            </a:r>
          </a:p>
        </p:txBody>
      </p:sp>
    </p:spTree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Project Timeline </a:t>
            </a:r>
          </a:p>
        </p:txBody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311700" y="1017800"/>
            <a:ext cx="7704000" cy="3554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WEEK 8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  <a:buChar char="-"/>
            </a:pPr>
            <a:r>
              <a:rPr i="1" lang="en" sz="1400">
                <a:solidFill>
                  <a:srgbClr val="4A86E8"/>
                </a:solidFill>
                <a:latin typeface="Arial"/>
                <a:ea typeface="Arial"/>
                <a:cs typeface="Arial"/>
                <a:sym typeface="Arial"/>
              </a:rPr>
              <a:t>May 17th-20th</a:t>
            </a:r>
            <a:r>
              <a:rPr lang="en" sz="14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 Worked on </a:t>
            </a:r>
            <a:r>
              <a:rPr i="1" lang="en" sz="14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Illustrator</a:t>
            </a:r>
            <a:r>
              <a:rPr lang="en" sz="14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V.2 prototypes </a:t>
            </a:r>
            <a:r>
              <a:rPr lang="en" sz="1400">
                <a:solidFill>
                  <a:srgbClr val="6AA84F"/>
                </a:solidFill>
                <a:latin typeface="Arial"/>
                <a:ea typeface="Arial"/>
                <a:cs typeface="Arial"/>
                <a:sym typeface="Arial"/>
              </a:rPr>
              <a:t>[Hao and Lu]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  <a:buChar char="-"/>
            </a:pPr>
            <a:r>
              <a:rPr i="1" lang="en" sz="1400">
                <a:solidFill>
                  <a:srgbClr val="4A86E8"/>
                </a:solidFill>
                <a:latin typeface="Arial"/>
                <a:ea typeface="Arial"/>
                <a:cs typeface="Arial"/>
                <a:sym typeface="Arial"/>
              </a:rPr>
              <a:t>May 20th-22nd</a:t>
            </a:r>
            <a:r>
              <a:rPr lang="en" sz="14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Prepared for presentation </a:t>
            </a:r>
            <a:r>
              <a:rPr lang="en" sz="1400">
                <a:solidFill>
                  <a:srgbClr val="6AA84F"/>
                </a:solidFill>
                <a:latin typeface="Arial"/>
                <a:ea typeface="Arial"/>
                <a:cs typeface="Arial"/>
                <a:sym typeface="Arial"/>
              </a:rPr>
              <a:t>[everyone]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99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WEEK 9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  <a:buChar char="-"/>
            </a:pPr>
            <a:r>
              <a:rPr i="1" lang="en" sz="1400">
                <a:solidFill>
                  <a:srgbClr val="4A86E8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May 23rd</a:t>
            </a: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 Presentation 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  <a:buChar char="-"/>
            </a:pPr>
            <a:r>
              <a:rPr i="1" lang="en" sz="1400">
                <a:solidFill>
                  <a:srgbClr val="4A86E8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May 27th</a:t>
            </a:r>
            <a:r>
              <a:rPr i="1"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Final meeting with customer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  <a:buChar char="-"/>
            </a:pPr>
            <a:r>
              <a:rPr i="1" lang="en" sz="1400">
                <a:solidFill>
                  <a:srgbClr val="4A86E8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May 26th-29th</a:t>
            </a: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Organize all gathered materials (prototypes, recordings, etc) </a:t>
            </a:r>
            <a:r>
              <a:rPr lang="en" sz="1400">
                <a:solidFill>
                  <a:srgbClr val="6AA84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[everyone]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99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WEEK 10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  <a:buChar char="-"/>
            </a:pPr>
            <a:r>
              <a:rPr i="1" lang="en" sz="1400">
                <a:solidFill>
                  <a:srgbClr val="4A86E8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May 30th - June 3rd</a:t>
            </a:r>
            <a:r>
              <a:rPr i="1"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Work on final report </a:t>
            </a:r>
            <a:r>
              <a:rPr lang="en" sz="1400">
                <a:solidFill>
                  <a:srgbClr val="6AA84F"/>
                </a:solidFill>
                <a:latin typeface="Arial"/>
                <a:ea typeface="Arial"/>
                <a:cs typeface="Arial"/>
                <a:sym typeface="Arial"/>
              </a:rPr>
              <a:t>[everyone]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  <a:buChar char="-"/>
            </a:pPr>
            <a:r>
              <a:rPr i="1" lang="en" sz="1400">
                <a:solidFill>
                  <a:srgbClr val="4A86E8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June 5th-7th</a:t>
            </a:r>
            <a:r>
              <a:rPr i="1"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Prepare materials on USB drive </a:t>
            </a:r>
            <a:r>
              <a:rPr lang="en" sz="1400">
                <a:solidFill>
                  <a:srgbClr val="6AA84F"/>
                </a:solidFill>
                <a:latin typeface="Arial"/>
                <a:ea typeface="Arial"/>
                <a:cs typeface="Arial"/>
                <a:sym typeface="Arial"/>
              </a:rPr>
              <a:t>[everyone]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99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WEEK 11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  <a:buChar char="-"/>
            </a:pPr>
            <a:r>
              <a:rPr i="1" lang="en" sz="1400">
                <a:solidFill>
                  <a:srgbClr val="4A86E8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June 8th </a:t>
            </a: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Final and turn in USB drive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  <a:buChar char="-"/>
            </a:pPr>
            <a:r>
              <a:rPr i="1" lang="en" sz="1400">
                <a:solidFill>
                  <a:srgbClr val="4A86E8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June 9th</a:t>
            </a: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Go over final report before turning it in </a:t>
            </a:r>
            <a:r>
              <a:rPr lang="en" sz="1400">
                <a:solidFill>
                  <a:srgbClr val="6AA84F"/>
                </a:solidFill>
                <a:latin typeface="Arial"/>
                <a:ea typeface="Arial"/>
                <a:cs typeface="Arial"/>
                <a:sym typeface="Arial"/>
              </a:rPr>
              <a:t>[everyone]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/>
          <p:nvPr>
            <p:ph type="title"/>
          </p:nvPr>
        </p:nvSpPr>
        <p:spPr>
          <a:xfrm>
            <a:off x="103500" y="1497725"/>
            <a:ext cx="8937000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9600"/>
              <a:t>SEE OUR DEMO</a:t>
            </a:r>
          </a:p>
        </p:txBody>
      </p:sp>
    </p:spTree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/>
          <p:nvPr>
            <p:ph idx="1" type="body"/>
          </p:nvPr>
        </p:nvSpPr>
        <p:spPr>
          <a:xfrm>
            <a:off x="885450" y="1378375"/>
            <a:ext cx="7704000" cy="1239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600">
                <a:solidFill>
                  <a:srgbClr val="FF0000"/>
                </a:solidFill>
              </a:rPr>
              <a:t>DEMO VIDEO WILL BE ADDED HERE</a:t>
            </a:r>
          </a:p>
        </p:txBody>
      </p:sp>
    </p:spTree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/>
          <p:nvPr>
            <p:ph type="title"/>
          </p:nvPr>
        </p:nvSpPr>
        <p:spPr>
          <a:xfrm>
            <a:off x="311700" y="403300"/>
            <a:ext cx="8520600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Thank you!</a:t>
            </a:r>
          </a:p>
        </p:txBody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x="311700" y="1229875"/>
            <a:ext cx="7704000" cy="1239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Any questions?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Initial Problems </a:t>
            </a:r>
          </a:p>
        </p:txBody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311700" y="1229875"/>
            <a:ext cx="7704000" cy="268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Font typeface="Arial"/>
            </a:pPr>
            <a:r>
              <a:rPr lang="en">
                <a:latin typeface="Arial"/>
                <a:ea typeface="Arial"/>
                <a:cs typeface="Arial"/>
                <a:sym typeface="Arial"/>
              </a:rPr>
              <a:t>Our audience was very limited</a:t>
            </a:r>
          </a:p>
          <a:p>
            <a:pPr indent="-228600" lvl="1" marL="914400" rtl="0">
              <a:spcBef>
                <a:spcPts val="0"/>
              </a:spcBef>
              <a:buFont typeface="Arial"/>
            </a:pPr>
            <a:r>
              <a:rPr lang="en">
                <a:latin typeface="Arial"/>
                <a:ea typeface="Arial"/>
                <a:cs typeface="Arial"/>
                <a:sym typeface="Arial"/>
              </a:rPr>
              <a:t>The elderly lived in cities that are well maintained</a:t>
            </a:r>
          </a:p>
          <a:p>
            <a:pPr indent="-228600" lvl="1" marL="914400" rtl="0">
              <a:spcBef>
                <a:spcPts val="0"/>
              </a:spcBef>
              <a:buFont typeface="Arial"/>
            </a:pPr>
            <a:r>
              <a:rPr lang="en">
                <a:latin typeface="Arial"/>
                <a:ea typeface="Arial"/>
                <a:cs typeface="Arial"/>
                <a:sym typeface="Arial"/>
              </a:rPr>
              <a:t>No audience from busy and less maintained cities (LA, NYC, etc..)</a:t>
            </a:r>
          </a:p>
          <a:p>
            <a:pPr indent="-228600" lvl="0" marL="457200" rtl="0">
              <a:spcBef>
                <a:spcPts val="0"/>
              </a:spcBef>
              <a:buFont typeface="Arial"/>
            </a:pPr>
            <a:r>
              <a:rPr lang="en">
                <a:latin typeface="Arial"/>
                <a:ea typeface="Arial"/>
                <a:cs typeface="Arial"/>
                <a:sym typeface="Arial"/>
              </a:rPr>
              <a:t>There’s no perfect way to organize all hazards found</a:t>
            </a:r>
          </a:p>
          <a:p>
            <a:pPr indent="-228600" lvl="1" marL="914400" rtl="0">
              <a:spcBef>
                <a:spcPts val="0"/>
              </a:spcBef>
              <a:buFont typeface="Arial"/>
            </a:pPr>
            <a:r>
              <a:rPr lang="en">
                <a:latin typeface="Arial"/>
                <a:ea typeface="Arial"/>
                <a:cs typeface="Arial"/>
                <a:sym typeface="Arial"/>
              </a:rPr>
              <a:t>Our categories might be too broad or too specific</a:t>
            </a:r>
          </a:p>
          <a:p>
            <a:pPr indent="-228600" lvl="0" marL="457200" rtl="0">
              <a:spcBef>
                <a:spcPts val="0"/>
              </a:spcBef>
              <a:buFont typeface="Arial"/>
            </a:pPr>
            <a:r>
              <a:rPr lang="en">
                <a:latin typeface="Arial"/>
                <a:ea typeface="Arial"/>
                <a:cs typeface="Arial"/>
                <a:sym typeface="Arial"/>
              </a:rPr>
              <a:t>We didn’t know how often the elderly would use apps on their smartphones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Methods </a:t>
            </a:r>
          </a:p>
        </p:txBody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311700" y="1230550"/>
            <a:ext cx="8596800" cy="3305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We conducted user interviews to address our problems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We had meetings with our users during and after the interviews in order to narrow our scope and focus more on specific functions.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These methods allowed us to keep on track with the progression of our app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x="311700" y="410000"/>
            <a:ext cx="8520600" cy="1136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What we’ve done - </a:t>
            </a:r>
            <a:r>
              <a:rPr i="1" lang="en"/>
              <a:t>prototype app implementation</a:t>
            </a:r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372450" y="1029775"/>
            <a:ext cx="7704000" cy="3273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5969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  <a:buChar char="●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Implemented fully functional iOS application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42900" lvl="0" marL="5969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  <a:buChar char="●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Log in / Sign Up feature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42900" lvl="0" marL="5969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  <a:buChar char="●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Swipe gestures to transitions between views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42900" lvl="0" marL="5969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  <a:buChar char="●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Automatic time, date, location and username tracking of submitted reports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42900" lvl="0" marL="5969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  <a:buChar char="●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Detailed database of registered users and hazard reports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x="311700" y="333800"/>
            <a:ext cx="9144000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What we’ve done - </a:t>
            </a:r>
            <a:r>
              <a:rPr i="1" lang="en"/>
              <a:t>interviews and user tests</a:t>
            </a:r>
          </a:p>
        </p:txBody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311700" y="1109475"/>
            <a:ext cx="5709000" cy="347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Focus group: </a:t>
            </a:r>
            <a:r>
              <a:rPr b="1"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	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Caretakers 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Mobility impaired 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Visual impaired </a:t>
            </a: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Interview: 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Learned about user habit and their needs 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Documented all answers and user requirements  </a:t>
            </a:r>
          </a:p>
          <a:p>
            <a:pPr indent="45720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User tests: 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Tested users to use the application without instructions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Recorded videos of walkthrough process</a:t>
            </a:r>
          </a:p>
        </p:txBody>
      </p:sp>
      <p:pic>
        <p:nvPicPr>
          <p:cNvPr id="111" name="Shape 1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23149" y="1168998"/>
            <a:ext cx="3009150" cy="2003075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Shape 112"/>
          <p:cNvSpPr txBox="1"/>
          <p:nvPr/>
        </p:nvSpPr>
        <p:spPr>
          <a:xfrm>
            <a:off x="5831300" y="3239600"/>
            <a:ext cx="3000900" cy="52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b="1" lang="en"/>
              <a:t>Dana Point Sea Bluffs </a:t>
            </a:r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What we’ve done - </a:t>
            </a:r>
            <a:r>
              <a:rPr i="1" lang="en"/>
              <a:t>results from user tests cont.</a:t>
            </a:r>
          </a:p>
        </p:txBody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311700" y="1017800"/>
            <a:ext cx="7704000" cy="3842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Caretakers:</a:t>
            </a:r>
          </a:p>
          <a:p>
            <a:pPr indent="-2286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b="1"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Interview: </a:t>
            </a:r>
            <a:r>
              <a:rPr b="1" i="1"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-342900" lvl="1" marL="13716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 sz="18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Willing to send report </a:t>
            </a:r>
          </a:p>
          <a:p>
            <a:pPr indent="-342900" lvl="1" marL="13716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 sz="18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Good at using phone applications </a:t>
            </a:r>
          </a:p>
          <a:p>
            <a:pPr indent="-2286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b="1"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User Test:  </a:t>
            </a:r>
          </a:p>
          <a:p>
            <a:pPr indent="-342900" lvl="1" marL="13716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 sz="18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Difficulties to describe the hazard in detail </a:t>
            </a:r>
          </a:p>
          <a:p>
            <a:pPr indent="-342900" lvl="1" marL="13716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 sz="18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Talking is prefered over typing</a:t>
            </a:r>
          </a:p>
          <a:p>
            <a:pPr indent="-342900" lvl="1" marL="13716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b="1" lang="en" sz="18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18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Interactive tutorial would be helpful</a:t>
            </a:r>
          </a:p>
          <a:p>
            <a:pPr indent="457200"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What we’ve done - </a:t>
            </a:r>
            <a:r>
              <a:rPr i="1" lang="en"/>
              <a:t>results from user tests</a:t>
            </a:r>
          </a:p>
        </p:txBody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311700" y="1017800"/>
            <a:ext cx="7704000" cy="351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Visual Impaired:</a:t>
            </a:r>
          </a:p>
          <a:p>
            <a:pPr indent="-2286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  <a:buChar char="●"/>
            </a:pPr>
            <a:r>
              <a:rPr b="1"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Interview:  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  <a:buChar char="○"/>
            </a:pPr>
            <a:r>
              <a:rPr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Seldomly</a:t>
            </a:r>
            <a:r>
              <a:rPr lang="en" sz="14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uses smartphones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  <a:buChar char="○"/>
            </a:pPr>
            <a:r>
              <a:rPr lang="en" sz="14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Voice control is </a:t>
            </a:r>
            <a:r>
              <a:rPr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highly preferred</a:t>
            </a:r>
          </a:p>
          <a:p>
            <a:pPr indent="-2286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  <a:buChar char="●"/>
            </a:pPr>
            <a:r>
              <a:rPr b="1"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User Test: </a:t>
            </a:r>
            <a:r>
              <a:rPr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  <a:buChar char="○"/>
            </a:pPr>
            <a:r>
              <a:rPr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Typing difficult, unable to complete tests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Mobility Impaired:</a:t>
            </a:r>
          </a:p>
          <a:p>
            <a:pPr indent="-2286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b="1"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Interview: </a:t>
            </a:r>
            <a:r>
              <a:rPr b="1" lang="en" sz="14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 sz="14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Not </a:t>
            </a:r>
            <a:r>
              <a:rPr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used to using touch keyboard for typing</a:t>
            </a:r>
          </a:p>
          <a:p>
            <a:pPr indent="-2286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b="1"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User Test:</a:t>
            </a:r>
            <a:r>
              <a:rPr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 sz="14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Ha</a:t>
            </a:r>
            <a:r>
              <a:rPr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lang="en" sz="14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trouble with </a:t>
            </a:r>
            <a:r>
              <a:rPr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smaller screen sizes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Voice control is highly preferred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What we’ve done - </a:t>
            </a:r>
            <a:r>
              <a:rPr i="1" lang="en"/>
              <a:t>Illustrator prototype v2</a:t>
            </a:r>
          </a:p>
        </p:txBody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311700" y="1149625"/>
            <a:ext cx="7704000" cy="3410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Evaluated feedback from the interviews and user tests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Decided to focus on mobility-impaired people for now after talking to customer</a:t>
            </a:r>
          </a:p>
          <a:p>
            <a:pPr indent="0" lvl="0" marL="45720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Produced new Illustrator prototypes to reflect some feedback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Made description optional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Streamlined categories, reducing a step from previous prototype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Added clear instructions on many screens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hlink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  <a:hlinkClick r:id="rId3"/>
              </a:rPr>
              <a:t>https://invis.io/GJ7E2EYM8#/160725585_V2_0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Insights</a:t>
            </a:r>
          </a:p>
        </p:txBody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x="311700" y="1090175"/>
            <a:ext cx="8711100" cy="3573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Visually impaired and mobility impaired have very different requirements for the app.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Visually impaired need everything to be voice based</a:t>
            </a:r>
          </a:p>
          <a:p>
            <a:pPr indent="-228600" lvl="2" marL="13716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Siri</a:t>
            </a:r>
          </a:p>
          <a:p>
            <a:pPr indent="-228600" lvl="2" marL="13716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VoiceOver</a:t>
            </a:r>
          </a:p>
          <a:p>
            <a:pPr indent="0" lvl="0" marL="91440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Tailoring the needs to both the mobility impaired and visually impaired became apparently difficult</a:t>
            </a:r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Focus on mobility impaired</a:t>
            </a:r>
          </a:p>
          <a:p>
            <a:pPr indent="0" lvl="0" marL="45720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The mobility impaired had a very different idea of hazards compared to what we thought 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         were typical hazards</a:t>
            </a:r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Arial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Stairs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Font typeface="Arial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Uneven sidewalks</a:t>
            </a:r>
          </a:p>
          <a:p>
            <a:pPr indent="0" lvl="0" marL="91440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