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5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85" r:id="rId12"/>
    <p:sldId id="286" r:id="rId13"/>
    <p:sldId id="287" r:id="rId14"/>
    <p:sldId id="289" r:id="rId15"/>
    <p:sldId id="288" r:id="rId16"/>
    <p:sldId id="290" r:id="rId17"/>
    <p:sldId id="291" r:id="rId18"/>
    <p:sldId id="292" r:id="rId19"/>
    <p:sldId id="293" r:id="rId20"/>
    <p:sldId id="294" r:id="rId21"/>
    <p:sldId id="295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3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11" autoAdjust="0"/>
    <p:restoredTop sz="94694" autoAdjust="0"/>
  </p:normalViewPr>
  <p:slideViewPr>
    <p:cSldViewPr>
      <p:cViewPr varScale="1">
        <p:scale>
          <a:sx n="121" d="100"/>
          <a:sy n="121" d="100"/>
        </p:scale>
        <p:origin x="752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109888-2249-43E3-846A-B66E6562197D}" type="datetimeFigureOut">
              <a:rPr lang="en-US" smtClean="0"/>
              <a:t>3/10/26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0AE2E9-D760-40CB-963F-4DF97ABE9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7764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C91E5-6371-8143-92AC-D05630C8C9E8}" type="datetime1">
              <a:rPr lang="en-US" smtClean="0"/>
              <a:t>3/10/26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26632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DAE0D-A209-7C45-B2FE-C848C586A345}" type="datetime1">
              <a:rPr lang="en-US" smtClean="0"/>
              <a:t>3/10/26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4480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272E4-EDC4-D14D-A455-2FE8E1FD5AF3}" type="datetime1">
              <a:rPr lang="en-US" smtClean="0"/>
              <a:t>3/10/26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1863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89F08-5DB9-2741-B41E-3F072950CD6E}" type="datetime1">
              <a:rPr lang="en-US" smtClean="0"/>
              <a:t>3/10/26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6133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96CEB-EDE8-534D-B7B1-72F88DE7F001}" type="datetime1">
              <a:rPr lang="en-US" smtClean="0"/>
              <a:t>3/10/26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1939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2EC48-AA8B-9149-BA9A-4CC6F9D18298}" type="datetime1">
              <a:rPr lang="en-US" smtClean="0"/>
              <a:t>3/10/26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6490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822EC-9B0A-0A4D-BC5C-C6E29A98FE44}" type="datetime1">
              <a:rPr lang="en-US" smtClean="0"/>
              <a:t>3/10/26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4247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419A6-B12E-F941-AD83-FCC8632FBC36}" type="datetime1">
              <a:rPr lang="en-US" smtClean="0"/>
              <a:t>3/10/26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8243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E4058-6191-7A46-B8A4-90693EB3000E}" type="datetime1">
              <a:rPr lang="en-US" smtClean="0"/>
              <a:t>3/10/26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8837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24D26-51D4-2D4F-AAAB-F94927DD3D73}" type="datetime1">
              <a:rPr lang="en-US" smtClean="0"/>
              <a:t>3/10/26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8030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E2BB7-6375-6E4B-A081-A487423D1E19}" type="datetime1">
              <a:rPr lang="en-US" smtClean="0"/>
              <a:t>3/10/26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229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DB1B56-2C2C-414D-B561-AF447C78043F}" type="datetime1">
              <a:rPr lang="en-US" smtClean="0"/>
              <a:t>3/10/26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201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6" r:id="rId1"/>
    <p:sldLayoutId id="2147483937" r:id="rId2"/>
    <p:sldLayoutId id="2147483938" r:id="rId3"/>
    <p:sldLayoutId id="2147483939" r:id="rId4"/>
    <p:sldLayoutId id="2147483940" r:id="rId5"/>
    <p:sldLayoutId id="2147483941" r:id="rId6"/>
    <p:sldLayoutId id="2147483942" r:id="rId7"/>
    <p:sldLayoutId id="2147483943" r:id="rId8"/>
    <p:sldLayoutId id="2147483944" r:id="rId9"/>
    <p:sldLayoutId id="2147483945" r:id="rId10"/>
    <p:sldLayoutId id="2147483946" r:id="rId11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NUL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3" Type="http://schemas.openxmlformats.org/officeDocument/2006/relationships/image" Target="NULL"/><Relationship Id="rId18" Type="http://schemas.openxmlformats.org/officeDocument/2006/relationships/image" Target="NULL"/><Relationship Id="rId26" Type="http://schemas.openxmlformats.org/officeDocument/2006/relationships/image" Target="NULL"/><Relationship Id="rId3" Type="http://schemas.openxmlformats.org/officeDocument/2006/relationships/image" Target="NULL"/><Relationship Id="rId21" Type="http://schemas.openxmlformats.org/officeDocument/2006/relationships/image" Target="NULL"/><Relationship Id="rId7" Type="http://schemas.openxmlformats.org/officeDocument/2006/relationships/image" Target="NULL"/><Relationship Id="rId12" Type="http://schemas.openxmlformats.org/officeDocument/2006/relationships/image" Target="NULL"/><Relationship Id="rId17" Type="http://schemas.openxmlformats.org/officeDocument/2006/relationships/image" Target="NULL"/><Relationship Id="rId25" Type="http://schemas.openxmlformats.org/officeDocument/2006/relationships/image" Target="NULL"/><Relationship Id="rId2" Type="http://schemas.openxmlformats.org/officeDocument/2006/relationships/image" Target="../media/image14.png"/><Relationship Id="rId16" Type="http://schemas.openxmlformats.org/officeDocument/2006/relationships/image" Target="NULL"/><Relationship Id="rId20" Type="http://schemas.openxmlformats.org/officeDocument/2006/relationships/image" Target="NULL"/><Relationship Id="rId1" Type="http://schemas.openxmlformats.org/officeDocument/2006/relationships/slideLayout" Target="../slideLayouts/slideLayout1.xml"/><Relationship Id="rId6" Type="http://schemas.openxmlformats.org/officeDocument/2006/relationships/image" Target="NULL"/><Relationship Id="rId11" Type="http://schemas.openxmlformats.org/officeDocument/2006/relationships/image" Target="NULL"/><Relationship Id="rId24" Type="http://schemas.openxmlformats.org/officeDocument/2006/relationships/image" Target="NULL"/><Relationship Id="rId5" Type="http://schemas.openxmlformats.org/officeDocument/2006/relationships/image" Target="NULL"/><Relationship Id="rId15" Type="http://schemas.openxmlformats.org/officeDocument/2006/relationships/image" Target="NULL"/><Relationship Id="rId23" Type="http://schemas.openxmlformats.org/officeDocument/2006/relationships/image" Target="NULL"/><Relationship Id="rId10" Type="http://schemas.openxmlformats.org/officeDocument/2006/relationships/image" Target="NULL"/><Relationship Id="rId19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Relationship Id="rId14" Type="http://schemas.openxmlformats.org/officeDocument/2006/relationships/image" Target="NULL"/><Relationship Id="rId22" Type="http://schemas.openxmlformats.org/officeDocument/2006/relationships/image" Target="NULL"/><Relationship Id="rId27" Type="http://schemas.openxmlformats.org/officeDocument/2006/relationships/image" Target="NUL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Relationship Id="rId4" Type="http://schemas.openxmlformats.org/officeDocument/2006/relationships/image" Target="NUL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pgm.di.unipi.it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457200"/>
            <a:ext cx="8610600" cy="3276599"/>
          </a:xfrm>
        </p:spPr>
        <p:txBody>
          <a:bodyPr>
            <a:normAutofit/>
          </a:bodyPr>
          <a:lstStyle/>
          <a:p>
            <a:r>
              <a:rPr lang="en-US" sz="5400" b="1" dirty="0"/>
              <a:t>Learned Index Structures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>CS 263</a:t>
            </a:r>
          </a:p>
          <a:p>
            <a:r>
              <a:rPr lang="en-US" sz="2800" dirty="0">
                <a:solidFill>
                  <a:schemeClr val="tx1"/>
                </a:solidFill>
              </a:rPr>
              <a:t>Michael T. Goodrich</a:t>
            </a:r>
          </a:p>
          <a:p>
            <a:r>
              <a:rPr lang="en-US" sz="2800" dirty="0">
                <a:solidFill>
                  <a:schemeClr val="tx1"/>
                </a:solidFill>
              </a:rPr>
              <a:t>University of California, Irvine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39EA552-812F-29A4-F5FA-2B25B8F8E502}"/>
              </a:ext>
            </a:extLst>
          </p:cNvPr>
          <p:cNvSpPr txBox="1"/>
          <p:nvPr/>
        </p:nvSpPr>
        <p:spPr>
          <a:xfrm>
            <a:off x="152400" y="6023585"/>
            <a:ext cx="84221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Some slides adapted from content by Paolo </a:t>
            </a:r>
            <a:r>
              <a:rPr lang="en-US" dirty="0" err="1"/>
              <a:t>Ferragina</a:t>
            </a:r>
            <a:r>
              <a:rPr lang="en-US" dirty="0"/>
              <a:t>, Fabrizio Lillo, Giorgio Vinciguerra,</a:t>
            </a:r>
          </a:p>
          <a:p>
            <a:r>
              <a:rPr lang="en-US" dirty="0"/>
              <a:t>Carola Wenk</a:t>
            </a:r>
          </a:p>
        </p:txBody>
      </p:sp>
    </p:spTree>
    <p:extLst>
      <p:ext uri="{BB962C8B-B14F-4D97-AF65-F5344CB8AC3E}">
        <p14:creationId xmlns:p14="http://schemas.microsoft.com/office/powerpoint/2010/main" val="21411861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ED0BB5-BF6E-99ED-462E-309FEDF723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19919E-78D1-CC80-8CC1-2E846E5ED4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/>
              <a:t>PLA Algorithm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550D20-4851-1A12-F738-D28D135394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066800"/>
            <a:ext cx="8610600" cy="5059363"/>
          </a:xfrm>
        </p:spPr>
        <p:txBody>
          <a:bodyPr>
            <a:normAutofit/>
          </a:bodyPr>
          <a:lstStyle/>
          <a:p>
            <a:r>
              <a:rPr lang="en-US" sz="2800" dirty="0"/>
              <a:t>We use a classic algorithm due to O’Rourke.</a:t>
            </a:r>
          </a:p>
          <a:p>
            <a:pPr lvl="1"/>
            <a:r>
              <a:rPr lang="en-US" sz="2400" dirty="0"/>
              <a:t>Model the input as key-rank (</a:t>
            </a:r>
            <a:r>
              <a:rPr lang="en-US" sz="2400" dirty="0" err="1"/>
              <a:t>k,r</a:t>
            </a:r>
            <a:r>
              <a:rPr lang="en-US" sz="2400" dirty="0"/>
              <a:t>) points.</a:t>
            </a:r>
          </a:p>
          <a:p>
            <a:pPr lvl="1"/>
            <a:r>
              <a:rPr lang="en-US" sz="2400" dirty="0"/>
              <a:t>Expand each (</a:t>
            </a:r>
            <a:r>
              <a:rPr lang="en-US" sz="2400" dirty="0" err="1"/>
              <a:t>k,r</a:t>
            </a:r>
            <a:r>
              <a:rPr lang="en-US" sz="2400" dirty="0"/>
              <a:t>) as a vertical segment from (</a:t>
            </a:r>
            <a:r>
              <a:rPr lang="en-US" sz="2400" dirty="0" err="1"/>
              <a:t>k,r</a:t>
            </a:r>
            <a:r>
              <a:rPr lang="en-US" sz="2400" dirty="0"/>
              <a:t>-</a:t>
            </a:r>
            <a:r>
              <a:rPr lang="en-US" sz="2400" dirty="0">
                <a:latin typeface="Symbol" pitchFamily="2" charset="2"/>
              </a:rPr>
              <a:t>D</a:t>
            </a:r>
            <a:r>
              <a:rPr lang="en-US" sz="2400" dirty="0"/>
              <a:t>) to (</a:t>
            </a:r>
            <a:r>
              <a:rPr lang="en-US" sz="2400" dirty="0" err="1"/>
              <a:t>k,r+</a:t>
            </a:r>
            <a:r>
              <a:rPr lang="en-US" sz="2400" dirty="0" err="1">
                <a:latin typeface="Symbol" pitchFamily="2" charset="2"/>
              </a:rPr>
              <a:t>D</a:t>
            </a:r>
            <a:r>
              <a:rPr lang="en-US" sz="2400" dirty="0"/>
              <a:t>).</a:t>
            </a:r>
          </a:p>
          <a:p>
            <a:pPr lvl="1"/>
            <a:r>
              <a:rPr lang="en-US" sz="2400" dirty="0"/>
              <a:t>We want a piecewise linear approximation that intersects each vertical line segment.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D80E16F-6710-3A84-48EA-AB1DD462331F}"/>
              </a:ext>
            </a:extLst>
          </p:cNvPr>
          <p:cNvGrpSpPr/>
          <p:nvPr/>
        </p:nvGrpSpPr>
        <p:grpSpPr>
          <a:xfrm>
            <a:off x="2509334" y="3369015"/>
            <a:ext cx="3891466" cy="3336585"/>
            <a:chOff x="2509334" y="3369015"/>
            <a:chExt cx="3891466" cy="3336585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6E8EB821-1C3F-2A20-0A7A-95D0AE964C0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509334" y="3369015"/>
              <a:ext cx="3891466" cy="3336585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060D95BC-7146-C525-A0DA-22A65A273EA1}"/>
                </a:ext>
              </a:extLst>
            </p:cNvPr>
            <p:cNvSpPr/>
            <p:nvPr/>
          </p:nvSpPr>
          <p:spPr>
            <a:xfrm>
              <a:off x="4114800" y="4953000"/>
              <a:ext cx="228600" cy="990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2250582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609600" y="130175"/>
            <a:ext cx="7772400" cy="1470025"/>
          </a:xfrm>
        </p:spPr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Point-Line Duality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932154" y="1246602"/>
                <a:ext cx="775830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Let 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𝑃</m:t>
                    </m:r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  <a:cs typeface="+mn-cs"/>
                              </a:rPr>
                              <m:t>𝑝</m:t>
                            </m:r>
                          </m:e>
                          <m:sub>
                            <m: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  <a:cs typeface="+mn-cs"/>
                              </a:rPr>
                              <m:t>1</m:t>
                            </m:r>
                          </m:sub>
                        </m:sSub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,…, </m:t>
                        </m:r>
                        <m:sSub>
                          <m:sSubPr>
                            <m:ctrlP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  <a:cs typeface="+mn-cs"/>
                              </a:rPr>
                              <m:t>𝑝</m:t>
                            </m:r>
                          </m:e>
                          <m:sub>
                            <m: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  <a:cs typeface="+mn-cs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⊆</m:t>
                    </m:r>
                    <m:sSup>
                      <m:sSupPr>
                        <m:ctrlP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Cambria Math"/>
                            <a:cs typeface="+mn-cs"/>
                          </a:rPr>
                          <m:t>ℝ</m:t>
                        </m:r>
                      </m:e>
                      <m:sup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/>
                            <a:cs typeface="+mn-cs"/>
                          </a:rPr>
                          <m:t>2</m:t>
                        </m:r>
                      </m:sup>
                    </m:sSup>
                  </m:oMath>
                </a14:m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be a set of 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𝑛</m:t>
                    </m:r>
                  </m:oMath>
                </a14:m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points. Now define a set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𝑃</m:t>
                        </m:r>
                      </m:e>
                      <m:sup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∗</m:t>
                        </m:r>
                      </m:sup>
                    </m:sSup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SupPr>
                          <m:e>
                            <m: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  <a:cs typeface="+mn-cs"/>
                              </a:rPr>
                              <m:t>𝑝</m:t>
                            </m:r>
                          </m:e>
                          <m:sub>
                            <m: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  <a:cs typeface="+mn-cs"/>
                              </a:rPr>
                              <m:t>1</m:t>
                            </m:r>
                          </m:sub>
                          <m:sup>
                            <m: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  <a:cs typeface="+mn-cs"/>
                              </a:rPr>
                              <m:t>∗</m:t>
                            </m:r>
                          </m:sup>
                        </m:sSubSup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,…, </m:t>
                        </m:r>
                        <m:sSubSup>
                          <m:sSubSupPr>
                            <m:ctrlP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SupPr>
                          <m:e>
                            <m: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  <a:cs typeface="+mn-cs"/>
                              </a:rPr>
                              <m:t>𝑝</m:t>
                            </m:r>
                          </m:e>
                          <m:sub>
                            <m: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  <a:cs typeface="+mn-cs"/>
                              </a:rPr>
                              <m:t>𝑛</m:t>
                            </m:r>
                          </m:sub>
                          <m:sup>
                            <m: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  <a:cs typeface="+mn-cs"/>
                              </a:rPr>
                              <m:t>∗</m:t>
                            </m:r>
                          </m:sup>
                        </m:sSubSup>
                      </m:e>
                    </m:d>
                  </m:oMath>
                </a14:m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of 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𝑛</m:t>
                    </m:r>
                  </m:oMath>
                </a14:m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lines as follows: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154" y="1246602"/>
                <a:ext cx="7758303" cy="646331"/>
              </a:xfrm>
              <a:prstGeom prst="rect">
                <a:avLst/>
              </a:prstGeom>
              <a:blipFill>
                <a:blip r:embed="rId2"/>
                <a:stretch>
                  <a:fillRect l="-707" t="-4673" b="-130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242873" y="1895511"/>
                <a:ext cx="2253793" cy="9452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Primal plane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Point: 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𝑝</m:t>
                    </m:r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=(</m:t>
                    </m:r>
                    <m:sSub>
                      <m:sSubPr>
                        <m:ctrlP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𝑝</m:t>
                        </m:r>
                      </m:e>
                      <m:sub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𝑥</m:t>
                        </m:r>
                      </m:sub>
                    </m:sSub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,</m:t>
                    </m:r>
                    <m:sSub>
                      <m:sSubPr>
                        <m:ctrlP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𝑝</m:t>
                        </m:r>
                      </m:e>
                      <m:sub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𝑦</m:t>
                        </m:r>
                      </m:sub>
                    </m:sSub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)</m:t>
                    </m:r>
                  </m:oMath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Line: 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𝑙</m:t>
                    </m:r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:</m:t>
                    </m:r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𝑦</m:t>
                    </m:r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=</m:t>
                    </m:r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𝑚𝑥</m:t>
                    </m:r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+</m:t>
                    </m:r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𝑏</m:t>
                    </m:r>
                  </m:oMath>
                </a14:m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2873" y="1895511"/>
                <a:ext cx="2253793" cy="945259"/>
              </a:xfrm>
              <a:prstGeom prst="rect">
                <a:avLst/>
              </a:prstGeom>
              <a:blipFill>
                <a:blip r:embed="rId3"/>
                <a:stretch>
                  <a:fillRect l="-2432" t="-3871" b="-96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396839" y="1863245"/>
                <a:ext cx="2362406" cy="9452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Dual plane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Line: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𝑝</m:t>
                        </m:r>
                      </m:e>
                      <m:sup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∗</m:t>
                        </m:r>
                      </m:sup>
                    </m:sSup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:</m:t>
                    </m:r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𝑦</m:t>
                    </m:r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=</m:t>
                    </m:r>
                    <m:sSub>
                      <m:sSubPr>
                        <m:ctrlP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𝑝</m:t>
                        </m:r>
                      </m:e>
                      <m:sub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𝑥</m:t>
                        </m:r>
                      </m:sub>
                    </m:sSub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𝑥</m:t>
                    </m:r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 −</m:t>
                    </m:r>
                    <m:sSub>
                      <m:sSubPr>
                        <m:ctrlP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𝑝</m:t>
                        </m:r>
                      </m:e>
                      <m:sub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𝑦</m:t>
                        </m:r>
                      </m:sub>
                    </m:sSub>
                  </m:oMath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Point: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𝑙</m:t>
                        </m:r>
                      </m:e>
                      <m:sup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∗</m:t>
                        </m:r>
                      </m:sup>
                    </m:sSup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=(</m:t>
                    </m:r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𝑚</m:t>
                    </m:r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, −</m:t>
                    </m:r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𝑏</m:t>
                    </m:r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)</m:t>
                    </m:r>
                  </m:oMath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6839" y="1863245"/>
                <a:ext cx="2362406" cy="945259"/>
              </a:xfrm>
              <a:prstGeom prst="rect">
                <a:avLst/>
              </a:prstGeom>
              <a:blipFill>
                <a:blip r:embed="rId4"/>
                <a:stretch>
                  <a:fillRect l="-2062" t="-3871" b="-96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6" name="Group 25">
            <a:extLst>
              <a:ext uri="{FF2B5EF4-FFF2-40B4-BE49-F238E27FC236}">
                <a16:creationId xmlns:a16="http://schemas.microsoft.com/office/drawing/2014/main" id="{4AFC9ADD-9E21-4B6B-B696-B28B2F753342}"/>
              </a:ext>
            </a:extLst>
          </p:cNvPr>
          <p:cNvGrpSpPr/>
          <p:nvPr/>
        </p:nvGrpSpPr>
        <p:grpSpPr>
          <a:xfrm>
            <a:off x="932155" y="2840770"/>
            <a:ext cx="6816920" cy="3581400"/>
            <a:chOff x="932155" y="3136392"/>
            <a:chExt cx="6816920" cy="3581400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1155" r="55941" b="26865"/>
            <a:stretch/>
          </p:blipFill>
          <p:spPr bwMode="auto">
            <a:xfrm>
              <a:off x="1066800" y="3136392"/>
              <a:ext cx="6682275" cy="3581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1793182" y="5184914"/>
              <a:ext cx="3850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</a:t>
              </a:r>
              <a:r>
                <a:rPr kumimoji="0" lang="en-US" sz="18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895600" y="5534440"/>
              <a:ext cx="3850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</a:t>
              </a:r>
              <a:r>
                <a:rPr kumimoji="0" lang="en-US" sz="18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895600" y="4431792"/>
              <a:ext cx="3850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</a:t>
              </a:r>
              <a:r>
                <a:rPr kumimoji="0" lang="en-US" sz="18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3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505200" y="5117592"/>
              <a:ext cx="3850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</a:t>
              </a:r>
              <a:r>
                <a:rPr kumimoji="0" lang="en-US" sz="18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4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146434" y="3561326"/>
              <a:ext cx="5004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p*</a:t>
              </a:r>
              <a:r>
                <a:rPr kumimoji="0" lang="en-US" sz="18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414200" y="4689530"/>
              <a:ext cx="5004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p*</a:t>
              </a:r>
              <a:r>
                <a:rPr kumimoji="0" lang="en-US" sz="18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396839" y="6097833"/>
              <a:ext cx="5004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p*</a:t>
              </a:r>
              <a:r>
                <a:rPr kumimoji="0" lang="en-US" sz="18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4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300142" y="5513558"/>
              <a:ext cx="5004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p*</a:t>
              </a:r>
              <a:r>
                <a:rPr kumimoji="0" lang="en-US" sz="18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3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223280" y="3745992"/>
              <a:ext cx="3161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000A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l</a:t>
              </a:r>
              <a:r>
                <a:rPr kumimoji="0" lang="en-US" sz="18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F000A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781800" y="5203409"/>
              <a:ext cx="4315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000A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l*</a:t>
              </a:r>
              <a:r>
                <a:rPr kumimoji="0" lang="en-US" sz="18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F000A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394885" y="4742426"/>
              <a:ext cx="4315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000A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l*</a:t>
              </a:r>
              <a:r>
                <a:rPr kumimoji="0" lang="en-US" sz="18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F000A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454136" y="4373094"/>
              <a:ext cx="3161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000A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l</a:t>
              </a:r>
              <a:r>
                <a:rPr kumimoji="0" lang="en-US" sz="18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F000A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</a:t>
              </a:r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932155" y="4431792"/>
              <a:ext cx="3335045" cy="1600200"/>
            </a:xfrm>
            <a:prstGeom prst="line">
              <a:avLst/>
            </a:prstGeom>
            <a:ln w="25400">
              <a:solidFill>
                <a:srgbClr val="F00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V="1">
              <a:off x="1361242" y="3418259"/>
              <a:ext cx="2143958" cy="3299533"/>
            </a:xfrm>
            <a:prstGeom prst="line">
              <a:avLst/>
            </a:prstGeom>
            <a:ln w="25400">
              <a:solidFill>
                <a:srgbClr val="F00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Oval 22"/>
            <p:cNvSpPr>
              <a:spLocks noChangeAspect="1"/>
            </p:cNvSpPr>
            <p:nvPr/>
          </p:nvSpPr>
          <p:spPr>
            <a:xfrm>
              <a:off x="6710778" y="5416188"/>
              <a:ext cx="53266" cy="58698"/>
            </a:xfrm>
            <a:prstGeom prst="ellipse">
              <a:avLst/>
            </a:prstGeom>
            <a:solidFill>
              <a:srgbClr val="F000A0"/>
            </a:solidFill>
            <a:ln>
              <a:solidFill>
                <a:srgbClr val="F00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" name="Oval 23"/>
            <p:cNvSpPr>
              <a:spLocks noChangeAspect="1"/>
            </p:cNvSpPr>
            <p:nvPr/>
          </p:nvSpPr>
          <p:spPr>
            <a:xfrm>
              <a:off x="5646892" y="4769568"/>
              <a:ext cx="53266" cy="58698"/>
            </a:xfrm>
            <a:prstGeom prst="ellipse">
              <a:avLst/>
            </a:prstGeom>
            <a:solidFill>
              <a:srgbClr val="F000A0"/>
            </a:solidFill>
            <a:ln>
              <a:solidFill>
                <a:srgbClr val="F00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796759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30175"/>
            <a:ext cx="5372100" cy="1470025"/>
          </a:xfrm>
        </p:spPr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Properties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155" r="55941" b="26865"/>
          <a:stretch/>
        </p:blipFill>
        <p:spPr bwMode="auto">
          <a:xfrm>
            <a:off x="1066800" y="1600200"/>
            <a:ext cx="6682275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93182" y="3648722"/>
            <a:ext cx="385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895600" y="3998248"/>
            <a:ext cx="385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95600" y="2895600"/>
            <a:ext cx="385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505200" y="3581400"/>
            <a:ext cx="385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146434" y="2025134"/>
            <a:ext cx="5004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p*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414200" y="3153338"/>
            <a:ext cx="5004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p*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396839" y="4561641"/>
            <a:ext cx="5004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p*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300142" y="3977366"/>
            <a:ext cx="5004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p*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223280" y="2209800"/>
            <a:ext cx="316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00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srgbClr val="F00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781800" y="3667217"/>
            <a:ext cx="431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00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l*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srgbClr val="F00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394885" y="3206234"/>
            <a:ext cx="431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00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l*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srgbClr val="F00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454136" y="2836902"/>
            <a:ext cx="316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00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srgbClr val="F00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932155" y="2895600"/>
            <a:ext cx="3335045" cy="1600200"/>
          </a:xfrm>
          <a:prstGeom prst="line">
            <a:avLst/>
          </a:prstGeom>
          <a:ln w="25400">
            <a:solidFill>
              <a:srgbClr val="F00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1361242" y="1882067"/>
            <a:ext cx="2143958" cy="3299533"/>
          </a:xfrm>
          <a:prstGeom prst="line">
            <a:avLst/>
          </a:prstGeom>
          <a:ln w="25400">
            <a:solidFill>
              <a:srgbClr val="F00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/>
          <p:cNvSpPr>
            <a:spLocks noChangeAspect="1"/>
          </p:cNvSpPr>
          <p:nvPr/>
        </p:nvSpPr>
        <p:spPr>
          <a:xfrm>
            <a:off x="6710778" y="3879996"/>
            <a:ext cx="53266" cy="58698"/>
          </a:xfrm>
          <a:prstGeom prst="ellipse">
            <a:avLst/>
          </a:prstGeom>
          <a:solidFill>
            <a:srgbClr val="F000A0"/>
          </a:solidFill>
          <a:ln>
            <a:solidFill>
              <a:srgbClr val="F00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Oval 28"/>
          <p:cNvSpPr>
            <a:spLocks noChangeAspect="1"/>
          </p:cNvSpPr>
          <p:nvPr/>
        </p:nvSpPr>
        <p:spPr>
          <a:xfrm>
            <a:off x="5646892" y="3233376"/>
            <a:ext cx="53266" cy="58698"/>
          </a:xfrm>
          <a:prstGeom prst="ellipse">
            <a:avLst/>
          </a:prstGeom>
          <a:solidFill>
            <a:srgbClr val="F000A0"/>
          </a:solidFill>
          <a:ln>
            <a:solidFill>
              <a:srgbClr val="F00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932155" y="5486030"/>
                <a:ext cx="4086072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marR="0" lvl="0" indent="-2857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d>
                          <m:dPr>
                            <m:ctrlP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sSupPr>
                              <m:e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𝑝</m:t>
                                </m:r>
                              </m:e>
                              <m:sup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∗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∗</m:t>
                        </m:r>
                      </m:sup>
                    </m:sSup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=</m:t>
                    </m:r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𝑝</m:t>
                    </m:r>
                  </m:oMath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  <a:p>
                <a:pPr marL="285750" marR="0" lvl="0" indent="-2857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𝑝</m:t>
                    </m:r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∈</m:t>
                    </m:r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𝑙</m:t>
                    </m:r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 ⇔</m:t>
                    </m:r>
                    <m:sSup>
                      <m:sSupPr>
                        <m:ctrlP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Cambria Math"/>
                            <a:cs typeface="+mn-cs"/>
                          </a:rPr>
                          <m:t>𝑙</m:t>
                        </m:r>
                      </m:e>
                      <m:sup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Cambria Math"/>
                            <a:cs typeface="+mn-cs"/>
                          </a:rPr>
                          <m:t>∗</m:t>
                        </m:r>
                      </m:sup>
                    </m:sSup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Cambria Math"/>
                        <a:cs typeface="+mn-cs"/>
                      </a:rPr>
                      <m:t>∈</m:t>
                    </m:r>
                    <m:sSup>
                      <m:sSupPr>
                        <m:ctrlP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Cambria Math"/>
                            <a:cs typeface="+mn-cs"/>
                          </a:rPr>
                          <m:t>𝑝</m:t>
                        </m:r>
                      </m:e>
                      <m:sup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Cambria Math"/>
                            <a:cs typeface="+mn-cs"/>
                          </a:rPr>
                          <m:t>∗</m:t>
                        </m:r>
                      </m:sup>
                    </m:sSup>
                  </m:oMath>
                </a14:m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  <a:sym typeface="Symbol"/>
                  </a:rPr>
                  <a:t>  </a:t>
                </a:r>
                <a:r>
                  <a:rPr kumimoji="0" lang="en-US" sz="18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  <a:sym typeface="Symbol"/>
                  </a:rPr>
                  <a:t>incidence-preserving</a:t>
                </a:r>
              </a:p>
              <a:p>
                <a:pPr marL="285750" marR="0" lvl="0" indent="-2857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  <a:sym typeface="Symbol"/>
                      </a:rPr>
                      <m:t>𝑝</m:t>
                    </m:r>
                  </m:oMath>
                </a14:m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  <a:sym typeface="Symbol"/>
                  </a:rPr>
                  <a:t> lies above 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  <a:sym typeface="Symbol"/>
                      </a:rPr>
                      <m:t>𝑙</m:t>
                    </m:r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  <a:sym typeface="Symbol"/>
                      </a:rPr>
                      <m:t> ⇔</m:t>
                    </m:r>
                    <m:sSup>
                      <m:sSupPr>
                        <m:ctrlP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/>
                            <a:cs typeface="+mn-cs"/>
                            <a:sym typeface="Symbol"/>
                          </a:rPr>
                        </m:ctrlPr>
                      </m:sSupPr>
                      <m:e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Cambria Math"/>
                            <a:cs typeface="+mn-cs"/>
                            <a:sym typeface="Symbol"/>
                          </a:rPr>
                          <m:t>𝑙</m:t>
                        </m:r>
                      </m:e>
                      <m:sup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Cambria Math"/>
                            <a:cs typeface="+mn-cs"/>
                            <a:sym typeface="Symbol"/>
                          </a:rPr>
                          <m:t>∗</m:t>
                        </m:r>
                      </m:sup>
                    </m:sSup>
                  </m:oMath>
                </a14:m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  <a:sym typeface="Symbol"/>
                  </a:rPr>
                  <a:t> lies above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Symbol"/>
                          </a:rPr>
                        </m:ctrlPr>
                      </m:sSupPr>
                      <m:e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  <a:sym typeface="Symbol"/>
                          </a:rPr>
                          <m:t>𝑝</m:t>
                        </m:r>
                      </m:e>
                      <m:sup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  <a:sym typeface="Symbol"/>
                          </a:rPr>
                          <m:t>∗</m:t>
                        </m:r>
                      </m:sup>
                    </m:sSup>
                  </m:oMath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155" y="5486030"/>
                <a:ext cx="4086072" cy="923330"/>
              </a:xfrm>
              <a:prstGeom prst="rect">
                <a:avLst/>
              </a:prstGeom>
              <a:blipFill>
                <a:blip r:embed="rId3"/>
                <a:stretch>
                  <a:fillRect l="-1045" t="-1987" r="-448" b="-99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/>
          <p:cNvSpPr txBox="1"/>
          <p:nvPr/>
        </p:nvSpPr>
        <p:spPr>
          <a:xfrm>
            <a:off x="1242874" y="1278384"/>
            <a:ext cx="935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Primal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396839" y="1246118"/>
            <a:ext cx="935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Dual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998187" y="5499442"/>
            <a:ext cx="36182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Symbol"/>
              </a:rPr>
              <a:t>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Symbol"/>
              </a:rPr>
              <a:t> l*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Symbol"/>
              </a:rPr>
              <a:t>2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Symbol"/>
              </a:rPr>
              <a:t>p*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Symbol"/>
              </a:rPr>
              <a:t>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Symbol"/>
              </a:rPr>
              <a:t>p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Symbol"/>
              </a:rPr>
              <a:t>3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Symbol"/>
              </a:rPr>
              <a:t> is above l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Symbol"/>
              </a:rPr>
              <a:t>1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Symbol"/>
              </a:rPr>
              <a:t>  l*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Symbol"/>
              </a:rPr>
              <a:t>1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Symbol"/>
              </a:rPr>
              <a:t> is above p*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Symbol"/>
              </a:rPr>
              <a:t>3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634F9B36-F460-44B9-AD67-4A3DF73EE08C}"/>
                  </a:ext>
                </a:extLst>
              </p:cNvPr>
              <p:cNvSpPr txBox="1"/>
              <p:nvPr/>
            </p:nvSpPr>
            <p:spPr>
              <a:xfrm>
                <a:off x="4864514" y="-42063"/>
                <a:ext cx="2253793" cy="9452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Primal plane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Point: 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𝑝</m:t>
                    </m:r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=(</m:t>
                    </m:r>
                    <m:sSub>
                      <m:sSubPr>
                        <m:ctrlP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𝑝</m:t>
                        </m:r>
                      </m:e>
                      <m:sub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𝑥</m:t>
                        </m:r>
                      </m:sub>
                    </m:sSub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,</m:t>
                    </m:r>
                    <m:sSub>
                      <m:sSubPr>
                        <m:ctrlP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𝑝</m:t>
                        </m:r>
                      </m:e>
                      <m:sub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𝑦</m:t>
                        </m:r>
                      </m:sub>
                    </m:sSub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)</m:t>
                    </m:r>
                  </m:oMath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Line: 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𝑙</m:t>
                    </m:r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:</m:t>
                    </m:r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𝑦</m:t>
                    </m:r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=</m:t>
                    </m:r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𝑚𝑥</m:t>
                    </m:r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+</m:t>
                    </m:r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𝑏</m:t>
                    </m:r>
                  </m:oMath>
                </a14:m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634F9B36-F460-44B9-AD67-4A3DF73EE0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4514" y="-42063"/>
                <a:ext cx="2253793" cy="945259"/>
              </a:xfrm>
              <a:prstGeom prst="rect">
                <a:avLst/>
              </a:prstGeom>
              <a:blipFill>
                <a:blip r:embed="rId4"/>
                <a:stretch>
                  <a:fillRect l="-2432" t="-3226" b="-96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15E3D93C-ED1E-42EC-A1F6-1A257D329D78}"/>
                  </a:ext>
                </a:extLst>
              </p:cNvPr>
              <p:cNvSpPr txBox="1"/>
              <p:nvPr/>
            </p:nvSpPr>
            <p:spPr>
              <a:xfrm>
                <a:off x="6827669" y="-37300"/>
                <a:ext cx="2362406" cy="9452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Dual plane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Line: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𝑝</m:t>
                        </m:r>
                      </m:e>
                      <m:sup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∗</m:t>
                        </m:r>
                      </m:sup>
                    </m:sSup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:</m:t>
                    </m:r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𝑦</m:t>
                    </m:r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=</m:t>
                    </m:r>
                    <m:sSub>
                      <m:sSubPr>
                        <m:ctrlP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𝑝</m:t>
                        </m:r>
                      </m:e>
                      <m:sub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𝑥</m:t>
                        </m:r>
                      </m:sub>
                    </m:sSub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𝑥</m:t>
                    </m:r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 −</m:t>
                    </m:r>
                    <m:sSub>
                      <m:sSubPr>
                        <m:ctrlP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𝑝</m:t>
                        </m:r>
                      </m:e>
                      <m:sub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𝑦</m:t>
                        </m:r>
                      </m:sub>
                    </m:sSub>
                  </m:oMath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Point: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𝑙</m:t>
                        </m:r>
                      </m:e>
                      <m:sup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∗</m:t>
                        </m:r>
                      </m:sup>
                    </m:sSup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=(</m:t>
                    </m:r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𝑚</m:t>
                    </m:r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, −</m:t>
                    </m:r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𝑏</m:t>
                    </m:r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)</m:t>
                    </m:r>
                  </m:oMath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15E3D93C-ED1E-42EC-A1F6-1A257D329D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7669" y="-37300"/>
                <a:ext cx="2362406" cy="945259"/>
              </a:xfrm>
              <a:prstGeom prst="rect">
                <a:avLst/>
              </a:prstGeom>
              <a:blipFill>
                <a:blip r:embed="rId5"/>
                <a:stretch>
                  <a:fillRect l="-2062" t="-3871" b="-96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EA39A46-BD10-4FBE-A9DB-999F08482ADE}"/>
              </a:ext>
            </a:extLst>
          </p:cNvPr>
          <p:cNvCxnSpPr>
            <a:cxnSpLocks/>
          </p:cNvCxnSpPr>
          <p:nvPr/>
        </p:nvCxnSpPr>
        <p:spPr>
          <a:xfrm>
            <a:off x="4897296" y="-5834"/>
            <a:ext cx="0" cy="90903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6B7A3EA8-4862-4441-8560-4FA81A3C1F15}"/>
              </a:ext>
            </a:extLst>
          </p:cNvPr>
          <p:cNvCxnSpPr>
            <a:cxnSpLocks/>
          </p:cNvCxnSpPr>
          <p:nvPr/>
        </p:nvCxnSpPr>
        <p:spPr>
          <a:xfrm>
            <a:off x="4897296" y="903196"/>
            <a:ext cx="427541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57898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30175"/>
            <a:ext cx="5854694" cy="1470025"/>
          </a:xfrm>
        </p:spPr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Properties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242874" y="1278384"/>
            <a:ext cx="935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Primal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396839" y="1246118"/>
            <a:ext cx="935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Dual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" t="49523" r="57201" b="13202"/>
          <a:stretch/>
        </p:blipFill>
        <p:spPr bwMode="auto">
          <a:xfrm>
            <a:off x="1221638" y="1762065"/>
            <a:ext cx="6174028" cy="3285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1785866" y="3538994"/>
            <a:ext cx="385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888284" y="3888520"/>
            <a:ext cx="385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454136" y="2836902"/>
            <a:ext cx="316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00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srgbClr val="F00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</a:p>
        </p:txBody>
      </p:sp>
      <p:cxnSp>
        <p:nvCxnSpPr>
          <p:cNvPr id="31" name="Straight Connector 30"/>
          <p:cNvCxnSpPr/>
          <p:nvPr/>
        </p:nvCxnSpPr>
        <p:spPr>
          <a:xfrm>
            <a:off x="1243584" y="3174797"/>
            <a:ext cx="2999232" cy="1038758"/>
          </a:xfrm>
          <a:prstGeom prst="line">
            <a:avLst/>
          </a:prstGeom>
          <a:ln w="25400">
            <a:solidFill>
              <a:srgbClr val="F00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4831881" y="2259220"/>
            <a:ext cx="5004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p*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472722" y="3804391"/>
            <a:ext cx="5004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p*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460722" y="3440320"/>
            <a:ext cx="431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00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l*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srgbClr val="F00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</a:p>
        </p:txBody>
      </p:sp>
      <p:sp>
        <p:nvSpPr>
          <p:cNvPr id="36" name="Oval 35"/>
          <p:cNvSpPr>
            <a:spLocks noChangeAspect="1"/>
          </p:cNvSpPr>
          <p:nvPr/>
        </p:nvSpPr>
        <p:spPr>
          <a:xfrm>
            <a:off x="5643996" y="3327508"/>
            <a:ext cx="53266" cy="58698"/>
          </a:xfrm>
          <a:prstGeom prst="ellipse">
            <a:avLst/>
          </a:prstGeom>
          <a:solidFill>
            <a:srgbClr val="F000A0"/>
          </a:solidFill>
          <a:ln>
            <a:solidFill>
              <a:srgbClr val="F00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3005DA0-3694-4FD8-9AC8-A9E08F6ECC98}"/>
                  </a:ext>
                </a:extLst>
              </p:cNvPr>
              <p:cNvSpPr txBox="1"/>
              <p:nvPr/>
            </p:nvSpPr>
            <p:spPr>
              <a:xfrm>
                <a:off x="1221638" y="5299704"/>
                <a:ext cx="253502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lvl="0" indent="-285750" algn="l" fontAlgn="auto"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Char char="•"/>
                </a:pPr>
                <a:r>
                  <a:rPr lang="en-US" sz="1800" dirty="0">
                    <a:solidFill>
                      <a:prstClr val="black"/>
                    </a:solidFill>
                    <a:latin typeface="Calibri"/>
                  </a:rPr>
                  <a:t>Points</a:t>
                </a:r>
                <a14:m>
                  <m:oMath xmlns:m="http://schemas.openxmlformats.org/officeDocument/2006/math">
                    <m:r>
                      <a:rPr kumimoji="0" lang="en-US" sz="18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  <m:sSub>
                      <m:sSubPr>
                        <m:ctrlP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𝑝</m:t>
                        </m:r>
                      </m:e>
                      <m:sub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sub>
                    </m:sSub>
                  </m:oMath>
                </a14:m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1800" dirty="0">
                    <a:solidFill>
                      <a:prstClr val="black"/>
                    </a:solidFill>
                    <a:latin typeface="Calibri"/>
                  </a:rPr>
                  <a:t> lie </a:t>
                </a:r>
                <a:br>
                  <a:rPr lang="en-US" sz="1800" dirty="0">
                    <a:solidFill>
                      <a:prstClr val="black"/>
                    </a:solidFill>
                    <a:latin typeface="Calibri"/>
                  </a:rPr>
                </a:br>
                <a:r>
                  <a:rPr lang="en-US" sz="1800" dirty="0">
                    <a:solidFill>
                      <a:prstClr val="black"/>
                    </a:solidFill>
                    <a:latin typeface="Calibri"/>
                  </a:rPr>
                  <a:t>on line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US" sz="1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800" dirty="0">
                    <a:solidFill>
                      <a:prstClr val="black"/>
                    </a:solidFill>
                    <a:latin typeface="Calibri"/>
                  </a:rPr>
                  <a:t> 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3005DA0-3694-4FD8-9AC8-A9E08F6ECC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1638" y="5299704"/>
                <a:ext cx="2535022" cy="646331"/>
              </a:xfrm>
              <a:prstGeom prst="rect">
                <a:avLst/>
              </a:prstGeom>
              <a:blipFill>
                <a:blip r:embed="rId3"/>
                <a:stretch>
                  <a:fillRect l="-1442" t="-4717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FD56E0FF-80CA-4EAF-AAD6-0CBB4233F984}"/>
                  </a:ext>
                </a:extLst>
              </p:cNvPr>
              <p:cNvSpPr txBox="1"/>
              <p:nvPr/>
            </p:nvSpPr>
            <p:spPr>
              <a:xfrm>
                <a:off x="4384068" y="5343240"/>
                <a:ext cx="273301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lvl="0" indent="-285750" algn="l" fontAlgn="auto"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Char char="•"/>
                </a:pPr>
                <a:r>
                  <a:rPr lang="en-US" sz="1800" dirty="0">
                    <a:solidFill>
                      <a:prstClr val="black"/>
                    </a:solidFill>
                    <a:latin typeface="Calibri"/>
                  </a:rPr>
                  <a:t>Lines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SupPr>
                      <m:e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𝑝</m:t>
                        </m:r>
                      </m:e>
                      <m:sub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sub>
                      <m:sup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∗</m:t>
                        </m:r>
                      </m:sup>
                    </m:sSubSup>
                  </m:oMath>
                </a14:m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1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sz="1800" dirty="0">
                    <a:solidFill>
                      <a:prstClr val="black"/>
                    </a:solidFill>
                    <a:latin typeface="Calibri"/>
                  </a:rPr>
                  <a:t> contain </a:t>
                </a:r>
                <a:br>
                  <a:rPr lang="en-US" sz="1800" dirty="0">
                    <a:solidFill>
                      <a:prstClr val="black"/>
                    </a:solidFill>
                    <a:latin typeface="Calibri"/>
                  </a:rPr>
                </a:br>
                <a:r>
                  <a:rPr lang="en-US" sz="1800" dirty="0">
                    <a:solidFill>
                      <a:prstClr val="black"/>
                    </a:solidFill>
                    <a:latin typeface="Calibri"/>
                  </a:rPr>
                  <a:t>point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US" sz="1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1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sz="1800" dirty="0">
                    <a:solidFill>
                      <a:prstClr val="black"/>
                    </a:solidFill>
                    <a:latin typeface="Calibri"/>
                  </a:rPr>
                  <a:t> 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FD56E0FF-80CA-4EAF-AAD6-0CBB4233F9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4068" y="5343240"/>
                <a:ext cx="2733012" cy="646331"/>
              </a:xfrm>
              <a:prstGeom prst="rect">
                <a:avLst/>
              </a:prstGeom>
              <a:blipFill>
                <a:blip r:embed="rId4"/>
                <a:stretch>
                  <a:fillRect l="-1336" t="-5660" r="-223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F09A8751-81C2-444B-BB3F-B7FD4CE29FC4}"/>
                  </a:ext>
                </a:extLst>
              </p:cNvPr>
              <p:cNvSpPr txBox="1"/>
              <p:nvPr/>
            </p:nvSpPr>
            <p:spPr>
              <a:xfrm>
                <a:off x="4864514" y="-42063"/>
                <a:ext cx="2253793" cy="9452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Primal plane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Point: 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𝑝</m:t>
                    </m:r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=(</m:t>
                    </m:r>
                    <m:sSub>
                      <m:sSubPr>
                        <m:ctrlP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𝑝</m:t>
                        </m:r>
                      </m:e>
                      <m:sub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𝑥</m:t>
                        </m:r>
                      </m:sub>
                    </m:sSub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,</m:t>
                    </m:r>
                    <m:sSub>
                      <m:sSubPr>
                        <m:ctrlP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𝑝</m:t>
                        </m:r>
                      </m:e>
                      <m:sub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𝑦</m:t>
                        </m:r>
                      </m:sub>
                    </m:sSub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)</m:t>
                    </m:r>
                  </m:oMath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Line: 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𝑙</m:t>
                    </m:r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:</m:t>
                    </m:r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𝑦</m:t>
                    </m:r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=</m:t>
                    </m:r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𝑚𝑥</m:t>
                    </m:r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+</m:t>
                    </m:r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𝑏</m:t>
                    </m:r>
                  </m:oMath>
                </a14:m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F09A8751-81C2-444B-BB3F-B7FD4CE29F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4514" y="-42063"/>
                <a:ext cx="2253793" cy="945259"/>
              </a:xfrm>
              <a:prstGeom prst="rect">
                <a:avLst/>
              </a:prstGeom>
              <a:blipFill>
                <a:blip r:embed="rId5"/>
                <a:stretch>
                  <a:fillRect l="-2432" t="-3226" b="-96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89E9EFBB-91D2-477E-B861-33C8EA914886}"/>
                  </a:ext>
                </a:extLst>
              </p:cNvPr>
              <p:cNvSpPr txBox="1"/>
              <p:nvPr/>
            </p:nvSpPr>
            <p:spPr>
              <a:xfrm>
                <a:off x="6827669" y="-37300"/>
                <a:ext cx="2362406" cy="9452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Dual plane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Line: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𝑝</m:t>
                        </m:r>
                      </m:e>
                      <m:sup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∗</m:t>
                        </m:r>
                      </m:sup>
                    </m:sSup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:</m:t>
                    </m:r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𝑦</m:t>
                    </m:r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=</m:t>
                    </m:r>
                    <m:sSub>
                      <m:sSubPr>
                        <m:ctrlP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𝑝</m:t>
                        </m:r>
                      </m:e>
                      <m:sub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𝑥</m:t>
                        </m:r>
                      </m:sub>
                    </m:sSub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𝑥</m:t>
                    </m:r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 −</m:t>
                    </m:r>
                    <m:sSub>
                      <m:sSubPr>
                        <m:ctrlP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𝑝</m:t>
                        </m:r>
                      </m:e>
                      <m:sub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𝑦</m:t>
                        </m:r>
                      </m:sub>
                    </m:sSub>
                  </m:oMath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Point: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𝑙</m:t>
                        </m:r>
                      </m:e>
                      <m:sup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∗</m:t>
                        </m:r>
                      </m:sup>
                    </m:sSup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=(</m:t>
                    </m:r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𝑚</m:t>
                    </m:r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, −</m:t>
                    </m:r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𝑏</m:t>
                    </m:r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)</m:t>
                    </m:r>
                  </m:oMath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89E9EFBB-91D2-477E-B861-33C8EA9148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7669" y="-37300"/>
                <a:ext cx="2362406" cy="945259"/>
              </a:xfrm>
              <a:prstGeom prst="rect">
                <a:avLst/>
              </a:prstGeom>
              <a:blipFill>
                <a:blip r:embed="rId6"/>
                <a:stretch>
                  <a:fillRect l="-2062" t="-3871" b="-96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4E409BC5-020E-4EEE-8FAB-7897D9A961BD}"/>
              </a:ext>
            </a:extLst>
          </p:cNvPr>
          <p:cNvCxnSpPr>
            <a:cxnSpLocks/>
          </p:cNvCxnSpPr>
          <p:nvPr/>
        </p:nvCxnSpPr>
        <p:spPr>
          <a:xfrm>
            <a:off x="4897296" y="-5834"/>
            <a:ext cx="0" cy="90903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61D696A2-3116-4B99-871A-A5508359BAE4}"/>
              </a:ext>
            </a:extLst>
          </p:cNvPr>
          <p:cNvCxnSpPr>
            <a:cxnSpLocks/>
          </p:cNvCxnSpPr>
          <p:nvPr/>
        </p:nvCxnSpPr>
        <p:spPr>
          <a:xfrm>
            <a:off x="4897296" y="903196"/>
            <a:ext cx="427541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13487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Picture 60">
            <a:extLst>
              <a:ext uri="{FF2B5EF4-FFF2-40B4-BE49-F238E27FC236}">
                <a16:creationId xmlns:a16="http://schemas.microsoft.com/office/drawing/2014/main" id="{FEB4407D-82A3-4E52-808A-45D990A96F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4660" y="1451816"/>
            <a:ext cx="6126878" cy="3059680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609600" y="130175"/>
            <a:ext cx="7772400" cy="1470025"/>
          </a:xfrm>
        </p:spPr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Point-Line Duality Puzzle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3E33138-E94B-41CD-A3AB-64BE453DC468}"/>
              </a:ext>
            </a:extLst>
          </p:cNvPr>
          <p:cNvSpPr txBox="1"/>
          <p:nvPr/>
        </p:nvSpPr>
        <p:spPr>
          <a:xfrm>
            <a:off x="1394519" y="1696844"/>
            <a:ext cx="316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00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srgbClr val="F00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B0C1384F-3189-4CEE-BED7-461B70310782}"/>
              </a:ext>
            </a:extLst>
          </p:cNvPr>
          <p:cNvCxnSpPr>
            <a:cxnSpLocks/>
          </p:cNvCxnSpPr>
          <p:nvPr/>
        </p:nvCxnSpPr>
        <p:spPr>
          <a:xfrm>
            <a:off x="1386587" y="1950177"/>
            <a:ext cx="2522081" cy="2540417"/>
          </a:xfrm>
          <a:prstGeom prst="line">
            <a:avLst/>
          </a:prstGeom>
          <a:ln w="25400">
            <a:solidFill>
              <a:srgbClr val="F00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A08D87EE-BC2C-4202-9E33-7CB52C5A3B8D}"/>
              </a:ext>
            </a:extLst>
          </p:cNvPr>
          <p:cNvSpPr txBox="1"/>
          <p:nvPr/>
        </p:nvSpPr>
        <p:spPr>
          <a:xfrm>
            <a:off x="3448850" y="1708751"/>
            <a:ext cx="316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00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srgbClr val="F00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3BC75AF3-7707-4B52-9472-BEF444111CA8}"/>
              </a:ext>
            </a:extLst>
          </p:cNvPr>
          <p:cNvCxnSpPr>
            <a:cxnSpLocks/>
          </p:cNvCxnSpPr>
          <p:nvPr/>
        </p:nvCxnSpPr>
        <p:spPr>
          <a:xfrm flipV="1">
            <a:off x="2647950" y="1437169"/>
            <a:ext cx="1492250" cy="3053425"/>
          </a:xfrm>
          <a:prstGeom prst="line">
            <a:avLst/>
          </a:prstGeom>
          <a:ln w="25400">
            <a:solidFill>
              <a:srgbClr val="F00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FF95C72D-381C-4C05-BD6A-62422CA143A3}"/>
              </a:ext>
            </a:extLst>
          </p:cNvPr>
          <p:cNvSpPr txBox="1"/>
          <p:nvPr/>
        </p:nvSpPr>
        <p:spPr>
          <a:xfrm>
            <a:off x="2120833" y="1524085"/>
            <a:ext cx="385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B2A53D2-39D5-4927-9081-B224BA687612}"/>
              </a:ext>
            </a:extLst>
          </p:cNvPr>
          <p:cNvSpPr txBox="1"/>
          <p:nvPr/>
        </p:nvSpPr>
        <p:spPr>
          <a:xfrm>
            <a:off x="3097135" y="3397022"/>
            <a:ext cx="385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8BB46669-E792-497C-B30B-CE0DE5A9F6B9}"/>
              </a:ext>
            </a:extLst>
          </p:cNvPr>
          <p:cNvSpPr txBox="1"/>
          <p:nvPr/>
        </p:nvSpPr>
        <p:spPr>
          <a:xfrm>
            <a:off x="1608137" y="3364304"/>
            <a:ext cx="385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38781220-189B-48F8-AD1E-F7497D73223C}"/>
              </a:ext>
            </a:extLst>
          </p:cNvPr>
          <p:cNvSpPr txBox="1"/>
          <p:nvPr/>
        </p:nvSpPr>
        <p:spPr>
          <a:xfrm>
            <a:off x="2881968" y="2602183"/>
            <a:ext cx="385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A058C955-683E-42C0-879C-CFD9C86AA789}"/>
              </a:ext>
            </a:extLst>
          </p:cNvPr>
          <p:cNvSpPr>
            <a:spLocks noChangeAspect="1"/>
          </p:cNvSpPr>
          <p:nvPr/>
        </p:nvSpPr>
        <p:spPr>
          <a:xfrm>
            <a:off x="2356669" y="1904553"/>
            <a:ext cx="53266" cy="58698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5FC6889B-E8A9-4565-9688-B40F644ECF22}"/>
              </a:ext>
            </a:extLst>
          </p:cNvPr>
          <p:cNvSpPr>
            <a:spLocks noChangeAspect="1"/>
          </p:cNvSpPr>
          <p:nvPr/>
        </p:nvSpPr>
        <p:spPr>
          <a:xfrm>
            <a:off x="1858009" y="3418925"/>
            <a:ext cx="53266" cy="58698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783BEB70-E117-4DED-BBE7-38E032457B83}"/>
              </a:ext>
            </a:extLst>
          </p:cNvPr>
          <p:cNvSpPr>
            <a:spLocks noChangeAspect="1"/>
          </p:cNvSpPr>
          <p:nvPr/>
        </p:nvSpPr>
        <p:spPr>
          <a:xfrm>
            <a:off x="3043869" y="3603591"/>
            <a:ext cx="53266" cy="58698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6917FF4B-C6EB-4592-9BEF-9B1C66EBC1EA}"/>
              </a:ext>
            </a:extLst>
          </p:cNvPr>
          <p:cNvSpPr>
            <a:spLocks noChangeAspect="1"/>
          </p:cNvSpPr>
          <p:nvPr/>
        </p:nvSpPr>
        <p:spPr>
          <a:xfrm>
            <a:off x="2867659" y="2923702"/>
            <a:ext cx="53266" cy="58698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88AE93AF-35FF-4C1B-AD53-392F9D75DC6B}"/>
              </a:ext>
            </a:extLst>
          </p:cNvPr>
          <p:cNvSpPr txBox="1"/>
          <p:nvPr/>
        </p:nvSpPr>
        <p:spPr>
          <a:xfrm>
            <a:off x="4840391" y="3137640"/>
            <a:ext cx="5004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p*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820B3A4C-911E-41A5-96C8-A495C8837016}"/>
              </a:ext>
            </a:extLst>
          </p:cNvPr>
          <p:cNvSpPr txBox="1"/>
          <p:nvPr/>
        </p:nvSpPr>
        <p:spPr>
          <a:xfrm>
            <a:off x="6190486" y="1737859"/>
            <a:ext cx="5004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p*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874F8A1B-3709-40DF-98C8-E86955159100}"/>
              </a:ext>
            </a:extLst>
          </p:cNvPr>
          <p:cNvSpPr txBox="1"/>
          <p:nvPr/>
        </p:nvSpPr>
        <p:spPr>
          <a:xfrm>
            <a:off x="6792331" y="2595381"/>
            <a:ext cx="5004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p*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BA1C3EC4-195F-4935-A316-64F497197B36}"/>
              </a:ext>
            </a:extLst>
          </p:cNvPr>
          <p:cNvSpPr txBox="1"/>
          <p:nvPr/>
        </p:nvSpPr>
        <p:spPr>
          <a:xfrm>
            <a:off x="6772525" y="1520688"/>
            <a:ext cx="431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00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l*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srgbClr val="F00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9FA24E18-1E9B-4001-A9D9-21BA6B1540D0}"/>
              </a:ext>
            </a:extLst>
          </p:cNvPr>
          <p:cNvSpPr txBox="1"/>
          <p:nvPr/>
        </p:nvSpPr>
        <p:spPr>
          <a:xfrm>
            <a:off x="5256000" y="2054440"/>
            <a:ext cx="431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00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l*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srgbClr val="F00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</a:p>
        </p:txBody>
      </p: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C970513D-8B9E-48B4-A5A2-E64AEFBDD4AE}"/>
              </a:ext>
            </a:extLst>
          </p:cNvPr>
          <p:cNvCxnSpPr>
            <a:cxnSpLocks/>
          </p:cNvCxnSpPr>
          <p:nvPr/>
        </p:nvCxnSpPr>
        <p:spPr>
          <a:xfrm>
            <a:off x="4456242" y="2446775"/>
            <a:ext cx="1993794" cy="2043819"/>
          </a:xfrm>
          <a:prstGeom prst="line">
            <a:avLst/>
          </a:prstGeom>
          <a:ln w="254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>
            <a:extLst>
              <a:ext uri="{FF2B5EF4-FFF2-40B4-BE49-F238E27FC236}">
                <a16:creationId xmlns:a16="http://schemas.microsoft.com/office/drawing/2014/main" id="{411380B5-90FC-4B2D-9BCC-4EDC1F9AD055}"/>
              </a:ext>
            </a:extLst>
          </p:cNvPr>
          <p:cNvSpPr txBox="1"/>
          <p:nvPr/>
        </p:nvSpPr>
        <p:spPr>
          <a:xfrm>
            <a:off x="6098986" y="2410715"/>
            <a:ext cx="5004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p*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</a:p>
        </p:txBody>
      </p: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D8B12E2E-EFB6-49E2-8C43-26809C06C0E4}"/>
              </a:ext>
            </a:extLst>
          </p:cNvPr>
          <p:cNvCxnSpPr>
            <a:cxnSpLocks/>
          </p:cNvCxnSpPr>
          <p:nvPr/>
        </p:nvCxnSpPr>
        <p:spPr>
          <a:xfrm>
            <a:off x="5471764" y="1452437"/>
            <a:ext cx="1489892" cy="3038157"/>
          </a:xfrm>
          <a:prstGeom prst="line">
            <a:avLst/>
          </a:prstGeom>
          <a:ln w="254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44DE33C1-5ABA-42D6-A4DB-1DA56129505A}"/>
              </a:ext>
            </a:extLst>
          </p:cNvPr>
          <p:cNvCxnSpPr>
            <a:cxnSpLocks/>
          </p:cNvCxnSpPr>
          <p:nvPr/>
        </p:nvCxnSpPr>
        <p:spPr>
          <a:xfrm flipV="1">
            <a:off x="4456242" y="1756878"/>
            <a:ext cx="3079621" cy="1050758"/>
          </a:xfrm>
          <a:prstGeom prst="line">
            <a:avLst/>
          </a:prstGeom>
          <a:ln w="254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3C87CEC6-2278-41A8-9BD6-06E2D06CEF22}"/>
              </a:ext>
            </a:extLst>
          </p:cNvPr>
          <p:cNvCxnSpPr>
            <a:cxnSpLocks/>
          </p:cNvCxnSpPr>
          <p:nvPr/>
        </p:nvCxnSpPr>
        <p:spPr>
          <a:xfrm>
            <a:off x="4456242" y="2953051"/>
            <a:ext cx="3089586" cy="0"/>
          </a:xfrm>
          <a:prstGeom prst="line">
            <a:avLst/>
          </a:prstGeom>
          <a:ln w="254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Oval 50">
            <a:extLst>
              <a:ext uri="{FF2B5EF4-FFF2-40B4-BE49-F238E27FC236}">
                <a16:creationId xmlns:a16="http://schemas.microsoft.com/office/drawing/2014/main" id="{464FB163-292C-4005-8B1F-5F5B2BDBB7B5}"/>
              </a:ext>
            </a:extLst>
          </p:cNvPr>
          <p:cNvSpPr>
            <a:spLocks noChangeAspect="1"/>
          </p:cNvSpPr>
          <p:nvPr/>
        </p:nvSpPr>
        <p:spPr>
          <a:xfrm>
            <a:off x="6961656" y="1904553"/>
            <a:ext cx="53266" cy="58698"/>
          </a:xfrm>
          <a:prstGeom prst="ellipse">
            <a:avLst/>
          </a:prstGeom>
          <a:solidFill>
            <a:srgbClr val="F000A0"/>
          </a:solidFill>
          <a:ln>
            <a:solidFill>
              <a:srgbClr val="F00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F7AC4228-67E0-4505-B113-5ECF795FD480}"/>
              </a:ext>
            </a:extLst>
          </p:cNvPr>
          <p:cNvSpPr>
            <a:spLocks noChangeAspect="1"/>
          </p:cNvSpPr>
          <p:nvPr/>
        </p:nvSpPr>
        <p:spPr>
          <a:xfrm>
            <a:off x="5445131" y="2417426"/>
            <a:ext cx="53266" cy="58698"/>
          </a:xfrm>
          <a:prstGeom prst="ellipse">
            <a:avLst/>
          </a:prstGeom>
          <a:solidFill>
            <a:srgbClr val="F000A0"/>
          </a:solidFill>
          <a:ln>
            <a:solidFill>
              <a:srgbClr val="F00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8EE6A8D2-9CC0-40CF-8910-F531CF73DC28}"/>
                  </a:ext>
                </a:extLst>
              </p:cNvPr>
              <p:cNvSpPr txBox="1"/>
              <p:nvPr/>
            </p:nvSpPr>
            <p:spPr>
              <a:xfrm>
                <a:off x="2586122" y="4681946"/>
                <a:ext cx="34788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R="0" lvl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Symbol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  <a:sym typeface="Symbol"/>
                            </a:rPr>
                            <m:t>𝑝</m:t>
                          </m:r>
                        </m:e>
                        <m:sub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Symbol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8EE6A8D2-9CC0-40CF-8910-F531CF73DC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6122" y="4681946"/>
                <a:ext cx="347889" cy="369332"/>
              </a:xfrm>
              <a:prstGeom prst="rect">
                <a:avLst/>
              </a:prstGeom>
              <a:blipFill>
                <a:blip r:embed="rId3"/>
                <a:stretch>
                  <a:fillRect r="-5263"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2" name="Rectangle 91">
            <a:extLst>
              <a:ext uri="{FF2B5EF4-FFF2-40B4-BE49-F238E27FC236}">
                <a16:creationId xmlns:a16="http://schemas.microsoft.com/office/drawing/2014/main" id="{7751D90B-722B-443D-AE03-5F16B310E613}"/>
              </a:ext>
            </a:extLst>
          </p:cNvPr>
          <p:cNvSpPr/>
          <p:nvPr/>
        </p:nvSpPr>
        <p:spPr>
          <a:xfrm>
            <a:off x="2841772" y="4720627"/>
            <a:ext cx="11191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prstClr val="black"/>
                </a:solidFill>
                <a:latin typeface="Calibri"/>
                <a:sym typeface="Symbol"/>
              </a:rPr>
              <a:t>lies above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6F934B86-20D7-4737-BC53-F370CDC2A6A6}"/>
                  </a:ext>
                </a:extLst>
              </p:cNvPr>
              <p:cNvSpPr/>
              <p:nvPr/>
            </p:nvSpPr>
            <p:spPr>
              <a:xfrm>
                <a:off x="3822941" y="4720627"/>
                <a:ext cx="41652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sSubPr>
                        <m:e>
                          <m:r>
                            <a:rPr lang="en-US" sz="1800" i="1">
                              <a:solidFill>
                                <a:prstClr val="black"/>
                              </a:solidFill>
                              <a:latin typeface="Cambria Math"/>
                              <a:sym typeface="Symbol"/>
                            </a:rPr>
                            <m:t>𝑙</m:t>
                          </m:r>
                        </m:e>
                        <m:sub>
                          <m:r>
                            <a:rPr lang="en-US" sz="1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6F934B86-20D7-4737-BC53-F370CDC2A6A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2941" y="4720627"/>
                <a:ext cx="416524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8166DF9F-76B3-400C-A652-762D5318F897}"/>
                  </a:ext>
                </a:extLst>
              </p:cNvPr>
              <p:cNvSpPr txBox="1"/>
              <p:nvPr/>
            </p:nvSpPr>
            <p:spPr>
              <a:xfrm>
                <a:off x="2576586" y="5012597"/>
                <a:ext cx="34788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R="0" lvl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Symbol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  <a:sym typeface="Symbol"/>
                            </a:rPr>
                            <m:t>𝑝</m:t>
                          </m:r>
                        </m:e>
                        <m:sub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Symbol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8166DF9F-76B3-400C-A652-762D5318F8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6586" y="5012597"/>
                <a:ext cx="347889" cy="369332"/>
              </a:xfrm>
              <a:prstGeom prst="rect">
                <a:avLst/>
              </a:prstGeom>
              <a:blipFill>
                <a:blip r:embed="rId5"/>
                <a:stretch>
                  <a:fillRect r="-5263"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5" name="Rectangle 94">
            <a:extLst>
              <a:ext uri="{FF2B5EF4-FFF2-40B4-BE49-F238E27FC236}">
                <a16:creationId xmlns:a16="http://schemas.microsoft.com/office/drawing/2014/main" id="{AFE3B501-DC4F-4EAD-B4F2-5A1A2F5A4A9C}"/>
              </a:ext>
            </a:extLst>
          </p:cNvPr>
          <p:cNvSpPr/>
          <p:nvPr/>
        </p:nvSpPr>
        <p:spPr>
          <a:xfrm>
            <a:off x="2995710" y="5051278"/>
            <a:ext cx="7922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prstClr val="black"/>
                </a:solidFill>
                <a:latin typeface="Calibri"/>
                <a:sym typeface="Symbol"/>
              </a:rPr>
              <a:t>lies 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4B03B579-763B-47AE-B6E2-E93655B74E2C}"/>
                  </a:ext>
                </a:extLst>
              </p:cNvPr>
              <p:cNvSpPr/>
              <p:nvPr/>
            </p:nvSpPr>
            <p:spPr>
              <a:xfrm>
                <a:off x="3813405" y="5051278"/>
                <a:ext cx="41652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sSubPr>
                        <m:e>
                          <m:r>
                            <a:rPr lang="en-US" sz="1800" i="1">
                              <a:solidFill>
                                <a:prstClr val="black"/>
                              </a:solidFill>
                              <a:latin typeface="Cambria Math"/>
                              <a:sym typeface="Symbol"/>
                            </a:rPr>
                            <m:t>𝑙</m:t>
                          </m:r>
                        </m:e>
                        <m:sub>
                          <m:r>
                            <a:rPr lang="en-US" sz="1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4B03B579-763B-47AE-B6E2-E93655B74E2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3405" y="5051278"/>
                <a:ext cx="416524" cy="369332"/>
              </a:xfrm>
              <a:prstGeom prst="rect">
                <a:avLst/>
              </a:prstGeom>
              <a:blipFill>
                <a:blip r:embed="rId6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AAD12175-75B8-4D46-B94D-657082B08903}"/>
                  </a:ext>
                </a:extLst>
              </p:cNvPr>
              <p:cNvSpPr txBox="1"/>
              <p:nvPr/>
            </p:nvSpPr>
            <p:spPr>
              <a:xfrm>
                <a:off x="2575915" y="5316092"/>
                <a:ext cx="34788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R="0" lvl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Symbol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  <a:sym typeface="Symbol"/>
                            </a:rPr>
                            <m:t>𝑝</m:t>
                          </m:r>
                        </m:e>
                        <m:sub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Symbol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AAD12175-75B8-4D46-B94D-657082B089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5915" y="5316092"/>
                <a:ext cx="347889" cy="369332"/>
              </a:xfrm>
              <a:prstGeom prst="rect">
                <a:avLst/>
              </a:prstGeom>
              <a:blipFill>
                <a:blip r:embed="rId7"/>
                <a:stretch>
                  <a:fillRect r="-5263"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3" name="Rectangle 102">
            <a:extLst>
              <a:ext uri="{FF2B5EF4-FFF2-40B4-BE49-F238E27FC236}">
                <a16:creationId xmlns:a16="http://schemas.microsoft.com/office/drawing/2014/main" id="{31522A0D-549D-470D-9420-2C4786EF8C82}"/>
              </a:ext>
            </a:extLst>
          </p:cNvPr>
          <p:cNvSpPr/>
          <p:nvPr/>
        </p:nvSpPr>
        <p:spPr>
          <a:xfrm>
            <a:off x="2995039" y="5354773"/>
            <a:ext cx="7922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prstClr val="black"/>
                </a:solidFill>
                <a:latin typeface="Calibri"/>
                <a:sym typeface="Symbol"/>
              </a:rPr>
              <a:t>lies 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id="{5D3D5741-C9F0-4ADC-845D-BC7A34726A6B}"/>
                  </a:ext>
                </a:extLst>
              </p:cNvPr>
              <p:cNvSpPr/>
              <p:nvPr/>
            </p:nvSpPr>
            <p:spPr>
              <a:xfrm>
                <a:off x="3810073" y="5354773"/>
                <a:ext cx="42184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sSubPr>
                        <m:e>
                          <m:r>
                            <a:rPr lang="en-US" sz="1800" i="1">
                              <a:solidFill>
                                <a:prstClr val="black"/>
                              </a:solidFill>
                              <a:latin typeface="Cambria Math"/>
                              <a:sym typeface="Symbol"/>
                            </a:rPr>
                            <m:t>𝑙</m:t>
                          </m:r>
                        </m:e>
                        <m:sub>
                          <m:r>
                            <a:rPr lang="en-US" sz="1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id="{5D3D5741-C9F0-4ADC-845D-BC7A34726A6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73" y="5354773"/>
                <a:ext cx="421846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ABC4DC22-B08F-4E42-B69F-B9ECCC0E9B68}"/>
                  </a:ext>
                </a:extLst>
              </p:cNvPr>
              <p:cNvSpPr txBox="1"/>
              <p:nvPr/>
            </p:nvSpPr>
            <p:spPr>
              <a:xfrm>
                <a:off x="2566379" y="5618391"/>
                <a:ext cx="34788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R="0" lvl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Symbol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  <a:sym typeface="Symbol"/>
                            </a:rPr>
                            <m:t>𝑝</m:t>
                          </m:r>
                        </m:e>
                        <m:sub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Symbol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ABC4DC22-B08F-4E42-B69F-B9ECCC0E9B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6379" y="5618391"/>
                <a:ext cx="347889" cy="369332"/>
              </a:xfrm>
              <a:prstGeom prst="rect">
                <a:avLst/>
              </a:prstGeom>
              <a:blipFill>
                <a:blip r:embed="rId9"/>
                <a:stretch>
                  <a:fillRect r="-5263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6" name="Rectangle 105">
            <a:extLst>
              <a:ext uri="{FF2B5EF4-FFF2-40B4-BE49-F238E27FC236}">
                <a16:creationId xmlns:a16="http://schemas.microsoft.com/office/drawing/2014/main" id="{6E6A7FA6-7980-432A-85D8-412B56B21065}"/>
              </a:ext>
            </a:extLst>
          </p:cNvPr>
          <p:cNvSpPr/>
          <p:nvPr/>
        </p:nvSpPr>
        <p:spPr>
          <a:xfrm>
            <a:off x="2819241" y="5657072"/>
            <a:ext cx="112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prstClr val="black"/>
                </a:solidFill>
                <a:latin typeface="Calibri"/>
                <a:sym typeface="Symbol"/>
              </a:rPr>
              <a:t>lies below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C1E1475E-0A6F-47FC-8CC6-4D204A478A3A}"/>
                  </a:ext>
                </a:extLst>
              </p:cNvPr>
              <p:cNvSpPr/>
              <p:nvPr/>
            </p:nvSpPr>
            <p:spPr>
              <a:xfrm>
                <a:off x="3803198" y="5657072"/>
                <a:ext cx="41652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sSubPr>
                        <m:e>
                          <m:r>
                            <a:rPr lang="en-US" sz="1800" i="1">
                              <a:solidFill>
                                <a:prstClr val="black"/>
                              </a:solidFill>
                              <a:latin typeface="Cambria Math"/>
                              <a:sym typeface="Symbol"/>
                            </a:rPr>
                            <m:t>𝑙</m:t>
                          </m:r>
                        </m:e>
                        <m:sub>
                          <m:r>
                            <a:rPr lang="en-US" sz="1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C1E1475E-0A6F-47FC-8CC6-4D204A478A3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3198" y="5657072"/>
                <a:ext cx="416524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TextBox 107">
                <a:extLst>
                  <a:ext uri="{FF2B5EF4-FFF2-40B4-BE49-F238E27FC236}">
                    <a16:creationId xmlns:a16="http://schemas.microsoft.com/office/drawing/2014/main" id="{2F7D2C78-65D0-4006-85F6-6E2B573109E8}"/>
                  </a:ext>
                </a:extLst>
              </p:cNvPr>
              <p:cNvSpPr txBox="1"/>
              <p:nvPr/>
            </p:nvSpPr>
            <p:spPr>
              <a:xfrm>
                <a:off x="2566379" y="5931112"/>
                <a:ext cx="34788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R="0" lvl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Symbol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  <a:sym typeface="Symbol"/>
                            </a:rPr>
                            <m:t>𝑝</m:t>
                          </m:r>
                        </m:e>
                        <m:sub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Symbol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08" name="TextBox 107">
                <a:extLst>
                  <a:ext uri="{FF2B5EF4-FFF2-40B4-BE49-F238E27FC236}">
                    <a16:creationId xmlns:a16="http://schemas.microsoft.com/office/drawing/2014/main" id="{2F7D2C78-65D0-4006-85F6-6E2B573109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6379" y="5931112"/>
                <a:ext cx="347889" cy="369332"/>
              </a:xfrm>
              <a:prstGeom prst="rect">
                <a:avLst/>
              </a:prstGeom>
              <a:blipFill>
                <a:blip r:embed="rId11"/>
                <a:stretch>
                  <a:fillRect r="-5263" b="-4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9" name="Rectangle 108">
            <a:extLst>
              <a:ext uri="{FF2B5EF4-FFF2-40B4-BE49-F238E27FC236}">
                <a16:creationId xmlns:a16="http://schemas.microsoft.com/office/drawing/2014/main" id="{44366875-A321-4887-BEE4-9364212F0A86}"/>
              </a:ext>
            </a:extLst>
          </p:cNvPr>
          <p:cNvSpPr/>
          <p:nvPr/>
        </p:nvSpPr>
        <p:spPr>
          <a:xfrm>
            <a:off x="2822029" y="5969793"/>
            <a:ext cx="11191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prstClr val="black"/>
                </a:solidFill>
                <a:latin typeface="Calibri"/>
                <a:sym typeface="Symbol"/>
              </a:rPr>
              <a:t>lies above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Rectangle 109">
                <a:extLst>
                  <a:ext uri="{FF2B5EF4-FFF2-40B4-BE49-F238E27FC236}">
                    <a16:creationId xmlns:a16="http://schemas.microsoft.com/office/drawing/2014/main" id="{B8FB35A3-DBB8-46F9-BF53-257EFA7D222C}"/>
                  </a:ext>
                </a:extLst>
              </p:cNvPr>
              <p:cNvSpPr/>
              <p:nvPr/>
            </p:nvSpPr>
            <p:spPr>
              <a:xfrm>
                <a:off x="3800537" y="5969793"/>
                <a:ext cx="42184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sSubPr>
                        <m:e>
                          <m:r>
                            <a:rPr lang="en-US" sz="1800" i="1">
                              <a:solidFill>
                                <a:prstClr val="black"/>
                              </a:solidFill>
                              <a:latin typeface="Cambria Math"/>
                              <a:sym typeface="Symbol"/>
                            </a:rPr>
                            <m:t>𝑙</m:t>
                          </m:r>
                        </m:e>
                        <m:sub>
                          <m:r>
                            <a:rPr lang="en-US" sz="1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0" name="Rectangle 109">
                <a:extLst>
                  <a:ext uri="{FF2B5EF4-FFF2-40B4-BE49-F238E27FC236}">
                    <a16:creationId xmlns:a16="http://schemas.microsoft.com/office/drawing/2014/main" id="{B8FB35A3-DBB8-46F9-BF53-257EFA7D222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0537" y="5969793"/>
                <a:ext cx="421846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TextBox 110">
                <a:extLst>
                  <a:ext uri="{FF2B5EF4-FFF2-40B4-BE49-F238E27FC236}">
                    <a16:creationId xmlns:a16="http://schemas.microsoft.com/office/drawing/2014/main" id="{9A65E163-59E3-414C-8473-2A438435F1DE}"/>
                  </a:ext>
                </a:extLst>
              </p:cNvPr>
              <p:cNvSpPr txBox="1"/>
              <p:nvPr/>
            </p:nvSpPr>
            <p:spPr>
              <a:xfrm>
                <a:off x="6040500" y="4699133"/>
                <a:ext cx="34788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R="0" lvl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Symbol"/>
                            </a:rPr>
                          </m:ctrlPr>
                        </m:sSubSupPr>
                        <m:e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  <a:sym typeface="Symbol"/>
                            </a:rPr>
                            <m:t>𝑝</m:t>
                          </m:r>
                        </m:e>
                        <m:sub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Symbol"/>
                            </a:rPr>
                            <m:t>1</m:t>
                          </m:r>
                        </m:sub>
                        <m:sup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Symbol"/>
                            </a:rPr>
                            <m:t>∗</m:t>
                          </m:r>
                        </m:sup>
                      </m:sSubSup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11" name="TextBox 110">
                <a:extLst>
                  <a:ext uri="{FF2B5EF4-FFF2-40B4-BE49-F238E27FC236}">
                    <a16:creationId xmlns:a16="http://schemas.microsoft.com/office/drawing/2014/main" id="{9A65E163-59E3-414C-8473-2A438435F1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0500" y="4699133"/>
                <a:ext cx="347889" cy="369332"/>
              </a:xfrm>
              <a:prstGeom prst="rect">
                <a:avLst/>
              </a:prstGeom>
              <a:blipFill>
                <a:blip r:embed="rId13"/>
                <a:stretch>
                  <a:fillRect r="-3509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2" name="Rectangle 111">
            <a:extLst>
              <a:ext uri="{FF2B5EF4-FFF2-40B4-BE49-F238E27FC236}">
                <a16:creationId xmlns:a16="http://schemas.microsoft.com/office/drawing/2014/main" id="{870FA317-EDE5-4992-A222-9B3D93E6DD71}"/>
              </a:ext>
            </a:extLst>
          </p:cNvPr>
          <p:cNvSpPr/>
          <p:nvPr/>
        </p:nvSpPr>
        <p:spPr>
          <a:xfrm>
            <a:off x="5035221" y="4738203"/>
            <a:ext cx="11191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prstClr val="black"/>
                </a:solidFill>
                <a:latin typeface="Calibri"/>
                <a:sym typeface="Symbol"/>
              </a:rPr>
              <a:t>lies above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id="{D2B2AEA8-77FC-4C28-B774-0DAF88C6984C}"/>
                  </a:ext>
                </a:extLst>
              </p:cNvPr>
              <p:cNvSpPr/>
              <p:nvPr/>
            </p:nvSpPr>
            <p:spPr>
              <a:xfrm>
                <a:off x="4784367" y="4703323"/>
                <a:ext cx="41652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sSubSupPr>
                        <m:e>
                          <m:r>
                            <a:rPr lang="en-US" sz="1800" i="1">
                              <a:solidFill>
                                <a:prstClr val="black"/>
                              </a:solidFill>
                              <a:latin typeface="Cambria Math"/>
                              <a:sym typeface="Symbol"/>
                            </a:rPr>
                            <m:t>𝑙</m:t>
                          </m:r>
                        </m:e>
                        <m:sub>
                          <m:r>
                            <a:rPr lang="en-US" sz="1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1</m:t>
                          </m:r>
                        </m:sub>
                        <m:sup>
                          <m:r>
                            <a:rPr lang="en-US" sz="1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∗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id="{D2B2AEA8-77FC-4C28-B774-0DAF88C6984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4367" y="4703323"/>
                <a:ext cx="416524" cy="369332"/>
              </a:xfrm>
              <a:prstGeom prst="rect">
                <a:avLst/>
              </a:prstGeom>
              <a:blipFill>
                <a:blip r:embed="rId14"/>
                <a:stretch>
                  <a:fillRect b="-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4" name="TextBox 113">
                <a:extLst>
                  <a:ext uri="{FF2B5EF4-FFF2-40B4-BE49-F238E27FC236}">
                    <a16:creationId xmlns:a16="http://schemas.microsoft.com/office/drawing/2014/main" id="{FE3442D3-1C34-4271-936B-956DB6ACBCA2}"/>
                  </a:ext>
                </a:extLst>
              </p:cNvPr>
              <p:cNvSpPr txBox="1"/>
              <p:nvPr/>
            </p:nvSpPr>
            <p:spPr>
              <a:xfrm>
                <a:off x="6022901" y="5036853"/>
                <a:ext cx="34788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R="0" lvl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Symbol"/>
                            </a:rPr>
                          </m:ctrlPr>
                        </m:sSubSupPr>
                        <m:e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  <a:sym typeface="Symbol"/>
                            </a:rPr>
                            <m:t>𝑝</m:t>
                          </m:r>
                        </m:e>
                        <m:sub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Symbol"/>
                            </a:rPr>
                            <m:t>2</m:t>
                          </m:r>
                        </m:sub>
                        <m:sup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Symbol"/>
                            </a:rPr>
                            <m:t>∗</m:t>
                          </m:r>
                        </m:sup>
                      </m:sSubSup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14" name="TextBox 113">
                <a:extLst>
                  <a:ext uri="{FF2B5EF4-FFF2-40B4-BE49-F238E27FC236}">
                    <a16:creationId xmlns:a16="http://schemas.microsoft.com/office/drawing/2014/main" id="{FE3442D3-1C34-4271-936B-956DB6ACBC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2901" y="5036853"/>
                <a:ext cx="347889" cy="369332"/>
              </a:xfrm>
              <a:prstGeom prst="rect">
                <a:avLst/>
              </a:prstGeom>
              <a:blipFill>
                <a:blip r:embed="rId15"/>
                <a:stretch>
                  <a:fillRect r="-7018"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5" name="Rectangle 114">
            <a:extLst>
              <a:ext uri="{FF2B5EF4-FFF2-40B4-BE49-F238E27FC236}">
                <a16:creationId xmlns:a16="http://schemas.microsoft.com/office/drawing/2014/main" id="{94540676-EE93-4CB4-B549-4919BE9138F6}"/>
              </a:ext>
            </a:extLst>
          </p:cNvPr>
          <p:cNvSpPr/>
          <p:nvPr/>
        </p:nvSpPr>
        <p:spPr>
          <a:xfrm>
            <a:off x="5189159" y="5068854"/>
            <a:ext cx="7922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prstClr val="black"/>
                </a:solidFill>
                <a:latin typeface="Calibri"/>
                <a:sym typeface="Symbol"/>
              </a:rPr>
              <a:t>lies on</a:t>
            </a:r>
            <a:endParaRPr lang="en-US" dirty="0"/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CCF4D7FA-DA39-4697-9DAB-E0A688EC5E66}"/>
              </a:ext>
            </a:extLst>
          </p:cNvPr>
          <p:cNvSpPr/>
          <p:nvPr/>
        </p:nvSpPr>
        <p:spPr>
          <a:xfrm>
            <a:off x="5188488" y="5372349"/>
            <a:ext cx="7922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prstClr val="black"/>
                </a:solidFill>
                <a:latin typeface="Calibri"/>
                <a:sym typeface="Symbol"/>
              </a:rPr>
              <a:t>lies 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Rectangle 118">
                <a:extLst>
                  <a:ext uri="{FF2B5EF4-FFF2-40B4-BE49-F238E27FC236}">
                    <a16:creationId xmlns:a16="http://schemas.microsoft.com/office/drawing/2014/main" id="{137E72D3-A91B-4D8D-8B55-7D9E8095B7F8}"/>
                  </a:ext>
                </a:extLst>
              </p:cNvPr>
              <p:cNvSpPr/>
              <p:nvPr/>
            </p:nvSpPr>
            <p:spPr>
              <a:xfrm>
                <a:off x="4809160" y="5350889"/>
                <a:ext cx="42184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sSubSupPr>
                        <m:e>
                          <m:r>
                            <a:rPr lang="en-US" sz="1800" i="1">
                              <a:solidFill>
                                <a:prstClr val="black"/>
                              </a:solidFill>
                              <a:latin typeface="Cambria Math"/>
                              <a:sym typeface="Symbol"/>
                            </a:rPr>
                            <m:t>𝑙</m:t>
                          </m:r>
                        </m:e>
                        <m:sub>
                          <m:r>
                            <a:rPr lang="en-US" sz="1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2</m:t>
                          </m:r>
                        </m:sub>
                        <m:sup>
                          <m:r>
                            <a:rPr lang="en-US" sz="1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∗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9" name="Rectangle 118">
                <a:extLst>
                  <a:ext uri="{FF2B5EF4-FFF2-40B4-BE49-F238E27FC236}">
                    <a16:creationId xmlns:a16="http://schemas.microsoft.com/office/drawing/2014/main" id="{137E72D3-A91B-4D8D-8B55-7D9E8095B7F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9160" y="5350889"/>
                <a:ext cx="421846" cy="369332"/>
              </a:xfrm>
              <a:prstGeom prst="rect">
                <a:avLst/>
              </a:prstGeom>
              <a:blipFill>
                <a:blip r:embed="rId16"/>
                <a:stretch>
                  <a:fillRect b="-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1" name="Rectangle 120">
            <a:extLst>
              <a:ext uri="{FF2B5EF4-FFF2-40B4-BE49-F238E27FC236}">
                <a16:creationId xmlns:a16="http://schemas.microsoft.com/office/drawing/2014/main" id="{7A77B0D9-7B0D-4542-B7D0-EC399800690A}"/>
              </a:ext>
            </a:extLst>
          </p:cNvPr>
          <p:cNvSpPr/>
          <p:nvPr/>
        </p:nvSpPr>
        <p:spPr>
          <a:xfrm>
            <a:off x="5012690" y="5674648"/>
            <a:ext cx="112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prstClr val="black"/>
                </a:solidFill>
                <a:latin typeface="Calibri"/>
                <a:sym typeface="Symbol"/>
              </a:rPr>
              <a:t>lies below</a:t>
            </a:r>
            <a:endParaRPr lang="en-US" dirty="0"/>
          </a:p>
        </p:txBody>
      </p:sp>
      <p:sp>
        <p:nvSpPr>
          <p:cNvPr id="124" name="Rectangle 123">
            <a:extLst>
              <a:ext uri="{FF2B5EF4-FFF2-40B4-BE49-F238E27FC236}">
                <a16:creationId xmlns:a16="http://schemas.microsoft.com/office/drawing/2014/main" id="{2A6049B7-73FE-4664-A8EB-66582056F217}"/>
              </a:ext>
            </a:extLst>
          </p:cNvPr>
          <p:cNvSpPr/>
          <p:nvPr/>
        </p:nvSpPr>
        <p:spPr>
          <a:xfrm>
            <a:off x="5015478" y="5987369"/>
            <a:ext cx="11191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prstClr val="black"/>
                </a:solidFill>
                <a:latin typeface="Calibri"/>
                <a:sym typeface="Symbol"/>
              </a:rPr>
              <a:t>lies above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6" name="Rectangle 125">
                <a:extLst>
                  <a:ext uri="{FF2B5EF4-FFF2-40B4-BE49-F238E27FC236}">
                    <a16:creationId xmlns:a16="http://schemas.microsoft.com/office/drawing/2014/main" id="{D5880C52-7730-4190-9272-A930F7C1D99E}"/>
                  </a:ext>
                </a:extLst>
              </p:cNvPr>
              <p:cNvSpPr/>
              <p:nvPr/>
            </p:nvSpPr>
            <p:spPr>
              <a:xfrm>
                <a:off x="4801966" y="5034564"/>
                <a:ext cx="41652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sSubSupPr>
                        <m:e>
                          <m:r>
                            <a:rPr lang="en-US" sz="1800" i="1">
                              <a:solidFill>
                                <a:prstClr val="black"/>
                              </a:solidFill>
                              <a:latin typeface="Cambria Math"/>
                              <a:sym typeface="Symbol"/>
                            </a:rPr>
                            <m:t>𝑙</m:t>
                          </m:r>
                        </m:e>
                        <m:sub>
                          <m:r>
                            <a:rPr lang="en-US" sz="1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1</m:t>
                          </m:r>
                        </m:sub>
                        <m:sup>
                          <m:r>
                            <a:rPr lang="en-US" sz="1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∗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6" name="Rectangle 125">
                <a:extLst>
                  <a:ext uri="{FF2B5EF4-FFF2-40B4-BE49-F238E27FC236}">
                    <a16:creationId xmlns:a16="http://schemas.microsoft.com/office/drawing/2014/main" id="{D5880C52-7730-4190-9272-A930F7C1D99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1966" y="5034564"/>
                <a:ext cx="416524" cy="369332"/>
              </a:xfrm>
              <a:prstGeom prst="rect">
                <a:avLst/>
              </a:prstGeom>
              <a:blipFill>
                <a:blip r:embed="rId17"/>
                <a:stretch>
                  <a:fillRect b="-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7" name="TextBox 126">
                <a:extLst>
                  <a:ext uri="{FF2B5EF4-FFF2-40B4-BE49-F238E27FC236}">
                    <a16:creationId xmlns:a16="http://schemas.microsoft.com/office/drawing/2014/main" id="{33F550EB-D633-4A9E-9951-FEDE5FAB9D3D}"/>
                  </a:ext>
                </a:extLst>
              </p:cNvPr>
              <p:cNvSpPr txBox="1"/>
              <p:nvPr/>
            </p:nvSpPr>
            <p:spPr>
              <a:xfrm>
                <a:off x="6005302" y="5315140"/>
                <a:ext cx="34788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R="0" lvl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Symbol"/>
                            </a:rPr>
                          </m:ctrlPr>
                        </m:sSubSupPr>
                        <m:e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  <a:sym typeface="Symbol"/>
                            </a:rPr>
                            <m:t>𝑝</m:t>
                          </m:r>
                        </m:e>
                        <m:sub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Symbol"/>
                            </a:rPr>
                            <m:t>2</m:t>
                          </m:r>
                        </m:sub>
                        <m:sup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Symbol"/>
                            </a:rPr>
                            <m:t>∗</m:t>
                          </m:r>
                        </m:sup>
                      </m:sSubSup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27" name="TextBox 126">
                <a:extLst>
                  <a:ext uri="{FF2B5EF4-FFF2-40B4-BE49-F238E27FC236}">
                    <a16:creationId xmlns:a16="http://schemas.microsoft.com/office/drawing/2014/main" id="{33F550EB-D633-4A9E-9951-FEDE5FAB9D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5302" y="5315140"/>
                <a:ext cx="347889" cy="369332"/>
              </a:xfrm>
              <a:prstGeom prst="rect">
                <a:avLst/>
              </a:prstGeom>
              <a:blipFill>
                <a:blip r:embed="rId18"/>
                <a:stretch>
                  <a:fillRect r="-7018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8" name="TextBox 127">
                <a:extLst>
                  <a:ext uri="{FF2B5EF4-FFF2-40B4-BE49-F238E27FC236}">
                    <a16:creationId xmlns:a16="http://schemas.microsoft.com/office/drawing/2014/main" id="{C943F00D-5BE3-4C84-A8E6-A7BCC2C000C7}"/>
                  </a:ext>
                </a:extLst>
              </p:cNvPr>
              <p:cNvSpPr txBox="1"/>
              <p:nvPr/>
            </p:nvSpPr>
            <p:spPr>
              <a:xfrm>
                <a:off x="6016350" y="5646343"/>
                <a:ext cx="347889" cy="3754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R="0" lvl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Symbol"/>
                            </a:rPr>
                          </m:ctrlPr>
                        </m:sSubSupPr>
                        <m:e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  <a:sym typeface="Symbol"/>
                            </a:rPr>
                            <m:t>𝑝</m:t>
                          </m:r>
                        </m:e>
                        <m:sub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Symbol"/>
                            </a:rPr>
                            <m:t>3</m:t>
                          </m:r>
                        </m:sub>
                        <m:sup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Symbol"/>
                            </a:rPr>
                            <m:t>∗</m:t>
                          </m:r>
                        </m:sup>
                      </m:sSubSup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28" name="TextBox 127">
                <a:extLst>
                  <a:ext uri="{FF2B5EF4-FFF2-40B4-BE49-F238E27FC236}">
                    <a16:creationId xmlns:a16="http://schemas.microsoft.com/office/drawing/2014/main" id="{C943F00D-5BE3-4C84-A8E6-A7BCC2C000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6350" y="5646343"/>
                <a:ext cx="347889" cy="375424"/>
              </a:xfrm>
              <a:prstGeom prst="rect">
                <a:avLst/>
              </a:prstGeom>
              <a:blipFill>
                <a:blip r:embed="rId19"/>
                <a:stretch>
                  <a:fillRect r="-5263" b="-48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9" name="Rectangle 128">
                <a:extLst>
                  <a:ext uri="{FF2B5EF4-FFF2-40B4-BE49-F238E27FC236}">
                    <a16:creationId xmlns:a16="http://schemas.microsoft.com/office/drawing/2014/main" id="{2D7A14FE-E578-498B-B360-740888C2C494}"/>
                  </a:ext>
                </a:extLst>
              </p:cNvPr>
              <p:cNvSpPr/>
              <p:nvPr/>
            </p:nvSpPr>
            <p:spPr>
              <a:xfrm>
                <a:off x="4798112" y="5655910"/>
                <a:ext cx="41652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sSubSupPr>
                        <m:e>
                          <m:r>
                            <a:rPr lang="en-US" sz="1800" i="1">
                              <a:solidFill>
                                <a:prstClr val="black"/>
                              </a:solidFill>
                              <a:latin typeface="Cambria Math"/>
                              <a:sym typeface="Symbol"/>
                            </a:rPr>
                            <m:t>𝑙</m:t>
                          </m:r>
                        </m:e>
                        <m:sub>
                          <m:r>
                            <a:rPr lang="en-US" sz="1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1</m:t>
                          </m:r>
                        </m:sub>
                        <m:sup>
                          <m:r>
                            <a:rPr lang="en-US" sz="1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∗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9" name="Rectangle 128">
                <a:extLst>
                  <a:ext uri="{FF2B5EF4-FFF2-40B4-BE49-F238E27FC236}">
                    <a16:creationId xmlns:a16="http://schemas.microsoft.com/office/drawing/2014/main" id="{2D7A14FE-E578-498B-B360-740888C2C49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8112" y="5655910"/>
                <a:ext cx="416524" cy="369332"/>
              </a:xfrm>
              <a:prstGeom prst="rect">
                <a:avLst/>
              </a:prstGeom>
              <a:blipFill>
                <a:blip r:embed="rId20"/>
                <a:stretch>
                  <a:fillRect b="-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0" name="TextBox 129">
                <a:extLst>
                  <a:ext uri="{FF2B5EF4-FFF2-40B4-BE49-F238E27FC236}">
                    <a16:creationId xmlns:a16="http://schemas.microsoft.com/office/drawing/2014/main" id="{9D31ADEC-B381-4F91-8EAF-F343DE864B2B}"/>
                  </a:ext>
                </a:extLst>
              </p:cNvPr>
              <p:cNvSpPr txBox="1"/>
              <p:nvPr/>
            </p:nvSpPr>
            <p:spPr>
              <a:xfrm>
                <a:off x="6005302" y="5948036"/>
                <a:ext cx="347889" cy="3754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R="0" lvl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Symbol"/>
                            </a:rPr>
                          </m:ctrlPr>
                        </m:sSubSupPr>
                        <m:e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  <a:sym typeface="Symbol"/>
                            </a:rPr>
                            <m:t>𝑝</m:t>
                          </m:r>
                        </m:e>
                        <m:sub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Symbol"/>
                            </a:rPr>
                            <m:t>4</m:t>
                          </m:r>
                        </m:sub>
                        <m:sup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Symbol"/>
                            </a:rPr>
                            <m:t>∗</m:t>
                          </m:r>
                        </m:sup>
                      </m:sSubSup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30" name="TextBox 129">
                <a:extLst>
                  <a:ext uri="{FF2B5EF4-FFF2-40B4-BE49-F238E27FC236}">
                    <a16:creationId xmlns:a16="http://schemas.microsoft.com/office/drawing/2014/main" id="{9D31ADEC-B381-4F91-8EAF-F343DE864B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5302" y="5948036"/>
                <a:ext cx="347889" cy="375424"/>
              </a:xfrm>
              <a:prstGeom prst="rect">
                <a:avLst/>
              </a:prstGeom>
              <a:blipFill>
                <a:blip r:embed="rId21"/>
                <a:stretch>
                  <a:fillRect r="-7018" b="-4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1" name="Rectangle 130">
                <a:extLst>
                  <a:ext uri="{FF2B5EF4-FFF2-40B4-BE49-F238E27FC236}">
                    <a16:creationId xmlns:a16="http://schemas.microsoft.com/office/drawing/2014/main" id="{CFC13963-A117-410F-81FB-68F750D00606}"/>
                  </a:ext>
                </a:extLst>
              </p:cNvPr>
              <p:cNvSpPr/>
              <p:nvPr/>
            </p:nvSpPr>
            <p:spPr>
              <a:xfrm>
                <a:off x="4798928" y="5942566"/>
                <a:ext cx="42184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sSubSupPr>
                        <m:e>
                          <m:r>
                            <a:rPr lang="en-US" sz="1800" i="1">
                              <a:solidFill>
                                <a:prstClr val="black"/>
                              </a:solidFill>
                              <a:latin typeface="Cambria Math"/>
                              <a:sym typeface="Symbol"/>
                            </a:rPr>
                            <m:t>𝑙</m:t>
                          </m:r>
                        </m:e>
                        <m:sub>
                          <m:r>
                            <a:rPr lang="en-US" sz="1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2</m:t>
                          </m:r>
                        </m:sub>
                        <m:sup>
                          <m:r>
                            <a:rPr lang="en-US" sz="1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∗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1" name="Rectangle 130">
                <a:extLst>
                  <a:ext uri="{FF2B5EF4-FFF2-40B4-BE49-F238E27FC236}">
                    <a16:creationId xmlns:a16="http://schemas.microsoft.com/office/drawing/2014/main" id="{CFC13963-A117-410F-81FB-68F750D0060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8928" y="5942566"/>
                <a:ext cx="421846" cy="369332"/>
              </a:xfrm>
              <a:prstGeom prst="rect">
                <a:avLst/>
              </a:prstGeom>
              <a:blipFill>
                <a:blip r:embed="rId22"/>
                <a:stretch>
                  <a:fillRect b="-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>
            <a:extLst>
              <a:ext uri="{FF2B5EF4-FFF2-40B4-BE49-F238E27FC236}">
                <a16:creationId xmlns:a16="http://schemas.microsoft.com/office/drawing/2014/main" id="{36243910-DDF5-4288-8308-D69352F5ACA1}"/>
              </a:ext>
            </a:extLst>
          </p:cNvPr>
          <p:cNvGrpSpPr/>
          <p:nvPr/>
        </p:nvGrpSpPr>
        <p:grpSpPr>
          <a:xfrm>
            <a:off x="4229502" y="4691587"/>
            <a:ext cx="505027" cy="1645099"/>
            <a:chOff x="4229502" y="4691587"/>
            <a:chExt cx="505027" cy="164509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Rectangle 62">
                  <a:extLst>
                    <a:ext uri="{FF2B5EF4-FFF2-40B4-BE49-F238E27FC236}">
                      <a16:creationId xmlns:a16="http://schemas.microsoft.com/office/drawing/2014/main" id="{E0FD88A9-C987-4FD5-A659-384450330B01}"/>
                    </a:ext>
                  </a:extLst>
                </p:cNvPr>
                <p:cNvSpPr/>
                <p:nvPr/>
              </p:nvSpPr>
              <p:spPr>
                <a:xfrm>
                  <a:off x="4229502" y="4691587"/>
                  <a:ext cx="481221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⇔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3" name="Rectangle 62">
                  <a:extLst>
                    <a:ext uri="{FF2B5EF4-FFF2-40B4-BE49-F238E27FC236}">
                      <a16:creationId xmlns:a16="http://schemas.microsoft.com/office/drawing/2014/main" id="{E0FD88A9-C987-4FD5-A659-384450330B0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29502" y="4691587"/>
                  <a:ext cx="481221" cy="369332"/>
                </a:xfrm>
                <a:prstGeom prst="rect">
                  <a:avLst/>
                </a:prstGeom>
                <a:blipFill>
                  <a:blip r:embed="rId2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4" name="Rectangle 63">
                  <a:extLst>
                    <a:ext uri="{FF2B5EF4-FFF2-40B4-BE49-F238E27FC236}">
                      <a16:creationId xmlns:a16="http://schemas.microsoft.com/office/drawing/2014/main" id="{480CC7F7-B151-440A-8BD4-CBB786CDC915}"/>
                    </a:ext>
                  </a:extLst>
                </p:cNvPr>
                <p:cNvSpPr/>
                <p:nvPr/>
              </p:nvSpPr>
              <p:spPr>
                <a:xfrm>
                  <a:off x="4239038" y="5029793"/>
                  <a:ext cx="481221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⇔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4" name="Rectangle 63">
                  <a:extLst>
                    <a:ext uri="{FF2B5EF4-FFF2-40B4-BE49-F238E27FC236}">
                      <a16:creationId xmlns:a16="http://schemas.microsoft.com/office/drawing/2014/main" id="{480CC7F7-B151-440A-8BD4-CBB786CDC91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39038" y="5029793"/>
                  <a:ext cx="481221" cy="369332"/>
                </a:xfrm>
                <a:prstGeom prst="rect">
                  <a:avLst/>
                </a:prstGeom>
                <a:blipFill>
                  <a:blip r:embed="rId2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5" name="Rectangle 64">
                  <a:extLst>
                    <a:ext uri="{FF2B5EF4-FFF2-40B4-BE49-F238E27FC236}">
                      <a16:creationId xmlns:a16="http://schemas.microsoft.com/office/drawing/2014/main" id="{EE3C9E14-4DD1-4379-B4EF-A6B3D022E632}"/>
                    </a:ext>
                  </a:extLst>
                </p:cNvPr>
                <p:cNvSpPr/>
                <p:nvPr/>
              </p:nvSpPr>
              <p:spPr>
                <a:xfrm>
                  <a:off x="4241028" y="5381734"/>
                  <a:ext cx="481221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⇔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5" name="Rectangle 64">
                  <a:extLst>
                    <a:ext uri="{FF2B5EF4-FFF2-40B4-BE49-F238E27FC236}">
                      <a16:creationId xmlns:a16="http://schemas.microsoft.com/office/drawing/2014/main" id="{EE3C9E14-4DD1-4379-B4EF-A6B3D022E63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41028" y="5381734"/>
                  <a:ext cx="481221" cy="369332"/>
                </a:xfrm>
                <a:prstGeom prst="rect">
                  <a:avLst/>
                </a:prstGeom>
                <a:blipFill>
                  <a:blip r:embed="rId2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" name="Rectangle 65">
                  <a:extLst>
                    <a:ext uri="{FF2B5EF4-FFF2-40B4-BE49-F238E27FC236}">
                      <a16:creationId xmlns:a16="http://schemas.microsoft.com/office/drawing/2014/main" id="{CF11CEFF-FB78-46B7-AB02-5A902CD24452}"/>
                    </a:ext>
                  </a:extLst>
                </p:cNvPr>
                <p:cNvSpPr/>
                <p:nvPr/>
              </p:nvSpPr>
              <p:spPr>
                <a:xfrm>
                  <a:off x="4250860" y="5709617"/>
                  <a:ext cx="481221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⇔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6" name="Rectangle 65">
                  <a:extLst>
                    <a:ext uri="{FF2B5EF4-FFF2-40B4-BE49-F238E27FC236}">
                      <a16:creationId xmlns:a16="http://schemas.microsoft.com/office/drawing/2014/main" id="{CF11CEFF-FB78-46B7-AB02-5A902CD2445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50860" y="5709617"/>
                  <a:ext cx="481221" cy="369332"/>
                </a:xfrm>
                <a:prstGeom prst="rect">
                  <a:avLst/>
                </a:prstGeom>
                <a:blipFill>
                  <a:blip r:embed="rId2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" name="Rectangle 66">
                  <a:extLst>
                    <a:ext uri="{FF2B5EF4-FFF2-40B4-BE49-F238E27FC236}">
                      <a16:creationId xmlns:a16="http://schemas.microsoft.com/office/drawing/2014/main" id="{B074A15F-7B1A-4F89-A218-6470308BF5A6}"/>
                    </a:ext>
                  </a:extLst>
                </p:cNvPr>
                <p:cNvSpPr/>
                <p:nvPr/>
              </p:nvSpPr>
              <p:spPr>
                <a:xfrm>
                  <a:off x="4253308" y="5967354"/>
                  <a:ext cx="481221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⇔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7" name="Rectangle 66">
                  <a:extLst>
                    <a:ext uri="{FF2B5EF4-FFF2-40B4-BE49-F238E27FC236}">
                      <a16:creationId xmlns:a16="http://schemas.microsoft.com/office/drawing/2014/main" id="{B074A15F-7B1A-4F89-A218-6470308BF5A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53308" y="5967354"/>
                  <a:ext cx="481221" cy="369332"/>
                </a:xfrm>
                <a:prstGeom prst="rect">
                  <a:avLst/>
                </a:prstGeom>
                <a:blipFill>
                  <a:blip r:embed="rId2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2533252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812" y="51582"/>
            <a:ext cx="4624388" cy="1470025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Lower Convex Hull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 Intersecting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Halfspaces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155" r="56138" b="27305"/>
          <a:stretch/>
        </p:blipFill>
        <p:spPr bwMode="auto">
          <a:xfrm>
            <a:off x="976542" y="1744458"/>
            <a:ext cx="6396757" cy="3407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Freeform 39"/>
          <p:cNvSpPr/>
          <p:nvPr/>
        </p:nvSpPr>
        <p:spPr>
          <a:xfrm>
            <a:off x="5091113" y="2043113"/>
            <a:ext cx="1171575" cy="604837"/>
          </a:xfrm>
          <a:custGeom>
            <a:avLst/>
            <a:gdLst>
              <a:gd name="connsiteX0" fmla="*/ 0 w 1171575"/>
              <a:gd name="connsiteY0" fmla="*/ 23812 h 604837"/>
              <a:gd name="connsiteX1" fmla="*/ 147637 w 1171575"/>
              <a:gd name="connsiteY1" fmla="*/ 342900 h 604837"/>
              <a:gd name="connsiteX2" fmla="*/ 357187 w 1171575"/>
              <a:gd name="connsiteY2" fmla="*/ 604837 h 604837"/>
              <a:gd name="connsiteX3" fmla="*/ 762000 w 1171575"/>
              <a:gd name="connsiteY3" fmla="*/ 576262 h 604837"/>
              <a:gd name="connsiteX4" fmla="*/ 971550 w 1171575"/>
              <a:gd name="connsiteY4" fmla="*/ 409575 h 604837"/>
              <a:gd name="connsiteX5" fmla="*/ 1171575 w 1171575"/>
              <a:gd name="connsiteY5" fmla="*/ 0 h 604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71575" h="604837">
                <a:moveTo>
                  <a:pt x="0" y="23812"/>
                </a:moveTo>
                <a:lnTo>
                  <a:pt x="147637" y="342900"/>
                </a:lnTo>
                <a:lnTo>
                  <a:pt x="357187" y="604837"/>
                </a:lnTo>
                <a:lnTo>
                  <a:pt x="762000" y="576262"/>
                </a:lnTo>
                <a:lnTo>
                  <a:pt x="971550" y="409575"/>
                </a:lnTo>
                <a:lnTo>
                  <a:pt x="1171575" y="0"/>
                </a:lnTo>
              </a:path>
            </a:pathLst>
          </a:custGeom>
          <a:solidFill>
            <a:srgbClr val="92D050">
              <a:alpha val="5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42874" y="1278384"/>
            <a:ext cx="935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Primal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396839" y="1246118"/>
            <a:ext cx="935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Dual</a:t>
            </a:r>
          </a:p>
        </p:txBody>
      </p:sp>
      <p:sp>
        <p:nvSpPr>
          <p:cNvPr id="4" name="Freeform 3"/>
          <p:cNvSpPr/>
          <p:nvPr/>
        </p:nvSpPr>
        <p:spPr>
          <a:xfrm>
            <a:off x="1420427" y="3790765"/>
            <a:ext cx="2095130" cy="727969"/>
          </a:xfrm>
          <a:custGeom>
            <a:avLst/>
            <a:gdLst>
              <a:gd name="connsiteX0" fmla="*/ 0 w 2095130"/>
              <a:gd name="connsiteY0" fmla="*/ 0 h 727969"/>
              <a:gd name="connsiteX1" fmla="*/ 541538 w 2095130"/>
              <a:gd name="connsiteY1" fmla="*/ 461639 h 727969"/>
              <a:gd name="connsiteX2" fmla="*/ 1180730 w 2095130"/>
              <a:gd name="connsiteY2" fmla="*/ 727969 h 727969"/>
              <a:gd name="connsiteX3" fmla="*/ 1535837 w 2095130"/>
              <a:gd name="connsiteY3" fmla="*/ 594804 h 727969"/>
              <a:gd name="connsiteX4" fmla="*/ 2095130 w 2095130"/>
              <a:gd name="connsiteY4" fmla="*/ 168676 h 727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95130" h="727969">
                <a:moveTo>
                  <a:pt x="0" y="0"/>
                </a:moveTo>
                <a:lnTo>
                  <a:pt x="541538" y="461639"/>
                </a:lnTo>
                <a:lnTo>
                  <a:pt x="1180730" y="727969"/>
                </a:lnTo>
                <a:lnTo>
                  <a:pt x="1535837" y="594804"/>
                </a:lnTo>
                <a:lnTo>
                  <a:pt x="2095130" y="168676"/>
                </a:lnTo>
              </a:path>
            </a:pathLst>
          </a:custGeom>
          <a:noFill/>
          <a:ln w="28575">
            <a:solidFill>
              <a:srgbClr val="F000A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71745" y="3714395"/>
            <a:ext cx="385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673730" y="4182914"/>
            <a:ext cx="385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467992" y="4518734"/>
            <a:ext cx="385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853034" y="4334068"/>
            <a:ext cx="385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452622" y="3825704"/>
            <a:ext cx="385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</a:t>
            </a:r>
          </a:p>
        </p:txBody>
      </p:sp>
      <p:sp>
        <p:nvSpPr>
          <p:cNvPr id="13" name="Oval 12"/>
          <p:cNvSpPr>
            <a:spLocks noChangeAspect="1"/>
          </p:cNvSpPr>
          <p:nvPr/>
        </p:nvSpPr>
        <p:spPr>
          <a:xfrm>
            <a:off x="3480660" y="3916982"/>
            <a:ext cx="53266" cy="58698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Oval 13"/>
          <p:cNvSpPr>
            <a:spLocks noChangeAspect="1"/>
          </p:cNvSpPr>
          <p:nvPr/>
        </p:nvSpPr>
        <p:spPr>
          <a:xfrm>
            <a:off x="2931698" y="4344600"/>
            <a:ext cx="53266" cy="58698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Oval 14"/>
          <p:cNvSpPr>
            <a:spLocks noChangeAspect="1"/>
          </p:cNvSpPr>
          <p:nvPr/>
        </p:nvSpPr>
        <p:spPr>
          <a:xfrm>
            <a:off x="2551418" y="4488122"/>
            <a:ext cx="53266" cy="58698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Oval 16"/>
          <p:cNvSpPr>
            <a:spLocks noChangeAspect="1"/>
          </p:cNvSpPr>
          <p:nvPr/>
        </p:nvSpPr>
        <p:spPr>
          <a:xfrm>
            <a:off x="1400226" y="3754196"/>
            <a:ext cx="53266" cy="58698"/>
          </a:xfrm>
          <a:prstGeom prst="ellipse">
            <a:avLst/>
          </a:prstGeom>
          <a:solidFill>
            <a:srgbClr val="00B0F0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091508" y="1977193"/>
            <a:ext cx="5004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p*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</a:p>
        </p:txBody>
      </p:sp>
      <p:cxnSp>
        <p:nvCxnSpPr>
          <p:cNvPr id="19" name="Straight Connector 18"/>
          <p:cNvCxnSpPr/>
          <p:nvPr/>
        </p:nvCxnSpPr>
        <p:spPr>
          <a:xfrm flipH="1" flipV="1">
            <a:off x="5075656" y="2064629"/>
            <a:ext cx="1334669" cy="3012196"/>
          </a:xfrm>
          <a:prstGeom prst="line">
            <a:avLst/>
          </a:prstGeom>
          <a:ln w="254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 flipV="1">
            <a:off x="4917935" y="2031291"/>
            <a:ext cx="2268678" cy="2712159"/>
          </a:xfrm>
          <a:prstGeom prst="line">
            <a:avLst/>
          </a:prstGeom>
          <a:ln w="254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4174920" y="2571750"/>
            <a:ext cx="3140284" cy="144107"/>
          </a:xfrm>
          <a:prstGeom prst="line">
            <a:avLst/>
          </a:prstGeom>
          <a:ln w="254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4098786" y="2031291"/>
            <a:ext cx="2516327" cy="1955147"/>
          </a:xfrm>
          <a:prstGeom prst="line">
            <a:avLst/>
          </a:prstGeom>
          <a:ln w="254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4591050" y="2031291"/>
            <a:ext cx="1704975" cy="3174122"/>
          </a:xfrm>
          <a:prstGeom prst="line">
            <a:avLst/>
          </a:prstGeom>
          <a:ln w="254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4591050" y="1977193"/>
            <a:ext cx="5004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p*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068484" y="2346525"/>
            <a:ext cx="5004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p*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098786" y="3345063"/>
            <a:ext cx="5004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p*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251186" y="4770380"/>
            <a:ext cx="5004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p*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950726" y="5684332"/>
            <a:ext cx="3618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LCH = p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p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p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p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p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Symbol"/>
              </a:rPr>
              <a:t>UE =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p*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p*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p*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p*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p*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648920" y="5205413"/>
            <a:ext cx="22572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00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lower convex hull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4156028" y="5218869"/>
            <a:ext cx="4505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= halfplane intersection (of upper halfplanes)</a:t>
            </a:r>
          </a:p>
        </p:txBody>
      </p:sp>
      <p:sp>
        <p:nvSpPr>
          <p:cNvPr id="41" name="Freeform 40"/>
          <p:cNvSpPr/>
          <p:nvPr/>
        </p:nvSpPr>
        <p:spPr>
          <a:xfrm>
            <a:off x="5076825" y="2057400"/>
            <a:ext cx="1209675" cy="600075"/>
          </a:xfrm>
          <a:custGeom>
            <a:avLst/>
            <a:gdLst>
              <a:gd name="connsiteX0" fmla="*/ 0 w 1209675"/>
              <a:gd name="connsiteY0" fmla="*/ 0 h 600075"/>
              <a:gd name="connsiteX1" fmla="*/ 138113 w 1209675"/>
              <a:gd name="connsiteY1" fmla="*/ 323850 h 600075"/>
              <a:gd name="connsiteX2" fmla="*/ 357188 w 1209675"/>
              <a:gd name="connsiteY2" fmla="*/ 600075 h 600075"/>
              <a:gd name="connsiteX3" fmla="*/ 752475 w 1209675"/>
              <a:gd name="connsiteY3" fmla="*/ 581025 h 600075"/>
              <a:gd name="connsiteX4" fmla="*/ 990600 w 1209675"/>
              <a:gd name="connsiteY4" fmla="*/ 404813 h 600075"/>
              <a:gd name="connsiteX5" fmla="*/ 1209675 w 1209675"/>
              <a:gd name="connsiteY5" fmla="*/ 4763 h 600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09675" h="600075">
                <a:moveTo>
                  <a:pt x="0" y="0"/>
                </a:moveTo>
                <a:lnTo>
                  <a:pt x="138113" y="323850"/>
                </a:lnTo>
                <a:lnTo>
                  <a:pt x="357188" y="600075"/>
                </a:lnTo>
                <a:lnTo>
                  <a:pt x="752475" y="581025"/>
                </a:lnTo>
                <a:lnTo>
                  <a:pt x="990600" y="404813"/>
                </a:lnTo>
                <a:lnTo>
                  <a:pt x="1209675" y="4763"/>
                </a:lnTo>
              </a:path>
            </a:pathLst>
          </a:custGeom>
          <a:noFill/>
          <a:ln>
            <a:solidFill>
              <a:srgbClr val="0070C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Oval 15"/>
          <p:cNvSpPr>
            <a:spLocks noChangeAspect="1"/>
          </p:cNvSpPr>
          <p:nvPr/>
        </p:nvSpPr>
        <p:spPr>
          <a:xfrm>
            <a:off x="5165817" y="2303969"/>
            <a:ext cx="53266" cy="58698"/>
          </a:xfrm>
          <a:prstGeom prst="ellipse">
            <a:avLst/>
          </a:prstGeom>
          <a:solidFill>
            <a:srgbClr val="F000A0"/>
          </a:solidFill>
          <a:ln>
            <a:solidFill>
              <a:srgbClr val="F00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Oval 33"/>
          <p:cNvSpPr>
            <a:spLocks noChangeAspect="1"/>
          </p:cNvSpPr>
          <p:nvPr/>
        </p:nvSpPr>
        <p:spPr>
          <a:xfrm>
            <a:off x="5418229" y="2613532"/>
            <a:ext cx="53266" cy="58698"/>
          </a:xfrm>
          <a:prstGeom prst="ellipse">
            <a:avLst/>
          </a:prstGeom>
          <a:solidFill>
            <a:srgbClr val="F000A0"/>
          </a:solidFill>
          <a:ln>
            <a:solidFill>
              <a:srgbClr val="F00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Oval 34"/>
          <p:cNvSpPr>
            <a:spLocks noChangeAspect="1"/>
          </p:cNvSpPr>
          <p:nvPr/>
        </p:nvSpPr>
        <p:spPr>
          <a:xfrm>
            <a:off x="5794466" y="2599244"/>
            <a:ext cx="53266" cy="58698"/>
          </a:xfrm>
          <a:prstGeom prst="ellipse">
            <a:avLst/>
          </a:prstGeom>
          <a:solidFill>
            <a:srgbClr val="F000A0"/>
          </a:solidFill>
          <a:ln>
            <a:solidFill>
              <a:srgbClr val="F00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" name="Oval 35"/>
          <p:cNvSpPr>
            <a:spLocks noChangeAspect="1"/>
          </p:cNvSpPr>
          <p:nvPr/>
        </p:nvSpPr>
        <p:spPr>
          <a:xfrm>
            <a:off x="6037354" y="2437319"/>
            <a:ext cx="53266" cy="58698"/>
          </a:xfrm>
          <a:prstGeom prst="ellipse">
            <a:avLst/>
          </a:prstGeom>
          <a:solidFill>
            <a:srgbClr val="F000A0"/>
          </a:solidFill>
          <a:ln>
            <a:solidFill>
              <a:srgbClr val="F00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060" name="Group 2059">
            <a:extLst>
              <a:ext uri="{FF2B5EF4-FFF2-40B4-BE49-F238E27FC236}">
                <a16:creationId xmlns:a16="http://schemas.microsoft.com/office/drawing/2014/main" id="{40EB2CAB-6577-4752-BD3D-7DD695C37096}"/>
              </a:ext>
            </a:extLst>
          </p:cNvPr>
          <p:cNvGrpSpPr/>
          <p:nvPr/>
        </p:nvGrpSpPr>
        <p:grpSpPr>
          <a:xfrm>
            <a:off x="895350" y="3345063"/>
            <a:ext cx="3104813" cy="1665087"/>
            <a:chOff x="895350" y="3345063"/>
            <a:chExt cx="3104813" cy="1665087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36938467-9F01-4387-B8A3-71D1B829D6F1}"/>
                </a:ext>
              </a:extLst>
            </p:cNvPr>
            <p:cNvCxnSpPr>
              <a:cxnSpLocks/>
            </p:cNvCxnSpPr>
            <p:nvPr/>
          </p:nvCxnSpPr>
          <p:spPr>
            <a:xfrm>
              <a:off x="895350" y="3345063"/>
              <a:ext cx="1957684" cy="1665087"/>
            </a:xfrm>
            <a:prstGeom prst="line">
              <a:avLst/>
            </a:prstGeom>
            <a:ln w="9525">
              <a:solidFill>
                <a:srgbClr val="F000A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D2BD0244-32F3-4799-A6F5-4C59DE143C36}"/>
                </a:ext>
              </a:extLst>
            </p:cNvPr>
            <p:cNvCxnSpPr>
              <a:cxnSpLocks/>
            </p:cNvCxnSpPr>
            <p:nvPr/>
          </p:nvCxnSpPr>
          <p:spPr>
            <a:xfrm>
              <a:off x="1098320" y="3899061"/>
              <a:ext cx="2161176" cy="894758"/>
            </a:xfrm>
            <a:prstGeom prst="line">
              <a:avLst/>
            </a:prstGeom>
            <a:ln w="9525">
              <a:solidFill>
                <a:srgbClr val="F000A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3FFDD84F-09AF-40F6-8E92-05684467769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578895" y="4004474"/>
              <a:ext cx="2421268" cy="869207"/>
            </a:xfrm>
            <a:prstGeom prst="line">
              <a:avLst/>
            </a:prstGeom>
            <a:ln w="9525">
              <a:solidFill>
                <a:srgbClr val="F000A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4F5128DE-AC47-456C-AE91-A4BD1B38493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187904" y="3618353"/>
              <a:ext cx="1735512" cy="1391797"/>
            </a:xfrm>
            <a:prstGeom prst="line">
              <a:avLst/>
            </a:prstGeom>
            <a:ln w="9525">
              <a:solidFill>
                <a:srgbClr val="F000A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7F825573-A46B-4307-8026-B203E7F4371C}"/>
                  </a:ext>
                </a:extLst>
              </p:cNvPr>
              <p:cNvSpPr txBox="1"/>
              <p:nvPr/>
            </p:nvSpPr>
            <p:spPr>
              <a:xfrm>
                <a:off x="4864514" y="-42063"/>
                <a:ext cx="2253793" cy="9452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Primal plane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Point: 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𝑝</m:t>
                    </m:r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=(</m:t>
                    </m:r>
                    <m:sSub>
                      <m:sSubPr>
                        <m:ctrlP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𝑝</m:t>
                        </m:r>
                      </m:e>
                      <m:sub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𝑥</m:t>
                        </m:r>
                      </m:sub>
                    </m:sSub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,</m:t>
                    </m:r>
                    <m:sSub>
                      <m:sSubPr>
                        <m:ctrlP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𝑝</m:t>
                        </m:r>
                      </m:e>
                      <m:sub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𝑦</m:t>
                        </m:r>
                      </m:sub>
                    </m:sSub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)</m:t>
                    </m:r>
                  </m:oMath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Line: 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𝑙</m:t>
                    </m:r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:</m:t>
                    </m:r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𝑦</m:t>
                    </m:r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=</m:t>
                    </m:r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𝑚𝑥</m:t>
                    </m:r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+</m:t>
                    </m:r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𝑏</m:t>
                    </m:r>
                  </m:oMath>
                </a14:m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7F825573-A46B-4307-8026-B203E7F437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4514" y="-42063"/>
                <a:ext cx="2253793" cy="945259"/>
              </a:xfrm>
              <a:prstGeom prst="rect">
                <a:avLst/>
              </a:prstGeom>
              <a:blipFill>
                <a:blip r:embed="rId3"/>
                <a:stretch>
                  <a:fillRect l="-2432" t="-3226" b="-96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10D186CA-195F-4BA9-A687-B54D14202AF5}"/>
                  </a:ext>
                </a:extLst>
              </p:cNvPr>
              <p:cNvSpPr txBox="1"/>
              <p:nvPr/>
            </p:nvSpPr>
            <p:spPr>
              <a:xfrm>
                <a:off x="6827669" y="-37300"/>
                <a:ext cx="2362406" cy="9452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Dual plane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Line: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𝑝</m:t>
                        </m:r>
                      </m:e>
                      <m:sup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∗</m:t>
                        </m:r>
                      </m:sup>
                    </m:sSup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:</m:t>
                    </m:r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𝑦</m:t>
                    </m:r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=</m:t>
                    </m:r>
                    <m:sSub>
                      <m:sSubPr>
                        <m:ctrlP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𝑝</m:t>
                        </m:r>
                      </m:e>
                      <m:sub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𝑥</m:t>
                        </m:r>
                      </m:sub>
                    </m:sSub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𝑥</m:t>
                    </m:r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 −</m:t>
                    </m:r>
                    <m:sSub>
                      <m:sSubPr>
                        <m:ctrlP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𝑝</m:t>
                        </m:r>
                      </m:e>
                      <m:sub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𝑦</m:t>
                        </m:r>
                      </m:sub>
                    </m:sSub>
                  </m:oMath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Point: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𝑙</m:t>
                        </m:r>
                      </m:e>
                      <m:sup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∗</m:t>
                        </m:r>
                      </m:sup>
                    </m:sSup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=(</m:t>
                    </m:r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𝑚</m:t>
                    </m:r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, −</m:t>
                    </m:r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𝑏</m:t>
                    </m:r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)</m:t>
                    </m:r>
                  </m:oMath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10D186CA-195F-4BA9-A687-B54D14202A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7669" y="-37300"/>
                <a:ext cx="2362406" cy="945259"/>
              </a:xfrm>
              <a:prstGeom prst="rect">
                <a:avLst/>
              </a:prstGeom>
              <a:blipFill>
                <a:blip r:embed="rId4"/>
                <a:stretch>
                  <a:fillRect l="-2062" t="-3871" b="-96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D6F55FDD-8973-416D-8B88-019AF600F507}"/>
              </a:ext>
            </a:extLst>
          </p:cNvPr>
          <p:cNvCxnSpPr>
            <a:cxnSpLocks/>
          </p:cNvCxnSpPr>
          <p:nvPr/>
        </p:nvCxnSpPr>
        <p:spPr>
          <a:xfrm>
            <a:off x="4897296" y="-5834"/>
            <a:ext cx="0" cy="90903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E659B36E-CAF7-44E8-9385-D5FD24A71EDE}"/>
              </a:ext>
            </a:extLst>
          </p:cNvPr>
          <p:cNvCxnSpPr>
            <a:cxnSpLocks/>
          </p:cNvCxnSpPr>
          <p:nvPr/>
        </p:nvCxnSpPr>
        <p:spPr>
          <a:xfrm>
            <a:off x="4897296" y="903196"/>
            <a:ext cx="427541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68959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FFAC86-D4D4-FAEA-270E-47E13047D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3922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/>
              <a:t>Using Point-Line Duality for PLA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47D9BA-E192-C550-F70D-2A26BF60DC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52446"/>
            <a:ext cx="8229600" cy="5173717"/>
          </a:xfrm>
        </p:spPr>
        <p:txBody>
          <a:bodyPr/>
          <a:lstStyle/>
          <a:p>
            <a:r>
              <a:rPr lang="en-US" dirty="0"/>
              <a:t>Each vertical line segment defines constraints on each line that can intersect the segment (</a:t>
            </a:r>
            <a:r>
              <a:rPr lang="en-US" dirty="0" err="1"/>
              <a:t>k,r</a:t>
            </a:r>
            <a:r>
              <a:rPr lang="en-US" dirty="0"/>
              <a:t>-D) to (</a:t>
            </a:r>
            <a:r>
              <a:rPr lang="en-US" dirty="0" err="1"/>
              <a:t>k,r+D</a:t>
            </a:r>
            <a:r>
              <a:rPr lang="en-US" dirty="0"/>
              <a:t>). This defines a strip between two parallel lines in the dual space.</a:t>
            </a:r>
          </a:p>
        </p:txBody>
      </p:sp>
      <p:pic>
        <p:nvPicPr>
          <p:cNvPr id="5" name="Picture 4" descr="A diagram of a line graph&#10;&#10;AI-generated content may be incorrect.">
            <a:extLst>
              <a:ext uri="{FF2B5EF4-FFF2-40B4-BE49-F238E27FC236}">
                <a16:creationId xmlns:a16="http://schemas.microsoft.com/office/drawing/2014/main" id="{8B848A0B-3C67-BF34-68C8-355685929E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715"/>
          <a:stretch>
            <a:fillRect/>
          </a:stretch>
        </p:blipFill>
        <p:spPr>
          <a:xfrm>
            <a:off x="1242670" y="3429000"/>
            <a:ext cx="6959600" cy="29718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826933A-1E6B-AFF3-D142-B8F3F3F6752A}"/>
              </a:ext>
            </a:extLst>
          </p:cNvPr>
          <p:cNvSpPr txBox="1"/>
          <p:nvPr/>
        </p:nvSpPr>
        <p:spPr>
          <a:xfrm>
            <a:off x="21021" y="6583362"/>
            <a:ext cx="244329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Image generated using Nano Banana Pro.</a:t>
            </a:r>
          </a:p>
        </p:txBody>
      </p:sp>
    </p:spTree>
    <p:extLst>
      <p:ext uri="{BB962C8B-B14F-4D97-AF65-F5344CB8AC3E}">
        <p14:creationId xmlns:p14="http://schemas.microsoft.com/office/powerpoint/2010/main" val="14266754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2B827D-6015-D031-C010-6842611B6C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38199"/>
          </a:xfrm>
        </p:spPr>
        <p:txBody>
          <a:bodyPr/>
          <a:lstStyle/>
          <a:p>
            <a:r>
              <a:rPr lang="en-US" dirty="0"/>
              <a:t>The Greedy Algorithm (High Level)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6E61B5-64C3-2EA6-D306-F3E721FFA0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879" y="1174641"/>
            <a:ext cx="8945848" cy="4525963"/>
          </a:xfrm>
        </p:spPr>
        <p:txBody>
          <a:bodyPr>
            <a:normAutofit/>
          </a:bodyPr>
          <a:lstStyle/>
          <a:p>
            <a:r>
              <a:rPr lang="en-US" sz="2800" dirty="0"/>
              <a:t>Consider the vertical segments one at a time, maintaining a representation in dual space of all the lines that can intersect all the segments considered so far.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F1BD773-4987-168F-52C1-E57484ACAEEC}"/>
              </a:ext>
            </a:extLst>
          </p:cNvPr>
          <p:cNvGrpSpPr/>
          <p:nvPr/>
        </p:nvGrpSpPr>
        <p:grpSpPr>
          <a:xfrm>
            <a:off x="227688" y="2952259"/>
            <a:ext cx="3328300" cy="2773363"/>
            <a:chOff x="2509334" y="3369015"/>
            <a:chExt cx="3891466" cy="333658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24DDEDE1-B81B-2DF7-13EC-33914E1A6AE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509334" y="3369015"/>
              <a:ext cx="3891466" cy="3336585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BFBD70C-7CB1-EC8D-CA2D-051804899BCB}"/>
                </a:ext>
              </a:extLst>
            </p:cNvPr>
            <p:cNvSpPr/>
            <p:nvPr/>
          </p:nvSpPr>
          <p:spPr>
            <a:xfrm>
              <a:off x="4114800" y="4953000"/>
              <a:ext cx="228600" cy="990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AF701CBD-C29D-B599-8089-E672A76647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2400" y="2438400"/>
            <a:ext cx="4318669" cy="277336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4C6E667-F97A-AF6F-21EC-E80AB76DBB6B}"/>
              </a:ext>
            </a:extLst>
          </p:cNvPr>
          <p:cNvSpPr txBox="1"/>
          <p:nvPr/>
        </p:nvSpPr>
        <p:spPr>
          <a:xfrm>
            <a:off x="3840686" y="5174964"/>
            <a:ext cx="514743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convex polygon in m-b dual space corresponding</a:t>
            </a:r>
          </a:p>
          <a:p>
            <a:r>
              <a:rPr lang="en-US" dirty="0"/>
              <a:t>to the first 5 data ranges of the left figure. </a:t>
            </a:r>
          </a:p>
          <a:p>
            <a:r>
              <a:rPr lang="en-US" dirty="0"/>
              <a:t>Every point inside the polygon represents a straight</a:t>
            </a:r>
          </a:p>
          <a:p>
            <a:r>
              <a:rPr lang="en-US" dirty="0"/>
              <a:t>line that fits the 5 data ranges. The single interior</a:t>
            </a:r>
          </a:p>
          <a:p>
            <a:r>
              <a:rPr lang="en-US" dirty="0"/>
              <a:t>corresponds to the straight line drawn in the figure.</a:t>
            </a:r>
          </a:p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524401A-5502-5637-EDB5-9111F1FD03D6}"/>
              </a:ext>
            </a:extLst>
          </p:cNvPr>
          <p:cNvSpPr txBox="1"/>
          <p:nvPr/>
        </p:nvSpPr>
        <p:spPr>
          <a:xfrm>
            <a:off x="773583" y="5845133"/>
            <a:ext cx="2045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Primal space ranges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CF0729A-D1AC-386D-1AE0-3EABCE1DCB1D}"/>
              </a:ext>
            </a:extLst>
          </p:cNvPr>
          <p:cNvSpPr txBox="1"/>
          <p:nvPr/>
        </p:nvSpPr>
        <p:spPr>
          <a:xfrm>
            <a:off x="5840856" y="2767593"/>
            <a:ext cx="1851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Dual space region</a:t>
            </a:r>
          </a:p>
        </p:txBody>
      </p:sp>
    </p:spTree>
    <p:extLst>
      <p:ext uri="{BB962C8B-B14F-4D97-AF65-F5344CB8AC3E}">
        <p14:creationId xmlns:p14="http://schemas.microsoft.com/office/powerpoint/2010/main" val="39992282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68F239-C0E5-9494-9F2E-FF305BAF5E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86A003-BA0F-0F48-3AB0-763062BEC6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80407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/>
              <a:t>The Greedy Step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4F72A5-AC64-010C-2A63-579179A901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879" y="914401"/>
            <a:ext cx="8945848" cy="4786204"/>
          </a:xfrm>
        </p:spPr>
        <p:txBody>
          <a:bodyPr>
            <a:normAutofit/>
          </a:bodyPr>
          <a:lstStyle/>
          <a:p>
            <a:r>
              <a:rPr lang="en-US" sz="2800" dirty="0"/>
              <a:t>Consider the vertical segments one at a time, maintaining a representation in dual space of all the lines that can intersect all the segments considered so far.</a:t>
            </a:r>
          </a:p>
          <a:p>
            <a:r>
              <a:rPr lang="en-US" sz="2800" dirty="0"/>
              <a:t>If a new set of constraints for a vertical segment causes the region to become empty, output a line approximating the segments considered so far and start over with the new segment.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22E549B-F9AB-090C-4718-AE9D946A9B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4066244"/>
            <a:ext cx="4318669" cy="277336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7BE0160-A24C-4C53-F031-438145DF3800}"/>
              </a:ext>
            </a:extLst>
          </p:cNvPr>
          <p:cNvSpPr txBox="1"/>
          <p:nvPr/>
        </p:nvSpPr>
        <p:spPr>
          <a:xfrm>
            <a:off x="182155" y="4876800"/>
            <a:ext cx="1851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Dual space region</a:t>
            </a:r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52B576BC-9E39-743E-A200-05C98B711823}"/>
              </a:ext>
            </a:extLst>
          </p:cNvPr>
          <p:cNvSpPr/>
          <p:nvPr/>
        </p:nvSpPr>
        <p:spPr>
          <a:xfrm>
            <a:off x="3436883" y="4288221"/>
            <a:ext cx="2816772" cy="2196662"/>
          </a:xfrm>
          <a:custGeom>
            <a:avLst/>
            <a:gdLst>
              <a:gd name="csX0" fmla="*/ 0 w 2816772"/>
              <a:gd name="csY0" fmla="*/ 0 h 2196662"/>
              <a:gd name="csX1" fmla="*/ 2175641 w 2816772"/>
              <a:gd name="csY1" fmla="*/ 2186151 h 2196662"/>
              <a:gd name="csX2" fmla="*/ 2816772 w 2816772"/>
              <a:gd name="csY2" fmla="*/ 2196662 h 2196662"/>
              <a:gd name="csX3" fmla="*/ 662151 w 2816772"/>
              <a:gd name="csY3" fmla="*/ 10510 h 2196662"/>
              <a:gd name="csX4" fmla="*/ 0 w 2816772"/>
              <a:gd name="csY4" fmla="*/ 0 h 2196662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</a:cxnLst>
            <a:rect l="l" t="t" r="r" b="b"/>
            <a:pathLst>
              <a:path w="2816772" h="2196662">
                <a:moveTo>
                  <a:pt x="0" y="0"/>
                </a:moveTo>
                <a:lnTo>
                  <a:pt x="2175641" y="2186151"/>
                </a:lnTo>
                <a:lnTo>
                  <a:pt x="2816772" y="2196662"/>
                </a:lnTo>
                <a:lnTo>
                  <a:pt x="662151" y="1051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617B743-E6FA-EF8D-D68C-728457BE2574}"/>
              </a:ext>
            </a:extLst>
          </p:cNvPr>
          <p:cNvSpPr txBox="1"/>
          <p:nvPr/>
        </p:nvSpPr>
        <p:spPr>
          <a:xfrm>
            <a:off x="2912808" y="3920359"/>
            <a:ext cx="32188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constraints for the new segment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0D2E52D-47F9-2FC6-1363-538C5EAFBAAF}"/>
              </a:ext>
            </a:extLst>
          </p:cNvPr>
          <p:cNvSpPr txBox="1"/>
          <p:nvPr/>
        </p:nvSpPr>
        <p:spPr>
          <a:xfrm>
            <a:off x="6272829" y="4461302"/>
            <a:ext cx="287117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432FF"/>
                </a:solidFill>
              </a:rPr>
              <a:t>Why does this greedy</a:t>
            </a:r>
          </a:p>
          <a:p>
            <a:r>
              <a:rPr lang="en-US" sz="2400" dirty="0">
                <a:solidFill>
                  <a:srgbClr val="0432FF"/>
                </a:solidFill>
              </a:rPr>
              <a:t>strategy give the </a:t>
            </a:r>
          </a:p>
          <a:p>
            <a:r>
              <a:rPr lang="en-US" sz="2400" dirty="0">
                <a:solidFill>
                  <a:srgbClr val="0432FF"/>
                </a:solidFill>
              </a:rPr>
              <a:t>minimum number</a:t>
            </a:r>
          </a:p>
          <a:p>
            <a:r>
              <a:rPr lang="en-US" sz="2400" dirty="0">
                <a:solidFill>
                  <a:srgbClr val="0432FF"/>
                </a:solidFill>
              </a:rPr>
              <a:t>of pieces?</a:t>
            </a:r>
          </a:p>
        </p:txBody>
      </p:sp>
    </p:spTree>
    <p:extLst>
      <p:ext uri="{BB962C8B-B14F-4D97-AF65-F5344CB8AC3E}">
        <p14:creationId xmlns:p14="http://schemas.microsoft.com/office/powerpoint/2010/main" val="23198660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1F3C847-C067-BA99-5742-5E8EF2B759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7595" y="1524000"/>
            <a:ext cx="5005552" cy="479822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B6AF825-267A-24CD-68F6-C80672A054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Maintaining the Constraint Polygon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B40208-BD75-AAD9-D0BF-4557737D3D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071" y="1417638"/>
            <a:ext cx="4114800" cy="5364162"/>
          </a:xfrm>
        </p:spPr>
        <p:txBody>
          <a:bodyPr>
            <a:normAutofit/>
          </a:bodyPr>
          <a:lstStyle/>
          <a:p>
            <a:r>
              <a:rPr lang="en-US" sz="2800" dirty="0"/>
              <a:t>We are maintaining a convex polygon of the common intersection of the strips, adding new strips one at a time.</a:t>
            </a:r>
          </a:p>
          <a:p>
            <a:r>
              <a:rPr lang="en-US" sz="2800" dirty="0"/>
              <a:t>We can do the update in amortized constant time, by maintaining L</a:t>
            </a:r>
            <a:r>
              <a:rPr lang="en-US" sz="2800" baseline="-25000" dirty="0"/>
              <a:t>k</a:t>
            </a:r>
            <a:r>
              <a:rPr lang="en-US" sz="2800" dirty="0"/>
              <a:t> and </a:t>
            </a:r>
            <a:r>
              <a:rPr lang="en-US" sz="2800" dirty="0" err="1"/>
              <a:t>R</a:t>
            </a:r>
            <a:r>
              <a:rPr lang="en-US" sz="2800" baseline="-25000" dirty="0" err="1"/>
              <a:t>k</a:t>
            </a:r>
            <a:r>
              <a:rPr lang="en-US" sz="2800" dirty="0"/>
              <a:t>, the leftmost and rightmost points of the constraint polygon.</a:t>
            </a:r>
          </a:p>
        </p:txBody>
      </p:sp>
    </p:spTree>
    <p:extLst>
      <p:ext uri="{BB962C8B-B14F-4D97-AF65-F5344CB8AC3E}">
        <p14:creationId xmlns:p14="http://schemas.microsoft.com/office/powerpoint/2010/main" val="7062506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1305244" y="513620"/>
            <a:ext cx="6172200" cy="1363835"/>
          </a:xfrm>
          <a:prstGeom prst="rect">
            <a:avLst/>
          </a:prstGeom>
        </p:spPr>
        <p:txBody>
          <a:bodyPr vert="horz" wrap="square" lIns="0" tIns="9525" rIns="0" bIns="0" rtlCol="0" anchor="ctr">
            <a:spAutoFit/>
          </a:bodyPr>
          <a:lstStyle/>
          <a:p>
            <a:pPr marL="9525">
              <a:spcBef>
                <a:spcPts val="75"/>
              </a:spcBef>
            </a:pPr>
            <a:r>
              <a:rPr spc="-191" dirty="0"/>
              <a:t>A</a:t>
            </a:r>
            <a:r>
              <a:rPr spc="-45" dirty="0"/>
              <a:t> </a:t>
            </a:r>
            <a:r>
              <a:rPr spc="127" dirty="0"/>
              <a:t>classical</a:t>
            </a:r>
            <a:r>
              <a:rPr spc="-49" dirty="0"/>
              <a:t> </a:t>
            </a:r>
            <a:r>
              <a:rPr lang="en-US" spc="-49" dirty="0"/>
              <a:t>search </a:t>
            </a:r>
            <a:r>
              <a:rPr spc="139" dirty="0"/>
              <a:t>problem</a:t>
            </a:r>
            <a:r>
              <a:rPr spc="-53" dirty="0"/>
              <a:t> </a:t>
            </a:r>
            <a:r>
              <a:rPr spc="146" dirty="0"/>
              <a:t>in</a:t>
            </a:r>
            <a:r>
              <a:rPr spc="-45" dirty="0"/>
              <a:t> </a:t>
            </a:r>
            <a:r>
              <a:rPr spc="143" dirty="0"/>
              <a:t>computer</a:t>
            </a:r>
            <a:r>
              <a:rPr spc="-45" dirty="0"/>
              <a:t> </a:t>
            </a:r>
            <a:r>
              <a:rPr spc="165" dirty="0"/>
              <a:t>science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87705" y="2142363"/>
            <a:ext cx="6868954" cy="1497044"/>
          </a:xfrm>
          <a:prstGeom prst="rect">
            <a:avLst/>
          </a:prstGeom>
        </p:spPr>
        <p:txBody>
          <a:bodyPr vert="horz" wrap="square" lIns="0" tIns="80486" rIns="0" bIns="0" rtlCol="0">
            <a:spAutoFit/>
          </a:bodyPr>
          <a:lstStyle/>
          <a:p>
            <a:pPr marL="180499" indent="-170974">
              <a:spcBef>
                <a:spcPts val="634"/>
              </a:spcBef>
              <a:buChar char="•"/>
              <a:tabLst>
                <a:tab pos="180499" algn="l"/>
              </a:tabLst>
            </a:pPr>
            <a:r>
              <a:rPr sz="2100" spc="-8" dirty="0">
                <a:solidFill>
                  <a:srgbClr val="1B243B"/>
                </a:solidFill>
                <a:latin typeface="Arial"/>
                <a:cs typeface="Arial"/>
              </a:rPr>
              <a:t>Given</a:t>
            </a:r>
            <a:r>
              <a:rPr sz="2100" spc="-116" dirty="0">
                <a:solidFill>
                  <a:srgbClr val="1B243B"/>
                </a:solidFill>
                <a:latin typeface="Arial"/>
                <a:cs typeface="Arial"/>
              </a:rPr>
              <a:t> </a:t>
            </a:r>
            <a:r>
              <a:rPr sz="2100" spc="-135" dirty="0">
                <a:solidFill>
                  <a:srgbClr val="1B243B"/>
                </a:solidFill>
                <a:latin typeface="Arial"/>
                <a:cs typeface="Arial"/>
              </a:rPr>
              <a:t>a</a:t>
            </a:r>
            <a:r>
              <a:rPr sz="2100" spc="-53" dirty="0">
                <a:solidFill>
                  <a:srgbClr val="1B243B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1B243B"/>
                </a:solidFill>
                <a:latin typeface="Arial"/>
                <a:cs typeface="Arial"/>
              </a:rPr>
              <a:t>set</a:t>
            </a:r>
            <a:r>
              <a:rPr sz="2100" spc="-68" dirty="0">
                <a:solidFill>
                  <a:srgbClr val="1B243B"/>
                </a:solidFill>
                <a:latin typeface="Arial"/>
                <a:cs typeface="Arial"/>
              </a:rPr>
              <a:t> </a:t>
            </a:r>
            <a:r>
              <a:rPr sz="2100" spc="79" dirty="0">
                <a:solidFill>
                  <a:srgbClr val="1B243B"/>
                </a:solidFill>
                <a:latin typeface="Arial"/>
                <a:cs typeface="Arial"/>
              </a:rPr>
              <a:t>of</a:t>
            </a:r>
            <a:r>
              <a:rPr sz="2100" spc="-68" dirty="0">
                <a:solidFill>
                  <a:srgbClr val="1B243B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1B243B"/>
                </a:solidFill>
                <a:latin typeface="Cambria Math"/>
                <a:cs typeface="Cambria Math"/>
              </a:rPr>
              <a:t>𝑛</a:t>
            </a:r>
            <a:r>
              <a:rPr sz="2100" spc="94" dirty="0">
                <a:solidFill>
                  <a:srgbClr val="1B243B"/>
                </a:solidFill>
                <a:latin typeface="Cambria Math"/>
                <a:cs typeface="Cambria Math"/>
              </a:rPr>
              <a:t> </a:t>
            </a:r>
            <a:r>
              <a:rPr sz="2100" dirty="0">
                <a:solidFill>
                  <a:srgbClr val="1B243B"/>
                </a:solidFill>
                <a:latin typeface="Arial"/>
                <a:cs typeface="Arial"/>
              </a:rPr>
              <a:t>sorted</a:t>
            </a:r>
            <a:r>
              <a:rPr sz="2100" spc="-75" dirty="0">
                <a:solidFill>
                  <a:srgbClr val="1B243B"/>
                </a:solidFill>
                <a:latin typeface="Arial"/>
                <a:cs typeface="Arial"/>
              </a:rPr>
              <a:t> </a:t>
            </a:r>
            <a:r>
              <a:rPr sz="2100" spc="38" dirty="0">
                <a:solidFill>
                  <a:srgbClr val="1B243B"/>
                </a:solidFill>
                <a:latin typeface="Arial"/>
                <a:cs typeface="Arial"/>
              </a:rPr>
              <a:t>input</a:t>
            </a:r>
            <a:r>
              <a:rPr sz="2100" spc="-71" dirty="0">
                <a:solidFill>
                  <a:srgbClr val="1B243B"/>
                </a:solidFill>
                <a:latin typeface="Arial"/>
                <a:cs typeface="Arial"/>
              </a:rPr>
              <a:t> </a:t>
            </a:r>
            <a:r>
              <a:rPr sz="2100" spc="-38" dirty="0">
                <a:solidFill>
                  <a:srgbClr val="1B243B"/>
                </a:solidFill>
                <a:latin typeface="Arial"/>
                <a:cs typeface="Arial"/>
              </a:rPr>
              <a:t>keys</a:t>
            </a:r>
            <a:r>
              <a:rPr sz="2100" spc="-68" dirty="0">
                <a:solidFill>
                  <a:srgbClr val="1B243B"/>
                </a:solidFill>
                <a:latin typeface="Arial"/>
                <a:cs typeface="Arial"/>
              </a:rPr>
              <a:t> </a:t>
            </a:r>
            <a:r>
              <a:rPr sz="2100" spc="-98" dirty="0">
                <a:solidFill>
                  <a:srgbClr val="1B243B"/>
                </a:solidFill>
                <a:latin typeface="Arial"/>
                <a:cs typeface="Arial"/>
              </a:rPr>
              <a:t>(e.g.</a:t>
            </a:r>
            <a:r>
              <a:rPr sz="2100" spc="-49" dirty="0">
                <a:solidFill>
                  <a:srgbClr val="1B243B"/>
                </a:solidFill>
                <a:latin typeface="Arial"/>
                <a:cs typeface="Arial"/>
              </a:rPr>
              <a:t> </a:t>
            </a:r>
            <a:r>
              <a:rPr sz="2100" spc="-8" dirty="0">
                <a:solidFill>
                  <a:srgbClr val="1B243B"/>
                </a:solidFill>
                <a:latin typeface="Arial"/>
                <a:cs typeface="Arial"/>
              </a:rPr>
              <a:t>integers)</a:t>
            </a:r>
            <a:endParaRPr sz="2100">
              <a:latin typeface="Arial"/>
              <a:cs typeface="Arial"/>
            </a:endParaRPr>
          </a:p>
          <a:p>
            <a:pPr marL="180499" indent="-170974">
              <a:spcBef>
                <a:spcPts val="555"/>
              </a:spcBef>
              <a:buChar char="•"/>
              <a:tabLst>
                <a:tab pos="180499" algn="l"/>
              </a:tabLst>
            </a:pPr>
            <a:r>
              <a:rPr sz="2100" dirty="0">
                <a:solidFill>
                  <a:srgbClr val="1B243B"/>
                </a:solidFill>
                <a:latin typeface="Arial"/>
                <a:cs typeface="Arial"/>
              </a:rPr>
              <a:t>Implement</a:t>
            </a:r>
            <a:r>
              <a:rPr sz="2100" spc="-101" dirty="0">
                <a:solidFill>
                  <a:srgbClr val="1B243B"/>
                </a:solidFill>
                <a:latin typeface="Arial"/>
                <a:cs typeface="Arial"/>
              </a:rPr>
              <a:t> </a:t>
            </a:r>
            <a:r>
              <a:rPr sz="2100" spc="-23" dirty="0">
                <a:solidFill>
                  <a:srgbClr val="1B243B"/>
                </a:solidFill>
                <a:latin typeface="Arial"/>
                <a:cs typeface="Arial"/>
              </a:rPr>
              <a:t>membership</a:t>
            </a:r>
            <a:r>
              <a:rPr sz="2100" spc="-94" dirty="0">
                <a:solidFill>
                  <a:srgbClr val="1B243B"/>
                </a:solidFill>
                <a:latin typeface="Arial"/>
                <a:cs typeface="Arial"/>
              </a:rPr>
              <a:t> </a:t>
            </a:r>
            <a:r>
              <a:rPr sz="2100" spc="-26" dirty="0">
                <a:solidFill>
                  <a:srgbClr val="1B243B"/>
                </a:solidFill>
                <a:latin typeface="Arial"/>
                <a:cs typeface="Arial"/>
              </a:rPr>
              <a:t>and</a:t>
            </a:r>
            <a:r>
              <a:rPr sz="2100" spc="-101" dirty="0">
                <a:solidFill>
                  <a:srgbClr val="1B243B"/>
                </a:solidFill>
                <a:latin typeface="Arial"/>
                <a:cs typeface="Arial"/>
              </a:rPr>
              <a:t> </a:t>
            </a:r>
            <a:r>
              <a:rPr sz="2100" spc="-38" dirty="0">
                <a:solidFill>
                  <a:srgbClr val="1B243B"/>
                </a:solidFill>
                <a:latin typeface="Arial"/>
                <a:cs typeface="Arial"/>
              </a:rPr>
              <a:t>predecessor</a:t>
            </a:r>
            <a:r>
              <a:rPr sz="2100" spc="-94" dirty="0">
                <a:solidFill>
                  <a:srgbClr val="1B243B"/>
                </a:solidFill>
                <a:latin typeface="Arial"/>
                <a:cs typeface="Arial"/>
              </a:rPr>
              <a:t> </a:t>
            </a:r>
            <a:r>
              <a:rPr sz="2100" spc="-8" dirty="0">
                <a:solidFill>
                  <a:srgbClr val="1B243B"/>
                </a:solidFill>
                <a:latin typeface="Arial"/>
                <a:cs typeface="Arial"/>
              </a:rPr>
              <a:t>queries</a:t>
            </a:r>
            <a:endParaRPr sz="2100">
              <a:latin typeface="Arial"/>
              <a:cs typeface="Arial"/>
            </a:endParaRPr>
          </a:p>
          <a:p>
            <a:pPr marL="180975" marR="3810" indent="-171450">
              <a:lnSpc>
                <a:spcPts val="2250"/>
              </a:lnSpc>
              <a:spcBef>
                <a:spcPts val="769"/>
              </a:spcBef>
              <a:buChar char="•"/>
              <a:tabLst>
                <a:tab pos="180975" algn="l"/>
              </a:tabLst>
            </a:pPr>
            <a:r>
              <a:rPr sz="2100" spc="-109" dirty="0">
                <a:solidFill>
                  <a:srgbClr val="1B243B"/>
                </a:solidFill>
                <a:latin typeface="Arial"/>
                <a:cs typeface="Arial"/>
              </a:rPr>
              <a:t>Range</a:t>
            </a:r>
            <a:r>
              <a:rPr sz="2100" spc="-53" dirty="0">
                <a:solidFill>
                  <a:srgbClr val="1B243B"/>
                </a:solidFill>
                <a:latin typeface="Arial"/>
                <a:cs typeface="Arial"/>
              </a:rPr>
              <a:t> </a:t>
            </a:r>
            <a:r>
              <a:rPr sz="2100" spc="-23" dirty="0">
                <a:solidFill>
                  <a:srgbClr val="1B243B"/>
                </a:solidFill>
                <a:latin typeface="Arial"/>
                <a:cs typeface="Arial"/>
              </a:rPr>
              <a:t>queries</a:t>
            </a:r>
            <a:r>
              <a:rPr sz="2100" spc="-53" dirty="0">
                <a:solidFill>
                  <a:srgbClr val="1B243B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1B243B"/>
                </a:solidFill>
                <a:latin typeface="Arial"/>
                <a:cs typeface="Arial"/>
              </a:rPr>
              <a:t>in</a:t>
            </a:r>
            <a:r>
              <a:rPr sz="2100" spc="-56" dirty="0">
                <a:solidFill>
                  <a:srgbClr val="1B243B"/>
                </a:solidFill>
                <a:latin typeface="Arial"/>
                <a:cs typeface="Arial"/>
              </a:rPr>
              <a:t> </a:t>
            </a:r>
            <a:r>
              <a:rPr sz="2100" spc="-71" dirty="0">
                <a:solidFill>
                  <a:srgbClr val="1B243B"/>
                </a:solidFill>
                <a:latin typeface="Arial"/>
                <a:cs typeface="Arial"/>
              </a:rPr>
              <a:t>databases,</a:t>
            </a:r>
            <a:r>
              <a:rPr sz="2100" spc="-49" dirty="0">
                <a:solidFill>
                  <a:srgbClr val="1B243B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1B243B"/>
                </a:solidFill>
                <a:latin typeface="Arial"/>
                <a:cs typeface="Arial"/>
              </a:rPr>
              <a:t>conjunctive</a:t>
            </a:r>
            <a:r>
              <a:rPr sz="2100" spc="-49" dirty="0">
                <a:solidFill>
                  <a:srgbClr val="1B243B"/>
                </a:solidFill>
                <a:latin typeface="Arial"/>
                <a:cs typeface="Arial"/>
              </a:rPr>
              <a:t> </a:t>
            </a:r>
            <a:r>
              <a:rPr sz="2100" spc="-23" dirty="0">
                <a:solidFill>
                  <a:srgbClr val="1B243B"/>
                </a:solidFill>
                <a:latin typeface="Arial"/>
                <a:cs typeface="Arial"/>
              </a:rPr>
              <a:t>queries</a:t>
            </a:r>
            <a:r>
              <a:rPr sz="2100" spc="-53" dirty="0">
                <a:solidFill>
                  <a:srgbClr val="1B243B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1B243B"/>
                </a:solidFill>
                <a:latin typeface="Arial"/>
                <a:cs typeface="Arial"/>
              </a:rPr>
              <a:t>in</a:t>
            </a:r>
            <a:r>
              <a:rPr sz="2100" spc="-56" dirty="0">
                <a:solidFill>
                  <a:srgbClr val="1B243B"/>
                </a:solidFill>
                <a:latin typeface="Arial"/>
                <a:cs typeface="Arial"/>
              </a:rPr>
              <a:t> </a:t>
            </a:r>
            <a:r>
              <a:rPr sz="2100" spc="-8" dirty="0">
                <a:solidFill>
                  <a:srgbClr val="1B243B"/>
                </a:solidFill>
                <a:latin typeface="Arial"/>
                <a:cs typeface="Arial"/>
              </a:rPr>
              <a:t>search </a:t>
            </a:r>
            <a:r>
              <a:rPr sz="2100" spc="-60" dirty="0">
                <a:solidFill>
                  <a:srgbClr val="1B243B"/>
                </a:solidFill>
                <a:latin typeface="Arial"/>
                <a:cs typeface="Arial"/>
              </a:rPr>
              <a:t>engines,</a:t>
            </a:r>
            <a:r>
              <a:rPr sz="2100" spc="-45" dirty="0">
                <a:solidFill>
                  <a:srgbClr val="1B243B"/>
                </a:solidFill>
                <a:latin typeface="Arial"/>
                <a:cs typeface="Arial"/>
              </a:rPr>
              <a:t> </a:t>
            </a:r>
            <a:r>
              <a:rPr sz="2100" spc="-38" dirty="0">
                <a:solidFill>
                  <a:srgbClr val="1B243B"/>
                </a:solidFill>
                <a:latin typeface="Arial"/>
                <a:cs typeface="Arial"/>
              </a:rPr>
              <a:t>IP </a:t>
            </a:r>
            <a:r>
              <a:rPr sz="2100" dirty="0">
                <a:solidFill>
                  <a:srgbClr val="1B243B"/>
                </a:solidFill>
                <a:latin typeface="Arial"/>
                <a:cs typeface="Arial"/>
              </a:rPr>
              <a:t>lookup</a:t>
            </a:r>
            <a:r>
              <a:rPr sz="2100" spc="-41" dirty="0">
                <a:solidFill>
                  <a:srgbClr val="1B243B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1B243B"/>
                </a:solidFill>
                <a:latin typeface="Arial"/>
                <a:cs typeface="Arial"/>
              </a:rPr>
              <a:t>in</a:t>
            </a:r>
            <a:r>
              <a:rPr sz="2100" spc="-53" dirty="0">
                <a:solidFill>
                  <a:srgbClr val="1B243B"/>
                </a:solidFill>
                <a:latin typeface="Arial"/>
                <a:cs typeface="Arial"/>
              </a:rPr>
              <a:t> </a:t>
            </a:r>
            <a:r>
              <a:rPr sz="2100" spc="-8" dirty="0">
                <a:solidFill>
                  <a:srgbClr val="1B243B"/>
                </a:solidFill>
                <a:latin typeface="Arial"/>
                <a:cs typeface="Arial"/>
              </a:rPr>
              <a:t>routers…</a:t>
            </a:r>
            <a:endParaRPr sz="21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807857" y="4251178"/>
            <a:ext cx="302895" cy="159068"/>
          </a:xfrm>
          <a:custGeom>
            <a:avLst/>
            <a:gdLst/>
            <a:ahLst/>
            <a:cxnLst/>
            <a:rect l="l" t="t" r="r" b="b"/>
            <a:pathLst>
              <a:path w="403860" h="212089">
                <a:moveTo>
                  <a:pt x="336031" y="0"/>
                </a:moveTo>
                <a:lnTo>
                  <a:pt x="333018" y="8594"/>
                </a:lnTo>
                <a:lnTo>
                  <a:pt x="345275" y="13913"/>
                </a:lnTo>
                <a:lnTo>
                  <a:pt x="355817" y="21277"/>
                </a:lnTo>
                <a:lnTo>
                  <a:pt x="377220" y="55408"/>
                </a:lnTo>
                <a:lnTo>
                  <a:pt x="383438" y="86516"/>
                </a:lnTo>
                <a:lnTo>
                  <a:pt x="383471" y="86746"/>
                </a:lnTo>
                <a:lnTo>
                  <a:pt x="381113" y="140446"/>
                </a:lnTo>
                <a:lnTo>
                  <a:pt x="364589" y="180839"/>
                </a:lnTo>
                <a:lnTo>
                  <a:pt x="333353" y="203149"/>
                </a:lnTo>
                <a:lnTo>
                  <a:pt x="336031" y="211744"/>
                </a:lnTo>
                <a:lnTo>
                  <a:pt x="376487" y="187707"/>
                </a:lnTo>
                <a:lnTo>
                  <a:pt x="399209" y="143334"/>
                </a:lnTo>
                <a:lnTo>
                  <a:pt x="403562" y="105928"/>
                </a:lnTo>
                <a:lnTo>
                  <a:pt x="402483" y="86746"/>
                </a:lnTo>
                <a:lnTo>
                  <a:pt x="386093" y="37113"/>
                </a:lnTo>
                <a:lnTo>
                  <a:pt x="351383" y="5542"/>
                </a:lnTo>
                <a:lnTo>
                  <a:pt x="336031" y="0"/>
                </a:lnTo>
                <a:close/>
              </a:path>
              <a:path w="403860" h="212089">
                <a:moveTo>
                  <a:pt x="67530" y="0"/>
                </a:moveTo>
                <a:lnTo>
                  <a:pt x="27148" y="24098"/>
                </a:lnTo>
                <a:lnTo>
                  <a:pt x="4367" y="68576"/>
                </a:lnTo>
                <a:lnTo>
                  <a:pt x="0" y="105928"/>
                </a:lnTo>
                <a:lnTo>
                  <a:pt x="982" y="123487"/>
                </a:lnTo>
                <a:lnTo>
                  <a:pt x="17412" y="174741"/>
                </a:lnTo>
                <a:lnTo>
                  <a:pt x="52134" y="206208"/>
                </a:lnTo>
                <a:lnTo>
                  <a:pt x="67530" y="211744"/>
                </a:lnTo>
                <a:lnTo>
                  <a:pt x="70209" y="203149"/>
                </a:lnTo>
                <a:lnTo>
                  <a:pt x="58143" y="197805"/>
                </a:lnTo>
                <a:lnTo>
                  <a:pt x="47731" y="190369"/>
                </a:lnTo>
                <a:lnTo>
                  <a:pt x="26374" y="155690"/>
                </a:lnTo>
                <a:lnTo>
                  <a:pt x="19357" y="105928"/>
                </a:lnTo>
                <a:lnTo>
                  <a:pt x="19310" y="104811"/>
                </a:lnTo>
                <a:lnTo>
                  <a:pt x="26374" y="55408"/>
                </a:lnTo>
                <a:lnTo>
                  <a:pt x="47815" y="21277"/>
                </a:lnTo>
                <a:lnTo>
                  <a:pt x="70544" y="8594"/>
                </a:lnTo>
                <a:lnTo>
                  <a:pt x="67530" y="0"/>
                </a:lnTo>
                <a:close/>
              </a:path>
            </a:pathLst>
          </a:custGeom>
          <a:solidFill>
            <a:srgbClr val="1B243B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5" name="object 5"/>
          <p:cNvSpPr txBox="1"/>
          <p:nvPr/>
        </p:nvSpPr>
        <p:spPr>
          <a:xfrm>
            <a:off x="3148470" y="4199001"/>
            <a:ext cx="915829" cy="21736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350" dirty="0">
                <a:solidFill>
                  <a:srgbClr val="1B243B"/>
                </a:solidFill>
                <a:latin typeface="Cambria Math"/>
                <a:cs typeface="Cambria Math"/>
              </a:rPr>
              <a:t>𝑚𝑒𝑚𝑏𝑒𝑟</a:t>
            </a:r>
            <a:r>
              <a:rPr sz="1350" spc="255" dirty="0">
                <a:solidFill>
                  <a:srgbClr val="1B243B"/>
                </a:solidFill>
                <a:latin typeface="Cambria Math"/>
                <a:cs typeface="Cambria Math"/>
              </a:rPr>
              <a:t> </a:t>
            </a:r>
            <a:r>
              <a:rPr sz="1350" spc="-19" dirty="0">
                <a:solidFill>
                  <a:srgbClr val="70C456"/>
                </a:solidFill>
                <a:latin typeface="Cambria Math"/>
                <a:cs typeface="Cambria Math"/>
              </a:rPr>
              <a:t>36</a:t>
            </a:r>
            <a:endParaRPr sz="1350">
              <a:latin typeface="Cambria Math"/>
              <a:cs typeface="Cambria Math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163693" y="4199001"/>
            <a:ext cx="541020" cy="21736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350" dirty="0">
                <a:solidFill>
                  <a:srgbClr val="1B243B"/>
                </a:solidFill>
                <a:latin typeface="Cambria Math"/>
                <a:cs typeface="Cambria Math"/>
              </a:rPr>
              <a:t>=</a:t>
            </a:r>
            <a:r>
              <a:rPr sz="1350" spc="68" dirty="0">
                <a:solidFill>
                  <a:srgbClr val="1B243B"/>
                </a:solidFill>
                <a:latin typeface="Cambria Math"/>
                <a:cs typeface="Cambria Math"/>
              </a:rPr>
              <a:t> </a:t>
            </a:r>
            <a:r>
              <a:rPr sz="1350" spc="-15" dirty="0">
                <a:solidFill>
                  <a:srgbClr val="1B243B"/>
                </a:solidFill>
                <a:latin typeface="Cambria Math"/>
                <a:cs typeface="Cambria Math"/>
              </a:rPr>
              <a:t>True</a:t>
            </a:r>
            <a:endParaRPr sz="1350">
              <a:latin typeface="Cambria Math"/>
              <a:cs typeface="Cambria Math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945073" y="4432398"/>
            <a:ext cx="301943" cy="243364"/>
          </a:xfrm>
          <a:custGeom>
            <a:avLst/>
            <a:gdLst/>
            <a:ahLst/>
            <a:cxnLst/>
            <a:rect l="l" t="t" r="r" b="b"/>
            <a:pathLst>
              <a:path w="402589" h="324485">
                <a:moveTo>
                  <a:pt x="18938" y="0"/>
                </a:moveTo>
                <a:lnTo>
                  <a:pt x="0" y="2063"/>
                </a:lnTo>
                <a:lnTo>
                  <a:pt x="738" y="8836"/>
                </a:lnTo>
                <a:lnTo>
                  <a:pt x="777" y="9188"/>
                </a:lnTo>
                <a:lnTo>
                  <a:pt x="3319" y="17024"/>
                </a:lnTo>
                <a:lnTo>
                  <a:pt x="6720" y="23442"/>
                </a:lnTo>
                <a:lnTo>
                  <a:pt x="23553" y="14522"/>
                </a:lnTo>
                <a:lnTo>
                  <a:pt x="21346" y="10356"/>
                </a:lnTo>
                <a:lnTo>
                  <a:pt x="21183" y="10356"/>
                </a:lnTo>
                <a:lnTo>
                  <a:pt x="20926" y="9564"/>
                </a:lnTo>
                <a:lnTo>
                  <a:pt x="20689" y="9188"/>
                </a:lnTo>
                <a:lnTo>
                  <a:pt x="20540" y="8836"/>
                </a:lnTo>
                <a:lnTo>
                  <a:pt x="20690" y="8836"/>
                </a:lnTo>
                <a:lnTo>
                  <a:pt x="19818" y="6148"/>
                </a:lnTo>
                <a:lnTo>
                  <a:pt x="19608" y="6148"/>
                </a:lnTo>
                <a:lnTo>
                  <a:pt x="19502" y="5173"/>
                </a:lnTo>
                <a:lnTo>
                  <a:pt x="19199" y="4240"/>
                </a:lnTo>
                <a:lnTo>
                  <a:pt x="19400" y="4240"/>
                </a:lnTo>
                <a:lnTo>
                  <a:pt x="18938" y="0"/>
                </a:lnTo>
                <a:close/>
              </a:path>
              <a:path w="402589" h="324485">
                <a:moveTo>
                  <a:pt x="20926" y="9564"/>
                </a:moveTo>
                <a:lnTo>
                  <a:pt x="21183" y="10356"/>
                </a:lnTo>
                <a:lnTo>
                  <a:pt x="21346" y="10356"/>
                </a:lnTo>
                <a:lnTo>
                  <a:pt x="20926" y="9564"/>
                </a:lnTo>
                <a:close/>
              </a:path>
              <a:path w="402589" h="324485">
                <a:moveTo>
                  <a:pt x="20690" y="8836"/>
                </a:moveTo>
                <a:lnTo>
                  <a:pt x="20540" y="8836"/>
                </a:lnTo>
                <a:lnTo>
                  <a:pt x="20727" y="9188"/>
                </a:lnTo>
                <a:lnTo>
                  <a:pt x="20690" y="8836"/>
                </a:lnTo>
                <a:close/>
              </a:path>
              <a:path w="402589" h="324485">
                <a:moveTo>
                  <a:pt x="19502" y="5173"/>
                </a:moveTo>
                <a:lnTo>
                  <a:pt x="19608" y="6148"/>
                </a:lnTo>
                <a:lnTo>
                  <a:pt x="19818" y="6148"/>
                </a:lnTo>
                <a:lnTo>
                  <a:pt x="19502" y="5173"/>
                </a:lnTo>
                <a:close/>
              </a:path>
              <a:path w="402589" h="324485">
                <a:moveTo>
                  <a:pt x="19400" y="4240"/>
                </a:moveTo>
                <a:lnTo>
                  <a:pt x="19199" y="4240"/>
                </a:lnTo>
                <a:lnTo>
                  <a:pt x="19502" y="5173"/>
                </a:lnTo>
                <a:lnTo>
                  <a:pt x="19400" y="4240"/>
                </a:lnTo>
                <a:close/>
              </a:path>
              <a:path w="402589" h="324485">
                <a:moveTo>
                  <a:pt x="34335" y="26589"/>
                </a:moveTo>
                <a:lnTo>
                  <a:pt x="20840" y="40035"/>
                </a:lnTo>
                <a:lnTo>
                  <a:pt x="25417" y="44629"/>
                </a:lnTo>
                <a:lnTo>
                  <a:pt x="36506" y="53011"/>
                </a:lnTo>
                <a:lnTo>
                  <a:pt x="47993" y="37815"/>
                </a:lnTo>
                <a:lnTo>
                  <a:pt x="38597" y="30711"/>
                </a:lnTo>
                <a:lnTo>
                  <a:pt x="38441" y="30711"/>
                </a:lnTo>
                <a:lnTo>
                  <a:pt x="37966" y="30234"/>
                </a:lnTo>
                <a:lnTo>
                  <a:pt x="37438" y="29834"/>
                </a:lnTo>
                <a:lnTo>
                  <a:pt x="37568" y="29834"/>
                </a:lnTo>
                <a:lnTo>
                  <a:pt x="34335" y="26589"/>
                </a:lnTo>
                <a:close/>
              </a:path>
              <a:path w="402589" h="324485">
                <a:moveTo>
                  <a:pt x="37966" y="30234"/>
                </a:moveTo>
                <a:lnTo>
                  <a:pt x="38441" y="30711"/>
                </a:lnTo>
                <a:lnTo>
                  <a:pt x="38597" y="30711"/>
                </a:lnTo>
                <a:lnTo>
                  <a:pt x="37966" y="30234"/>
                </a:lnTo>
                <a:close/>
              </a:path>
              <a:path w="402589" h="324485">
                <a:moveTo>
                  <a:pt x="37568" y="29834"/>
                </a:moveTo>
                <a:lnTo>
                  <a:pt x="37438" y="29834"/>
                </a:lnTo>
                <a:lnTo>
                  <a:pt x="37966" y="30234"/>
                </a:lnTo>
                <a:lnTo>
                  <a:pt x="37568" y="29834"/>
                </a:lnTo>
                <a:close/>
              </a:path>
              <a:path w="402589" h="324485">
                <a:moveTo>
                  <a:pt x="63126" y="47881"/>
                </a:moveTo>
                <a:lnTo>
                  <a:pt x="53052" y="64049"/>
                </a:lnTo>
                <a:lnTo>
                  <a:pt x="61434" y="69272"/>
                </a:lnTo>
                <a:lnTo>
                  <a:pt x="69997" y="73921"/>
                </a:lnTo>
                <a:lnTo>
                  <a:pt x="79087" y="57179"/>
                </a:lnTo>
                <a:lnTo>
                  <a:pt x="70774" y="52666"/>
                </a:lnTo>
                <a:lnTo>
                  <a:pt x="63126" y="47881"/>
                </a:lnTo>
                <a:close/>
              </a:path>
              <a:path w="402589" h="324485">
                <a:moveTo>
                  <a:pt x="95567" y="65944"/>
                </a:moveTo>
                <a:lnTo>
                  <a:pt x="87155" y="83036"/>
                </a:lnTo>
                <a:lnTo>
                  <a:pt x="104246" y="91450"/>
                </a:lnTo>
                <a:lnTo>
                  <a:pt x="112659" y="74358"/>
                </a:lnTo>
                <a:lnTo>
                  <a:pt x="95567" y="65944"/>
                </a:lnTo>
                <a:close/>
              </a:path>
              <a:path w="402589" h="324485">
                <a:moveTo>
                  <a:pt x="129710" y="82280"/>
                </a:moveTo>
                <a:lnTo>
                  <a:pt x="121744" y="99585"/>
                </a:lnTo>
                <a:lnTo>
                  <a:pt x="131568" y="104108"/>
                </a:lnTo>
                <a:lnTo>
                  <a:pt x="139270" y="107483"/>
                </a:lnTo>
                <a:lnTo>
                  <a:pt x="146917" y="90036"/>
                </a:lnTo>
                <a:lnTo>
                  <a:pt x="139457" y="86766"/>
                </a:lnTo>
                <a:lnTo>
                  <a:pt x="129710" y="82280"/>
                </a:lnTo>
                <a:close/>
              </a:path>
              <a:path w="402589" h="324485">
                <a:moveTo>
                  <a:pt x="164365" y="97683"/>
                </a:moveTo>
                <a:lnTo>
                  <a:pt x="156719" y="115130"/>
                </a:lnTo>
                <a:lnTo>
                  <a:pt x="174166" y="122778"/>
                </a:lnTo>
                <a:lnTo>
                  <a:pt x="181813" y="105329"/>
                </a:lnTo>
                <a:lnTo>
                  <a:pt x="164365" y="97683"/>
                </a:lnTo>
                <a:close/>
              </a:path>
              <a:path w="402589" h="324485">
                <a:moveTo>
                  <a:pt x="199259" y="112971"/>
                </a:moveTo>
                <a:lnTo>
                  <a:pt x="191620" y="130422"/>
                </a:lnTo>
                <a:lnTo>
                  <a:pt x="207147" y="137219"/>
                </a:lnTo>
                <a:lnTo>
                  <a:pt x="208955" y="138037"/>
                </a:lnTo>
                <a:lnTo>
                  <a:pt x="216805" y="120680"/>
                </a:lnTo>
                <a:lnTo>
                  <a:pt x="214943" y="119838"/>
                </a:lnTo>
                <a:lnTo>
                  <a:pt x="199259" y="112971"/>
                </a:lnTo>
                <a:close/>
              </a:path>
              <a:path w="402589" h="324485">
                <a:moveTo>
                  <a:pt x="234163" y="128529"/>
                </a:moveTo>
                <a:lnTo>
                  <a:pt x="226313" y="145887"/>
                </a:lnTo>
                <a:lnTo>
                  <a:pt x="230918" y="147972"/>
                </a:lnTo>
                <a:lnTo>
                  <a:pt x="243328" y="153940"/>
                </a:lnTo>
                <a:lnTo>
                  <a:pt x="251584" y="136772"/>
                </a:lnTo>
                <a:lnTo>
                  <a:pt x="238879" y="130661"/>
                </a:lnTo>
                <a:lnTo>
                  <a:pt x="234163" y="128529"/>
                </a:lnTo>
                <a:close/>
              </a:path>
              <a:path w="402589" h="324485">
                <a:moveTo>
                  <a:pt x="268935" y="145497"/>
                </a:moveTo>
                <a:lnTo>
                  <a:pt x="260010" y="162327"/>
                </a:lnTo>
                <a:lnTo>
                  <a:pt x="271656" y="168482"/>
                </a:lnTo>
                <a:lnTo>
                  <a:pt x="276153" y="171242"/>
                </a:lnTo>
                <a:lnTo>
                  <a:pt x="286122" y="155009"/>
                </a:lnTo>
                <a:lnTo>
                  <a:pt x="281369" y="152091"/>
                </a:lnTo>
                <a:lnTo>
                  <a:pt x="268935" y="145497"/>
                </a:lnTo>
                <a:close/>
              </a:path>
              <a:path w="402589" h="324485">
                <a:moveTo>
                  <a:pt x="309877" y="187438"/>
                </a:moveTo>
                <a:lnTo>
                  <a:pt x="299816" y="187438"/>
                </a:lnTo>
                <a:lnTo>
                  <a:pt x="300320" y="187963"/>
                </a:lnTo>
                <a:lnTo>
                  <a:pt x="300892" y="188401"/>
                </a:lnTo>
                <a:lnTo>
                  <a:pt x="300741" y="188401"/>
                </a:lnTo>
                <a:lnTo>
                  <a:pt x="304638" y="192464"/>
                </a:lnTo>
                <a:lnTo>
                  <a:pt x="308873" y="188401"/>
                </a:lnTo>
                <a:lnTo>
                  <a:pt x="300892" y="188401"/>
                </a:lnTo>
                <a:lnTo>
                  <a:pt x="300403" y="187963"/>
                </a:lnTo>
                <a:lnTo>
                  <a:pt x="309330" y="187963"/>
                </a:lnTo>
                <a:lnTo>
                  <a:pt x="309877" y="187438"/>
                </a:lnTo>
                <a:close/>
              </a:path>
              <a:path w="402589" h="324485">
                <a:moveTo>
                  <a:pt x="302897" y="165931"/>
                </a:moveTo>
                <a:lnTo>
                  <a:pt x="291303" y="181047"/>
                </a:lnTo>
                <a:lnTo>
                  <a:pt x="300320" y="187963"/>
                </a:lnTo>
                <a:lnTo>
                  <a:pt x="299816" y="187438"/>
                </a:lnTo>
                <a:lnTo>
                  <a:pt x="309877" y="187438"/>
                </a:lnTo>
                <a:lnTo>
                  <a:pt x="318385" y="179275"/>
                </a:lnTo>
                <a:lnTo>
                  <a:pt x="313060" y="173727"/>
                </a:lnTo>
                <a:lnTo>
                  <a:pt x="302897" y="165931"/>
                </a:lnTo>
                <a:close/>
              </a:path>
              <a:path w="402589" h="324485">
                <a:moveTo>
                  <a:pt x="342960" y="207787"/>
                </a:moveTo>
                <a:lnTo>
                  <a:pt x="319469" y="207787"/>
                </a:lnTo>
                <a:lnTo>
                  <a:pt x="328508" y="220315"/>
                </a:lnTo>
                <a:lnTo>
                  <a:pt x="343957" y="209170"/>
                </a:lnTo>
                <a:lnTo>
                  <a:pt x="342960" y="207787"/>
                </a:lnTo>
                <a:close/>
              </a:path>
              <a:path w="402589" h="324485">
                <a:moveTo>
                  <a:pt x="331574" y="193020"/>
                </a:moveTo>
                <a:lnTo>
                  <a:pt x="317827" y="206209"/>
                </a:lnTo>
                <a:lnTo>
                  <a:pt x="319860" y="208328"/>
                </a:lnTo>
                <a:lnTo>
                  <a:pt x="319469" y="207787"/>
                </a:lnTo>
                <a:lnTo>
                  <a:pt x="342960" y="207787"/>
                </a:lnTo>
                <a:lnTo>
                  <a:pt x="334528" y="196100"/>
                </a:lnTo>
                <a:lnTo>
                  <a:pt x="331574" y="193020"/>
                </a:lnTo>
                <a:close/>
              </a:path>
              <a:path w="402589" h="324485">
                <a:moveTo>
                  <a:pt x="326471" y="250898"/>
                </a:moveTo>
                <a:lnTo>
                  <a:pt x="370404" y="323891"/>
                </a:lnTo>
                <a:lnTo>
                  <a:pt x="389878" y="275901"/>
                </a:lnTo>
                <a:lnTo>
                  <a:pt x="357290" y="275901"/>
                </a:lnTo>
                <a:lnTo>
                  <a:pt x="356636" y="273644"/>
                </a:lnTo>
                <a:lnTo>
                  <a:pt x="356520" y="273246"/>
                </a:lnTo>
                <a:lnTo>
                  <a:pt x="355374" y="270592"/>
                </a:lnTo>
                <a:lnTo>
                  <a:pt x="354501" y="268479"/>
                </a:lnTo>
                <a:lnTo>
                  <a:pt x="356462" y="267668"/>
                </a:lnTo>
                <a:lnTo>
                  <a:pt x="326471" y="250898"/>
                </a:lnTo>
                <a:close/>
              </a:path>
              <a:path w="402589" h="324485">
                <a:moveTo>
                  <a:pt x="356462" y="267668"/>
                </a:moveTo>
                <a:lnTo>
                  <a:pt x="354501" y="268479"/>
                </a:lnTo>
                <a:lnTo>
                  <a:pt x="355374" y="270592"/>
                </a:lnTo>
                <a:lnTo>
                  <a:pt x="356527" y="273246"/>
                </a:lnTo>
                <a:lnTo>
                  <a:pt x="357290" y="275901"/>
                </a:lnTo>
                <a:lnTo>
                  <a:pt x="366438" y="273246"/>
                </a:lnTo>
                <a:lnTo>
                  <a:pt x="356462" y="267668"/>
                </a:lnTo>
                <a:close/>
              </a:path>
              <a:path w="402589" h="324485">
                <a:moveTo>
                  <a:pt x="402438" y="244949"/>
                </a:moveTo>
                <a:lnTo>
                  <a:pt x="374473" y="266930"/>
                </a:lnTo>
                <a:lnTo>
                  <a:pt x="374639" y="267332"/>
                </a:lnTo>
                <a:lnTo>
                  <a:pt x="375585" y="270592"/>
                </a:lnTo>
                <a:lnTo>
                  <a:pt x="357290" y="275901"/>
                </a:lnTo>
                <a:lnTo>
                  <a:pt x="389878" y="275901"/>
                </a:lnTo>
                <a:lnTo>
                  <a:pt x="402438" y="244949"/>
                </a:lnTo>
                <a:close/>
              </a:path>
              <a:path w="402589" h="324485">
                <a:moveTo>
                  <a:pt x="372108" y="261204"/>
                </a:moveTo>
                <a:lnTo>
                  <a:pt x="356462" y="267668"/>
                </a:lnTo>
                <a:lnTo>
                  <a:pt x="366438" y="273246"/>
                </a:lnTo>
                <a:lnTo>
                  <a:pt x="374473" y="266930"/>
                </a:lnTo>
                <a:lnTo>
                  <a:pt x="372108" y="261204"/>
                </a:lnTo>
                <a:close/>
              </a:path>
              <a:path w="402589" h="324485">
                <a:moveTo>
                  <a:pt x="374473" y="266930"/>
                </a:moveTo>
                <a:lnTo>
                  <a:pt x="366438" y="273246"/>
                </a:lnTo>
                <a:lnTo>
                  <a:pt x="375585" y="270592"/>
                </a:lnTo>
                <a:lnTo>
                  <a:pt x="374737" y="267668"/>
                </a:lnTo>
                <a:lnTo>
                  <a:pt x="374639" y="267332"/>
                </a:lnTo>
                <a:lnTo>
                  <a:pt x="374473" y="266930"/>
                </a:lnTo>
                <a:close/>
              </a:path>
              <a:path w="402589" h="324485">
                <a:moveTo>
                  <a:pt x="355080" y="226009"/>
                </a:moveTo>
                <a:lnTo>
                  <a:pt x="338387" y="235190"/>
                </a:lnTo>
                <a:lnTo>
                  <a:pt x="347568" y="251881"/>
                </a:lnTo>
                <a:lnTo>
                  <a:pt x="364260" y="242700"/>
                </a:lnTo>
                <a:lnTo>
                  <a:pt x="355080" y="226009"/>
                </a:lnTo>
                <a:close/>
              </a:path>
            </a:pathLst>
          </a:custGeom>
          <a:solidFill>
            <a:srgbClr val="70C456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8" name="object 8"/>
          <p:cNvSpPr/>
          <p:nvPr/>
        </p:nvSpPr>
        <p:spPr>
          <a:xfrm>
            <a:off x="5487892" y="5262389"/>
            <a:ext cx="302895" cy="159068"/>
          </a:xfrm>
          <a:custGeom>
            <a:avLst/>
            <a:gdLst/>
            <a:ahLst/>
            <a:cxnLst/>
            <a:rect l="l" t="t" r="r" b="b"/>
            <a:pathLst>
              <a:path w="403859" h="212089">
                <a:moveTo>
                  <a:pt x="336031" y="0"/>
                </a:moveTo>
                <a:lnTo>
                  <a:pt x="333018" y="8594"/>
                </a:lnTo>
                <a:lnTo>
                  <a:pt x="345275" y="13914"/>
                </a:lnTo>
                <a:lnTo>
                  <a:pt x="355817" y="21277"/>
                </a:lnTo>
                <a:lnTo>
                  <a:pt x="377220" y="55409"/>
                </a:lnTo>
                <a:lnTo>
                  <a:pt x="383438" y="86516"/>
                </a:lnTo>
                <a:lnTo>
                  <a:pt x="383471" y="86747"/>
                </a:lnTo>
                <a:lnTo>
                  <a:pt x="381113" y="140447"/>
                </a:lnTo>
                <a:lnTo>
                  <a:pt x="364589" y="180840"/>
                </a:lnTo>
                <a:lnTo>
                  <a:pt x="333353" y="203150"/>
                </a:lnTo>
                <a:lnTo>
                  <a:pt x="336031" y="211745"/>
                </a:lnTo>
                <a:lnTo>
                  <a:pt x="376487" y="187708"/>
                </a:lnTo>
                <a:lnTo>
                  <a:pt x="399209" y="143335"/>
                </a:lnTo>
                <a:lnTo>
                  <a:pt x="403562" y="105928"/>
                </a:lnTo>
                <a:lnTo>
                  <a:pt x="402483" y="86747"/>
                </a:lnTo>
                <a:lnTo>
                  <a:pt x="386093" y="37114"/>
                </a:lnTo>
                <a:lnTo>
                  <a:pt x="351383" y="5542"/>
                </a:lnTo>
                <a:lnTo>
                  <a:pt x="336031" y="0"/>
                </a:lnTo>
                <a:close/>
              </a:path>
              <a:path w="403859" h="212089">
                <a:moveTo>
                  <a:pt x="67529" y="0"/>
                </a:moveTo>
                <a:lnTo>
                  <a:pt x="27147" y="24099"/>
                </a:lnTo>
                <a:lnTo>
                  <a:pt x="4367" y="68577"/>
                </a:lnTo>
                <a:lnTo>
                  <a:pt x="0" y="105928"/>
                </a:lnTo>
                <a:lnTo>
                  <a:pt x="982" y="123487"/>
                </a:lnTo>
                <a:lnTo>
                  <a:pt x="17412" y="174742"/>
                </a:lnTo>
                <a:lnTo>
                  <a:pt x="52133" y="206209"/>
                </a:lnTo>
                <a:lnTo>
                  <a:pt x="67529" y="211745"/>
                </a:lnTo>
                <a:lnTo>
                  <a:pt x="70209" y="203150"/>
                </a:lnTo>
                <a:lnTo>
                  <a:pt x="58143" y="197806"/>
                </a:lnTo>
                <a:lnTo>
                  <a:pt x="47731" y="190369"/>
                </a:lnTo>
                <a:lnTo>
                  <a:pt x="26373" y="155690"/>
                </a:lnTo>
                <a:lnTo>
                  <a:pt x="19357" y="105928"/>
                </a:lnTo>
                <a:lnTo>
                  <a:pt x="19310" y="104812"/>
                </a:lnTo>
                <a:lnTo>
                  <a:pt x="26373" y="55409"/>
                </a:lnTo>
                <a:lnTo>
                  <a:pt x="47814" y="21277"/>
                </a:lnTo>
                <a:lnTo>
                  <a:pt x="70543" y="8594"/>
                </a:lnTo>
                <a:lnTo>
                  <a:pt x="67529" y="0"/>
                </a:lnTo>
                <a:close/>
              </a:path>
            </a:pathLst>
          </a:custGeom>
          <a:solidFill>
            <a:srgbClr val="1B243B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9" name="object 9"/>
          <p:cNvSpPr txBox="1"/>
          <p:nvPr/>
        </p:nvSpPr>
        <p:spPr>
          <a:xfrm>
            <a:off x="4518941" y="5209413"/>
            <a:ext cx="1710690" cy="21736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  <a:tabLst>
                <a:tab pos="1333976" algn="l"/>
              </a:tabLst>
            </a:pPr>
            <a:r>
              <a:rPr sz="1350" dirty="0">
                <a:solidFill>
                  <a:srgbClr val="1B243B"/>
                </a:solidFill>
                <a:latin typeface="Cambria Math"/>
                <a:cs typeface="Cambria Math"/>
              </a:rPr>
              <a:t>𝑝𝑟𝑒𝑑𝑒𝑐𝑒𝑠𝑠𝑜𝑟</a:t>
            </a:r>
            <a:r>
              <a:rPr sz="1350" spc="240" dirty="0">
                <a:solidFill>
                  <a:srgbClr val="1B243B"/>
                </a:solidFill>
                <a:latin typeface="Cambria Math"/>
                <a:cs typeface="Cambria Math"/>
              </a:rPr>
              <a:t> </a:t>
            </a:r>
            <a:r>
              <a:rPr sz="1350" spc="-26" dirty="0">
                <a:solidFill>
                  <a:srgbClr val="1B243B"/>
                </a:solidFill>
                <a:latin typeface="Cambria Math"/>
                <a:cs typeface="Cambria Math"/>
              </a:rPr>
              <a:t>50</a:t>
            </a:r>
            <a:r>
              <a:rPr sz="1350" dirty="0">
                <a:solidFill>
                  <a:srgbClr val="1B243B"/>
                </a:solidFill>
                <a:latin typeface="Cambria Math"/>
                <a:cs typeface="Cambria Math"/>
              </a:rPr>
              <a:t>	=</a:t>
            </a:r>
            <a:r>
              <a:rPr sz="1350" spc="68" dirty="0">
                <a:solidFill>
                  <a:srgbClr val="1B243B"/>
                </a:solidFill>
                <a:latin typeface="Cambria Math"/>
                <a:cs typeface="Cambria Math"/>
              </a:rPr>
              <a:t> </a:t>
            </a:r>
            <a:r>
              <a:rPr sz="1350" spc="-19" dirty="0">
                <a:solidFill>
                  <a:srgbClr val="14689A"/>
                </a:solidFill>
                <a:latin typeface="Cambria Math"/>
                <a:cs typeface="Cambria Math"/>
              </a:rPr>
              <a:t>48</a:t>
            </a:r>
            <a:endParaRPr sz="1350">
              <a:latin typeface="Cambria Math"/>
              <a:cs typeface="Cambria Math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198619" y="4996583"/>
            <a:ext cx="182880" cy="219551"/>
          </a:xfrm>
          <a:custGeom>
            <a:avLst/>
            <a:gdLst/>
            <a:ahLst/>
            <a:cxnLst/>
            <a:rect l="l" t="t" r="r" b="b"/>
            <a:pathLst>
              <a:path w="243840" h="292735">
                <a:moveTo>
                  <a:pt x="241624" y="279595"/>
                </a:moveTo>
                <a:lnTo>
                  <a:pt x="222131" y="279595"/>
                </a:lnTo>
                <a:lnTo>
                  <a:pt x="222325" y="280487"/>
                </a:lnTo>
                <a:lnTo>
                  <a:pt x="222684" y="281325"/>
                </a:lnTo>
                <a:lnTo>
                  <a:pt x="222507" y="281325"/>
                </a:lnTo>
                <a:lnTo>
                  <a:pt x="224850" y="292126"/>
                </a:lnTo>
                <a:lnTo>
                  <a:pt x="243467" y="288086"/>
                </a:lnTo>
                <a:lnTo>
                  <a:pt x="242000" y="281325"/>
                </a:lnTo>
                <a:lnTo>
                  <a:pt x="222684" y="281325"/>
                </a:lnTo>
                <a:lnTo>
                  <a:pt x="222416" y="280487"/>
                </a:lnTo>
                <a:lnTo>
                  <a:pt x="241818" y="280487"/>
                </a:lnTo>
                <a:lnTo>
                  <a:pt x="241624" y="279595"/>
                </a:lnTo>
                <a:close/>
              </a:path>
              <a:path w="243840" h="292735">
                <a:moveTo>
                  <a:pt x="237744" y="268101"/>
                </a:moveTo>
                <a:lnTo>
                  <a:pt x="220231" y="275600"/>
                </a:lnTo>
                <a:lnTo>
                  <a:pt x="222325" y="280487"/>
                </a:lnTo>
                <a:lnTo>
                  <a:pt x="222131" y="279595"/>
                </a:lnTo>
                <a:lnTo>
                  <a:pt x="241624" y="279595"/>
                </a:lnTo>
                <a:lnTo>
                  <a:pt x="240554" y="274664"/>
                </a:lnTo>
                <a:lnTo>
                  <a:pt x="237744" y="268101"/>
                </a:lnTo>
                <a:close/>
              </a:path>
              <a:path w="243840" h="292735">
                <a:moveTo>
                  <a:pt x="213602" y="234208"/>
                </a:moveTo>
                <a:lnTo>
                  <a:pt x="200436" y="247976"/>
                </a:lnTo>
                <a:lnTo>
                  <a:pt x="202729" y="250169"/>
                </a:lnTo>
                <a:lnTo>
                  <a:pt x="203362" y="250702"/>
                </a:lnTo>
                <a:lnTo>
                  <a:pt x="211368" y="260010"/>
                </a:lnTo>
                <a:lnTo>
                  <a:pt x="211692" y="260449"/>
                </a:lnTo>
                <a:lnTo>
                  <a:pt x="212313" y="260010"/>
                </a:lnTo>
                <a:lnTo>
                  <a:pt x="227686" y="250169"/>
                </a:lnTo>
                <a:lnTo>
                  <a:pt x="227068" y="249201"/>
                </a:lnTo>
                <a:lnTo>
                  <a:pt x="217570" y="238002"/>
                </a:lnTo>
                <a:lnTo>
                  <a:pt x="213602" y="234208"/>
                </a:lnTo>
                <a:close/>
              </a:path>
              <a:path w="243840" h="292735">
                <a:moveTo>
                  <a:pt x="182731" y="209533"/>
                </a:moveTo>
                <a:lnTo>
                  <a:pt x="171874" y="225187"/>
                </a:lnTo>
                <a:lnTo>
                  <a:pt x="183023" y="232885"/>
                </a:lnTo>
                <a:lnTo>
                  <a:pt x="186714" y="235894"/>
                </a:lnTo>
                <a:lnTo>
                  <a:pt x="198753" y="221131"/>
                </a:lnTo>
                <a:lnTo>
                  <a:pt x="194776" y="217888"/>
                </a:lnTo>
                <a:lnTo>
                  <a:pt x="182731" y="209533"/>
                </a:lnTo>
                <a:close/>
              </a:path>
              <a:path w="243840" h="292735">
                <a:moveTo>
                  <a:pt x="150450" y="188454"/>
                </a:moveTo>
                <a:lnTo>
                  <a:pt x="140370" y="204618"/>
                </a:lnTo>
                <a:lnTo>
                  <a:pt x="156533" y="214698"/>
                </a:lnTo>
                <a:lnTo>
                  <a:pt x="166615" y="198534"/>
                </a:lnTo>
                <a:lnTo>
                  <a:pt x="150450" y="188454"/>
                </a:lnTo>
                <a:close/>
              </a:path>
              <a:path w="243840" h="292735">
                <a:moveTo>
                  <a:pt x="118328" y="168122"/>
                </a:moveTo>
                <a:lnTo>
                  <a:pt x="108106" y="184196"/>
                </a:lnTo>
                <a:lnTo>
                  <a:pt x="124181" y="194419"/>
                </a:lnTo>
                <a:lnTo>
                  <a:pt x="134404" y="178344"/>
                </a:lnTo>
                <a:lnTo>
                  <a:pt x="118328" y="168122"/>
                </a:lnTo>
                <a:close/>
              </a:path>
              <a:path w="243840" h="292735">
                <a:moveTo>
                  <a:pt x="89851" y="145701"/>
                </a:moveTo>
                <a:lnTo>
                  <a:pt x="76798" y="159576"/>
                </a:lnTo>
                <a:lnTo>
                  <a:pt x="83955" y="166310"/>
                </a:lnTo>
                <a:lnTo>
                  <a:pt x="91814" y="172540"/>
                </a:lnTo>
                <a:lnTo>
                  <a:pt x="103648" y="157611"/>
                </a:lnTo>
                <a:lnTo>
                  <a:pt x="96105" y="151632"/>
                </a:lnTo>
                <a:lnTo>
                  <a:pt x="89851" y="145701"/>
                </a:lnTo>
                <a:close/>
              </a:path>
              <a:path w="243840" h="292735">
                <a:moveTo>
                  <a:pt x="69967" y="117561"/>
                </a:moveTo>
                <a:lnTo>
                  <a:pt x="52791" y="125799"/>
                </a:lnTo>
                <a:lnTo>
                  <a:pt x="53168" y="126585"/>
                </a:lnTo>
                <a:lnTo>
                  <a:pt x="63254" y="142907"/>
                </a:lnTo>
                <a:lnTo>
                  <a:pt x="79460" y="132893"/>
                </a:lnTo>
                <a:lnTo>
                  <a:pt x="70185" y="117884"/>
                </a:lnTo>
                <a:lnTo>
                  <a:pt x="69967" y="117561"/>
                </a:lnTo>
                <a:close/>
              </a:path>
              <a:path w="243840" h="292735">
                <a:moveTo>
                  <a:pt x="54797" y="83450"/>
                </a:moveTo>
                <a:lnTo>
                  <a:pt x="37029" y="90321"/>
                </a:lnTo>
                <a:lnTo>
                  <a:pt x="42306" y="103967"/>
                </a:lnTo>
                <a:lnTo>
                  <a:pt x="44543" y="108627"/>
                </a:lnTo>
                <a:lnTo>
                  <a:pt x="61716" y="100380"/>
                </a:lnTo>
                <a:lnTo>
                  <a:pt x="59640" y="96058"/>
                </a:lnTo>
                <a:lnTo>
                  <a:pt x="57454" y="90321"/>
                </a:lnTo>
                <a:lnTo>
                  <a:pt x="54797" y="83450"/>
                </a:lnTo>
                <a:close/>
              </a:path>
              <a:path w="243840" h="292735">
                <a:moveTo>
                  <a:pt x="26681" y="0"/>
                </a:moveTo>
                <a:lnTo>
                  <a:pt x="0" y="80908"/>
                </a:lnTo>
                <a:lnTo>
                  <a:pt x="26025" y="57471"/>
                </a:lnTo>
                <a:lnTo>
                  <a:pt x="24931" y="53149"/>
                </a:lnTo>
                <a:lnTo>
                  <a:pt x="24898" y="53019"/>
                </a:lnTo>
                <a:lnTo>
                  <a:pt x="33342" y="50881"/>
                </a:lnTo>
                <a:lnTo>
                  <a:pt x="34027" y="50265"/>
                </a:lnTo>
                <a:lnTo>
                  <a:pt x="35776" y="50265"/>
                </a:lnTo>
                <a:lnTo>
                  <a:pt x="43365" y="48343"/>
                </a:lnTo>
                <a:lnTo>
                  <a:pt x="60381" y="48343"/>
                </a:lnTo>
                <a:lnTo>
                  <a:pt x="26681" y="0"/>
                </a:lnTo>
                <a:close/>
              </a:path>
              <a:path w="243840" h="292735">
                <a:moveTo>
                  <a:pt x="34636" y="50554"/>
                </a:moveTo>
                <a:lnTo>
                  <a:pt x="33342" y="50881"/>
                </a:lnTo>
                <a:lnTo>
                  <a:pt x="26025" y="57471"/>
                </a:lnTo>
                <a:lnTo>
                  <a:pt x="26182" y="58089"/>
                </a:lnTo>
                <a:lnTo>
                  <a:pt x="30501" y="71791"/>
                </a:lnTo>
                <a:lnTo>
                  <a:pt x="48670" y="66064"/>
                </a:lnTo>
                <a:lnTo>
                  <a:pt x="45388" y="55654"/>
                </a:lnTo>
                <a:lnTo>
                  <a:pt x="34636" y="50554"/>
                </a:lnTo>
                <a:close/>
              </a:path>
              <a:path w="243840" h="292735">
                <a:moveTo>
                  <a:pt x="60381" y="48343"/>
                </a:moveTo>
                <a:lnTo>
                  <a:pt x="43365" y="48343"/>
                </a:lnTo>
                <a:lnTo>
                  <a:pt x="44433" y="52623"/>
                </a:lnTo>
                <a:lnTo>
                  <a:pt x="45388" y="55654"/>
                </a:lnTo>
                <a:lnTo>
                  <a:pt x="75399" y="69888"/>
                </a:lnTo>
                <a:lnTo>
                  <a:pt x="60381" y="48343"/>
                </a:lnTo>
                <a:close/>
              </a:path>
              <a:path w="243840" h="292735">
                <a:moveTo>
                  <a:pt x="33342" y="50881"/>
                </a:moveTo>
                <a:lnTo>
                  <a:pt x="24898" y="53019"/>
                </a:lnTo>
                <a:lnTo>
                  <a:pt x="26025" y="57471"/>
                </a:lnTo>
                <a:lnTo>
                  <a:pt x="33342" y="50881"/>
                </a:lnTo>
                <a:close/>
              </a:path>
              <a:path w="243840" h="292735">
                <a:moveTo>
                  <a:pt x="43365" y="48343"/>
                </a:moveTo>
                <a:lnTo>
                  <a:pt x="34636" y="50554"/>
                </a:lnTo>
                <a:lnTo>
                  <a:pt x="45388" y="55654"/>
                </a:lnTo>
                <a:lnTo>
                  <a:pt x="44599" y="53149"/>
                </a:lnTo>
                <a:lnTo>
                  <a:pt x="44510" y="52892"/>
                </a:lnTo>
                <a:lnTo>
                  <a:pt x="43365" y="48343"/>
                </a:lnTo>
                <a:close/>
              </a:path>
              <a:path w="243840" h="292735">
                <a:moveTo>
                  <a:pt x="35776" y="50265"/>
                </a:moveTo>
                <a:lnTo>
                  <a:pt x="34027" y="50265"/>
                </a:lnTo>
                <a:lnTo>
                  <a:pt x="34636" y="50554"/>
                </a:lnTo>
                <a:lnTo>
                  <a:pt x="35776" y="50265"/>
                </a:lnTo>
                <a:close/>
              </a:path>
            </a:pathLst>
          </a:custGeom>
          <a:solidFill>
            <a:srgbClr val="1B243B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graphicFrame>
        <p:nvGraphicFramePr>
          <p:cNvPr id="11" name="object 11"/>
          <p:cNvGraphicFramePr>
            <a:graphicFrameLocks noGrp="1"/>
          </p:cNvGraphicFramePr>
          <p:nvPr/>
        </p:nvGraphicFramePr>
        <p:xfrm>
          <a:off x="1130743" y="4681276"/>
          <a:ext cx="6733693" cy="29384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38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38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38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384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9384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9384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9384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9384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9384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93846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293846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293846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269081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293846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293846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293846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293846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293846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293846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293846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293846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293846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293846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</a:tblGrid>
              <a:tr h="29384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sz="1200" spc="-50" dirty="0">
                          <a:solidFill>
                            <a:srgbClr val="1B243B"/>
                          </a:solidFill>
                          <a:latin typeface="Arial"/>
                          <a:cs typeface="Arial"/>
                        </a:rPr>
                        <a:t>2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54769" marB="0">
                    <a:lnL w="9525">
                      <a:solidFill>
                        <a:srgbClr val="1B243B"/>
                      </a:solidFill>
                      <a:prstDash val="solid"/>
                    </a:lnL>
                    <a:lnR w="9525">
                      <a:solidFill>
                        <a:srgbClr val="1B243B"/>
                      </a:solidFill>
                      <a:prstDash val="solid"/>
                    </a:lnR>
                    <a:lnT w="9525">
                      <a:solidFill>
                        <a:srgbClr val="1B243B"/>
                      </a:solidFill>
                      <a:prstDash val="solid"/>
                    </a:lnT>
                    <a:lnB w="9525">
                      <a:solidFill>
                        <a:srgbClr val="1B243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8105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sz="1200" spc="-25" dirty="0">
                          <a:solidFill>
                            <a:srgbClr val="1B243B"/>
                          </a:solidFill>
                          <a:latin typeface="Arial"/>
                          <a:cs typeface="Arial"/>
                        </a:rPr>
                        <a:t>11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54769" marB="0">
                    <a:lnL w="9525">
                      <a:solidFill>
                        <a:srgbClr val="1B243B"/>
                      </a:solidFill>
                      <a:prstDash val="solid"/>
                    </a:lnL>
                    <a:lnR w="9525">
                      <a:solidFill>
                        <a:srgbClr val="1B243B"/>
                      </a:solidFill>
                      <a:prstDash val="solid"/>
                    </a:lnR>
                    <a:lnT w="9525">
                      <a:solidFill>
                        <a:srgbClr val="1B243B"/>
                      </a:solidFill>
                      <a:prstDash val="solid"/>
                    </a:lnT>
                    <a:lnB w="9525">
                      <a:solidFill>
                        <a:srgbClr val="1B243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8105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sz="1200" spc="-25" dirty="0">
                          <a:solidFill>
                            <a:srgbClr val="1B243B"/>
                          </a:solidFill>
                          <a:latin typeface="Arial"/>
                          <a:cs typeface="Arial"/>
                        </a:rPr>
                        <a:t>13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54769" marB="0">
                    <a:lnL w="9525">
                      <a:solidFill>
                        <a:srgbClr val="1B243B"/>
                      </a:solidFill>
                      <a:prstDash val="solid"/>
                    </a:lnL>
                    <a:lnR w="9525">
                      <a:solidFill>
                        <a:srgbClr val="1B243B"/>
                      </a:solidFill>
                      <a:prstDash val="solid"/>
                    </a:lnR>
                    <a:lnT w="9525">
                      <a:solidFill>
                        <a:srgbClr val="1B243B"/>
                      </a:solidFill>
                      <a:prstDash val="solid"/>
                    </a:lnT>
                    <a:lnB w="9525">
                      <a:solidFill>
                        <a:srgbClr val="1B243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8105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sz="1200" spc="-25" dirty="0">
                          <a:solidFill>
                            <a:srgbClr val="1B243B"/>
                          </a:solidFill>
                          <a:latin typeface="Arial"/>
                          <a:cs typeface="Arial"/>
                        </a:rPr>
                        <a:t>15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54769" marB="0">
                    <a:lnL w="9525">
                      <a:solidFill>
                        <a:srgbClr val="1B243B"/>
                      </a:solidFill>
                      <a:prstDash val="solid"/>
                    </a:lnL>
                    <a:lnR w="9525">
                      <a:solidFill>
                        <a:srgbClr val="1B243B"/>
                      </a:solidFill>
                      <a:prstDash val="solid"/>
                    </a:lnR>
                    <a:lnT w="9525">
                      <a:solidFill>
                        <a:srgbClr val="1B243B"/>
                      </a:solidFill>
                      <a:prstDash val="solid"/>
                    </a:lnT>
                    <a:lnB w="9525">
                      <a:solidFill>
                        <a:srgbClr val="1B243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8105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sz="1200" spc="-25" dirty="0">
                          <a:solidFill>
                            <a:srgbClr val="1B243B"/>
                          </a:solidFill>
                          <a:latin typeface="Arial"/>
                          <a:cs typeface="Arial"/>
                        </a:rPr>
                        <a:t>18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54769" marB="0">
                    <a:lnL w="9525">
                      <a:solidFill>
                        <a:srgbClr val="1B243B"/>
                      </a:solidFill>
                      <a:prstDash val="solid"/>
                    </a:lnL>
                    <a:lnR w="9525">
                      <a:solidFill>
                        <a:srgbClr val="1B243B"/>
                      </a:solidFill>
                      <a:prstDash val="solid"/>
                    </a:lnR>
                    <a:lnT w="9525">
                      <a:solidFill>
                        <a:srgbClr val="1B243B"/>
                      </a:solidFill>
                      <a:prstDash val="solid"/>
                    </a:lnT>
                    <a:lnB w="9525">
                      <a:solidFill>
                        <a:srgbClr val="1B243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8105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sz="1200" spc="-25" dirty="0">
                          <a:solidFill>
                            <a:srgbClr val="1B243B"/>
                          </a:solidFill>
                          <a:latin typeface="Arial"/>
                          <a:cs typeface="Arial"/>
                        </a:rPr>
                        <a:t>23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54769" marB="0">
                    <a:lnL w="9525">
                      <a:solidFill>
                        <a:srgbClr val="1B243B"/>
                      </a:solidFill>
                      <a:prstDash val="solid"/>
                    </a:lnL>
                    <a:lnR w="9525">
                      <a:solidFill>
                        <a:srgbClr val="1B243B"/>
                      </a:solidFill>
                      <a:prstDash val="solid"/>
                    </a:lnR>
                    <a:lnT w="9525">
                      <a:solidFill>
                        <a:srgbClr val="1B243B"/>
                      </a:solidFill>
                      <a:prstDash val="solid"/>
                    </a:lnT>
                    <a:lnB w="9525">
                      <a:solidFill>
                        <a:srgbClr val="1B243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8105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sz="1200" spc="-25" dirty="0">
                          <a:solidFill>
                            <a:srgbClr val="1B243B"/>
                          </a:solidFill>
                          <a:latin typeface="Arial"/>
                          <a:cs typeface="Arial"/>
                        </a:rPr>
                        <a:t>24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54769" marB="0">
                    <a:lnL w="9525">
                      <a:solidFill>
                        <a:srgbClr val="1B243B"/>
                      </a:solidFill>
                      <a:prstDash val="solid"/>
                    </a:lnL>
                    <a:lnR w="9525">
                      <a:solidFill>
                        <a:srgbClr val="1B243B"/>
                      </a:solidFill>
                      <a:prstDash val="solid"/>
                    </a:lnR>
                    <a:lnT w="9525">
                      <a:solidFill>
                        <a:srgbClr val="1B243B"/>
                      </a:solidFill>
                      <a:prstDash val="solid"/>
                    </a:lnT>
                    <a:lnB w="9525">
                      <a:solidFill>
                        <a:srgbClr val="1B243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8105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sz="1200" spc="-25" dirty="0">
                          <a:solidFill>
                            <a:srgbClr val="1B243B"/>
                          </a:solidFill>
                          <a:latin typeface="Arial"/>
                          <a:cs typeface="Arial"/>
                        </a:rPr>
                        <a:t>29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54769" marB="0">
                    <a:lnL w="9525">
                      <a:solidFill>
                        <a:srgbClr val="1B243B"/>
                      </a:solidFill>
                      <a:prstDash val="solid"/>
                    </a:lnL>
                    <a:lnR w="9525">
                      <a:solidFill>
                        <a:srgbClr val="1B243B"/>
                      </a:solidFill>
                      <a:prstDash val="solid"/>
                    </a:lnR>
                    <a:lnT w="9525">
                      <a:solidFill>
                        <a:srgbClr val="1B243B"/>
                      </a:solidFill>
                      <a:prstDash val="solid"/>
                    </a:lnT>
                    <a:lnB w="9525">
                      <a:solidFill>
                        <a:srgbClr val="1B243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8105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sz="1200" spc="-25" dirty="0">
                          <a:solidFill>
                            <a:srgbClr val="1B243B"/>
                          </a:solidFill>
                          <a:latin typeface="Arial"/>
                          <a:cs typeface="Arial"/>
                        </a:rPr>
                        <a:t>31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54769" marB="0">
                    <a:lnL w="9525">
                      <a:solidFill>
                        <a:srgbClr val="1B243B"/>
                      </a:solidFill>
                      <a:prstDash val="solid"/>
                    </a:lnL>
                    <a:lnR w="9525">
                      <a:solidFill>
                        <a:srgbClr val="1B243B"/>
                      </a:solidFill>
                      <a:prstDash val="solid"/>
                    </a:lnR>
                    <a:lnT w="9525">
                      <a:solidFill>
                        <a:srgbClr val="1B243B"/>
                      </a:solidFill>
                      <a:prstDash val="solid"/>
                    </a:lnT>
                    <a:lnB w="9525">
                      <a:solidFill>
                        <a:srgbClr val="1B243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8105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sz="1200" spc="-25" dirty="0">
                          <a:solidFill>
                            <a:srgbClr val="1B243B"/>
                          </a:solidFill>
                          <a:latin typeface="Arial"/>
                          <a:cs typeface="Arial"/>
                        </a:rPr>
                        <a:t>34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54769" marB="0">
                    <a:lnL w="9525">
                      <a:solidFill>
                        <a:srgbClr val="1B243B"/>
                      </a:solidFill>
                      <a:prstDash val="solid"/>
                    </a:lnL>
                    <a:lnR w="9525">
                      <a:solidFill>
                        <a:srgbClr val="1B243B"/>
                      </a:solidFill>
                      <a:prstDash val="solid"/>
                    </a:lnR>
                    <a:lnT w="9525">
                      <a:solidFill>
                        <a:srgbClr val="1B243B"/>
                      </a:solidFill>
                      <a:prstDash val="solid"/>
                    </a:lnT>
                    <a:lnB w="9525">
                      <a:solidFill>
                        <a:srgbClr val="1B243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8105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sz="1200" spc="-25" dirty="0">
                          <a:solidFill>
                            <a:srgbClr val="1B243B"/>
                          </a:solidFill>
                          <a:latin typeface="Arial"/>
                          <a:cs typeface="Arial"/>
                        </a:rPr>
                        <a:t>36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54769" marB="0">
                    <a:lnL w="9525">
                      <a:solidFill>
                        <a:srgbClr val="1B243B"/>
                      </a:solidFill>
                      <a:prstDash val="solid"/>
                    </a:lnL>
                    <a:lnR w="9525">
                      <a:solidFill>
                        <a:srgbClr val="1B243B"/>
                      </a:solidFill>
                      <a:prstDash val="solid"/>
                    </a:lnR>
                    <a:lnT w="9525">
                      <a:solidFill>
                        <a:srgbClr val="1B243B"/>
                      </a:solidFill>
                      <a:prstDash val="solid"/>
                    </a:lnT>
                    <a:lnB w="9525">
                      <a:solidFill>
                        <a:srgbClr val="1B243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8105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sz="1200" spc="-25" dirty="0">
                          <a:solidFill>
                            <a:srgbClr val="1B243B"/>
                          </a:solidFill>
                          <a:latin typeface="Arial"/>
                          <a:cs typeface="Arial"/>
                        </a:rPr>
                        <a:t>44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54769" marB="0">
                    <a:lnL w="9525">
                      <a:solidFill>
                        <a:srgbClr val="1B243B"/>
                      </a:solidFill>
                      <a:prstDash val="solid"/>
                    </a:lnL>
                    <a:lnR w="9525">
                      <a:solidFill>
                        <a:srgbClr val="1B243B"/>
                      </a:solidFill>
                      <a:prstDash val="solid"/>
                    </a:lnR>
                    <a:lnT w="9525">
                      <a:solidFill>
                        <a:srgbClr val="1B243B"/>
                      </a:solidFill>
                      <a:prstDash val="solid"/>
                    </a:lnT>
                    <a:lnB w="9525">
                      <a:solidFill>
                        <a:srgbClr val="1B243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1594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sz="1200" spc="-25" dirty="0">
                          <a:solidFill>
                            <a:srgbClr val="1B243B"/>
                          </a:solidFill>
                          <a:latin typeface="Arial"/>
                          <a:cs typeface="Arial"/>
                        </a:rPr>
                        <a:t>47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54769" marB="0">
                    <a:lnL w="9525">
                      <a:solidFill>
                        <a:srgbClr val="1B243B"/>
                      </a:solidFill>
                      <a:prstDash val="solid"/>
                    </a:lnL>
                    <a:lnR w="9525">
                      <a:solidFill>
                        <a:srgbClr val="1B243B"/>
                      </a:solidFill>
                      <a:prstDash val="solid"/>
                    </a:lnR>
                    <a:lnT w="9525">
                      <a:solidFill>
                        <a:srgbClr val="1B243B"/>
                      </a:solidFill>
                      <a:prstDash val="solid"/>
                    </a:lnT>
                    <a:lnB w="9525">
                      <a:solidFill>
                        <a:srgbClr val="1B243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8105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sz="1200" spc="-25" dirty="0">
                          <a:solidFill>
                            <a:srgbClr val="1B243B"/>
                          </a:solidFill>
                          <a:latin typeface="Arial"/>
                          <a:cs typeface="Arial"/>
                        </a:rPr>
                        <a:t>48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54769" marB="0">
                    <a:lnL w="9525">
                      <a:solidFill>
                        <a:srgbClr val="1B243B"/>
                      </a:solidFill>
                      <a:prstDash val="solid"/>
                    </a:lnL>
                    <a:lnR w="9525">
                      <a:solidFill>
                        <a:srgbClr val="1B243B"/>
                      </a:solidFill>
                      <a:prstDash val="solid"/>
                    </a:lnR>
                    <a:lnT w="9525">
                      <a:solidFill>
                        <a:srgbClr val="1B243B"/>
                      </a:solidFill>
                      <a:prstDash val="solid"/>
                    </a:lnT>
                    <a:lnB w="9525">
                      <a:solidFill>
                        <a:srgbClr val="1B243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8105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sz="1200" spc="-25" dirty="0">
                          <a:solidFill>
                            <a:srgbClr val="1B243B"/>
                          </a:solidFill>
                          <a:latin typeface="Arial"/>
                          <a:cs typeface="Arial"/>
                        </a:rPr>
                        <a:t>55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54769" marB="0">
                    <a:lnL w="9525">
                      <a:solidFill>
                        <a:srgbClr val="1B243B"/>
                      </a:solidFill>
                      <a:prstDash val="solid"/>
                    </a:lnL>
                    <a:lnR w="9525">
                      <a:solidFill>
                        <a:srgbClr val="1B243B"/>
                      </a:solidFill>
                      <a:prstDash val="solid"/>
                    </a:lnR>
                    <a:lnT w="9525">
                      <a:solidFill>
                        <a:srgbClr val="1B243B"/>
                      </a:solidFill>
                      <a:prstDash val="solid"/>
                    </a:lnT>
                    <a:lnB w="9525">
                      <a:solidFill>
                        <a:srgbClr val="1B243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8105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sz="1200" spc="-25" dirty="0">
                          <a:solidFill>
                            <a:srgbClr val="1B243B"/>
                          </a:solidFill>
                          <a:latin typeface="Arial"/>
                          <a:cs typeface="Arial"/>
                        </a:rPr>
                        <a:t>59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54769" marB="0">
                    <a:lnL w="9525">
                      <a:solidFill>
                        <a:srgbClr val="1B243B"/>
                      </a:solidFill>
                      <a:prstDash val="solid"/>
                    </a:lnL>
                    <a:lnR w="9525">
                      <a:solidFill>
                        <a:srgbClr val="1B243B"/>
                      </a:solidFill>
                      <a:prstDash val="solid"/>
                    </a:lnR>
                    <a:lnT w="9525">
                      <a:solidFill>
                        <a:srgbClr val="1B243B"/>
                      </a:solidFill>
                      <a:prstDash val="solid"/>
                    </a:lnT>
                    <a:lnB w="9525">
                      <a:solidFill>
                        <a:srgbClr val="1B243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8105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sz="1200" spc="-25" dirty="0">
                          <a:solidFill>
                            <a:srgbClr val="1B243B"/>
                          </a:solidFill>
                          <a:latin typeface="Arial"/>
                          <a:cs typeface="Arial"/>
                        </a:rPr>
                        <a:t>60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54769" marB="0">
                    <a:lnL w="9525">
                      <a:solidFill>
                        <a:srgbClr val="1B243B"/>
                      </a:solidFill>
                      <a:prstDash val="solid"/>
                    </a:lnL>
                    <a:lnR w="9525">
                      <a:solidFill>
                        <a:srgbClr val="1B243B"/>
                      </a:solidFill>
                      <a:prstDash val="solid"/>
                    </a:lnR>
                    <a:lnT w="9525">
                      <a:solidFill>
                        <a:srgbClr val="1B243B"/>
                      </a:solidFill>
                      <a:prstDash val="solid"/>
                    </a:lnT>
                    <a:lnB w="9525">
                      <a:solidFill>
                        <a:srgbClr val="1B243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8105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sz="1200" spc="-25" dirty="0">
                          <a:solidFill>
                            <a:srgbClr val="1B243B"/>
                          </a:solidFill>
                          <a:latin typeface="Arial"/>
                          <a:cs typeface="Arial"/>
                        </a:rPr>
                        <a:t>71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54769" marB="0">
                    <a:lnL w="9525">
                      <a:solidFill>
                        <a:srgbClr val="1B243B"/>
                      </a:solidFill>
                      <a:prstDash val="solid"/>
                    </a:lnL>
                    <a:lnR w="9525">
                      <a:solidFill>
                        <a:srgbClr val="1B243B"/>
                      </a:solidFill>
                      <a:prstDash val="solid"/>
                    </a:lnR>
                    <a:lnT w="9525">
                      <a:solidFill>
                        <a:srgbClr val="1B243B"/>
                      </a:solidFill>
                      <a:prstDash val="solid"/>
                    </a:lnT>
                    <a:lnB w="9525">
                      <a:solidFill>
                        <a:srgbClr val="1B243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8105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sz="1200" spc="-25" dirty="0">
                          <a:solidFill>
                            <a:srgbClr val="1B243B"/>
                          </a:solidFill>
                          <a:latin typeface="Arial"/>
                          <a:cs typeface="Arial"/>
                        </a:rPr>
                        <a:t>73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54769" marB="0">
                    <a:lnL w="9525">
                      <a:solidFill>
                        <a:srgbClr val="1B243B"/>
                      </a:solidFill>
                      <a:prstDash val="solid"/>
                    </a:lnL>
                    <a:lnR w="9525">
                      <a:solidFill>
                        <a:srgbClr val="1B243B"/>
                      </a:solidFill>
                      <a:prstDash val="solid"/>
                    </a:lnR>
                    <a:lnT w="9525">
                      <a:solidFill>
                        <a:srgbClr val="1B243B"/>
                      </a:solidFill>
                      <a:prstDash val="solid"/>
                    </a:lnT>
                    <a:lnB w="9525">
                      <a:solidFill>
                        <a:srgbClr val="1B243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8105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sz="1200" spc="-25" dirty="0">
                          <a:solidFill>
                            <a:srgbClr val="1B243B"/>
                          </a:solidFill>
                          <a:latin typeface="Arial"/>
                          <a:cs typeface="Arial"/>
                        </a:rPr>
                        <a:t>74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54769" marB="0">
                    <a:lnL w="9525">
                      <a:solidFill>
                        <a:srgbClr val="1B243B"/>
                      </a:solidFill>
                      <a:prstDash val="solid"/>
                    </a:lnL>
                    <a:lnR w="9525">
                      <a:solidFill>
                        <a:srgbClr val="1B243B"/>
                      </a:solidFill>
                      <a:prstDash val="solid"/>
                    </a:lnR>
                    <a:lnT w="9525">
                      <a:solidFill>
                        <a:srgbClr val="1B243B"/>
                      </a:solidFill>
                      <a:prstDash val="solid"/>
                    </a:lnT>
                    <a:lnB w="9525">
                      <a:solidFill>
                        <a:srgbClr val="1B243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8105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sz="1200" spc="-25" dirty="0">
                          <a:solidFill>
                            <a:srgbClr val="1B243B"/>
                          </a:solidFill>
                          <a:latin typeface="Arial"/>
                          <a:cs typeface="Arial"/>
                        </a:rPr>
                        <a:t>76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54769" marB="0">
                    <a:lnL w="9525">
                      <a:solidFill>
                        <a:srgbClr val="1B243B"/>
                      </a:solidFill>
                      <a:prstDash val="solid"/>
                    </a:lnL>
                    <a:lnR w="9525">
                      <a:solidFill>
                        <a:srgbClr val="1B243B"/>
                      </a:solidFill>
                      <a:prstDash val="solid"/>
                    </a:lnR>
                    <a:lnT w="9525">
                      <a:solidFill>
                        <a:srgbClr val="1B243B"/>
                      </a:solidFill>
                      <a:prstDash val="solid"/>
                    </a:lnT>
                    <a:lnB w="9525">
                      <a:solidFill>
                        <a:srgbClr val="1B243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8105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sz="1200" spc="-25" dirty="0">
                          <a:solidFill>
                            <a:srgbClr val="1B243B"/>
                          </a:solidFill>
                          <a:latin typeface="Arial"/>
                          <a:cs typeface="Arial"/>
                        </a:rPr>
                        <a:t>88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54769" marB="0">
                    <a:lnL w="9525">
                      <a:solidFill>
                        <a:srgbClr val="1B243B"/>
                      </a:solidFill>
                      <a:prstDash val="solid"/>
                    </a:lnL>
                    <a:lnR w="9525">
                      <a:solidFill>
                        <a:srgbClr val="1B243B"/>
                      </a:solidFill>
                      <a:prstDash val="solid"/>
                    </a:lnR>
                    <a:lnT w="9525">
                      <a:solidFill>
                        <a:srgbClr val="1B243B"/>
                      </a:solidFill>
                      <a:prstDash val="solid"/>
                    </a:lnT>
                    <a:lnB w="9525">
                      <a:solidFill>
                        <a:srgbClr val="1B243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8105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sz="1200" spc="-25" dirty="0">
                          <a:solidFill>
                            <a:srgbClr val="1B243B"/>
                          </a:solidFill>
                          <a:latin typeface="Arial"/>
                          <a:cs typeface="Arial"/>
                        </a:rPr>
                        <a:t>95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54769" marB="0">
                    <a:lnL w="9525">
                      <a:solidFill>
                        <a:srgbClr val="1B243B"/>
                      </a:solidFill>
                      <a:prstDash val="solid"/>
                    </a:lnL>
                    <a:lnR w="9525">
                      <a:solidFill>
                        <a:srgbClr val="1B243B"/>
                      </a:solidFill>
                      <a:prstDash val="solid"/>
                    </a:lnR>
                    <a:lnT w="9525">
                      <a:solidFill>
                        <a:srgbClr val="1B243B"/>
                      </a:solidFill>
                      <a:prstDash val="solid"/>
                    </a:lnT>
                    <a:lnB w="9525">
                      <a:solidFill>
                        <a:srgbClr val="1B243B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2" name="object 12"/>
          <p:cNvSpPr txBox="1"/>
          <p:nvPr/>
        </p:nvSpPr>
        <p:spPr>
          <a:xfrm>
            <a:off x="1216563" y="5003673"/>
            <a:ext cx="114300" cy="21736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350" spc="-38" dirty="0">
                <a:solidFill>
                  <a:srgbClr val="1B243B"/>
                </a:solidFill>
                <a:latin typeface="Cambria Math"/>
                <a:cs typeface="Cambria Math"/>
              </a:rPr>
              <a:t>1</a:t>
            </a:r>
            <a:endParaRPr sz="1350">
              <a:latin typeface="Cambria Math"/>
              <a:cs typeface="Cambria Math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660028" y="5003673"/>
            <a:ext cx="117634" cy="21736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350" spc="-38" dirty="0">
                <a:solidFill>
                  <a:srgbClr val="1B243B"/>
                </a:solidFill>
                <a:latin typeface="Cambria Math"/>
                <a:cs typeface="Cambria Math"/>
              </a:rPr>
              <a:t>𝑛</a:t>
            </a:r>
            <a:endParaRPr sz="1350">
              <a:latin typeface="Cambria Math"/>
              <a:cs typeface="Cambria Math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BE4AE0-465F-A481-F872-A3413E2AF6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Primal Space 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9CB3D5-B043-E52F-D32B-DFB8778F5B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88735"/>
            <a:ext cx="8229600" cy="4525963"/>
          </a:xfrm>
        </p:spPr>
        <p:txBody>
          <a:bodyPr/>
          <a:lstStyle/>
          <a:p>
            <a:r>
              <a:rPr lang="en-US" dirty="0"/>
              <a:t>This will construct a sequence of candidate lines, resulting in the minimum number of pieces in the piecewise linear approximation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2152080-56CB-1D22-7C94-5DDF6678BE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2971800"/>
            <a:ext cx="3943350" cy="369297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86F9A4B-F5F8-0AB0-2FF8-07F1E1BC8E47}"/>
              </a:ext>
            </a:extLst>
          </p:cNvPr>
          <p:cNvSpPr txBox="1"/>
          <p:nvPr/>
        </p:nvSpPr>
        <p:spPr>
          <a:xfrm>
            <a:off x="5715000" y="4114800"/>
            <a:ext cx="26870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432FF"/>
                </a:solidFill>
              </a:rPr>
              <a:t>O(n) time in total</a:t>
            </a:r>
          </a:p>
        </p:txBody>
      </p:sp>
    </p:spTree>
    <p:extLst>
      <p:ext uri="{BB962C8B-B14F-4D97-AF65-F5344CB8AC3E}">
        <p14:creationId xmlns:p14="http://schemas.microsoft.com/office/powerpoint/2010/main" val="29782833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AE00B6-AD28-D659-3823-8CD981CDE1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8A288B-D4ED-ADEF-9501-1280947EFA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983162"/>
          </a:xfrm>
        </p:spPr>
        <p:txBody>
          <a:bodyPr>
            <a:normAutofit/>
          </a:bodyPr>
          <a:lstStyle/>
          <a:p>
            <a:r>
              <a:rPr lang="en-US" b="1" dirty="0"/>
              <a:t>There are a lot of possible problems to work on in the future</a:t>
            </a:r>
            <a:r>
              <a:rPr lang="en-US" dirty="0"/>
              <a:t>:</a:t>
            </a:r>
          </a:p>
          <a:p>
            <a:r>
              <a:rPr lang="en-US" dirty="0"/>
              <a:t>What if we allow gaps in the positional array?</a:t>
            </a:r>
          </a:p>
          <a:p>
            <a:r>
              <a:rPr lang="en-US" dirty="0"/>
              <a:t>What if we want to insert and/or delete keys from our data set?</a:t>
            </a:r>
          </a:p>
          <a:p>
            <a:r>
              <a:rPr lang="en-US" dirty="0"/>
              <a:t>What if we want to build a learned index structure for external memory, where we need to minimize the number input/output operations?</a:t>
            </a:r>
          </a:p>
        </p:txBody>
      </p:sp>
    </p:spTree>
    <p:extLst>
      <p:ext uri="{BB962C8B-B14F-4D97-AF65-F5344CB8AC3E}">
        <p14:creationId xmlns:p14="http://schemas.microsoft.com/office/powerpoint/2010/main" val="25926418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900423" y="891726"/>
            <a:ext cx="6172200" cy="686726"/>
          </a:xfrm>
          <a:prstGeom prst="rect">
            <a:avLst/>
          </a:prstGeom>
        </p:spPr>
        <p:txBody>
          <a:bodyPr vert="horz" wrap="square" lIns="0" tIns="9525" rIns="0" bIns="0" rtlCol="0" anchor="ctr">
            <a:spAutoFit/>
          </a:bodyPr>
          <a:lstStyle/>
          <a:p>
            <a:pPr marL="9525">
              <a:spcBef>
                <a:spcPts val="75"/>
              </a:spcBef>
            </a:pPr>
            <a:r>
              <a:rPr lang="en-US" spc="131" dirty="0"/>
              <a:t>Classical </a:t>
            </a:r>
            <a:r>
              <a:rPr spc="131" dirty="0"/>
              <a:t>Index</a:t>
            </a:r>
            <a:r>
              <a:rPr lang="en-US" spc="131" dirty="0"/>
              <a:t> Structur</a:t>
            </a:r>
            <a:r>
              <a:rPr spc="131" dirty="0"/>
              <a:t>es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1087201" y="4427681"/>
          <a:ext cx="6733693" cy="29384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38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38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38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384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9384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9384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9384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9384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9384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93846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293846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293846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269081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293846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293846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293846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293846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293846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293846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293846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293846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293846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293846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</a:tblGrid>
              <a:tr h="29384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sz="1200" spc="-50" dirty="0">
                          <a:solidFill>
                            <a:srgbClr val="1B243B"/>
                          </a:solidFill>
                          <a:latin typeface="Arial"/>
                          <a:cs typeface="Arial"/>
                        </a:rPr>
                        <a:t>2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54293" marB="0">
                    <a:lnL w="9525">
                      <a:solidFill>
                        <a:srgbClr val="1B243B"/>
                      </a:solidFill>
                      <a:prstDash val="solid"/>
                    </a:lnL>
                    <a:lnR w="9525">
                      <a:solidFill>
                        <a:srgbClr val="1B243B"/>
                      </a:solidFill>
                      <a:prstDash val="solid"/>
                    </a:lnR>
                    <a:lnT w="9525">
                      <a:solidFill>
                        <a:srgbClr val="1B243B"/>
                      </a:solidFill>
                      <a:prstDash val="solid"/>
                    </a:lnT>
                    <a:lnB w="9525">
                      <a:solidFill>
                        <a:srgbClr val="1B243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8105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sz="1200" spc="-25" dirty="0">
                          <a:solidFill>
                            <a:srgbClr val="1B243B"/>
                          </a:solidFill>
                          <a:latin typeface="Arial"/>
                          <a:cs typeface="Arial"/>
                        </a:rPr>
                        <a:t>11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54293" marB="0">
                    <a:lnL w="9525">
                      <a:solidFill>
                        <a:srgbClr val="1B243B"/>
                      </a:solidFill>
                      <a:prstDash val="solid"/>
                    </a:lnL>
                    <a:lnR w="9525">
                      <a:solidFill>
                        <a:srgbClr val="1B243B"/>
                      </a:solidFill>
                      <a:prstDash val="solid"/>
                    </a:lnR>
                    <a:lnT w="9525">
                      <a:solidFill>
                        <a:srgbClr val="1B243B"/>
                      </a:solidFill>
                      <a:prstDash val="solid"/>
                    </a:lnT>
                    <a:lnB w="9525">
                      <a:solidFill>
                        <a:srgbClr val="1B243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8105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sz="1200" spc="-25" dirty="0">
                          <a:solidFill>
                            <a:srgbClr val="1B243B"/>
                          </a:solidFill>
                          <a:latin typeface="Arial"/>
                          <a:cs typeface="Arial"/>
                        </a:rPr>
                        <a:t>13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54293" marB="0">
                    <a:lnL w="9525">
                      <a:solidFill>
                        <a:srgbClr val="1B243B"/>
                      </a:solidFill>
                      <a:prstDash val="solid"/>
                    </a:lnL>
                    <a:lnR w="9525">
                      <a:solidFill>
                        <a:srgbClr val="1B243B"/>
                      </a:solidFill>
                      <a:prstDash val="solid"/>
                    </a:lnR>
                    <a:lnT w="9525">
                      <a:solidFill>
                        <a:srgbClr val="1B243B"/>
                      </a:solidFill>
                      <a:prstDash val="solid"/>
                    </a:lnT>
                    <a:lnB w="9525">
                      <a:solidFill>
                        <a:srgbClr val="1B243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8105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sz="1200" spc="-25" dirty="0">
                          <a:solidFill>
                            <a:srgbClr val="1B243B"/>
                          </a:solidFill>
                          <a:latin typeface="Arial"/>
                          <a:cs typeface="Arial"/>
                        </a:rPr>
                        <a:t>15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54293" marB="0">
                    <a:lnL w="9525">
                      <a:solidFill>
                        <a:srgbClr val="1B243B"/>
                      </a:solidFill>
                      <a:prstDash val="solid"/>
                    </a:lnL>
                    <a:lnR w="9525">
                      <a:solidFill>
                        <a:srgbClr val="1B243B"/>
                      </a:solidFill>
                      <a:prstDash val="solid"/>
                    </a:lnR>
                    <a:lnT w="9525">
                      <a:solidFill>
                        <a:srgbClr val="1B243B"/>
                      </a:solidFill>
                      <a:prstDash val="solid"/>
                    </a:lnT>
                    <a:lnB w="9525">
                      <a:solidFill>
                        <a:srgbClr val="1B243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8105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sz="1200" spc="-25" dirty="0">
                          <a:solidFill>
                            <a:srgbClr val="1B243B"/>
                          </a:solidFill>
                          <a:latin typeface="Arial"/>
                          <a:cs typeface="Arial"/>
                        </a:rPr>
                        <a:t>18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54293" marB="0">
                    <a:lnL w="9525">
                      <a:solidFill>
                        <a:srgbClr val="1B243B"/>
                      </a:solidFill>
                      <a:prstDash val="solid"/>
                    </a:lnL>
                    <a:lnR w="9525">
                      <a:solidFill>
                        <a:srgbClr val="1B243B"/>
                      </a:solidFill>
                      <a:prstDash val="solid"/>
                    </a:lnR>
                    <a:lnT w="9525">
                      <a:solidFill>
                        <a:srgbClr val="1B243B"/>
                      </a:solidFill>
                      <a:prstDash val="solid"/>
                    </a:lnT>
                    <a:lnB w="9525">
                      <a:solidFill>
                        <a:srgbClr val="1B243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8105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sz="1200" spc="-25" dirty="0">
                          <a:solidFill>
                            <a:srgbClr val="1B243B"/>
                          </a:solidFill>
                          <a:latin typeface="Arial"/>
                          <a:cs typeface="Arial"/>
                        </a:rPr>
                        <a:t>23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54293" marB="0">
                    <a:lnL w="9525">
                      <a:solidFill>
                        <a:srgbClr val="1B243B"/>
                      </a:solidFill>
                      <a:prstDash val="solid"/>
                    </a:lnL>
                    <a:lnR w="9525">
                      <a:solidFill>
                        <a:srgbClr val="1B243B"/>
                      </a:solidFill>
                      <a:prstDash val="solid"/>
                    </a:lnR>
                    <a:lnT w="9525">
                      <a:solidFill>
                        <a:srgbClr val="1B243B"/>
                      </a:solidFill>
                      <a:prstDash val="solid"/>
                    </a:lnT>
                    <a:lnB w="9525">
                      <a:solidFill>
                        <a:srgbClr val="1B243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8105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sz="1200" spc="-25" dirty="0">
                          <a:solidFill>
                            <a:srgbClr val="1B243B"/>
                          </a:solidFill>
                          <a:latin typeface="Arial"/>
                          <a:cs typeface="Arial"/>
                        </a:rPr>
                        <a:t>24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54293" marB="0">
                    <a:lnL w="9525">
                      <a:solidFill>
                        <a:srgbClr val="1B243B"/>
                      </a:solidFill>
                      <a:prstDash val="solid"/>
                    </a:lnL>
                    <a:lnR w="9525">
                      <a:solidFill>
                        <a:srgbClr val="1B243B"/>
                      </a:solidFill>
                      <a:prstDash val="solid"/>
                    </a:lnR>
                    <a:lnT w="9525">
                      <a:solidFill>
                        <a:srgbClr val="1B243B"/>
                      </a:solidFill>
                      <a:prstDash val="solid"/>
                    </a:lnT>
                    <a:lnB w="9525">
                      <a:solidFill>
                        <a:srgbClr val="1B243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8105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sz="1200" spc="-25" dirty="0">
                          <a:solidFill>
                            <a:srgbClr val="1B243B"/>
                          </a:solidFill>
                          <a:latin typeface="Arial"/>
                          <a:cs typeface="Arial"/>
                        </a:rPr>
                        <a:t>29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54293" marB="0">
                    <a:lnL w="9525">
                      <a:solidFill>
                        <a:srgbClr val="1B243B"/>
                      </a:solidFill>
                      <a:prstDash val="solid"/>
                    </a:lnL>
                    <a:lnR w="9525">
                      <a:solidFill>
                        <a:srgbClr val="1B243B"/>
                      </a:solidFill>
                      <a:prstDash val="solid"/>
                    </a:lnR>
                    <a:lnT w="9525">
                      <a:solidFill>
                        <a:srgbClr val="1B243B"/>
                      </a:solidFill>
                      <a:prstDash val="solid"/>
                    </a:lnT>
                    <a:lnB w="9525">
                      <a:solidFill>
                        <a:srgbClr val="1B243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8105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sz="1200" spc="-25" dirty="0">
                          <a:solidFill>
                            <a:srgbClr val="1B243B"/>
                          </a:solidFill>
                          <a:latin typeface="Arial"/>
                          <a:cs typeface="Arial"/>
                        </a:rPr>
                        <a:t>31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54293" marB="0">
                    <a:lnL w="9525">
                      <a:solidFill>
                        <a:srgbClr val="1B243B"/>
                      </a:solidFill>
                      <a:prstDash val="solid"/>
                    </a:lnL>
                    <a:lnR w="9525">
                      <a:solidFill>
                        <a:srgbClr val="1B243B"/>
                      </a:solidFill>
                      <a:prstDash val="solid"/>
                    </a:lnR>
                    <a:lnT w="9525">
                      <a:solidFill>
                        <a:srgbClr val="1B243B"/>
                      </a:solidFill>
                      <a:prstDash val="solid"/>
                    </a:lnT>
                    <a:lnB w="9525">
                      <a:solidFill>
                        <a:srgbClr val="1B243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8105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sz="1200" spc="-25" dirty="0">
                          <a:solidFill>
                            <a:srgbClr val="1B243B"/>
                          </a:solidFill>
                          <a:latin typeface="Arial"/>
                          <a:cs typeface="Arial"/>
                        </a:rPr>
                        <a:t>34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54293" marB="0">
                    <a:lnL w="9525">
                      <a:solidFill>
                        <a:srgbClr val="1B243B"/>
                      </a:solidFill>
                      <a:prstDash val="solid"/>
                    </a:lnL>
                    <a:lnR w="9525">
                      <a:solidFill>
                        <a:srgbClr val="1B243B"/>
                      </a:solidFill>
                      <a:prstDash val="solid"/>
                    </a:lnR>
                    <a:lnT w="9525">
                      <a:solidFill>
                        <a:srgbClr val="1B243B"/>
                      </a:solidFill>
                      <a:prstDash val="solid"/>
                    </a:lnT>
                    <a:lnB w="9525">
                      <a:solidFill>
                        <a:srgbClr val="1B243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8105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sz="1200" spc="-25" dirty="0">
                          <a:solidFill>
                            <a:srgbClr val="1B243B"/>
                          </a:solidFill>
                          <a:latin typeface="Arial"/>
                          <a:cs typeface="Arial"/>
                        </a:rPr>
                        <a:t>36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54293" marB="0">
                    <a:lnL w="9525">
                      <a:solidFill>
                        <a:srgbClr val="1B243B"/>
                      </a:solidFill>
                      <a:prstDash val="solid"/>
                    </a:lnL>
                    <a:lnR w="9525">
                      <a:solidFill>
                        <a:srgbClr val="1B243B"/>
                      </a:solidFill>
                      <a:prstDash val="solid"/>
                    </a:lnR>
                    <a:lnT w="9525">
                      <a:solidFill>
                        <a:srgbClr val="1B243B"/>
                      </a:solidFill>
                      <a:prstDash val="solid"/>
                    </a:lnT>
                    <a:lnB w="9525">
                      <a:solidFill>
                        <a:srgbClr val="1B243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8105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sz="1200" spc="-25" dirty="0">
                          <a:solidFill>
                            <a:srgbClr val="1B243B"/>
                          </a:solidFill>
                          <a:latin typeface="Arial"/>
                          <a:cs typeface="Arial"/>
                        </a:rPr>
                        <a:t>44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54293" marB="0">
                    <a:lnL w="9525">
                      <a:solidFill>
                        <a:srgbClr val="1B243B"/>
                      </a:solidFill>
                      <a:prstDash val="solid"/>
                    </a:lnL>
                    <a:lnR w="9525">
                      <a:solidFill>
                        <a:srgbClr val="1B243B"/>
                      </a:solidFill>
                      <a:prstDash val="solid"/>
                    </a:lnR>
                    <a:lnT w="9525">
                      <a:solidFill>
                        <a:srgbClr val="1B243B"/>
                      </a:solidFill>
                      <a:prstDash val="solid"/>
                    </a:lnT>
                    <a:lnB w="9525">
                      <a:solidFill>
                        <a:srgbClr val="1B243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1594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sz="1200" spc="-25" dirty="0">
                          <a:solidFill>
                            <a:srgbClr val="1B243B"/>
                          </a:solidFill>
                          <a:latin typeface="Arial"/>
                          <a:cs typeface="Arial"/>
                        </a:rPr>
                        <a:t>47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54293" marB="0">
                    <a:lnL w="9525">
                      <a:solidFill>
                        <a:srgbClr val="1B243B"/>
                      </a:solidFill>
                      <a:prstDash val="solid"/>
                    </a:lnL>
                    <a:lnR w="9525">
                      <a:solidFill>
                        <a:srgbClr val="1B243B"/>
                      </a:solidFill>
                      <a:prstDash val="solid"/>
                    </a:lnR>
                    <a:lnT w="9525">
                      <a:solidFill>
                        <a:srgbClr val="1B243B"/>
                      </a:solidFill>
                      <a:prstDash val="solid"/>
                    </a:lnT>
                    <a:lnB w="9525">
                      <a:solidFill>
                        <a:srgbClr val="1B243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8105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sz="1200" spc="-25" dirty="0">
                          <a:solidFill>
                            <a:srgbClr val="1B243B"/>
                          </a:solidFill>
                          <a:latin typeface="Arial"/>
                          <a:cs typeface="Arial"/>
                        </a:rPr>
                        <a:t>48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54293" marB="0">
                    <a:lnL w="9525">
                      <a:solidFill>
                        <a:srgbClr val="1B243B"/>
                      </a:solidFill>
                      <a:prstDash val="solid"/>
                    </a:lnL>
                    <a:lnR w="9525">
                      <a:solidFill>
                        <a:srgbClr val="1B243B"/>
                      </a:solidFill>
                      <a:prstDash val="solid"/>
                    </a:lnR>
                    <a:lnT w="9525">
                      <a:solidFill>
                        <a:srgbClr val="1B243B"/>
                      </a:solidFill>
                      <a:prstDash val="solid"/>
                    </a:lnT>
                    <a:lnB w="9525">
                      <a:solidFill>
                        <a:srgbClr val="1B243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8105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sz="1200" spc="-25" dirty="0">
                          <a:solidFill>
                            <a:srgbClr val="1B243B"/>
                          </a:solidFill>
                          <a:latin typeface="Arial"/>
                          <a:cs typeface="Arial"/>
                        </a:rPr>
                        <a:t>55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54293" marB="0">
                    <a:lnL w="9525">
                      <a:solidFill>
                        <a:srgbClr val="1B243B"/>
                      </a:solidFill>
                      <a:prstDash val="solid"/>
                    </a:lnL>
                    <a:lnR w="9525">
                      <a:solidFill>
                        <a:srgbClr val="1B243B"/>
                      </a:solidFill>
                      <a:prstDash val="solid"/>
                    </a:lnR>
                    <a:lnT w="9525">
                      <a:solidFill>
                        <a:srgbClr val="1B243B"/>
                      </a:solidFill>
                      <a:prstDash val="solid"/>
                    </a:lnT>
                    <a:lnB w="9525">
                      <a:solidFill>
                        <a:srgbClr val="1B243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8105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sz="1200" spc="-25" dirty="0">
                          <a:solidFill>
                            <a:srgbClr val="1B243B"/>
                          </a:solidFill>
                          <a:latin typeface="Arial"/>
                          <a:cs typeface="Arial"/>
                        </a:rPr>
                        <a:t>59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54293" marB="0">
                    <a:lnL w="9525">
                      <a:solidFill>
                        <a:srgbClr val="1B243B"/>
                      </a:solidFill>
                      <a:prstDash val="solid"/>
                    </a:lnL>
                    <a:lnR w="9525">
                      <a:solidFill>
                        <a:srgbClr val="1B243B"/>
                      </a:solidFill>
                      <a:prstDash val="solid"/>
                    </a:lnR>
                    <a:lnT w="9525">
                      <a:solidFill>
                        <a:srgbClr val="1B243B"/>
                      </a:solidFill>
                      <a:prstDash val="solid"/>
                    </a:lnT>
                    <a:lnB w="9525">
                      <a:solidFill>
                        <a:srgbClr val="1B243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8105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sz="1200" spc="-25" dirty="0">
                          <a:solidFill>
                            <a:srgbClr val="1B243B"/>
                          </a:solidFill>
                          <a:latin typeface="Arial"/>
                          <a:cs typeface="Arial"/>
                        </a:rPr>
                        <a:t>60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54293" marB="0">
                    <a:lnL w="9525">
                      <a:solidFill>
                        <a:srgbClr val="1B243B"/>
                      </a:solidFill>
                      <a:prstDash val="solid"/>
                    </a:lnL>
                    <a:lnR w="9525">
                      <a:solidFill>
                        <a:srgbClr val="1B243B"/>
                      </a:solidFill>
                      <a:prstDash val="solid"/>
                    </a:lnR>
                    <a:lnT w="9525">
                      <a:solidFill>
                        <a:srgbClr val="1B243B"/>
                      </a:solidFill>
                      <a:prstDash val="solid"/>
                    </a:lnT>
                    <a:lnB w="9525">
                      <a:solidFill>
                        <a:srgbClr val="1B243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8105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sz="1200" spc="-25" dirty="0">
                          <a:solidFill>
                            <a:srgbClr val="1B243B"/>
                          </a:solidFill>
                          <a:latin typeface="Arial"/>
                          <a:cs typeface="Arial"/>
                        </a:rPr>
                        <a:t>71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54293" marB="0">
                    <a:lnL w="9525">
                      <a:solidFill>
                        <a:srgbClr val="1B243B"/>
                      </a:solidFill>
                      <a:prstDash val="solid"/>
                    </a:lnL>
                    <a:lnR w="9525">
                      <a:solidFill>
                        <a:srgbClr val="1B243B"/>
                      </a:solidFill>
                      <a:prstDash val="solid"/>
                    </a:lnR>
                    <a:lnT w="9525">
                      <a:solidFill>
                        <a:srgbClr val="1B243B"/>
                      </a:solidFill>
                      <a:prstDash val="solid"/>
                    </a:lnT>
                    <a:lnB w="9525">
                      <a:solidFill>
                        <a:srgbClr val="1B243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8105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sz="1200" spc="-25" dirty="0">
                          <a:solidFill>
                            <a:srgbClr val="1B243B"/>
                          </a:solidFill>
                          <a:latin typeface="Arial"/>
                          <a:cs typeface="Arial"/>
                        </a:rPr>
                        <a:t>73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54293" marB="0">
                    <a:lnL w="9525">
                      <a:solidFill>
                        <a:srgbClr val="1B243B"/>
                      </a:solidFill>
                      <a:prstDash val="solid"/>
                    </a:lnL>
                    <a:lnR w="9525">
                      <a:solidFill>
                        <a:srgbClr val="1B243B"/>
                      </a:solidFill>
                      <a:prstDash val="solid"/>
                    </a:lnR>
                    <a:lnT w="9525">
                      <a:solidFill>
                        <a:srgbClr val="1B243B"/>
                      </a:solidFill>
                      <a:prstDash val="solid"/>
                    </a:lnT>
                    <a:lnB w="9525">
                      <a:solidFill>
                        <a:srgbClr val="1B243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8105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sz="1200" spc="-25" dirty="0">
                          <a:solidFill>
                            <a:srgbClr val="1B243B"/>
                          </a:solidFill>
                          <a:latin typeface="Arial"/>
                          <a:cs typeface="Arial"/>
                        </a:rPr>
                        <a:t>74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54293" marB="0">
                    <a:lnL w="9525">
                      <a:solidFill>
                        <a:srgbClr val="1B243B"/>
                      </a:solidFill>
                      <a:prstDash val="solid"/>
                    </a:lnL>
                    <a:lnR w="9525">
                      <a:solidFill>
                        <a:srgbClr val="1B243B"/>
                      </a:solidFill>
                      <a:prstDash val="solid"/>
                    </a:lnR>
                    <a:lnT w="9525">
                      <a:solidFill>
                        <a:srgbClr val="1B243B"/>
                      </a:solidFill>
                      <a:prstDash val="solid"/>
                    </a:lnT>
                    <a:lnB w="9525">
                      <a:solidFill>
                        <a:srgbClr val="1B243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8105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sz="1200" spc="-25" dirty="0">
                          <a:solidFill>
                            <a:srgbClr val="1B243B"/>
                          </a:solidFill>
                          <a:latin typeface="Arial"/>
                          <a:cs typeface="Arial"/>
                        </a:rPr>
                        <a:t>76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54293" marB="0">
                    <a:lnL w="9525">
                      <a:solidFill>
                        <a:srgbClr val="1B243B"/>
                      </a:solidFill>
                      <a:prstDash val="solid"/>
                    </a:lnL>
                    <a:lnR w="9525">
                      <a:solidFill>
                        <a:srgbClr val="1B243B"/>
                      </a:solidFill>
                      <a:prstDash val="solid"/>
                    </a:lnR>
                    <a:lnT w="9525">
                      <a:solidFill>
                        <a:srgbClr val="1B243B"/>
                      </a:solidFill>
                      <a:prstDash val="solid"/>
                    </a:lnT>
                    <a:lnB w="9525">
                      <a:solidFill>
                        <a:srgbClr val="1B243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8105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sz="1200" spc="-25" dirty="0">
                          <a:solidFill>
                            <a:srgbClr val="1B243B"/>
                          </a:solidFill>
                          <a:latin typeface="Arial"/>
                          <a:cs typeface="Arial"/>
                        </a:rPr>
                        <a:t>88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54293" marB="0">
                    <a:lnL w="9525">
                      <a:solidFill>
                        <a:srgbClr val="1B243B"/>
                      </a:solidFill>
                      <a:prstDash val="solid"/>
                    </a:lnL>
                    <a:lnR w="9525">
                      <a:solidFill>
                        <a:srgbClr val="1B243B"/>
                      </a:solidFill>
                      <a:prstDash val="solid"/>
                    </a:lnR>
                    <a:lnT w="9525">
                      <a:solidFill>
                        <a:srgbClr val="1B243B"/>
                      </a:solidFill>
                      <a:prstDash val="solid"/>
                    </a:lnT>
                    <a:lnB w="9525">
                      <a:solidFill>
                        <a:srgbClr val="1B243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8105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sz="1200" spc="-25" dirty="0">
                          <a:solidFill>
                            <a:srgbClr val="1B243B"/>
                          </a:solidFill>
                          <a:latin typeface="Arial"/>
                          <a:cs typeface="Arial"/>
                        </a:rPr>
                        <a:t>95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54293" marB="0">
                    <a:lnL w="9525">
                      <a:solidFill>
                        <a:srgbClr val="1B243B"/>
                      </a:solidFill>
                      <a:prstDash val="solid"/>
                    </a:lnL>
                    <a:lnR w="9525">
                      <a:solidFill>
                        <a:srgbClr val="1B243B"/>
                      </a:solidFill>
                      <a:prstDash val="solid"/>
                    </a:lnR>
                    <a:lnT w="9525">
                      <a:solidFill>
                        <a:srgbClr val="1B243B"/>
                      </a:solidFill>
                      <a:prstDash val="solid"/>
                    </a:lnT>
                    <a:lnB w="9525">
                      <a:solidFill>
                        <a:srgbClr val="1B243B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1173022" y="4749927"/>
            <a:ext cx="114300" cy="21736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350" spc="-38" dirty="0">
                <a:solidFill>
                  <a:srgbClr val="1B243B"/>
                </a:solidFill>
                <a:latin typeface="Cambria Math"/>
                <a:cs typeface="Cambria Math"/>
              </a:rPr>
              <a:t>1</a:t>
            </a:r>
            <a:endParaRPr sz="1350">
              <a:latin typeface="Cambria Math"/>
              <a:cs typeface="Cambria Math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616487" y="4749927"/>
            <a:ext cx="117634" cy="21736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350" spc="-38" dirty="0">
                <a:solidFill>
                  <a:srgbClr val="1B243B"/>
                </a:solidFill>
                <a:latin typeface="Cambria Math"/>
                <a:cs typeface="Cambria Math"/>
              </a:rPr>
              <a:t>𝑛</a:t>
            </a:r>
            <a:endParaRPr sz="1350">
              <a:latin typeface="Cambria Math"/>
              <a:cs typeface="Cambria Math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596671" y="4080129"/>
            <a:ext cx="653414" cy="21736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350" spc="-8" dirty="0">
                <a:solidFill>
                  <a:srgbClr val="1B243B"/>
                </a:solidFill>
                <a:latin typeface="Cambria Math"/>
                <a:cs typeface="Cambria Math"/>
              </a:rPr>
              <a:t>𝑝𝑜𝑠𝑖𝑡𝑖𝑜𝑛</a:t>
            </a:r>
            <a:endParaRPr sz="1350">
              <a:latin typeface="Cambria Math"/>
              <a:cs typeface="Cambria Math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447372" y="2313051"/>
            <a:ext cx="293846" cy="21736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350" spc="-19" dirty="0">
                <a:solidFill>
                  <a:srgbClr val="1B243B"/>
                </a:solidFill>
                <a:latin typeface="Cambria Math"/>
                <a:cs typeface="Cambria Math"/>
              </a:rPr>
              <a:t>𝑘𝑒𝑦</a:t>
            </a:r>
            <a:endParaRPr sz="1350">
              <a:latin typeface="Cambria Math"/>
              <a:cs typeface="Cambria Math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187600" y="2561186"/>
            <a:ext cx="435769" cy="1858328"/>
          </a:xfrm>
          <a:custGeom>
            <a:avLst/>
            <a:gdLst/>
            <a:ahLst/>
            <a:cxnLst/>
            <a:rect l="l" t="t" r="r" b="b"/>
            <a:pathLst>
              <a:path w="581025" h="2477770">
                <a:moveTo>
                  <a:pt x="549630" y="1817649"/>
                </a:moveTo>
                <a:lnTo>
                  <a:pt x="548906" y="1810651"/>
                </a:lnTo>
                <a:lnTo>
                  <a:pt x="539369" y="1802917"/>
                </a:lnTo>
                <a:lnTo>
                  <a:pt x="532371" y="1803641"/>
                </a:lnTo>
                <a:lnTo>
                  <a:pt x="31165" y="2421242"/>
                </a:lnTo>
                <a:lnTo>
                  <a:pt x="39319" y="2368613"/>
                </a:lnTo>
                <a:lnTo>
                  <a:pt x="35166" y="2362936"/>
                </a:lnTo>
                <a:lnTo>
                  <a:pt x="23037" y="2361057"/>
                </a:lnTo>
                <a:lnTo>
                  <a:pt x="17360" y="2365210"/>
                </a:lnTo>
                <a:lnTo>
                  <a:pt x="3378" y="2455494"/>
                </a:lnTo>
                <a:lnTo>
                  <a:pt x="1397" y="2457920"/>
                </a:lnTo>
                <a:lnTo>
                  <a:pt x="2044" y="2464092"/>
                </a:lnTo>
                <a:lnTo>
                  <a:pt x="0" y="2477287"/>
                </a:lnTo>
                <a:lnTo>
                  <a:pt x="12255" y="2472652"/>
                </a:lnTo>
                <a:lnTo>
                  <a:pt x="11658" y="2472652"/>
                </a:lnTo>
                <a:lnTo>
                  <a:pt x="12471" y="2472575"/>
                </a:lnTo>
                <a:lnTo>
                  <a:pt x="18656" y="2471928"/>
                </a:lnTo>
                <a:lnTo>
                  <a:pt x="20637" y="2469489"/>
                </a:lnTo>
                <a:lnTo>
                  <a:pt x="106095" y="2437231"/>
                </a:lnTo>
                <a:lnTo>
                  <a:pt x="108991" y="2430818"/>
                </a:lnTo>
                <a:lnTo>
                  <a:pt x="104660" y="2419337"/>
                </a:lnTo>
                <a:lnTo>
                  <a:pt x="98247" y="2416441"/>
                </a:lnTo>
                <a:lnTo>
                  <a:pt x="48425" y="2435250"/>
                </a:lnTo>
                <a:lnTo>
                  <a:pt x="549630" y="1817649"/>
                </a:lnTo>
                <a:close/>
              </a:path>
              <a:path w="581025" h="2477770">
                <a:moveTo>
                  <a:pt x="581012" y="161874"/>
                </a:moveTo>
                <a:lnTo>
                  <a:pt x="579221" y="155067"/>
                </a:lnTo>
                <a:lnTo>
                  <a:pt x="568617" y="148882"/>
                </a:lnTo>
                <a:lnTo>
                  <a:pt x="561809" y="150672"/>
                </a:lnTo>
                <a:lnTo>
                  <a:pt x="534987" y="196672"/>
                </a:lnTo>
                <a:lnTo>
                  <a:pt x="534987" y="4978"/>
                </a:lnTo>
                <a:lnTo>
                  <a:pt x="530009" y="0"/>
                </a:lnTo>
                <a:lnTo>
                  <a:pt x="517728" y="0"/>
                </a:lnTo>
                <a:lnTo>
                  <a:pt x="512762" y="4978"/>
                </a:lnTo>
                <a:lnTo>
                  <a:pt x="512762" y="196672"/>
                </a:lnTo>
                <a:lnTo>
                  <a:pt x="485927" y="150672"/>
                </a:lnTo>
                <a:lnTo>
                  <a:pt x="479120" y="148882"/>
                </a:lnTo>
                <a:lnTo>
                  <a:pt x="468515" y="155067"/>
                </a:lnTo>
                <a:lnTo>
                  <a:pt x="466725" y="161874"/>
                </a:lnTo>
                <a:lnTo>
                  <a:pt x="512762" y="240779"/>
                </a:lnTo>
                <a:lnTo>
                  <a:pt x="512762" y="243903"/>
                </a:lnTo>
                <a:lnTo>
                  <a:pt x="517144" y="248297"/>
                </a:lnTo>
                <a:lnTo>
                  <a:pt x="523875" y="259829"/>
                </a:lnTo>
                <a:lnTo>
                  <a:pt x="530250" y="248881"/>
                </a:lnTo>
                <a:lnTo>
                  <a:pt x="530593" y="248297"/>
                </a:lnTo>
                <a:lnTo>
                  <a:pt x="534987" y="243903"/>
                </a:lnTo>
                <a:lnTo>
                  <a:pt x="534987" y="240779"/>
                </a:lnTo>
                <a:lnTo>
                  <a:pt x="581012" y="161874"/>
                </a:lnTo>
                <a:close/>
              </a:path>
            </a:pathLst>
          </a:custGeom>
          <a:solidFill>
            <a:srgbClr val="131316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1" name="object 11"/>
          <p:cNvSpPr/>
          <p:nvPr/>
        </p:nvSpPr>
        <p:spPr>
          <a:xfrm>
            <a:off x="3359426" y="2759407"/>
            <a:ext cx="2425541" cy="1186815"/>
          </a:xfrm>
          <a:custGeom>
            <a:avLst/>
            <a:gdLst/>
            <a:ahLst/>
            <a:cxnLst/>
            <a:rect l="l" t="t" r="r" b="b"/>
            <a:pathLst>
              <a:path w="3234054" h="1582420">
                <a:moveTo>
                  <a:pt x="0" y="1563756"/>
                </a:moveTo>
                <a:lnTo>
                  <a:pt x="36083" y="1535269"/>
                </a:lnTo>
                <a:lnTo>
                  <a:pt x="75168" y="1503056"/>
                </a:lnTo>
                <a:lnTo>
                  <a:pt x="116371" y="1467870"/>
                </a:lnTo>
                <a:lnTo>
                  <a:pt x="158806" y="1430463"/>
                </a:lnTo>
                <a:lnTo>
                  <a:pt x="201590" y="1391587"/>
                </a:lnTo>
                <a:lnTo>
                  <a:pt x="243838" y="1351995"/>
                </a:lnTo>
                <a:lnTo>
                  <a:pt x="284665" y="1312439"/>
                </a:lnTo>
                <a:lnTo>
                  <a:pt x="323186" y="1273672"/>
                </a:lnTo>
                <a:lnTo>
                  <a:pt x="358518" y="1236447"/>
                </a:lnTo>
                <a:lnTo>
                  <a:pt x="389775" y="1201515"/>
                </a:lnTo>
                <a:lnTo>
                  <a:pt x="416073" y="1169629"/>
                </a:lnTo>
                <a:lnTo>
                  <a:pt x="436527" y="1141542"/>
                </a:lnTo>
                <a:lnTo>
                  <a:pt x="457148" y="1113358"/>
                </a:lnTo>
                <a:lnTo>
                  <a:pt x="483887" y="1081217"/>
                </a:lnTo>
                <a:lnTo>
                  <a:pt x="515769" y="1045924"/>
                </a:lnTo>
                <a:lnTo>
                  <a:pt x="551816" y="1008286"/>
                </a:lnTo>
                <a:lnTo>
                  <a:pt x="591053" y="969106"/>
                </a:lnTo>
                <a:lnTo>
                  <a:pt x="632504" y="929190"/>
                </a:lnTo>
                <a:lnTo>
                  <a:pt x="675194" y="889343"/>
                </a:lnTo>
                <a:lnTo>
                  <a:pt x="718145" y="850371"/>
                </a:lnTo>
                <a:lnTo>
                  <a:pt x="760383" y="813078"/>
                </a:lnTo>
                <a:lnTo>
                  <a:pt x="800930" y="778269"/>
                </a:lnTo>
                <a:lnTo>
                  <a:pt x="838812" y="746751"/>
                </a:lnTo>
                <a:lnTo>
                  <a:pt x="873053" y="719328"/>
                </a:lnTo>
                <a:lnTo>
                  <a:pt x="892483" y="703171"/>
                </a:lnTo>
                <a:lnTo>
                  <a:pt x="937636" y="660781"/>
                </a:lnTo>
                <a:lnTo>
                  <a:pt x="990627" y="606675"/>
                </a:lnTo>
                <a:lnTo>
                  <a:pt x="1019853" y="575874"/>
                </a:lnTo>
                <a:lnTo>
                  <a:pt x="1050789" y="542919"/>
                </a:lnTo>
                <a:lnTo>
                  <a:pt x="1083350" y="508068"/>
                </a:lnTo>
                <a:lnTo>
                  <a:pt x="1117455" y="471579"/>
                </a:lnTo>
                <a:lnTo>
                  <a:pt x="1153019" y="433711"/>
                </a:lnTo>
                <a:lnTo>
                  <a:pt x="1189960" y="394722"/>
                </a:lnTo>
                <a:lnTo>
                  <a:pt x="1228195" y="354871"/>
                </a:lnTo>
                <a:lnTo>
                  <a:pt x="1267639" y="314415"/>
                </a:lnTo>
                <a:lnTo>
                  <a:pt x="1308210" y="273612"/>
                </a:lnTo>
                <a:lnTo>
                  <a:pt x="1349824" y="232722"/>
                </a:lnTo>
                <a:lnTo>
                  <a:pt x="1392399" y="192003"/>
                </a:lnTo>
                <a:lnTo>
                  <a:pt x="1435851" y="151711"/>
                </a:lnTo>
                <a:lnTo>
                  <a:pt x="1480097" y="112107"/>
                </a:lnTo>
                <a:lnTo>
                  <a:pt x="1525053" y="73448"/>
                </a:lnTo>
                <a:lnTo>
                  <a:pt x="1570637" y="35993"/>
                </a:lnTo>
                <a:lnTo>
                  <a:pt x="1616765" y="0"/>
                </a:lnTo>
                <a:lnTo>
                  <a:pt x="1662573" y="37073"/>
                </a:lnTo>
                <a:lnTo>
                  <a:pt x="1701618" y="71139"/>
                </a:lnTo>
                <a:lnTo>
                  <a:pt x="1735452" y="103005"/>
                </a:lnTo>
                <a:lnTo>
                  <a:pt x="1765627" y="133475"/>
                </a:lnTo>
                <a:lnTo>
                  <a:pt x="1793696" y="163354"/>
                </a:lnTo>
                <a:lnTo>
                  <a:pt x="1821210" y="193447"/>
                </a:lnTo>
                <a:lnTo>
                  <a:pt x="1849722" y="224559"/>
                </a:lnTo>
                <a:lnTo>
                  <a:pt x="1880783" y="257495"/>
                </a:lnTo>
                <a:lnTo>
                  <a:pt x="1915947" y="293061"/>
                </a:lnTo>
                <a:lnTo>
                  <a:pt x="1956765" y="332061"/>
                </a:lnTo>
                <a:lnTo>
                  <a:pt x="2004789" y="375301"/>
                </a:lnTo>
                <a:lnTo>
                  <a:pt x="2058153" y="422086"/>
                </a:lnTo>
                <a:lnTo>
                  <a:pt x="2104336" y="462874"/>
                </a:lnTo>
                <a:lnTo>
                  <a:pt x="2144548" y="498882"/>
                </a:lnTo>
                <a:lnTo>
                  <a:pt x="2179999" y="531326"/>
                </a:lnTo>
                <a:lnTo>
                  <a:pt x="2211899" y="561424"/>
                </a:lnTo>
                <a:lnTo>
                  <a:pt x="2241457" y="590393"/>
                </a:lnTo>
                <a:lnTo>
                  <a:pt x="2269884" y="619451"/>
                </a:lnTo>
                <a:lnTo>
                  <a:pt x="2298389" y="649814"/>
                </a:lnTo>
                <a:lnTo>
                  <a:pt x="2328184" y="682701"/>
                </a:lnTo>
                <a:lnTo>
                  <a:pt x="2360477" y="719328"/>
                </a:lnTo>
                <a:lnTo>
                  <a:pt x="2394239" y="757272"/>
                </a:lnTo>
                <a:lnTo>
                  <a:pt x="2427862" y="793597"/>
                </a:lnTo>
                <a:lnTo>
                  <a:pt x="2461681" y="828744"/>
                </a:lnTo>
                <a:lnTo>
                  <a:pt x="2496036" y="863157"/>
                </a:lnTo>
                <a:lnTo>
                  <a:pt x="2531265" y="897278"/>
                </a:lnTo>
                <a:lnTo>
                  <a:pt x="2567704" y="931549"/>
                </a:lnTo>
                <a:lnTo>
                  <a:pt x="2605693" y="966413"/>
                </a:lnTo>
                <a:lnTo>
                  <a:pt x="2645569" y="1002313"/>
                </a:lnTo>
                <a:lnTo>
                  <a:pt x="2687669" y="1039692"/>
                </a:lnTo>
                <a:lnTo>
                  <a:pt x="2732333" y="1078992"/>
                </a:lnTo>
                <a:lnTo>
                  <a:pt x="2766330" y="1109327"/>
                </a:lnTo>
                <a:lnTo>
                  <a:pt x="2802251" y="1142282"/>
                </a:lnTo>
                <a:lnTo>
                  <a:pt x="2839685" y="1177367"/>
                </a:lnTo>
                <a:lnTo>
                  <a:pt x="2878219" y="1214091"/>
                </a:lnTo>
                <a:lnTo>
                  <a:pt x="2917442" y="1251966"/>
                </a:lnTo>
                <a:lnTo>
                  <a:pt x="2956942" y="1290500"/>
                </a:lnTo>
                <a:lnTo>
                  <a:pt x="2996308" y="1329205"/>
                </a:lnTo>
                <a:lnTo>
                  <a:pt x="3035128" y="1367590"/>
                </a:lnTo>
                <a:lnTo>
                  <a:pt x="3072990" y="1405165"/>
                </a:lnTo>
                <a:lnTo>
                  <a:pt x="3109483" y="1441441"/>
                </a:lnTo>
                <a:lnTo>
                  <a:pt x="3144195" y="1475928"/>
                </a:lnTo>
                <a:lnTo>
                  <a:pt x="3176715" y="1508136"/>
                </a:lnTo>
                <a:lnTo>
                  <a:pt x="3206630" y="1537575"/>
                </a:lnTo>
                <a:lnTo>
                  <a:pt x="3233530" y="1563756"/>
                </a:lnTo>
                <a:lnTo>
                  <a:pt x="3186989" y="1569614"/>
                </a:lnTo>
                <a:lnTo>
                  <a:pt x="3138898" y="1572845"/>
                </a:lnTo>
                <a:lnTo>
                  <a:pt x="3089467" y="1573917"/>
                </a:lnTo>
                <a:lnTo>
                  <a:pt x="3038908" y="1573298"/>
                </a:lnTo>
                <a:lnTo>
                  <a:pt x="2987431" y="1571458"/>
                </a:lnTo>
                <a:lnTo>
                  <a:pt x="2935249" y="1568866"/>
                </a:lnTo>
                <a:lnTo>
                  <a:pt x="2882572" y="1565990"/>
                </a:lnTo>
                <a:lnTo>
                  <a:pt x="2829611" y="1563298"/>
                </a:lnTo>
                <a:lnTo>
                  <a:pt x="2776578" y="1561260"/>
                </a:lnTo>
                <a:lnTo>
                  <a:pt x="2723685" y="1560345"/>
                </a:lnTo>
                <a:lnTo>
                  <a:pt x="2671141" y="1561020"/>
                </a:lnTo>
                <a:lnTo>
                  <a:pt x="2619159" y="1563756"/>
                </a:lnTo>
                <a:lnTo>
                  <a:pt x="2572378" y="1567370"/>
                </a:lnTo>
                <a:lnTo>
                  <a:pt x="2527010" y="1570882"/>
                </a:lnTo>
                <a:lnTo>
                  <a:pt x="2482535" y="1574155"/>
                </a:lnTo>
                <a:lnTo>
                  <a:pt x="2438431" y="1577053"/>
                </a:lnTo>
                <a:lnTo>
                  <a:pt x="2394180" y="1579440"/>
                </a:lnTo>
                <a:lnTo>
                  <a:pt x="2349261" y="1581179"/>
                </a:lnTo>
                <a:lnTo>
                  <a:pt x="2303154" y="1582133"/>
                </a:lnTo>
                <a:lnTo>
                  <a:pt x="2255340" y="1582168"/>
                </a:lnTo>
                <a:lnTo>
                  <a:pt x="2205297" y="1581145"/>
                </a:lnTo>
                <a:lnTo>
                  <a:pt x="2152508" y="1578928"/>
                </a:lnTo>
                <a:lnTo>
                  <a:pt x="2096450" y="1575382"/>
                </a:lnTo>
                <a:lnTo>
                  <a:pt x="2036605" y="1570370"/>
                </a:lnTo>
                <a:lnTo>
                  <a:pt x="1972453" y="1563756"/>
                </a:lnTo>
                <a:lnTo>
                  <a:pt x="1899093" y="1557024"/>
                </a:lnTo>
                <a:lnTo>
                  <a:pt x="1835107" y="1553951"/>
                </a:lnTo>
                <a:lnTo>
                  <a:pt x="1778927" y="1553767"/>
                </a:lnTo>
                <a:lnTo>
                  <a:pt x="1728990" y="1555700"/>
                </a:lnTo>
                <a:lnTo>
                  <a:pt x="1683730" y="1558979"/>
                </a:lnTo>
                <a:lnTo>
                  <a:pt x="1641582" y="1562833"/>
                </a:lnTo>
                <a:lnTo>
                  <a:pt x="1600982" y="1566492"/>
                </a:lnTo>
                <a:lnTo>
                  <a:pt x="1560364" y="1569185"/>
                </a:lnTo>
                <a:lnTo>
                  <a:pt x="1518163" y="1570140"/>
                </a:lnTo>
                <a:lnTo>
                  <a:pt x="1472814" y="1568587"/>
                </a:lnTo>
                <a:lnTo>
                  <a:pt x="1422753" y="1563756"/>
                </a:lnTo>
                <a:lnTo>
                  <a:pt x="1372088" y="1558708"/>
                </a:lnTo>
                <a:lnTo>
                  <a:pt x="1325173" y="1556594"/>
                </a:lnTo>
                <a:lnTo>
                  <a:pt x="1280803" y="1556773"/>
                </a:lnTo>
                <a:lnTo>
                  <a:pt x="1237774" y="1558603"/>
                </a:lnTo>
                <a:lnTo>
                  <a:pt x="1194884" y="1561443"/>
                </a:lnTo>
                <a:lnTo>
                  <a:pt x="1150929" y="1564650"/>
                </a:lnTo>
                <a:lnTo>
                  <a:pt x="1104705" y="1567584"/>
                </a:lnTo>
                <a:lnTo>
                  <a:pt x="1055009" y="1569604"/>
                </a:lnTo>
                <a:lnTo>
                  <a:pt x="1000637" y="1570066"/>
                </a:lnTo>
                <a:lnTo>
                  <a:pt x="940386" y="1568331"/>
                </a:lnTo>
                <a:lnTo>
                  <a:pt x="873053" y="1563756"/>
                </a:lnTo>
                <a:lnTo>
                  <a:pt x="826668" y="1560038"/>
                </a:lnTo>
                <a:lnTo>
                  <a:pt x="779742" y="1556906"/>
                </a:lnTo>
                <a:lnTo>
                  <a:pt x="732258" y="1554334"/>
                </a:lnTo>
                <a:lnTo>
                  <a:pt x="684202" y="1552298"/>
                </a:lnTo>
                <a:lnTo>
                  <a:pt x="635556" y="1550775"/>
                </a:lnTo>
                <a:lnTo>
                  <a:pt x="586305" y="1549741"/>
                </a:lnTo>
                <a:lnTo>
                  <a:pt x="536433" y="1549171"/>
                </a:lnTo>
                <a:lnTo>
                  <a:pt x="485923" y="1549043"/>
                </a:lnTo>
                <a:lnTo>
                  <a:pt x="434760" y="1549330"/>
                </a:lnTo>
                <a:lnTo>
                  <a:pt x="382927" y="1550011"/>
                </a:lnTo>
                <a:lnTo>
                  <a:pt x="330408" y="1551060"/>
                </a:lnTo>
                <a:lnTo>
                  <a:pt x="277188" y="1552454"/>
                </a:lnTo>
                <a:lnTo>
                  <a:pt x="223250" y="1554168"/>
                </a:lnTo>
                <a:lnTo>
                  <a:pt x="168578" y="1556180"/>
                </a:lnTo>
                <a:lnTo>
                  <a:pt x="113157" y="1558464"/>
                </a:lnTo>
                <a:lnTo>
                  <a:pt x="56969" y="1560997"/>
                </a:lnTo>
                <a:lnTo>
                  <a:pt x="0" y="1563756"/>
                </a:lnTo>
                <a:close/>
              </a:path>
            </a:pathLst>
          </a:custGeom>
          <a:ln w="12700">
            <a:solidFill>
              <a:srgbClr val="508F3D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6C68036-43D9-8315-4D9D-EE1CD0086CD7}"/>
              </a:ext>
            </a:extLst>
          </p:cNvPr>
          <p:cNvGrpSpPr/>
          <p:nvPr/>
        </p:nvGrpSpPr>
        <p:grpSpPr>
          <a:xfrm>
            <a:off x="3359426" y="2759407"/>
            <a:ext cx="2425541" cy="1180624"/>
            <a:chOff x="3359426" y="2759407"/>
            <a:chExt cx="2425541" cy="1180624"/>
          </a:xfrm>
        </p:grpSpPr>
        <p:sp>
          <p:nvSpPr>
            <p:cNvPr id="10" name="object 10"/>
            <p:cNvSpPr/>
            <p:nvPr/>
          </p:nvSpPr>
          <p:spPr>
            <a:xfrm>
              <a:off x="3359426" y="2759407"/>
              <a:ext cx="2425541" cy="1180624"/>
            </a:xfrm>
            <a:custGeom>
              <a:avLst/>
              <a:gdLst/>
              <a:ahLst/>
              <a:cxnLst/>
              <a:rect l="l" t="t" r="r" b="b"/>
              <a:pathLst>
                <a:path w="3234054" h="1574164">
                  <a:moveTo>
                    <a:pt x="1616764" y="0"/>
                  </a:moveTo>
                  <a:lnTo>
                    <a:pt x="1561606" y="45564"/>
                  </a:lnTo>
                  <a:lnTo>
                    <a:pt x="1513297" y="88655"/>
                  </a:lnTo>
                  <a:lnTo>
                    <a:pt x="1470807" y="129449"/>
                  </a:lnTo>
                  <a:lnTo>
                    <a:pt x="1433105" y="168121"/>
                  </a:lnTo>
                  <a:lnTo>
                    <a:pt x="1399160" y="204848"/>
                  </a:lnTo>
                  <a:lnTo>
                    <a:pt x="1338425" y="273167"/>
                  </a:lnTo>
                  <a:lnTo>
                    <a:pt x="1309574" y="305110"/>
                  </a:lnTo>
                  <a:lnTo>
                    <a:pt x="1280359" y="335811"/>
                  </a:lnTo>
                  <a:lnTo>
                    <a:pt x="1249752" y="365444"/>
                  </a:lnTo>
                  <a:lnTo>
                    <a:pt x="1216721" y="394187"/>
                  </a:lnTo>
                  <a:lnTo>
                    <a:pt x="1142117" y="451523"/>
                  </a:lnTo>
                  <a:lnTo>
                    <a:pt x="1104773" y="483648"/>
                  </a:lnTo>
                  <a:lnTo>
                    <a:pt x="1068068" y="518063"/>
                  </a:lnTo>
                  <a:lnTo>
                    <a:pt x="1031864" y="554245"/>
                  </a:lnTo>
                  <a:lnTo>
                    <a:pt x="996022" y="591669"/>
                  </a:lnTo>
                  <a:lnTo>
                    <a:pt x="924877" y="668151"/>
                  </a:lnTo>
                  <a:lnTo>
                    <a:pt x="889297" y="706160"/>
                  </a:lnTo>
                  <a:lnTo>
                    <a:pt x="853528" y="743316"/>
                  </a:lnTo>
                  <a:lnTo>
                    <a:pt x="817433" y="779095"/>
                  </a:lnTo>
                  <a:lnTo>
                    <a:pt x="780873" y="812974"/>
                  </a:lnTo>
                  <a:lnTo>
                    <a:pt x="743712" y="844428"/>
                  </a:lnTo>
                  <a:lnTo>
                    <a:pt x="699775" y="881189"/>
                  </a:lnTo>
                  <a:lnTo>
                    <a:pt x="657931" y="918934"/>
                  </a:lnTo>
                  <a:lnTo>
                    <a:pt x="618091" y="957098"/>
                  </a:lnTo>
                  <a:lnTo>
                    <a:pt x="580169" y="995115"/>
                  </a:lnTo>
                  <a:lnTo>
                    <a:pt x="544077" y="1032419"/>
                  </a:lnTo>
                  <a:lnTo>
                    <a:pt x="477036" y="1102627"/>
                  </a:lnTo>
                  <a:lnTo>
                    <a:pt x="445912" y="1134400"/>
                  </a:lnTo>
                  <a:lnTo>
                    <a:pt x="416270" y="1163198"/>
                  </a:lnTo>
                  <a:lnTo>
                    <a:pt x="388023" y="1188455"/>
                  </a:lnTo>
                  <a:lnTo>
                    <a:pt x="361279" y="1211329"/>
                  </a:lnTo>
                  <a:lnTo>
                    <a:pt x="331490" y="1237381"/>
                  </a:lnTo>
                  <a:lnTo>
                    <a:pt x="299102" y="1266301"/>
                  </a:lnTo>
                  <a:lnTo>
                    <a:pt x="264561" y="1297781"/>
                  </a:lnTo>
                  <a:lnTo>
                    <a:pt x="228314" y="1331509"/>
                  </a:lnTo>
                  <a:lnTo>
                    <a:pt x="190807" y="1367176"/>
                  </a:lnTo>
                  <a:lnTo>
                    <a:pt x="152487" y="1404473"/>
                  </a:lnTo>
                  <a:lnTo>
                    <a:pt x="113799" y="1443089"/>
                  </a:lnTo>
                  <a:lnTo>
                    <a:pt x="75191" y="1482715"/>
                  </a:lnTo>
                  <a:lnTo>
                    <a:pt x="37109" y="1523040"/>
                  </a:lnTo>
                  <a:lnTo>
                    <a:pt x="0" y="1563756"/>
                  </a:lnTo>
                  <a:lnTo>
                    <a:pt x="44498" y="1566052"/>
                  </a:lnTo>
                  <a:lnTo>
                    <a:pt x="93001" y="1567850"/>
                  </a:lnTo>
                  <a:lnTo>
                    <a:pt x="144753" y="1569189"/>
                  </a:lnTo>
                  <a:lnTo>
                    <a:pt x="198996" y="1570108"/>
                  </a:lnTo>
                  <a:lnTo>
                    <a:pt x="254975" y="1570647"/>
                  </a:lnTo>
                  <a:lnTo>
                    <a:pt x="311932" y="1570845"/>
                  </a:lnTo>
                  <a:lnTo>
                    <a:pt x="369110" y="1570742"/>
                  </a:lnTo>
                  <a:lnTo>
                    <a:pt x="481105" y="1569785"/>
                  </a:lnTo>
                  <a:lnTo>
                    <a:pt x="584906" y="1568093"/>
                  </a:lnTo>
                  <a:lnTo>
                    <a:pt x="674459" y="1565978"/>
                  </a:lnTo>
                  <a:lnTo>
                    <a:pt x="821440" y="1561240"/>
                  </a:lnTo>
                  <a:lnTo>
                    <a:pt x="910956" y="1559325"/>
                  </a:lnTo>
                  <a:lnTo>
                    <a:pt x="959684" y="1558688"/>
                  </a:lnTo>
                  <a:lnTo>
                    <a:pt x="1010819" y="1558315"/>
                  </a:lnTo>
                  <a:lnTo>
                    <a:pt x="1064180" y="1558245"/>
                  </a:lnTo>
                  <a:lnTo>
                    <a:pt x="1119588" y="1558514"/>
                  </a:lnTo>
                  <a:lnTo>
                    <a:pt x="1176862" y="1559162"/>
                  </a:lnTo>
                  <a:lnTo>
                    <a:pt x="1235822" y="1560226"/>
                  </a:lnTo>
                  <a:lnTo>
                    <a:pt x="1296289" y="1561745"/>
                  </a:lnTo>
                  <a:lnTo>
                    <a:pt x="1358082" y="1563756"/>
                  </a:lnTo>
                  <a:lnTo>
                    <a:pt x="1508291" y="1569629"/>
                  </a:lnTo>
                  <a:lnTo>
                    <a:pt x="1592868" y="1572510"/>
                  </a:lnTo>
                  <a:lnTo>
                    <a:pt x="1633916" y="1573432"/>
                  </a:lnTo>
                  <a:lnTo>
                    <a:pt x="1675662" y="1573917"/>
                  </a:lnTo>
                  <a:lnTo>
                    <a:pt x="1719248" y="1573895"/>
                  </a:lnTo>
                  <a:lnTo>
                    <a:pt x="1765818" y="1573296"/>
                  </a:lnTo>
                  <a:lnTo>
                    <a:pt x="1816514" y="1572052"/>
                  </a:lnTo>
                  <a:lnTo>
                    <a:pt x="1872479" y="1570094"/>
                  </a:lnTo>
                  <a:lnTo>
                    <a:pt x="1934856" y="1567351"/>
                  </a:lnTo>
                  <a:lnTo>
                    <a:pt x="2004788" y="1563756"/>
                  </a:lnTo>
                  <a:lnTo>
                    <a:pt x="2076393" y="1560607"/>
                  </a:lnTo>
                  <a:lnTo>
                    <a:pt x="2143230" y="1559055"/>
                  </a:lnTo>
                  <a:lnTo>
                    <a:pt x="2205606" y="1558808"/>
                  </a:lnTo>
                  <a:lnTo>
                    <a:pt x="2263828" y="1559574"/>
                  </a:lnTo>
                  <a:lnTo>
                    <a:pt x="2318202" y="1561059"/>
                  </a:lnTo>
                  <a:lnTo>
                    <a:pt x="2369035" y="1562971"/>
                  </a:lnTo>
                  <a:lnTo>
                    <a:pt x="2461307" y="1566909"/>
                  </a:lnTo>
                  <a:lnTo>
                    <a:pt x="2503358" y="1568348"/>
                  </a:lnTo>
                  <a:lnTo>
                    <a:pt x="2543096" y="1569045"/>
                  </a:lnTo>
                  <a:lnTo>
                    <a:pt x="2580827" y="1568707"/>
                  </a:lnTo>
                  <a:lnTo>
                    <a:pt x="2616857" y="1567041"/>
                  </a:lnTo>
                  <a:lnTo>
                    <a:pt x="2691305" y="1560147"/>
                  </a:lnTo>
                  <a:lnTo>
                    <a:pt x="2736264" y="1558206"/>
                  </a:lnTo>
                  <a:lnTo>
                    <a:pt x="2785301" y="1557627"/>
                  </a:lnTo>
                  <a:lnTo>
                    <a:pt x="2837347" y="1558110"/>
                  </a:lnTo>
                  <a:lnTo>
                    <a:pt x="2891329" y="1559349"/>
                  </a:lnTo>
                  <a:lnTo>
                    <a:pt x="3054196" y="1564578"/>
                  </a:lnTo>
                  <a:lnTo>
                    <a:pt x="3105222" y="1565814"/>
                  </a:lnTo>
                  <a:lnTo>
                    <a:pt x="3152834" y="1566291"/>
                  </a:lnTo>
                  <a:lnTo>
                    <a:pt x="3195959" y="1565706"/>
                  </a:lnTo>
                  <a:lnTo>
                    <a:pt x="3233529" y="1563756"/>
                  </a:lnTo>
                  <a:lnTo>
                    <a:pt x="3189015" y="1518781"/>
                  </a:lnTo>
                  <a:lnTo>
                    <a:pt x="3146162" y="1477202"/>
                  </a:lnTo>
                  <a:lnTo>
                    <a:pt x="3104957" y="1438607"/>
                  </a:lnTo>
                  <a:lnTo>
                    <a:pt x="3065388" y="1402582"/>
                  </a:lnTo>
                  <a:lnTo>
                    <a:pt x="3027442" y="1368715"/>
                  </a:lnTo>
                  <a:lnTo>
                    <a:pt x="2956371" y="1305801"/>
                  </a:lnTo>
                  <a:lnTo>
                    <a:pt x="2923222" y="1275929"/>
                  </a:lnTo>
                  <a:lnTo>
                    <a:pt x="2891646" y="1246563"/>
                  </a:lnTo>
                  <a:lnTo>
                    <a:pt x="2861631" y="1217291"/>
                  </a:lnTo>
                  <a:lnTo>
                    <a:pt x="2833166" y="1187699"/>
                  </a:lnTo>
                  <a:lnTo>
                    <a:pt x="2806238" y="1157374"/>
                  </a:lnTo>
                  <a:lnTo>
                    <a:pt x="2749822" y="1087246"/>
                  </a:lnTo>
                  <a:lnTo>
                    <a:pt x="2715514" y="1047676"/>
                  </a:lnTo>
                  <a:lnTo>
                    <a:pt x="2678627" y="1007706"/>
                  </a:lnTo>
                  <a:lnTo>
                    <a:pt x="2639877" y="967848"/>
                  </a:lnTo>
                  <a:lnTo>
                    <a:pt x="2599981" y="928613"/>
                  </a:lnTo>
                  <a:lnTo>
                    <a:pt x="2559654" y="890513"/>
                  </a:lnTo>
                  <a:lnTo>
                    <a:pt x="2519614" y="854061"/>
                  </a:lnTo>
                  <a:lnTo>
                    <a:pt x="2480577" y="819768"/>
                  </a:lnTo>
                  <a:lnTo>
                    <a:pt x="2443259" y="788147"/>
                  </a:lnTo>
                  <a:lnTo>
                    <a:pt x="2408376" y="759708"/>
                  </a:lnTo>
                  <a:lnTo>
                    <a:pt x="2376644" y="734965"/>
                  </a:lnTo>
                  <a:lnTo>
                    <a:pt x="2343573" y="708566"/>
                  </a:lnTo>
                  <a:lnTo>
                    <a:pt x="2310058" y="679499"/>
                  </a:lnTo>
                  <a:lnTo>
                    <a:pt x="2275924" y="647968"/>
                  </a:lnTo>
                  <a:lnTo>
                    <a:pt x="2240992" y="614175"/>
                  </a:lnTo>
                  <a:lnTo>
                    <a:pt x="2205088" y="578324"/>
                  </a:lnTo>
                  <a:lnTo>
                    <a:pt x="2089770" y="460452"/>
                  </a:lnTo>
                  <a:lnTo>
                    <a:pt x="2048207" y="418398"/>
                  </a:lnTo>
                  <a:lnTo>
                    <a:pt x="2004788" y="375301"/>
                  </a:lnTo>
                  <a:lnTo>
                    <a:pt x="1965927" y="337766"/>
                  </a:lnTo>
                  <a:lnTo>
                    <a:pt x="1929664" y="303721"/>
                  </a:lnTo>
                  <a:lnTo>
                    <a:pt x="1895372" y="272231"/>
                  </a:lnTo>
                  <a:lnTo>
                    <a:pt x="1798052" y="183730"/>
                  </a:lnTo>
                  <a:lnTo>
                    <a:pt x="1765375" y="153102"/>
                  </a:lnTo>
                  <a:lnTo>
                    <a:pt x="1731535" y="120350"/>
                  </a:lnTo>
                  <a:lnTo>
                    <a:pt x="1695904" y="84540"/>
                  </a:lnTo>
                  <a:lnTo>
                    <a:pt x="1657856" y="44735"/>
                  </a:lnTo>
                  <a:lnTo>
                    <a:pt x="1616764" y="0"/>
                  </a:lnTo>
                  <a:close/>
                </a:path>
              </a:pathLst>
            </a:custGeom>
            <a:solidFill>
              <a:srgbClr val="70C456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2" name="object 12"/>
            <p:cNvSpPr txBox="1"/>
            <p:nvPr/>
          </p:nvSpPr>
          <p:spPr>
            <a:xfrm>
              <a:off x="3986523" y="3430527"/>
              <a:ext cx="1170953" cy="286617"/>
            </a:xfrm>
            <a:prstGeom prst="rect">
              <a:avLst/>
            </a:prstGeom>
          </p:spPr>
          <p:txBody>
            <a:bodyPr vert="horz" wrap="square" lIns="0" tIns="9525" rIns="0" bIns="0" rtlCol="0">
              <a:spAutoFit/>
            </a:bodyPr>
            <a:lstStyle/>
            <a:p>
              <a:pPr marL="9525">
                <a:spcBef>
                  <a:spcPts val="75"/>
                </a:spcBef>
              </a:pPr>
              <a:r>
                <a:rPr lang="en-US" spc="-86" dirty="0">
                  <a:solidFill>
                    <a:srgbClr val="FFFFFF"/>
                  </a:solidFill>
                  <a:latin typeface="Arial"/>
                  <a:cs typeface="Arial"/>
                </a:rPr>
                <a:t>search </a:t>
              </a:r>
              <a:r>
                <a:rPr spc="-86" dirty="0">
                  <a:solidFill>
                    <a:srgbClr val="FFFFFF"/>
                  </a:solidFill>
                  <a:latin typeface="Arial"/>
                  <a:cs typeface="Arial"/>
                </a:rPr>
                <a:t>tree</a:t>
              </a:r>
              <a:endParaRPr dirty="0">
                <a:latin typeface="Arial"/>
                <a:cs typeface="Arial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89245A8D-188C-5E07-1C36-D0D8785EB5D1}"/>
              </a:ext>
            </a:extLst>
          </p:cNvPr>
          <p:cNvSpPr txBox="1"/>
          <p:nvPr/>
        </p:nvSpPr>
        <p:spPr>
          <a:xfrm>
            <a:off x="5532455" y="2980387"/>
            <a:ext cx="20840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O(log n) time search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477949" y="929802"/>
            <a:ext cx="8115300" cy="686726"/>
          </a:xfrm>
          <a:prstGeom prst="rect">
            <a:avLst/>
          </a:prstGeom>
        </p:spPr>
        <p:txBody>
          <a:bodyPr vert="horz" wrap="square" lIns="0" tIns="9525" rIns="0" bIns="0" rtlCol="0" anchor="ctr">
            <a:spAutoFit/>
          </a:bodyPr>
          <a:lstStyle/>
          <a:p>
            <a:pPr marL="9525">
              <a:spcBef>
                <a:spcPts val="75"/>
              </a:spcBef>
            </a:pPr>
            <a:r>
              <a:rPr spc="86" dirty="0"/>
              <a:t>Input</a:t>
            </a:r>
            <a:r>
              <a:rPr spc="-49" dirty="0"/>
              <a:t> </a:t>
            </a:r>
            <a:r>
              <a:rPr spc="68" dirty="0"/>
              <a:t>data</a:t>
            </a:r>
            <a:r>
              <a:rPr spc="-49" dirty="0"/>
              <a:t> </a:t>
            </a:r>
            <a:r>
              <a:rPr spc="135" dirty="0"/>
              <a:t>as</a:t>
            </a:r>
            <a:r>
              <a:rPr spc="-53" dirty="0"/>
              <a:t> </a:t>
            </a:r>
            <a:r>
              <a:rPr spc="116" dirty="0"/>
              <a:t>pairs</a:t>
            </a:r>
            <a:r>
              <a:rPr spc="-49" dirty="0"/>
              <a:t> </a:t>
            </a:r>
            <a:r>
              <a:rPr spc="-45" dirty="0">
                <a:latin typeface="Cambria Math"/>
                <a:cs typeface="Cambria Math"/>
              </a:rPr>
              <a:t>(𝑘𝑒𝑦,</a:t>
            </a:r>
            <a:r>
              <a:rPr spc="-172" dirty="0">
                <a:latin typeface="Cambria Math"/>
                <a:cs typeface="Cambria Math"/>
              </a:rPr>
              <a:t> </a:t>
            </a:r>
            <a:r>
              <a:rPr spc="-86" dirty="0">
                <a:latin typeface="Cambria Math"/>
                <a:cs typeface="Cambria Math"/>
              </a:rPr>
              <a:t>𝑝𝑜𝑠𝑖𝑡𝑖𝑜𝑛)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3618809" y="2326074"/>
            <a:ext cx="2027873" cy="1746409"/>
            <a:chOff x="4825079" y="1958432"/>
            <a:chExt cx="2703830" cy="2328545"/>
          </a:xfrm>
        </p:grpSpPr>
        <p:sp>
          <p:nvSpPr>
            <p:cNvPr id="4" name="object 4"/>
            <p:cNvSpPr/>
            <p:nvPr/>
          </p:nvSpPr>
          <p:spPr>
            <a:xfrm>
              <a:off x="4825073" y="1958441"/>
              <a:ext cx="2703830" cy="2328545"/>
            </a:xfrm>
            <a:custGeom>
              <a:avLst/>
              <a:gdLst/>
              <a:ahLst/>
              <a:cxnLst/>
              <a:rect l="l" t="t" r="r" b="b"/>
              <a:pathLst>
                <a:path w="2703829" h="2328545">
                  <a:moveTo>
                    <a:pt x="2703487" y="2275205"/>
                  </a:moveTo>
                  <a:lnTo>
                    <a:pt x="2700147" y="2273262"/>
                  </a:lnTo>
                  <a:lnTo>
                    <a:pt x="2622791" y="2228138"/>
                  </a:lnTo>
                  <a:lnTo>
                    <a:pt x="2619870" y="2228900"/>
                  </a:lnTo>
                  <a:lnTo>
                    <a:pt x="2617228" y="2233447"/>
                  </a:lnTo>
                  <a:lnTo>
                    <a:pt x="2617990" y="2236368"/>
                  </a:lnTo>
                  <a:lnTo>
                    <a:pt x="2681249" y="2273262"/>
                  </a:lnTo>
                  <a:lnTo>
                    <a:pt x="54648" y="2273262"/>
                  </a:lnTo>
                  <a:lnTo>
                    <a:pt x="54648" y="27063"/>
                  </a:lnTo>
                  <a:lnTo>
                    <a:pt x="91554" y="90322"/>
                  </a:lnTo>
                  <a:lnTo>
                    <a:pt x="94462" y="91084"/>
                  </a:lnTo>
                  <a:lnTo>
                    <a:pt x="99009" y="88442"/>
                  </a:lnTo>
                  <a:lnTo>
                    <a:pt x="99783" y="85521"/>
                  </a:lnTo>
                  <a:lnTo>
                    <a:pt x="55410" y="9461"/>
                  </a:lnTo>
                  <a:lnTo>
                    <a:pt x="49885" y="0"/>
                  </a:lnTo>
                  <a:lnTo>
                    <a:pt x="0" y="85521"/>
                  </a:lnTo>
                  <a:lnTo>
                    <a:pt x="762" y="88442"/>
                  </a:lnTo>
                  <a:lnTo>
                    <a:pt x="5308" y="91084"/>
                  </a:lnTo>
                  <a:lnTo>
                    <a:pt x="8229" y="90322"/>
                  </a:lnTo>
                  <a:lnTo>
                    <a:pt x="45123" y="27063"/>
                  </a:lnTo>
                  <a:lnTo>
                    <a:pt x="45123" y="2278024"/>
                  </a:lnTo>
                  <a:lnTo>
                    <a:pt x="49885" y="2278024"/>
                  </a:lnTo>
                  <a:lnTo>
                    <a:pt x="49885" y="2282787"/>
                  </a:lnTo>
                  <a:lnTo>
                    <a:pt x="2681249" y="2282787"/>
                  </a:lnTo>
                  <a:lnTo>
                    <a:pt x="2617990" y="2319693"/>
                  </a:lnTo>
                  <a:lnTo>
                    <a:pt x="2617228" y="2322601"/>
                  </a:lnTo>
                  <a:lnTo>
                    <a:pt x="2619870" y="2327148"/>
                  </a:lnTo>
                  <a:lnTo>
                    <a:pt x="2622791" y="2327922"/>
                  </a:lnTo>
                  <a:lnTo>
                    <a:pt x="2700147" y="2282787"/>
                  </a:lnTo>
                  <a:lnTo>
                    <a:pt x="2703487" y="2280843"/>
                  </a:lnTo>
                  <a:lnTo>
                    <a:pt x="2703487" y="2275205"/>
                  </a:lnTo>
                  <a:close/>
                </a:path>
              </a:pathLst>
            </a:custGeom>
            <a:solidFill>
              <a:srgbClr val="1B243B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5" name="object 5"/>
            <p:cNvSpPr/>
            <p:nvPr/>
          </p:nvSpPr>
          <p:spPr>
            <a:xfrm>
              <a:off x="4967965" y="4109040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>
                  <a:moveTo>
                    <a:pt x="25400" y="0"/>
                  </a:moveTo>
                  <a:lnTo>
                    <a:pt x="15513" y="1996"/>
                  </a:lnTo>
                  <a:lnTo>
                    <a:pt x="7439" y="7439"/>
                  </a:lnTo>
                  <a:lnTo>
                    <a:pt x="1996" y="15513"/>
                  </a:lnTo>
                  <a:lnTo>
                    <a:pt x="0" y="25399"/>
                  </a:lnTo>
                  <a:lnTo>
                    <a:pt x="1996" y="35286"/>
                  </a:lnTo>
                  <a:lnTo>
                    <a:pt x="7439" y="43360"/>
                  </a:lnTo>
                  <a:lnTo>
                    <a:pt x="15513" y="48803"/>
                  </a:lnTo>
                  <a:lnTo>
                    <a:pt x="25400" y="50799"/>
                  </a:lnTo>
                  <a:lnTo>
                    <a:pt x="35286" y="48803"/>
                  </a:lnTo>
                  <a:lnTo>
                    <a:pt x="43360" y="43360"/>
                  </a:lnTo>
                  <a:lnTo>
                    <a:pt x="48803" y="35286"/>
                  </a:lnTo>
                  <a:lnTo>
                    <a:pt x="50800" y="25399"/>
                  </a:lnTo>
                  <a:lnTo>
                    <a:pt x="48803" y="15513"/>
                  </a:lnTo>
                  <a:lnTo>
                    <a:pt x="43360" y="7439"/>
                  </a:lnTo>
                  <a:lnTo>
                    <a:pt x="35286" y="1996"/>
                  </a:lnTo>
                  <a:lnTo>
                    <a:pt x="25400" y="0"/>
                  </a:lnTo>
                  <a:close/>
                </a:path>
              </a:pathLst>
            </a:custGeom>
            <a:solidFill>
              <a:srgbClr val="165AB6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6" name="object 6"/>
            <p:cNvSpPr/>
            <p:nvPr/>
          </p:nvSpPr>
          <p:spPr>
            <a:xfrm>
              <a:off x="4967965" y="4109040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>
                  <a:moveTo>
                    <a:pt x="50800" y="25400"/>
                  </a:moveTo>
                  <a:lnTo>
                    <a:pt x="48803" y="35286"/>
                  </a:lnTo>
                  <a:lnTo>
                    <a:pt x="43360" y="43360"/>
                  </a:lnTo>
                  <a:lnTo>
                    <a:pt x="35286" y="48803"/>
                  </a:lnTo>
                  <a:lnTo>
                    <a:pt x="25400" y="50800"/>
                  </a:lnTo>
                  <a:lnTo>
                    <a:pt x="15513" y="48803"/>
                  </a:lnTo>
                  <a:lnTo>
                    <a:pt x="7439" y="43360"/>
                  </a:lnTo>
                  <a:lnTo>
                    <a:pt x="1996" y="35286"/>
                  </a:lnTo>
                  <a:lnTo>
                    <a:pt x="0" y="25400"/>
                  </a:lnTo>
                  <a:lnTo>
                    <a:pt x="1996" y="15513"/>
                  </a:lnTo>
                  <a:lnTo>
                    <a:pt x="7439" y="7439"/>
                  </a:lnTo>
                  <a:lnTo>
                    <a:pt x="15513" y="1996"/>
                  </a:lnTo>
                  <a:lnTo>
                    <a:pt x="25400" y="0"/>
                  </a:lnTo>
                  <a:lnTo>
                    <a:pt x="35286" y="1996"/>
                  </a:lnTo>
                  <a:lnTo>
                    <a:pt x="43360" y="7439"/>
                  </a:lnTo>
                  <a:lnTo>
                    <a:pt x="48803" y="15513"/>
                  </a:lnTo>
                  <a:lnTo>
                    <a:pt x="50800" y="25400"/>
                  </a:lnTo>
                  <a:close/>
                </a:path>
              </a:pathLst>
            </a:custGeom>
            <a:ln w="9525">
              <a:solidFill>
                <a:srgbClr val="165AB6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7" name="object 7"/>
            <p:cNvSpPr/>
            <p:nvPr/>
          </p:nvSpPr>
          <p:spPr>
            <a:xfrm>
              <a:off x="5196565" y="4020140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>
                  <a:moveTo>
                    <a:pt x="25400" y="0"/>
                  </a:moveTo>
                  <a:lnTo>
                    <a:pt x="15513" y="1996"/>
                  </a:lnTo>
                  <a:lnTo>
                    <a:pt x="7439" y="7439"/>
                  </a:lnTo>
                  <a:lnTo>
                    <a:pt x="1996" y="15513"/>
                  </a:lnTo>
                  <a:lnTo>
                    <a:pt x="0" y="25399"/>
                  </a:lnTo>
                  <a:lnTo>
                    <a:pt x="1996" y="35286"/>
                  </a:lnTo>
                  <a:lnTo>
                    <a:pt x="7439" y="43360"/>
                  </a:lnTo>
                  <a:lnTo>
                    <a:pt x="15513" y="48803"/>
                  </a:lnTo>
                  <a:lnTo>
                    <a:pt x="25400" y="50799"/>
                  </a:lnTo>
                  <a:lnTo>
                    <a:pt x="35286" y="48803"/>
                  </a:lnTo>
                  <a:lnTo>
                    <a:pt x="43360" y="43360"/>
                  </a:lnTo>
                  <a:lnTo>
                    <a:pt x="48803" y="35286"/>
                  </a:lnTo>
                  <a:lnTo>
                    <a:pt x="50800" y="25399"/>
                  </a:lnTo>
                  <a:lnTo>
                    <a:pt x="48803" y="15513"/>
                  </a:lnTo>
                  <a:lnTo>
                    <a:pt x="43360" y="7439"/>
                  </a:lnTo>
                  <a:lnTo>
                    <a:pt x="35286" y="1996"/>
                  </a:lnTo>
                  <a:lnTo>
                    <a:pt x="25400" y="0"/>
                  </a:lnTo>
                  <a:close/>
                </a:path>
              </a:pathLst>
            </a:custGeom>
            <a:solidFill>
              <a:srgbClr val="165AB6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8" name="object 8"/>
            <p:cNvSpPr/>
            <p:nvPr/>
          </p:nvSpPr>
          <p:spPr>
            <a:xfrm>
              <a:off x="5196565" y="4020140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>
                  <a:moveTo>
                    <a:pt x="50800" y="25400"/>
                  </a:moveTo>
                  <a:lnTo>
                    <a:pt x="48803" y="35286"/>
                  </a:lnTo>
                  <a:lnTo>
                    <a:pt x="43360" y="43360"/>
                  </a:lnTo>
                  <a:lnTo>
                    <a:pt x="35286" y="48803"/>
                  </a:lnTo>
                  <a:lnTo>
                    <a:pt x="25400" y="50800"/>
                  </a:lnTo>
                  <a:lnTo>
                    <a:pt x="15513" y="48803"/>
                  </a:lnTo>
                  <a:lnTo>
                    <a:pt x="7439" y="43360"/>
                  </a:lnTo>
                  <a:lnTo>
                    <a:pt x="1996" y="35286"/>
                  </a:lnTo>
                  <a:lnTo>
                    <a:pt x="0" y="25400"/>
                  </a:lnTo>
                  <a:lnTo>
                    <a:pt x="1996" y="15513"/>
                  </a:lnTo>
                  <a:lnTo>
                    <a:pt x="7439" y="7439"/>
                  </a:lnTo>
                  <a:lnTo>
                    <a:pt x="15513" y="1996"/>
                  </a:lnTo>
                  <a:lnTo>
                    <a:pt x="25400" y="0"/>
                  </a:lnTo>
                  <a:lnTo>
                    <a:pt x="35286" y="1996"/>
                  </a:lnTo>
                  <a:lnTo>
                    <a:pt x="43360" y="7439"/>
                  </a:lnTo>
                  <a:lnTo>
                    <a:pt x="48803" y="15513"/>
                  </a:lnTo>
                  <a:lnTo>
                    <a:pt x="50800" y="25400"/>
                  </a:lnTo>
                  <a:close/>
                </a:path>
              </a:pathLst>
            </a:custGeom>
            <a:ln w="9525">
              <a:solidFill>
                <a:srgbClr val="165AB6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9" name="object 9"/>
            <p:cNvSpPr/>
            <p:nvPr/>
          </p:nvSpPr>
          <p:spPr>
            <a:xfrm>
              <a:off x="5221965" y="3931240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>
                  <a:moveTo>
                    <a:pt x="25400" y="0"/>
                  </a:moveTo>
                  <a:lnTo>
                    <a:pt x="15513" y="1996"/>
                  </a:lnTo>
                  <a:lnTo>
                    <a:pt x="7439" y="7439"/>
                  </a:lnTo>
                  <a:lnTo>
                    <a:pt x="1996" y="15513"/>
                  </a:lnTo>
                  <a:lnTo>
                    <a:pt x="0" y="25399"/>
                  </a:lnTo>
                  <a:lnTo>
                    <a:pt x="1996" y="35286"/>
                  </a:lnTo>
                  <a:lnTo>
                    <a:pt x="7439" y="43360"/>
                  </a:lnTo>
                  <a:lnTo>
                    <a:pt x="15513" y="48803"/>
                  </a:lnTo>
                  <a:lnTo>
                    <a:pt x="25400" y="50799"/>
                  </a:lnTo>
                  <a:lnTo>
                    <a:pt x="35286" y="48803"/>
                  </a:lnTo>
                  <a:lnTo>
                    <a:pt x="43360" y="43360"/>
                  </a:lnTo>
                  <a:lnTo>
                    <a:pt x="48803" y="35286"/>
                  </a:lnTo>
                  <a:lnTo>
                    <a:pt x="50800" y="25399"/>
                  </a:lnTo>
                  <a:lnTo>
                    <a:pt x="48803" y="15513"/>
                  </a:lnTo>
                  <a:lnTo>
                    <a:pt x="43360" y="7439"/>
                  </a:lnTo>
                  <a:lnTo>
                    <a:pt x="35286" y="1996"/>
                  </a:lnTo>
                  <a:lnTo>
                    <a:pt x="25400" y="0"/>
                  </a:lnTo>
                  <a:close/>
                </a:path>
              </a:pathLst>
            </a:custGeom>
            <a:solidFill>
              <a:srgbClr val="165AB6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0" name="object 10"/>
            <p:cNvSpPr/>
            <p:nvPr/>
          </p:nvSpPr>
          <p:spPr>
            <a:xfrm>
              <a:off x="5221965" y="3931240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>
                  <a:moveTo>
                    <a:pt x="50800" y="25400"/>
                  </a:moveTo>
                  <a:lnTo>
                    <a:pt x="48803" y="35286"/>
                  </a:lnTo>
                  <a:lnTo>
                    <a:pt x="43360" y="43360"/>
                  </a:lnTo>
                  <a:lnTo>
                    <a:pt x="35286" y="48803"/>
                  </a:lnTo>
                  <a:lnTo>
                    <a:pt x="25400" y="50800"/>
                  </a:lnTo>
                  <a:lnTo>
                    <a:pt x="15513" y="48803"/>
                  </a:lnTo>
                  <a:lnTo>
                    <a:pt x="7439" y="43360"/>
                  </a:lnTo>
                  <a:lnTo>
                    <a:pt x="1996" y="35286"/>
                  </a:lnTo>
                  <a:lnTo>
                    <a:pt x="0" y="25400"/>
                  </a:lnTo>
                  <a:lnTo>
                    <a:pt x="1996" y="15513"/>
                  </a:lnTo>
                  <a:lnTo>
                    <a:pt x="7439" y="7439"/>
                  </a:lnTo>
                  <a:lnTo>
                    <a:pt x="15513" y="1996"/>
                  </a:lnTo>
                  <a:lnTo>
                    <a:pt x="25400" y="0"/>
                  </a:lnTo>
                  <a:lnTo>
                    <a:pt x="35286" y="1996"/>
                  </a:lnTo>
                  <a:lnTo>
                    <a:pt x="43360" y="7439"/>
                  </a:lnTo>
                  <a:lnTo>
                    <a:pt x="48803" y="15513"/>
                  </a:lnTo>
                  <a:lnTo>
                    <a:pt x="50800" y="25400"/>
                  </a:lnTo>
                  <a:close/>
                </a:path>
              </a:pathLst>
            </a:custGeom>
            <a:ln w="9525">
              <a:solidFill>
                <a:srgbClr val="165AB6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1" name="object 11"/>
            <p:cNvSpPr/>
            <p:nvPr/>
          </p:nvSpPr>
          <p:spPr>
            <a:xfrm>
              <a:off x="5298165" y="3829640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>
                  <a:moveTo>
                    <a:pt x="25400" y="0"/>
                  </a:moveTo>
                  <a:lnTo>
                    <a:pt x="15513" y="1996"/>
                  </a:lnTo>
                  <a:lnTo>
                    <a:pt x="7439" y="7439"/>
                  </a:lnTo>
                  <a:lnTo>
                    <a:pt x="1996" y="15513"/>
                  </a:lnTo>
                  <a:lnTo>
                    <a:pt x="0" y="25399"/>
                  </a:lnTo>
                  <a:lnTo>
                    <a:pt x="1996" y="35286"/>
                  </a:lnTo>
                  <a:lnTo>
                    <a:pt x="7439" y="43360"/>
                  </a:lnTo>
                  <a:lnTo>
                    <a:pt x="15513" y="48803"/>
                  </a:lnTo>
                  <a:lnTo>
                    <a:pt x="25400" y="50799"/>
                  </a:lnTo>
                  <a:lnTo>
                    <a:pt x="35286" y="48803"/>
                  </a:lnTo>
                  <a:lnTo>
                    <a:pt x="43360" y="43360"/>
                  </a:lnTo>
                  <a:lnTo>
                    <a:pt x="48803" y="35286"/>
                  </a:lnTo>
                  <a:lnTo>
                    <a:pt x="50800" y="25399"/>
                  </a:lnTo>
                  <a:lnTo>
                    <a:pt x="48803" y="15513"/>
                  </a:lnTo>
                  <a:lnTo>
                    <a:pt x="43360" y="7439"/>
                  </a:lnTo>
                  <a:lnTo>
                    <a:pt x="35286" y="1996"/>
                  </a:lnTo>
                  <a:lnTo>
                    <a:pt x="25400" y="0"/>
                  </a:lnTo>
                  <a:close/>
                </a:path>
              </a:pathLst>
            </a:custGeom>
            <a:solidFill>
              <a:srgbClr val="165AB6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2" name="object 12"/>
            <p:cNvSpPr/>
            <p:nvPr/>
          </p:nvSpPr>
          <p:spPr>
            <a:xfrm>
              <a:off x="5298165" y="3829640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>
                  <a:moveTo>
                    <a:pt x="50800" y="25400"/>
                  </a:moveTo>
                  <a:lnTo>
                    <a:pt x="48803" y="35286"/>
                  </a:lnTo>
                  <a:lnTo>
                    <a:pt x="43360" y="43360"/>
                  </a:lnTo>
                  <a:lnTo>
                    <a:pt x="35286" y="48803"/>
                  </a:lnTo>
                  <a:lnTo>
                    <a:pt x="25400" y="50800"/>
                  </a:lnTo>
                  <a:lnTo>
                    <a:pt x="15513" y="48803"/>
                  </a:lnTo>
                  <a:lnTo>
                    <a:pt x="7439" y="43360"/>
                  </a:lnTo>
                  <a:lnTo>
                    <a:pt x="1996" y="35286"/>
                  </a:lnTo>
                  <a:lnTo>
                    <a:pt x="0" y="25400"/>
                  </a:lnTo>
                  <a:lnTo>
                    <a:pt x="1996" y="15513"/>
                  </a:lnTo>
                  <a:lnTo>
                    <a:pt x="7439" y="7439"/>
                  </a:lnTo>
                  <a:lnTo>
                    <a:pt x="15513" y="1996"/>
                  </a:lnTo>
                  <a:lnTo>
                    <a:pt x="25400" y="0"/>
                  </a:lnTo>
                  <a:lnTo>
                    <a:pt x="35286" y="1996"/>
                  </a:lnTo>
                  <a:lnTo>
                    <a:pt x="43360" y="7439"/>
                  </a:lnTo>
                  <a:lnTo>
                    <a:pt x="48803" y="15513"/>
                  </a:lnTo>
                  <a:lnTo>
                    <a:pt x="50800" y="25400"/>
                  </a:lnTo>
                  <a:close/>
                </a:path>
              </a:pathLst>
            </a:custGeom>
            <a:ln w="9525">
              <a:solidFill>
                <a:srgbClr val="165AB6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3" name="object 13"/>
            <p:cNvSpPr/>
            <p:nvPr/>
          </p:nvSpPr>
          <p:spPr>
            <a:xfrm>
              <a:off x="5374365" y="3740740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>
                  <a:moveTo>
                    <a:pt x="25400" y="0"/>
                  </a:moveTo>
                  <a:lnTo>
                    <a:pt x="15513" y="1996"/>
                  </a:lnTo>
                  <a:lnTo>
                    <a:pt x="7439" y="7439"/>
                  </a:lnTo>
                  <a:lnTo>
                    <a:pt x="1996" y="15513"/>
                  </a:lnTo>
                  <a:lnTo>
                    <a:pt x="0" y="25399"/>
                  </a:lnTo>
                  <a:lnTo>
                    <a:pt x="1996" y="35286"/>
                  </a:lnTo>
                  <a:lnTo>
                    <a:pt x="7439" y="43360"/>
                  </a:lnTo>
                  <a:lnTo>
                    <a:pt x="15513" y="48803"/>
                  </a:lnTo>
                  <a:lnTo>
                    <a:pt x="25400" y="50799"/>
                  </a:lnTo>
                  <a:lnTo>
                    <a:pt x="35286" y="48803"/>
                  </a:lnTo>
                  <a:lnTo>
                    <a:pt x="43360" y="43360"/>
                  </a:lnTo>
                  <a:lnTo>
                    <a:pt x="48803" y="35286"/>
                  </a:lnTo>
                  <a:lnTo>
                    <a:pt x="50800" y="25399"/>
                  </a:lnTo>
                  <a:lnTo>
                    <a:pt x="48803" y="15513"/>
                  </a:lnTo>
                  <a:lnTo>
                    <a:pt x="43360" y="7439"/>
                  </a:lnTo>
                  <a:lnTo>
                    <a:pt x="35286" y="1996"/>
                  </a:lnTo>
                  <a:lnTo>
                    <a:pt x="25400" y="0"/>
                  </a:lnTo>
                  <a:close/>
                </a:path>
              </a:pathLst>
            </a:custGeom>
            <a:solidFill>
              <a:srgbClr val="165AB6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4" name="object 14"/>
            <p:cNvSpPr/>
            <p:nvPr/>
          </p:nvSpPr>
          <p:spPr>
            <a:xfrm>
              <a:off x="5374365" y="3740740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>
                  <a:moveTo>
                    <a:pt x="50800" y="25400"/>
                  </a:moveTo>
                  <a:lnTo>
                    <a:pt x="48803" y="35286"/>
                  </a:lnTo>
                  <a:lnTo>
                    <a:pt x="43360" y="43360"/>
                  </a:lnTo>
                  <a:lnTo>
                    <a:pt x="35286" y="48803"/>
                  </a:lnTo>
                  <a:lnTo>
                    <a:pt x="25400" y="50800"/>
                  </a:lnTo>
                  <a:lnTo>
                    <a:pt x="15513" y="48803"/>
                  </a:lnTo>
                  <a:lnTo>
                    <a:pt x="7439" y="43360"/>
                  </a:lnTo>
                  <a:lnTo>
                    <a:pt x="1996" y="35286"/>
                  </a:lnTo>
                  <a:lnTo>
                    <a:pt x="0" y="25400"/>
                  </a:lnTo>
                  <a:lnTo>
                    <a:pt x="1996" y="15513"/>
                  </a:lnTo>
                  <a:lnTo>
                    <a:pt x="7439" y="7439"/>
                  </a:lnTo>
                  <a:lnTo>
                    <a:pt x="15513" y="1996"/>
                  </a:lnTo>
                  <a:lnTo>
                    <a:pt x="25400" y="0"/>
                  </a:lnTo>
                  <a:lnTo>
                    <a:pt x="35286" y="1996"/>
                  </a:lnTo>
                  <a:lnTo>
                    <a:pt x="43360" y="7439"/>
                  </a:lnTo>
                  <a:lnTo>
                    <a:pt x="48803" y="15513"/>
                  </a:lnTo>
                  <a:lnTo>
                    <a:pt x="50800" y="25400"/>
                  </a:lnTo>
                  <a:close/>
                </a:path>
              </a:pathLst>
            </a:custGeom>
            <a:ln w="9525">
              <a:solidFill>
                <a:srgbClr val="165AB6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5" name="object 15"/>
            <p:cNvSpPr/>
            <p:nvPr/>
          </p:nvSpPr>
          <p:spPr>
            <a:xfrm>
              <a:off x="5501365" y="3651840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>
                  <a:moveTo>
                    <a:pt x="25400" y="0"/>
                  </a:moveTo>
                  <a:lnTo>
                    <a:pt x="15513" y="1996"/>
                  </a:lnTo>
                  <a:lnTo>
                    <a:pt x="7439" y="7439"/>
                  </a:lnTo>
                  <a:lnTo>
                    <a:pt x="1996" y="15513"/>
                  </a:lnTo>
                  <a:lnTo>
                    <a:pt x="0" y="25399"/>
                  </a:lnTo>
                  <a:lnTo>
                    <a:pt x="1996" y="35286"/>
                  </a:lnTo>
                  <a:lnTo>
                    <a:pt x="7439" y="43360"/>
                  </a:lnTo>
                  <a:lnTo>
                    <a:pt x="15513" y="48803"/>
                  </a:lnTo>
                  <a:lnTo>
                    <a:pt x="25400" y="50799"/>
                  </a:lnTo>
                  <a:lnTo>
                    <a:pt x="35286" y="48803"/>
                  </a:lnTo>
                  <a:lnTo>
                    <a:pt x="43360" y="43360"/>
                  </a:lnTo>
                  <a:lnTo>
                    <a:pt x="48803" y="35286"/>
                  </a:lnTo>
                  <a:lnTo>
                    <a:pt x="50800" y="25399"/>
                  </a:lnTo>
                  <a:lnTo>
                    <a:pt x="48803" y="15513"/>
                  </a:lnTo>
                  <a:lnTo>
                    <a:pt x="43360" y="7439"/>
                  </a:lnTo>
                  <a:lnTo>
                    <a:pt x="35286" y="1996"/>
                  </a:lnTo>
                  <a:lnTo>
                    <a:pt x="25400" y="0"/>
                  </a:lnTo>
                  <a:close/>
                </a:path>
              </a:pathLst>
            </a:custGeom>
            <a:solidFill>
              <a:srgbClr val="165AB6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6" name="object 16"/>
            <p:cNvSpPr/>
            <p:nvPr/>
          </p:nvSpPr>
          <p:spPr>
            <a:xfrm>
              <a:off x="5501365" y="3651840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>
                  <a:moveTo>
                    <a:pt x="50800" y="25400"/>
                  </a:moveTo>
                  <a:lnTo>
                    <a:pt x="48803" y="35286"/>
                  </a:lnTo>
                  <a:lnTo>
                    <a:pt x="43360" y="43360"/>
                  </a:lnTo>
                  <a:lnTo>
                    <a:pt x="35286" y="48803"/>
                  </a:lnTo>
                  <a:lnTo>
                    <a:pt x="25400" y="50800"/>
                  </a:lnTo>
                  <a:lnTo>
                    <a:pt x="15513" y="48803"/>
                  </a:lnTo>
                  <a:lnTo>
                    <a:pt x="7439" y="43360"/>
                  </a:lnTo>
                  <a:lnTo>
                    <a:pt x="1996" y="35286"/>
                  </a:lnTo>
                  <a:lnTo>
                    <a:pt x="0" y="25400"/>
                  </a:lnTo>
                  <a:lnTo>
                    <a:pt x="1996" y="15513"/>
                  </a:lnTo>
                  <a:lnTo>
                    <a:pt x="7439" y="7439"/>
                  </a:lnTo>
                  <a:lnTo>
                    <a:pt x="15513" y="1996"/>
                  </a:lnTo>
                  <a:lnTo>
                    <a:pt x="25400" y="0"/>
                  </a:lnTo>
                  <a:lnTo>
                    <a:pt x="35286" y="1996"/>
                  </a:lnTo>
                  <a:lnTo>
                    <a:pt x="43360" y="7439"/>
                  </a:lnTo>
                  <a:lnTo>
                    <a:pt x="48803" y="15513"/>
                  </a:lnTo>
                  <a:lnTo>
                    <a:pt x="50800" y="25400"/>
                  </a:lnTo>
                  <a:close/>
                </a:path>
              </a:pathLst>
            </a:custGeom>
            <a:ln w="9525">
              <a:solidFill>
                <a:srgbClr val="165AB6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7" name="object 17"/>
            <p:cNvSpPr/>
            <p:nvPr/>
          </p:nvSpPr>
          <p:spPr>
            <a:xfrm>
              <a:off x="5526765" y="3562940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>
                  <a:moveTo>
                    <a:pt x="25400" y="0"/>
                  </a:moveTo>
                  <a:lnTo>
                    <a:pt x="15513" y="1996"/>
                  </a:lnTo>
                  <a:lnTo>
                    <a:pt x="7439" y="7439"/>
                  </a:lnTo>
                  <a:lnTo>
                    <a:pt x="1996" y="15513"/>
                  </a:lnTo>
                  <a:lnTo>
                    <a:pt x="0" y="25400"/>
                  </a:lnTo>
                  <a:lnTo>
                    <a:pt x="1996" y="35286"/>
                  </a:lnTo>
                  <a:lnTo>
                    <a:pt x="7439" y="43360"/>
                  </a:lnTo>
                  <a:lnTo>
                    <a:pt x="15513" y="48803"/>
                  </a:lnTo>
                  <a:lnTo>
                    <a:pt x="25400" y="50800"/>
                  </a:lnTo>
                  <a:lnTo>
                    <a:pt x="35286" y="48803"/>
                  </a:lnTo>
                  <a:lnTo>
                    <a:pt x="43360" y="43360"/>
                  </a:lnTo>
                  <a:lnTo>
                    <a:pt x="48803" y="35286"/>
                  </a:lnTo>
                  <a:lnTo>
                    <a:pt x="50800" y="25400"/>
                  </a:lnTo>
                  <a:lnTo>
                    <a:pt x="48803" y="15513"/>
                  </a:lnTo>
                  <a:lnTo>
                    <a:pt x="43360" y="7439"/>
                  </a:lnTo>
                  <a:lnTo>
                    <a:pt x="35286" y="1996"/>
                  </a:lnTo>
                  <a:lnTo>
                    <a:pt x="25400" y="0"/>
                  </a:lnTo>
                  <a:close/>
                </a:path>
              </a:pathLst>
            </a:custGeom>
            <a:solidFill>
              <a:srgbClr val="165AB6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8" name="object 18"/>
            <p:cNvSpPr/>
            <p:nvPr/>
          </p:nvSpPr>
          <p:spPr>
            <a:xfrm>
              <a:off x="5526765" y="3562940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>
                  <a:moveTo>
                    <a:pt x="50800" y="25400"/>
                  </a:moveTo>
                  <a:lnTo>
                    <a:pt x="48803" y="35286"/>
                  </a:lnTo>
                  <a:lnTo>
                    <a:pt x="43360" y="43360"/>
                  </a:lnTo>
                  <a:lnTo>
                    <a:pt x="35286" y="48803"/>
                  </a:lnTo>
                  <a:lnTo>
                    <a:pt x="25400" y="50800"/>
                  </a:lnTo>
                  <a:lnTo>
                    <a:pt x="15513" y="48803"/>
                  </a:lnTo>
                  <a:lnTo>
                    <a:pt x="7439" y="43360"/>
                  </a:lnTo>
                  <a:lnTo>
                    <a:pt x="1996" y="35286"/>
                  </a:lnTo>
                  <a:lnTo>
                    <a:pt x="0" y="25400"/>
                  </a:lnTo>
                  <a:lnTo>
                    <a:pt x="1996" y="15513"/>
                  </a:lnTo>
                  <a:lnTo>
                    <a:pt x="7439" y="7439"/>
                  </a:lnTo>
                  <a:lnTo>
                    <a:pt x="15513" y="1996"/>
                  </a:lnTo>
                  <a:lnTo>
                    <a:pt x="25400" y="0"/>
                  </a:lnTo>
                  <a:lnTo>
                    <a:pt x="35286" y="1996"/>
                  </a:lnTo>
                  <a:lnTo>
                    <a:pt x="43360" y="7439"/>
                  </a:lnTo>
                  <a:lnTo>
                    <a:pt x="48803" y="15513"/>
                  </a:lnTo>
                  <a:lnTo>
                    <a:pt x="50800" y="25400"/>
                  </a:lnTo>
                  <a:close/>
                </a:path>
              </a:pathLst>
            </a:custGeom>
            <a:ln w="9525">
              <a:solidFill>
                <a:srgbClr val="165AB6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9" name="object 19"/>
            <p:cNvSpPr/>
            <p:nvPr/>
          </p:nvSpPr>
          <p:spPr>
            <a:xfrm>
              <a:off x="5653765" y="3474040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>
                  <a:moveTo>
                    <a:pt x="25400" y="0"/>
                  </a:moveTo>
                  <a:lnTo>
                    <a:pt x="15513" y="1996"/>
                  </a:lnTo>
                  <a:lnTo>
                    <a:pt x="7439" y="7439"/>
                  </a:lnTo>
                  <a:lnTo>
                    <a:pt x="1996" y="15513"/>
                  </a:lnTo>
                  <a:lnTo>
                    <a:pt x="0" y="25400"/>
                  </a:lnTo>
                  <a:lnTo>
                    <a:pt x="1996" y="35286"/>
                  </a:lnTo>
                  <a:lnTo>
                    <a:pt x="7439" y="43360"/>
                  </a:lnTo>
                  <a:lnTo>
                    <a:pt x="15513" y="48803"/>
                  </a:lnTo>
                  <a:lnTo>
                    <a:pt x="25400" y="50800"/>
                  </a:lnTo>
                  <a:lnTo>
                    <a:pt x="35286" y="48803"/>
                  </a:lnTo>
                  <a:lnTo>
                    <a:pt x="43360" y="43360"/>
                  </a:lnTo>
                  <a:lnTo>
                    <a:pt x="48803" y="35286"/>
                  </a:lnTo>
                  <a:lnTo>
                    <a:pt x="50800" y="25400"/>
                  </a:lnTo>
                  <a:lnTo>
                    <a:pt x="48803" y="15513"/>
                  </a:lnTo>
                  <a:lnTo>
                    <a:pt x="43360" y="7439"/>
                  </a:lnTo>
                  <a:lnTo>
                    <a:pt x="35286" y="1996"/>
                  </a:lnTo>
                  <a:lnTo>
                    <a:pt x="25400" y="0"/>
                  </a:lnTo>
                  <a:close/>
                </a:path>
              </a:pathLst>
            </a:custGeom>
            <a:solidFill>
              <a:srgbClr val="165AB6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20" name="object 20"/>
            <p:cNvSpPr/>
            <p:nvPr/>
          </p:nvSpPr>
          <p:spPr>
            <a:xfrm>
              <a:off x="5653765" y="3474040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>
                  <a:moveTo>
                    <a:pt x="50800" y="25400"/>
                  </a:moveTo>
                  <a:lnTo>
                    <a:pt x="48803" y="35286"/>
                  </a:lnTo>
                  <a:lnTo>
                    <a:pt x="43360" y="43360"/>
                  </a:lnTo>
                  <a:lnTo>
                    <a:pt x="35286" y="48803"/>
                  </a:lnTo>
                  <a:lnTo>
                    <a:pt x="25400" y="50800"/>
                  </a:lnTo>
                  <a:lnTo>
                    <a:pt x="15513" y="48803"/>
                  </a:lnTo>
                  <a:lnTo>
                    <a:pt x="7439" y="43360"/>
                  </a:lnTo>
                  <a:lnTo>
                    <a:pt x="1996" y="35286"/>
                  </a:lnTo>
                  <a:lnTo>
                    <a:pt x="0" y="25400"/>
                  </a:lnTo>
                  <a:lnTo>
                    <a:pt x="1996" y="15513"/>
                  </a:lnTo>
                  <a:lnTo>
                    <a:pt x="7439" y="7439"/>
                  </a:lnTo>
                  <a:lnTo>
                    <a:pt x="15513" y="1996"/>
                  </a:lnTo>
                  <a:lnTo>
                    <a:pt x="25400" y="0"/>
                  </a:lnTo>
                  <a:lnTo>
                    <a:pt x="35286" y="1996"/>
                  </a:lnTo>
                  <a:lnTo>
                    <a:pt x="43360" y="7439"/>
                  </a:lnTo>
                  <a:lnTo>
                    <a:pt x="48803" y="15513"/>
                  </a:lnTo>
                  <a:lnTo>
                    <a:pt x="50800" y="25400"/>
                  </a:lnTo>
                  <a:close/>
                </a:path>
              </a:pathLst>
            </a:custGeom>
            <a:ln w="9525">
              <a:solidFill>
                <a:srgbClr val="165AB6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21" name="object 21"/>
            <p:cNvSpPr/>
            <p:nvPr/>
          </p:nvSpPr>
          <p:spPr>
            <a:xfrm>
              <a:off x="5704565" y="3385140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>
                  <a:moveTo>
                    <a:pt x="25400" y="0"/>
                  </a:moveTo>
                  <a:lnTo>
                    <a:pt x="15513" y="1996"/>
                  </a:lnTo>
                  <a:lnTo>
                    <a:pt x="7439" y="7439"/>
                  </a:lnTo>
                  <a:lnTo>
                    <a:pt x="1996" y="15513"/>
                  </a:lnTo>
                  <a:lnTo>
                    <a:pt x="0" y="25400"/>
                  </a:lnTo>
                  <a:lnTo>
                    <a:pt x="1996" y="35286"/>
                  </a:lnTo>
                  <a:lnTo>
                    <a:pt x="7439" y="43360"/>
                  </a:lnTo>
                  <a:lnTo>
                    <a:pt x="15513" y="48803"/>
                  </a:lnTo>
                  <a:lnTo>
                    <a:pt x="25400" y="50800"/>
                  </a:lnTo>
                  <a:lnTo>
                    <a:pt x="35286" y="48803"/>
                  </a:lnTo>
                  <a:lnTo>
                    <a:pt x="43360" y="43360"/>
                  </a:lnTo>
                  <a:lnTo>
                    <a:pt x="48803" y="35286"/>
                  </a:lnTo>
                  <a:lnTo>
                    <a:pt x="50800" y="25400"/>
                  </a:lnTo>
                  <a:lnTo>
                    <a:pt x="48803" y="15513"/>
                  </a:lnTo>
                  <a:lnTo>
                    <a:pt x="43360" y="7439"/>
                  </a:lnTo>
                  <a:lnTo>
                    <a:pt x="35286" y="1996"/>
                  </a:lnTo>
                  <a:lnTo>
                    <a:pt x="25400" y="0"/>
                  </a:lnTo>
                  <a:close/>
                </a:path>
              </a:pathLst>
            </a:custGeom>
            <a:solidFill>
              <a:srgbClr val="165AB6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22" name="object 22"/>
            <p:cNvSpPr/>
            <p:nvPr/>
          </p:nvSpPr>
          <p:spPr>
            <a:xfrm>
              <a:off x="5704565" y="3385140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>
                  <a:moveTo>
                    <a:pt x="50800" y="25400"/>
                  </a:moveTo>
                  <a:lnTo>
                    <a:pt x="48803" y="35286"/>
                  </a:lnTo>
                  <a:lnTo>
                    <a:pt x="43360" y="43360"/>
                  </a:lnTo>
                  <a:lnTo>
                    <a:pt x="35286" y="48803"/>
                  </a:lnTo>
                  <a:lnTo>
                    <a:pt x="25400" y="50800"/>
                  </a:lnTo>
                  <a:lnTo>
                    <a:pt x="15513" y="48803"/>
                  </a:lnTo>
                  <a:lnTo>
                    <a:pt x="7439" y="43360"/>
                  </a:lnTo>
                  <a:lnTo>
                    <a:pt x="1996" y="35286"/>
                  </a:lnTo>
                  <a:lnTo>
                    <a:pt x="0" y="25400"/>
                  </a:lnTo>
                  <a:lnTo>
                    <a:pt x="1996" y="15513"/>
                  </a:lnTo>
                  <a:lnTo>
                    <a:pt x="7439" y="7439"/>
                  </a:lnTo>
                  <a:lnTo>
                    <a:pt x="15513" y="1996"/>
                  </a:lnTo>
                  <a:lnTo>
                    <a:pt x="25400" y="0"/>
                  </a:lnTo>
                  <a:lnTo>
                    <a:pt x="35286" y="1996"/>
                  </a:lnTo>
                  <a:lnTo>
                    <a:pt x="43360" y="7439"/>
                  </a:lnTo>
                  <a:lnTo>
                    <a:pt x="48803" y="15513"/>
                  </a:lnTo>
                  <a:lnTo>
                    <a:pt x="50800" y="25400"/>
                  </a:lnTo>
                  <a:close/>
                </a:path>
              </a:pathLst>
            </a:custGeom>
            <a:ln w="9525">
              <a:solidFill>
                <a:srgbClr val="165AB6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23" name="object 23"/>
            <p:cNvSpPr/>
            <p:nvPr/>
          </p:nvSpPr>
          <p:spPr>
            <a:xfrm>
              <a:off x="5793465" y="3283540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>
                  <a:moveTo>
                    <a:pt x="25400" y="0"/>
                  </a:moveTo>
                  <a:lnTo>
                    <a:pt x="15513" y="1996"/>
                  </a:lnTo>
                  <a:lnTo>
                    <a:pt x="7439" y="7439"/>
                  </a:lnTo>
                  <a:lnTo>
                    <a:pt x="1996" y="15513"/>
                  </a:lnTo>
                  <a:lnTo>
                    <a:pt x="0" y="25400"/>
                  </a:lnTo>
                  <a:lnTo>
                    <a:pt x="1996" y="35286"/>
                  </a:lnTo>
                  <a:lnTo>
                    <a:pt x="7439" y="43360"/>
                  </a:lnTo>
                  <a:lnTo>
                    <a:pt x="15513" y="48803"/>
                  </a:lnTo>
                  <a:lnTo>
                    <a:pt x="25400" y="50800"/>
                  </a:lnTo>
                  <a:lnTo>
                    <a:pt x="35286" y="48803"/>
                  </a:lnTo>
                  <a:lnTo>
                    <a:pt x="43360" y="43360"/>
                  </a:lnTo>
                  <a:lnTo>
                    <a:pt x="48803" y="35286"/>
                  </a:lnTo>
                  <a:lnTo>
                    <a:pt x="50800" y="25400"/>
                  </a:lnTo>
                  <a:lnTo>
                    <a:pt x="48803" y="15513"/>
                  </a:lnTo>
                  <a:lnTo>
                    <a:pt x="43360" y="7439"/>
                  </a:lnTo>
                  <a:lnTo>
                    <a:pt x="35286" y="1996"/>
                  </a:lnTo>
                  <a:lnTo>
                    <a:pt x="25400" y="0"/>
                  </a:lnTo>
                  <a:close/>
                </a:path>
              </a:pathLst>
            </a:custGeom>
            <a:solidFill>
              <a:srgbClr val="165AB6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24" name="object 24"/>
            <p:cNvSpPr/>
            <p:nvPr/>
          </p:nvSpPr>
          <p:spPr>
            <a:xfrm>
              <a:off x="5793465" y="3283540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>
                  <a:moveTo>
                    <a:pt x="50800" y="25400"/>
                  </a:moveTo>
                  <a:lnTo>
                    <a:pt x="48803" y="35286"/>
                  </a:lnTo>
                  <a:lnTo>
                    <a:pt x="43360" y="43360"/>
                  </a:lnTo>
                  <a:lnTo>
                    <a:pt x="35286" y="48803"/>
                  </a:lnTo>
                  <a:lnTo>
                    <a:pt x="25400" y="50800"/>
                  </a:lnTo>
                  <a:lnTo>
                    <a:pt x="15513" y="48803"/>
                  </a:lnTo>
                  <a:lnTo>
                    <a:pt x="7439" y="43360"/>
                  </a:lnTo>
                  <a:lnTo>
                    <a:pt x="1996" y="35286"/>
                  </a:lnTo>
                  <a:lnTo>
                    <a:pt x="0" y="25400"/>
                  </a:lnTo>
                  <a:lnTo>
                    <a:pt x="1996" y="15513"/>
                  </a:lnTo>
                  <a:lnTo>
                    <a:pt x="7439" y="7439"/>
                  </a:lnTo>
                  <a:lnTo>
                    <a:pt x="15513" y="1996"/>
                  </a:lnTo>
                  <a:lnTo>
                    <a:pt x="25400" y="0"/>
                  </a:lnTo>
                  <a:lnTo>
                    <a:pt x="35286" y="1996"/>
                  </a:lnTo>
                  <a:lnTo>
                    <a:pt x="43360" y="7439"/>
                  </a:lnTo>
                  <a:lnTo>
                    <a:pt x="48803" y="15513"/>
                  </a:lnTo>
                  <a:lnTo>
                    <a:pt x="50800" y="25400"/>
                  </a:lnTo>
                  <a:close/>
                </a:path>
              </a:pathLst>
            </a:custGeom>
            <a:ln w="9525">
              <a:solidFill>
                <a:srgbClr val="165AB6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25" name="object 25"/>
            <p:cNvSpPr/>
            <p:nvPr/>
          </p:nvSpPr>
          <p:spPr>
            <a:xfrm>
              <a:off x="5844265" y="3194640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>
                  <a:moveTo>
                    <a:pt x="25400" y="0"/>
                  </a:moveTo>
                  <a:lnTo>
                    <a:pt x="15513" y="1996"/>
                  </a:lnTo>
                  <a:lnTo>
                    <a:pt x="7439" y="7439"/>
                  </a:lnTo>
                  <a:lnTo>
                    <a:pt x="1996" y="15513"/>
                  </a:lnTo>
                  <a:lnTo>
                    <a:pt x="0" y="25400"/>
                  </a:lnTo>
                  <a:lnTo>
                    <a:pt x="1996" y="35286"/>
                  </a:lnTo>
                  <a:lnTo>
                    <a:pt x="7439" y="43360"/>
                  </a:lnTo>
                  <a:lnTo>
                    <a:pt x="15513" y="48803"/>
                  </a:lnTo>
                  <a:lnTo>
                    <a:pt x="25400" y="50800"/>
                  </a:lnTo>
                  <a:lnTo>
                    <a:pt x="35286" y="48803"/>
                  </a:lnTo>
                  <a:lnTo>
                    <a:pt x="43360" y="43360"/>
                  </a:lnTo>
                  <a:lnTo>
                    <a:pt x="48803" y="35286"/>
                  </a:lnTo>
                  <a:lnTo>
                    <a:pt x="50800" y="25400"/>
                  </a:lnTo>
                  <a:lnTo>
                    <a:pt x="48803" y="15513"/>
                  </a:lnTo>
                  <a:lnTo>
                    <a:pt x="43360" y="7439"/>
                  </a:lnTo>
                  <a:lnTo>
                    <a:pt x="35286" y="1996"/>
                  </a:lnTo>
                  <a:lnTo>
                    <a:pt x="25400" y="0"/>
                  </a:lnTo>
                  <a:close/>
                </a:path>
              </a:pathLst>
            </a:custGeom>
            <a:solidFill>
              <a:srgbClr val="165AB6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26" name="object 26"/>
            <p:cNvSpPr/>
            <p:nvPr/>
          </p:nvSpPr>
          <p:spPr>
            <a:xfrm>
              <a:off x="5844265" y="3194640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>
                  <a:moveTo>
                    <a:pt x="50800" y="25400"/>
                  </a:moveTo>
                  <a:lnTo>
                    <a:pt x="48803" y="35286"/>
                  </a:lnTo>
                  <a:lnTo>
                    <a:pt x="43360" y="43360"/>
                  </a:lnTo>
                  <a:lnTo>
                    <a:pt x="35286" y="48803"/>
                  </a:lnTo>
                  <a:lnTo>
                    <a:pt x="25400" y="50800"/>
                  </a:lnTo>
                  <a:lnTo>
                    <a:pt x="15513" y="48803"/>
                  </a:lnTo>
                  <a:lnTo>
                    <a:pt x="7439" y="43360"/>
                  </a:lnTo>
                  <a:lnTo>
                    <a:pt x="1996" y="35286"/>
                  </a:lnTo>
                  <a:lnTo>
                    <a:pt x="0" y="25400"/>
                  </a:lnTo>
                  <a:lnTo>
                    <a:pt x="1996" y="15513"/>
                  </a:lnTo>
                  <a:lnTo>
                    <a:pt x="7439" y="7439"/>
                  </a:lnTo>
                  <a:lnTo>
                    <a:pt x="15513" y="1996"/>
                  </a:lnTo>
                  <a:lnTo>
                    <a:pt x="25400" y="0"/>
                  </a:lnTo>
                  <a:lnTo>
                    <a:pt x="35286" y="1996"/>
                  </a:lnTo>
                  <a:lnTo>
                    <a:pt x="43360" y="7439"/>
                  </a:lnTo>
                  <a:lnTo>
                    <a:pt x="48803" y="15513"/>
                  </a:lnTo>
                  <a:lnTo>
                    <a:pt x="50800" y="25400"/>
                  </a:lnTo>
                  <a:close/>
                </a:path>
              </a:pathLst>
            </a:custGeom>
            <a:ln w="9525">
              <a:solidFill>
                <a:srgbClr val="165AB6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27" name="object 27"/>
            <p:cNvSpPr/>
            <p:nvPr/>
          </p:nvSpPr>
          <p:spPr>
            <a:xfrm>
              <a:off x="6047465" y="3105740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>
                  <a:moveTo>
                    <a:pt x="25400" y="0"/>
                  </a:moveTo>
                  <a:lnTo>
                    <a:pt x="15513" y="1996"/>
                  </a:lnTo>
                  <a:lnTo>
                    <a:pt x="7439" y="7439"/>
                  </a:lnTo>
                  <a:lnTo>
                    <a:pt x="1996" y="15513"/>
                  </a:lnTo>
                  <a:lnTo>
                    <a:pt x="0" y="25400"/>
                  </a:lnTo>
                  <a:lnTo>
                    <a:pt x="1996" y="35286"/>
                  </a:lnTo>
                  <a:lnTo>
                    <a:pt x="7439" y="43360"/>
                  </a:lnTo>
                  <a:lnTo>
                    <a:pt x="15513" y="48803"/>
                  </a:lnTo>
                  <a:lnTo>
                    <a:pt x="25400" y="50800"/>
                  </a:lnTo>
                  <a:lnTo>
                    <a:pt x="35286" y="48803"/>
                  </a:lnTo>
                  <a:lnTo>
                    <a:pt x="43360" y="43360"/>
                  </a:lnTo>
                  <a:lnTo>
                    <a:pt x="48803" y="35286"/>
                  </a:lnTo>
                  <a:lnTo>
                    <a:pt x="50800" y="25400"/>
                  </a:lnTo>
                  <a:lnTo>
                    <a:pt x="48803" y="15513"/>
                  </a:lnTo>
                  <a:lnTo>
                    <a:pt x="43360" y="7439"/>
                  </a:lnTo>
                  <a:lnTo>
                    <a:pt x="35286" y="1996"/>
                  </a:lnTo>
                  <a:lnTo>
                    <a:pt x="25400" y="0"/>
                  </a:lnTo>
                  <a:close/>
                </a:path>
              </a:pathLst>
            </a:custGeom>
            <a:solidFill>
              <a:srgbClr val="165AB6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28" name="object 28"/>
            <p:cNvSpPr/>
            <p:nvPr/>
          </p:nvSpPr>
          <p:spPr>
            <a:xfrm>
              <a:off x="6047465" y="3105740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>
                  <a:moveTo>
                    <a:pt x="50800" y="25400"/>
                  </a:moveTo>
                  <a:lnTo>
                    <a:pt x="48803" y="35286"/>
                  </a:lnTo>
                  <a:lnTo>
                    <a:pt x="43360" y="43360"/>
                  </a:lnTo>
                  <a:lnTo>
                    <a:pt x="35286" y="48803"/>
                  </a:lnTo>
                  <a:lnTo>
                    <a:pt x="25400" y="50800"/>
                  </a:lnTo>
                  <a:lnTo>
                    <a:pt x="15513" y="48803"/>
                  </a:lnTo>
                  <a:lnTo>
                    <a:pt x="7439" y="43360"/>
                  </a:lnTo>
                  <a:lnTo>
                    <a:pt x="1996" y="35286"/>
                  </a:lnTo>
                  <a:lnTo>
                    <a:pt x="0" y="25400"/>
                  </a:lnTo>
                  <a:lnTo>
                    <a:pt x="1996" y="15513"/>
                  </a:lnTo>
                  <a:lnTo>
                    <a:pt x="7439" y="7439"/>
                  </a:lnTo>
                  <a:lnTo>
                    <a:pt x="15513" y="1996"/>
                  </a:lnTo>
                  <a:lnTo>
                    <a:pt x="25400" y="0"/>
                  </a:lnTo>
                  <a:lnTo>
                    <a:pt x="35286" y="1996"/>
                  </a:lnTo>
                  <a:lnTo>
                    <a:pt x="43360" y="7439"/>
                  </a:lnTo>
                  <a:lnTo>
                    <a:pt x="48803" y="15513"/>
                  </a:lnTo>
                  <a:lnTo>
                    <a:pt x="50800" y="25400"/>
                  </a:lnTo>
                  <a:close/>
                </a:path>
              </a:pathLst>
            </a:custGeom>
            <a:ln w="9525">
              <a:solidFill>
                <a:srgbClr val="165AB6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29" name="object 29"/>
            <p:cNvSpPr/>
            <p:nvPr/>
          </p:nvSpPr>
          <p:spPr>
            <a:xfrm>
              <a:off x="6123665" y="3016840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>
                  <a:moveTo>
                    <a:pt x="25400" y="0"/>
                  </a:moveTo>
                  <a:lnTo>
                    <a:pt x="15513" y="1996"/>
                  </a:lnTo>
                  <a:lnTo>
                    <a:pt x="7439" y="7439"/>
                  </a:lnTo>
                  <a:lnTo>
                    <a:pt x="1996" y="15513"/>
                  </a:lnTo>
                  <a:lnTo>
                    <a:pt x="0" y="25400"/>
                  </a:lnTo>
                  <a:lnTo>
                    <a:pt x="1996" y="35286"/>
                  </a:lnTo>
                  <a:lnTo>
                    <a:pt x="7439" y="43360"/>
                  </a:lnTo>
                  <a:lnTo>
                    <a:pt x="15513" y="48803"/>
                  </a:lnTo>
                  <a:lnTo>
                    <a:pt x="25400" y="50800"/>
                  </a:lnTo>
                  <a:lnTo>
                    <a:pt x="35286" y="48803"/>
                  </a:lnTo>
                  <a:lnTo>
                    <a:pt x="43360" y="43360"/>
                  </a:lnTo>
                  <a:lnTo>
                    <a:pt x="48803" y="35286"/>
                  </a:lnTo>
                  <a:lnTo>
                    <a:pt x="50800" y="25400"/>
                  </a:lnTo>
                  <a:lnTo>
                    <a:pt x="48803" y="15513"/>
                  </a:lnTo>
                  <a:lnTo>
                    <a:pt x="43360" y="7439"/>
                  </a:lnTo>
                  <a:lnTo>
                    <a:pt x="35286" y="1996"/>
                  </a:lnTo>
                  <a:lnTo>
                    <a:pt x="25400" y="0"/>
                  </a:lnTo>
                  <a:close/>
                </a:path>
              </a:pathLst>
            </a:custGeom>
            <a:solidFill>
              <a:srgbClr val="165AB6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30" name="object 30"/>
            <p:cNvSpPr/>
            <p:nvPr/>
          </p:nvSpPr>
          <p:spPr>
            <a:xfrm>
              <a:off x="6123665" y="3016840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>
                  <a:moveTo>
                    <a:pt x="50800" y="25400"/>
                  </a:moveTo>
                  <a:lnTo>
                    <a:pt x="48803" y="35286"/>
                  </a:lnTo>
                  <a:lnTo>
                    <a:pt x="43360" y="43360"/>
                  </a:lnTo>
                  <a:lnTo>
                    <a:pt x="35286" y="48803"/>
                  </a:lnTo>
                  <a:lnTo>
                    <a:pt x="25400" y="50800"/>
                  </a:lnTo>
                  <a:lnTo>
                    <a:pt x="15513" y="48803"/>
                  </a:lnTo>
                  <a:lnTo>
                    <a:pt x="7439" y="43360"/>
                  </a:lnTo>
                  <a:lnTo>
                    <a:pt x="1996" y="35286"/>
                  </a:lnTo>
                  <a:lnTo>
                    <a:pt x="0" y="25400"/>
                  </a:lnTo>
                  <a:lnTo>
                    <a:pt x="1996" y="15513"/>
                  </a:lnTo>
                  <a:lnTo>
                    <a:pt x="7439" y="7439"/>
                  </a:lnTo>
                  <a:lnTo>
                    <a:pt x="15513" y="1996"/>
                  </a:lnTo>
                  <a:lnTo>
                    <a:pt x="25400" y="0"/>
                  </a:lnTo>
                  <a:lnTo>
                    <a:pt x="35286" y="1996"/>
                  </a:lnTo>
                  <a:lnTo>
                    <a:pt x="43360" y="7439"/>
                  </a:lnTo>
                  <a:lnTo>
                    <a:pt x="48803" y="15513"/>
                  </a:lnTo>
                  <a:lnTo>
                    <a:pt x="50800" y="25400"/>
                  </a:lnTo>
                  <a:close/>
                </a:path>
              </a:pathLst>
            </a:custGeom>
            <a:ln w="9525">
              <a:solidFill>
                <a:srgbClr val="165AB6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31" name="object 31"/>
            <p:cNvSpPr/>
            <p:nvPr/>
          </p:nvSpPr>
          <p:spPr>
            <a:xfrm>
              <a:off x="6149065" y="2927940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>
                  <a:moveTo>
                    <a:pt x="25400" y="0"/>
                  </a:moveTo>
                  <a:lnTo>
                    <a:pt x="15513" y="1996"/>
                  </a:lnTo>
                  <a:lnTo>
                    <a:pt x="7439" y="7439"/>
                  </a:lnTo>
                  <a:lnTo>
                    <a:pt x="1996" y="15513"/>
                  </a:lnTo>
                  <a:lnTo>
                    <a:pt x="0" y="25400"/>
                  </a:lnTo>
                  <a:lnTo>
                    <a:pt x="1996" y="35286"/>
                  </a:lnTo>
                  <a:lnTo>
                    <a:pt x="7439" y="43360"/>
                  </a:lnTo>
                  <a:lnTo>
                    <a:pt x="15513" y="48803"/>
                  </a:lnTo>
                  <a:lnTo>
                    <a:pt x="25400" y="50800"/>
                  </a:lnTo>
                  <a:lnTo>
                    <a:pt x="35286" y="48803"/>
                  </a:lnTo>
                  <a:lnTo>
                    <a:pt x="43360" y="43360"/>
                  </a:lnTo>
                  <a:lnTo>
                    <a:pt x="48803" y="35286"/>
                  </a:lnTo>
                  <a:lnTo>
                    <a:pt x="50800" y="25400"/>
                  </a:lnTo>
                  <a:lnTo>
                    <a:pt x="48803" y="15513"/>
                  </a:lnTo>
                  <a:lnTo>
                    <a:pt x="43360" y="7439"/>
                  </a:lnTo>
                  <a:lnTo>
                    <a:pt x="35286" y="1996"/>
                  </a:lnTo>
                  <a:lnTo>
                    <a:pt x="25400" y="0"/>
                  </a:lnTo>
                  <a:close/>
                </a:path>
              </a:pathLst>
            </a:custGeom>
            <a:solidFill>
              <a:srgbClr val="165AB6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32" name="object 32"/>
            <p:cNvSpPr/>
            <p:nvPr/>
          </p:nvSpPr>
          <p:spPr>
            <a:xfrm>
              <a:off x="6149065" y="2927940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>
                  <a:moveTo>
                    <a:pt x="50800" y="25400"/>
                  </a:moveTo>
                  <a:lnTo>
                    <a:pt x="48803" y="35286"/>
                  </a:lnTo>
                  <a:lnTo>
                    <a:pt x="43360" y="43360"/>
                  </a:lnTo>
                  <a:lnTo>
                    <a:pt x="35286" y="48803"/>
                  </a:lnTo>
                  <a:lnTo>
                    <a:pt x="25400" y="50800"/>
                  </a:lnTo>
                  <a:lnTo>
                    <a:pt x="15513" y="48803"/>
                  </a:lnTo>
                  <a:lnTo>
                    <a:pt x="7439" y="43360"/>
                  </a:lnTo>
                  <a:lnTo>
                    <a:pt x="1996" y="35286"/>
                  </a:lnTo>
                  <a:lnTo>
                    <a:pt x="0" y="25400"/>
                  </a:lnTo>
                  <a:lnTo>
                    <a:pt x="1996" y="15513"/>
                  </a:lnTo>
                  <a:lnTo>
                    <a:pt x="7439" y="7439"/>
                  </a:lnTo>
                  <a:lnTo>
                    <a:pt x="15513" y="1996"/>
                  </a:lnTo>
                  <a:lnTo>
                    <a:pt x="25400" y="0"/>
                  </a:lnTo>
                  <a:lnTo>
                    <a:pt x="35286" y="1996"/>
                  </a:lnTo>
                  <a:lnTo>
                    <a:pt x="43360" y="7439"/>
                  </a:lnTo>
                  <a:lnTo>
                    <a:pt x="48803" y="15513"/>
                  </a:lnTo>
                  <a:lnTo>
                    <a:pt x="50800" y="25400"/>
                  </a:lnTo>
                  <a:close/>
                </a:path>
              </a:pathLst>
            </a:custGeom>
            <a:ln w="9525">
              <a:solidFill>
                <a:srgbClr val="165AB6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33" name="object 33"/>
            <p:cNvSpPr/>
            <p:nvPr/>
          </p:nvSpPr>
          <p:spPr>
            <a:xfrm>
              <a:off x="6326865" y="2826340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>
                  <a:moveTo>
                    <a:pt x="25400" y="0"/>
                  </a:moveTo>
                  <a:lnTo>
                    <a:pt x="15513" y="1996"/>
                  </a:lnTo>
                  <a:lnTo>
                    <a:pt x="7439" y="7439"/>
                  </a:lnTo>
                  <a:lnTo>
                    <a:pt x="1996" y="15513"/>
                  </a:lnTo>
                  <a:lnTo>
                    <a:pt x="0" y="25400"/>
                  </a:lnTo>
                  <a:lnTo>
                    <a:pt x="1996" y="35286"/>
                  </a:lnTo>
                  <a:lnTo>
                    <a:pt x="7439" y="43360"/>
                  </a:lnTo>
                  <a:lnTo>
                    <a:pt x="15513" y="48803"/>
                  </a:lnTo>
                  <a:lnTo>
                    <a:pt x="25400" y="50800"/>
                  </a:lnTo>
                  <a:lnTo>
                    <a:pt x="35286" y="48803"/>
                  </a:lnTo>
                  <a:lnTo>
                    <a:pt x="43360" y="43360"/>
                  </a:lnTo>
                  <a:lnTo>
                    <a:pt x="48803" y="35286"/>
                  </a:lnTo>
                  <a:lnTo>
                    <a:pt x="50800" y="25400"/>
                  </a:lnTo>
                  <a:lnTo>
                    <a:pt x="48803" y="15513"/>
                  </a:lnTo>
                  <a:lnTo>
                    <a:pt x="43360" y="7439"/>
                  </a:lnTo>
                  <a:lnTo>
                    <a:pt x="35286" y="1996"/>
                  </a:lnTo>
                  <a:lnTo>
                    <a:pt x="25400" y="0"/>
                  </a:lnTo>
                  <a:close/>
                </a:path>
              </a:pathLst>
            </a:custGeom>
            <a:solidFill>
              <a:srgbClr val="165AB6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34" name="object 34"/>
            <p:cNvSpPr/>
            <p:nvPr/>
          </p:nvSpPr>
          <p:spPr>
            <a:xfrm>
              <a:off x="6326865" y="2826340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>
                  <a:moveTo>
                    <a:pt x="50800" y="25400"/>
                  </a:moveTo>
                  <a:lnTo>
                    <a:pt x="48803" y="35286"/>
                  </a:lnTo>
                  <a:lnTo>
                    <a:pt x="43360" y="43360"/>
                  </a:lnTo>
                  <a:lnTo>
                    <a:pt x="35286" y="48803"/>
                  </a:lnTo>
                  <a:lnTo>
                    <a:pt x="25400" y="50800"/>
                  </a:lnTo>
                  <a:lnTo>
                    <a:pt x="15513" y="48803"/>
                  </a:lnTo>
                  <a:lnTo>
                    <a:pt x="7439" y="43360"/>
                  </a:lnTo>
                  <a:lnTo>
                    <a:pt x="1996" y="35286"/>
                  </a:lnTo>
                  <a:lnTo>
                    <a:pt x="0" y="25400"/>
                  </a:lnTo>
                  <a:lnTo>
                    <a:pt x="1996" y="15513"/>
                  </a:lnTo>
                  <a:lnTo>
                    <a:pt x="7439" y="7439"/>
                  </a:lnTo>
                  <a:lnTo>
                    <a:pt x="15513" y="1996"/>
                  </a:lnTo>
                  <a:lnTo>
                    <a:pt x="25400" y="0"/>
                  </a:lnTo>
                  <a:lnTo>
                    <a:pt x="35286" y="1996"/>
                  </a:lnTo>
                  <a:lnTo>
                    <a:pt x="43360" y="7439"/>
                  </a:lnTo>
                  <a:lnTo>
                    <a:pt x="48803" y="15513"/>
                  </a:lnTo>
                  <a:lnTo>
                    <a:pt x="50800" y="25400"/>
                  </a:lnTo>
                  <a:close/>
                </a:path>
              </a:pathLst>
            </a:custGeom>
            <a:ln w="9525">
              <a:solidFill>
                <a:srgbClr val="165AB6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35" name="object 35"/>
            <p:cNvSpPr/>
            <p:nvPr/>
          </p:nvSpPr>
          <p:spPr>
            <a:xfrm>
              <a:off x="6428465" y="2737440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>
                  <a:moveTo>
                    <a:pt x="25400" y="0"/>
                  </a:moveTo>
                  <a:lnTo>
                    <a:pt x="15513" y="1996"/>
                  </a:lnTo>
                  <a:lnTo>
                    <a:pt x="7439" y="7439"/>
                  </a:lnTo>
                  <a:lnTo>
                    <a:pt x="1996" y="15513"/>
                  </a:lnTo>
                  <a:lnTo>
                    <a:pt x="0" y="25400"/>
                  </a:lnTo>
                  <a:lnTo>
                    <a:pt x="1996" y="35286"/>
                  </a:lnTo>
                  <a:lnTo>
                    <a:pt x="7439" y="43360"/>
                  </a:lnTo>
                  <a:lnTo>
                    <a:pt x="15513" y="48803"/>
                  </a:lnTo>
                  <a:lnTo>
                    <a:pt x="25400" y="50800"/>
                  </a:lnTo>
                  <a:lnTo>
                    <a:pt x="35286" y="48803"/>
                  </a:lnTo>
                  <a:lnTo>
                    <a:pt x="43360" y="43360"/>
                  </a:lnTo>
                  <a:lnTo>
                    <a:pt x="48803" y="35286"/>
                  </a:lnTo>
                  <a:lnTo>
                    <a:pt x="50800" y="25400"/>
                  </a:lnTo>
                  <a:lnTo>
                    <a:pt x="48803" y="15513"/>
                  </a:lnTo>
                  <a:lnTo>
                    <a:pt x="43360" y="7439"/>
                  </a:lnTo>
                  <a:lnTo>
                    <a:pt x="35286" y="1996"/>
                  </a:lnTo>
                  <a:lnTo>
                    <a:pt x="25400" y="0"/>
                  </a:lnTo>
                  <a:close/>
                </a:path>
              </a:pathLst>
            </a:custGeom>
            <a:solidFill>
              <a:srgbClr val="165AB6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36" name="object 36"/>
            <p:cNvSpPr/>
            <p:nvPr/>
          </p:nvSpPr>
          <p:spPr>
            <a:xfrm>
              <a:off x="6428465" y="2737440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>
                  <a:moveTo>
                    <a:pt x="50800" y="25400"/>
                  </a:moveTo>
                  <a:lnTo>
                    <a:pt x="48803" y="35286"/>
                  </a:lnTo>
                  <a:lnTo>
                    <a:pt x="43360" y="43360"/>
                  </a:lnTo>
                  <a:lnTo>
                    <a:pt x="35286" y="48803"/>
                  </a:lnTo>
                  <a:lnTo>
                    <a:pt x="25400" y="50800"/>
                  </a:lnTo>
                  <a:lnTo>
                    <a:pt x="15513" y="48803"/>
                  </a:lnTo>
                  <a:lnTo>
                    <a:pt x="7439" y="43360"/>
                  </a:lnTo>
                  <a:lnTo>
                    <a:pt x="1996" y="35286"/>
                  </a:lnTo>
                  <a:lnTo>
                    <a:pt x="0" y="25400"/>
                  </a:lnTo>
                  <a:lnTo>
                    <a:pt x="1996" y="15513"/>
                  </a:lnTo>
                  <a:lnTo>
                    <a:pt x="7439" y="7439"/>
                  </a:lnTo>
                  <a:lnTo>
                    <a:pt x="15513" y="1996"/>
                  </a:lnTo>
                  <a:lnTo>
                    <a:pt x="25400" y="0"/>
                  </a:lnTo>
                  <a:lnTo>
                    <a:pt x="35286" y="1996"/>
                  </a:lnTo>
                  <a:lnTo>
                    <a:pt x="43360" y="7439"/>
                  </a:lnTo>
                  <a:lnTo>
                    <a:pt x="48803" y="15513"/>
                  </a:lnTo>
                  <a:lnTo>
                    <a:pt x="50800" y="25400"/>
                  </a:lnTo>
                  <a:close/>
                </a:path>
              </a:pathLst>
            </a:custGeom>
            <a:ln w="9525">
              <a:solidFill>
                <a:srgbClr val="165AB6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37" name="object 37"/>
            <p:cNvSpPr/>
            <p:nvPr/>
          </p:nvSpPr>
          <p:spPr>
            <a:xfrm>
              <a:off x="6453865" y="2648540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>
                  <a:moveTo>
                    <a:pt x="25400" y="0"/>
                  </a:moveTo>
                  <a:lnTo>
                    <a:pt x="15513" y="1996"/>
                  </a:lnTo>
                  <a:lnTo>
                    <a:pt x="7439" y="7439"/>
                  </a:lnTo>
                  <a:lnTo>
                    <a:pt x="1996" y="15513"/>
                  </a:lnTo>
                  <a:lnTo>
                    <a:pt x="0" y="25400"/>
                  </a:lnTo>
                  <a:lnTo>
                    <a:pt x="1996" y="35286"/>
                  </a:lnTo>
                  <a:lnTo>
                    <a:pt x="7439" y="43360"/>
                  </a:lnTo>
                  <a:lnTo>
                    <a:pt x="15513" y="48803"/>
                  </a:lnTo>
                  <a:lnTo>
                    <a:pt x="25400" y="50800"/>
                  </a:lnTo>
                  <a:lnTo>
                    <a:pt x="35286" y="48803"/>
                  </a:lnTo>
                  <a:lnTo>
                    <a:pt x="43360" y="43360"/>
                  </a:lnTo>
                  <a:lnTo>
                    <a:pt x="48803" y="35286"/>
                  </a:lnTo>
                  <a:lnTo>
                    <a:pt x="50800" y="25400"/>
                  </a:lnTo>
                  <a:lnTo>
                    <a:pt x="48803" y="15513"/>
                  </a:lnTo>
                  <a:lnTo>
                    <a:pt x="43360" y="7439"/>
                  </a:lnTo>
                  <a:lnTo>
                    <a:pt x="35286" y="1996"/>
                  </a:lnTo>
                  <a:lnTo>
                    <a:pt x="25400" y="0"/>
                  </a:lnTo>
                  <a:close/>
                </a:path>
              </a:pathLst>
            </a:custGeom>
            <a:solidFill>
              <a:srgbClr val="165AB6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38" name="object 38"/>
            <p:cNvSpPr/>
            <p:nvPr/>
          </p:nvSpPr>
          <p:spPr>
            <a:xfrm>
              <a:off x="6453865" y="2648540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>
                  <a:moveTo>
                    <a:pt x="50800" y="25400"/>
                  </a:moveTo>
                  <a:lnTo>
                    <a:pt x="48803" y="35286"/>
                  </a:lnTo>
                  <a:lnTo>
                    <a:pt x="43360" y="43360"/>
                  </a:lnTo>
                  <a:lnTo>
                    <a:pt x="35286" y="48803"/>
                  </a:lnTo>
                  <a:lnTo>
                    <a:pt x="25400" y="50800"/>
                  </a:lnTo>
                  <a:lnTo>
                    <a:pt x="15513" y="48803"/>
                  </a:lnTo>
                  <a:lnTo>
                    <a:pt x="7439" y="43360"/>
                  </a:lnTo>
                  <a:lnTo>
                    <a:pt x="1996" y="35286"/>
                  </a:lnTo>
                  <a:lnTo>
                    <a:pt x="0" y="25400"/>
                  </a:lnTo>
                  <a:lnTo>
                    <a:pt x="1996" y="15513"/>
                  </a:lnTo>
                  <a:lnTo>
                    <a:pt x="7439" y="7439"/>
                  </a:lnTo>
                  <a:lnTo>
                    <a:pt x="15513" y="1996"/>
                  </a:lnTo>
                  <a:lnTo>
                    <a:pt x="25400" y="0"/>
                  </a:lnTo>
                  <a:lnTo>
                    <a:pt x="35286" y="1996"/>
                  </a:lnTo>
                  <a:lnTo>
                    <a:pt x="43360" y="7439"/>
                  </a:lnTo>
                  <a:lnTo>
                    <a:pt x="48803" y="15513"/>
                  </a:lnTo>
                  <a:lnTo>
                    <a:pt x="50800" y="25400"/>
                  </a:lnTo>
                  <a:close/>
                </a:path>
              </a:pathLst>
            </a:custGeom>
            <a:ln w="9525">
              <a:solidFill>
                <a:srgbClr val="165AB6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39" name="object 39"/>
            <p:cNvSpPr/>
            <p:nvPr/>
          </p:nvSpPr>
          <p:spPr>
            <a:xfrm>
              <a:off x="6745965" y="2559640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>
                  <a:moveTo>
                    <a:pt x="25400" y="0"/>
                  </a:moveTo>
                  <a:lnTo>
                    <a:pt x="15513" y="1996"/>
                  </a:lnTo>
                  <a:lnTo>
                    <a:pt x="7439" y="7439"/>
                  </a:lnTo>
                  <a:lnTo>
                    <a:pt x="1996" y="15513"/>
                  </a:lnTo>
                  <a:lnTo>
                    <a:pt x="0" y="25400"/>
                  </a:lnTo>
                  <a:lnTo>
                    <a:pt x="1996" y="35286"/>
                  </a:lnTo>
                  <a:lnTo>
                    <a:pt x="7439" y="43360"/>
                  </a:lnTo>
                  <a:lnTo>
                    <a:pt x="15513" y="48803"/>
                  </a:lnTo>
                  <a:lnTo>
                    <a:pt x="25400" y="50800"/>
                  </a:lnTo>
                  <a:lnTo>
                    <a:pt x="35286" y="48803"/>
                  </a:lnTo>
                  <a:lnTo>
                    <a:pt x="43360" y="43360"/>
                  </a:lnTo>
                  <a:lnTo>
                    <a:pt x="48803" y="35286"/>
                  </a:lnTo>
                  <a:lnTo>
                    <a:pt x="50800" y="25400"/>
                  </a:lnTo>
                  <a:lnTo>
                    <a:pt x="48803" y="15513"/>
                  </a:lnTo>
                  <a:lnTo>
                    <a:pt x="43360" y="7439"/>
                  </a:lnTo>
                  <a:lnTo>
                    <a:pt x="35286" y="1996"/>
                  </a:lnTo>
                  <a:lnTo>
                    <a:pt x="25400" y="0"/>
                  </a:lnTo>
                  <a:close/>
                </a:path>
              </a:pathLst>
            </a:custGeom>
            <a:solidFill>
              <a:srgbClr val="165AB6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40" name="object 40"/>
            <p:cNvSpPr/>
            <p:nvPr/>
          </p:nvSpPr>
          <p:spPr>
            <a:xfrm>
              <a:off x="6745965" y="2559640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>
                  <a:moveTo>
                    <a:pt x="50800" y="25400"/>
                  </a:moveTo>
                  <a:lnTo>
                    <a:pt x="48803" y="35286"/>
                  </a:lnTo>
                  <a:lnTo>
                    <a:pt x="43360" y="43360"/>
                  </a:lnTo>
                  <a:lnTo>
                    <a:pt x="35286" y="48803"/>
                  </a:lnTo>
                  <a:lnTo>
                    <a:pt x="25400" y="50800"/>
                  </a:lnTo>
                  <a:lnTo>
                    <a:pt x="15513" y="48803"/>
                  </a:lnTo>
                  <a:lnTo>
                    <a:pt x="7439" y="43360"/>
                  </a:lnTo>
                  <a:lnTo>
                    <a:pt x="1996" y="35286"/>
                  </a:lnTo>
                  <a:lnTo>
                    <a:pt x="0" y="25400"/>
                  </a:lnTo>
                  <a:lnTo>
                    <a:pt x="1996" y="15513"/>
                  </a:lnTo>
                  <a:lnTo>
                    <a:pt x="7439" y="7439"/>
                  </a:lnTo>
                  <a:lnTo>
                    <a:pt x="15513" y="1996"/>
                  </a:lnTo>
                  <a:lnTo>
                    <a:pt x="25400" y="0"/>
                  </a:lnTo>
                  <a:lnTo>
                    <a:pt x="35286" y="1996"/>
                  </a:lnTo>
                  <a:lnTo>
                    <a:pt x="43360" y="7439"/>
                  </a:lnTo>
                  <a:lnTo>
                    <a:pt x="48803" y="15513"/>
                  </a:lnTo>
                  <a:lnTo>
                    <a:pt x="50800" y="25400"/>
                  </a:lnTo>
                  <a:close/>
                </a:path>
              </a:pathLst>
            </a:custGeom>
            <a:ln w="9525">
              <a:solidFill>
                <a:srgbClr val="165AB6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41" name="object 41"/>
            <p:cNvSpPr/>
            <p:nvPr/>
          </p:nvSpPr>
          <p:spPr>
            <a:xfrm>
              <a:off x="6796765" y="2470740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>
                  <a:moveTo>
                    <a:pt x="25400" y="0"/>
                  </a:moveTo>
                  <a:lnTo>
                    <a:pt x="15513" y="1996"/>
                  </a:lnTo>
                  <a:lnTo>
                    <a:pt x="7439" y="7439"/>
                  </a:lnTo>
                  <a:lnTo>
                    <a:pt x="1996" y="15513"/>
                  </a:lnTo>
                  <a:lnTo>
                    <a:pt x="0" y="25400"/>
                  </a:lnTo>
                  <a:lnTo>
                    <a:pt x="1996" y="35286"/>
                  </a:lnTo>
                  <a:lnTo>
                    <a:pt x="7439" y="43360"/>
                  </a:lnTo>
                  <a:lnTo>
                    <a:pt x="15513" y="48803"/>
                  </a:lnTo>
                  <a:lnTo>
                    <a:pt x="25400" y="50800"/>
                  </a:lnTo>
                  <a:lnTo>
                    <a:pt x="35286" y="48803"/>
                  </a:lnTo>
                  <a:lnTo>
                    <a:pt x="43360" y="43360"/>
                  </a:lnTo>
                  <a:lnTo>
                    <a:pt x="48803" y="35286"/>
                  </a:lnTo>
                  <a:lnTo>
                    <a:pt x="50800" y="25400"/>
                  </a:lnTo>
                  <a:lnTo>
                    <a:pt x="48803" y="15513"/>
                  </a:lnTo>
                  <a:lnTo>
                    <a:pt x="43360" y="7439"/>
                  </a:lnTo>
                  <a:lnTo>
                    <a:pt x="35286" y="1996"/>
                  </a:lnTo>
                  <a:lnTo>
                    <a:pt x="25400" y="0"/>
                  </a:lnTo>
                  <a:close/>
                </a:path>
              </a:pathLst>
            </a:custGeom>
            <a:solidFill>
              <a:srgbClr val="165AB6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42" name="object 42"/>
            <p:cNvSpPr/>
            <p:nvPr/>
          </p:nvSpPr>
          <p:spPr>
            <a:xfrm>
              <a:off x="6796765" y="2470740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>
                  <a:moveTo>
                    <a:pt x="50800" y="25400"/>
                  </a:moveTo>
                  <a:lnTo>
                    <a:pt x="48803" y="35286"/>
                  </a:lnTo>
                  <a:lnTo>
                    <a:pt x="43360" y="43360"/>
                  </a:lnTo>
                  <a:lnTo>
                    <a:pt x="35286" y="48803"/>
                  </a:lnTo>
                  <a:lnTo>
                    <a:pt x="25400" y="50800"/>
                  </a:lnTo>
                  <a:lnTo>
                    <a:pt x="15513" y="48803"/>
                  </a:lnTo>
                  <a:lnTo>
                    <a:pt x="7439" y="43360"/>
                  </a:lnTo>
                  <a:lnTo>
                    <a:pt x="1996" y="35286"/>
                  </a:lnTo>
                  <a:lnTo>
                    <a:pt x="0" y="25400"/>
                  </a:lnTo>
                  <a:lnTo>
                    <a:pt x="1996" y="15513"/>
                  </a:lnTo>
                  <a:lnTo>
                    <a:pt x="7439" y="7439"/>
                  </a:lnTo>
                  <a:lnTo>
                    <a:pt x="15513" y="1996"/>
                  </a:lnTo>
                  <a:lnTo>
                    <a:pt x="25400" y="0"/>
                  </a:lnTo>
                  <a:lnTo>
                    <a:pt x="35286" y="1996"/>
                  </a:lnTo>
                  <a:lnTo>
                    <a:pt x="43360" y="7439"/>
                  </a:lnTo>
                  <a:lnTo>
                    <a:pt x="48803" y="15513"/>
                  </a:lnTo>
                  <a:lnTo>
                    <a:pt x="50800" y="25400"/>
                  </a:lnTo>
                  <a:close/>
                </a:path>
              </a:pathLst>
            </a:custGeom>
            <a:ln w="9525">
              <a:solidFill>
                <a:srgbClr val="165AB6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43" name="object 43"/>
            <p:cNvSpPr/>
            <p:nvPr/>
          </p:nvSpPr>
          <p:spPr>
            <a:xfrm>
              <a:off x="6822165" y="2381840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>
                  <a:moveTo>
                    <a:pt x="25400" y="0"/>
                  </a:moveTo>
                  <a:lnTo>
                    <a:pt x="15513" y="1996"/>
                  </a:lnTo>
                  <a:lnTo>
                    <a:pt x="7439" y="7439"/>
                  </a:lnTo>
                  <a:lnTo>
                    <a:pt x="1996" y="15513"/>
                  </a:lnTo>
                  <a:lnTo>
                    <a:pt x="0" y="25400"/>
                  </a:lnTo>
                  <a:lnTo>
                    <a:pt x="1996" y="35286"/>
                  </a:lnTo>
                  <a:lnTo>
                    <a:pt x="7439" y="43360"/>
                  </a:lnTo>
                  <a:lnTo>
                    <a:pt x="15513" y="48803"/>
                  </a:lnTo>
                  <a:lnTo>
                    <a:pt x="25400" y="50800"/>
                  </a:lnTo>
                  <a:lnTo>
                    <a:pt x="35286" y="48803"/>
                  </a:lnTo>
                  <a:lnTo>
                    <a:pt x="43360" y="43360"/>
                  </a:lnTo>
                  <a:lnTo>
                    <a:pt x="48803" y="35286"/>
                  </a:lnTo>
                  <a:lnTo>
                    <a:pt x="50800" y="25400"/>
                  </a:lnTo>
                  <a:lnTo>
                    <a:pt x="48803" y="15513"/>
                  </a:lnTo>
                  <a:lnTo>
                    <a:pt x="43360" y="7439"/>
                  </a:lnTo>
                  <a:lnTo>
                    <a:pt x="35286" y="1996"/>
                  </a:lnTo>
                  <a:lnTo>
                    <a:pt x="25400" y="0"/>
                  </a:lnTo>
                  <a:close/>
                </a:path>
              </a:pathLst>
            </a:custGeom>
            <a:solidFill>
              <a:srgbClr val="165AB6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44" name="object 44"/>
            <p:cNvSpPr/>
            <p:nvPr/>
          </p:nvSpPr>
          <p:spPr>
            <a:xfrm>
              <a:off x="6822165" y="2381840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>
                  <a:moveTo>
                    <a:pt x="50800" y="25400"/>
                  </a:moveTo>
                  <a:lnTo>
                    <a:pt x="48803" y="35286"/>
                  </a:lnTo>
                  <a:lnTo>
                    <a:pt x="43360" y="43360"/>
                  </a:lnTo>
                  <a:lnTo>
                    <a:pt x="35286" y="48803"/>
                  </a:lnTo>
                  <a:lnTo>
                    <a:pt x="25400" y="50800"/>
                  </a:lnTo>
                  <a:lnTo>
                    <a:pt x="15513" y="48803"/>
                  </a:lnTo>
                  <a:lnTo>
                    <a:pt x="7439" y="43360"/>
                  </a:lnTo>
                  <a:lnTo>
                    <a:pt x="1996" y="35286"/>
                  </a:lnTo>
                  <a:lnTo>
                    <a:pt x="0" y="25400"/>
                  </a:lnTo>
                  <a:lnTo>
                    <a:pt x="1996" y="15513"/>
                  </a:lnTo>
                  <a:lnTo>
                    <a:pt x="7439" y="7439"/>
                  </a:lnTo>
                  <a:lnTo>
                    <a:pt x="15513" y="1996"/>
                  </a:lnTo>
                  <a:lnTo>
                    <a:pt x="25400" y="0"/>
                  </a:lnTo>
                  <a:lnTo>
                    <a:pt x="35286" y="1996"/>
                  </a:lnTo>
                  <a:lnTo>
                    <a:pt x="43360" y="7439"/>
                  </a:lnTo>
                  <a:lnTo>
                    <a:pt x="48803" y="15513"/>
                  </a:lnTo>
                  <a:lnTo>
                    <a:pt x="50800" y="25400"/>
                  </a:lnTo>
                  <a:close/>
                </a:path>
              </a:pathLst>
            </a:custGeom>
            <a:ln w="9525">
              <a:solidFill>
                <a:srgbClr val="165AB6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45" name="object 45"/>
            <p:cNvSpPr/>
            <p:nvPr/>
          </p:nvSpPr>
          <p:spPr>
            <a:xfrm>
              <a:off x="6872965" y="2280240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>
                  <a:moveTo>
                    <a:pt x="25400" y="0"/>
                  </a:moveTo>
                  <a:lnTo>
                    <a:pt x="15513" y="1996"/>
                  </a:lnTo>
                  <a:lnTo>
                    <a:pt x="7439" y="7439"/>
                  </a:lnTo>
                  <a:lnTo>
                    <a:pt x="1996" y="15513"/>
                  </a:lnTo>
                  <a:lnTo>
                    <a:pt x="0" y="25400"/>
                  </a:lnTo>
                  <a:lnTo>
                    <a:pt x="1996" y="35286"/>
                  </a:lnTo>
                  <a:lnTo>
                    <a:pt x="7439" y="43360"/>
                  </a:lnTo>
                  <a:lnTo>
                    <a:pt x="15513" y="48803"/>
                  </a:lnTo>
                  <a:lnTo>
                    <a:pt x="25400" y="50800"/>
                  </a:lnTo>
                  <a:lnTo>
                    <a:pt x="35286" y="48803"/>
                  </a:lnTo>
                  <a:lnTo>
                    <a:pt x="43360" y="43360"/>
                  </a:lnTo>
                  <a:lnTo>
                    <a:pt x="48803" y="35286"/>
                  </a:lnTo>
                  <a:lnTo>
                    <a:pt x="50800" y="25400"/>
                  </a:lnTo>
                  <a:lnTo>
                    <a:pt x="48803" y="15513"/>
                  </a:lnTo>
                  <a:lnTo>
                    <a:pt x="43360" y="7439"/>
                  </a:lnTo>
                  <a:lnTo>
                    <a:pt x="35286" y="1996"/>
                  </a:lnTo>
                  <a:lnTo>
                    <a:pt x="25400" y="0"/>
                  </a:lnTo>
                  <a:close/>
                </a:path>
              </a:pathLst>
            </a:custGeom>
            <a:solidFill>
              <a:srgbClr val="165AB6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46" name="object 46"/>
            <p:cNvSpPr/>
            <p:nvPr/>
          </p:nvSpPr>
          <p:spPr>
            <a:xfrm>
              <a:off x="6872965" y="2280240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>
                  <a:moveTo>
                    <a:pt x="50800" y="25400"/>
                  </a:moveTo>
                  <a:lnTo>
                    <a:pt x="48803" y="35286"/>
                  </a:lnTo>
                  <a:lnTo>
                    <a:pt x="43360" y="43360"/>
                  </a:lnTo>
                  <a:lnTo>
                    <a:pt x="35286" y="48803"/>
                  </a:lnTo>
                  <a:lnTo>
                    <a:pt x="25400" y="50800"/>
                  </a:lnTo>
                  <a:lnTo>
                    <a:pt x="15513" y="48803"/>
                  </a:lnTo>
                  <a:lnTo>
                    <a:pt x="7439" y="43360"/>
                  </a:lnTo>
                  <a:lnTo>
                    <a:pt x="1996" y="35286"/>
                  </a:lnTo>
                  <a:lnTo>
                    <a:pt x="0" y="25400"/>
                  </a:lnTo>
                  <a:lnTo>
                    <a:pt x="1996" y="15513"/>
                  </a:lnTo>
                  <a:lnTo>
                    <a:pt x="7439" y="7439"/>
                  </a:lnTo>
                  <a:lnTo>
                    <a:pt x="15513" y="1996"/>
                  </a:lnTo>
                  <a:lnTo>
                    <a:pt x="25400" y="0"/>
                  </a:lnTo>
                  <a:lnTo>
                    <a:pt x="35286" y="1996"/>
                  </a:lnTo>
                  <a:lnTo>
                    <a:pt x="43360" y="7439"/>
                  </a:lnTo>
                  <a:lnTo>
                    <a:pt x="48803" y="15513"/>
                  </a:lnTo>
                  <a:lnTo>
                    <a:pt x="50800" y="25400"/>
                  </a:lnTo>
                  <a:close/>
                </a:path>
              </a:pathLst>
            </a:custGeom>
            <a:ln w="9525">
              <a:solidFill>
                <a:srgbClr val="165AB6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47" name="object 47"/>
            <p:cNvSpPr/>
            <p:nvPr/>
          </p:nvSpPr>
          <p:spPr>
            <a:xfrm>
              <a:off x="7177765" y="2191340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>
                  <a:moveTo>
                    <a:pt x="25400" y="0"/>
                  </a:moveTo>
                  <a:lnTo>
                    <a:pt x="15513" y="1996"/>
                  </a:lnTo>
                  <a:lnTo>
                    <a:pt x="7439" y="7439"/>
                  </a:lnTo>
                  <a:lnTo>
                    <a:pt x="1996" y="15513"/>
                  </a:lnTo>
                  <a:lnTo>
                    <a:pt x="0" y="25400"/>
                  </a:lnTo>
                  <a:lnTo>
                    <a:pt x="1996" y="35286"/>
                  </a:lnTo>
                  <a:lnTo>
                    <a:pt x="7439" y="43360"/>
                  </a:lnTo>
                  <a:lnTo>
                    <a:pt x="15513" y="48803"/>
                  </a:lnTo>
                  <a:lnTo>
                    <a:pt x="25400" y="50800"/>
                  </a:lnTo>
                  <a:lnTo>
                    <a:pt x="35286" y="48803"/>
                  </a:lnTo>
                  <a:lnTo>
                    <a:pt x="43360" y="43360"/>
                  </a:lnTo>
                  <a:lnTo>
                    <a:pt x="48803" y="35286"/>
                  </a:lnTo>
                  <a:lnTo>
                    <a:pt x="50800" y="25400"/>
                  </a:lnTo>
                  <a:lnTo>
                    <a:pt x="48803" y="15513"/>
                  </a:lnTo>
                  <a:lnTo>
                    <a:pt x="43360" y="7439"/>
                  </a:lnTo>
                  <a:lnTo>
                    <a:pt x="35286" y="1996"/>
                  </a:lnTo>
                  <a:lnTo>
                    <a:pt x="25400" y="0"/>
                  </a:lnTo>
                  <a:close/>
                </a:path>
              </a:pathLst>
            </a:custGeom>
            <a:solidFill>
              <a:srgbClr val="165AB6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48" name="object 48"/>
            <p:cNvSpPr/>
            <p:nvPr/>
          </p:nvSpPr>
          <p:spPr>
            <a:xfrm>
              <a:off x="7177765" y="2191340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>
                  <a:moveTo>
                    <a:pt x="50800" y="25400"/>
                  </a:moveTo>
                  <a:lnTo>
                    <a:pt x="48803" y="35286"/>
                  </a:lnTo>
                  <a:lnTo>
                    <a:pt x="43360" y="43360"/>
                  </a:lnTo>
                  <a:lnTo>
                    <a:pt x="35286" y="48803"/>
                  </a:lnTo>
                  <a:lnTo>
                    <a:pt x="25400" y="50800"/>
                  </a:lnTo>
                  <a:lnTo>
                    <a:pt x="15513" y="48803"/>
                  </a:lnTo>
                  <a:lnTo>
                    <a:pt x="7439" y="43360"/>
                  </a:lnTo>
                  <a:lnTo>
                    <a:pt x="1996" y="35286"/>
                  </a:lnTo>
                  <a:lnTo>
                    <a:pt x="0" y="25400"/>
                  </a:lnTo>
                  <a:lnTo>
                    <a:pt x="1996" y="15513"/>
                  </a:lnTo>
                  <a:lnTo>
                    <a:pt x="7439" y="7439"/>
                  </a:lnTo>
                  <a:lnTo>
                    <a:pt x="15513" y="1996"/>
                  </a:lnTo>
                  <a:lnTo>
                    <a:pt x="25400" y="0"/>
                  </a:lnTo>
                  <a:lnTo>
                    <a:pt x="35286" y="1996"/>
                  </a:lnTo>
                  <a:lnTo>
                    <a:pt x="43360" y="7439"/>
                  </a:lnTo>
                  <a:lnTo>
                    <a:pt x="48803" y="15513"/>
                  </a:lnTo>
                  <a:lnTo>
                    <a:pt x="50800" y="25400"/>
                  </a:lnTo>
                  <a:close/>
                </a:path>
              </a:pathLst>
            </a:custGeom>
            <a:ln w="9525">
              <a:solidFill>
                <a:srgbClr val="165AB6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49" name="object 49"/>
            <p:cNvSpPr/>
            <p:nvPr/>
          </p:nvSpPr>
          <p:spPr>
            <a:xfrm>
              <a:off x="7368265" y="2102440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>
                  <a:moveTo>
                    <a:pt x="25400" y="0"/>
                  </a:moveTo>
                  <a:lnTo>
                    <a:pt x="15513" y="1996"/>
                  </a:lnTo>
                  <a:lnTo>
                    <a:pt x="7439" y="7439"/>
                  </a:lnTo>
                  <a:lnTo>
                    <a:pt x="1996" y="15513"/>
                  </a:lnTo>
                  <a:lnTo>
                    <a:pt x="0" y="25400"/>
                  </a:lnTo>
                  <a:lnTo>
                    <a:pt x="1996" y="35286"/>
                  </a:lnTo>
                  <a:lnTo>
                    <a:pt x="7439" y="43360"/>
                  </a:lnTo>
                  <a:lnTo>
                    <a:pt x="15513" y="48803"/>
                  </a:lnTo>
                  <a:lnTo>
                    <a:pt x="25400" y="50800"/>
                  </a:lnTo>
                  <a:lnTo>
                    <a:pt x="35286" y="48803"/>
                  </a:lnTo>
                  <a:lnTo>
                    <a:pt x="43360" y="43360"/>
                  </a:lnTo>
                  <a:lnTo>
                    <a:pt x="48803" y="35286"/>
                  </a:lnTo>
                  <a:lnTo>
                    <a:pt x="50800" y="25400"/>
                  </a:lnTo>
                  <a:lnTo>
                    <a:pt x="48803" y="15513"/>
                  </a:lnTo>
                  <a:lnTo>
                    <a:pt x="43360" y="7439"/>
                  </a:lnTo>
                  <a:lnTo>
                    <a:pt x="35286" y="1996"/>
                  </a:lnTo>
                  <a:lnTo>
                    <a:pt x="25400" y="0"/>
                  </a:lnTo>
                  <a:close/>
                </a:path>
              </a:pathLst>
            </a:custGeom>
            <a:solidFill>
              <a:srgbClr val="165AB6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50" name="object 50"/>
            <p:cNvSpPr/>
            <p:nvPr/>
          </p:nvSpPr>
          <p:spPr>
            <a:xfrm>
              <a:off x="7368265" y="2102440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>
                  <a:moveTo>
                    <a:pt x="50800" y="25400"/>
                  </a:moveTo>
                  <a:lnTo>
                    <a:pt x="48803" y="35286"/>
                  </a:lnTo>
                  <a:lnTo>
                    <a:pt x="43360" y="43360"/>
                  </a:lnTo>
                  <a:lnTo>
                    <a:pt x="35286" y="48803"/>
                  </a:lnTo>
                  <a:lnTo>
                    <a:pt x="25400" y="50800"/>
                  </a:lnTo>
                  <a:lnTo>
                    <a:pt x="15513" y="48803"/>
                  </a:lnTo>
                  <a:lnTo>
                    <a:pt x="7439" y="43360"/>
                  </a:lnTo>
                  <a:lnTo>
                    <a:pt x="1996" y="35286"/>
                  </a:lnTo>
                  <a:lnTo>
                    <a:pt x="0" y="25400"/>
                  </a:lnTo>
                  <a:lnTo>
                    <a:pt x="1996" y="15513"/>
                  </a:lnTo>
                  <a:lnTo>
                    <a:pt x="7439" y="7439"/>
                  </a:lnTo>
                  <a:lnTo>
                    <a:pt x="15513" y="1996"/>
                  </a:lnTo>
                  <a:lnTo>
                    <a:pt x="25400" y="0"/>
                  </a:lnTo>
                  <a:lnTo>
                    <a:pt x="35286" y="1996"/>
                  </a:lnTo>
                  <a:lnTo>
                    <a:pt x="43360" y="7439"/>
                  </a:lnTo>
                  <a:lnTo>
                    <a:pt x="48803" y="15513"/>
                  </a:lnTo>
                  <a:lnTo>
                    <a:pt x="50800" y="25400"/>
                  </a:lnTo>
                  <a:close/>
                </a:path>
              </a:pathLst>
            </a:custGeom>
            <a:ln w="9525">
              <a:solidFill>
                <a:srgbClr val="165AB6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</p:grpSp>
      <p:sp>
        <p:nvSpPr>
          <p:cNvPr id="51" name="object 51"/>
          <p:cNvSpPr txBox="1"/>
          <p:nvPr/>
        </p:nvSpPr>
        <p:spPr>
          <a:xfrm>
            <a:off x="3437692" y="3033460"/>
            <a:ext cx="138499" cy="471488"/>
          </a:xfrm>
          <a:prstGeom prst="rect">
            <a:avLst/>
          </a:prstGeom>
        </p:spPr>
        <p:txBody>
          <a:bodyPr vert="vert270" wrap="square" lIns="0" tIns="8096" rIns="0" bIns="0" rtlCol="0">
            <a:spAutoFit/>
          </a:bodyPr>
          <a:lstStyle/>
          <a:p>
            <a:pPr marL="9525">
              <a:spcBef>
                <a:spcPts val="64"/>
              </a:spcBef>
            </a:pPr>
            <a:r>
              <a:rPr sz="900" spc="-8" dirty="0">
                <a:solidFill>
                  <a:srgbClr val="1B243B"/>
                </a:solidFill>
                <a:latin typeface="Arial"/>
                <a:cs typeface="Arial"/>
              </a:rPr>
              <a:t>positions</a:t>
            </a:r>
            <a:endParaRPr sz="900">
              <a:latin typeface="Arial"/>
              <a:cs typeface="Arial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4566614" y="4105276"/>
            <a:ext cx="246221" cy="14811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900" spc="-15" dirty="0">
                <a:solidFill>
                  <a:srgbClr val="1B243B"/>
                </a:solidFill>
                <a:latin typeface="Arial"/>
                <a:cs typeface="Arial"/>
              </a:rPr>
              <a:t>keys</a:t>
            </a:r>
            <a:endParaRPr sz="900">
              <a:latin typeface="Arial"/>
              <a:cs typeface="Arial"/>
            </a:endParaRPr>
          </a:p>
        </p:txBody>
      </p:sp>
      <p:graphicFrame>
        <p:nvGraphicFramePr>
          <p:cNvPr id="53" name="object 53"/>
          <p:cNvGraphicFramePr>
            <a:graphicFrameLocks noGrp="1"/>
          </p:cNvGraphicFramePr>
          <p:nvPr/>
        </p:nvGraphicFramePr>
        <p:xfrm>
          <a:off x="1087201" y="4427681"/>
          <a:ext cx="6733693" cy="29384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38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38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38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384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9384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9384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9384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9384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9384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93846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293846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293846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269081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293846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293846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293846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293846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293846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293846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293846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293846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293846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293846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</a:tblGrid>
              <a:tr h="29384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sz="1200" spc="-50" dirty="0">
                          <a:solidFill>
                            <a:srgbClr val="1B243B"/>
                          </a:solidFill>
                          <a:latin typeface="Arial"/>
                          <a:cs typeface="Arial"/>
                        </a:rPr>
                        <a:t>2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54293" marB="0">
                    <a:lnL w="9525">
                      <a:solidFill>
                        <a:srgbClr val="1B243B"/>
                      </a:solidFill>
                      <a:prstDash val="solid"/>
                    </a:lnL>
                    <a:lnR w="9525">
                      <a:solidFill>
                        <a:srgbClr val="1B243B"/>
                      </a:solidFill>
                      <a:prstDash val="solid"/>
                    </a:lnR>
                    <a:lnT w="9525">
                      <a:solidFill>
                        <a:srgbClr val="1B243B"/>
                      </a:solidFill>
                      <a:prstDash val="solid"/>
                    </a:lnT>
                    <a:lnB w="9525">
                      <a:solidFill>
                        <a:srgbClr val="1B243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8105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sz="1200" spc="-25" dirty="0">
                          <a:solidFill>
                            <a:srgbClr val="1B243B"/>
                          </a:solidFill>
                          <a:latin typeface="Arial"/>
                          <a:cs typeface="Arial"/>
                        </a:rPr>
                        <a:t>11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54293" marB="0">
                    <a:lnL w="9525">
                      <a:solidFill>
                        <a:srgbClr val="1B243B"/>
                      </a:solidFill>
                      <a:prstDash val="solid"/>
                    </a:lnL>
                    <a:lnR w="9525">
                      <a:solidFill>
                        <a:srgbClr val="1B243B"/>
                      </a:solidFill>
                      <a:prstDash val="solid"/>
                    </a:lnR>
                    <a:lnT w="9525">
                      <a:solidFill>
                        <a:srgbClr val="1B243B"/>
                      </a:solidFill>
                      <a:prstDash val="solid"/>
                    </a:lnT>
                    <a:lnB w="9525">
                      <a:solidFill>
                        <a:srgbClr val="1B243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8105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sz="1200" spc="-25" dirty="0">
                          <a:solidFill>
                            <a:srgbClr val="1B243B"/>
                          </a:solidFill>
                          <a:latin typeface="Arial"/>
                          <a:cs typeface="Arial"/>
                        </a:rPr>
                        <a:t>13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54293" marB="0">
                    <a:lnL w="9525">
                      <a:solidFill>
                        <a:srgbClr val="1B243B"/>
                      </a:solidFill>
                      <a:prstDash val="solid"/>
                    </a:lnL>
                    <a:lnR w="9525">
                      <a:solidFill>
                        <a:srgbClr val="1B243B"/>
                      </a:solidFill>
                      <a:prstDash val="solid"/>
                    </a:lnR>
                    <a:lnT w="9525">
                      <a:solidFill>
                        <a:srgbClr val="1B243B"/>
                      </a:solidFill>
                      <a:prstDash val="solid"/>
                    </a:lnT>
                    <a:lnB w="9525">
                      <a:solidFill>
                        <a:srgbClr val="1B243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8105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sz="1200" spc="-25" dirty="0">
                          <a:solidFill>
                            <a:srgbClr val="1B243B"/>
                          </a:solidFill>
                          <a:latin typeface="Arial"/>
                          <a:cs typeface="Arial"/>
                        </a:rPr>
                        <a:t>15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54293" marB="0">
                    <a:lnL w="9525">
                      <a:solidFill>
                        <a:srgbClr val="1B243B"/>
                      </a:solidFill>
                      <a:prstDash val="solid"/>
                    </a:lnL>
                    <a:lnR w="9525">
                      <a:solidFill>
                        <a:srgbClr val="1B243B"/>
                      </a:solidFill>
                      <a:prstDash val="solid"/>
                    </a:lnR>
                    <a:lnT w="9525">
                      <a:solidFill>
                        <a:srgbClr val="1B243B"/>
                      </a:solidFill>
                      <a:prstDash val="solid"/>
                    </a:lnT>
                    <a:lnB w="9525">
                      <a:solidFill>
                        <a:srgbClr val="1B243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8105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sz="1200" spc="-25" dirty="0">
                          <a:solidFill>
                            <a:srgbClr val="1B243B"/>
                          </a:solidFill>
                          <a:latin typeface="Arial"/>
                          <a:cs typeface="Arial"/>
                        </a:rPr>
                        <a:t>18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54293" marB="0">
                    <a:lnL w="9525">
                      <a:solidFill>
                        <a:srgbClr val="1B243B"/>
                      </a:solidFill>
                      <a:prstDash val="solid"/>
                    </a:lnL>
                    <a:lnR w="9525">
                      <a:solidFill>
                        <a:srgbClr val="1B243B"/>
                      </a:solidFill>
                      <a:prstDash val="solid"/>
                    </a:lnR>
                    <a:lnT w="9525">
                      <a:solidFill>
                        <a:srgbClr val="1B243B"/>
                      </a:solidFill>
                      <a:prstDash val="solid"/>
                    </a:lnT>
                    <a:lnB w="9525">
                      <a:solidFill>
                        <a:srgbClr val="1B243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8105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sz="1200" spc="-25" dirty="0">
                          <a:solidFill>
                            <a:srgbClr val="1B243B"/>
                          </a:solidFill>
                          <a:latin typeface="Arial"/>
                          <a:cs typeface="Arial"/>
                        </a:rPr>
                        <a:t>23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54293" marB="0">
                    <a:lnL w="9525">
                      <a:solidFill>
                        <a:srgbClr val="1B243B"/>
                      </a:solidFill>
                      <a:prstDash val="solid"/>
                    </a:lnL>
                    <a:lnR w="9525">
                      <a:solidFill>
                        <a:srgbClr val="1B243B"/>
                      </a:solidFill>
                      <a:prstDash val="solid"/>
                    </a:lnR>
                    <a:lnT w="9525">
                      <a:solidFill>
                        <a:srgbClr val="1B243B"/>
                      </a:solidFill>
                      <a:prstDash val="solid"/>
                    </a:lnT>
                    <a:lnB w="9525">
                      <a:solidFill>
                        <a:srgbClr val="1B243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8105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sz="1200" spc="-25" dirty="0">
                          <a:solidFill>
                            <a:srgbClr val="1B243B"/>
                          </a:solidFill>
                          <a:latin typeface="Arial"/>
                          <a:cs typeface="Arial"/>
                        </a:rPr>
                        <a:t>24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54293" marB="0">
                    <a:lnL w="9525">
                      <a:solidFill>
                        <a:srgbClr val="1B243B"/>
                      </a:solidFill>
                      <a:prstDash val="solid"/>
                    </a:lnL>
                    <a:lnR w="9525">
                      <a:solidFill>
                        <a:srgbClr val="1B243B"/>
                      </a:solidFill>
                      <a:prstDash val="solid"/>
                    </a:lnR>
                    <a:lnT w="9525">
                      <a:solidFill>
                        <a:srgbClr val="1B243B"/>
                      </a:solidFill>
                      <a:prstDash val="solid"/>
                    </a:lnT>
                    <a:lnB w="9525">
                      <a:solidFill>
                        <a:srgbClr val="1B243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8105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sz="1200" spc="-25" dirty="0">
                          <a:solidFill>
                            <a:srgbClr val="1B243B"/>
                          </a:solidFill>
                          <a:latin typeface="Arial"/>
                          <a:cs typeface="Arial"/>
                        </a:rPr>
                        <a:t>29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54293" marB="0">
                    <a:lnL w="9525">
                      <a:solidFill>
                        <a:srgbClr val="1B243B"/>
                      </a:solidFill>
                      <a:prstDash val="solid"/>
                    </a:lnL>
                    <a:lnR w="9525">
                      <a:solidFill>
                        <a:srgbClr val="1B243B"/>
                      </a:solidFill>
                      <a:prstDash val="solid"/>
                    </a:lnR>
                    <a:lnT w="9525">
                      <a:solidFill>
                        <a:srgbClr val="1B243B"/>
                      </a:solidFill>
                      <a:prstDash val="solid"/>
                    </a:lnT>
                    <a:lnB w="9525">
                      <a:solidFill>
                        <a:srgbClr val="1B243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8105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sz="1200" spc="-25" dirty="0">
                          <a:solidFill>
                            <a:srgbClr val="1B243B"/>
                          </a:solidFill>
                          <a:latin typeface="Arial"/>
                          <a:cs typeface="Arial"/>
                        </a:rPr>
                        <a:t>31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54293" marB="0">
                    <a:lnL w="9525">
                      <a:solidFill>
                        <a:srgbClr val="1B243B"/>
                      </a:solidFill>
                      <a:prstDash val="solid"/>
                    </a:lnL>
                    <a:lnR w="9525">
                      <a:solidFill>
                        <a:srgbClr val="1B243B"/>
                      </a:solidFill>
                      <a:prstDash val="solid"/>
                    </a:lnR>
                    <a:lnT w="9525">
                      <a:solidFill>
                        <a:srgbClr val="1B243B"/>
                      </a:solidFill>
                      <a:prstDash val="solid"/>
                    </a:lnT>
                    <a:lnB w="9525">
                      <a:solidFill>
                        <a:srgbClr val="1B243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8105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sz="1200" spc="-25" dirty="0">
                          <a:solidFill>
                            <a:srgbClr val="1B243B"/>
                          </a:solidFill>
                          <a:latin typeface="Arial"/>
                          <a:cs typeface="Arial"/>
                        </a:rPr>
                        <a:t>34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54293" marB="0">
                    <a:lnL w="9525">
                      <a:solidFill>
                        <a:srgbClr val="1B243B"/>
                      </a:solidFill>
                      <a:prstDash val="solid"/>
                    </a:lnL>
                    <a:lnR w="9525">
                      <a:solidFill>
                        <a:srgbClr val="1B243B"/>
                      </a:solidFill>
                      <a:prstDash val="solid"/>
                    </a:lnR>
                    <a:lnT w="9525">
                      <a:solidFill>
                        <a:srgbClr val="1B243B"/>
                      </a:solidFill>
                      <a:prstDash val="solid"/>
                    </a:lnT>
                    <a:lnB w="9525">
                      <a:solidFill>
                        <a:srgbClr val="1B243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8105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sz="1200" spc="-25" dirty="0">
                          <a:solidFill>
                            <a:srgbClr val="1B243B"/>
                          </a:solidFill>
                          <a:latin typeface="Arial"/>
                          <a:cs typeface="Arial"/>
                        </a:rPr>
                        <a:t>36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54293" marB="0">
                    <a:lnL w="9525">
                      <a:solidFill>
                        <a:srgbClr val="1B243B"/>
                      </a:solidFill>
                      <a:prstDash val="solid"/>
                    </a:lnL>
                    <a:lnR w="9525">
                      <a:solidFill>
                        <a:srgbClr val="1B243B"/>
                      </a:solidFill>
                      <a:prstDash val="solid"/>
                    </a:lnR>
                    <a:lnT w="9525">
                      <a:solidFill>
                        <a:srgbClr val="1B243B"/>
                      </a:solidFill>
                      <a:prstDash val="solid"/>
                    </a:lnT>
                    <a:lnB w="9525">
                      <a:solidFill>
                        <a:srgbClr val="1B243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8105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sz="1200" spc="-25" dirty="0">
                          <a:solidFill>
                            <a:srgbClr val="1B243B"/>
                          </a:solidFill>
                          <a:latin typeface="Arial"/>
                          <a:cs typeface="Arial"/>
                        </a:rPr>
                        <a:t>44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54293" marB="0">
                    <a:lnL w="9525">
                      <a:solidFill>
                        <a:srgbClr val="1B243B"/>
                      </a:solidFill>
                      <a:prstDash val="solid"/>
                    </a:lnL>
                    <a:lnR w="9525">
                      <a:solidFill>
                        <a:srgbClr val="1B243B"/>
                      </a:solidFill>
                      <a:prstDash val="solid"/>
                    </a:lnR>
                    <a:lnT w="9525">
                      <a:solidFill>
                        <a:srgbClr val="1B243B"/>
                      </a:solidFill>
                      <a:prstDash val="solid"/>
                    </a:lnT>
                    <a:lnB w="9525">
                      <a:solidFill>
                        <a:srgbClr val="1B243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1594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sz="1200" spc="-25" dirty="0">
                          <a:solidFill>
                            <a:srgbClr val="1B243B"/>
                          </a:solidFill>
                          <a:latin typeface="Arial"/>
                          <a:cs typeface="Arial"/>
                        </a:rPr>
                        <a:t>47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54293" marB="0">
                    <a:lnL w="9525">
                      <a:solidFill>
                        <a:srgbClr val="1B243B"/>
                      </a:solidFill>
                      <a:prstDash val="solid"/>
                    </a:lnL>
                    <a:lnR w="9525">
                      <a:solidFill>
                        <a:srgbClr val="1B243B"/>
                      </a:solidFill>
                      <a:prstDash val="solid"/>
                    </a:lnR>
                    <a:lnT w="9525">
                      <a:solidFill>
                        <a:srgbClr val="1B243B"/>
                      </a:solidFill>
                      <a:prstDash val="solid"/>
                    </a:lnT>
                    <a:lnB w="9525">
                      <a:solidFill>
                        <a:srgbClr val="1B243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8105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sz="1200" spc="-25" dirty="0">
                          <a:solidFill>
                            <a:srgbClr val="1B243B"/>
                          </a:solidFill>
                          <a:latin typeface="Arial"/>
                          <a:cs typeface="Arial"/>
                        </a:rPr>
                        <a:t>48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54293" marB="0">
                    <a:lnL w="9525">
                      <a:solidFill>
                        <a:srgbClr val="1B243B"/>
                      </a:solidFill>
                      <a:prstDash val="solid"/>
                    </a:lnL>
                    <a:lnR w="9525">
                      <a:solidFill>
                        <a:srgbClr val="1B243B"/>
                      </a:solidFill>
                      <a:prstDash val="solid"/>
                    </a:lnR>
                    <a:lnT w="9525">
                      <a:solidFill>
                        <a:srgbClr val="1B243B"/>
                      </a:solidFill>
                      <a:prstDash val="solid"/>
                    </a:lnT>
                    <a:lnB w="9525">
                      <a:solidFill>
                        <a:srgbClr val="1B243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8105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sz="1200" spc="-25" dirty="0">
                          <a:solidFill>
                            <a:srgbClr val="1B243B"/>
                          </a:solidFill>
                          <a:latin typeface="Arial"/>
                          <a:cs typeface="Arial"/>
                        </a:rPr>
                        <a:t>55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54293" marB="0">
                    <a:lnL w="9525">
                      <a:solidFill>
                        <a:srgbClr val="1B243B"/>
                      </a:solidFill>
                      <a:prstDash val="solid"/>
                    </a:lnL>
                    <a:lnR w="9525">
                      <a:solidFill>
                        <a:srgbClr val="1B243B"/>
                      </a:solidFill>
                      <a:prstDash val="solid"/>
                    </a:lnR>
                    <a:lnT w="9525">
                      <a:solidFill>
                        <a:srgbClr val="1B243B"/>
                      </a:solidFill>
                      <a:prstDash val="solid"/>
                    </a:lnT>
                    <a:lnB w="9525">
                      <a:solidFill>
                        <a:srgbClr val="1B243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8105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sz="1200" spc="-25" dirty="0">
                          <a:solidFill>
                            <a:srgbClr val="1B243B"/>
                          </a:solidFill>
                          <a:latin typeface="Arial"/>
                          <a:cs typeface="Arial"/>
                        </a:rPr>
                        <a:t>59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54293" marB="0">
                    <a:lnL w="9525">
                      <a:solidFill>
                        <a:srgbClr val="1B243B"/>
                      </a:solidFill>
                      <a:prstDash val="solid"/>
                    </a:lnL>
                    <a:lnR w="9525">
                      <a:solidFill>
                        <a:srgbClr val="1B243B"/>
                      </a:solidFill>
                      <a:prstDash val="solid"/>
                    </a:lnR>
                    <a:lnT w="9525">
                      <a:solidFill>
                        <a:srgbClr val="1B243B"/>
                      </a:solidFill>
                      <a:prstDash val="solid"/>
                    </a:lnT>
                    <a:lnB w="9525">
                      <a:solidFill>
                        <a:srgbClr val="1B243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8105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sz="1200" spc="-25" dirty="0">
                          <a:solidFill>
                            <a:srgbClr val="1B243B"/>
                          </a:solidFill>
                          <a:latin typeface="Arial"/>
                          <a:cs typeface="Arial"/>
                        </a:rPr>
                        <a:t>60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54293" marB="0">
                    <a:lnL w="9525">
                      <a:solidFill>
                        <a:srgbClr val="1B243B"/>
                      </a:solidFill>
                      <a:prstDash val="solid"/>
                    </a:lnL>
                    <a:lnR w="9525">
                      <a:solidFill>
                        <a:srgbClr val="1B243B"/>
                      </a:solidFill>
                      <a:prstDash val="solid"/>
                    </a:lnR>
                    <a:lnT w="9525">
                      <a:solidFill>
                        <a:srgbClr val="1B243B"/>
                      </a:solidFill>
                      <a:prstDash val="solid"/>
                    </a:lnT>
                    <a:lnB w="9525">
                      <a:solidFill>
                        <a:srgbClr val="1B243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8105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sz="1200" spc="-25" dirty="0">
                          <a:solidFill>
                            <a:srgbClr val="1B243B"/>
                          </a:solidFill>
                          <a:latin typeface="Arial"/>
                          <a:cs typeface="Arial"/>
                        </a:rPr>
                        <a:t>71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54293" marB="0">
                    <a:lnL w="9525">
                      <a:solidFill>
                        <a:srgbClr val="1B243B"/>
                      </a:solidFill>
                      <a:prstDash val="solid"/>
                    </a:lnL>
                    <a:lnR w="9525">
                      <a:solidFill>
                        <a:srgbClr val="1B243B"/>
                      </a:solidFill>
                      <a:prstDash val="solid"/>
                    </a:lnR>
                    <a:lnT w="9525">
                      <a:solidFill>
                        <a:srgbClr val="1B243B"/>
                      </a:solidFill>
                      <a:prstDash val="solid"/>
                    </a:lnT>
                    <a:lnB w="9525">
                      <a:solidFill>
                        <a:srgbClr val="1B243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8105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sz="1200" spc="-25" dirty="0">
                          <a:solidFill>
                            <a:srgbClr val="1B243B"/>
                          </a:solidFill>
                          <a:latin typeface="Arial"/>
                          <a:cs typeface="Arial"/>
                        </a:rPr>
                        <a:t>73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54293" marB="0">
                    <a:lnL w="9525">
                      <a:solidFill>
                        <a:srgbClr val="1B243B"/>
                      </a:solidFill>
                      <a:prstDash val="solid"/>
                    </a:lnL>
                    <a:lnR w="9525">
                      <a:solidFill>
                        <a:srgbClr val="1B243B"/>
                      </a:solidFill>
                      <a:prstDash val="solid"/>
                    </a:lnR>
                    <a:lnT w="9525">
                      <a:solidFill>
                        <a:srgbClr val="1B243B"/>
                      </a:solidFill>
                      <a:prstDash val="solid"/>
                    </a:lnT>
                    <a:lnB w="9525">
                      <a:solidFill>
                        <a:srgbClr val="1B243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8105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sz="1200" spc="-25" dirty="0">
                          <a:solidFill>
                            <a:srgbClr val="1B243B"/>
                          </a:solidFill>
                          <a:latin typeface="Arial"/>
                          <a:cs typeface="Arial"/>
                        </a:rPr>
                        <a:t>74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54293" marB="0">
                    <a:lnL w="9525">
                      <a:solidFill>
                        <a:srgbClr val="1B243B"/>
                      </a:solidFill>
                      <a:prstDash val="solid"/>
                    </a:lnL>
                    <a:lnR w="9525">
                      <a:solidFill>
                        <a:srgbClr val="1B243B"/>
                      </a:solidFill>
                      <a:prstDash val="solid"/>
                    </a:lnR>
                    <a:lnT w="9525">
                      <a:solidFill>
                        <a:srgbClr val="1B243B"/>
                      </a:solidFill>
                      <a:prstDash val="solid"/>
                    </a:lnT>
                    <a:lnB w="9525">
                      <a:solidFill>
                        <a:srgbClr val="1B243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8105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sz="1200" spc="-25" dirty="0">
                          <a:solidFill>
                            <a:srgbClr val="1B243B"/>
                          </a:solidFill>
                          <a:latin typeface="Arial"/>
                          <a:cs typeface="Arial"/>
                        </a:rPr>
                        <a:t>76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54293" marB="0">
                    <a:lnL w="9525">
                      <a:solidFill>
                        <a:srgbClr val="1B243B"/>
                      </a:solidFill>
                      <a:prstDash val="solid"/>
                    </a:lnL>
                    <a:lnR w="9525">
                      <a:solidFill>
                        <a:srgbClr val="1B243B"/>
                      </a:solidFill>
                      <a:prstDash val="solid"/>
                    </a:lnR>
                    <a:lnT w="9525">
                      <a:solidFill>
                        <a:srgbClr val="1B243B"/>
                      </a:solidFill>
                      <a:prstDash val="solid"/>
                    </a:lnT>
                    <a:lnB w="9525">
                      <a:solidFill>
                        <a:srgbClr val="1B243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8105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sz="1200" spc="-25" dirty="0">
                          <a:solidFill>
                            <a:srgbClr val="1B243B"/>
                          </a:solidFill>
                          <a:latin typeface="Arial"/>
                          <a:cs typeface="Arial"/>
                        </a:rPr>
                        <a:t>88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54293" marB="0">
                    <a:lnL w="9525">
                      <a:solidFill>
                        <a:srgbClr val="1B243B"/>
                      </a:solidFill>
                      <a:prstDash val="solid"/>
                    </a:lnL>
                    <a:lnR w="9525">
                      <a:solidFill>
                        <a:srgbClr val="1B243B"/>
                      </a:solidFill>
                      <a:prstDash val="solid"/>
                    </a:lnR>
                    <a:lnT w="9525">
                      <a:solidFill>
                        <a:srgbClr val="1B243B"/>
                      </a:solidFill>
                      <a:prstDash val="solid"/>
                    </a:lnT>
                    <a:lnB w="9525">
                      <a:solidFill>
                        <a:srgbClr val="1B243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8105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sz="1200" spc="-25" dirty="0">
                          <a:solidFill>
                            <a:srgbClr val="1B243B"/>
                          </a:solidFill>
                          <a:latin typeface="Arial"/>
                          <a:cs typeface="Arial"/>
                        </a:rPr>
                        <a:t>95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54293" marB="0">
                    <a:lnL w="9525">
                      <a:solidFill>
                        <a:srgbClr val="1B243B"/>
                      </a:solidFill>
                      <a:prstDash val="solid"/>
                    </a:lnL>
                    <a:lnR w="9525">
                      <a:solidFill>
                        <a:srgbClr val="1B243B"/>
                      </a:solidFill>
                      <a:prstDash val="solid"/>
                    </a:lnR>
                    <a:lnT w="9525">
                      <a:solidFill>
                        <a:srgbClr val="1B243B"/>
                      </a:solidFill>
                      <a:prstDash val="solid"/>
                    </a:lnT>
                    <a:lnB w="9525">
                      <a:solidFill>
                        <a:srgbClr val="1B243B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4" name="object 54"/>
          <p:cNvSpPr txBox="1"/>
          <p:nvPr/>
        </p:nvSpPr>
        <p:spPr>
          <a:xfrm>
            <a:off x="1173022" y="4749927"/>
            <a:ext cx="114300" cy="21736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350" spc="-38" dirty="0">
                <a:solidFill>
                  <a:srgbClr val="1B243B"/>
                </a:solidFill>
                <a:latin typeface="Cambria Math"/>
                <a:cs typeface="Cambria Math"/>
              </a:rPr>
              <a:t>1</a:t>
            </a:r>
            <a:endParaRPr sz="1350">
              <a:latin typeface="Cambria Math"/>
              <a:cs typeface="Cambria Math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7616487" y="4749927"/>
            <a:ext cx="117634" cy="21736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350" spc="-38" dirty="0">
                <a:solidFill>
                  <a:srgbClr val="1B243B"/>
                </a:solidFill>
                <a:latin typeface="Cambria Math"/>
                <a:cs typeface="Cambria Math"/>
              </a:rPr>
              <a:t>𝑛</a:t>
            </a:r>
            <a:endParaRPr sz="1350">
              <a:latin typeface="Cambria Math"/>
              <a:cs typeface="Cambria Math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342900" y="1148490"/>
            <a:ext cx="8191500" cy="686726"/>
          </a:xfrm>
          <a:prstGeom prst="rect">
            <a:avLst/>
          </a:prstGeom>
        </p:spPr>
        <p:txBody>
          <a:bodyPr vert="horz" wrap="square" lIns="0" tIns="9525" rIns="0" bIns="0" rtlCol="0" anchor="ctr">
            <a:spAutoFit/>
          </a:bodyPr>
          <a:lstStyle/>
          <a:p>
            <a:pPr marL="9525">
              <a:spcBef>
                <a:spcPts val="75"/>
              </a:spcBef>
            </a:pPr>
            <a:r>
              <a:rPr spc="86" dirty="0"/>
              <a:t>Input</a:t>
            </a:r>
            <a:r>
              <a:rPr spc="-49" dirty="0"/>
              <a:t> </a:t>
            </a:r>
            <a:r>
              <a:rPr spc="68" dirty="0"/>
              <a:t>data</a:t>
            </a:r>
            <a:r>
              <a:rPr spc="-49" dirty="0"/>
              <a:t> </a:t>
            </a:r>
            <a:r>
              <a:rPr spc="135" dirty="0"/>
              <a:t>as</a:t>
            </a:r>
            <a:r>
              <a:rPr spc="-53" dirty="0"/>
              <a:t> </a:t>
            </a:r>
            <a:r>
              <a:rPr spc="116" dirty="0"/>
              <a:t>pairs</a:t>
            </a:r>
            <a:r>
              <a:rPr spc="-49" dirty="0"/>
              <a:t> </a:t>
            </a:r>
            <a:r>
              <a:rPr spc="-45" dirty="0">
                <a:latin typeface="Cambria Math"/>
                <a:cs typeface="Cambria Math"/>
              </a:rPr>
              <a:t>(𝑘𝑒𝑦,</a:t>
            </a:r>
            <a:r>
              <a:rPr spc="-172" dirty="0">
                <a:latin typeface="Cambria Math"/>
                <a:cs typeface="Cambria Math"/>
              </a:rPr>
              <a:t> </a:t>
            </a:r>
            <a:r>
              <a:rPr spc="-86" dirty="0">
                <a:latin typeface="Cambria Math"/>
                <a:cs typeface="Cambria Math"/>
              </a:rPr>
              <a:t>𝑝𝑜𝑠𝑖𝑡𝑖𝑜𝑛)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3618809" y="2326074"/>
            <a:ext cx="2027873" cy="1746409"/>
            <a:chOff x="4825079" y="1958432"/>
            <a:chExt cx="2703830" cy="2328545"/>
          </a:xfrm>
        </p:grpSpPr>
        <p:sp>
          <p:nvSpPr>
            <p:cNvPr id="4" name="object 4"/>
            <p:cNvSpPr/>
            <p:nvPr/>
          </p:nvSpPr>
          <p:spPr>
            <a:xfrm>
              <a:off x="4825073" y="1958441"/>
              <a:ext cx="2703830" cy="2328545"/>
            </a:xfrm>
            <a:custGeom>
              <a:avLst/>
              <a:gdLst/>
              <a:ahLst/>
              <a:cxnLst/>
              <a:rect l="l" t="t" r="r" b="b"/>
              <a:pathLst>
                <a:path w="2703829" h="2328545">
                  <a:moveTo>
                    <a:pt x="2703487" y="2275205"/>
                  </a:moveTo>
                  <a:lnTo>
                    <a:pt x="2700147" y="2273262"/>
                  </a:lnTo>
                  <a:lnTo>
                    <a:pt x="2622791" y="2228138"/>
                  </a:lnTo>
                  <a:lnTo>
                    <a:pt x="2619870" y="2228900"/>
                  </a:lnTo>
                  <a:lnTo>
                    <a:pt x="2617228" y="2233447"/>
                  </a:lnTo>
                  <a:lnTo>
                    <a:pt x="2617990" y="2236368"/>
                  </a:lnTo>
                  <a:lnTo>
                    <a:pt x="2681249" y="2273262"/>
                  </a:lnTo>
                  <a:lnTo>
                    <a:pt x="54648" y="2273262"/>
                  </a:lnTo>
                  <a:lnTo>
                    <a:pt x="54648" y="27063"/>
                  </a:lnTo>
                  <a:lnTo>
                    <a:pt x="91554" y="90322"/>
                  </a:lnTo>
                  <a:lnTo>
                    <a:pt x="94462" y="91084"/>
                  </a:lnTo>
                  <a:lnTo>
                    <a:pt x="99009" y="88442"/>
                  </a:lnTo>
                  <a:lnTo>
                    <a:pt x="99783" y="85521"/>
                  </a:lnTo>
                  <a:lnTo>
                    <a:pt x="55410" y="9461"/>
                  </a:lnTo>
                  <a:lnTo>
                    <a:pt x="49885" y="0"/>
                  </a:lnTo>
                  <a:lnTo>
                    <a:pt x="0" y="85521"/>
                  </a:lnTo>
                  <a:lnTo>
                    <a:pt x="762" y="88442"/>
                  </a:lnTo>
                  <a:lnTo>
                    <a:pt x="5308" y="91084"/>
                  </a:lnTo>
                  <a:lnTo>
                    <a:pt x="8229" y="90322"/>
                  </a:lnTo>
                  <a:lnTo>
                    <a:pt x="45123" y="27063"/>
                  </a:lnTo>
                  <a:lnTo>
                    <a:pt x="45123" y="2278024"/>
                  </a:lnTo>
                  <a:lnTo>
                    <a:pt x="49885" y="2278024"/>
                  </a:lnTo>
                  <a:lnTo>
                    <a:pt x="49885" y="2282787"/>
                  </a:lnTo>
                  <a:lnTo>
                    <a:pt x="2681249" y="2282787"/>
                  </a:lnTo>
                  <a:lnTo>
                    <a:pt x="2617990" y="2319693"/>
                  </a:lnTo>
                  <a:lnTo>
                    <a:pt x="2617228" y="2322601"/>
                  </a:lnTo>
                  <a:lnTo>
                    <a:pt x="2619870" y="2327148"/>
                  </a:lnTo>
                  <a:lnTo>
                    <a:pt x="2622791" y="2327922"/>
                  </a:lnTo>
                  <a:lnTo>
                    <a:pt x="2700147" y="2282787"/>
                  </a:lnTo>
                  <a:lnTo>
                    <a:pt x="2703487" y="2280843"/>
                  </a:lnTo>
                  <a:lnTo>
                    <a:pt x="2703487" y="2275205"/>
                  </a:lnTo>
                  <a:close/>
                </a:path>
              </a:pathLst>
            </a:custGeom>
            <a:solidFill>
              <a:srgbClr val="1B243B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5" name="object 5"/>
            <p:cNvSpPr/>
            <p:nvPr/>
          </p:nvSpPr>
          <p:spPr>
            <a:xfrm>
              <a:off x="4967965" y="4109040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>
                  <a:moveTo>
                    <a:pt x="25400" y="0"/>
                  </a:moveTo>
                  <a:lnTo>
                    <a:pt x="15513" y="1996"/>
                  </a:lnTo>
                  <a:lnTo>
                    <a:pt x="7439" y="7439"/>
                  </a:lnTo>
                  <a:lnTo>
                    <a:pt x="1996" y="15513"/>
                  </a:lnTo>
                  <a:lnTo>
                    <a:pt x="0" y="25399"/>
                  </a:lnTo>
                  <a:lnTo>
                    <a:pt x="1996" y="35286"/>
                  </a:lnTo>
                  <a:lnTo>
                    <a:pt x="7439" y="43360"/>
                  </a:lnTo>
                  <a:lnTo>
                    <a:pt x="15513" y="48803"/>
                  </a:lnTo>
                  <a:lnTo>
                    <a:pt x="25400" y="50799"/>
                  </a:lnTo>
                  <a:lnTo>
                    <a:pt x="35286" y="48803"/>
                  </a:lnTo>
                  <a:lnTo>
                    <a:pt x="43360" y="43360"/>
                  </a:lnTo>
                  <a:lnTo>
                    <a:pt x="48803" y="35286"/>
                  </a:lnTo>
                  <a:lnTo>
                    <a:pt x="50800" y="25399"/>
                  </a:lnTo>
                  <a:lnTo>
                    <a:pt x="48803" y="15513"/>
                  </a:lnTo>
                  <a:lnTo>
                    <a:pt x="43360" y="7439"/>
                  </a:lnTo>
                  <a:lnTo>
                    <a:pt x="35286" y="1996"/>
                  </a:lnTo>
                  <a:lnTo>
                    <a:pt x="25400" y="0"/>
                  </a:lnTo>
                  <a:close/>
                </a:path>
              </a:pathLst>
            </a:custGeom>
            <a:solidFill>
              <a:srgbClr val="165AB6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6" name="object 6"/>
            <p:cNvSpPr/>
            <p:nvPr/>
          </p:nvSpPr>
          <p:spPr>
            <a:xfrm>
              <a:off x="4967965" y="4109040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>
                  <a:moveTo>
                    <a:pt x="50800" y="25400"/>
                  </a:moveTo>
                  <a:lnTo>
                    <a:pt x="48803" y="35286"/>
                  </a:lnTo>
                  <a:lnTo>
                    <a:pt x="43360" y="43360"/>
                  </a:lnTo>
                  <a:lnTo>
                    <a:pt x="35286" y="48803"/>
                  </a:lnTo>
                  <a:lnTo>
                    <a:pt x="25400" y="50800"/>
                  </a:lnTo>
                  <a:lnTo>
                    <a:pt x="15513" y="48803"/>
                  </a:lnTo>
                  <a:lnTo>
                    <a:pt x="7439" y="43360"/>
                  </a:lnTo>
                  <a:lnTo>
                    <a:pt x="1996" y="35286"/>
                  </a:lnTo>
                  <a:lnTo>
                    <a:pt x="0" y="25400"/>
                  </a:lnTo>
                  <a:lnTo>
                    <a:pt x="1996" y="15513"/>
                  </a:lnTo>
                  <a:lnTo>
                    <a:pt x="7439" y="7439"/>
                  </a:lnTo>
                  <a:lnTo>
                    <a:pt x="15513" y="1996"/>
                  </a:lnTo>
                  <a:lnTo>
                    <a:pt x="25400" y="0"/>
                  </a:lnTo>
                  <a:lnTo>
                    <a:pt x="35286" y="1996"/>
                  </a:lnTo>
                  <a:lnTo>
                    <a:pt x="43360" y="7439"/>
                  </a:lnTo>
                  <a:lnTo>
                    <a:pt x="48803" y="15513"/>
                  </a:lnTo>
                  <a:lnTo>
                    <a:pt x="50800" y="25400"/>
                  </a:lnTo>
                  <a:close/>
                </a:path>
              </a:pathLst>
            </a:custGeom>
            <a:ln w="9525">
              <a:solidFill>
                <a:srgbClr val="165AB6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7" name="object 7"/>
            <p:cNvSpPr/>
            <p:nvPr/>
          </p:nvSpPr>
          <p:spPr>
            <a:xfrm>
              <a:off x="5196565" y="4020140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>
                  <a:moveTo>
                    <a:pt x="25400" y="0"/>
                  </a:moveTo>
                  <a:lnTo>
                    <a:pt x="15513" y="1996"/>
                  </a:lnTo>
                  <a:lnTo>
                    <a:pt x="7439" y="7439"/>
                  </a:lnTo>
                  <a:lnTo>
                    <a:pt x="1996" y="15513"/>
                  </a:lnTo>
                  <a:lnTo>
                    <a:pt x="0" y="25399"/>
                  </a:lnTo>
                  <a:lnTo>
                    <a:pt x="1996" y="35286"/>
                  </a:lnTo>
                  <a:lnTo>
                    <a:pt x="7439" y="43360"/>
                  </a:lnTo>
                  <a:lnTo>
                    <a:pt x="15513" y="48803"/>
                  </a:lnTo>
                  <a:lnTo>
                    <a:pt x="25400" y="50799"/>
                  </a:lnTo>
                  <a:lnTo>
                    <a:pt x="35286" y="48803"/>
                  </a:lnTo>
                  <a:lnTo>
                    <a:pt x="43360" y="43360"/>
                  </a:lnTo>
                  <a:lnTo>
                    <a:pt x="48803" y="35286"/>
                  </a:lnTo>
                  <a:lnTo>
                    <a:pt x="50800" y="25399"/>
                  </a:lnTo>
                  <a:lnTo>
                    <a:pt x="48803" y="15513"/>
                  </a:lnTo>
                  <a:lnTo>
                    <a:pt x="43360" y="7439"/>
                  </a:lnTo>
                  <a:lnTo>
                    <a:pt x="35286" y="1996"/>
                  </a:lnTo>
                  <a:lnTo>
                    <a:pt x="25400" y="0"/>
                  </a:lnTo>
                  <a:close/>
                </a:path>
              </a:pathLst>
            </a:custGeom>
            <a:solidFill>
              <a:srgbClr val="165AB6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8" name="object 8"/>
            <p:cNvSpPr/>
            <p:nvPr/>
          </p:nvSpPr>
          <p:spPr>
            <a:xfrm>
              <a:off x="5196565" y="4020140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>
                  <a:moveTo>
                    <a:pt x="50800" y="25400"/>
                  </a:moveTo>
                  <a:lnTo>
                    <a:pt x="48803" y="35286"/>
                  </a:lnTo>
                  <a:lnTo>
                    <a:pt x="43360" y="43360"/>
                  </a:lnTo>
                  <a:lnTo>
                    <a:pt x="35286" y="48803"/>
                  </a:lnTo>
                  <a:lnTo>
                    <a:pt x="25400" y="50800"/>
                  </a:lnTo>
                  <a:lnTo>
                    <a:pt x="15513" y="48803"/>
                  </a:lnTo>
                  <a:lnTo>
                    <a:pt x="7439" y="43360"/>
                  </a:lnTo>
                  <a:lnTo>
                    <a:pt x="1996" y="35286"/>
                  </a:lnTo>
                  <a:lnTo>
                    <a:pt x="0" y="25400"/>
                  </a:lnTo>
                  <a:lnTo>
                    <a:pt x="1996" y="15513"/>
                  </a:lnTo>
                  <a:lnTo>
                    <a:pt x="7439" y="7439"/>
                  </a:lnTo>
                  <a:lnTo>
                    <a:pt x="15513" y="1996"/>
                  </a:lnTo>
                  <a:lnTo>
                    <a:pt x="25400" y="0"/>
                  </a:lnTo>
                  <a:lnTo>
                    <a:pt x="35286" y="1996"/>
                  </a:lnTo>
                  <a:lnTo>
                    <a:pt x="43360" y="7439"/>
                  </a:lnTo>
                  <a:lnTo>
                    <a:pt x="48803" y="15513"/>
                  </a:lnTo>
                  <a:lnTo>
                    <a:pt x="50800" y="25400"/>
                  </a:lnTo>
                  <a:close/>
                </a:path>
              </a:pathLst>
            </a:custGeom>
            <a:ln w="9525">
              <a:solidFill>
                <a:srgbClr val="165AB6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9" name="object 9"/>
            <p:cNvSpPr/>
            <p:nvPr/>
          </p:nvSpPr>
          <p:spPr>
            <a:xfrm>
              <a:off x="5247365" y="3931240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>
                  <a:moveTo>
                    <a:pt x="25400" y="0"/>
                  </a:moveTo>
                  <a:lnTo>
                    <a:pt x="15513" y="1996"/>
                  </a:lnTo>
                  <a:lnTo>
                    <a:pt x="7439" y="7439"/>
                  </a:lnTo>
                  <a:lnTo>
                    <a:pt x="1996" y="15513"/>
                  </a:lnTo>
                  <a:lnTo>
                    <a:pt x="0" y="25399"/>
                  </a:lnTo>
                  <a:lnTo>
                    <a:pt x="1996" y="35286"/>
                  </a:lnTo>
                  <a:lnTo>
                    <a:pt x="7439" y="43360"/>
                  </a:lnTo>
                  <a:lnTo>
                    <a:pt x="15513" y="48803"/>
                  </a:lnTo>
                  <a:lnTo>
                    <a:pt x="25400" y="50799"/>
                  </a:lnTo>
                  <a:lnTo>
                    <a:pt x="35286" y="48803"/>
                  </a:lnTo>
                  <a:lnTo>
                    <a:pt x="43360" y="43360"/>
                  </a:lnTo>
                  <a:lnTo>
                    <a:pt x="48803" y="35286"/>
                  </a:lnTo>
                  <a:lnTo>
                    <a:pt x="50800" y="25399"/>
                  </a:lnTo>
                  <a:lnTo>
                    <a:pt x="48803" y="15513"/>
                  </a:lnTo>
                  <a:lnTo>
                    <a:pt x="43360" y="7439"/>
                  </a:lnTo>
                  <a:lnTo>
                    <a:pt x="35286" y="1996"/>
                  </a:lnTo>
                  <a:lnTo>
                    <a:pt x="25400" y="0"/>
                  </a:lnTo>
                  <a:close/>
                </a:path>
              </a:pathLst>
            </a:custGeom>
            <a:solidFill>
              <a:srgbClr val="165AB6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0" name="object 10"/>
            <p:cNvSpPr/>
            <p:nvPr/>
          </p:nvSpPr>
          <p:spPr>
            <a:xfrm>
              <a:off x="5247365" y="3931240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>
                  <a:moveTo>
                    <a:pt x="50800" y="25400"/>
                  </a:moveTo>
                  <a:lnTo>
                    <a:pt x="48803" y="35286"/>
                  </a:lnTo>
                  <a:lnTo>
                    <a:pt x="43360" y="43360"/>
                  </a:lnTo>
                  <a:lnTo>
                    <a:pt x="35286" y="48803"/>
                  </a:lnTo>
                  <a:lnTo>
                    <a:pt x="25400" y="50800"/>
                  </a:lnTo>
                  <a:lnTo>
                    <a:pt x="15513" y="48803"/>
                  </a:lnTo>
                  <a:lnTo>
                    <a:pt x="7439" y="43360"/>
                  </a:lnTo>
                  <a:lnTo>
                    <a:pt x="1996" y="35286"/>
                  </a:lnTo>
                  <a:lnTo>
                    <a:pt x="0" y="25400"/>
                  </a:lnTo>
                  <a:lnTo>
                    <a:pt x="1996" y="15513"/>
                  </a:lnTo>
                  <a:lnTo>
                    <a:pt x="7439" y="7439"/>
                  </a:lnTo>
                  <a:lnTo>
                    <a:pt x="15513" y="1996"/>
                  </a:lnTo>
                  <a:lnTo>
                    <a:pt x="25400" y="0"/>
                  </a:lnTo>
                  <a:lnTo>
                    <a:pt x="35286" y="1996"/>
                  </a:lnTo>
                  <a:lnTo>
                    <a:pt x="43360" y="7439"/>
                  </a:lnTo>
                  <a:lnTo>
                    <a:pt x="48803" y="15513"/>
                  </a:lnTo>
                  <a:lnTo>
                    <a:pt x="50800" y="25400"/>
                  </a:lnTo>
                  <a:close/>
                </a:path>
              </a:pathLst>
            </a:custGeom>
            <a:ln w="9525">
              <a:solidFill>
                <a:srgbClr val="165AB6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1" name="object 11"/>
            <p:cNvSpPr/>
            <p:nvPr/>
          </p:nvSpPr>
          <p:spPr>
            <a:xfrm>
              <a:off x="5298165" y="3829640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>
                  <a:moveTo>
                    <a:pt x="25400" y="0"/>
                  </a:moveTo>
                  <a:lnTo>
                    <a:pt x="15513" y="1996"/>
                  </a:lnTo>
                  <a:lnTo>
                    <a:pt x="7439" y="7439"/>
                  </a:lnTo>
                  <a:lnTo>
                    <a:pt x="1996" y="15513"/>
                  </a:lnTo>
                  <a:lnTo>
                    <a:pt x="0" y="25399"/>
                  </a:lnTo>
                  <a:lnTo>
                    <a:pt x="1996" y="35286"/>
                  </a:lnTo>
                  <a:lnTo>
                    <a:pt x="7439" y="43360"/>
                  </a:lnTo>
                  <a:lnTo>
                    <a:pt x="15513" y="48803"/>
                  </a:lnTo>
                  <a:lnTo>
                    <a:pt x="25400" y="50799"/>
                  </a:lnTo>
                  <a:lnTo>
                    <a:pt x="35286" y="48803"/>
                  </a:lnTo>
                  <a:lnTo>
                    <a:pt x="43360" y="43360"/>
                  </a:lnTo>
                  <a:lnTo>
                    <a:pt x="48803" y="35286"/>
                  </a:lnTo>
                  <a:lnTo>
                    <a:pt x="50800" y="25399"/>
                  </a:lnTo>
                  <a:lnTo>
                    <a:pt x="48803" y="15513"/>
                  </a:lnTo>
                  <a:lnTo>
                    <a:pt x="43360" y="7439"/>
                  </a:lnTo>
                  <a:lnTo>
                    <a:pt x="35286" y="1996"/>
                  </a:lnTo>
                  <a:lnTo>
                    <a:pt x="25400" y="0"/>
                  </a:lnTo>
                  <a:close/>
                </a:path>
              </a:pathLst>
            </a:custGeom>
            <a:solidFill>
              <a:srgbClr val="165AB6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2" name="object 12"/>
            <p:cNvSpPr/>
            <p:nvPr/>
          </p:nvSpPr>
          <p:spPr>
            <a:xfrm>
              <a:off x="5298165" y="3829640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>
                  <a:moveTo>
                    <a:pt x="50800" y="25400"/>
                  </a:moveTo>
                  <a:lnTo>
                    <a:pt x="48803" y="35286"/>
                  </a:lnTo>
                  <a:lnTo>
                    <a:pt x="43360" y="43360"/>
                  </a:lnTo>
                  <a:lnTo>
                    <a:pt x="35286" y="48803"/>
                  </a:lnTo>
                  <a:lnTo>
                    <a:pt x="25400" y="50800"/>
                  </a:lnTo>
                  <a:lnTo>
                    <a:pt x="15513" y="48803"/>
                  </a:lnTo>
                  <a:lnTo>
                    <a:pt x="7439" y="43360"/>
                  </a:lnTo>
                  <a:lnTo>
                    <a:pt x="1996" y="35286"/>
                  </a:lnTo>
                  <a:lnTo>
                    <a:pt x="0" y="25400"/>
                  </a:lnTo>
                  <a:lnTo>
                    <a:pt x="1996" y="15513"/>
                  </a:lnTo>
                  <a:lnTo>
                    <a:pt x="7439" y="7439"/>
                  </a:lnTo>
                  <a:lnTo>
                    <a:pt x="15513" y="1996"/>
                  </a:lnTo>
                  <a:lnTo>
                    <a:pt x="25400" y="0"/>
                  </a:lnTo>
                  <a:lnTo>
                    <a:pt x="35286" y="1996"/>
                  </a:lnTo>
                  <a:lnTo>
                    <a:pt x="43360" y="7439"/>
                  </a:lnTo>
                  <a:lnTo>
                    <a:pt x="48803" y="15513"/>
                  </a:lnTo>
                  <a:lnTo>
                    <a:pt x="50800" y="25400"/>
                  </a:lnTo>
                  <a:close/>
                </a:path>
              </a:pathLst>
            </a:custGeom>
            <a:ln w="9525">
              <a:solidFill>
                <a:srgbClr val="165AB6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3" name="object 13"/>
            <p:cNvSpPr/>
            <p:nvPr/>
          </p:nvSpPr>
          <p:spPr>
            <a:xfrm>
              <a:off x="5374365" y="3740740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>
                  <a:moveTo>
                    <a:pt x="25400" y="0"/>
                  </a:moveTo>
                  <a:lnTo>
                    <a:pt x="15513" y="1996"/>
                  </a:lnTo>
                  <a:lnTo>
                    <a:pt x="7439" y="7439"/>
                  </a:lnTo>
                  <a:lnTo>
                    <a:pt x="1996" y="15513"/>
                  </a:lnTo>
                  <a:lnTo>
                    <a:pt x="0" y="25399"/>
                  </a:lnTo>
                  <a:lnTo>
                    <a:pt x="1996" y="35286"/>
                  </a:lnTo>
                  <a:lnTo>
                    <a:pt x="7439" y="43360"/>
                  </a:lnTo>
                  <a:lnTo>
                    <a:pt x="15513" y="48803"/>
                  </a:lnTo>
                  <a:lnTo>
                    <a:pt x="25400" y="50799"/>
                  </a:lnTo>
                  <a:lnTo>
                    <a:pt x="35286" y="48803"/>
                  </a:lnTo>
                  <a:lnTo>
                    <a:pt x="43360" y="43360"/>
                  </a:lnTo>
                  <a:lnTo>
                    <a:pt x="48803" y="35286"/>
                  </a:lnTo>
                  <a:lnTo>
                    <a:pt x="50800" y="25399"/>
                  </a:lnTo>
                  <a:lnTo>
                    <a:pt x="48803" y="15513"/>
                  </a:lnTo>
                  <a:lnTo>
                    <a:pt x="43360" y="7439"/>
                  </a:lnTo>
                  <a:lnTo>
                    <a:pt x="35286" y="1996"/>
                  </a:lnTo>
                  <a:lnTo>
                    <a:pt x="25400" y="0"/>
                  </a:lnTo>
                  <a:close/>
                </a:path>
              </a:pathLst>
            </a:custGeom>
            <a:solidFill>
              <a:srgbClr val="165AB6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4" name="object 14"/>
            <p:cNvSpPr/>
            <p:nvPr/>
          </p:nvSpPr>
          <p:spPr>
            <a:xfrm>
              <a:off x="5374365" y="3740740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>
                  <a:moveTo>
                    <a:pt x="50800" y="25400"/>
                  </a:moveTo>
                  <a:lnTo>
                    <a:pt x="48803" y="35286"/>
                  </a:lnTo>
                  <a:lnTo>
                    <a:pt x="43360" y="43360"/>
                  </a:lnTo>
                  <a:lnTo>
                    <a:pt x="35286" y="48803"/>
                  </a:lnTo>
                  <a:lnTo>
                    <a:pt x="25400" y="50800"/>
                  </a:lnTo>
                  <a:lnTo>
                    <a:pt x="15513" y="48803"/>
                  </a:lnTo>
                  <a:lnTo>
                    <a:pt x="7439" y="43360"/>
                  </a:lnTo>
                  <a:lnTo>
                    <a:pt x="1996" y="35286"/>
                  </a:lnTo>
                  <a:lnTo>
                    <a:pt x="0" y="25400"/>
                  </a:lnTo>
                  <a:lnTo>
                    <a:pt x="1996" y="15513"/>
                  </a:lnTo>
                  <a:lnTo>
                    <a:pt x="7439" y="7439"/>
                  </a:lnTo>
                  <a:lnTo>
                    <a:pt x="15513" y="1996"/>
                  </a:lnTo>
                  <a:lnTo>
                    <a:pt x="25400" y="0"/>
                  </a:lnTo>
                  <a:lnTo>
                    <a:pt x="35286" y="1996"/>
                  </a:lnTo>
                  <a:lnTo>
                    <a:pt x="43360" y="7439"/>
                  </a:lnTo>
                  <a:lnTo>
                    <a:pt x="48803" y="15513"/>
                  </a:lnTo>
                  <a:lnTo>
                    <a:pt x="50800" y="25400"/>
                  </a:lnTo>
                  <a:close/>
                </a:path>
              </a:pathLst>
            </a:custGeom>
            <a:ln w="9525">
              <a:solidFill>
                <a:srgbClr val="165AB6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5" name="object 15"/>
            <p:cNvSpPr/>
            <p:nvPr/>
          </p:nvSpPr>
          <p:spPr>
            <a:xfrm>
              <a:off x="5501365" y="3651840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>
                  <a:moveTo>
                    <a:pt x="25400" y="0"/>
                  </a:moveTo>
                  <a:lnTo>
                    <a:pt x="15513" y="1996"/>
                  </a:lnTo>
                  <a:lnTo>
                    <a:pt x="7439" y="7439"/>
                  </a:lnTo>
                  <a:lnTo>
                    <a:pt x="1996" y="15513"/>
                  </a:lnTo>
                  <a:lnTo>
                    <a:pt x="0" y="25399"/>
                  </a:lnTo>
                  <a:lnTo>
                    <a:pt x="1996" y="35286"/>
                  </a:lnTo>
                  <a:lnTo>
                    <a:pt x="7439" y="43360"/>
                  </a:lnTo>
                  <a:lnTo>
                    <a:pt x="15513" y="48803"/>
                  </a:lnTo>
                  <a:lnTo>
                    <a:pt x="25400" y="50799"/>
                  </a:lnTo>
                  <a:lnTo>
                    <a:pt x="35286" y="48803"/>
                  </a:lnTo>
                  <a:lnTo>
                    <a:pt x="43360" y="43360"/>
                  </a:lnTo>
                  <a:lnTo>
                    <a:pt x="48803" y="35286"/>
                  </a:lnTo>
                  <a:lnTo>
                    <a:pt x="50800" y="25399"/>
                  </a:lnTo>
                  <a:lnTo>
                    <a:pt x="48803" y="15513"/>
                  </a:lnTo>
                  <a:lnTo>
                    <a:pt x="43360" y="7439"/>
                  </a:lnTo>
                  <a:lnTo>
                    <a:pt x="35286" y="1996"/>
                  </a:lnTo>
                  <a:lnTo>
                    <a:pt x="25400" y="0"/>
                  </a:lnTo>
                  <a:close/>
                </a:path>
              </a:pathLst>
            </a:custGeom>
            <a:solidFill>
              <a:srgbClr val="165AB6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6" name="object 16"/>
            <p:cNvSpPr/>
            <p:nvPr/>
          </p:nvSpPr>
          <p:spPr>
            <a:xfrm>
              <a:off x="5501365" y="3651840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>
                  <a:moveTo>
                    <a:pt x="50800" y="25400"/>
                  </a:moveTo>
                  <a:lnTo>
                    <a:pt x="48803" y="35286"/>
                  </a:lnTo>
                  <a:lnTo>
                    <a:pt x="43360" y="43360"/>
                  </a:lnTo>
                  <a:lnTo>
                    <a:pt x="35286" y="48803"/>
                  </a:lnTo>
                  <a:lnTo>
                    <a:pt x="25400" y="50800"/>
                  </a:lnTo>
                  <a:lnTo>
                    <a:pt x="15513" y="48803"/>
                  </a:lnTo>
                  <a:lnTo>
                    <a:pt x="7439" y="43360"/>
                  </a:lnTo>
                  <a:lnTo>
                    <a:pt x="1996" y="35286"/>
                  </a:lnTo>
                  <a:lnTo>
                    <a:pt x="0" y="25400"/>
                  </a:lnTo>
                  <a:lnTo>
                    <a:pt x="1996" y="15513"/>
                  </a:lnTo>
                  <a:lnTo>
                    <a:pt x="7439" y="7439"/>
                  </a:lnTo>
                  <a:lnTo>
                    <a:pt x="15513" y="1996"/>
                  </a:lnTo>
                  <a:lnTo>
                    <a:pt x="25400" y="0"/>
                  </a:lnTo>
                  <a:lnTo>
                    <a:pt x="35286" y="1996"/>
                  </a:lnTo>
                  <a:lnTo>
                    <a:pt x="43360" y="7439"/>
                  </a:lnTo>
                  <a:lnTo>
                    <a:pt x="48803" y="15513"/>
                  </a:lnTo>
                  <a:lnTo>
                    <a:pt x="50800" y="25400"/>
                  </a:lnTo>
                  <a:close/>
                </a:path>
              </a:pathLst>
            </a:custGeom>
            <a:ln w="9525">
              <a:solidFill>
                <a:srgbClr val="165AB6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7" name="object 17"/>
            <p:cNvSpPr/>
            <p:nvPr/>
          </p:nvSpPr>
          <p:spPr>
            <a:xfrm>
              <a:off x="5526765" y="3562940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>
                  <a:moveTo>
                    <a:pt x="25400" y="0"/>
                  </a:moveTo>
                  <a:lnTo>
                    <a:pt x="15513" y="1996"/>
                  </a:lnTo>
                  <a:lnTo>
                    <a:pt x="7439" y="7439"/>
                  </a:lnTo>
                  <a:lnTo>
                    <a:pt x="1996" y="15513"/>
                  </a:lnTo>
                  <a:lnTo>
                    <a:pt x="0" y="25400"/>
                  </a:lnTo>
                  <a:lnTo>
                    <a:pt x="1996" y="35286"/>
                  </a:lnTo>
                  <a:lnTo>
                    <a:pt x="7439" y="43360"/>
                  </a:lnTo>
                  <a:lnTo>
                    <a:pt x="15513" y="48803"/>
                  </a:lnTo>
                  <a:lnTo>
                    <a:pt x="25400" y="50800"/>
                  </a:lnTo>
                  <a:lnTo>
                    <a:pt x="35286" y="48803"/>
                  </a:lnTo>
                  <a:lnTo>
                    <a:pt x="43360" y="43360"/>
                  </a:lnTo>
                  <a:lnTo>
                    <a:pt x="48803" y="35286"/>
                  </a:lnTo>
                  <a:lnTo>
                    <a:pt x="50800" y="25400"/>
                  </a:lnTo>
                  <a:lnTo>
                    <a:pt x="48803" y="15513"/>
                  </a:lnTo>
                  <a:lnTo>
                    <a:pt x="43360" y="7439"/>
                  </a:lnTo>
                  <a:lnTo>
                    <a:pt x="35286" y="1996"/>
                  </a:lnTo>
                  <a:lnTo>
                    <a:pt x="25400" y="0"/>
                  </a:lnTo>
                  <a:close/>
                </a:path>
              </a:pathLst>
            </a:custGeom>
            <a:solidFill>
              <a:srgbClr val="165AB6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8" name="object 18"/>
            <p:cNvSpPr/>
            <p:nvPr/>
          </p:nvSpPr>
          <p:spPr>
            <a:xfrm>
              <a:off x="5526765" y="3562940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>
                  <a:moveTo>
                    <a:pt x="50800" y="25400"/>
                  </a:moveTo>
                  <a:lnTo>
                    <a:pt x="48803" y="35286"/>
                  </a:lnTo>
                  <a:lnTo>
                    <a:pt x="43360" y="43360"/>
                  </a:lnTo>
                  <a:lnTo>
                    <a:pt x="35286" y="48803"/>
                  </a:lnTo>
                  <a:lnTo>
                    <a:pt x="25400" y="50800"/>
                  </a:lnTo>
                  <a:lnTo>
                    <a:pt x="15513" y="48803"/>
                  </a:lnTo>
                  <a:lnTo>
                    <a:pt x="7439" y="43360"/>
                  </a:lnTo>
                  <a:lnTo>
                    <a:pt x="1996" y="35286"/>
                  </a:lnTo>
                  <a:lnTo>
                    <a:pt x="0" y="25400"/>
                  </a:lnTo>
                  <a:lnTo>
                    <a:pt x="1996" y="15513"/>
                  </a:lnTo>
                  <a:lnTo>
                    <a:pt x="7439" y="7439"/>
                  </a:lnTo>
                  <a:lnTo>
                    <a:pt x="15513" y="1996"/>
                  </a:lnTo>
                  <a:lnTo>
                    <a:pt x="25400" y="0"/>
                  </a:lnTo>
                  <a:lnTo>
                    <a:pt x="35286" y="1996"/>
                  </a:lnTo>
                  <a:lnTo>
                    <a:pt x="43360" y="7439"/>
                  </a:lnTo>
                  <a:lnTo>
                    <a:pt x="48803" y="15513"/>
                  </a:lnTo>
                  <a:lnTo>
                    <a:pt x="50800" y="25400"/>
                  </a:lnTo>
                  <a:close/>
                </a:path>
              </a:pathLst>
            </a:custGeom>
            <a:ln w="9525">
              <a:solidFill>
                <a:srgbClr val="165AB6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9" name="object 19"/>
            <p:cNvSpPr/>
            <p:nvPr/>
          </p:nvSpPr>
          <p:spPr>
            <a:xfrm>
              <a:off x="5653765" y="3474040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>
                  <a:moveTo>
                    <a:pt x="25400" y="0"/>
                  </a:moveTo>
                  <a:lnTo>
                    <a:pt x="15513" y="1996"/>
                  </a:lnTo>
                  <a:lnTo>
                    <a:pt x="7439" y="7439"/>
                  </a:lnTo>
                  <a:lnTo>
                    <a:pt x="1996" y="15513"/>
                  </a:lnTo>
                  <a:lnTo>
                    <a:pt x="0" y="25400"/>
                  </a:lnTo>
                  <a:lnTo>
                    <a:pt x="1996" y="35286"/>
                  </a:lnTo>
                  <a:lnTo>
                    <a:pt x="7439" y="43360"/>
                  </a:lnTo>
                  <a:lnTo>
                    <a:pt x="15513" y="48803"/>
                  </a:lnTo>
                  <a:lnTo>
                    <a:pt x="25400" y="50800"/>
                  </a:lnTo>
                  <a:lnTo>
                    <a:pt x="35286" y="48803"/>
                  </a:lnTo>
                  <a:lnTo>
                    <a:pt x="43360" y="43360"/>
                  </a:lnTo>
                  <a:lnTo>
                    <a:pt x="48803" y="35286"/>
                  </a:lnTo>
                  <a:lnTo>
                    <a:pt x="50800" y="25400"/>
                  </a:lnTo>
                  <a:lnTo>
                    <a:pt x="48803" y="15513"/>
                  </a:lnTo>
                  <a:lnTo>
                    <a:pt x="43360" y="7439"/>
                  </a:lnTo>
                  <a:lnTo>
                    <a:pt x="35286" y="1996"/>
                  </a:lnTo>
                  <a:lnTo>
                    <a:pt x="25400" y="0"/>
                  </a:lnTo>
                  <a:close/>
                </a:path>
              </a:pathLst>
            </a:custGeom>
            <a:solidFill>
              <a:srgbClr val="165AB6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20" name="object 20"/>
            <p:cNvSpPr/>
            <p:nvPr/>
          </p:nvSpPr>
          <p:spPr>
            <a:xfrm>
              <a:off x="5653765" y="3474040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>
                  <a:moveTo>
                    <a:pt x="50800" y="25400"/>
                  </a:moveTo>
                  <a:lnTo>
                    <a:pt x="48803" y="35286"/>
                  </a:lnTo>
                  <a:lnTo>
                    <a:pt x="43360" y="43360"/>
                  </a:lnTo>
                  <a:lnTo>
                    <a:pt x="35286" y="48803"/>
                  </a:lnTo>
                  <a:lnTo>
                    <a:pt x="25400" y="50800"/>
                  </a:lnTo>
                  <a:lnTo>
                    <a:pt x="15513" y="48803"/>
                  </a:lnTo>
                  <a:lnTo>
                    <a:pt x="7439" y="43360"/>
                  </a:lnTo>
                  <a:lnTo>
                    <a:pt x="1996" y="35286"/>
                  </a:lnTo>
                  <a:lnTo>
                    <a:pt x="0" y="25400"/>
                  </a:lnTo>
                  <a:lnTo>
                    <a:pt x="1996" y="15513"/>
                  </a:lnTo>
                  <a:lnTo>
                    <a:pt x="7439" y="7439"/>
                  </a:lnTo>
                  <a:lnTo>
                    <a:pt x="15513" y="1996"/>
                  </a:lnTo>
                  <a:lnTo>
                    <a:pt x="25400" y="0"/>
                  </a:lnTo>
                  <a:lnTo>
                    <a:pt x="35286" y="1996"/>
                  </a:lnTo>
                  <a:lnTo>
                    <a:pt x="43360" y="7439"/>
                  </a:lnTo>
                  <a:lnTo>
                    <a:pt x="48803" y="15513"/>
                  </a:lnTo>
                  <a:lnTo>
                    <a:pt x="50800" y="25400"/>
                  </a:lnTo>
                  <a:close/>
                </a:path>
              </a:pathLst>
            </a:custGeom>
            <a:ln w="9525">
              <a:solidFill>
                <a:srgbClr val="165AB6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21" name="object 21"/>
            <p:cNvSpPr/>
            <p:nvPr/>
          </p:nvSpPr>
          <p:spPr>
            <a:xfrm>
              <a:off x="5704565" y="3385140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>
                  <a:moveTo>
                    <a:pt x="25400" y="0"/>
                  </a:moveTo>
                  <a:lnTo>
                    <a:pt x="15513" y="1996"/>
                  </a:lnTo>
                  <a:lnTo>
                    <a:pt x="7439" y="7439"/>
                  </a:lnTo>
                  <a:lnTo>
                    <a:pt x="1996" y="15513"/>
                  </a:lnTo>
                  <a:lnTo>
                    <a:pt x="0" y="25400"/>
                  </a:lnTo>
                  <a:lnTo>
                    <a:pt x="1996" y="35286"/>
                  </a:lnTo>
                  <a:lnTo>
                    <a:pt x="7439" y="43360"/>
                  </a:lnTo>
                  <a:lnTo>
                    <a:pt x="15513" y="48803"/>
                  </a:lnTo>
                  <a:lnTo>
                    <a:pt x="25400" y="50800"/>
                  </a:lnTo>
                  <a:lnTo>
                    <a:pt x="35286" y="48803"/>
                  </a:lnTo>
                  <a:lnTo>
                    <a:pt x="43360" y="43360"/>
                  </a:lnTo>
                  <a:lnTo>
                    <a:pt x="48803" y="35286"/>
                  </a:lnTo>
                  <a:lnTo>
                    <a:pt x="50800" y="25400"/>
                  </a:lnTo>
                  <a:lnTo>
                    <a:pt x="48803" y="15513"/>
                  </a:lnTo>
                  <a:lnTo>
                    <a:pt x="43360" y="7439"/>
                  </a:lnTo>
                  <a:lnTo>
                    <a:pt x="35286" y="1996"/>
                  </a:lnTo>
                  <a:lnTo>
                    <a:pt x="25400" y="0"/>
                  </a:lnTo>
                  <a:close/>
                </a:path>
              </a:pathLst>
            </a:custGeom>
            <a:solidFill>
              <a:srgbClr val="165AB6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22" name="object 22"/>
            <p:cNvSpPr/>
            <p:nvPr/>
          </p:nvSpPr>
          <p:spPr>
            <a:xfrm>
              <a:off x="5704565" y="3385140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>
                  <a:moveTo>
                    <a:pt x="50800" y="25400"/>
                  </a:moveTo>
                  <a:lnTo>
                    <a:pt x="48803" y="35286"/>
                  </a:lnTo>
                  <a:lnTo>
                    <a:pt x="43360" y="43360"/>
                  </a:lnTo>
                  <a:lnTo>
                    <a:pt x="35286" y="48803"/>
                  </a:lnTo>
                  <a:lnTo>
                    <a:pt x="25400" y="50800"/>
                  </a:lnTo>
                  <a:lnTo>
                    <a:pt x="15513" y="48803"/>
                  </a:lnTo>
                  <a:lnTo>
                    <a:pt x="7439" y="43360"/>
                  </a:lnTo>
                  <a:lnTo>
                    <a:pt x="1996" y="35286"/>
                  </a:lnTo>
                  <a:lnTo>
                    <a:pt x="0" y="25400"/>
                  </a:lnTo>
                  <a:lnTo>
                    <a:pt x="1996" y="15513"/>
                  </a:lnTo>
                  <a:lnTo>
                    <a:pt x="7439" y="7439"/>
                  </a:lnTo>
                  <a:lnTo>
                    <a:pt x="15513" y="1996"/>
                  </a:lnTo>
                  <a:lnTo>
                    <a:pt x="25400" y="0"/>
                  </a:lnTo>
                  <a:lnTo>
                    <a:pt x="35286" y="1996"/>
                  </a:lnTo>
                  <a:lnTo>
                    <a:pt x="43360" y="7439"/>
                  </a:lnTo>
                  <a:lnTo>
                    <a:pt x="48803" y="15513"/>
                  </a:lnTo>
                  <a:lnTo>
                    <a:pt x="50800" y="25400"/>
                  </a:lnTo>
                  <a:close/>
                </a:path>
              </a:pathLst>
            </a:custGeom>
            <a:ln w="9525">
              <a:solidFill>
                <a:srgbClr val="165AB6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23" name="object 23"/>
            <p:cNvSpPr/>
            <p:nvPr/>
          </p:nvSpPr>
          <p:spPr>
            <a:xfrm>
              <a:off x="5793465" y="3283540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>
                  <a:moveTo>
                    <a:pt x="25400" y="0"/>
                  </a:moveTo>
                  <a:lnTo>
                    <a:pt x="15513" y="1996"/>
                  </a:lnTo>
                  <a:lnTo>
                    <a:pt x="7439" y="7439"/>
                  </a:lnTo>
                  <a:lnTo>
                    <a:pt x="1996" y="15513"/>
                  </a:lnTo>
                  <a:lnTo>
                    <a:pt x="0" y="25400"/>
                  </a:lnTo>
                  <a:lnTo>
                    <a:pt x="1996" y="35286"/>
                  </a:lnTo>
                  <a:lnTo>
                    <a:pt x="7439" y="43360"/>
                  </a:lnTo>
                  <a:lnTo>
                    <a:pt x="15513" y="48803"/>
                  </a:lnTo>
                  <a:lnTo>
                    <a:pt x="25400" y="50800"/>
                  </a:lnTo>
                  <a:lnTo>
                    <a:pt x="35286" y="48803"/>
                  </a:lnTo>
                  <a:lnTo>
                    <a:pt x="43360" y="43360"/>
                  </a:lnTo>
                  <a:lnTo>
                    <a:pt x="48803" y="35286"/>
                  </a:lnTo>
                  <a:lnTo>
                    <a:pt x="50800" y="25400"/>
                  </a:lnTo>
                  <a:lnTo>
                    <a:pt x="48803" y="15513"/>
                  </a:lnTo>
                  <a:lnTo>
                    <a:pt x="43360" y="7439"/>
                  </a:lnTo>
                  <a:lnTo>
                    <a:pt x="35286" y="1996"/>
                  </a:lnTo>
                  <a:lnTo>
                    <a:pt x="25400" y="0"/>
                  </a:lnTo>
                  <a:close/>
                </a:path>
              </a:pathLst>
            </a:custGeom>
            <a:solidFill>
              <a:srgbClr val="165AB6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24" name="object 24"/>
            <p:cNvSpPr/>
            <p:nvPr/>
          </p:nvSpPr>
          <p:spPr>
            <a:xfrm>
              <a:off x="5793465" y="3283540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>
                  <a:moveTo>
                    <a:pt x="50800" y="25400"/>
                  </a:moveTo>
                  <a:lnTo>
                    <a:pt x="48803" y="35286"/>
                  </a:lnTo>
                  <a:lnTo>
                    <a:pt x="43360" y="43360"/>
                  </a:lnTo>
                  <a:lnTo>
                    <a:pt x="35286" y="48803"/>
                  </a:lnTo>
                  <a:lnTo>
                    <a:pt x="25400" y="50800"/>
                  </a:lnTo>
                  <a:lnTo>
                    <a:pt x="15513" y="48803"/>
                  </a:lnTo>
                  <a:lnTo>
                    <a:pt x="7439" y="43360"/>
                  </a:lnTo>
                  <a:lnTo>
                    <a:pt x="1996" y="35286"/>
                  </a:lnTo>
                  <a:lnTo>
                    <a:pt x="0" y="25400"/>
                  </a:lnTo>
                  <a:lnTo>
                    <a:pt x="1996" y="15513"/>
                  </a:lnTo>
                  <a:lnTo>
                    <a:pt x="7439" y="7439"/>
                  </a:lnTo>
                  <a:lnTo>
                    <a:pt x="15513" y="1996"/>
                  </a:lnTo>
                  <a:lnTo>
                    <a:pt x="25400" y="0"/>
                  </a:lnTo>
                  <a:lnTo>
                    <a:pt x="35286" y="1996"/>
                  </a:lnTo>
                  <a:lnTo>
                    <a:pt x="43360" y="7439"/>
                  </a:lnTo>
                  <a:lnTo>
                    <a:pt x="48803" y="15513"/>
                  </a:lnTo>
                  <a:lnTo>
                    <a:pt x="50800" y="25400"/>
                  </a:lnTo>
                  <a:close/>
                </a:path>
              </a:pathLst>
            </a:custGeom>
            <a:ln w="9525">
              <a:solidFill>
                <a:srgbClr val="165AB6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25" name="object 25"/>
            <p:cNvSpPr/>
            <p:nvPr/>
          </p:nvSpPr>
          <p:spPr>
            <a:xfrm>
              <a:off x="5844265" y="3194640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>
                  <a:moveTo>
                    <a:pt x="25400" y="0"/>
                  </a:moveTo>
                  <a:lnTo>
                    <a:pt x="15513" y="1996"/>
                  </a:lnTo>
                  <a:lnTo>
                    <a:pt x="7439" y="7439"/>
                  </a:lnTo>
                  <a:lnTo>
                    <a:pt x="1996" y="15513"/>
                  </a:lnTo>
                  <a:lnTo>
                    <a:pt x="0" y="25400"/>
                  </a:lnTo>
                  <a:lnTo>
                    <a:pt x="1996" y="35286"/>
                  </a:lnTo>
                  <a:lnTo>
                    <a:pt x="7439" y="43360"/>
                  </a:lnTo>
                  <a:lnTo>
                    <a:pt x="15513" y="48803"/>
                  </a:lnTo>
                  <a:lnTo>
                    <a:pt x="25400" y="50800"/>
                  </a:lnTo>
                  <a:lnTo>
                    <a:pt x="35286" y="48803"/>
                  </a:lnTo>
                  <a:lnTo>
                    <a:pt x="43360" y="43360"/>
                  </a:lnTo>
                  <a:lnTo>
                    <a:pt x="48803" y="35286"/>
                  </a:lnTo>
                  <a:lnTo>
                    <a:pt x="50800" y="25400"/>
                  </a:lnTo>
                  <a:lnTo>
                    <a:pt x="48803" y="15513"/>
                  </a:lnTo>
                  <a:lnTo>
                    <a:pt x="43360" y="7439"/>
                  </a:lnTo>
                  <a:lnTo>
                    <a:pt x="35286" y="1996"/>
                  </a:lnTo>
                  <a:lnTo>
                    <a:pt x="25400" y="0"/>
                  </a:lnTo>
                  <a:close/>
                </a:path>
              </a:pathLst>
            </a:custGeom>
            <a:solidFill>
              <a:srgbClr val="165AB6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26" name="object 26"/>
            <p:cNvSpPr/>
            <p:nvPr/>
          </p:nvSpPr>
          <p:spPr>
            <a:xfrm>
              <a:off x="5844265" y="3194640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>
                  <a:moveTo>
                    <a:pt x="50800" y="25400"/>
                  </a:moveTo>
                  <a:lnTo>
                    <a:pt x="48803" y="35286"/>
                  </a:lnTo>
                  <a:lnTo>
                    <a:pt x="43360" y="43360"/>
                  </a:lnTo>
                  <a:lnTo>
                    <a:pt x="35286" y="48803"/>
                  </a:lnTo>
                  <a:lnTo>
                    <a:pt x="25400" y="50800"/>
                  </a:lnTo>
                  <a:lnTo>
                    <a:pt x="15513" y="48803"/>
                  </a:lnTo>
                  <a:lnTo>
                    <a:pt x="7439" y="43360"/>
                  </a:lnTo>
                  <a:lnTo>
                    <a:pt x="1996" y="35286"/>
                  </a:lnTo>
                  <a:lnTo>
                    <a:pt x="0" y="25400"/>
                  </a:lnTo>
                  <a:lnTo>
                    <a:pt x="1996" y="15513"/>
                  </a:lnTo>
                  <a:lnTo>
                    <a:pt x="7439" y="7439"/>
                  </a:lnTo>
                  <a:lnTo>
                    <a:pt x="15513" y="1996"/>
                  </a:lnTo>
                  <a:lnTo>
                    <a:pt x="25400" y="0"/>
                  </a:lnTo>
                  <a:lnTo>
                    <a:pt x="35286" y="1996"/>
                  </a:lnTo>
                  <a:lnTo>
                    <a:pt x="43360" y="7439"/>
                  </a:lnTo>
                  <a:lnTo>
                    <a:pt x="48803" y="15513"/>
                  </a:lnTo>
                  <a:lnTo>
                    <a:pt x="50800" y="25400"/>
                  </a:lnTo>
                  <a:close/>
                </a:path>
              </a:pathLst>
            </a:custGeom>
            <a:ln w="9525">
              <a:solidFill>
                <a:srgbClr val="165AB6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27" name="object 27"/>
            <p:cNvSpPr/>
            <p:nvPr/>
          </p:nvSpPr>
          <p:spPr>
            <a:xfrm>
              <a:off x="6047465" y="3105740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>
                  <a:moveTo>
                    <a:pt x="25400" y="0"/>
                  </a:moveTo>
                  <a:lnTo>
                    <a:pt x="15513" y="1996"/>
                  </a:lnTo>
                  <a:lnTo>
                    <a:pt x="7439" y="7439"/>
                  </a:lnTo>
                  <a:lnTo>
                    <a:pt x="1996" y="15513"/>
                  </a:lnTo>
                  <a:lnTo>
                    <a:pt x="0" y="25400"/>
                  </a:lnTo>
                  <a:lnTo>
                    <a:pt x="1996" y="35286"/>
                  </a:lnTo>
                  <a:lnTo>
                    <a:pt x="7439" y="43360"/>
                  </a:lnTo>
                  <a:lnTo>
                    <a:pt x="15513" y="48803"/>
                  </a:lnTo>
                  <a:lnTo>
                    <a:pt x="25400" y="50800"/>
                  </a:lnTo>
                  <a:lnTo>
                    <a:pt x="35286" y="48803"/>
                  </a:lnTo>
                  <a:lnTo>
                    <a:pt x="43360" y="43360"/>
                  </a:lnTo>
                  <a:lnTo>
                    <a:pt x="48803" y="35286"/>
                  </a:lnTo>
                  <a:lnTo>
                    <a:pt x="50800" y="25400"/>
                  </a:lnTo>
                  <a:lnTo>
                    <a:pt x="48803" y="15513"/>
                  </a:lnTo>
                  <a:lnTo>
                    <a:pt x="43360" y="7439"/>
                  </a:lnTo>
                  <a:lnTo>
                    <a:pt x="35286" y="1996"/>
                  </a:lnTo>
                  <a:lnTo>
                    <a:pt x="25400" y="0"/>
                  </a:lnTo>
                  <a:close/>
                </a:path>
              </a:pathLst>
            </a:custGeom>
            <a:solidFill>
              <a:srgbClr val="165AB6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28" name="object 28"/>
            <p:cNvSpPr/>
            <p:nvPr/>
          </p:nvSpPr>
          <p:spPr>
            <a:xfrm>
              <a:off x="6047465" y="3105740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>
                  <a:moveTo>
                    <a:pt x="50800" y="25400"/>
                  </a:moveTo>
                  <a:lnTo>
                    <a:pt x="48803" y="35286"/>
                  </a:lnTo>
                  <a:lnTo>
                    <a:pt x="43360" y="43360"/>
                  </a:lnTo>
                  <a:lnTo>
                    <a:pt x="35286" y="48803"/>
                  </a:lnTo>
                  <a:lnTo>
                    <a:pt x="25400" y="50800"/>
                  </a:lnTo>
                  <a:lnTo>
                    <a:pt x="15513" y="48803"/>
                  </a:lnTo>
                  <a:lnTo>
                    <a:pt x="7439" y="43360"/>
                  </a:lnTo>
                  <a:lnTo>
                    <a:pt x="1996" y="35286"/>
                  </a:lnTo>
                  <a:lnTo>
                    <a:pt x="0" y="25400"/>
                  </a:lnTo>
                  <a:lnTo>
                    <a:pt x="1996" y="15513"/>
                  </a:lnTo>
                  <a:lnTo>
                    <a:pt x="7439" y="7439"/>
                  </a:lnTo>
                  <a:lnTo>
                    <a:pt x="15513" y="1996"/>
                  </a:lnTo>
                  <a:lnTo>
                    <a:pt x="25400" y="0"/>
                  </a:lnTo>
                  <a:lnTo>
                    <a:pt x="35286" y="1996"/>
                  </a:lnTo>
                  <a:lnTo>
                    <a:pt x="43360" y="7439"/>
                  </a:lnTo>
                  <a:lnTo>
                    <a:pt x="48803" y="15513"/>
                  </a:lnTo>
                  <a:lnTo>
                    <a:pt x="50800" y="25400"/>
                  </a:lnTo>
                  <a:close/>
                </a:path>
              </a:pathLst>
            </a:custGeom>
            <a:ln w="9525">
              <a:solidFill>
                <a:srgbClr val="165AB6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29" name="object 29"/>
            <p:cNvSpPr/>
            <p:nvPr/>
          </p:nvSpPr>
          <p:spPr>
            <a:xfrm>
              <a:off x="6123665" y="3016840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>
                  <a:moveTo>
                    <a:pt x="25400" y="0"/>
                  </a:moveTo>
                  <a:lnTo>
                    <a:pt x="15513" y="1996"/>
                  </a:lnTo>
                  <a:lnTo>
                    <a:pt x="7439" y="7439"/>
                  </a:lnTo>
                  <a:lnTo>
                    <a:pt x="1996" y="15513"/>
                  </a:lnTo>
                  <a:lnTo>
                    <a:pt x="0" y="25400"/>
                  </a:lnTo>
                  <a:lnTo>
                    <a:pt x="1996" y="35286"/>
                  </a:lnTo>
                  <a:lnTo>
                    <a:pt x="7439" y="43360"/>
                  </a:lnTo>
                  <a:lnTo>
                    <a:pt x="15513" y="48803"/>
                  </a:lnTo>
                  <a:lnTo>
                    <a:pt x="25400" y="50800"/>
                  </a:lnTo>
                  <a:lnTo>
                    <a:pt x="35286" y="48803"/>
                  </a:lnTo>
                  <a:lnTo>
                    <a:pt x="43360" y="43360"/>
                  </a:lnTo>
                  <a:lnTo>
                    <a:pt x="48803" y="35286"/>
                  </a:lnTo>
                  <a:lnTo>
                    <a:pt x="50800" y="25400"/>
                  </a:lnTo>
                  <a:lnTo>
                    <a:pt x="48803" y="15513"/>
                  </a:lnTo>
                  <a:lnTo>
                    <a:pt x="43360" y="7439"/>
                  </a:lnTo>
                  <a:lnTo>
                    <a:pt x="35286" y="1996"/>
                  </a:lnTo>
                  <a:lnTo>
                    <a:pt x="25400" y="0"/>
                  </a:lnTo>
                  <a:close/>
                </a:path>
              </a:pathLst>
            </a:custGeom>
            <a:solidFill>
              <a:srgbClr val="165AB6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30" name="object 30"/>
            <p:cNvSpPr/>
            <p:nvPr/>
          </p:nvSpPr>
          <p:spPr>
            <a:xfrm>
              <a:off x="6123665" y="3016840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>
                  <a:moveTo>
                    <a:pt x="50800" y="25400"/>
                  </a:moveTo>
                  <a:lnTo>
                    <a:pt x="48803" y="35286"/>
                  </a:lnTo>
                  <a:lnTo>
                    <a:pt x="43360" y="43360"/>
                  </a:lnTo>
                  <a:lnTo>
                    <a:pt x="35286" y="48803"/>
                  </a:lnTo>
                  <a:lnTo>
                    <a:pt x="25400" y="50800"/>
                  </a:lnTo>
                  <a:lnTo>
                    <a:pt x="15513" y="48803"/>
                  </a:lnTo>
                  <a:lnTo>
                    <a:pt x="7439" y="43360"/>
                  </a:lnTo>
                  <a:lnTo>
                    <a:pt x="1996" y="35286"/>
                  </a:lnTo>
                  <a:lnTo>
                    <a:pt x="0" y="25400"/>
                  </a:lnTo>
                  <a:lnTo>
                    <a:pt x="1996" y="15513"/>
                  </a:lnTo>
                  <a:lnTo>
                    <a:pt x="7439" y="7439"/>
                  </a:lnTo>
                  <a:lnTo>
                    <a:pt x="15513" y="1996"/>
                  </a:lnTo>
                  <a:lnTo>
                    <a:pt x="25400" y="0"/>
                  </a:lnTo>
                  <a:lnTo>
                    <a:pt x="35286" y="1996"/>
                  </a:lnTo>
                  <a:lnTo>
                    <a:pt x="43360" y="7439"/>
                  </a:lnTo>
                  <a:lnTo>
                    <a:pt x="48803" y="15513"/>
                  </a:lnTo>
                  <a:lnTo>
                    <a:pt x="50800" y="25400"/>
                  </a:lnTo>
                  <a:close/>
                </a:path>
              </a:pathLst>
            </a:custGeom>
            <a:ln w="9525">
              <a:solidFill>
                <a:srgbClr val="165AB6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31" name="object 31"/>
            <p:cNvSpPr/>
            <p:nvPr/>
          </p:nvSpPr>
          <p:spPr>
            <a:xfrm>
              <a:off x="6149065" y="2927940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>
                  <a:moveTo>
                    <a:pt x="25400" y="0"/>
                  </a:moveTo>
                  <a:lnTo>
                    <a:pt x="15513" y="1996"/>
                  </a:lnTo>
                  <a:lnTo>
                    <a:pt x="7439" y="7439"/>
                  </a:lnTo>
                  <a:lnTo>
                    <a:pt x="1996" y="15513"/>
                  </a:lnTo>
                  <a:lnTo>
                    <a:pt x="0" y="25400"/>
                  </a:lnTo>
                  <a:lnTo>
                    <a:pt x="1996" y="35286"/>
                  </a:lnTo>
                  <a:lnTo>
                    <a:pt x="7439" y="43360"/>
                  </a:lnTo>
                  <a:lnTo>
                    <a:pt x="15513" y="48803"/>
                  </a:lnTo>
                  <a:lnTo>
                    <a:pt x="25400" y="50800"/>
                  </a:lnTo>
                  <a:lnTo>
                    <a:pt x="35286" y="48803"/>
                  </a:lnTo>
                  <a:lnTo>
                    <a:pt x="43360" y="43360"/>
                  </a:lnTo>
                  <a:lnTo>
                    <a:pt x="48803" y="35286"/>
                  </a:lnTo>
                  <a:lnTo>
                    <a:pt x="50800" y="25400"/>
                  </a:lnTo>
                  <a:lnTo>
                    <a:pt x="48803" y="15513"/>
                  </a:lnTo>
                  <a:lnTo>
                    <a:pt x="43360" y="7439"/>
                  </a:lnTo>
                  <a:lnTo>
                    <a:pt x="35286" y="1996"/>
                  </a:lnTo>
                  <a:lnTo>
                    <a:pt x="25400" y="0"/>
                  </a:lnTo>
                  <a:close/>
                </a:path>
              </a:pathLst>
            </a:custGeom>
            <a:solidFill>
              <a:srgbClr val="165AB6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32" name="object 32"/>
            <p:cNvSpPr/>
            <p:nvPr/>
          </p:nvSpPr>
          <p:spPr>
            <a:xfrm>
              <a:off x="6149065" y="2927940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>
                  <a:moveTo>
                    <a:pt x="50800" y="25400"/>
                  </a:moveTo>
                  <a:lnTo>
                    <a:pt x="48803" y="35286"/>
                  </a:lnTo>
                  <a:lnTo>
                    <a:pt x="43360" y="43360"/>
                  </a:lnTo>
                  <a:lnTo>
                    <a:pt x="35286" y="48803"/>
                  </a:lnTo>
                  <a:lnTo>
                    <a:pt x="25400" y="50800"/>
                  </a:lnTo>
                  <a:lnTo>
                    <a:pt x="15513" y="48803"/>
                  </a:lnTo>
                  <a:lnTo>
                    <a:pt x="7439" y="43360"/>
                  </a:lnTo>
                  <a:lnTo>
                    <a:pt x="1996" y="35286"/>
                  </a:lnTo>
                  <a:lnTo>
                    <a:pt x="0" y="25400"/>
                  </a:lnTo>
                  <a:lnTo>
                    <a:pt x="1996" y="15513"/>
                  </a:lnTo>
                  <a:lnTo>
                    <a:pt x="7439" y="7439"/>
                  </a:lnTo>
                  <a:lnTo>
                    <a:pt x="15513" y="1996"/>
                  </a:lnTo>
                  <a:lnTo>
                    <a:pt x="25400" y="0"/>
                  </a:lnTo>
                  <a:lnTo>
                    <a:pt x="35286" y="1996"/>
                  </a:lnTo>
                  <a:lnTo>
                    <a:pt x="43360" y="7439"/>
                  </a:lnTo>
                  <a:lnTo>
                    <a:pt x="48803" y="15513"/>
                  </a:lnTo>
                  <a:lnTo>
                    <a:pt x="50800" y="25400"/>
                  </a:lnTo>
                  <a:close/>
                </a:path>
              </a:pathLst>
            </a:custGeom>
            <a:ln w="9525">
              <a:solidFill>
                <a:srgbClr val="165AB6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33" name="object 33"/>
            <p:cNvSpPr/>
            <p:nvPr/>
          </p:nvSpPr>
          <p:spPr>
            <a:xfrm>
              <a:off x="6326865" y="2826340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>
                  <a:moveTo>
                    <a:pt x="25400" y="0"/>
                  </a:moveTo>
                  <a:lnTo>
                    <a:pt x="15513" y="1996"/>
                  </a:lnTo>
                  <a:lnTo>
                    <a:pt x="7439" y="7439"/>
                  </a:lnTo>
                  <a:lnTo>
                    <a:pt x="1996" y="15513"/>
                  </a:lnTo>
                  <a:lnTo>
                    <a:pt x="0" y="25400"/>
                  </a:lnTo>
                  <a:lnTo>
                    <a:pt x="1996" y="35286"/>
                  </a:lnTo>
                  <a:lnTo>
                    <a:pt x="7439" y="43360"/>
                  </a:lnTo>
                  <a:lnTo>
                    <a:pt x="15513" y="48803"/>
                  </a:lnTo>
                  <a:lnTo>
                    <a:pt x="25400" y="50800"/>
                  </a:lnTo>
                  <a:lnTo>
                    <a:pt x="35286" y="48803"/>
                  </a:lnTo>
                  <a:lnTo>
                    <a:pt x="43360" y="43360"/>
                  </a:lnTo>
                  <a:lnTo>
                    <a:pt x="48803" y="35286"/>
                  </a:lnTo>
                  <a:lnTo>
                    <a:pt x="50800" y="25400"/>
                  </a:lnTo>
                  <a:lnTo>
                    <a:pt x="48803" y="15513"/>
                  </a:lnTo>
                  <a:lnTo>
                    <a:pt x="43360" y="7439"/>
                  </a:lnTo>
                  <a:lnTo>
                    <a:pt x="35286" y="1996"/>
                  </a:lnTo>
                  <a:lnTo>
                    <a:pt x="25400" y="0"/>
                  </a:lnTo>
                  <a:close/>
                </a:path>
              </a:pathLst>
            </a:custGeom>
            <a:solidFill>
              <a:srgbClr val="165AB6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34" name="object 34"/>
            <p:cNvSpPr/>
            <p:nvPr/>
          </p:nvSpPr>
          <p:spPr>
            <a:xfrm>
              <a:off x="6326865" y="2826340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>
                  <a:moveTo>
                    <a:pt x="50800" y="25400"/>
                  </a:moveTo>
                  <a:lnTo>
                    <a:pt x="48803" y="35286"/>
                  </a:lnTo>
                  <a:lnTo>
                    <a:pt x="43360" y="43360"/>
                  </a:lnTo>
                  <a:lnTo>
                    <a:pt x="35286" y="48803"/>
                  </a:lnTo>
                  <a:lnTo>
                    <a:pt x="25400" y="50800"/>
                  </a:lnTo>
                  <a:lnTo>
                    <a:pt x="15513" y="48803"/>
                  </a:lnTo>
                  <a:lnTo>
                    <a:pt x="7439" y="43360"/>
                  </a:lnTo>
                  <a:lnTo>
                    <a:pt x="1996" y="35286"/>
                  </a:lnTo>
                  <a:lnTo>
                    <a:pt x="0" y="25400"/>
                  </a:lnTo>
                  <a:lnTo>
                    <a:pt x="1996" y="15513"/>
                  </a:lnTo>
                  <a:lnTo>
                    <a:pt x="7439" y="7439"/>
                  </a:lnTo>
                  <a:lnTo>
                    <a:pt x="15513" y="1996"/>
                  </a:lnTo>
                  <a:lnTo>
                    <a:pt x="25400" y="0"/>
                  </a:lnTo>
                  <a:lnTo>
                    <a:pt x="35286" y="1996"/>
                  </a:lnTo>
                  <a:lnTo>
                    <a:pt x="43360" y="7439"/>
                  </a:lnTo>
                  <a:lnTo>
                    <a:pt x="48803" y="15513"/>
                  </a:lnTo>
                  <a:lnTo>
                    <a:pt x="50800" y="25400"/>
                  </a:lnTo>
                  <a:close/>
                </a:path>
              </a:pathLst>
            </a:custGeom>
            <a:ln w="9525">
              <a:solidFill>
                <a:srgbClr val="165AB6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35" name="object 35"/>
            <p:cNvSpPr/>
            <p:nvPr/>
          </p:nvSpPr>
          <p:spPr>
            <a:xfrm>
              <a:off x="6428465" y="2737440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>
                  <a:moveTo>
                    <a:pt x="25400" y="0"/>
                  </a:moveTo>
                  <a:lnTo>
                    <a:pt x="15513" y="1996"/>
                  </a:lnTo>
                  <a:lnTo>
                    <a:pt x="7439" y="7439"/>
                  </a:lnTo>
                  <a:lnTo>
                    <a:pt x="1996" y="15513"/>
                  </a:lnTo>
                  <a:lnTo>
                    <a:pt x="0" y="25400"/>
                  </a:lnTo>
                  <a:lnTo>
                    <a:pt x="1996" y="35286"/>
                  </a:lnTo>
                  <a:lnTo>
                    <a:pt x="7439" y="43360"/>
                  </a:lnTo>
                  <a:lnTo>
                    <a:pt x="15513" y="48803"/>
                  </a:lnTo>
                  <a:lnTo>
                    <a:pt x="25400" y="50800"/>
                  </a:lnTo>
                  <a:lnTo>
                    <a:pt x="35286" y="48803"/>
                  </a:lnTo>
                  <a:lnTo>
                    <a:pt x="43360" y="43360"/>
                  </a:lnTo>
                  <a:lnTo>
                    <a:pt x="48803" y="35286"/>
                  </a:lnTo>
                  <a:lnTo>
                    <a:pt x="50800" y="25400"/>
                  </a:lnTo>
                  <a:lnTo>
                    <a:pt x="48803" y="15513"/>
                  </a:lnTo>
                  <a:lnTo>
                    <a:pt x="43360" y="7439"/>
                  </a:lnTo>
                  <a:lnTo>
                    <a:pt x="35286" y="1996"/>
                  </a:lnTo>
                  <a:lnTo>
                    <a:pt x="25400" y="0"/>
                  </a:lnTo>
                  <a:close/>
                </a:path>
              </a:pathLst>
            </a:custGeom>
            <a:solidFill>
              <a:srgbClr val="165AB6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36" name="object 36"/>
            <p:cNvSpPr/>
            <p:nvPr/>
          </p:nvSpPr>
          <p:spPr>
            <a:xfrm>
              <a:off x="6428465" y="2737440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>
                  <a:moveTo>
                    <a:pt x="50800" y="25400"/>
                  </a:moveTo>
                  <a:lnTo>
                    <a:pt x="48803" y="35286"/>
                  </a:lnTo>
                  <a:lnTo>
                    <a:pt x="43360" y="43360"/>
                  </a:lnTo>
                  <a:lnTo>
                    <a:pt x="35286" y="48803"/>
                  </a:lnTo>
                  <a:lnTo>
                    <a:pt x="25400" y="50800"/>
                  </a:lnTo>
                  <a:lnTo>
                    <a:pt x="15513" y="48803"/>
                  </a:lnTo>
                  <a:lnTo>
                    <a:pt x="7439" y="43360"/>
                  </a:lnTo>
                  <a:lnTo>
                    <a:pt x="1996" y="35286"/>
                  </a:lnTo>
                  <a:lnTo>
                    <a:pt x="0" y="25400"/>
                  </a:lnTo>
                  <a:lnTo>
                    <a:pt x="1996" y="15513"/>
                  </a:lnTo>
                  <a:lnTo>
                    <a:pt x="7439" y="7439"/>
                  </a:lnTo>
                  <a:lnTo>
                    <a:pt x="15513" y="1996"/>
                  </a:lnTo>
                  <a:lnTo>
                    <a:pt x="25400" y="0"/>
                  </a:lnTo>
                  <a:lnTo>
                    <a:pt x="35286" y="1996"/>
                  </a:lnTo>
                  <a:lnTo>
                    <a:pt x="43360" y="7439"/>
                  </a:lnTo>
                  <a:lnTo>
                    <a:pt x="48803" y="15513"/>
                  </a:lnTo>
                  <a:lnTo>
                    <a:pt x="50800" y="25400"/>
                  </a:lnTo>
                  <a:close/>
                </a:path>
              </a:pathLst>
            </a:custGeom>
            <a:ln w="9525">
              <a:solidFill>
                <a:srgbClr val="165AB6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37" name="object 37"/>
            <p:cNvSpPr/>
            <p:nvPr/>
          </p:nvSpPr>
          <p:spPr>
            <a:xfrm>
              <a:off x="6453865" y="2648540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>
                  <a:moveTo>
                    <a:pt x="25400" y="0"/>
                  </a:moveTo>
                  <a:lnTo>
                    <a:pt x="15513" y="1996"/>
                  </a:lnTo>
                  <a:lnTo>
                    <a:pt x="7439" y="7439"/>
                  </a:lnTo>
                  <a:lnTo>
                    <a:pt x="1996" y="15513"/>
                  </a:lnTo>
                  <a:lnTo>
                    <a:pt x="0" y="25400"/>
                  </a:lnTo>
                  <a:lnTo>
                    <a:pt x="1996" y="35286"/>
                  </a:lnTo>
                  <a:lnTo>
                    <a:pt x="7439" y="43360"/>
                  </a:lnTo>
                  <a:lnTo>
                    <a:pt x="15513" y="48803"/>
                  </a:lnTo>
                  <a:lnTo>
                    <a:pt x="25400" y="50800"/>
                  </a:lnTo>
                  <a:lnTo>
                    <a:pt x="35286" y="48803"/>
                  </a:lnTo>
                  <a:lnTo>
                    <a:pt x="43360" y="43360"/>
                  </a:lnTo>
                  <a:lnTo>
                    <a:pt x="48803" y="35286"/>
                  </a:lnTo>
                  <a:lnTo>
                    <a:pt x="50800" y="25400"/>
                  </a:lnTo>
                  <a:lnTo>
                    <a:pt x="48803" y="15513"/>
                  </a:lnTo>
                  <a:lnTo>
                    <a:pt x="43360" y="7439"/>
                  </a:lnTo>
                  <a:lnTo>
                    <a:pt x="35286" y="1996"/>
                  </a:lnTo>
                  <a:lnTo>
                    <a:pt x="25400" y="0"/>
                  </a:lnTo>
                  <a:close/>
                </a:path>
              </a:pathLst>
            </a:custGeom>
            <a:solidFill>
              <a:srgbClr val="165AB6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38" name="object 38"/>
            <p:cNvSpPr/>
            <p:nvPr/>
          </p:nvSpPr>
          <p:spPr>
            <a:xfrm>
              <a:off x="6453865" y="2648540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>
                  <a:moveTo>
                    <a:pt x="50800" y="25400"/>
                  </a:moveTo>
                  <a:lnTo>
                    <a:pt x="48803" y="35286"/>
                  </a:lnTo>
                  <a:lnTo>
                    <a:pt x="43360" y="43360"/>
                  </a:lnTo>
                  <a:lnTo>
                    <a:pt x="35286" y="48803"/>
                  </a:lnTo>
                  <a:lnTo>
                    <a:pt x="25400" y="50800"/>
                  </a:lnTo>
                  <a:lnTo>
                    <a:pt x="15513" y="48803"/>
                  </a:lnTo>
                  <a:lnTo>
                    <a:pt x="7439" y="43360"/>
                  </a:lnTo>
                  <a:lnTo>
                    <a:pt x="1996" y="35286"/>
                  </a:lnTo>
                  <a:lnTo>
                    <a:pt x="0" y="25400"/>
                  </a:lnTo>
                  <a:lnTo>
                    <a:pt x="1996" y="15513"/>
                  </a:lnTo>
                  <a:lnTo>
                    <a:pt x="7439" y="7439"/>
                  </a:lnTo>
                  <a:lnTo>
                    <a:pt x="15513" y="1996"/>
                  </a:lnTo>
                  <a:lnTo>
                    <a:pt x="25400" y="0"/>
                  </a:lnTo>
                  <a:lnTo>
                    <a:pt x="35286" y="1996"/>
                  </a:lnTo>
                  <a:lnTo>
                    <a:pt x="43360" y="7439"/>
                  </a:lnTo>
                  <a:lnTo>
                    <a:pt x="48803" y="15513"/>
                  </a:lnTo>
                  <a:lnTo>
                    <a:pt x="50800" y="25400"/>
                  </a:lnTo>
                  <a:close/>
                </a:path>
              </a:pathLst>
            </a:custGeom>
            <a:ln w="9525">
              <a:solidFill>
                <a:srgbClr val="165AB6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39" name="object 39"/>
            <p:cNvSpPr/>
            <p:nvPr/>
          </p:nvSpPr>
          <p:spPr>
            <a:xfrm>
              <a:off x="6745965" y="2559640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>
                  <a:moveTo>
                    <a:pt x="25400" y="0"/>
                  </a:moveTo>
                  <a:lnTo>
                    <a:pt x="15513" y="1996"/>
                  </a:lnTo>
                  <a:lnTo>
                    <a:pt x="7439" y="7439"/>
                  </a:lnTo>
                  <a:lnTo>
                    <a:pt x="1996" y="15513"/>
                  </a:lnTo>
                  <a:lnTo>
                    <a:pt x="0" y="25400"/>
                  </a:lnTo>
                  <a:lnTo>
                    <a:pt x="1996" y="35286"/>
                  </a:lnTo>
                  <a:lnTo>
                    <a:pt x="7439" y="43360"/>
                  </a:lnTo>
                  <a:lnTo>
                    <a:pt x="15513" y="48803"/>
                  </a:lnTo>
                  <a:lnTo>
                    <a:pt x="25400" y="50800"/>
                  </a:lnTo>
                  <a:lnTo>
                    <a:pt x="35286" y="48803"/>
                  </a:lnTo>
                  <a:lnTo>
                    <a:pt x="43360" y="43360"/>
                  </a:lnTo>
                  <a:lnTo>
                    <a:pt x="48803" y="35286"/>
                  </a:lnTo>
                  <a:lnTo>
                    <a:pt x="50800" y="25400"/>
                  </a:lnTo>
                  <a:lnTo>
                    <a:pt x="48803" y="15513"/>
                  </a:lnTo>
                  <a:lnTo>
                    <a:pt x="43360" y="7439"/>
                  </a:lnTo>
                  <a:lnTo>
                    <a:pt x="35286" y="1996"/>
                  </a:lnTo>
                  <a:lnTo>
                    <a:pt x="25400" y="0"/>
                  </a:lnTo>
                  <a:close/>
                </a:path>
              </a:pathLst>
            </a:custGeom>
            <a:solidFill>
              <a:srgbClr val="165AB6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40" name="object 40"/>
            <p:cNvSpPr/>
            <p:nvPr/>
          </p:nvSpPr>
          <p:spPr>
            <a:xfrm>
              <a:off x="6745965" y="2559640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>
                  <a:moveTo>
                    <a:pt x="50800" y="25400"/>
                  </a:moveTo>
                  <a:lnTo>
                    <a:pt x="48803" y="35286"/>
                  </a:lnTo>
                  <a:lnTo>
                    <a:pt x="43360" y="43360"/>
                  </a:lnTo>
                  <a:lnTo>
                    <a:pt x="35286" y="48803"/>
                  </a:lnTo>
                  <a:lnTo>
                    <a:pt x="25400" y="50800"/>
                  </a:lnTo>
                  <a:lnTo>
                    <a:pt x="15513" y="48803"/>
                  </a:lnTo>
                  <a:lnTo>
                    <a:pt x="7439" y="43360"/>
                  </a:lnTo>
                  <a:lnTo>
                    <a:pt x="1996" y="35286"/>
                  </a:lnTo>
                  <a:lnTo>
                    <a:pt x="0" y="25400"/>
                  </a:lnTo>
                  <a:lnTo>
                    <a:pt x="1996" y="15513"/>
                  </a:lnTo>
                  <a:lnTo>
                    <a:pt x="7439" y="7439"/>
                  </a:lnTo>
                  <a:lnTo>
                    <a:pt x="15513" y="1996"/>
                  </a:lnTo>
                  <a:lnTo>
                    <a:pt x="25400" y="0"/>
                  </a:lnTo>
                  <a:lnTo>
                    <a:pt x="35286" y="1996"/>
                  </a:lnTo>
                  <a:lnTo>
                    <a:pt x="43360" y="7439"/>
                  </a:lnTo>
                  <a:lnTo>
                    <a:pt x="48803" y="15513"/>
                  </a:lnTo>
                  <a:lnTo>
                    <a:pt x="50800" y="25400"/>
                  </a:lnTo>
                  <a:close/>
                </a:path>
              </a:pathLst>
            </a:custGeom>
            <a:ln w="9525">
              <a:solidFill>
                <a:srgbClr val="165AB6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41" name="object 41"/>
            <p:cNvSpPr/>
            <p:nvPr/>
          </p:nvSpPr>
          <p:spPr>
            <a:xfrm>
              <a:off x="6796765" y="2470740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>
                  <a:moveTo>
                    <a:pt x="25400" y="0"/>
                  </a:moveTo>
                  <a:lnTo>
                    <a:pt x="15513" y="1996"/>
                  </a:lnTo>
                  <a:lnTo>
                    <a:pt x="7439" y="7439"/>
                  </a:lnTo>
                  <a:lnTo>
                    <a:pt x="1996" y="15513"/>
                  </a:lnTo>
                  <a:lnTo>
                    <a:pt x="0" y="25400"/>
                  </a:lnTo>
                  <a:lnTo>
                    <a:pt x="1996" y="35286"/>
                  </a:lnTo>
                  <a:lnTo>
                    <a:pt x="7439" y="43360"/>
                  </a:lnTo>
                  <a:lnTo>
                    <a:pt x="15513" y="48803"/>
                  </a:lnTo>
                  <a:lnTo>
                    <a:pt x="25400" y="50800"/>
                  </a:lnTo>
                  <a:lnTo>
                    <a:pt x="35286" y="48803"/>
                  </a:lnTo>
                  <a:lnTo>
                    <a:pt x="43360" y="43360"/>
                  </a:lnTo>
                  <a:lnTo>
                    <a:pt x="48803" y="35286"/>
                  </a:lnTo>
                  <a:lnTo>
                    <a:pt x="50800" y="25400"/>
                  </a:lnTo>
                  <a:lnTo>
                    <a:pt x="48803" y="15513"/>
                  </a:lnTo>
                  <a:lnTo>
                    <a:pt x="43360" y="7439"/>
                  </a:lnTo>
                  <a:lnTo>
                    <a:pt x="35286" y="1996"/>
                  </a:lnTo>
                  <a:lnTo>
                    <a:pt x="25400" y="0"/>
                  </a:lnTo>
                  <a:close/>
                </a:path>
              </a:pathLst>
            </a:custGeom>
            <a:solidFill>
              <a:srgbClr val="165AB6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42" name="object 42"/>
            <p:cNvSpPr/>
            <p:nvPr/>
          </p:nvSpPr>
          <p:spPr>
            <a:xfrm>
              <a:off x="6796765" y="2470740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>
                  <a:moveTo>
                    <a:pt x="50800" y="25400"/>
                  </a:moveTo>
                  <a:lnTo>
                    <a:pt x="48803" y="35286"/>
                  </a:lnTo>
                  <a:lnTo>
                    <a:pt x="43360" y="43360"/>
                  </a:lnTo>
                  <a:lnTo>
                    <a:pt x="35286" y="48803"/>
                  </a:lnTo>
                  <a:lnTo>
                    <a:pt x="25400" y="50800"/>
                  </a:lnTo>
                  <a:lnTo>
                    <a:pt x="15513" y="48803"/>
                  </a:lnTo>
                  <a:lnTo>
                    <a:pt x="7439" y="43360"/>
                  </a:lnTo>
                  <a:lnTo>
                    <a:pt x="1996" y="35286"/>
                  </a:lnTo>
                  <a:lnTo>
                    <a:pt x="0" y="25400"/>
                  </a:lnTo>
                  <a:lnTo>
                    <a:pt x="1996" y="15513"/>
                  </a:lnTo>
                  <a:lnTo>
                    <a:pt x="7439" y="7439"/>
                  </a:lnTo>
                  <a:lnTo>
                    <a:pt x="15513" y="1996"/>
                  </a:lnTo>
                  <a:lnTo>
                    <a:pt x="25400" y="0"/>
                  </a:lnTo>
                  <a:lnTo>
                    <a:pt x="35286" y="1996"/>
                  </a:lnTo>
                  <a:lnTo>
                    <a:pt x="43360" y="7439"/>
                  </a:lnTo>
                  <a:lnTo>
                    <a:pt x="48803" y="15513"/>
                  </a:lnTo>
                  <a:lnTo>
                    <a:pt x="50800" y="25400"/>
                  </a:lnTo>
                  <a:close/>
                </a:path>
              </a:pathLst>
            </a:custGeom>
            <a:ln w="9525">
              <a:solidFill>
                <a:srgbClr val="165AB6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43" name="object 43"/>
            <p:cNvSpPr/>
            <p:nvPr/>
          </p:nvSpPr>
          <p:spPr>
            <a:xfrm>
              <a:off x="6822165" y="2381840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>
                  <a:moveTo>
                    <a:pt x="25400" y="0"/>
                  </a:moveTo>
                  <a:lnTo>
                    <a:pt x="15513" y="1996"/>
                  </a:lnTo>
                  <a:lnTo>
                    <a:pt x="7439" y="7439"/>
                  </a:lnTo>
                  <a:lnTo>
                    <a:pt x="1996" y="15513"/>
                  </a:lnTo>
                  <a:lnTo>
                    <a:pt x="0" y="25400"/>
                  </a:lnTo>
                  <a:lnTo>
                    <a:pt x="1996" y="35286"/>
                  </a:lnTo>
                  <a:lnTo>
                    <a:pt x="7439" y="43360"/>
                  </a:lnTo>
                  <a:lnTo>
                    <a:pt x="15513" y="48803"/>
                  </a:lnTo>
                  <a:lnTo>
                    <a:pt x="25400" y="50800"/>
                  </a:lnTo>
                  <a:lnTo>
                    <a:pt x="35286" y="48803"/>
                  </a:lnTo>
                  <a:lnTo>
                    <a:pt x="43360" y="43360"/>
                  </a:lnTo>
                  <a:lnTo>
                    <a:pt x="48803" y="35286"/>
                  </a:lnTo>
                  <a:lnTo>
                    <a:pt x="50800" y="25400"/>
                  </a:lnTo>
                  <a:lnTo>
                    <a:pt x="48803" y="15513"/>
                  </a:lnTo>
                  <a:lnTo>
                    <a:pt x="43360" y="7439"/>
                  </a:lnTo>
                  <a:lnTo>
                    <a:pt x="35286" y="1996"/>
                  </a:lnTo>
                  <a:lnTo>
                    <a:pt x="25400" y="0"/>
                  </a:lnTo>
                  <a:close/>
                </a:path>
              </a:pathLst>
            </a:custGeom>
            <a:solidFill>
              <a:srgbClr val="165AB6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44" name="object 44"/>
            <p:cNvSpPr/>
            <p:nvPr/>
          </p:nvSpPr>
          <p:spPr>
            <a:xfrm>
              <a:off x="6822165" y="2381840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>
                  <a:moveTo>
                    <a:pt x="50800" y="25400"/>
                  </a:moveTo>
                  <a:lnTo>
                    <a:pt x="48803" y="35286"/>
                  </a:lnTo>
                  <a:lnTo>
                    <a:pt x="43360" y="43360"/>
                  </a:lnTo>
                  <a:lnTo>
                    <a:pt x="35286" y="48803"/>
                  </a:lnTo>
                  <a:lnTo>
                    <a:pt x="25400" y="50800"/>
                  </a:lnTo>
                  <a:lnTo>
                    <a:pt x="15513" y="48803"/>
                  </a:lnTo>
                  <a:lnTo>
                    <a:pt x="7439" y="43360"/>
                  </a:lnTo>
                  <a:lnTo>
                    <a:pt x="1996" y="35286"/>
                  </a:lnTo>
                  <a:lnTo>
                    <a:pt x="0" y="25400"/>
                  </a:lnTo>
                  <a:lnTo>
                    <a:pt x="1996" y="15513"/>
                  </a:lnTo>
                  <a:lnTo>
                    <a:pt x="7439" y="7439"/>
                  </a:lnTo>
                  <a:lnTo>
                    <a:pt x="15513" y="1996"/>
                  </a:lnTo>
                  <a:lnTo>
                    <a:pt x="25400" y="0"/>
                  </a:lnTo>
                  <a:lnTo>
                    <a:pt x="35286" y="1996"/>
                  </a:lnTo>
                  <a:lnTo>
                    <a:pt x="43360" y="7439"/>
                  </a:lnTo>
                  <a:lnTo>
                    <a:pt x="48803" y="15513"/>
                  </a:lnTo>
                  <a:lnTo>
                    <a:pt x="50800" y="25400"/>
                  </a:lnTo>
                  <a:close/>
                </a:path>
              </a:pathLst>
            </a:custGeom>
            <a:ln w="9525">
              <a:solidFill>
                <a:srgbClr val="165AB6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45" name="object 45"/>
            <p:cNvSpPr/>
            <p:nvPr/>
          </p:nvSpPr>
          <p:spPr>
            <a:xfrm>
              <a:off x="6872965" y="2280240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>
                  <a:moveTo>
                    <a:pt x="25400" y="0"/>
                  </a:moveTo>
                  <a:lnTo>
                    <a:pt x="15513" y="1996"/>
                  </a:lnTo>
                  <a:lnTo>
                    <a:pt x="7439" y="7439"/>
                  </a:lnTo>
                  <a:lnTo>
                    <a:pt x="1996" y="15513"/>
                  </a:lnTo>
                  <a:lnTo>
                    <a:pt x="0" y="25400"/>
                  </a:lnTo>
                  <a:lnTo>
                    <a:pt x="1996" y="35286"/>
                  </a:lnTo>
                  <a:lnTo>
                    <a:pt x="7439" y="43360"/>
                  </a:lnTo>
                  <a:lnTo>
                    <a:pt x="15513" y="48803"/>
                  </a:lnTo>
                  <a:lnTo>
                    <a:pt x="25400" y="50800"/>
                  </a:lnTo>
                  <a:lnTo>
                    <a:pt x="35286" y="48803"/>
                  </a:lnTo>
                  <a:lnTo>
                    <a:pt x="43360" y="43360"/>
                  </a:lnTo>
                  <a:lnTo>
                    <a:pt x="48803" y="35286"/>
                  </a:lnTo>
                  <a:lnTo>
                    <a:pt x="50800" y="25400"/>
                  </a:lnTo>
                  <a:lnTo>
                    <a:pt x="48803" y="15513"/>
                  </a:lnTo>
                  <a:lnTo>
                    <a:pt x="43360" y="7439"/>
                  </a:lnTo>
                  <a:lnTo>
                    <a:pt x="35286" y="1996"/>
                  </a:lnTo>
                  <a:lnTo>
                    <a:pt x="25400" y="0"/>
                  </a:lnTo>
                  <a:close/>
                </a:path>
              </a:pathLst>
            </a:custGeom>
            <a:solidFill>
              <a:srgbClr val="165AB6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46" name="object 46"/>
            <p:cNvSpPr/>
            <p:nvPr/>
          </p:nvSpPr>
          <p:spPr>
            <a:xfrm>
              <a:off x="6872965" y="2280240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>
                  <a:moveTo>
                    <a:pt x="50800" y="25400"/>
                  </a:moveTo>
                  <a:lnTo>
                    <a:pt x="48803" y="35286"/>
                  </a:lnTo>
                  <a:lnTo>
                    <a:pt x="43360" y="43360"/>
                  </a:lnTo>
                  <a:lnTo>
                    <a:pt x="35286" y="48803"/>
                  </a:lnTo>
                  <a:lnTo>
                    <a:pt x="25400" y="50800"/>
                  </a:lnTo>
                  <a:lnTo>
                    <a:pt x="15513" y="48803"/>
                  </a:lnTo>
                  <a:lnTo>
                    <a:pt x="7439" y="43360"/>
                  </a:lnTo>
                  <a:lnTo>
                    <a:pt x="1996" y="35286"/>
                  </a:lnTo>
                  <a:lnTo>
                    <a:pt x="0" y="25400"/>
                  </a:lnTo>
                  <a:lnTo>
                    <a:pt x="1996" y="15513"/>
                  </a:lnTo>
                  <a:lnTo>
                    <a:pt x="7439" y="7439"/>
                  </a:lnTo>
                  <a:lnTo>
                    <a:pt x="15513" y="1996"/>
                  </a:lnTo>
                  <a:lnTo>
                    <a:pt x="25400" y="0"/>
                  </a:lnTo>
                  <a:lnTo>
                    <a:pt x="35286" y="1996"/>
                  </a:lnTo>
                  <a:lnTo>
                    <a:pt x="43360" y="7439"/>
                  </a:lnTo>
                  <a:lnTo>
                    <a:pt x="48803" y="15513"/>
                  </a:lnTo>
                  <a:lnTo>
                    <a:pt x="50800" y="25400"/>
                  </a:lnTo>
                  <a:close/>
                </a:path>
              </a:pathLst>
            </a:custGeom>
            <a:ln w="9525">
              <a:solidFill>
                <a:srgbClr val="165AB6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47" name="object 47"/>
            <p:cNvSpPr/>
            <p:nvPr/>
          </p:nvSpPr>
          <p:spPr>
            <a:xfrm>
              <a:off x="7177765" y="2191340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>
                  <a:moveTo>
                    <a:pt x="25400" y="0"/>
                  </a:moveTo>
                  <a:lnTo>
                    <a:pt x="15513" y="1996"/>
                  </a:lnTo>
                  <a:lnTo>
                    <a:pt x="7439" y="7439"/>
                  </a:lnTo>
                  <a:lnTo>
                    <a:pt x="1996" y="15513"/>
                  </a:lnTo>
                  <a:lnTo>
                    <a:pt x="0" y="25400"/>
                  </a:lnTo>
                  <a:lnTo>
                    <a:pt x="1996" y="35286"/>
                  </a:lnTo>
                  <a:lnTo>
                    <a:pt x="7439" y="43360"/>
                  </a:lnTo>
                  <a:lnTo>
                    <a:pt x="15513" y="48803"/>
                  </a:lnTo>
                  <a:lnTo>
                    <a:pt x="25400" y="50800"/>
                  </a:lnTo>
                  <a:lnTo>
                    <a:pt x="35286" y="48803"/>
                  </a:lnTo>
                  <a:lnTo>
                    <a:pt x="43360" y="43360"/>
                  </a:lnTo>
                  <a:lnTo>
                    <a:pt x="48803" y="35286"/>
                  </a:lnTo>
                  <a:lnTo>
                    <a:pt x="50800" y="25400"/>
                  </a:lnTo>
                  <a:lnTo>
                    <a:pt x="48803" y="15513"/>
                  </a:lnTo>
                  <a:lnTo>
                    <a:pt x="43360" y="7439"/>
                  </a:lnTo>
                  <a:lnTo>
                    <a:pt x="35286" y="1996"/>
                  </a:lnTo>
                  <a:lnTo>
                    <a:pt x="25400" y="0"/>
                  </a:lnTo>
                  <a:close/>
                </a:path>
              </a:pathLst>
            </a:custGeom>
            <a:solidFill>
              <a:srgbClr val="165AB6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48" name="object 48"/>
            <p:cNvSpPr/>
            <p:nvPr/>
          </p:nvSpPr>
          <p:spPr>
            <a:xfrm>
              <a:off x="7177765" y="2191340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>
                  <a:moveTo>
                    <a:pt x="50800" y="25400"/>
                  </a:moveTo>
                  <a:lnTo>
                    <a:pt x="48803" y="35286"/>
                  </a:lnTo>
                  <a:lnTo>
                    <a:pt x="43360" y="43360"/>
                  </a:lnTo>
                  <a:lnTo>
                    <a:pt x="35286" y="48803"/>
                  </a:lnTo>
                  <a:lnTo>
                    <a:pt x="25400" y="50800"/>
                  </a:lnTo>
                  <a:lnTo>
                    <a:pt x="15513" y="48803"/>
                  </a:lnTo>
                  <a:lnTo>
                    <a:pt x="7439" y="43360"/>
                  </a:lnTo>
                  <a:lnTo>
                    <a:pt x="1996" y="35286"/>
                  </a:lnTo>
                  <a:lnTo>
                    <a:pt x="0" y="25400"/>
                  </a:lnTo>
                  <a:lnTo>
                    <a:pt x="1996" y="15513"/>
                  </a:lnTo>
                  <a:lnTo>
                    <a:pt x="7439" y="7439"/>
                  </a:lnTo>
                  <a:lnTo>
                    <a:pt x="15513" y="1996"/>
                  </a:lnTo>
                  <a:lnTo>
                    <a:pt x="25400" y="0"/>
                  </a:lnTo>
                  <a:lnTo>
                    <a:pt x="35286" y="1996"/>
                  </a:lnTo>
                  <a:lnTo>
                    <a:pt x="43360" y="7439"/>
                  </a:lnTo>
                  <a:lnTo>
                    <a:pt x="48803" y="15513"/>
                  </a:lnTo>
                  <a:lnTo>
                    <a:pt x="50800" y="25400"/>
                  </a:lnTo>
                  <a:close/>
                </a:path>
              </a:pathLst>
            </a:custGeom>
            <a:ln w="9525">
              <a:solidFill>
                <a:srgbClr val="165AB6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49" name="object 49"/>
            <p:cNvSpPr/>
            <p:nvPr/>
          </p:nvSpPr>
          <p:spPr>
            <a:xfrm>
              <a:off x="7368265" y="2102440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>
                  <a:moveTo>
                    <a:pt x="25400" y="0"/>
                  </a:moveTo>
                  <a:lnTo>
                    <a:pt x="15513" y="1996"/>
                  </a:lnTo>
                  <a:lnTo>
                    <a:pt x="7439" y="7439"/>
                  </a:lnTo>
                  <a:lnTo>
                    <a:pt x="1996" y="15513"/>
                  </a:lnTo>
                  <a:lnTo>
                    <a:pt x="0" y="25400"/>
                  </a:lnTo>
                  <a:lnTo>
                    <a:pt x="1996" y="35286"/>
                  </a:lnTo>
                  <a:lnTo>
                    <a:pt x="7439" y="43360"/>
                  </a:lnTo>
                  <a:lnTo>
                    <a:pt x="15513" y="48803"/>
                  </a:lnTo>
                  <a:lnTo>
                    <a:pt x="25400" y="50800"/>
                  </a:lnTo>
                  <a:lnTo>
                    <a:pt x="35286" y="48803"/>
                  </a:lnTo>
                  <a:lnTo>
                    <a:pt x="43360" y="43360"/>
                  </a:lnTo>
                  <a:lnTo>
                    <a:pt x="48803" y="35286"/>
                  </a:lnTo>
                  <a:lnTo>
                    <a:pt x="50800" y="25400"/>
                  </a:lnTo>
                  <a:lnTo>
                    <a:pt x="48803" y="15513"/>
                  </a:lnTo>
                  <a:lnTo>
                    <a:pt x="43360" y="7439"/>
                  </a:lnTo>
                  <a:lnTo>
                    <a:pt x="35286" y="1996"/>
                  </a:lnTo>
                  <a:lnTo>
                    <a:pt x="25400" y="0"/>
                  </a:lnTo>
                  <a:close/>
                </a:path>
              </a:pathLst>
            </a:custGeom>
            <a:solidFill>
              <a:srgbClr val="165AB6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50" name="object 50"/>
            <p:cNvSpPr/>
            <p:nvPr/>
          </p:nvSpPr>
          <p:spPr>
            <a:xfrm>
              <a:off x="7368265" y="2102440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>
                  <a:moveTo>
                    <a:pt x="50800" y="25400"/>
                  </a:moveTo>
                  <a:lnTo>
                    <a:pt x="48803" y="35286"/>
                  </a:lnTo>
                  <a:lnTo>
                    <a:pt x="43360" y="43360"/>
                  </a:lnTo>
                  <a:lnTo>
                    <a:pt x="35286" y="48803"/>
                  </a:lnTo>
                  <a:lnTo>
                    <a:pt x="25400" y="50800"/>
                  </a:lnTo>
                  <a:lnTo>
                    <a:pt x="15513" y="48803"/>
                  </a:lnTo>
                  <a:lnTo>
                    <a:pt x="7439" y="43360"/>
                  </a:lnTo>
                  <a:lnTo>
                    <a:pt x="1996" y="35286"/>
                  </a:lnTo>
                  <a:lnTo>
                    <a:pt x="0" y="25400"/>
                  </a:lnTo>
                  <a:lnTo>
                    <a:pt x="1996" y="15513"/>
                  </a:lnTo>
                  <a:lnTo>
                    <a:pt x="7439" y="7439"/>
                  </a:lnTo>
                  <a:lnTo>
                    <a:pt x="15513" y="1996"/>
                  </a:lnTo>
                  <a:lnTo>
                    <a:pt x="25400" y="0"/>
                  </a:lnTo>
                  <a:lnTo>
                    <a:pt x="35286" y="1996"/>
                  </a:lnTo>
                  <a:lnTo>
                    <a:pt x="43360" y="7439"/>
                  </a:lnTo>
                  <a:lnTo>
                    <a:pt x="48803" y="15513"/>
                  </a:lnTo>
                  <a:lnTo>
                    <a:pt x="50800" y="25400"/>
                  </a:lnTo>
                  <a:close/>
                </a:path>
              </a:pathLst>
            </a:custGeom>
            <a:ln w="9525">
              <a:solidFill>
                <a:srgbClr val="165AB6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</p:grpSp>
      <p:sp>
        <p:nvSpPr>
          <p:cNvPr id="51" name="object 51"/>
          <p:cNvSpPr txBox="1"/>
          <p:nvPr/>
        </p:nvSpPr>
        <p:spPr>
          <a:xfrm>
            <a:off x="3437692" y="3033460"/>
            <a:ext cx="138499" cy="471488"/>
          </a:xfrm>
          <a:prstGeom prst="rect">
            <a:avLst/>
          </a:prstGeom>
        </p:spPr>
        <p:txBody>
          <a:bodyPr vert="vert270" wrap="square" lIns="0" tIns="8096" rIns="0" bIns="0" rtlCol="0">
            <a:spAutoFit/>
          </a:bodyPr>
          <a:lstStyle/>
          <a:p>
            <a:pPr marL="9525">
              <a:spcBef>
                <a:spcPts val="64"/>
              </a:spcBef>
            </a:pPr>
            <a:r>
              <a:rPr sz="900" spc="-8" dirty="0">
                <a:solidFill>
                  <a:srgbClr val="1B243B"/>
                </a:solidFill>
                <a:latin typeface="Arial"/>
                <a:cs typeface="Arial"/>
              </a:rPr>
              <a:t>positions</a:t>
            </a:r>
            <a:endParaRPr sz="900">
              <a:latin typeface="Arial"/>
              <a:cs typeface="Arial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4566614" y="4105276"/>
            <a:ext cx="246221" cy="14811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900" spc="-15" dirty="0">
                <a:solidFill>
                  <a:srgbClr val="1B243B"/>
                </a:solidFill>
                <a:latin typeface="Arial"/>
                <a:cs typeface="Arial"/>
              </a:rPr>
              <a:t>keys</a:t>
            </a:r>
            <a:endParaRPr sz="900">
              <a:latin typeface="Arial"/>
              <a:cs typeface="Arial"/>
            </a:endParaRPr>
          </a:p>
        </p:txBody>
      </p:sp>
      <p:graphicFrame>
        <p:nvGraphicFramePr>
          <p:cNvPr id="53" name="object 53"/>
          <p:cNvGraphicFramePr>
            <a:graphicFrameLocks noGrp="1"/>
          </p:cNvGraphicFramePr>
          <p:nvPr/>
        </p:nvGraphicFramePr>
        <p:xfrm>
          <a:off x="1087201" y="4427681"/>
          <a:ext cx="6733693" cy="29384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38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38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38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384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9384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9384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9384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9384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9384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93846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293846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293846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269081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293846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293846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293846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293846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293846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293846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293846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293846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293846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293846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</a:tblGrid>
              <a:tr h="29384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sz="1200" spc="-50" dirty="0">
                          <a:solidFill>
                            <a:srgbClr val="1B243B"/>
                          </a:solidFill>
                          <a:latin typeface="Arial"/>
                          <a:cs typeface="Arial"/>
                        </a:rPr>
                        <a:t>2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54293" marB="0">
                    <a:lnL w="9525">
                      <a:solidFill>
                        <a:srgbClr val="1B243B"/>
                      </a:solidFill>
                      <a:prstDash val="solid"/>
                    </a:lnL>
                    <a:lnR w="9525">
                      <a:solidFill>
                        <a:srgbClr val="1B243B"/>
                      </a:solidFill>
                      <a:prstDash val="solid"/>
                    </a:lnR>
                    <a:lnT w="9525">
                      <a:solidFill>
                        <a:srgbClr val="1B243B"/>
                      </a:solidFill>
                      <a:prstDash val="solid"/>
                    </a:lnT>
                    <a:lnB w="9525">
                      <a:solidFill>
                        <a:srgbClr val="1B243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8105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sz="1200" spc="-25" dirty="0">
                          <a:solidFill>
                            <a:srgbClr val="1B243B"/>
                          </a:solidFill>
                          <a:latin typeface="Arial"/>
                          <a:cs typeface="Arial"/>
                        </a:rPr>
                        <a:t>11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54293" marB="0">
                    <a:lnL w="9525">
                      <a:solidFill>
                        <a:srgbClr val="1B243B"/>
                      </a:solidFill>
                      <a:prstDash val="solid"/>
                    </a:lnL>
                    <a:lnR w="9525">
                      <a:solidFill>
                        <a:srgbClr val="1B243B"/>
                      </a:solidFill>
                      <a:prstDash val="solid"/>
                    </a:lnR>
                    <a:lnT w="9525">
                      <a:solidFill>
                        <a:srgbClr val="1B243B"/>
                      </a:solidFill>
                      <a:prstDash val="solid"/>
                    </a:lnT>
                    <a:lnB w="9525">
                      <a:solidFill>
                        <a:srgbClr val="1B243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8105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sz="1200" spc="-25" dirty="0">
                          <a:solidFill>
                            <a:srgbClr val="1B243B"/>
                          </a:solidFill>
                          <a:latin typeface="Arial"/>
                          <a:cs typeface="Arial"/>
                        </a:rPr>
                        <a:t>13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54293" marB="0">
                    <a:lnL w="9525">
                      <a:solidFill>
                        <a:srgbClr val="1B243B"/>
                      </a:solidFill>
                      <a:prstDash val="solid"/>
                    </a:lnL>
                    <a:lnR w="9525">
                      <a:solidFill>
                        <a:srgbClr val="1B243B"/>
                      </a:solidFill>
                      <a:prstDash val="solid"/>
                    </a:lnR>
                    <a:lnT w="9525">
                      <a:solidFill>
                        <a:srgbClr val="1B243B"/>
                      </a:solidFill>
                      <a:prstDash val="solid"/>
                    </a:lnT>
                    <a:lnB w="9525">
                      <a:solidFill>
                        <a:srgbClr val="1B243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8105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sz="1200" spc="-25" dirty="0">
                          <a:solidFill>
                            <a:srgbClr val="1B243B"/>
                          </a:solidFill>
                          <a:latin typeface="Arial"/>
                          <a:cs typeface="Arial"/>
                        </a:rPr>
                        <a:t>15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54293" marB="0">
                    <a:lnL w="9525">
                      <a:solidFill>
                        <a:srgbClr val="1B243B"/>
                      </a:solidFill>
                      <a:prstDash val="solid"/>
                    </a:lnL>
                    <a:lnR w="9525">
                      <a:solidFill>
                        <a:srgbClr val="1B243B"/>
                      </a:solidFill>
                      <a:prstDash val="solid"/>
                    </a:lnR>
                    <a:lnT w="9525">
                      <a:solidFill>
                        <a:srgbClr val="1B243B"/>
                      </a:solidFill>
                      <a:prstDash val="solid"/>
                    </a:lnT>
                    <a:lnB w="9525">
                      <a:solidFill>
                        <a:srgbClr val="1B243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8105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sz="1200" spc="-25" dirty="0">
                          <a:solidFill>
                            <a:srgbClr val="1B243B"/>
                          </a:solidFill>
                          <a:latin typeface="Arial"/>
                          <a:cs typeface="Arial"/>
                        </a:rPr>
                        <a:t>18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54293" marB="0">
                    <a:lnL w="9525">
                      <a:solidFill>
                        <a:srgbClr val="1B243B"/>
                      </a:solidFill>
                      <a:prstDash val="solid"/>
                    </a:lnL>
                    <a:lnR w="9525">
                      <a:solidFill>
                        <a:srgbClr val="1B243B"/>
                      </a:solidFill>
                      <a:prstDash val="solid"/>
                    </a:lnR>
                    <a:lnT w="9525">
                      <a:solidFill>
                        <a:srgbClr val="1B243B"/>
                      </a:solidFill>
                      <a:prstDash val="solid"/>
                    </a:lnT>
                    <a:lnB w="9525">
                      <a:solidFill>
                        <a:srgbClr val="1B243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8105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sz="1200" spc="-25" dirty="0">
                          <a:solidFill>
                            <a:srgbClr val="1B243B"/>
                          </a:solidFill>
                          <a:latin typeface="Arial"/>
                          <a:cs typeface="Arial"/>
                        </a:rPr>
                        <a:t>23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54293" marB="0">
                    <a:lnL w="9525">
                      <a:solidFill>
                        <a:srgbClr val="1B243B"/>
                      </a:solidFill>
                      <a:prstDash val="solid"/>
                    </a:lnL>
                    <a:lnR w="9525">
                      <a:solidFill>
                        <a:srgbClr val="1B243B"/>
                      </a:solidFill>
                      <a:prstDash val="solid"/>
                    </a:lnR>
                    <a:lnT w="9525">
                      <a:solidFill>
                        <a:srgbClr val="1B243B"/>
                      </a:solidFill>
                      <a:prstDash val="solid"/>
                    </a:lnT>
                    <a:lnB w="9525">
                      <a:solidFill>
                        <a:srgbClr val="1B243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8105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sz="1200" spc="-25" dirty="0">
                          <a:solidFill>
                            <a:srgbClr val="1B243B"/>
                          </a:solidFill>
                          <a:latin typeface="Arial"/>
                          <a:cs typeface="Arial"/>
                        </a:rPr>
                        <a:t>24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54293" marB="0">
                    <a:lnL w="9525">
                      <a:solidFill>
                        <a:srgbClr val="1B243B"/>
                      </a:solidFill>
                      <a:prstDash val="solid"/>
                    </a:lnL>
                    <a:lnR w="9525">
                      <a:solidFill>
                        <a:srgbClr val="1B243B"/>
                      </a:solidFill>
                      <a:prstDash val="solid"/>
                    </a:lnR>
                    <a:lnT w="9525">
                      <a:solidFill>
                        <a:srgbClr val="1B243B"/>
                      </a:solidFill>
                      <a:prstDash val="solid"/>
                    </a:lnT>
                    <a:lnB w="9525">
                      <a:solidFill>
                        <a:srgbClr val="1B243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8105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sz="1200" spc="-25" dirty="0">
                          <a:solidFill>
                            <a:srgbClr val="1B243B"/>
                          </a:solidFill>
                          <a:latin typeface="Arial"/>
                          <a:cs typeface="Arial"/>
                        </a:rPr>
                        <a:t>29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54293" marB="0">
                    <a:lnL w="9525">
                      <a:solidFill>
                        <a:srgbClr val="1B243B"/>
                      </a:solidFill>
                      <a:prstDash val="solid"/>
                    </a:lnL>
                    <a:lnR w="9525">
                      <a:solidFill>
                        <a:srgbClr val="1B243B"/>
                      </a:solidFill>
                      <a:prstDash val="solid"/>
                    </a:lnR>
                    <a:lnT w="9525">
                      <a:solidFill>
                        <a:srgbClr val="1B243B"/>
                      </a:solidFill>
                      <a:prstDash val="solid"/>
                    </a:lnT>
                    <a:lnB w="9525">
                      <a:solidFill>
                        <a:srgbClr val="1B243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8105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sz="1200" spc="-25" dirty="0">
                          <a:solidFill>
                            <a:srgbClr val="1B243B"/>
                          </a:solidFill>
                          <a:latin typeface="Arial"/>
                          <a:cs typeface="Arial"/>
                        </a:rPr>
                        <a:t>31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54293" marB="0">
                    <a:lnL w="9525">
                      <a:solidFill>
                        <a:srgbClr val="1B243B"/>
                      </a:solidFill>
                      <a:prstDash val="solid"/>
                    </a:lnL>
                    <a:lnR w="9525">
                      <a:solidFill>
                        <a:srgbClr val="1B243B"/>
                      </a:solidFill>
                      <a:prstDash val="solid"/>
                    </a:lnR>
                    <a:lnT w="9525">
                      <a:solidFill>
                        <a:srgbClr val="1B243B"/>
                      </a:solidFill>
                      <a:prstDash val="solid"/>
                    </a:lnT>
                    <a:lnB w="9525">
                      <a:solidFill>
                        <a:srgbClr val="1B243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8105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sz="1200" spc="-25" dirty="0">
                          <a:solidFill>
                            <a:srgbClr val="1B243B"/>
                          </a:solidFill>
                          <a:latin typeface="Arial"/>
                          <a:cs typeface="Arial"/>
                        </a:rPr>
                        <a:t>34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54293" marB="0">
                    <a:lnL w="9525">
                      <a:solidFill>
                        <a:srgbClr val="1B243B"/>
                      </a:solidFill>
                      <a:prstDash val="solid"/>
                    </a:lnL>
                    <a:lnR w="9525">
                      <a:solidFill>
                        <a:srgbClr val="1B243B"/>
                      </a:solidFill>
                      <a:prstDash val="solid"/>
                    </a:lnR>
                    <a:lnT w="9525">
                      <a:solidFill>
                        <a:srgbClr val="1B243B"/>
                      </a:solidFill>
                      <a:prstDash val="solid"/>
                    </a:lnT>
                    <a:lnB w="9525">
                      <a:solidFill>
                        <a:srgbClr val="1B243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8105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sz="1200" spc="-25" dirty="0">
                          <a:solidFill>
                            <a:srgbClr val="1B243B"/>
                          </a:solidFill>
                          <a:latin typeface="Arial"/>
                          <a:cs typeface="Arial"/>
                        </a:rPr>
                        <a:t>36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54293" marB="0">
                    <a:lnL w="9525">
                      <a:solidFill>
                        <a:srgbClr val="1B243B"/>
                      </a:solidFill>
                      <a:prstDash val="solid"/>
                    </a:lnL>
                    <a:lnR w="9525">
                      <a:solidFill>
                        <a:srgbClr val="1B243B"/>
                      </a:solidFill>
                      <a:prstDash val="solid"/>
                    </a:lnR>
                    <a:lnT w="9525">
                      <a:solidFill>
                        <a:srgbClr val="1B243B"/>
                      </a:solidFill>
                      <a:prstDash val="solid"/>
                    </a:lnT>
                    <a:lnB w="9525">
                      <a:solidFill>
                        <a:srgbClr val="1B243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8105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sz="1200" spc="-25" dirty="0">
                          <a:solidFill>
                            <a:srgbClr val="1B243B"/>
                          </a:solidFill>
                          <a:latin typeface="Arial"/>
                          <a:cs typeface="Arial"/>
                        </a:rPr>
                        <a:t>44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54293" marB="0">
                    <a:lnL w="9525">
                      <a:solidFill>
                        <a:srgbClr val="1B243B"/>
                      </a:solidFill>
                      <a:prstDash val="solid"/>
                    </a:lnL>
                    <a:lnR w="9525">
                      <a:solidFill>
                        <a:srgbClr val="1B243B"/>
                      </a:solidFill>
                      <a:prstDash val="solid"/>
                    </a:lnR>
                    <a:lnT w="9525">
                      <a:solidFill>
                        <a:srgbClr val="1B243B"/>
                      </a:solidFill>
                      <a:prstDash val="solid"/>
                    </a:lnT>
                    <a:lnB w="9525">
                      <a:solidFill>
                        <a:srgbClr val="1B243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1594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sz="1200" spc="-25" dirty="0">
                          <a:solidFill>
                            <a:srgbClr val="1B243B"/>
                          </a:solidFill>
                          <a:latin typeface="Arial"/>
                          <a:cs typeface="Arial"/>
                        </a:rPr>
                        <a:t>47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54293" marB="0">
                    <a:lnL w="9525">
                      <a:solidFill>
                        <a:srgbClr val="1B243B"/>
                      </a:solidFill>
                      <a:prstDash val="solid"/>
                    </a:lnL>
                    <a:lnR w="9525">
                      <a:solidFill>
                        <a:srgbClr val="1B243B"/>
                      </a:solidFill>
                      <a:prstDash val="solid"/>
                    </a:lnR>
                    <a:lnT w="9525">
                      <a:solidFill>
                        <a:srgbClr val="1B243B"/>
                      </a:solidFill>
                      <a:prstDash val="solid"/>
                    </a:lnT>
                    <a:lnB w="9525">
                      <a:solidFill>
                        <a:srgbClr val="1B243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8105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sz="1200" spc="-25" dirty="0">
                          <a:solidFill>
                            <a:srgbClr val="1B243B"/>
                          </a:solidFill>
                          <a:latin typeface="Arial"/>
                          <a:cs typeface="Arial"/>
                        </a:rPr>
                        <a:t>48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54293" marB="0">
                    <a:lnL w="9525">
                      <a:solidFill>
                        <a:srgbClr val="1B243B"/>
                      </a:solidFill>
                      <a:prstDash val="solid"/>
                    </a:lnL>
                    <a:lnR w="9525">
                      <a:solidFill>
                        <a:srgbClr val="1B243B"/>
                      </a:solidFill>
                      <a:prstDash val="solid"/>
                    </a:lnR>
                    <a:lnT w="9525">
                      <a:solidFill>
                        <a:srgbClr val="1B243B"/>
                      </a:solidFill>
                      <a:prstDash val="solid"/>
                    </a:lnT>
                    <a:lnB w="9525">
                      <a:solidFill>
                        <a:srgbClr val="1B243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8105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sz="1200" spc="-25" dirty="0">
                          <a:solidFill>
                            <a:srgbClr val="1B243B"/>
                          </a:solidFill>
                          <a:latin typeface="Arial"/>
                          <a:cs typeface="Arial"/>
                        </a:rPr>
                        <a:t>55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54293" marB="0">
                    <a:lnL w="9525">
                      <a:solidFill>
                        <a:srgbClr val="1B243B"/>
                      </a:solidFill>
                      <a:prstDash val="solid"/>
                    </a:lnL>
                    <a:lnR w="9525">
                      <a:solidFill>
                        <a:srgbClr val="1B243B"/>
                      </a:solidFill>
                      <a:prstDash val="solid"/>
                    </a:lnR>
                    <a:lnT w="9525">
                      <a:solidFill>
                        <a:srgbClr val="1B243B"/>
                      </a:solidFill>
                      <a:prstDash val="solid"/>
                    </a:lnT>
                    <a:lnB w="9525">
                      <a:solidFill>
                        <a:srgbClr val="1B243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8105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sz="1200" spc="-25" dirty="0">
                          <a:solidFill>
                            <a:srgbClr val="1B243B"/>
                          </a:solidFill>
                          <a:latin typeface="Arial"/>
                          <a:cs typeface="Arial"/>
                        </a:rPr>
                        <a:t>59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54293" marB="0">
                    <a:lnL w="9525">
                      <a:solidFill>
                        <a:srgbClr val="1B243B"/>
                      </a:solidFill>
                      <a:prstDash val="solid"/>
                    </a:lnL>
                    <a:lnR w="9525">
                      <a:solidFill>
                        <a:srgbClr val="1B243B"/>
                      </a:solidFill>
                      <a:prstDash val="solid"/>
                    </a:lnR>
                    <a:lnT w="9525">
                      <a:solidFill>
                        <a:srgbClr val="1B243B"/>
                      </a:solidFill>
                      <a:prstDash val="solid"/>
                    </a:lnT>
                    <a:lnB w="9525">
                      <a:solidFill>
                        <a:srgbClr val="1B243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8105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sz="1200" spc="-25" dirty="0">
                          <a:solidFill>
                            <a:srgbClr val="1B243B"/>
                          </a:solidFill>
                          <a:latin typeface="Arial"/>
                          <a:cs typeface="Arial"/>
                        </a:rPr>
                        <a:t>60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54293" marB="0">
                    <a:lnL w="9525">
                      <a:solidFill>
                        <a:srgbClr val="1B243B"/>
                      </a:solidFill>
                      <a:prstDash val="solid"/>
                    </a:lnL>
                    <a:lnR w="9525">
                      <a:solidFill>
                        <a:srgbClr val="1B243B"/>
                      </a:solidFill>
                      <a:prstDash val="solid"/>
                    </a:lnR>
                    <a:lnT w="9525">
                      <a:solidFill>
                        <a:srgbClr val="1B243B"/>
                      </a:solidFill>
                      <a:prstDash val="solid"/>
                    </a:lnT>
                    <a:lnB w="9525">
                      <a:solidFill>
                        <a:srgbClr val="1B243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8105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sz="1200" spc="-25" dirty="0">
                          <a:solidFill>
                            <a:srgbClr val="1B243B"/>
                          </a:solidFill>
                          <a:latin typeface="Arial"/>
                          <a:cs typeface="Arial"/>
                        </a:rPr>
                        <a:t>71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54293" marB="0">
                    <a:lnL w="9525">
                      <a:solidFill>
                        <a:srgbClr val="1B243B"/>
                      </a:solidFill>
                      <a:prstDash val="solid"/>
                    </a:lnL>
                    <a:lnR w="9525">
                      <a:solidFill>
                        <a:srgbClr val="1B243B"/>
                      </a:solidFill>
                      <a:prstDash val="solid"/>
                    </a:lnR>
                    <a:lnT w="9525">
                      <a:solidFill>
                        <a:srgbClr val="1B243B"/>
                      </a:solidFill>
                      <a:prstDash val="solid"/>
                    </a:lnT>
                    <a:lnB w="9525">
                      <a:solidFill>
                        <a:srgbClr val="1B243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8105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sz="1200" spc="-25" dirty="0">
                          <a:solidFill>
                            <a:srgbClr val="1B243B"/>
                          </a:solidFill>
                          <a:latin typeface="Arial"/>
                          <a:cs typeface="Arial"/>
                        </a:rPr>
                        <a:t>73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54293" marB="0">
                    <a:lnL w="9525">
                      <a:solidFill>
                        <a:srgbClr val="1B243B"/>
                      </a:solidFill>
                      <a:prstDash val="solid"/>
                    </a:lnL>
                    <a:lnR w="9525">
                      <a:solidFill>
                        <a:srgbClr val="1B243B"/>
                      </a:solidFill>
                      <a:prstDash val="solid"/>
                    </a:lnR>
                    <a:lnT w="9525">
                      <a:solidFill>
                        <a:srgbClr val="1B243B"/>
                      </a:solidFill>
                      <a:prstDash val="solid"/>
                    </a:lnT>
                    <a:lnB w="9525">
                      <a:solidFill>
                        <a:srgbClr val="1B243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8105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sz="1200" spc="-25" dirty="0">
                          <a:solidFill>
                            <a:srgbClr val="1B243B"/>
                          </a:solidFill>
                          <a:latin typeface="Arial"/>
                          <a:cs typeface="Arial"/>
                        </a:rPr>
                        <a:t>74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54293" marB="0">
                    <a:lnL w="9525">
                      <a:solidFill>
                        <a:srgbClr val="1B243B"/>
                      </a:solidFill>
                      <a:prstDash val="solid"/>
                    </a:lnL>
                    <a:lnR w="9525">
                      <a:solidFill>
                        <a:srgbClr val="1B243B"/>
                      </a:solidFill>
                      <a:prstDash val="solid"/>
                    </a:lnR>
                    <a:lnT w="9525">
                      <a:solidFill>
                        <a:srgbClr val="1B243B"/>
                      </a:solidFill>
                      <a:prstDash val="solid"/>
                    </a:lnT>
                    <a:lnB w="9525">
                      <a:solidFill>
                        <a:srgbClr val="1B243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8105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sz="1200" spc="-25" dirty="0">
                          <a:solidFill>
                            <a:srgbClr val="1B243B"/>
                          </a:solidFill>
                          <a:latin typeface="Arial"/>
                          <a:cs typeface="Arial"/>
                        </a:rPr>
                        <a:t>76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54293" marB="0">
                    <a:lnL w="9525">
                      <a:solidFill>
                        <a:srgbClr val="1B243B"/>
                      </a:solidFill>
                      <a:prstDash val="solid"/>
                    </a:lnL>
                    <a:lnR w="9525">
                      <a:solidFill>
                        <a:srgbClr val="1B243B"/>
                      </a:solidFill>
                      <a:prstDash val="solid"/>
                    </a:lnR>
                    <a:lnT w="9525">
                      <a:solidFill>
                        <a:srgbClr val="1B243B"/>
                      </a:solidFill>
                      <a:prstDash val="solid"/>
                    </a:lnT>
                    <a:lnB w="9525">
                      <a:solidFill>
                        <a:srgbClr val="1B243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8105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sz="1200" spc="-25" dirty="0">
                          <a:solidFill>
                            <a:srgbClr val="1B243B"/>
                          </a:solidFill>
                          <a:latin typeface="Arial"/>
                          <a:cs typeface="Arial"/>
                        </a:rPr>
                        <a:t>88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54293" marB="0">
                    <a:lnL w="9525">
                      <a:solidFill>
                        <a:srgbClr val="1B243B"/>
                      </a:solidFill>
                      <a:prstDash val="solid"/>
                    </a:lnL>
                    <a:lnR w="9525">
                      <a:solidFill>
                        <a:srgbClr val="1B243B"/>
                      </a:solidFill>
                      <a:prstDash val="solid"/>
                    </a:lnR>
                    <a:lnT w="9525">
                      <a:solidFill>
                        <a:srgbClr val="1B243B"/>
                      </a:solidFill>
                      <a:prstDash val="solid"/>
                    </a:lnT>
                    <a:lnB w="9525">
                      <a:solidFill>
                        <a:srgbClr val="1B243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8105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sz="1200" spc="-25" dirty="0">
                          <a:solidFill>
                            <a:srgbClr val="1B243B"/>
                          </a:solidFill>
                          <a:latin typeface="Arial"/>
                          <a:cs typeface="Arial"/>
                        </a:rPr>
                        <a:t>95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54293" marB="0">
                    <a:lnL w="9525">
                      <a:solidFill>
                        <a:srgbClr val="1B243B"/>
                      </a:solidFill>
                      <a:prstDash val="solid"/>
                    </a:lnL>
                    <a:lnR w="9525">
                      <a:solidFill>
                        <a:srgbClr val="1B243B"/>
                      </a:solidFill>
                      <a:prstDash val="solid"/>
                    </a:lnR>
                    <a:lnT w="9525">
                      <a:solidFill>
                        <a:srgbClr val="1B243B"/>
                      </a:solidFill>
                      <a:prstDash val="solid"/>
                    </a:lnT>
                    <a:lnB w="9525">
                      <a:solidFill>
                        <a:srgbClr val="1B243B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4" name="object 54"/>
          <p:cNvSpPr txBox="1"/>
          <p:nvPr/>
        </p:nvSpPr>
        <p:spPr>
          <a:xfrm>
            <a:off x="1173022" y="4749927"/>
            <a:ext cx="996791" cy="21736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  <a:tabLst>
                <a:tab pos="299085" algn="l"/>
                <a:tab pos="601980" algn="l"/>
                <a:tab pos="892016" algn="l"/>
              </a:tabLst>
            </a:pPr>
            <a:r>
              <a:rPr sz="1350" spc="-38" dirty="0">
                <a:solidFill>
                  <a:srgbClr val="1B243B"/>
                </a:solidFill>
                <a:latin typeface="Cambria Math"/>
                <a:cs typeface="Cambria Math"/>
              </a:rPr>
              <a:t>1</a:t>
            </a:r>
            <a:r>
              <a:rPr sz="1350" dirty="0">
                <a:solidFill>
                  <a:srgbClr val="1B243B"/>
                </a:solidFill>
                <a:latin typeface="Cambria Math"/>
                <a:cs typeface="Cambria Math"/>
              </a:rPr>
              <a:t>	</a:t>
            </a:r>
            <a:r>
              <a:rPr sz="1350" spc="-38" dirty="0">
                <a:solidFill>
                  <a:srgbClr val="1B243B"/>
                </a:solidFill>
                <a:latin typeface="Cambria Math"/>
                <a:cs typeface="Cambria Math"/>
              </a:rPr>
              <a:t>2</a:t>
            </a:r>
            <a:r>
              <a:rPr sz="1350" dirty="0">
                <a:solidFill>
                  <a:srgbClr val="1B243B"/>
                </a:solidFill>
                <a:latin typeface="Cambria Math"/>
                <a:cs typeface="Cambria Math"/>
              </a:rPr>
              <a:t>	</a:t>
            </a:r>
            <a:r>
              <a:rPr sz="1350" spc="-38" dirty="0">
                <a:solidFill>
                  <a:srgbClr val="1B243B"/>
                </a:solidFill>
                <a:latin typeface="Cambria Math"/>
                <a:cs typeface="Cambria Math"/>
              </a:rPr>
              <a:t>3</a:t>
            </a:r>
            <a:r>
              <a:rPr sz="1350" dirty="0">
                <a:solidFill>
                  <a:srgbClr val="1B243B"/>
                </a:solidFill>
                <a:latin typeface="Cambria Math"/>
                <a:cs typeface="Cambria Math"/>
              </a:rPr>
              <a:t>	</a:t>
            </a:r>
            <a:r>
              <a:rPr sz="1350" spc="-38" dirty="0">
                <a:solidFill>
                  <a:srgbClr val="1B243B"/>
                </a:solidFill>
                <a:latin typeface="Cambria Math"/>
                <a:cs typeface="Cambria Math"/>
              </a:rPr>
              <a:t>4</a:t>
            </a:r>
            <a:endParaRPr sz="1350">
              <a:latin typeface="Cambria Math"/>
              <a:cs typeface="Cambria Math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7616487" y="4749927"/>
            <a:ext cx="117634" cy="21736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350" spc="-38" dirty="0">
                <a:solidFill>
                  <a:srgbClr val="1B243B"/>
                </a:solidFill>
                <a:latin typeface="Cambria Math"/>
                <a:cs typeface="Cambria Math"/>
              </a:rPr>
              <a:t>𝑛</a:t>
            </a:r>
            <a:endParaRPr sz="1350">
              <a:latin typeface="Cambria Math"/>
              <a:cs typeface="Cambria Math"/>
            </a:endParaRPr>
          </a:p>
        </p:txBody>
      </p:sp>
      <p:grpSp>
        <p:nvGrpSpPr>
          <p:cNvPr id="56" name="object 56"/>
          <p:cNvGrpSpPr/>
          <p:nvPr/>
        </p:nvGrpSpPr>
        <p:grpSpPr>
          <a:xfrm>
            <a:off x="1142906" y="2135362"/>
            <a:ext cx="2939415" cy="2001203"/>
            <a:chOff x="1523875" y="1704149"/>
            <a:chExt cx="3919220" cy="2668270"/>
          </a:xfrm>
        </p:grpSpPr>
        <p:sp>
          <p:nvSpPr>
            <p:cNvPr id="57" name="object 57"/>
            <p:cNvSpPr/>
            <p:nvPr/>
          </p:nvSpPr>
          <p:spPr>
            <a:xfrm>
              <a:off x="4756393" y="3685313"/>
              <a:ext cx="678815" cy="678815"/>
            </a:xfrm>
            <a:custGeom>
              <a:avLst/>
              <a:gdLst/>
              <a:ahLst/>
              <a:cxnLst/>
              <a:rect l="l" t="t" r="r" b="b"/>
              <a:pathLst>
                <a:path w="678814" h="678814">
                  <a:moveTo>
                    <a:pt x="0" y="339318"/>
                  </a:moveTo>
                  <a:lnTo>
                    <a:pt x="3097" y="293274"/>
                  </a:lnTo>
                  <a:lnTo>
                    <a:pt x="12120" y="249113"/>
                  </a:lnTo>
                  <a:lnTo>
                    <a:pt x="26665" y="207240"/>
                  </a:lnTo>
                  <a:lnTo>
                    <a:pt x="46326" y="168057"/>
                  </a:lnTo>
                  <a:lnTo>
                    <a:pt x="70701" y="131970"/>
                  </a:lnTo>
                  <a:lnTo>
                    <a:pt x="99383" y="99383"/>
                  </a:lnTo>
                  <a:lnTo>
                    <a:pt x="131970" y="70701"/>
                  </a:lnTo>
                  <a:lnTo>
                    <a:pt x="168057" y="46326"/>
                  </a:lnTo>
                  <a:lnTo>
                    <a:pt x="207240" y="26665"/>
                  </a:lnTo>
                  <a:lnTo>
                    <a:pt x="249113" y="12120"/>
                  </a:lnTo>
                  <a:lnTo>
                    <a:pt x="293274" y="3097"/>
                  </a:lnTo>
                  <a:lnTo>
                    <a:pt x="339318" y="0"/>
                  </a:lnTo>
                  <a:lnTo>
                    <a:pt x="385361" y="3097"/>
                  </a:lnTo>
                  <a:lnTo>
                    <a:pt x="429522" y="12120"/>
                  </a:lnTo>
                  <a:lnTo>
                    <a:pt x="471395" y="26665"/>
                  </a:lnTo>
                  <a:lnTo>
                    <a:pt x="510578" y="46326"/>
                  </a:lnTo>
                  <a:lnTo>
                    <a:pt x="546665" y="70701"/>
                  </a:lnTo>
                  <a:lnTo>
                    <a:pt x="579252" y="99383"/>
                  </a:lnTo>
                  <a:lnTo>
                    <a:pt x="607934" y="131970"/>
                  </a:lnTo>
                  <a:lnTo>
                    <a:pt x="632309" y="168057"/>
                  </a:lnTo>
                  <a:lnTo>
                    <a:pt x="651970" y="207240"/>
                  </a:lnTo>
                  <a:lnTo>
                    <a:pt x="666515" y="249113"/>
                  </a:lnTo>
                  <a:lnTo>
                    <a:pt x="675538" y="293274"/>
                  </a:lnTo>
                  <a:lnTo>
                    <a:pt x="678636" y="339318"/>
                  </a:lnTo>
                  <a:lnTo>
                    <a:pt x="675538" y="385361"/>
                  </a:lnTo>
                  <a:lnTo>
                    <a:pt x="666515" y="429522"/>
                  </a:lnTo>
                  <a:lnTo>
                    <a:pt x="651970" y="471395"/>
                  </a:lnTo>
                  <a:lnTo>
                    <a:pt x="632309" y="510578"/>
                  </a:lnTo>
                  <a:lnTo>
                    <a:pt x="607934" y="546665"/>
                  </a:lnTo>
                  <a:lnTo>
                    <a:pt x="579252" y="579252"/>
                  </a:lnTo>
                  <a:lnTo>
                    <a:pt x="546665" y="607934"/>
                  </a:lnTo>
                  <a:lnTo>
                    <a:pt x="510578" y="632309"/>
                  </a:lnTo>
                  <a:lnTo>
                    <a:pt x="471395" y="651970"/>
                  </a:lnTo>
                  <a:lnTo>
                    <a:pt x="429522" y="666515"/>
                  </a:lnTo>
                  <a:lnTo>
                    <a:pt x="385361" y="675538"/>
                  </a:lnTo>
                  <a:lnTo>
                    <a:pt x="339318" y="678636"/>
                  </a:lnTo>
                  <a:lnTo>
                    <a:pt x="293274" y="675538"/>
                  </a:lnTo>
                  <a:lnTo>
                    <a:pt x="249113" y="666515"/>
                  </a:lnTo>
                  <a:lnTo>
                    <a:pt x="207240" y="651970"/>
                  </a:lnTo>
                  <a:lnTo>
                    <a:pt x="168057" y="632309"/>
                  </a:lnTo>
                  <a:lnTo>
                    <a:pt x="131970" y="607934"/>
                  </a:lnTo>
                  <a:lnTo>
                    <a:pt x="99383" y="579252"/>
                  </a:lnTo>
                  <a:lnTo>
                    <a:pt x="70701" y="546665"/>
                  </a:lnTo>
                  <a:lnTo>
                    <a:pt x="46326" y="510578"/>
                  </a:lnTo>
                  <a:lnTo>
                    <a:pt x="26665" y="471395"/>
                  </a:lnTo>
                  <a:lnTo>
                    <a:pt x="12120" y="429522"/>
                  </a:lnTo>
                  <a:lnTo>
                    <a:pt x="3097" y="385361"/>
                  </a:lnTo>
                  <a:lnTo>
                    <a:pt x="0" y="339318"/>
                  </a:lnTo>
                  <a:close/>
                </a:path>
              </a:pathLst>
            </a:custGeom>
            <a:ln w="15875">
              <a:solidFill>
                <a:srgbClr val="FF9300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58" name="object 58"/>
            <p:cNvSpPr/>
            <p:nvPr/>
          </p:nvSpPr>
          <p:spPr>
            <a:xfrm>
              <a:off x="1533400" y="1713674"/>
              <a:ext cx="2483485" cy="2483485"/>
            </a:xfrm>
            <a:custGeom>
              <a:avLst/>
              <a:gdLst/>
              <a:ahLst/>
              <a:cxnLst/>
              <a:rect l="l" t="t" r="r" b="b"/>
              <a:pathLst>
                <a:path w="2483485" h="2483485">
                  <a:moveTo>
                    <a:pt x="0" y="1241715"/>
                  </a:moveTo>
                  <a:lnTo>
                    <a:pt x="939" y="1192957"/>
                  </a:lnTo>
                  <a:lnTo>
                    <a:pt x="3735" y="1144675"/>
                  </a:lnTo>
                  <a:lnTo>
                    <a:pt x="8353" y="1096904"/>
                  </a:lnTo>
                  <a:lnTo>
                    <a:pt x="14759" y="1049679"/>
                  </a:lnTo>
                  <a:lnTo>
                    <a:pt x="22917" y="1003033"/>
                  </a:lnTo>
                  <a:lnTo>
                    <a:pt x="32794" y="957001"/>
                  </a:lnTo>
                  <a:lnTo>
                    <a:pt x="44355" y="911617"/>
                  </a:lnTo>
                  <a:lnTo>
                    <a:pt x="57565" y="866917"/>
                  </a:lnTo>
                  <a:lnTo>
                    <a:pt x="72390" y="822935"/>
                  </a:lnTo>
                  <a:lnTo>
                    <a:pt x="88795" y="779705"/>
                  </a:lnTo>
                  <a:lnTo>
                    <a:pt x="106746" y="737262"/>
                  </a:lnTo>
                  <a:lnTo>
                    <a:pt x="126209" y="695640"/>
                  </a:lnTo>
                  <a:lnTo>
                    <a:pt x="147148" y="654873"/>
                  </a:lnTo>
                  <a:lnTo>
                    <a:pt x="169530" y="614997"/>
                  </a:lnTo>
                  <a:lnTo>
                    <a:pt x="193320" y="576046"/>
                  </a:lnTo>
                  <a:lnTo>
                    <a:pt x="218483" y="538054"/>
                  </a:lnTo>
                  <a:lnTo>
                    <a:pt x="244984" y="501055"/>
                  </a:lnTo>
                  <a:lnTo>
                    <a:pt x="272790" y="465085"/>
                  </a:lnTo>
                  <a:lnTo>
                    <a:pt x="301866" y="430178"/>
                  </a:lnTo>
                  <a:lnTo>
                    <a:pt x="332177" y="396368"/>
                  </a:lnTo>
                  <a:lnTo>
                    <a:pt x="363689" y="363689"/>
                  </a:lnTo>
                  <a:lnTo>
                    <a:pt x="396368" y="332177"/>
                  </a:lnTo>
                  <a:lnTo>
                    <a:pt x="430178" y="301866"/>
                  </a:lnTo>
                  <a:lnTo>
                    <a:pt x="465085" y="272790"/>
                  </a:lnTo>
                  <a:lnTo>
                    <a:pt x="501055" y="244984"/>
                  </a:lnTo>
                  <a:lnTo>
                    <a:pt x="538054" y="218483"/>
                  </a:lnTo>
                  <a:lnTo>
                    <a:pt x="576046" y="193320"/>
                  </a:lnTo>
                  <a:lnTo>
                    <a:pt x="614997" y="169530"/>
                  </a:lnTo>
                  <a:lnTo>
                    <a:pt x="654873" y="147148"/>
                  </a:lnTo>
                  <a:lnTo>
                    <a:pt x="695640" y="126209"/>
                  </a:lnTo>
                  <a:lnTo>
                    <a:pt x="737262" y="106746"/>
                  </a:lnTo>
                  <a:lnTo>
                    <a:pt x="779705" y="88795"/>
                  </a:lnTo>
                  <a:lnTo>
                    <a:pt x="822935" y="72390"/>
                  </a:lnTo>
                  <a:lnTo>
                    <a:pt x="866917" y="57565"/>
                  </a:lnTo>
                  <a:lnTo>
                    <a:pt x="911617" y="44355"/>
                  </a:lnTo>
                  <a:lnTo>
                    <a:pt x="957001" y="32794"/>
                  </a:lnTo>
                  <a:lnTo>
                    <a:pt x="1003033" y="22917"/>
                  </a:lnTo>
                  <a:lnTo>
                    <a:pt x="1049679" y="14759"/>
                  </a:lnTo>
                  <a:lnTo>
                    <a:pt x="1096904" y="8353"/>
                  </a:lnTo>
                  <a:lnTo>
                    <a:pt x="1144675" y="3735"/>
                  </a:lnTo>
                  <a:lnTo>
                    <a:pt x="1192957" y="939"/>
                  </a:lnTo>
                  <a:lnTo>
                    <a:pt x="1241715" y="0"/>
                  </a:lnTo>
                  <a:lnTo>
                    <a:pt x="1290472" y="939"/>
                  </a:lnTo>
                  <a:lnTo>
                    <a:pt x="1338754" y="3735"/>
                  </a:lnTo>
                  <a:lnTo>
                    <a:pt x="1386525" y="8353"/>
                  </a:lnTo>
                  <a:lnTo>
                    <a:pt x="1433750" y="14759"/>
                  </a:lnTo>
                  <a:lnTo>
                    <a:pt x="1480396" y="22917"/>
                  </a:lnTo>
                  <a:lnTo>
                    <a:pt x="1526428" y="32794"/>
                  </a:lnTo>
                  <a:lnTo>
                    <a:pt x="1571811" y="44355"/>
                  </a:lnTo>
                  <a:lnTo>
                    <a:pt x="1616511" y="57565"/>
                  </a:lnTo>
                  <a:lnTo>
                    <a:pt x="1660494" y="72390"/>
                  </a:lnTo>
                  <a:lnTo>
                    <a:pt x="1703724" y="88795"/>
                  </a:lnTo>
                  <a:lnTo>
                    <a:pt x="1746167" y="106746"/>
                  </a:lnTo>
                  <a:lnTo>
                    <a:pt x="1787789" y="126209"/>
                  </a:lnTo>
                  <a:lnTo>
                    <a:pt x="1828556" y="147148"/>
                  </a:lnTo>
                  <a:lnTo>
                    <a:pt x="1868432" y="169530"/>
                  </a:lnTo>
                  <a:lnTo>
                    <a:pt x="1907383" y="193320"/>
                  </a:lnTo>
                  <a:lnTo>
                    <a:pt x="1945375" y="218483"/>
                  </a:lnTo>
                  <a:lnTo>
                    <a:pt x="1982374" y="244984"/>
                  </a:lnTo>
                  <a:lnTo>
                    <a:pt x="2018344" y="272790"/>
                  </a:lnTo>
                  <a:lnTo>
                    <a:pt x="2053251" y="301866"/>
                  </a:lnTo>
                  <a:lnTo>
                    <a:pt x="2087061" y="332177"/>
                  </a:lnTo>
                  <a:lnTo>
                    <a:pt x="2119740" y="363689"/>
                  </a:lnTo>
                  <a:lnTo>
                    <a:pt x="2151252" y="396368"/>
                  </a:lnTo>
                  <a:lnTo>
                    <a:pt x="2181563" y="430178"/>
                  </a:lnTo>
                  <a:lnTo>
                    <a:pt x="2210639" y="465085"/>
                  </a:lnTo>
                  <a:lnTo>
                    <a:pt x="2238445" y="501055"/>
                  </a:lnTo>
                  <a:lnTo>
                    <a:pt x="2264946" y="538054"/>
                  </a:lnTo>
                  <a:lnTo>
                    <a:pt x="2290109" y="576046"/>
                  </a:lnTo>
                  <a:lnTo>
                    <a:pt x="2313899" y="614997"/>
                  </a:lnTo>
                  <a:lnTo>
                    <a:pt x="2336281" y="654873"/>
                  </a:lnTo>
                  <a:lnTo>
                    <a:pt x="2357220" y="695640"/>
                  </a:lnTo>
                  <a:lnTo>
                    <a:pt x="2376683" y="737262"/>
                  </a:lnTo>
                  <a:lnTo>
                    <a:pt x="2394634" y="779705"/>
                  </a:lnTo>
                  <a:lnTo>
                    <a:pt x="2411039" y="822935"/>
                  </a:lnTo>
                  <a:lnTo>
                    <a:pt x="2425864" y="866917"/>
                  </a:lnTo>
                  <a:lnTo>
                    <a:pt x="2439074" y="911617"/>
                  </a:lnTo>
                  <a:lnTo>
                    <a:pt x="2450635" y="957001"/>
                  </a:lnTo>
                  <a:lnTo>
                    <a:pt x="2460512" y="1003033"/>
                  </a:lnTo>
                  <a:lnTo>
                    <a:pt x="2468670" y="1049679"/>
                  </a:lnTo>
                  <a:lnTo>
                    <a:pt x="2475076" y="1096904"/>
                  </a:lnTo>
                  <a:lnTo>
                    <a:pt x="2479694" y="1144675"/>
                  </a:lnTo>
                  <a:lnTo>
                    <a:pt x="2482490" y="1192957"/>
                  </a:lnTo>
                  <a:lnTo>
                    <a:pt x="2483430" y="1241715"/>
                  </a:lnTo>
                  <a:lnTo>
                    <a:pt x="2482490" y="1290472"/>
                  </a:lnTo>
                  <a:lnTo>
                    <a:pt x="2479694" y="1338754"/>
                  </a:lnTo>
                  <a:lnTo>
                    <a:pt x="2475076" y="1386525"/>
                  </a:lnTo>
                  <a:lnTo>
                    <a:pt x="2468670" y="1433750"/>
                  </a:lnTo>
                  <a:lnTo>
                    <a:pt x="2460512" y="1480396"/>
                  </a:lnTo>
                  <a:lnTo>
                    <a:pt x="2450635" y="1526428"/>
                  </a:lnTo>
                  <a:lnTo>
                    <a:pt x="2439074" y="1571811"/>
                  </a:lnTo>
                  <a:lnTo>
                    <a:pt x="2425864" y="1616511"/>
                  </a:lnTo>
                  <a:lnTo>
                    <a:pt x="2411039" y="1660494"/>
                  </a:lnTo>
                  <a:lnTo>
                    <a:pt x="2394634" y="1703724"/>
                  </a:lnTo>
                  <a:lnTo>
                    <a:pt x="2376683" y="1746167"/>
                  </a:lnTo>
                  <a:lnTo>
                    <a:pt x="2357220" y="1787789"/>
                  </a:lnTo>
                  <a:lnTo>
                    <a:pt x="2336281" y="1828556"/>
                  </a:lnTo>
                  <a:lnTo>
                    <a:pt x="2313899" y="1868432"/>
                  </a:lnTo>
                  <a:lnTo>
                    <a:pt x="2290109" y="1907383"/>
                  </a:lnTo>
                  <a:lnTo>
                    <a:pt x="2264946" y="1945375"/>
                  </a:lnTo>
                  <a:lnTo>
                    <a:pt x="2238445" y="1982374"/>
                  </a:lnTo>
                  <a:lnTo>
                    <a:pt x="2210639" y="2018344"/>
                  </a:lnTo>
                  <a:lnTo>
                    <a:pt x="2181563" y="2053251"/>
                  </a:lnTo>
                  <a:lnTo>
                    <a:pt x="2151252" y="2087061"/>
                  </a:lnTo>
                  <a:lnTo>
                    <a:pt x="2119740" y="2119740"/>
                  </a:lnTo>
                  <a:lnTo>
                    <a:pt x="2087061" y="2151252"/>
                  </a:lnTo>
                  <a:lnTo>
                    <a:pt x="2053251" y="2181563"/>
                  </a:lnTo>
                  <a:lnTo>
                    <a:pt x="2018344" y="2210639"/>
                  </a:lnTo>
                  <a:lnTo>
                    <a:pt x="1982374" y="2238445"/>
                  </a:lnTo>
                  <a:lnTo>
                    <a:pt x="1945375" y="2264946"/>
                  </a:lnTo>
                  <a:lnTo>
                    <a:pt x="1907383" y="2290109"/>
                  </a:lnTo>
                  <a:lnTo>
                    <a:pt x="1868432" y="2313899"/>
                  </a:lnTo>
                  <a:lnTo>
                    <a:pt x="1828556" y="2336281"/>
                  </a:lnTo>
                  <a:lnTo>
                    <a:pt x="1787789" y="2357220"/>
                  </a:lnTo>
                  <a:lnTo>
                    <a:pt x="1746167" y="2376683"/>
                  </a:lnTo>
                  <a:lnTo>
                    <a:pt x="1703724" y="2394634"/>
                  </a:lnTo>
                  <a:lnTo>
                    <a:pt x="1660494" y="2411039"/>
                  </a:lnTo>
                  <a:lnTo>
                    <a:pt x="1616511" y="2425864"/>
                  </a:lnTo>
                  <a:lnTo>
                    <a:pt x="1571811" y="2439074"/>
                  </a:lnTo>
                  <a:lnTo>
                    <a:pt x="1526428" y="2450635"/>
                  </a:lnTo>
                  <a:lnTo>
                    <a:pt x="1480396" y="2460512"/>
                  </a:lnTo>
                  <a:lnTo>
                    <a:pt x="1433750" y="2468670"/>
                  </a:lnTo>
                  <a:lnTo>
                    <a:pt x="1386525" y="2475076"/>
                  </a:lnTo>
                  <a:lnTo>
                    <a:pt x="1338754" y="2479694"/>
                  </a:lnTo>
                  <a:lnTo>
                    <a:pt x="1290472" y="2482490"/>
                  </a:lnTo>
                  <a:lnTo>
                    <a:pt x="1241715" y="2483430"/>
                  </a:lnTo>
                  <a:lnTo>
                    <a:pt x="1192957" y="2482490"/>
                  </a:lnTo>
                  <a:lnTo>
                    <a:pt x="1144675" y="2479694"/>
                  </a:lnTo>
                  <a:lnTo>
                    <a:pt x="1096904" y="2475076"/>
                  </a:lnTo>
                  <a:lnTo>
                    <a:pt x="1049679" y="2468670"/>
                  </a:lnTo>
                  <a:lnTo>
                    <a:pt x="1003033" y="2460512"/>
                  </a:lnTo>
                  <a:lnTo>
                    <a:pt x="957001" y="2450635"/>
                  </a:lnTo>
                  <a:lnTo>
                    <a:pt x="911617" y="2439074"/>
                  </a:lnTo>
                  <a:lnTo>
                    <a:pt x="866917" y="2425864"/>
                  </a:lnTo>
                  <a:lnTo>
                    <a:pt x="822935" y="2411039"/>
                  </a:lnTo>
                  <a:lnTo>
                    <a:pt x="779705" y="2394634"/>
                  </a:lnTo>
                  <a:lnTo>
                    <a:pt x="737262" y="2376683"/>
                  </a:lnTo>
                  <a:lnTo>
                    <a:pt x="695640" y="2357220"/>
                  </a:lnTo>
                  <a:lnTo>
                    <a:pt x="654873" y="2336281"/>
                  </a:lnTo>
                  <a:lnTo>
                    <a:pt x="614997" y="2313899"/>
                  </a:lnTo>
                  <a:lnTo>
                    <a:pt x="576046" y="2290109"/>
                  </a:lnTo>
                  <a:lnTo>
                    <a:pt x="538054" y="2264946"/>
                  </a:lnTo>
                  <a:lnTo>
                    <a:pt x="501055" y="2238445"/>
                  </a:lnTo>
                  <a:lnTo>
                    <a:pt x="465085" y="2210639"/>
                  </a:lnTo>
                  <a:lnTo>
                    <a:pt x="430178" y="2181563"/>
                  </a:lnTo>
                  <a:lnTo>
                    <a:pt x="396368" y="2151252"/>
                  </a:lnTo>
                  <a:lnTo>
                    <a:pt x="363689" y="2119740"/>
                  </a:lnTo>
                  <a:lnTo>
                    <a:pt x="332177" y="2087061"/>
                  </a:lnTo>
                  <a:lnTo>
                    <a:pt x="301866" y="2053251"/>
                  </a:lnTo>
                  <a:lnTo>
                    <a:pt x="272790" y="2018344"/>
                  </a:lnTo>
                  <a:lnTo>
                    <a:pt x="244984" y="1982374"/>
                  </a:lnTo>
                  <a:lnTo>
                    <a:pt x="218483" y="1945375"/>
                  </a:lnTo>
                  <a:lnTo>
                    <a:pt x="193320" y="1907383"/>
                  </a:lnTo>
                  <a:lnTo>
                    <a:pt x="169530" y="1868432"/>
                  </a:lnTo>
                  <a:lnTo>
                    <a:pt x="147148" y="1828556"/>
                  </a:lnTo>
                  <a:lnTo>
                    <a:pt x="126209" y="1787789"/>
                  </a:lnTo>
                  <a:lnTo>
                    <a:pt x="106746" y="1746167"/>
                  </a:lnTo>
                  <a:lnTo>
                    <a:pt x="88795" y="1703724"/>
                  </a:lnTo>
                  <a:lnTo>
                    <a:pt x="72390" y="1660494"/>
                  </a:lnTo>
                  <a:lnTo>
                    <a:pt x="57565" y="1616511"/>
                  </a:lnTo>
                  <a:lnTo>
                    <a:pt x="44355" y="1571811"/>
                  </a:lnTo>
                  <a:lnTo>
                    <a:pt x="32794" y="1526428"/>
                  </a:lnTo>
                  <a:lnTo>
                    <a:pt x="22917" y="1480396"/>
                  </a:lnTo>
                  <a:lnTo>
                    <a:pt x="14759" y="1433750"/>
                  </a:lnTo>
                  <a:lnTo>
                    <a:pt x="8353" y="1386525"/>
                  </a:lnTo>
                  <a:lnTo>
                    <a:pt x="3735" y="1338754"/>
                  </a:lnTo>
                  <a:lnTo>
                    <a:pt x="939" y="1290472"/>
                  </a:lnTo>
                  <a:lnTo>
                    <a:pt x="0" y="1241715"/>
                  </a:lnTo>
                  <a:close/>
                </a:path>
              </a:pathLst>
            </a:custGeom>
            <a:ln w="19050">
              <a:solidFill>
                <a:srgbClr val="FF9300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59" name="object 59"/>
            <p:cNvSpPr/>
            <p:nvPr/>
          </p:nvSpPr>
          <p:spPr>
            <a:xfrm>
              <a:off x="1859330" y="2133410"/>
              <a:ext cx="1859280" cy="1602105"/>
            </a:xfrm>
            <a:custGeom>
              <a:avLst/>
              <a:gdLst/>
              <a:ahLst/>
              <a:cxnLst/>
              <a:rect l="l" t="t" r="r" b="b"/>
              <a:pathLst>
                <a:path w="1859279" h="1602104">
                  <a:moveTo>
                    <a:pt x="0" y="1602087"/>
                  </a:moveTo>
                  <a:lnTo>
                    <a:pt x="1" y="0"/>
                  </a:lnTo>
                </a:path>
                <a:path w="1859279" h="1602104">
                  <a:moveTo>
                    <a:pt x="0" y="1602087"/>
                  </a:moveTo>
                  <a:lnTo>
                    <a:pt x="1859229" y="1602086"/>
                  </a:lnTo>
                </a:path>
              </a:pathLst>
            </a:custGeom>
            <a:ln w="9525">
              <a:solidFill>
                <a:srgbClr val="1B243B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pic>
          <p:nvPicPr>
            <p:cNvPr id="60" name="object 6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117911" y="3336329"/>
              <a:ext cx="152400" cy="152400"/>
            </a:xfrm>
            <a:prstGeom prst="rect">
              <a:avLst/>
            </a:prstGeom>
          </p:spPr>
        </p:pic>
        <p:pic>
          <p:nvPicPr>
            <p:cNvPr id="61" name="object 6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981511" y="3018829"/>
              <a:ext cx="152400" cy="152400"/>
            </a:xfrm>
            <a:prstGeom prst="rect">
              <a:avLst/>
            </a:prstGeom>
          </p:spPr>
        </p:pic>
        <p:pic>
          <p:nvPicPr>
            <p:cNvPr id="62" name="object 6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172011" y="2688629"/>
              <a:ext cx="152400" cy="152400"/>
            </a:xfrm>
            <a:prstGeom prst="rect">
              <a:avLst/>
            </a:prstGeom>
          </p:spPr>
        </p:pic>
        <p:pic>
          <p:nvPicPr>
            <p:cNvPr id="63" name="object 6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362511" y="2371129"/>
              <a:ext cx="152400" cy="152400"/>
            </a:xfrm>
            <a:prstGeom prst="rect">
              <a:avLst/>
            </a:prstGeom>
          </p:spPr>
        </p:pic>
        <p:sp>
          <p:nvSpPr>
            <p:cNvPr id="64" name="object 64"/>
            <p:cNvSpPr/>
            <p:nvPr/>
          </p:nvSpPr>
          <p:spPr>
            <a:xfrm>
              <a:off x="2775115" y="4197104"/>
              <a:ext cx="2320925" cy="167005"/>
            </a:xfrm>
            <a:custGeom>
              <a:avLst/>
              <a:gdLst/>
              <a:ahLst/>
              <a:cxnLst/>
              <a:rect l="l" t="t" r="r" b="b"/>
              <a:pathLst>
                <a:path w="2320925" h="167004">
                  <a:moveTo>
                    <a:pt x="0" y="0"/>
                  </a:moveTo>
                  <a:lnTo>
                    <a:pt x="2320597" y="166845"/>
                  </a:lnTo>
                </a:path>
              </a:pathLst>
            </a:custGeom>
            <a:ln w="9525">
              <a:solidFill>
                <a:srgbClr val="FF9300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65" name="object 65"/>
            <p:cNvSpPr/>
            <p:nvPr/>
          </p:nvSpPr>
          <p:spPr>
            <a:xfrm>
              <a:off x="3653139" y="2077364"/>
              <a:ext cx="1682750" cy="1707514"/>
            </a:xfrm>
            <a:custGeom>
              <a:avLst/>
              <a:gdLst/>
              <a:ahLst/>
              <a:cxnLst/>
              <a:rect l="l" t="t" r="r" b="b"/>
              <a:pathLst>
                <a:path w="1682750" h="1707514">
                  <a:moveTo>
                    <a:pt x="0" y="0"/>
                  </a:moveTo>
                  <a:lnTo>
                    <a:pt x="1682506" y="1707333"/>
                  </a:lnTo>
                </a:path>
              </a:pathLst>
            </a:custGeom>
            <a:ln w="9525">
              <a:solidFill>
                <a:srgbClr val="FF9300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</p:grpSp>
      <p:sp>
        <p:nvSpPr>
          <p:cNvPr id="66" name="object 66"/>
          <p:cNvSpPr txBox="1"/>
          <p:nvPr/>
        </p:nvSpPr>
        <p:spPr>
          <a:xfrm>
            <a:off x="1599570" y="3662172"/>
            <a:ext cx="77153" cy="136576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825" spc="-38" dirty="0">
                <a:solidFill>
                  <a:srgbClr val="1B243B"/>
                </a:solidFill>
                <a:latin typeface="Cambria Math"/>
                <a:cs typeface="Cambria Math"/>
              </a:rPr>
              <a:t>2</a:t>
            </a:r>
            <a:endParaRPr sz="825">
              <a:latin typeface="Cambria Math"/>
              <a:cs typeface="Cambria Math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2215909" y="3662172"/>
            <a:ext cx="433388" cy="136576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825" dirty="0">
                <a:solidFill>
                  <a:srgbClr val="1B243B"/>
                </a:solidFill>
                <a:latin typeface="Cambria Math"/>
                <a:cs typeface="Cambria Math"/>
              </a:rPr>
              <a:t>11</a:t>
            </a:r>
            <a:r>
              <a:rPr sz="825" spc="56" dirty="0">
                <a:solidFill>
                  <a:srgbClr val="1B243B"/>
                </a:solidFill>
                <a:latin typeface="Cambria Math"/>
                <a:cs typeface="Cambria Math"/>
              </a:rPr>
              <a:t> </a:t>
            </a:r>
            <a:r>
              <a:rPr sz="825" dirty="0">
                <a:solidFill>
                  <a:srgbClr val="1B243B"/>
                </a:solidFill>
                <a:latin typeface="Cambria Math"/>
                <a:cs typeface="Cambria Math"/>
              </a:rPr>
              <a:t>13</a:t>
            </a:r>
            <a:r>
              <a:rPr sz="825" spc="68" dirty="0">
                <a:solidFill>
                  <a:srgbClr val="1B243B"/>
                </a:solidFill>
                <a:latin typeface="Cambria Math"/>
                <a:cs typeface="Cambria Math"/>
              </a:rPr>
              <a:t> </a:t>
            </a:r>
            <a:r>
              <a:rPr sz="825" spc="-19" dirty="0">
                <a:solidFill>
                  <a:srgbClr val="1B243B"/>
                </a:solidFill>
                <a:latin typeface="Cambria Math"/>
                <a:cs typeface="Cambria Math"/>
              </a:rPr>
              <a:t>15</a:t>
            </a:r>
            <a:endParaRPr sz="825">
              <a:latin typeface="Cambria Math"/>
              <a:cs typeface="Cambria Math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1291933" y="2619756"/>
            <a:ext cx="77153" cy="863698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825" spc="-38" dirty="0">
                <a:solidFill>
                  <a:srgbClr val="1B243B"/>
                </a:solidFill>
                <a:latin typeface="Cambria Math"/>
                <a:cs typeface="Cambria Math"/>
              </a:rPr>
              <a:t>4</a:t>
            </a:r>
            <a:endParaRPr sz="825">
              <a:latin typeface="Cambria Math"/>
              <a:cs typeface="Cambria Math"/>
            </a:endParaRPr>
          </a:p>
          <a:p>
            <a:pPr marL="9525">
              <a:spcBef>
                <a:spcPts val="881"/>
              </a:spcBef>
            </a:pPr>
            <a:r>
              <a:rPr sz="825" spc="-38" dirty="0">
                <a:solidFill>
                  <a:srgbClr val="1B243B"/>
                </a:solidFill>
                <a:latin typeface="Cambria Math"/>
                <a:cs typeface="Cambria Math"/>
              </a:rPr>
              <a:t>3</a:t>
            </a:r>
            <a:endParaRPr sz="825">
              <a:latin typeface="Cambria Math"/>
              <a:cs typeface="Cambria Math"/>
            </a:endParaRPr>
          </a:p>
          <a:p>
            <a:pPr marL="9525">
              <a:spcBef>
                <a:spcPts val="900"/>
              </a:spcBef>
            </a:pPr>
            <a:r>
              <a:rPr sz="825" spc="-38" dirty="0">
                <a:solidFill>
                  <a:srgbClr val="1B243B"/>
                </a:solidFill>
                <a:latin typeface="Cambria Math"/>
                <a:cs typeface="Cambria Math"/>
              </a:rPr>
              <a:t>2</a:t>
            </a:r>
            <a:endParaRPr sz="825">
              <a:latin typeface="Cambria Math"/>
              <a:cs typeface="Cambria Math"/>
            </a:endParaRPr>
          </a:p>
          <a:p>
            <a:pPr marL="9525">
              <a:spcBef>
                <a:spcPts val="934"/>
              </a:spcBef>
            </a:pPr>
            <a:r>
              <a:rPr sz="825" spc="-38" dirty="0">
                <a:solidFill>
                  <a:srgbClr val="1B243B"/>
                </a:solidFill>
                <a:latin typeface="Cambria Math"/>
                <a:cs typeface="Cambria Math"/>
              </a:rPr>
              <a:t>1</a:t>
            </a:r>
            <a:endParaRPr sz="825">
              <a:latin typeface="Cambria Math"/>
              <a:cs typeface="Cambria Math"/>
            </a:endParaRPr>
          </a:p>
        </p:txBody>
      </p:sp>
      <p:grpSp>
        <p:nvGrpSpPr>
          <p:cNvPr id="69" name="object 69"/>
          <p:cNvGrpSpPr/>
          <p:nvPr/>
        </p:nvGrpSpPr>
        <p:grpSpPr>
          <a:xfrm>
            <a:off x="1087202" y="2699458"/>
            <a:ext cx="1638300" cy="1735455"/>
            <a:chOff x="1449602" y="2456277"/>
            <a:chExt cx="2184400" cy="2313940"/>
          </a:xfrm>
        </p:grpSpPr>
        <p:sp>
          <p:nvSpPr>
            <p:cNvPr id="70" name="object 70"/>
            <p:cNvSpPr/>
            <p:nvPr/>
          </p:nvSpPr>
          <p:spPr>
            <a:xfrm>
              <a:off x="2185019" y="3708000"/>
              <a:ext cx="0" cy="59055"/>
            </a:xfrm>
            <a:custGeom>
              <a:avLst/>
              <a:gdLst/>
              <a:ahLst/>
              <a:cxnLst/>
              <a:rect l="l" t="t" r="r" b="b"/>
              <a:pathLst>
                <a:path h="59054">
                  <a:moveTo>
                    <a:pt x="0" y="58478"/>
                  </a:moveTo>
                  <a:lnTo>
                    <a:pt x="1" y="0"/>
                  </a:lnTo>
                </a:path>
              </a:pathLst>
            </a:custGeom>
            <a:ln w="6350">
              <a:solidFill>
                <a:srgbClr val="1B243B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71" name="object 71"/>
            <p:cNvSpPr/>
            <p:nvPr/>
          </p:nvSpPr>
          <p:spPr>
            <a:xfrm>
              <a:off x="3045252" y="3708000"/>
              <a:ext cx="0" cy="59055"/>
            </a:xfrm>
            <a:custGeom>
              <a:avLst/>
              <a:gdLst/>
              <a:ahLst/>
              <a:cxnLst/>
              <a:rect l="l" t="t" r="r" b="b"/>
              <a:pathLst>
                <a:path h="59054">
                  <a:moveTo>
                    <a:pt x="0" y="58478"/>
                  </a:moveTo>
                  <a:lnTo>
                    <a:pt x="1" y="0"/>
                  </a:lnTo>
                </a:path>
              </a:pathLst>
            </a:custGeom>
            <a:ln w="6350">
              <a:solidFill>
                <a:srgbClr val="1B243B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72" name="object 72"/>
            <p:cNvSpPr/>
            <p:nvPr/>
          </p:nvSpPr>
          <p:spPr>
            <a:xfrm>
              <a:off x="3246931" y="3708000"/>
              <a:ext cx="0" cy="59055"/>
            </a:xfrm>
            <a:custGeom>
              <a:avLst/>
              <a:gdLst/>
              <a:ahLst/>
              <a:cxnLst/>
              <a:rect l="l" t="t" r="r" b="b"/>
              <a:pathLst>
                <a:path h="59054">
                  <a:moveTo>
                    <a:pt x="0" y="58478"/>
                  </a:moveTo>
                  <a:lnTo>
                    <a:pt x="1" y="0"/>
                  </a:lnTo>
                </a:path>
              </a:pathLst>
            </a:custGeom>
            <a:ln w="6350">
              <a:solidFill>
                <a:srgbClr val="1B243B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73" name="object 73"/>
            <p:cNvSpPr/>
            <p:nvPr/>
          </p:nvSpPr>
          <p:spPr>
            <a:xfrm>
              <a:off x="3445902" y="3708000"/>
              <a:ext cx="0" cy="59055"/>
            </a:xfrm>
            <a:custGeom>
              <a:avLst/>
              <a:gdLst/>
              <a:ahLst/>
              <a:cxnLst/>
              <a:rect l="l" t="t" r="r" b="b"/>
              <a:pathLst>
                <a:path h="59054">
                  <a:moveTo>
                    <a:pt x="0" y="58478"/>
                  </a:moveTo>
                  <a:lnTo>
                    <a:pt x="1" y="0"/>
                  </a:lnTo>
                </a:path>
              </a:pathLst>
            </a:custGeom>
            <a:ln w="6350">
              <a:solidFill>
                <a:srgbClr val="1B243B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74" name="object 74"/>
            <p:cNvSpPr/>
            <p:nvPr/>
          </p:nvSpPr>
          <p:spPr>
            <a:xfrm>
              <a:off x="1826582" y="3416222"/>
              <a:ext cx="59055" cy="0"/>
            </a:xfrm>
            <a:custGeom>
              <a:avLst/>
              <a:gdLst/>
              <a:ahLst/>
              <a:cxnLst/>
              <a:rect l="l" t="t" r="r" b="b"/>
              <a:pathLst>
                <a:path w="59055">
                  <a:moveTo>
                    <a:pt x="58478" y="1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1B243B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75" name="object 75"/>
            <p:cNvSpPr/>
            <p:nvPr/>
          </p:nvSpPr>
          <p:spPr>
            <a:xfrm>
              <a:off x="1826582" y="3100305"/>
              <a:ext cx="59055" cy="0"/>
            </a:xfrm>
            <a:custGeom>
              <a:avLst/>
              <a:gdLst/>
              <a:ahLst/>
              <a:cxnLst/>
              <a:rect l="l" t="t" r="r" b="b"/>
              <a:pathLst>
                <a:path w="59055">
                  <a:moveTo>
                    <a:pt x="58478" y="1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1B243B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76" name="object 76"/>
            <p:cNvSpPr/>
            <p:nvPr/>
          </p:nvSpPr>
          <p:spPr>
            <a:xfrm>
              <a:off x="1826582" y="2781481"/>
              <a:ext cx="59055" cy="0"/>
            </a:xfrm>
            <a:custGeom>
              <a:avLst/>
              <a:gdLst/>
              <a:ahLst/>
              <a:cxnLst/>
              <a:rect l="l" t="t" r="r" b="b"/>
              <a:pathLst>
                <a:path w="59055">
                  <a:moveTo>
                    <a:pt x="58478" y="1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1B243B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77" name="object 77"/>
            <p:cNvSpPr/>
            <p:nvPr/>
          </p:nvSpPr>
          <p:spPr>
            <a:xfrm>
              <a:off x="1826582" y="2459452"/>
              <a:ext cx="59055" cy="0"/>
            </a:xfrm>
            <a:custGeom>
              <a:avLst/>
              <a:gdLst/>
              <a:ahLst/>
              <a:cxnLst/>
              <a:rect l="l" t="t" r="r" b="b"/>
              <a:pathLst>
                <a:path w="59055">
                  <a:moveTo>
                    <a:pt x="58478" y="1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1B243B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78" name="object 78"/>
            <p:cNvSpPr/>
            <p:nvPr/>
          </p:nvSpPr>
          <p:spPr>
            <a:xfrm>
              <a:off x="1454365" y="2955390"/>
              <a:ext cx="79375" cy="1810385"/>
            </a:xfrm>
            <a:custGeom>
              <a:avLst/>
              <a:gdLst/>
              <a:ahLst/>
              <a:cxnLst/>
              <a:rect l="l" t="t" r="r" b="b"/>
              <a:pathLst>
                <a:path w="79375" h="1810385">
                  <a:moveTo>
                    <a:pt x="79035" y="0"/>
                  </a:moveTo>
                  <a:lnTo>
                    <a:pt x="0" y="1809947"/>
                  </a:lnTo>
                </a:path>
              </a:pathLst>
            </a:custGeom>
            <a:ln w="9525">
              <a:solidFill>
                <a:srgbClr val="FF9300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79" name="object 79"/>
            <p:cNvSpPr/>
            <p:nvPr/>
          </p:nvSpPr>
          <p:spPr>
            <a:xfrm>
              <a:off x="3025064" y="3848776"/>
              <a:ext cx="604520" cy="916940"/>
            </a:xfrm>
            <a:custGeom>
              <a:avLst/>
              <a:gdLst/>
              <a:ahLst/>
              <a:cxnLst/>
              <a:rect l="l" t="t" r="r" b="b"/>
              <a:pathLst>
                <a:path w="604520" h="916939">
                  <a:moveTo>
                    <a:pt x="603952" y="0"/>
                  </a:moveTo>
                  <a:lnTo>
                    <a:pt x="0" y="916560"/>
                  </a:lnTo>
                </a:path>
              </a:pathLst>
            </a:custGeom>
            <a:ln w="9525">
              <a:solidFill>
                <a:srgbClr val="FF9300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790744" y="1085263"/>
            <a:ext cx="6172200" cy="686726"/>
          </a:xfrm>
          <a:prstGeom prst="rect">
            <a:avLst/>
          </a:prstGeom>
        </p:spPr>
        <p:txBody>
          <a:bodyPr vert="horz" wrap="square" lIns="0" tIns="9525" rIns="0" bIns="0" rtlCol="0" anchor="ctr">
            <a:spAutoFit/>
          </a:bodyPr>
          <a:lstStyle/>
          <a:p>
            <a:pPr marL="9525">
              <a:spcBef>
                <a:spcPts val="75"/>
              </a:spcBef>
            </a:pPr>
            <a:r>
              <a:rPr spc="86" dirty="0"/>
              <a:t>Learned</a:t>
            </a:r>
            <a:r>
              <a:rPr spc="-56" dirty="0"/>
              <a:t> </a:t>
            </a:r>
            <a:r>
              <a:rPr spc="158" dirty="0"/>
              <a:t>index</a:t>
            </a:r>
            <a:r>
              <a:rPr lang="en-US" spc="158" dirty="0"/>
              <a:t> structur</a:t>
            </a:r>
            <a:r>
              <a:rPr spc="158" dirty="0"/>
              <a:t>es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3787052" y="2488996"/>
            <a:ext cx="1585436" cy="1932623"/>
            <a:chOff x="5049402" y="2175662"/>
            <a:chExt cx="2113915" cy="2576830"/>
          </a:xfrm>
        </p:grpSpPr>
        <p:sp>
          <p:nvSpPr>
            <p:cNvPr id="5" name="object 5"/>
            <p:cNvSpPr/>
            <p:nvPr/>
          </p:nvSpPr>
          <p:spPr>
            <a:xfrm>
              <a:off x="5553316" y="2175662"/>
              <a:ext cx="611505" cy="2576830"/>
            </a:xfrm>
            <a:custGeom>
              <a:avLst/>
              <a:gdLst/>
              <a:ahLst/>
              <a:cxnLst/>
              <a:rect l="l" t="t" r="r" b="b"/>
              <a:pathLst>
                <a:path w="611504" h="2576829">
                  <a:moveTo>
                    <a:pt x="592747" y="1917496"/>
                  </a:moveTo>
                  <a:lnTo>
                    <a:pt x="592289" y="1910473"/>
                  </a:lnTo>
                  <a:lnTo>
                    <a:pt x="583057" y="1902383"/>
                  </a:lnTo>
                  <a:lnTo>
                    <a:pt x="576033" y="1902841"/>
                  </a:lnTo>
                  <a:lnTo>
                    <a:pt x="33274" y="2521839"/>
                  </a:lnTo>
                  <a:lnTo>
                    <a:pt x="43434" y="2469565"/>
                  </a:lnTo>
                  <a:lnTo>
                    <a:pt x="39497" y="2463736"/>
                  </a:lnTo>
                  <a:lnTo>
                    <a:pt x="27444" y="2461399"/>
                  </a:lnTo>
                  <a:lnTo>
                    <a:pt x="21615" y="2465336"/>
                  </a:lnTo>
                  <a:lnTo>
                    <a:pt x="4203" y="2555011"/>
                  </a:lnTo>
                  <a:lnTo>
                    <a:pt x="2133" y="2557361"/>
                  </a:lnTo>
                  <a:lnTo>
                    <a:pt x="2451" y="2562187"/>
                  </a:lnTo>
                  <a:lnTo>
                    <a:pt x="2540" y="2563558"/>
                  </a:lnTo>
                  <a:lnTo>
                    <a:pt x="0" y="2576652"/>
                  </a:lnTo>
                  <a:lnTo>
                    <a:pt x="12496" y="2572474"/>
                  </a:lnTo>
                  <a:lnTo>
                    <a:pt x="11823" y="2572474"/>
                  </a:lnTo>
                  <a:lnTo>
                    <a:pt x="12649" y="2572423"/>
                  </a:lnTo>
                  <a:lnTo>
                    <a:pt x="18846" y="2572016"/>
                  </a:lnTo>
                  <a:lnTo>
                    <a:pt x="20904" y="2569654"/>
                  </a:lnTo>
                  <a:lnTo>
                    <a:pt x="107543" y="2540673"/>
                  </a:lnTo>
                  <a:lnTo>
                    <a:pt x="110680" y="2534386"/>
                  </a:lnTo>
                  <a:lnTo>
                    <a:pt x="106781" y="2522740"/>
                  </a:lnTo>
                  <a:lnTo>
                    <a:pt x="100482" y="2519603"/>
                  </a:lnTo>
                  <a:lnTo>
                    <a:pt x="49987" y="2536494"/>
                  </a:lnTo>
                  <a:lnTo>
                    <a:pt x="592747" y="1917496"/>
                  </a:lnTo>
                  <a:close/>
                </a:path>
                <a:path w="611504" h="2576829">
                  <a:moveTo>
                    <a:pt x="611162" y="161874"/>
                  </a:moveTo>
                  <a:lnTo>
                    <a:pt x="609371" y="155067"/>
                  </a:lnTo>
                  <a:lnTo>
                    <a:pt x="598766" y="148882"/>
                  </a:lnTo>
                  <a:lnTo>
                    <a:pt x="591959" y="150672"/>
                  </a:lnTo>
                  <a:lnTo>
                    <a:pt x="565137" y="196672"/>
                  </a:lnTo>
                  <a:lnTo>
                    <a:pt x="565137" y="4978"/>
                  </a:lnTo>
                  <a:lnTo>
                    <a:pt x="560158" y="0"/>
                  </a:lnTo>
                  <a:lnTo>
                    <a:pt x="547878" y="0"/>
                  </a:lnTo>
                  <a:lnTo>
                    <a:pt x="542912" y="4978"/>
                  </a:lnTo>
                  <a:lnTo>
                    <a:pt x="542912" y="196672"/>
                  </a:lnTo>
                  <a:lnTo>
                    <a:pt x="516077" y="150672"/>
                  </a:lnTo>
                  <a:lnTo>
                    <a:pt x="509270" y="148882"/>
                  </a:lnTo>
                  <a:lnTo>
                    <a:pt x="498665" y="155067"/>
                  </a:lnTo>
                  <a:lnTo>
                    <a:pt x="496874" y="161874"/>
                  </a:lnTo>
                  <a:lnTo>
                    <a:pt x="542912" y="240779"/>
                  </a:lnTo>
                  <a:lnTo>
                    <a:pt x="542912" y="243903"/>
                  </a:lnTo>
                  <a:lnTo>
                    <a:pt x="547293" y="248297"/>
                  </a:lnTo>
                  <a:lnTo>
                    <a:pt x="554024" y="259829"/>
                  </a:lnTo>
                  <a:lnTo>
                    <a:pt x="560400" y="248881"/>
                  </a:lnTo>
                  <a:lnTo>
                    <a:pt x="560743" y="248297"/>
                  </a:lnTo>
                  <a:lnTo>
                    <a:pt x="565137" y="243903"/>
                  </a:lnTo>
                  <a:lnTo>
                    <a:pt x="565137" y="240779"/>
                  </a:lnTo>
                  <a:lnTo>
                    <a:pt x="611162" y="161874"/>
                  </a:lnTo>
                  <a:close/>
                </a:path>
              </a:pathLst>
            </a:custGeom>
            <a:solidFill>
              <a:srgbClr val="131316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6" name="object 6"/>
            <p:cNvSpPr/>
            <p:nvPr/>
          </p:nvSpPr>
          <p:spPr>
            <a:xfrm>
              <a:off x="5063481" y="2443703"/>
              <a:ext cx="2089785" cy="1748789"/>
            </a:xfrm>
            <a:custGeom>
              <a:avLst/>
              <a:gdLst/>
              <a:ahLst/>
              <a:cxnLst/>
              <a:rect l="l" t="t" r="r" b="b"/>
              <a:pathLst>
                <a:path w="2089784" h="1748789">
                  <a:moveTo>
                    <a:pt x="665206" y="0"/>
                  </a:moveTo>
                  <a:lnTo>
                    <a:pt x="622718" y="625"/>
                  </a:lnTo>
                  <a:lnTo>
                    <a:pt x="582736" y="2259"/>
                  </a:lnTo>
                  <a:lnTo>
                    <a:pt x="503260" y="6790"/>
                  </a:lnTo>
                  <a:lnTo>
                    <a:pt x="460251" y="8807"/>
                  </a:lnTo>
                  <a:lnTo>
                    <a:pt x="412718" y="10070"/>
                  </a:lnTo>
                  <a:lnTo>
                    <a:pt x="358903" y="10140"/>
                  </a:lnTo>
                  <a:lnTo>
                    <a:pt x="297049" y="8576"/>
                  </a:lnTo>
                  <a:lnTo>
                    <a:pt x="247461" y="13609"/>
                  </a:lnTo>
                  <a:lnTo>
                    <a:pt x="201052" y="23015"/>
                  </a:lnTo>
                  <a:lnTo>
                    <a:pt x="158321" y="36751"/>
                  </a:lnTo>
                  <a:lnTo>
                    <a:pt x="119763" y="54773"/>
                  </a:lnTo>
                  <a:lnTo>
                    <a:pt x="85875" y="77035"/>
                  </a:lnTo>
                  <a:lnTo>
                    <a:pt x="57154" y="103495"/>
                  </a:lnTo>
                  <a:lnTo>
                    <a:pt x="34096" y="134106"/>
                  </a:lnTo>
                  <a:lnTo>
                    <a:pt x="17200" y="168825"/>
                  </a:lnTo>
                  <a:lnTo>
                    <a:pt x="6960" y="207607"/>
                  </a:lnTo>
                  <a:lnTo>
                    <a:pt x="3875" y="250409"/>
                  </a:lnTo>
                  <a:lnTo>
                    <a:pt x="8440" y="297185"/>
                  </a:lnTo>
                  <a:lnTo>
                    <a:pt x="11292" y="358039"/>
                  </a:lnTo>
                  <a:lnTo>
                    <a:pt x="12195" y="416757"/>
                  </a:lnTo>
                  <a:lnTo>
                    <a:pt x="11580" y="473285"/>
                  </a:lnTo>
                  <a:lnTo>
                    <a:pt x="9874" y="527566"/>
                  </a:lnTo>
                  <a:lnTo>
                    <a:pt x="7506" y="579547"/>
                  </a:lnTo>
                  <a:lnTo>
                    <a:pt x="2502" y="676388"/>
                  </a:lnTo>
                  <a:lnTo>
                    <a:pt x="724" y="721138"/>
                  </a:lnTo>
                  <a:lnTo>
                    <a:pt x="0" y="763367"/>
                  </a:lnTo>
                  <a:lnTo>
                    <a:pt x="758" y="803022"/>
                  </a:lnTo>
                  <a:lnTo>
                    <a:pt x="8440" y="874386"/>
                  </a:lnTo>
                  <a:lnTo>
                    <a:pt x="14518" y="914057"/>
                  </a:lnTo>
                  <a:lnTo>
                    <a:pt x="19032" y="960238"/>
                  </a:lnTo>
                  <a:lnTo>
                    <a:pt x="22097" y="1011613"/>
                  </a:lnTo>
                  <a:lnTo>
                    <a:pt x="23830" y="1066865"/>
                  </a:lnTo>
                  <a:lnTo>
                    <a:pt x="24347" y="1124677"/>
                  </a:lnTo>
                  <a:lnTo>
                    <a:pt x="23765" y="1183733"/>
                  </a:lnTo>
                  <a:lnTo>
                    <a:pt x="22200" y="1242716"/>
                  </a:lnTo>
                  <a:lnTo>
                    <a:pt x="19769" y="1300309"/>
                  </a:lnTo>
                  <a:lnTo>
                    <a:pt x="16587" y="1355197"/>
                  </a:lnTo>
                  <a:lnTo>
                    <a:pt x="12772" y="1406061"/>
                  </a:lnTo>
                  <a:lnTo>
                    <a:pt x="8440" y="1451587"/>
                  </a:lnTo>
                  <a:lnTo>
                    <a:pt x="14735" y="1496477"/>
                  </a:lnTo>
                  <a:lnTo>
                    <a:pt x="27395" y="1540092"/>
                  </a:lnTo>
                  <a:lnTo>
                    <a:pt x="45914" y="1581575"/>
                  </a:lnTo>
                  <a:lnTo>
                    <a:pt x="69786" y="1620068"/>
                  </a:lnTo>
                  <a:lnTo>
                    <a:pt x="98504" y="1654713"/>
                  </a:lnTo>
                  <a:lnTo>
                    <a:pt x="131560" y="1684652"/>
                  </a:lnTo>
                  <a:lnTo>
                    <a:pt x="168450" y="1709028"/>
                  </a:lnTo>
                  <a:lnTo>
                    <a:pt x="208665" y="1726982"/>
                  </a:lnTo>
                  <a:lnTo>
                    <a:pt x="251701" y="1737657"/>
                  </a:lnTo>
                  <a:lnTo>
                    <a:pt x="341972" y="1742522"/>
                  </a:lnTo>
                  <a:lnTo>
                    <a:pt x="389590" y="1742924"/>
                  </a:lnTo>
                  <a:lnTo>
                    <a:pt x="439550" y="1741929"/>
                  </a:lnTo>
                  <a:lnTo>
                    <a:pt x="599962" y="1735841"/>
                  </a:lnTo>
                  <a:lnTo>
                    <a:pt x="655771" y="1734538"/>
                  </a:lnTo>
                  <a:lnTo>
                    <a:pt x="712162" y="1734477"/>
                  </a:lnTo>
                  <a:lnTo>
                    <a:pt x="768783" y="1736187"/>
                  </a:lnTo>
                  <a:lnTo>
                    <a:pt x="825282" y="1740196"/>
                  </a:lnTo>
                  <a:lnTo>
                    <a:pt x="879270" y="1744602"/>
                  </a:lnTo>
                  <a:lnTo>
                    <a:pt x="929339" y="1747326"/>
                  </a:lnTo>
                  <a:lnTo>
                    <a:pt x="976613" y="1748633"/>
                  </a:lnTo>
                  <a:lnTo>
                    <a:pt x="1022216" y="1748786"/>
                  </a:lnTo>
                  <a:lnTo>
                    <a:pt x="1067269" y="1748047"/>
                  </a:lnTo>
                  <a:lnTo>
                    <a:pt x="1112897" y="1746680"/>
                  </a:lnTo>
                  <a:lnTo>
                    <a:pt x="1210369" y="1743115"/>
                  </a:lnTo>
                  <a:lnTo>
                    <a:pt x="1264459" y="1741443"/>
                  </a:lnTo>
                  <a:lnTo>
                    <a:pt x="1390529" y="1738709"/>
                  </a:lnTo>
                  <a:lnTo>
                    <a:pt x="1453431" y="1736627"/>
                  </a:lnTo>
                  <a:lnTo>
                    <a:pt x="1567707" y="1732337"/>
                  </a:lnTo>
                  <a:lnTo>
                    <a:pt x="1619334" y="1730956"/>
                  </a:lnTo>
                  <a:lnTo>
                    <a:pt x="1667455" y="1730637"/>
                  </a:lnTo>
                  <a:lnTo>
                    <a:pt x="1712197" y="1731795"/>
                  </a:lnTo>
                  <a:lnTo>
                    <a:pt x="1753686" y="1734843"/>
                  </a:lnTo>
                  <a:lnTo>
                    <a:pt x="1792049" y="1740196"/>
                  </a:lnTo>
                  <a:lnTo>
                    <a:pt x="1833466" y="1731520"/>
                  </a:lnTo>
                  <a:lnTo>
                    <a:pt x="1873786" y="1719323"/>
                  </a:lnTo>
                  <a:lnTo>
                    <a:pt x="1912376" y="1703244"/>
                  </a:lnTo>
                  <a:lnTo>
                    <a:pt x="1948600" y="1682920"/>
                  </a:lnTo>
                  <a:lnTo>
                    <a:pt x="1981822" y="1657989"/>
                  </a:lnTo>
                  <a:lnTo>
                    <a:pt x="2011406" y="1628091"/>
                  </a:lnTo>
                  <a:lnTo>
                    <a:pt x="2036718" y="1592863"/>
                  </a:lnTo>
                  <a:lnTo>
                    <a:pt x="2057120" y="1551945"/>
                  </a:lnTo>
                  <a:lnTo>
                    <a:pt x="2071979" y="1504973"/>
                  </a:lnTo>
                  <a:lnTo>
                    <a:pt x="2080658" y="1451587"/>
                  </a:lnTo>
                  <a:lnTo>
                    <a:pt x="2085715" y="1379891"/>
                  </a:lnTo>
                  <a:lnTo>
                    <a:pt x="2088442" y="1314385"/>
                  </a:lnTo>
                  <a:lnTo>
                    <a:pt x="2089260" y="1254396"/>
                  </a:lnTo>
                  <a:lnTo>
                    <a:pt x="2088595" y="1199247"/>
                  </a:lnTo>
                  <a:lnTo>
                    <a:pt x="2086869" y="1148263"/>
                  </a:lnTo>
                  <a:lnTo>
                    <a:pt x="2084505" y="1100770"/>
                  </a:lnTo>
                  <a:lnTo>
                    <a:pt x="2079561" y="1013554"/>
                  </a:lnTo>
                  <a:lnTo>
                    <a:pt x="2077827" y="972480"/>
                  </a:lnTo>
                  <a:lnTo>
                    <a:pt x="2077149" y="932197"/>
                  </a:lnTo>
                  <a:lnTo>
                    <a:pt x="2077952" y="892028"/>
                  </a:lnTo>
                  <a:lnTo>
                    <a:pt x="2083665" y="805114"/>
                  </a:lnTo>
                  <a:lnTo>
                    <a:pt x="2084700" y="756811"/>
                  </a:lnTo>
                  <a:lnTo>
                    <a:pt x="2084220" y="706817"/>
                  </a:lnTo>
                  <a:lnTo>
                    <a:pt x="2082683" y="655558"/>
                  </a:lnTo>
                  <a:lnTo>
                    <a:pt x="2078261" y="550953"/>
                  </a:lnTo>
                  <a:lnTo>
                    <a:pt x="2076290" y="498461"/>
                  </a:lnTo>
                  <a:lnTo>
                    <a:pt x="2075087" y="446411"/>
                  </a:lnTo>
                  <a:lnTo>
                    <a:pt x="2075110" y="395231"/>
                  </a:lnTo>
                  <a:lnTo>
                    <a:pt x="2076815" y="345346"/>
                  </a:lnTo>
                  <a:lnTo>
                    <a:pt x="2080658" y="297185"/>
                  </a:lnTo>
                  <a:lnTo>
                    <a:pt x="2079051" y="247404"/>
                  </a:lnTo>
                  <a:lnTo>
                    <a:pt x="2070475" y="200893"/>
                  </a:lnTo>
                  <a:lnTo>
                    <a:pt x="2055612" y="158132"/>
                  </a:lnTo>
                  <a:lnTo>
                    <a:pt x="2035141" y="119601"/>
                  </a:lnTo>
                  <a:lnTo>
                    <a:pt x="2009745" y="85779"/>
                  </a:lnTo>
                  <a:lnTo>
                    <a:pt x="1980103" y="57145"/>
                  </a:lnTo>
                  <a:lnTo>
                    <a:pt x="1946897" y="34178"/>
                  </a:lnTo>
                  <a:lnTo>
                    <a:pt x="1910808" y="17359"/>
                  </a:lnTo>
                  <a:lnTo>
                    <a:pt x="1872517" y="7166"/>
                  </a:lnTo>
                  <a:lnTo>
                    <a:pt x="1832703" y="4078"/>
                  </a:lnTo>
                  <a:lnTo>
                    <a:pt x="1792049" y="8576"/>
                  </a:lnTo>
                  <a:lnTo>
                    <a:pt x="1747955" y="14909"/>
                  </a:lnTo>
                  <a:lnTo>
                    <a:pt x="1699380" y="19607"/>
                  </a:lnTo>
                  <a:lnTo>
                    <a:pt x="1647650" y="22756"/>
                  </a:lnTo>
                  <a:lnTo>
                    <a:pt x="1594093" y="24440"/>
                  </a:lnTo>
                  <a:lnTo>
                    <a:pt x="1540035" y="24745"/>
                  </a:lnTo>
                  <a:lnTo>
                    <a:pt x="1486803" y="23757"/>
                  </a:lnTo>
                  <a:lnTo>
                    <a:pt x="1435724" y="21561"/>
                  </a:lnTo>
                  <a:lnTo>
                    <a:pt x="1388123" y="18242"/>
                  </a:lnTo>
                  <a:lnTo>
                    <a:pt x="1345328" y="13885"/>
                  </a:lnTo>
                  <a:lnTo>
                    <a:pt x="1308666" y="8576"/>
                  </a:lnTo>
                  <a:lnTo>
                    <a:pt x="1274714" y="4542"/>
                  </a:lnTo>
                  <a:lnTo>
                    <a:pt x="1238847" y="3444"/>
                  </a:lnTo>
                  <a:lnTo>
                    <a:pt x="1200583" y="4517"/>
                  </a:lnTo>
                  <a:lnTo>
                    <a:pt x="1159442" y="6996"/>
                  </a:lnTo>
                  <a:lnTo>
                    <a:pt x="1114944" y="10116"/>
                  </a:lnTo>
                  <a:lnTo>
                    <a:pt x="1066608" y="13113"/>
                  </a:lnTo>
                  <a:lnTo>
                    <a:pt x="1013955" y="15222"/>
                  </a:lnTo>
                  <a:lnTo>
                    <a:pt x="956503" y="15679"/>
                  </a:lnTo>
                  <a:lnTo>
                    <a:pt x="893772" y="13719"/>
                  </a:lnTo>
                  <a:lnTo>
                    <a:pt x="825282" y="8576"/>
                  </a:lnTo>
                  <a:lnTo>
                    <a:pt x="764730" y="3535"/>
                  </a:lnTo>
                  <a:lnTo>
                    <a:pt x="711958" y="823"/>
                  </a:lnTo>
                  <a:lnTo>
                    <a:pt x="665206" y="0"/>
                  </a:lnTo>
                  <a:close/>
                </a:path>
              </a:pathLst>
            </a:custGeom>
            <a:solidFill>
              <a:srgbClr val="CAC9D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7" name="object 7"/>
            <p:cNvSpPr/>
            <p:nvPr/>
          </p:nvSpPr>
          <p:spPr>
            <a:xfrm>
              <a:off x="5055752" y="2436632"/>
              <a:ext cx="2101215" cy="1753235"/>
            </a:xfrm>
            <a:custGeom>
              <a:avLst/>
              <a:gdLst/>
              <a:ahLst/>
              <a:cxnLst/>
              <a:rect l="l" t="t" r="r" b="b"/>
              <a:pathLst>
                <a:path w="2101215" h="1753235">
                  <a:moveTo>
                    <a:pt x="16168" y="304256"/>
                  </a:moveTo>
                  <a:lnTo>
                    <a:pt x="17207" y="256352"/>
                  </a:lnTo>
                  <a:lnTo>
                    <a:pt x="25127" y="210680"/>
                  </a:lnTo>
                  <a:lnTo>
                    <a:pt x="39315" y="167940"/>
                  </a:lnTo>
                  <a:lnTo>
                    <a:pt x="59156" y="128833"/>
                  </a:lnTo>
                  <a:lnTo>
                    <a:pt x="84038" y="94059"/>
                  </a:lnTo>
                  <a:lnTo>
                    <a:pt x="113345" y="64319"/>
                  </a:lnTo>
                  <a:lnTo>
                    <a:pt x="146464" y="40313"/>
                  </a:lnTo>
                  <a:lnTo>
                    <a:pt x="182781" y="22743"/>
                  </a:lnTo>
                  <a:lnTo>
                    <a:pt x="221681" y="12308"/>
                  </a:lnTo>
                  <a:lnTo>
                    <a:pt x="262551" y="9709"/>
                  </a:lnTo>
                  <a:lnTo>
                    <a:pt x="304777" y="15647"/>
                  </a:lnTo>
                  <a:lnTo>
                    <a:pt x="366246" y="20412"/>
                  </a:lnTo>
                  <a:lnTo>
                    <a:pt x="423765" y="22397"/>
                  </a:lnTo>
                  <a:lnTo>
                    <a:pt x="477970" y="22249"/>
                  </a:lnTo>
                  <a:lnTo>
                    <a:pt x="529499" y="20611"/>
                  </a:lnTo>
                  <a:lnTo>
                    <a:pt x="578987" y="18130"/>
                  </a:lnTo>
                  <a:lnTo>
                    <a:pt x="627068" y="15450"/>
                  </a:lnTo>
                  <a:lnTo>
                    <a:pt x="674381" y="13216"/>
                  </a:lnTo>
                  <a:lnTo>
                    <a:pt x="721560" y="12075"/>
                  </a:lnTo>
                  <a:lnTo>
                    <a:pt x="769241" y="12670"/>
                  </a:lnTo>
                  <a:lnTo>
                    <a:pt x="818060" y="15647"/>
                  </a:lnTo>
                  <a:lnTo>
                    <a:pt x="873625" y="20028"/>
                  </a:lnTo>
                  <a:lnTo>
                    <a:pt x="929700" y="23406"/>
                  </a:lnTo>
                  <a:lnTo>
                    <a:pt x="985688" y="25740"/>
                  </a:lnTo>
                  <a:lnTo>
                    <a:pt x="1040997" y="26992"/>
                  </a:lnTo>
                  <a:lnTo>
                    <a:pt x="1095029" y="27122"/>
                  </a:lnTo>
                  <a:lnTo>
                    <a:pt x="1147190" y="26092"/>
                  </a:lnTo>
                  <a:lnTo>
                    <a:pt x="1196884" y="23862"/>
                  </a:lnTo>
                  <a:lnTo>
                    <a:pt x="1243518" y="20394"/>
                  </a:lnTo>
                  <a:lnTo>
                    <a:pt x="1286494" y="15647"/>
                  </a:lnTo>
                  <a:lnTo>
                    <a:pt x="1327727" y="11025"/>
                  </a:lnTo>
                  <a:lnTo>
                    <a:pt x="1376411" y="6987"/>
                  </a:lnTo>
                  <a:lnTo>
                    <a:pt x="1430595" y="3700"/>
                  </a:lnTo>
                  <a:lnTo>
                    <a:pt x="1488325" y="1328"/>
                  </a:lnTo>
                  <a:lnTo>
                    <a:pt x="1547647" y="40"/>
                  </a:lnTo>
                  <a:lnTo>
                    <a:pt x="1606608" y="0"/>
                  </a:lnTo>
                  <a:lnTo>
                    <a:pt x="1663255" y="1374"/>
                  </a:lnTo>
                  <a:lnTo>
                    <a:pt x="1715634" y="4329"/>
                  </a:lnTo>
                  <a:lnTo>
                    <a:pt x="1761793" y="9032"/>
                  </a:lnTo>
                  <a:lnTo>
                    <a:pt x="1799777" y="15647"/>
                  </a:lnTo>
                  <a:lnTo>
                    <a:pt x="1854774" y="18317"/>
                  </a:lnTo>
                  <a:lnTo>
                    <a:pt x="1904058" y="29815"/>
                  </a:lnTo>
                  <a:lnTo>
                    <a:pt x="1947594" y="49014"/>
                  </a:lnTo>
                  <a:lnTo>
                    <a:pt x="1985345" y="74786"/>
                  </a:lnTo>
                  <a:lnTo>
                    <a:pt x="2017276" y="106002"/>
                  </a:lnTo>
                  <a:lnTo>
                    <a:pt x="2043352" y="141534"/>
                  </a:lnTo>
                  <a:lnTo>
                    <a:pt x="2063537" y="180253"/>
                  </a:lnTo>
                  <a:lnTo>
                    <a:pt x="2077794" y="221032"/>
                  </a:lnTo>
                  <a:lnTo>
                    <a:pt x="2086089" y="262743"/>
                  </a:lnTo>
                  <a:lnTo>
                    <a:pt x="2088386" y="304256"/>
                  </a:lnTo>
                  <a:lnTo>
                    <a:pt x="2082770" y="372641"/>
                  </a:lnTo>
                  <a:lnTo>
                    <a:pt x="2078467" y="437186"/>
                  </a:lnTo>
                  <a:lnTo>
                    <a:pt x="2075413" y="497971"/>
                  </a:lnTo>
                  <a:lnTo>
                    <a:pt x="2073547" y="555075"/>
                  </a:lnTo>
                  <a:lnTo>
                    <a:pt x="2072804" y="608576"/>
                  </a:lnTo>
                  <a:lnTo>
                    <a:pt x="2073120" y="658555"/>
                  </a:lnTo>
                  <a:lnTo>
                    <a:pt x="2074433" y="705089"/>
                  </a:lnTo>
                  <a:lnTo>
                    <a:pt x="2076680" y="748259"/>
                  </a:lnTo>
                  <a:lnTo>
                    <a:pt x="2079797" y="788143"/>
                  </a:lnTo>
                  <a:lnTo>
                    <a:pt x="2088386" y="858369"/>
                  </a:lnTo>
                  <a:lnTo>
                    <a:pt x="2092531" y="892172"/>
                  </a:lnTo>
                  <a:lnTo>
                    <a:pt x="2095794" y="933896"/>
                  </a:lnTo>
                  <a:lnTo>
                    <a:pt x="2098212" y="982051"/>
                  </a:lnTo>
                  <a:lnTo>
                    <a:pt x="2099826" y="1035145"/>
                  </a:lnTo>
                  <a:lnTo>
                    <a:pt x="2100672" y="1091685"/>
                  </a:lnTo>
                  <a:lnTo>
                    <a:pt x="2100791" y="1150180"/>
                  </a:lnTo>
                  <a:lnTo>
                    <a:pt x="2100221" y="1209138"/>
                  </a:lnTo>
                  <a:lnTo>
                    <a:pt x="2099001" y="1267067"/>
                  </a:lnTo>
                  <a:lnTo>
                    <a:pt x="2097168" y="1322475"/>
                  </a:lnTo>
                  <a:lnTo>
                    <a:pt x="2094763" y="1373871"/>
                  </a:lnTo>
                  <a:lnTo>
                    <a:pt x="2091822" y="1419763"/>
                  </a:lnTo>
                  <a:lnTo>
                    <a:pt x="2088386" y="1458658"/>
                  </a:lnTo>
                  <a:lnTo>
                    <a:pt x="2086938" y="1500301"/>
                  </a:lnTo>
                  <a:lnTo>
                    <a:pt x="2078299" y="1542732"/>
                  </a:lnTo>
                  <a:lnTo>
                    <a:pt x="2062882" y="1584592"/>
                  </a:lnTo>
                  <a:lnTo>
                    <a:pt x="2041099" y="1624518"/>
                  </a:lnTo>
                  <a:lnTo>
                    <a:pt x="2013362" y="1661150"/>
                  </a:lnTo>
                  <a:lnTo>
                    <a:pt x="1980082" y="1693127"/>
                  </a:lnTo>
                  <a:lnTo>
                    <a:pt x="1941672" y="1719088"/>
                  </a:lnTo>
                  <a:lnTo>
                    <a:pt x="1898543" y="1737672"/>
                  </a:lnTo>
                  <a:lnTo>
                    <a:pt x="1851108" y="1747519"/>
                  </a:lnTo>
                  <a:lnTo>
                    <a:pt x="1799777" y="1747267"/>
                  </a:lnTo>
                  <a:lnTo>
                    <a:pt x="1739647" y="1745418"/>
                  </a:lnTo>
                  <a:lnTo>
                    <a:pt x="1682425" y="1744635"/>
                  </a:lnTo>
                  <a:lnTo>
                    <a:pt x="1627630" y="1744671"/>
                  </a:lnTo>
                  <a:lnTo>
                    <a:pt x="1574780" y="1745282"/>
                  </a:lnTo>
                  <a:lnTo>
                    <a:pt x="1523394" y="1746222"/>
                  </a:lnTo>
                  <a:lnTo>
                    <a:pt x="1472988" y="1747246"/>
                  </a:lnTo>
                  <a:lnTo>
                    <a:pt x="1423082" y="1748107"/>
                  </a:lnTo>
                  <a:lnTo>
                    <a:pt x="1373194" y="1748562"/>
                  </a:lnTo>
                  <a:lnTo>
                    <a:pt x="1322842" y="1748363"/>
                  </a:lnTo>
                  <a:lnTo>
                    <a:pt x="1271544" y="1747267"/>
                  </a:lnTo>
                  <a:lnTo>
                    <a:pt x="1218160" y="1745586"/>
                  </a:lnTo>
                  <a:lnTo>
                    <a:pt x="1162543" y="1743893"/>
                  </a:lnTo>
                  <a:lnTo>
                    <a:pt x="1105701" y="1742332"/>
                  </a:lnTo>
                  <a:lnTo>
                    <a:pt x="1048643" y="1741049"/>
                  </a:lnTo>
                  <a:lnTo>
                    <a:pt x="992378" y="1740187"/>
                  </a:lnTo>
                  <a:lnTo>
                    <a:pt x="937915" y="1739892"/>
                  </a:lnTo>
                  <a:lnTo>
                    <a:pt x="886263" y="1740308"/>
                  </a:lnTo>
                  <a:lnTo>
                    <a:pt x="838431" y="1741579"/>
                  </a:lnTo>
                  <a:lnTo>
                    <a:pt x="795427" y="1743851"/>
                  </a:lnTo>
                  <a:lnTo>
                    <a:pt x="758260" y="1747267"/>
                  </a:lnTo>
                  <a:lnTo>
                    <a:pt x="718822" y="1750788"/>
                  </a:lnTo>
                  <a:lnTo>
                    <a:pt x="676041" y="1752613"/>
                  </a:lnTo>
                  <a:lnTo>
                    <a:pt x="630175" y="1753091"/>
                  </a:lnTo>
                  <a:lnTo>
                    <a:pt x="581486" y="1752573"/>
                  </a:lnTo>
                  <a:lnTo>
                    <a:pt x="530233" y="1751408"/>
                  </a:lnTo>
                  <a:lnTo>
                    <a:pt x="476675" y="1749945"/>
                  </a:lnTo>
                  <a:lnTo>
                    <a:pt x="421074" y="1748534"/>
                  </a:lnTo>
                  <a:lnTo>
                    <a:pt x="363688" y="1747525"/>
                  </a:lnTo>
                  <a:lnTo>
                    <a:pt x="304777" y="1747267"/>
                  </a:lnTo>
                  <a:lnTo>
                    <a:pt x="256739" y="1746163"/>
                  </a:lnTo>
                  <a:lnTo>
                    <a:pt x="211259" y="1735643"/>
                  </a:lnTo>
                  <a:lnTo>
                    <a:pt x="168976" y="1716924"/>
                  </a:lnTo>
                  <a:lnTo>
                    <a:pt x="130529" y="1691225"/>
                  </a:lnTo>
                  <a:lnTo>
                    <a:pt x="96556" y="1659764"/>
                  </a:lnTo>
                  <a:lnTo>
                    <a:pt x="67697" y="1623758"/>
                  </a:lnTo>
                  <a:lnTo>
                    <a:pt x="44590" y="1584427"/>
                  </a:lnTo>
                  <a:lnTo>
                    <a:pt x="27874" y="1542988"/>
                  </a:lnTo>
                  <a:lnTo>
                    <a:pt x="18187" y="1500659"/>
                  </a:lnTo>
                  <a:lnTo>
                    <a:pt x="16168" y="1458658"/>
                  </a:lnTo>
                  <a:lnTo>
                    <a:pt x="11599" y="1395864"/>
                  </a:lnTo>
                  <a:lnTo>
                    <a:pt x="7648" y="1340254"/>
                  </a:lnTo>
                  <a:lnTo>
                    <a:pt x="4414" y="1290122"/>
                  </a:lnTo>
                  <a:lnTo>
                    <a:pt x="1996" y="1243761"/>
                  </a:lnTo>
                  <a:lnTo>
                    <a:pt x="491" y="1199465"/>
                  </a:lnTo>
                  <a:lnTo>
                    <a:pt x="0" y="1155526"/>
                  </a:lnTo>
                  <a:lnTo>
                    <a:pt x="618" y="1110238"/>
                  </a:lnTo>
                  <a:lnTo>
                    <a:pt x="2446" y="1061894"/>
                  </a:lnTo>
                  <a:lnTo>
                    <a:pt x="5582" y="1008787"/>
                  </a:lnTo>
                  <a:lnTo>
                    <a:pt x="10123" y="949210"/>
                  </a:lnTo>
                  <a:lnTo>
                    <a:pt x="16168" y="881457"/>
                  </a:lnTo>
                  <a:lnTo>
                    <a:pt x="20893" y="817852"/>
                  </a:lnTo>
                  <a:lnTo>
                    <a:pt x="22915" y="759335"/>
                  </a:lnTo>
                  <a:lnTo>
                    <a:pt x="22786" y="705226"/>
                  </a:lnTo>
                  <a:lnTo>
                    <a:pt x="21061" y="654843"/>
                  </a:lnTo>
                  <a:lnTo>
                    <a:pt x="18292" y="607507"/>
                  </a:lnTo>
                  <a:lnTo>
                    <a:pt x="15033" y="562535"/>
                  </a:lnTo>
                  <a:lnTo>
                    <a:pt x="11837" y="519248"/>
                  </a:lnTo>
                  <a:lnTo>
                    <a:pt x="9257" y="476965"/>
                  </a:lnTo>
                  <a:lnTo>
                    <a:pt x="7847" y="435005"/>
                  </a:lnTo>
                  <a:lnTo>
                    <a:pt x="8160" y="392688"/>
                  </a:lnTo>
                  <a:lnTo>
                    <a:pt x="10749" y="349331"/>
                  </a:lnTo>
                  <a:lnTo>
                    <a:pt x="16168" y="304256"/>
                  </a:lnTo>
                  <a:close/>
                </a:path>
              </a:pathLst>
            </a:custGeom>
            <a:ln w="12700">
              <a:solidFill>
                <a:srgbClr val="949398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</p:grpSp>
      <p:sp>
        <p:nvSpPr>
          <p:cNvPr id="8" name="object 8"/>
          <p:cNvSpPr/>
          <p:nvPr/>
        </p:nvSpPr>
        <p:spPr>
          <a:xfrm>
            <a:off x="1428218" y="2950429"/>
            <a:ext cx="338613" cy="159068"/>
          </a:xfrm>
          <a:custGeom>
            <a:avLst/>
            <a:gdLst/>
            <a:ahLst/>
            <a:cxnLst/>
            <a:rect l="l" t="t" r="r" b="b"/>
            <a:pathLst>
              <a:path w="451485" h="212089">
                <a:moveTo>
                  <a:pt x="383656" y="0"/>
                </a:moveTo>
                <a:lnTo>
                  <a:pt x="380643" y="8595"/>
                </a:lnTo>
                <a:lnTo>
                  <a:pt x="392900" y="13914"/>
                </a:lnTo>
                <a:lnTo>
                  <a:pt x="403442" y="21277"/>
                </a:lnTo>
                <a:lnTo>
                  <a:pt x="424845" y="55409"/>
                </a:lnTo>
                <a:lnTo>
                  <a:pt x="431877" y="104811"/>
                </a:lnTo>
                <a:lnTo>
                  <a:pt x="431092" y="123487"/>
                </a:lnTo>
                <a:lnTo>
                  <a:pt x="419319" y="169217"/>
                </a:lnTo>
                <a:lnTo>
                  <a:pt x="393043" y="197806"/>
                </a:lnTo>
                <a:lnTo>
                  <a:pt x="380978" y="203150"/>
                </a:lnTo>
                <a:lnTo>
                  <a:pt x="383656" y="211744"/>
                </a:lnTo>
                <a:lnTo>
                  <a:pt x="424112" y="187708"/>
                </a:lnTo>
                <a:lnTo>
                  <a:pt x="446834" y="143335"/>
                </a:lnTo>
                <a:lnTo>
                  <a:pt x="451187" y="105928"/>
                </a:lnTo>
                <a:lnTo>
                  <a:pt x="450108" y="86747"/>
                </a:lnTo>
                <a:lnTo>
                  <a:pt x="433718" y="37114"/>
                </a:lnTo>
                <a:lnTo>
                  <a:pt x="399008" y="5542"/>
                </a:lnTo>
                <a:lnTo>
                  <a:pt x="383656" y="0"/>
                </a:lnTo>
                <a:close/>
              </a:path>
              <a:path w="451485" h="212089">
                <a:moveTo>
                  <a:pt x="67529" y="0"/>
                </a:moveTo>
                <a:lnTo>
                  <a:pt x="27147" y="24099"/>
                </a:lnTo>
                <a:lnTo>
                  <a:pt x="4367" y="68577"/>
                </a:lnTo>
                <a:lnTo>
                  <a:pt x="62" y="104811"/>
                </a:lnTo>
                <a:lnTo>
                  <a:pt x="0" y="105928"/>
                </a:lnTo>
                <a:lnTo>
                  <a:pt x="982" y="123487"/>
                </a:lnTo>
                <a:lnTo>
                  <a:pt x="1088" y="125381"/>
                </a:lnTo>
                <a:lnTo>
                  <a:pt x="4353" y="143335"/>
                </a:lnTo>
                <a:lnTo>
                  <a:pt x="27074" y="187708"/>
                </a:lnTo>
                <a:lnTo>
                  <a:pt x="67529" y="211744"/>
                </a:lnTo>
                <a:lnTo>
                  <a:pt x="70209" y="203150"/>
                </a:lnTo>
                <a:lnTo>
                  <a:pt x="58143" y="197806"/>
                </a:lnTo>
                <a:lnTo>
                  <a:pt x="47731" y="190369"/>
                </a:lnTo>
                <a:lnTo>
                  <a:pt x="26373" y="155690"/>
                </a:lnTo>
                <a:lnTo>
                  <a:pt x="19357" y="105928"/>
                </a:lnTo>
                <a:lnTo>
                  <a:pt x="19310" y="104811"/>
                </a:lnTo>
                <a:lnTo>
                  <a:pt x="26373" y="55409"/>
                </a:lnTo>
                <a:lnTo>
                  <a:pt x="47815" y="21277"/>
                </a:lnTo>
                <a:lnTo>
                  <a:pt x="70544" y="8595"/>
                </a:lnTo>
                <a:lnTo>
                  <a:pt x="67529" y="0"/>
                </a:lnTo>
                <a:close/>
              </a:path>
            </a:pathLst>
          </a:custGeom>
          <a:solidFill>
            <a:srgbClr val="FF9300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9" name="object 9"/>
          <p:cNvSpPr/>
          <p:nvPr/>
        </p:nvSpPr>
        <p:spPr>
          <a:xfrm>
            <a:off x="1861033" y="2950429"/>
            <a:ext cx="433864" cy="159068"/>
          </a:xfrm>
          <a:custGeom>
            <a:avLst/>
            <a:gdLst/>
            <a:ahLst/>
            <a:cxnLst/>
            <a:rect l="l" t="t" r="r" b="b"/>
            <a:pathLst>
              <a:path w="578485" h="212089">
                <a:moveTo>
                  <a:pt x="510656" y="0"/>
                </a:moveTo>
                <a:lnTo>
                  <a:pt x="507643" y="8595"/>
                </a:lnTo>
                <a:lnTo>
                  <a:pt x="519900" y="13914"/>
                </a:lnTo>
                <a:lnTo>
                  <a:pt x="530442" y="21277"/>
                </a:lnTo>
                <a:lnTo>
                  <a:pt x="551845" y="55409"/>
                </a:lnTo>
                <a:lnTo>
                  <a:pt x="558877" y="104811"/>
                </a:lnTo>
                <a:lnTo>
                  <a:pt x="558092" y="123487"/>
                </a:lnTo>
                <a:lnTo>
                  <a:pt x="546319" y="169217"/>
                </a:lnTo>
                <a:lnTo>
                  <a:pt x="520043" y="197806"/>
                </a:lnTo>
                <a:lnTo>
                  <a:pt x="507978" y="203150"/>
                </a:lnTo>
                <a:lnTo>
                  <a:pt x="510656" y="211744"/>
                </a:lnTo>
                <a:lnTo>
                  <a:pt x="551112" y="187708"/>
                </a:lnTo>
                <a:lnTo>
                  <a:pt x="573834" y="143335"/>
                </a:lnTo>
                <a:lnTo>
                  <a:pt x="578187" y="105928"/>
                </a:lnTo>
                <a:lnTo>
                  <a:pt x="577108" y="86747"/>
                </a:lnTo>
                <a:lnTo>
                  <a:pt x="560718" y="37114"/>
                </a:lnTo>
                <a:lnTo>
                  <a:pt x="526008" y="5542"/>
                </a:lnTo>
                <a:lnTo>
                  <a:pt x="510656" y="0"/>
                </a:lnTo>
                <a:close/>
              </a:path>
              <a:path w="578485" h="212089">
                <a:moveTo>
                  <a:pt x="67529" y="0"/>
                </a:moveTo>
                <a:lnTo>
                  <a:pt x="27147" y="24099"/>
                </a:lnTo>
                <a:lnTo>
                  <a:pt x="4367" y="68577"/>
                </a:lnTo>
                <a:lnTo>
                  <a:pt x="62" y="104811"/>
                </a:lnTo>
                <a:lnTo>
                  <a:pt x="0" y="105928"/>
                </a:lnTo>
                <a:lnTo>
                  <a:pt x="982" y="123487"/>
                </a:lnTo>
                <a:lnTo>
                  <a:pt x="1088" y="125381"/>
                </a:lnTo>
                <a:lnTo>
                  <a:pt x="4353" y="143335"/>
                </a:lnTo>
                <a:lnTo>
                  <a:pt x="27074" y="187708"/>
                </a:lnTo>
                <a:lnTo>
                  <a:pt x="67529" y="211744"/>
                </a:lnTo>
                <a:lnTo>
                  <a:pt x="70209" y="203150"/>
                </a:lnTo>
                <a:lnTo>
                  <a:pt x="58143" y="197806"/>
                </a:lnTo>
                <a:lnTo>
                  <a:pt x="47731" y="190369"/>
                </a:lnTo>
                <a:lnTo>
                  <a:pt x="26373" y="155690"/>
                </a:lnTo>
                <a:lnTo>
                  <a:pt x="19357" y="105928"/>
                </a:lnTo>
                <a:lnTo>
                  <a:pt x="19310" y="104811"/>
                </a:lnTo>
                <a:lnTo>
                  <a:pt x="26373" y="55409"/>
                </a:lnTo>
                <a:lnTo>
                  <a:pt x="47815" y="21277"/>
                </a:lnTo>
                <a:lnTo>
                  <a:pt x="70544" y="8595"/>
                </a:lnTo>
                <a:lnTo>
                  <a:pt x="67529" y="0"/>
                </a:lnTo>
                <a:close/>
              </a:path>
            </a:pathLst>
          </a:custGeom>
          <a:solidFill>
            <a:srgbClr val="FF9300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0" name="object 10"/>
          <p:cNvSpPr txBox="1"/>
          <p:nvPr/>
        </p:nvSpPr>
        <p:spPr>
          <a:xfrm>
            <a:off x="538373" y="2239900"/>
            <a:ext cx="4202906" cy="886781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R="3810" algn="r">
              <a:spcBef>
                <a:spcPts val="75"/>
              </a:spcBef>
            </a:pPr>
            <a:r>
              <a:rPr sz="1350" spc="-19" dirty="0">
                <a:solidFill>
                  <a:srgbClr val="1B243B"/>
                </a:solidFill>
                <a:latin typeface="Cambria Math"/>
                <a:cs typeface="Cambria Math"/>
              </a:rPr>
              <a:t>𝑘𝑒𝑦</a:t>
            </a:r>
            <a:endParaRPr sz="1350" dirty="0">
              <a:latin typeface="Cambria Math"/>
              <a:cs typeface="Cambria Math"/>
            </a:endParaRPr>
          </a:p>
          <a:p>
            <a:pPr>
              <a:spcBef>
                <a:spcPts val="394"/>
              </a:spcBef>
            </a:pPr>
            <a:endParaRPr sz="1350" dirty="0">
              <a:latin typeface="Cambria Math"/>
              <a:cs typeface="Cambria Math"/>
            </a:endParaRPr>
          </a:p>
          <a:p>
            <a:pPr marR="1118235" algn="ctr">
              <a:lnSpc>
                <a:spcPts val="1601"/>
              </a:lnSpc>
              <a:spcBef>
                <a:spcPts val="4"/>
              </a:spcBef>
            </a:pPr>
            <a:r>
              <a:rPr sz="1350" spc="-105" dirty="0">
                <a:solidFill>
                  <a:srgbClr val="FF9300"/>
                </a:solidFill>
                <a:latin typeface="Arial"/>
                <a:cs typeface="Arial"/>
              </a:rPr>
              <a:t>Black-</a:t>
            </a:r>
            <a:r>
              <a:rPr sz="1350" spc="-169" dirty="0">
                <a:solidFill>
                  <a:srgbClr val="FF9300"/>
                </a:solidFill>
                <a:latin typeface="Arial"/>
                <a:cs typeface="Arial"/>
              </a:rPr>
              <a:t>box</a:t>
            </a:r>
            <a:r>
              <a:rPr sz="1350" spc="-53" dirty="0">
                <a:solidFill>
                  <a:srgbClr val="FF9300"/>
                </a:solidFill>
                <a:latin typeface="Arial"/>
                <a:cs typeface="Arial"/>
              </a:rPr>
              <a:t> </a:t>
            </a:r>
            <a:r>
              <a:rPr sz="1350" spc="-101" dirty="0">
                <a:solidFill>
                  <a:srgbClr val="FF9300"/>
                </a:solidFill>
                <a:latin typeface="Arial"/>
                <a:cs typeface="Arial"/>
              </a:rPr>
              <a:t>trained</a:t>
            </a:r>
            <a:r>
              <a:rPr sz="1350" spc="-53" dirty="0">
                <a:solidFill>
                  <a:srgbClr val="FF9300"/>
                </a:solidFill>
                <a:latin typeface="Arial"/>
                <a:cs typeface="Arial"/>
              </a:rPr>
              <a:t> </a:t>
            </a:r>
            <a:r>
              <a:rPr sz="1350" spc="-188" dirty="0">
                <a:solidFill>
                  <a:srgbClr val="FF9300"/>
                </a:solidFill>
                <a:latin typeface="Arial"/>
                <a:cs typeface="Arial"/>
              </a:rPr>
              <a:t>on</a:t>
            </a:r>
            <a:r>
              <a:rPr sz="1350" spc="-53" dirty="0">
                <a:solidFill>
                  <a:srgbClr val="FF9300"/>
                </a:solidFill>
                <a:latin typeface="Arial"/>
                <a:cs typeface="Arial"/>
              </a:rPr>
              <a:t> </a:t>
            </a:r>
            <a:r>
              <a:rPr sz="1350" spc="-225" dirty="0">
                <a:solidFill>
                  <a:srgbClr val="FF9300"/>
                </a:solidFill>
                <a:latin typeface="Arial"/>
                <a:cs typeface="Arial"/>
              </a:rPr>
              <a:t>a</a:t>
            </a:r>
            <a:r>
              <a:rPr sz="1350" spc="-56" dirty="0">
                <a:solidFill>
                  <a:srgbClr val="FF9300"/>
                </a:solidFill>
                <a:latin typeface="Arial"/>
                <a:cs typeface="Arial"/>
              </a:rPr>
              <a:t> </a:t>
            </a:r>
            <a:r>
              <a:rPr sz="1350" spc="-131" dirty="0">
                <a:solidFill>
                  <a:srgbClr val="FF9300"/>
                </a:solidFill>
                <a:latin typeface="Arial"/>
                <a:cs typeface="Arial"/>
              </a:rPr>
              <a:t>dataset</a:t>
            </a:r>
            <a:r>
              <a:rPr sz="1350" spc="-49" dirty="0">
                <a:solidFill>
                  <a:srgbClr val="FF9300"/>
                </a:solidFill>
                <a:latin typeface="Arial"/>
                <a:cs typeface="Arial"/>
              </a:rPr>
              <a:t> </a:t>
            </a:r>
            <a:r>
              <a:rPr sz="1350" spc="-53" dirty="0">
                <a:solidFill>
                  <a:srgbClr val="FF9300"/>
                </a:solidFill>
                <a:latin typeface="Arial"/>
                <a:cs typeface="Arial"/>
              </a:rPr>
              <a:t>of</a:t>
            </a:r>
            <a:r>
              <a:rPr sz="1350" spc="-49" dirty="0">
                <a:solidFill>
                  <a:srgbClr val="FF9300"/>
                </a:solidFill>
                <a:latin typeface="Arial"/>
                <a:cs typeface="Arial"/>
              </a:rPr>
              <a:t> </a:t>
            </a:r>
            <a:r>
              <a:rPr sz="1350" spc="-101" dirty="0">
                <a:solidFill>
                  <a:srgbClr val="FF9300"/>
                </a:solidFill>
                <a:latin typeface="Arial"/>
                <a:cs typeface="Arial"/>
              </a:rPr>
              <a:t>pairs</a:t>
            </a:r>
            <a:r>
              <a:rPr sz="1350" spc="-60" dirty="0">
                <a:solidFill>
                  <a:srgbClr val="FF9300"/>
                </a:solidFill>
                <a:latin typeface="Arial"/>
                <a:cs typeface="Arial"/>
              </a:rPr>
              <a:t> </a:t>
            </a:r>
            <a:r>
              <a:rPr sz="1350" spc="-113" dirty="0">
                <a:solidFill>
                  <a:srgbClr val="FF9300"/>
                </a:solidFill>
                <a:latin typeface="Arial"/>
                <a:cs typeface="Arial"/>
              </a:rPr>
              <a:t>(key,</a:t>
            </a:r>
            <a:r>
              <a:rPr sz="1350" spc="-49" dirty="0">
                <a:solidFill>
                  <a:srgbClr val="FF9300"/>
                </a:solidFill>
                <a:latin typeface="Arial"/>
                <a:cs typeface="Arial"/>
              </a:rPr>
              <a:t> </a:t>
            </a:r>
            <a:r>
              <a:rPr sz="1350" spc="-45" dirty="0">
                <a:solidFill>
                  <a:srgbClr val="FF9300"/>
                </a:solidFill>
                <a:latin typeface="Arial"/>
                <a:cs typeface="Arial"/>
              </a:rPr>
              <a:t>pos)</a:t>
            </a:r>
            <a:endParaRPr sz="1350" dirty="0">
              <a:latin typeface="Arial"/>
              <a:cs typeface="Arial"/>
            </a:endParaRPr>
          </a:p>
          <a:p>
            <a:pPr marR="1119188" algn="ctr">
              <a:lnSpc>
                <a:spcPts val="1601"/>
              </a:lnSpc>
              <a:tabLst>
                <a:tab pos="923925" algn="l"/>
              </a:tabLst>
            </a:pPr>
            <a:r>
              <a:rPr sz="1350" dirty="0">
                <a:solidFill>
                  <a:srgbClr val="FF9300"/>
                </a:solidFill>
                <a:latin typeface="Cambria Math"/>
                <a:cs typeface="Cambria Math"/>
              </a:rPr>
              <a:t>𝒟</a:t>
            </a:r>
            <a:r>
              <a:rPr sz="1350" spc="94" dirty="0">
                <a:solidFill>
                  <a:srgbClr val="FF9300"/>
                </a:solidFill>
                <a:latin typeface="Cambria Math"/>
                <a:cs typeface="Cambria Math"/>
              </a:rPr>
              <a:t> </a:t>
            </a:r>
            <a:r>
              <a:rPr sz="1350" dirty="0">
                <a:solidFill>
                  <a:srgbClr val="FF9300"/>
                </a:solidFill>
                <a:latin typeface="Cambria Math"/>
                <a:cs typeface="Cambria Math"/>
              </a:rPr>
              <a:t>=</a:t>
            </a:r>
            <a:r>
              <a:rPr sz="1350" spc="71" dirty="0">
                <a:solidFill>
                  <a:srgbClr val="FF9300"/>
                </a:solidFill>
                <a:latin typeface="Cambria Math"/>
                <a:cs typeface="Cambria Math"/>
              </a:rPr>
              <a:t> </a:t>
            </a:r>
            <a:r>
              <a:rPr sz="1350" dirty="0">
                <a:solidFill>
                  <a:srgbClr val="FF9300"/>
                </a:solidFill>
                <a:latin typeface="Cambria Math"/>
                <a:cs typeface="Cambria Math"/>
              </a:rPr>
              <a:t>{</a:t>
            </a:r>
            <a:r>
              <a:rPr sz="1350" spc="255" dirty="0">
                <a:solidFill>
                  <a:srgbClr val="FF9300"/>
                </a:solidFill>
                <a:latin typeface="Cambria Math"/>
                <a:cs typeface="Cambria Math"/>
              </a:rPr>
              <a:t> </a:t>
            </a:r>
            <a:r>
              <a:rPr sz="1350" dirty="0">
                <a:solidFill>
                  <a:srgbClr val="FF9300"/>
                </a:solidFill>
                <a:latin typeface="Cambria Math"/>
                <a:cs typeface="Cambria Math"/>
              </a:rPr>
              <a:t>2,1</a:t>
            </a:r>
            <a:r>
              <a:rPr sz="1350" spc="251" dirty="0">
                <a:solidFill>
                  <a:srgbClr val="FF9300"/>
                </a:solidFill>
                <a:latin typeface="Cambria Math"/>
                <a:cs typeface="Cambria Math"/>
              </a:rPr>
              <a:t> </a:t>
            </a:r>
            <a:r>
              <a:rPr sz="1350" spc="-38" dirty="0">
                <a:solidFill>
                  <a:srgbClr val="FF9300"/>
                </a:solidFill>
                <a:latin typeface="Cambria Math"/>
                <a:cs typeface="Cambria Math"/>
              </a:rPr>
              <a:t>,</a:t>
            </a:r>
            <a:r>
              <a:rPr sz="1350" dirty="0">
                <a:solidFill>
                  <a:srgbClr val="FF9300"/>
                </a:solidFill>
                <a:latin typeface="Cambria Math"/>
                <a:cs typeface="Cambria Math"/>
              </a:rPr>
              <a:t>	11,2</a:t>
            </a:r>
            <a:r>
              <a:rPr sz="1350" spc="248" dirty="0">
                <a:solidFill>
                  <a:srgbClr val="FF9300"/>
                </a:solidFill>
                <a:latin typeface="Cambria Math"/>
                <a:cs typeface="Cambria Math"/>
              </a:rPr>
              <a:t> </a:t>
            </a:r>
            <a:r>
              <a:rPr sz="1350" spc="-8" dirty="0">
                <a:solidFill>
                  <a:srgbClr val="FF9300"/>
                </a:solidFill>
                <a:latin typeface="Cambria Math"/>
                <a:cs typeface="Cambria Math"/>
              </a:rPr>
              <a:t>,</a:t>
            </a:r>
            <a:r>
              <a:rPr sz="1350" spc="-71" dirty="0">
                <a:solidFill>
                  <a:srgbClr val="FF9300"/>
                </a:solidFill>
                <a:latin typeface="Cambria Math"/>
                <a:cs typeface="Cambria Math"/>
              </a:rPr>
              <a:t> </a:t>
            </a:r>
            <a:r>
              <a:rPr sz="1350" dirty="0">
                <a:solidFill>
                  <a:srgbClr val="FF9300"/>
                </a:solidFill>
                <a:latin typeface="Cambria Math"/>
                <a:cs typeface="Cambria Math"/>
              </a:rPr>
              <a:t>…</a:t>
            </a:r>
            <a:r>
              <a:rPr sz="1350" spc="-75" dirty="0">
                <a:solidFill>
                  <a:srgbClr val="FF9300"/>
                </a:solidFill>
                <a:latin typeface="Cambria Math"/>
                <a:cs typeface="Cambria Math"/>
              </a:rPr>
              <a:t> </a:t>
            </a:r>
            <a:r>
              <a:rPr sz="1350" spc="-8" dirty="0">
                <a:solidFill>
                  <a:srgbClr val="FF9300"/>
                </a:solidFill>
                <a:latin typeface="Cambria Math"/>
                <a:cs typeface="Cambria Math"/>
              </a:rPr>
              <a:t>,</a:t>
            </a:r>
            <a:r>
              <a:rPr sz="1350" spc="-71" dirty="0">
                <a:solidFill>
                  <a:srgbClr val="FF9300"/>
                </a:solidFill>
                <a:latin typeface="Cambria Math"/>
                <a:cs typeface="Cambria Math"/>
              </a:rPr>
              <a:t> </a:t>
            </a:r>
            <a:r>
              <a:rPr sz="1350" spc="-8" dirty="0">
                <a:solidFill>
                  <a:srgbClr val="FF9300"/>
                </a:solidFill>
                <a:latin typeface="Cambria Math"/>
                <a:cs typeface="Cambria Math"/>
              </a:rPr>
              <a:t>(95,</a:t>
            </a:r>
            <a:r>
              <a:rPr sz="1350" spc="-71" dirty="0">
                <a:solidFill>
                  <a:srgbClr val="FF9300"/>
                </a:solidFill>
                <a:latin typeface="Cambria Math"/>
                <a:cs typeface="Cambria Math"/>
              </a:rPr>
              <a:t> </a:t>
            </a:r>
            <a:r>
              <a:rPr sz="1350" spc="-19" dirty="0">
                <a:solidFill>
                  <a:srgbClr val="FF9300"/>
                </a:solidFill>
                <a:latin typeface="Cambria Math"/>
                <a:cs typeface="Cambria Math"/>
              </a:rPr>
              <a:t>𝑛)}</a:t>
            </a:r>
            <a:endParaRPr sz="1350" dirty="0">
              <a:latin typeface="Cambria Math"/>
              <a:cs typeface="Cambria Math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596671" y="4080129"/>
            <a:ext cx="1752600" cy="21736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350" dirty="0">
                <a:solidFill>
                  <a:srgbClr val="1B243B"/>
                </a:solidFill>
                <a:latin typeface="Cambria Math"/>
                <a:cs typeface="Cambria Math"/>
              </a:rPr>
              <a:t>𝑝𝑜𝑠𝑖𝑡𝑖𝑜𝑛</a:t>
            </a:r>
            <a:r>
              <a:rPr sz="1350" spc="169" dirty="0">
                <a:solidFill>
                  <a:srgbClr val="1B243B"/>
                </a:solidFill>
                <a:latin typeface="Cambria Math"/>
                <a:cs typeface="Cambria Math"/>
              </a:rPr>
              <a:t> </a:t>
            </a:r>
            <a:r>
              <a:rPr sz="1350" spc="-15" dirty="0">
                <a:solidFill>
                  <a:srgbClr val="FF7E79"/>
                </a:solidFill>
                <a:latin typeface="Arial"/>
                <a:cs typeface="Arial"/>
              </a:rPr>
              <a:t>(approximate)</a:t>
            </a:r>
            <a:endParaRPr sz="135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438049" y="4749011"/>
            <a:ext cx="1453991" cy="209550"/>
          </a:xfrm>
          <a:custGeom>
            <a:avLst/>
            <a:gdLst/>
            <a:ahLst/>
            <a:cxnLst/>
            <a:rect l="l" t="t" r="r" b="b"/>
            <a:pathLst>
              <a:path w="1938654" h="279400">
                <a:moveTo>
                  <a:pt x="1938654" y="0"/>
                </a:moveTo>
                <a:lnTo>
                  <a:pt x="1910299" y="70469"/>
                </a:lnTo>
                <a:lnTo>
                  <a:pt x="1877826" y="98727"/>
                </a:lnTo>
                <a:lnTo>
                  <a:pt x="1835795" y="120559"/>
                </a:lnTo>
                <a:lnTo>
                  <a:pt x="1786184" y="134634"/>
                </a:lnTo>
                <a:lnTo>
                  <a:pt x="1730975" y="139622"/>
                </a:lnTo>
                <a:lnTo>
                  <a:pt x="1177005" y="139622"/>
                </a:lnTo>
                <a:lnTo>
                  <a:pt x="1121796" y="144609"/>
                </a:lnTo>
                <a:lnTo>
                  <a:pt x="1072186" y="158684"/>
                </a:lnTo>
                <a:lnTo>
                  <a:pt x="1030154" y="180516"/>
                </a:lnTo>
                <a:lnTo>
                  <a:pt x="997681" y="208774"/>
                </a:lnTo>
                <a:lnTo>
                  <a:pt x="976745" y="242127"/>
                </a:lnTo>
                <a:lnTo>
                  <a:pt x="969327" y="279244"/>
                </a:lnTo>
                <a:lnTo>
                  <a:pt x="961908" y="242127"/>
                </a:lnTo>
                <a:lnTo>
                  <a:pt x="940972" y="208774"/>
                </a:lnTo>
                <a:lnTo>
                  <a:pt x="908499" y="180516"/>
                </a:lnTo>
                <a:lnTo>
                  <a:pt x="866467" y="158684"/>
                </a:lnTo>
                <a:lnTo>
                  <a:pt x="816857" y="144609"/>
                </a:lnTo>
                <a:lnTo>
                  <a:pt x="761649" y="139622"/>
                </a:lnTo>
                <a:lnTo>
                  <a:pt x="207678" y="139622"/>
                </a:lnTo>
                <a:lnTo>
                  <a:pt x="152469" y="134634"/>
                </a:lnTo>
                <a:lnTo>
                  <a:pt x="102859" y="120559"/>
                </a:lnTo>
                <a:lnTo>
                  <a:pt x="60827" y="98727"/>
                </a:lnTo>
                <a:lnTo>
                  <a:pt x="28354" y="70469"/>
                </a:lnTo>
                <a:lnTo>
                  <a:pt x="7418" y="37117"/>
                </a:lnTo>
                <a:lnTo>
                  <a:pt x="0" y="0"/>
                </a:lnTo>
              </a:path>
            </a:pathLst>
          </a:custGeom>
          <a:ln w="19050">
            <a:solidFill>
              <a:srgbClr val="FF7E79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3" name="object 13"/>
          <p:cNvSpPr txBox="1"/>
          <p:nvPr/>
        </p:nvSpPr>
        <p:spPr>
          <a:xfrm>
            <a:off x="3174992" y="5031105"/>
            <a:ext cx="2076450" cy="394339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5715" algn="ctr">
              <a:lnSpc>
                <a:spcPts val="1529"/>
              </a:lnSpc>
              <a:spcBef>
                <a:spcPts val="75"/>
              </a:spcBef>
            </a:pPr>
            <a:r>
              <a:rPr sz="1350" dirty="0">
                <a:solidFill>
                  <a:srgbClr val="FF7E79"/>
                </a:solidFill>
                <a:latin typeface="Arial"/>
                <a:cs typeface="Arial"/>
              </a:rPr>
              <a:t>Binary</a:t>
            </a:r>
            <a:r>
              <a:rPr sz="1350" spc="-68" dirty="0">
                <a:solidFill>
                  <a:srgbClr val="FF7E79"/>
                </a:solidFill>
                <a:latin typeface="Arial"/>
                <a:cs typeface="Arial"/>
              </a:rPr>
              <a:t> </a:t>
            </a:r>
            <a:r>
              <a:rPr sz="1350" spc="-34" dirty="0">
                <a:solidFill>
                  <a:srgbClr val="FF7E79"/>
                </a:solidFill>
                <a:latin typeface="Arial"/>
                <a:cs typeface="Arial"/>
              </a:rPr>
              <a:t>search</a:t>
            </a:r>
            <a:r>
              <a:rPr sz="1350" spc="-60" dirty="0">
                <a:solidFill>
                  <a:srgbClr val="FF7E79"/>
                </a:solidFill>
                <a:latin typeface="Arial"/>
                <a:cs typeface="Arial"/>
              </a:rPr>
              <a:t> </a:t>
            </a:r>
            <a:r>
              <a:rPr sz="1350" spc="-19" dirty="0">
                <a:solidFill>
                  <a:srgbClr val="FF7E79"/>
                </a:solidFill>
                <a:latin typeface="Arial"/>
                <a:cs typeface="Arial"/>
              </a:rPr>
              <a:t>in</a:t>
            </a:r>
            <a:endParaRPr sz="1350" dirty="0">
              <a:latin typeface="Arial"/>
              <a:cs typeface="Arial"/>
            </a:endParaRPr>
          </a:p>
          <a:p>
            <a:pPr algn="ctr">
              <a:lnSpc>
                <a:spcPts val="1529"/>
              </a:lnSpc>
            </a:pPr>
            <a:r>
              <a:rPr sz="1350" dirty="0">
                <a:solidFill>
                  <a:srgbClr val="FF7E79"/>
                </a:solidFill>
                <a:latin typeface="Cambria Math"/>
                <a:cs typeface="Cambria Math"/>
              </a:rPr>
              <a:t>𝑝𝑜𝑠𝑖𝑡𝑖𝑜𝑛</a:t>
            </a:r>
            <a:r>
              <a:rPr sz="1350" spc="8" dirty="0">
                <a:solidFill>
                  <a:srgbClr val="FF7E79"/>
                </a:solidFill>
                <a:latin typeface="Cambria Math"/>
                <a:cs typeface="Cambria Math"/>
              </a:rPr>
              <a:t> </a:t>
            </a:r>
            <a:r>
              <a:rPr sz="1350" dirty="0">
                <a:solidFill>
                  <a:srgbClr val="FF7E79"/>
                </a:solidFill>
                <a:latin typeface="Cambria Math"/>
                <a:cs typeface="Cambria Math"/>
              </a:rPr>
              <a:t>−</a:t>
            </a:r>
            <a:r>
              <a:rPr lang="en-US" sz="1350" spc="-8" dirty="0">
                <a:solidFill>
                  <a:srgbClr val="FF7E79"/>
                </a:solidFill>
                <a:latin typeface="Symbol" pitchFamily="2" charset="2"/>
                <a:cs typeface="Cambria Math"/>
              </a:rPr>
              <a:t>D</a:t>
            </a:r>
            <a:r>
              <a:rPr sz="1350" dirty="0">
                <a:solidFill>
                  <a:srgbClr val="FF7E79"/>
                </a:solidFill>
                <a:latin typeface="Cambria Math"/>
                <a:cs typeface="Cambria Math"/>
              </a:rPr>
              <a:t>,</a:t>
            </a:r>
            <a:r>
              <a:rPr sz="1350" spc="-75" dirty="0">
                <a:solidFill>
                  <a:srgbClr val="FF7E79"/>
                </a:solidFill>
                <a:latin typeface="Cambria Math"/>
                <a:cs typeface="Cambria Math"/>
              </a:rPr>
              <a:t> </a:t>
            </a:r>
            <a:r>
              <a:rPr sz="1350" dirty="0">
                <a:solidFill>
                  <a:srgbClr val="FF7E79"/>
                </a:solidFill>
                <a:latin typeface="Cambria Math"/>
                <a:cs typeface="Cambria Math"/>
              </a:rPr>
              <a:t>𝑝𝑜𝑠𝑖𝑡𝑖𝑜𝑛</a:t>
            </a:r>
            <a:r>
              <a:rPr sz="1350" spc="15" dirty="0">
                <a:solidFill>
                  <a:srgbClr val="FF7E79"/>
                </a:solidFill>
                <a:latin typeface="Cambria Math"/>
                <a:cs typeface="Cambria Math"/>
              </a:rPr>
              <a:t> </a:t>
            </a:r>
            <a:r>
              <a:rPr sz="1350" dirty="0">
                <a:solidFill>
                  <a:srgbClr val="FF7E79"/>
                </a:solidFill>
                <a:latin typeface="Cambria Math"/>
                <a:cs typeface="Cambria Math"/>
              </a:rPr>
              <a:t>+</a:t>
            </a:r>
            <a:r>
              <a:rPr lang="en-US" sz="1350" dirty="0">
                <a:solidFill>
                  <a:srgbClr val="FF7E79"/>
                </a:solidFill>
                <a:latin typeface="Symbol" pitchFamily="2" charset="2"/>
                <a:cs typeface="Cambria Math"/>
              </a:rPr>
              <a:t> D</a:t>
            </a:r>
            <a:endParaRPr sz="1350" dirty="0">
              <a:latin typeface="Symbol" pitchFamily="2" charset="2"/>
              <a:cs typeface="Cambria Math"/>
            </a:endParaRPr>
          </a:p>
        </p:txBody>
      </p:sp>
      <p:pic>
        <p:nvPicPr>
          <p:cNvPr id="14" name="object 1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91790" y="2951225"/>
            <a:ext cx="786384" cy="788670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045836" y="2790732"/>
            <a:ext cx="1134241" cy="1026358"/>
          </a:xfrm>
          <a:prstGeom prst="rect">
            <a:avLst/>
          </a:prstGeom>
        </p:spPr>
      </p:pic>
      <p:sp>
        <p:nvSpPr>
          <p:cNvPr id="16" name="object 16"/>
          <p:cNvSpPr txBox="1"/>
          <p:nvPr/>
        </p:nvSpPr>
        <p:spPr>
          <a:xfrm>
            <a:off x="3876844" y="3154389"/>
            <a:ext cx="253916" cy="416719"/>
          </a:xfrm>
          <a:prstGeom prst="rect">
            <a:avLst/>
          </a:prstGeom>
        </p:spPr>
        <p:txBody>
          <a:bodyPr vert="vert270" wrap="square" lIns="0" tIns="8096" rIns="0" bIns="0" rtlCol="0">
            <a:spAutoFit/>
          </a:bodyPr>
          <a:lstStyle/>
          <a:p>
            <a:pPr marL="9525">
              <a:spcBef>
                <a:spcPts val="64"/>
              </a:spcBef>
            </a:pPr>
            <a:r>
              <a:rPr sz="825" spc="-15" dirty="0">
                <a:solidFill>
                  <a:srgbClr val="1B243B"/>
                </a:solidFill>
                <a:latin typeface="Arial"/>
                <a:cs typeface="Arial"/>
              </a:rPr>
              <a:t>positions</a:t>
            </a:r>
            <a:endParaRPr sz="825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496125" y="3801617"/>
            <a:ext cx="220028" cy="136576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825" spc="-26" dirty="0">
                <a:solidFill>
                  <a:srgbClr val="1B243B"/>
                </a:solidFill>
                <a:latin typeface="Arial"/>
                <a:cs typeface="Arial"/>
              </a:rPr>
              <a:t>keys</a:t>
            </a:r>
            <a:endParaRPr sz="825">
              <a:latin typeface="Arial"/>
              <a:cs typeface="Arial"/>
            </a:endParaRPr>
          </a:p>
        </p:txBody>
      </p:sp>
      <p:graphicFrame>
        <p:nvGraphicFramePr>
          <p:cNvPr id="18" name="object 18"/>
          <p:cNvGraphicFramePr>
            <a:graphicFrameLocks noGrp="1"/>
          </p:cNvGraphicFramePr>
          <p:nvPr/>
        </p:nvGraphicFramePr>
        <p:xfrm>
          <a:off x="1087201" y="4427681"/>
          <a:ext cx="6733693" cy="29384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38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38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38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384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9384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9384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9384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9384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9384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93846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293846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293846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269081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293846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293846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293846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293846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293846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293846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293846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293846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293846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293846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</a:tblGrid>
              <a:tr h="29384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sz="1200" spc="-50" dirty="0">
                          <a:solidFill>
                            <a:srgbClr val="1B243B"/>
                          </a:solidFill>
                          <a:latin typeface="Arial"/>
                          <a:cs typeface="Arial"/>
                        </a:rPr>
                        <a:t>2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54293" marB="0">
                    <a:lnL w="9525">
                      <a:solidFill>
                        <a:srgbClr val="1B243B"/>
                      </a:solidFill>
                      <a:prstDash val="solid"/>
                    </a:lnL>
                    <a:lnR w="9525">
                      <a:solidFill>
                        <a:srgbClr val="1B243B"/>
                      </a:solidFill>
                      <a:prstDash val="solid"/>
                    </a:lnR>
                    <a:lnT w="9525">
                      <a:solidFill>
                        <a:srgbClr val="1B243B"/>
                      </a:solidFill>
                      <a:prstDash val="solid"/>
                    </a:lnT>
                    <a:lnB w="9525">
                      <a:solidFill>
                        <a:srgbClr val="1B243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8105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sz="1200" spc="-25" dirty="0">
                          <a:solidFill>
                            <a:srgbClr val="1B243B"/>
                          </a:solidFill>
                          <a:latin typeface="Arial"/>
                          <a:cs typeface="Arial"/>
                        </a:rPr>
                        <a:t>11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54293" marB="0">
                    <a:lnL w="9525">
                      <a:solidFill>
                        <a:srgbClr val="1B243B"/>
                      </a:solidFill>
                      <a:prstDash val="solid"/>
                    </a:lnL>
                    <a:lnR w="9525">
                      <a:solidFill>
                        <a:srgbClr val="1B243B"/>
                      </a:solidFill>
                      <a:prstDash val="solid"/>
                    </a:lnR>
                    <a:lnT w="9525">
                      <a:solidFill>
                        <a:srgbClr val="1B243B"/>
                      </a:solidFill>
                      <a:prstDash val="solid"/>
                    </a:lnT>
                    <a:lnB w="9525">
                      <a:solidFill>
                        <a:srgbClr val="1B243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8105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sz="1200" spc="-25" dirty="0">
                          <a:solidFill>
                            <a:srgbClr val="1B243B"/>
                          </a:solidFill>
                          <a:latin typeface="Arial"/>
                          <a:cs typeface="Arial"/>
                        </a:rPr>
                        <a:t>13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54293" marB="0">
                    <a:lnL w="9525">
                      <a:solidFill>
                        <a:srgbClr val="1B243B"/>
                      </a:solidFill>
                      <a:prstDash val="solid"/>
                    </a:lnL>
                    <a:lnR w="9525">
                      <a:solidFill>
                        <a:srgbClr val="1B243B"/>
                      </a:solidFill>
                      <a:prstDash val="solid"/>
                    </a:lnR>
                    <a:lnT w="9525">
                      <a:solidFill>
                        <a:srgbClr val="1B243B"/>
                      </a:solidFill>
                      <a:prstDash val="solid"/>
                    </a:lnT>
                    <a:lnB w="9525">
                      <a:solidFill>
                        <a:srgbClr val="1B243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8105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sz="1200" spc="-25" dirty="0">
                          <a:solidFill>
                            <a:srgbClr val="1B243B"/>
                          </a:solidFill>
                          <a:latin typeface="Arial"/>
                          <a:cs typeface="Arial"/>
                        </a:rPr>
                        <a:t>15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54293" marB="0">
                    <a:lnL w="9525">
                      <a:solidFill>
                        <a:srgbClr val="1B243B"/>
                      </a:solidFill>
                      <a:prstDash val="solid"/>
                    </a:lnL>
                    <a:lnR w="9525">
                      <a:solidFill>
                        <a:srgbClr val="1B243B"/>
                      </a:solidFill>
                      <a:prstDash val="solid"/>
                    </a:lnR>
                    <a:lnT w="9525">
                      <a:solidFill>
                        <a:srgbClr val="1B243B"/>
                      </a:solidFill>
                      <a:prstDash val="solid"/>
                    </a:lnT>
                    <a:lnB w="9525">
                      <a:solidFill>
                        <a:srgbClr val="1B243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8105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sz="1200" spc="-25" dirty="0">
                          <a:solidFill>
                            <a:srgbClr val="1B243B"/>
                          </a:solidFill>
                          <a:latin typeface="Arial"/>
                          <a:cs typeface="Arial"/>
                        </a:rPr>
                        <a:t>18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54293" marB="0">
                    <a:lnL w="9525">
                      <a:solidFill>
                        <a:srgbClr val="1B243B"/>
                      </a:solidFill>
                      <a:prstDash val="solid"/>
                    </a:lnL>
                    <a:lnR w="9525">
                      <a:solidFill>
                        <a:srgbClr val="1B243B"/>
                      </a:solidFill>
                      <a:prstDash val="solid"/>
                    </a:lnR>
                    <a:lnT w="9525">
                      <a:solidFill>
                        <a:srgbClr val="1B243B"/>
                      </a:solidFill>
                      <a:prstDash val="solid"/>
                    </a:lnT>
                    <a:lnB w="9525">
                      <a:solidFill>
                        <a:srgbClr val="1B243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8105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sz="1200" spc="-25" dirty="0">
                          <a:solidFill>
                            <a:srgbClr val="1B243B"/>
                          </a:solidFill>
                          <a:latin typeface="Arial"/>
                          <a:cs typeface="Arial"/>
                        </a:rPr>
                        <a:t>23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54293" marB="0">
                    <a:lnL w="9525">
                      <a:solidFill>
                        <a:srgbClr val="1B243B"/>
                      </a:solidFill>
                      <a:prstDash val="solid"/>
                    </a:lnL>
                    <a:lnR w="9525">
                      <a:solidFill>
                        <a:srgbClr val="1B243B"/>
                      </a:solidFill>
                      <a:prstDash val="solid"/>
                    </a:lnR>
                    <a:lnT w="9525">
                      <a:solidFill>
                        <a:srgbClr val="1B243B"/>
                      </a:solidFill>
                      <a:prstDash val="solid"/>
                    </a:lnT>
                    <a:lnB w="9525">
                      <a:solidFill>
                        <a:srgbClr val="1B243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8105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sz="1200" spc="-25" dirty="0">
                          <a:solidFill>
                            <a:srgbClr val="1B243B"/>
                          </a:solidFill>
                          <a:latin typeface="Arial"/>
                          <a:cs typeface="Arial"/>
                        </a:rPr>
                        <a:t>24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54293" marB="0">
                    <a:lnL w="9525">
                      <a:solidFill>
                        <a:srgbClr val="1B243B"/>
                      </a:solidFill>
                      <a:prstDash val="solid"/>
                    </a:lnL>
                    <a:lnR w="9525">
                      <a:solidFill>
                        <a:srgbClr val="1B243B"/>
                      </a:solidFill>
                      <a:prstDash val="solid"/>
                    </a:lnR>
                    <a:lnT w="9525">
                      <a:solidFill>
                        <a:srgbClr val="1B243B"/>
                      </a:solidFill>
                      <a:prstDash val="solid"/>
                    </a:lnT>
                    <a:lnB w="9525">
                      <a:solidFill>
                        <a:srgbClr val="1B243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8105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sz="1200" spc="-25" dirty="0">
                          <a:solidFill>
                            <a:srgbClr val="1B243B"/>
                          </a:solidFill>
                          <a:latin typeface="Arial"/>
                          <a:cs typeface="Arial"/>
                        </a:rPr>
                        <a:t>29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54293" marB="0">
                    <a:lnL w="9525">
                      <a:solidFill>
                        <a:srgbClr val="1B243B"/>
                      </a:solidFill>
                      <a:prstDash val="solid"/>
                    </a:lnL>
                    <a:lnR w="9525">
                      <a:solidFill>
                        <a:srgbClr val="1B243B"/>
                      </a:solidFill>
                      <a:prstDash val="solid"/>
                    </a:lnR>
                    <a:lnT w="9525">
                      <a:solidFill>
                        <a:srgbClr val="1B243B"/>
                      </a:solidFill>
                      <a:prstDash val="solid"/>
                    </a:lnT>
                    <a:lnB w="9525">
                      <a:solidFill>
                        <a:srgbClr val="1B243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8105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sz="1200" spc="-25" dirty="0">
                          <a:solidFill>
                            <a:srgbClr val="1B243B"/>
                          </a:solidFill>
                          <a:latin typeface="Arial"/>
                          <a:cs typeface="Arial"/>
                        </a:rPr>
                        <a:t>31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54293" marB="0">
                    <a:lnL w="9525">
                      <a:solidFill>
                        <a:srgbClr val="1B243B"/>
                      </a:solidFill>
                      <a:prstDash val="solid"/>
                    </a:lnL>
                    <a:lnR w="9525">
                      <a:solidFill>
                        <a:srgbClr val="1B243B"/>
                      </a:solidFill>
                      <a:prstDash val="solid"/>
                    </a:lnR>
                    <a:lnT w="9525">
                      <a:solidFill>
                        <a:srgbClr val="1B243B"/>
                      </a:solidFill>
                      <a:prstDash val="solid"/>
                    </a:lnT>
                    <a:lnB w="9525">
                      <a:solidFill>
                        <a:srgbClr val="1B243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8105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sz="1200" spc="-25" dirty="0">
                          <a:solidFill>
                            <a:srgbClr val="1B243B"/>
                          </a:solidFill>
                          <a:latin typeface="Arial"/>
                          <a:cs typeface="Arial"/>
                        </a:rPr>
                        <a:t>34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54293" marB="0">
                    <a:lnL w="9525">
                      <a:solidFill>
                        <a:srgbClr val="1B243B"/>
                      </a:solidFill>
                      <a:prstDash val="solid"/>
                    </a:lnL>
                    <a:lnR w="9525">
                      <a:solidFill>
                        <a:srgbClr val="1B243B"/>
                      </a:solidFill>
                      <a:prstDash val="solid"/>
                    </a:lnR>
                    <a:lnT w="9525">
                      <a:solidFill>
                        <a:srgbClr val="1B243B"/>
                      </a:solidFill>
                      <a:prstDash val="solid"/>
                    </a:lnT>
                    <a:lnB w="9525">
                      <a:solidFill>
                        <a:srgbClr val="1B243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8105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sz="1200" spc="-25" dirty="0">
                          <a:solidFill>
                            <a:srgbClr val="1B243B"/>
                          </a:solidFill>
                          <a:latin typeface="Arial"/>
                          <a:cs typeface="Arial"/>
                        </a:rPr>
                        <a:t>36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54293" marB="0">
                    <a:lnL w="9525">
                      <a:solidFill>
                        <a:srgbClr val="1B243B"/>
                      </a:solidFill>
                      <a:prstDash val="solid"/>
                    </a:lnL>
                    <a:lnR w="9525">
                      <a:solidFill>
                        <a:srgbClr val="1B243B"/>
                      </a:solidFill>
                      <a:prstDash val="solid"/>
                    </a:lnR>
                    <a:lnT w="9525">
                      <a:solidFill>
                        <a:srgbClr val="1B243B"/>
                      </a:solidFill>
                      <a:prstDash val="solid"/>
                    </a:lnT>
                    <a:lnB w="9525">
                      <a:solidFill>
                        <a:srgbClr val="1B243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8105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sz="1200" spc="-25" dirty="0">
                          <a:solidFill>
                            <a:srgbClr val="1B243B"/>
                          </a:solidFill>
                          <a:latin typeface="Arial"/>
                          <a:cs typeface="Arial"/>
                        </a:rPr>
                        <a:t>44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54293" marB="0">
                    <a:lnL w="9525">
                      <a:solidFill>
                        <a:srgbClr val="1B243B"/>
                      </a:solidFill>
                      <a:prstDash val="solid"/>
                    </a:lnL>
                    <a:lnR w="9525">
                      <a:solidFill>
                        <a:srgbClr val="1B243B"/>
                      </a:solidFill>
                      <a:prstDash val="solid"/>
                    </a:lnR>
                    <a:lnT w="9525">
                      <a:solidFill>
                        <a:srgbClr val="1B243B"/>
                      </a:solidFill>
                      <a:prstDash val="solid"/>
                    </a:lnT>
                    <a:lnB w="9525">
                      <a:solidFill>
                        <a:srgbClr val="1B243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1594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sz="1200" spc="-25" dirty="0">
                          <a:solidFill>
                            <a:srgbClr val="1B243B"/>
                          </a:solidFill>
                          <a:latin typeface="Arial"/>
                          <a:cs typeface="Arial"/>
                        </a:rPr>
                        <a:t>47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54293" marB="0">
                    <a:lnL w="9525">
                      <a:solidFill>
                        <a:srgbClr val="1B243B"/>
                      </a:solidFill>
                      <a:prstDash val="solid"/>
                    </a:lnL>
                    <a:lnR w="9525">
                      <a:solidFill>
                        <a:srgbClr val="1B243B"/>
                      </a:solidFill>
                      <a:prstDash val="solid"/>
                    </a:lnR>
                    <a:lnT w="9525">
                      <a:solidFill>
                        <a:srgbClr val="1B243B"/>
                      </a:solidFill>
                      <a:prstDash val="solid"/>
                    </a:lnT>
                    <a:lnB w="9525">
                      <a:solidFill>
                        <a:srgbClr val="1B243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8105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sz="1200" spc="-25" dirty="0">
                          <a:solidFill>
                            <a:srgbClr val="1B243B"/>
                          </a:solidFill>
                          <a:latin typeface="Arial"/>
                          <a:cs typeface="Arial"/>
                        </a:rPr>
                        <a:t>48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54293" marB="0">
                    <a:lnL w="9525">
                      <a:solidFill>
                        <a:srgbClr val="1B243B"/>
                      </a:solidFill>
                      <a:prstDash val="solid"/>
                    </a:lnL>
                    <a:lnR w="9525">
                      <a:solidFill>
                        <a:srgbClr val="1B243B"/>
                      </a:solidFill>
                      <a:prstDash val="solid"/>
                    </a:lnR>
                    <a:lnT w="9525">
                      <a:solidFill>
                        <a:srgbClr val="1B243B"/>
                      </a:solidFill>
                      <a:prstDash val="solid"/>
                    </a:lnT>
                    <a:lnB w="9525">
                      <a:solidFill>
                        <a:srgbClr val="1B243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8105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sz="1200" spc="-25" dirty="0">
                          <a:solidFill>
                            <a:srgbClr val="1B243B"/>
                          </a:solidFill>
                          <a:latin typeface="Arial"/>
                          <a:cs typeface="Arial"/>
                        </a:rPr>
                        <a:t>55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54293" marB="0">
                    <a:lnL w="9525">
                      <a:solidFill>
                        <a:srgbClr val="1B243B"/>
                      </a:solidFill>
                      <a:prstDash val="solid"/>
                    </a:lnL>
                    <a:lnR w="9525">
                      <a:solidFill>
                        <a:srgbClr val="1B243B"/>
                      </a:solidFill>
                      <a:prstDash val="solid"/>
                    </a:lnR>
                    <a:lnT w="9525">
                      <a:solidFill>
                        <a:srgbClr val="1B243B"/>
                      </a:solidFill>
                      <a:prstDash val="solid"/>
                    </a:lnT>
                    <a:lnB w="9525">
                      <a:solidFill>
                        <a:srgbClr val="1B243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8105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sz="1200" spc="-25" dirty="0">
                          <a:solidFill>
                            <a:srgbClr val="1B243B"/>
                          </a:solidFill>
                          <a:latin typeface="Arial"/>
                          <a:cs typeface="Arial"/>
                        </a:rPr>
                        <a:t>59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54293" marB="0">
                    <a:lnL w="9525">
                      <a:solidFill>
                        <a:srgbClr val="1B243B"/>
                      </a:solidFill>
                      <a:prstDash val="solid"/>
                    </a:lnL>
                    <a:lnR w="9525">
                      <a:solidFill>
                        <a:srgbClr val="1B243B"/>
                      </a:solidFill>
                      <a:prstDash val="solid"/>
                    </a:lnR>
                    <a:lnT w="9525">
                      <a:solidFill>
                        <a:srgbClr val="1B243B"/>
                      </a:solidFill>
                      <a:prstDash val="solid"/>
                    </a:lnT>
                    <a:lnB w="9525">
                      <a:solidFill>
                        <a:srgbClr val="1B243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8105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sz="1200" spc="-25" dirty="0">
                          <a:solidFill>
                            <a:srgbClr val="1B243B"/>
                          </a:solidFill>
                          <a:latin typeface="Arial"/>
                          <a:cs typeface="Arial"/>
                        </a:rPr>
                        <a:t>60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54293" marB="0">
                    <a:lnL w="9525">
                      <a:solidFill>
                        <a:srgbClr val="1B243B"/>
                      </a:solidFill>
                      <a:prstDash val="solid"/>
                    </a:lnL>
                    <a:lnR w="9525">
                      <a:solidFill>
                        <a:srgbClr val="1B243B"/>
                      </a:solidFill>
                      <a:prstDash val="solid"/>
                    </a:lnR>
                    <a:lnT w="9525">
                      <a:solidFill>
                        <a:srgbClr val="1B243B"/>
                      </a:solidFill>
                      <a:prstDash val="solid"/>
                    </a:lnT>
                    <a:lnB w="9525">
                      <a:solidFill>
                        <a:srgbClr val="1B243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8105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sz="1200" spc="-25" dirty="0">
                          <a:solidFill>
                            <a:srgbClr val="1B243B"/>
                          </a:solidFill>
                          <a:latin typeface="Arial"/>
                          <a:cs typeface="Arial"/>
                        </a:rPr>
                        <a:t>71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54293" marB="0">
                    <a:lnL w="9525">
                      <a:solidFill>
                        <a:srgbClr val="1B243B"/>
                      </a:solidFill>
                      <a:prstDash val="solid"/>
                    </a:lnL>
                    <a:lnR w="9525">
                      <a:solidFill>
                        <a:srgbClr val="1B243B"/>
                      </a:solidFill>
                      <a:prstDash val="solid"/>
                    </a:lnR>
                    <a:lnT w="9525">
                      <a:solidFill>
                        <a:srgbClr val="1B243B"/>
                      </a:solidFill>
                      <a:prstDash val="solid"/>
                    </a:lnT>
                    <a:lnB w="9525">
                      <a:solidFill>
                        <a:srgbClr val="1B243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8105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sz="1200" spc="-25" dirty="0">
                          <a:solidFill>
                            <a:srgbClr val="1B243B"/>
                          </a:solidFill>
                          <a:latin typeface="Arial"/>
                          <a:cs typeface="Arial"/>
                        </a:rPr>
                        <a:t>73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54293" marB="0">
                    <a:lnL w="9525">
                      <a:solidFill>
                        <a:srgbClr val="1B243B"/>
                      </a:solidFill>
                      <a:prstDash val="solid"/>
                    </a:lnL>
                    <a:lnR w="9525">
                      <a:solidFill>
                        <a:srgbClr val="1B243B"/>
                      </a:solidFill>
                      <a:prstDash val="solid"/>
                    </a:lnR>
                    <a:lnT w="9525">
                      <a:solidFill>
                        <a:srgbClr val="1B243B"/>
                      </a:solidFill>
                      <a:prstDash val="solid"/>
                    </a:lnT>
                    <a:lnB w="9525">
                      <a:solidFill>
                        <a:srgbClr val="1B243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8105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sz="1200" spc="-25" dirty="0">
                          <a:solidFill>
                            <a:srgbClr val="1B243B"/>
                          </a:solidFill>
                          <a:latin typeface="Arial"/>
                          <a:cs typeface="Arial"/>
                        </a:rPr>
                        <a:t>74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54293" marB="0">
                    <a:lnL w="9525">
                      <a:solidFill>
                        <a:srgbClr val="1B243B"/>
                      </a:solidFill>
                      <a:prstDash val="solid"/>
                    </a:lnL>
                    <a:lnR w="9525">
                      <a:solidFill>
                        <a:srgbClr val="1B243B"/>
                      </a:solidFill>
                      <a:prstDash val="solid"/>
                    </a:lnR>
                    <a:lnT w="9525">
                      <a:solidFill>
                        <a:srgbClr val="1B243B"/>
                      </a:solidFill>
                      <a:prstDash val="solid"/>
                    </a:lnT>
                    <a:lnB w="9525">
                      <a:solidFill>
                        <a:srgbClr val="1B243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8105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sz="1200" spc="-25" dirty="0">
                          <a:solidFill>
                            <a:srgbClr val="1B243B"/>
                          </a:solidFill>
                          <a:latin typeface="Arial"/>
                          <a:cs typeface="Arial"/>
                        </a:rPr>
                        <a:t>76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54293" marB="0">
                    <a:lnL w="9525">
                      <a:solidFill>
                        <a:srgbClr val="1B243B"/>
                      </a:solidFill>
                      <a:prstDash val="solid"/>
                    </a:lnL>
                    <a:lnR w="9525">
                      <a:solidFill>
                        <a:srgbClr val="1B243B"/>
                      </a:solidFill>
                      <a:prstDash val="solid"/>
                    </a:lnR>
                    <a:lnT w="9525">
                      <a:solidFill>
                        <a:srgbClr val="1B243B"/>
                      </a:solidFill>
                      <a:prstDash val="solid"/>
                    </a:lnT>
                    <a:lnB w="9525">
                      <a:solidFill>
                        <a:srgbClr val="1B243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8105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sz="1200" spc="-25" dirty="0">
                          <a:solidFill>
                            <a:srgbClr val="1B243B"/>
                          </a:solidFill>
                          <a:latin typeface="Arial"/>
                          <a:cs typeface="Arial"/>
                        </a:rPr>
                        <a:t>88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54293" marB="0">
                    <a:lnL w="9525">
                      <a:solidFill>
                        <a:srgbClr val="1B243B"/>
                      </a:solidFill>
                      <a:prstDash val="solid"/>
                    </a:lnL>
                    <a:lnR w="9525">
                      <a:solidFill>
                        <a:srgbClr val="1B243B"/>
                      </a:solidFill>
                      <a:prstDash val="solid"/>
                    </a:lnR>
                    <a:lnT w="9525">
                      <a:solidFill>
                        <a:srgbClr val="1B243B"/>
                      </a:solidFill>
                      <a:prstDash val="solid"/>
                    </a:lnT>
                    <a:lnB w="9525">
                      <a:solidFill>
                        <a:srgbClr val="1B243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8105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sz="1200" spc="-25" dirty="0">
                          <a:solidFill>
                            <a:srgbClr val="1B243B"/>
                          </a:solidFill>
                          <a:latin typeface="Arial"/>
                          <a:cs typeface="Arial"/>
                        </a:rPr>
                        <a:t>95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54293" marB="0">
                    <a:lnL w="9525">
                      <a:solidFill>
                        <a:srgbClr val="1B243B"/>
                      </a:solidFill>
                      <a:prstDash val="solid"/>
                    </a:lnL>
                    <a:lnR w="9525">
                      <a:solidFill>
                        <a:srgbClr val="1B243B"/>
                      </a:solidFill>
                      <a:prstDash val="solid"/>
                    </a:lnR>
                    <a:lnT w="9525">
                      <a:solidFill>
                        <a:srgbClr val="1B243B"/>
                      </a:solidFill>
                      <a:prstDash val="solid"/>
                    </a:lnT>
                    <a:lnB w="9525">
                      <a:solidFill>
                        <a:srgbClr val="1B243B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9" name="object 19"/>
          <p:cNvSpPr txBox="1"/>
          <p:nvPr/>
        </p:nvSpPr>
        <p:spPr>
          <a:xfrm>
            <a:off x="1173022" y="4749927"/>
            <a:ext cx="114300" cy="21736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350" spc="-38" dirty="0">
                <a:solidFill>
                  <a:srgbClr val="1B243B"/>
                </a:solidFill>
                <a:latin typeface="Cambria Math"/>
                <a:cs typeface="Cambria Math"/>
              </a:rPr>
              <a:t>1</a:t>
            </a:r>
            <a:endParaRPr sz="1350">
              <a:latin typeface="Cambria Math"/>
              <a:cs typeface="Cambria Math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7616487" y="4749927"/>
            <a:ext cx="117634" cy="21736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350" spc="-38" dirty="0">
                <a:solidFill>
                  <a:srgbClr val="1B243B"/>
                </a:solidFill>
                <a:latin typeface="Cambria Math"/>
                <a:cs typeface="Cambria Math"/>
              </a:rPr>
              <a:t>𝑛</a:t>
            </a:r>
            <a:endParaRPr sz="1350">
              <a:latin typeface="Cambria Math"/>
              <a:cs typeface="Cambria Math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078206" y="5545455"/>
            <a:ext cx="2286743" cy="21736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350" spc="-143" dirty="0">
                <a:solidFill>
                  <a:srgbClr val="1B243B"/>
                </a:solidFill>
                <a:latin typeface="Arial"/>
                <a:cs typeface="Arial"/>
              </a:rPr>
              <a:t>e.g.</a:t>
            </a:r>
            <a:r>
              <a:rPr lang="en-US" sz="1350" spc="-143" dirty="0">
                <a:solidFill>
                  <a:srgbClr val="1B243B"/>
                </a:solidFill>
                <a:latin typeface="Arial"/>
                <a:cs typeface="Arial"/>
              </a:rPr>
              <a:t> </a:t>
            </a:r>
            <a:r>
              <a:rPr lang="en-US" sz="1350" spc="-56" dirty="0">
                <a:solidFill>
                  <a:srgbClr val="1B243B"/>
                </a:solidFill>
                <a:latin typeface="Symbol" pitchFamily="2" charset="2"/>
                <a:cs typeface="Arial"/>
              </a:rPr>
              <a:t>D</a:t>
            </a:r>
            <a:r>
              <a:rPr lang="en-US" sz="1350" spc="-56" dirty="0">
                <a:solidFill>
                  <a:srgbClr val="1B243B"/>
                </a:solidFill>
                <a:latin typeface="Arial"/>
                <a:cs typeface="Arial"/>
              </a:rPr>
              <a:t> </a:t>
            </a:r>
            <a:r>
              <a:rPr sz="1350" spc="-86" dirty="0">
                <a:solidFill>
                  <a:srgbClr val="1B243B"/>
                </a:solidFill>
                <a:latin typeface="Arial"/>
                <a:cs typeface="Arial"/>
              </a:rPr>
              <a:t>is</a:t>
            </a:r>
            <a:r>
              <a:rPr sz="1350" spc="-60" dirty="0">
                <a:solidFill>
                  <a:srgbClr val="1B243B"/>
                </a:solidFill>
                <a:latin typeface="Arial"/>
                <a:cs typeface="Arial"/>
              </a:rPr>
              <a:t> </a:t>
            </a:r>
            <a:r>
              <a:rPr sz="1350" spc="-56" dirty="0">
                <a:solidFill>
                  <a:srgbClr val="1B243B"/>
                </a:solidFill>
                <a:latin typeface="Arial"/>
                <a:cs typeface="Arial"/>
              </a:rPr>
              <a:t>of</a:t>
            </a:r>
            <a:r>
              <a:rPr sz="1350" spc="-49" dirty="0">
                <a:solidFill>
                  <a:srgbClr val="1B243B"/>
                </a:solidFill>
                <a:latin typeface="Arial"/>
                <a:cs typeface="Arial"/>
              </a:rPr>
              <a:t> </a:t>
            </a:r>
            <a:r>
              <a:rPr sz="1350" spc="-113" dirty="0">
                <a:solidFill>
                  <a:srgbClr val="1B243B"/>
                </a:solidFill>
                <a:latin typeface="Arial"/>
                <a:cs typeface="Arial"/>
              </a:rPr>
              <a:t>the</a:t>
            </a:r>
            <a:r>
              <a:rPr sz="1350" spc="-60" dirty="0">
                <a:solidFill>
                  <a:srgbClr val="1B243B"/>
                </a:solidFill>
                <a:latin typeface="Arial"/>
                <a:cs typeface="Arial"/>
              </a:rPr>
              <a:t> </a:t>
            </a:r>
            <a:r>
              <a:rPr sz="1350" spc="-105" dirty="0">
                <a:solidFill>
                  <a:srgbClr val="1B243B"/>
                </a:solidFill>
                <a:latin typeface="Arial"/>
                <a:cs typeface="Arial"/>
              </a:rPr>
              <a:t>order</a:t>
            </a:r>
            <a:r>
              <a:rPr sz="1350" spc="-60" dirty="0">
                <a:solidFill>
                  <a:srgbClr val="1B243B"/>
                </a:solidFill>
                <a:latin typeface="Arial"/>
                <a:cs typeface="Arial"/>
              </a:rPr>
              <a:t> </a:t>
            </a:r>
            <a:r>
              <a:rPr sz="1350" spc="-56" dirty="0">
                <a:solidFill>
                  <a:srgbClr val="1B243B"/>
                </a:solidFill>
                <a:latin typeface="Arial"/>
                <a:cs typeface="Arial"/>
              </a:rPr>
              <a:t>of</a:t>
            </a:r>
            <a:r>
              <a:rPr sz="1350" spc="-53" dirty="0">
                <a:solidFill>
                  <a:srgbClr val="1B243B"/>
                </a:solidFill>
                <a:latin typeface="Arial"/>
                <a:cs typeface="Arial"/>
              </a:rPr>
              <a:t> </a:t>
            </a:r>
            <a:r>
              <a:rPr sz="1350" spc="-195" dirty="0">
                <a:solidFill>
                  <a:srgbClr val="1B243B"/>
                </a:solidFill>
                <a:latin typeface="Arial"/>
                <a:cs typeface="Arial"/>
              </a:rPr>
              <a:t>100–</a:t>
            </a:r>
            <a:r>
              <a:rPr sz="1350" spc="-143" dirty="0">
                <a:solidFill>
                  <a:srgbClr val="1B243B"/>
                </a:solidFill>
                <a:latin typeface="Arial"/>
                <a:cs typeface="Arial"/>
              </a:rPr>
              <a:t>1000</a:t>
            </a:r>
            <a:endParaRPr sz="1350" dirty="0">
              <a:latin typeface="Arial"/>
              <a:cs typeface="Arial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1180332-4E68-EE3B-3A61-ECE85B1D52AF}"/>
              </a:ext>
            </a:extLst>
          </p:cNvPr>
          <p:cNvSpPr txBox="1"/>
          <p:nvPr/>
        </p:nvSpPr>
        <p:spPr>
          <a:xfrm>
            <a:off x="5608456" y="2698793"/>
            <a:ext cx="297248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Machine Learning model</a:t>
            </a:r>
          </a:p>
          <a:p>
            <a:r>
              <a:rPr lang="en-US" dirty="0"/>
              <a:t>of the keys and their position </a:t>
            </a:r>
          </a:p>
          <a:p>
            <a:r>
              <a:rPr lang="en-US" dirty="0"/>
              <a:t>in a sorted array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264597" y="549036"/>
            <a:ext cx="7378541" cy="686726"/>
          </a:xfrm>
          <a:prstGeom prst="rect">
            <a:avLst/>
          </a:prstGeom>
        </p:spPr>
        <p:txBody>
          <a:bodyPr vert="horz" wrap="square" lIns="0" tIns="9525" rIns="0" bIns="0" rtlCol="0" anchor="ctr">
            <a:spAutoFit/>
          </a:bodyPr>
          <a:lstStyle/>
          <a:p>
            <a:pPr marL="9525">
              <a:spcBef>
                <a:spcPts val="75"/>
              </a:spcBef>
            </a:pPr>
            <a:r>
              <a:rPr spc="79" dirty="0"/>
              <a:t>PGM-</a:t>
            </a:r>
            <a:r>
              <a:rPr spc="98" dirty="0"/>
              <a:t>index</a:t>
            </a:r>
            <a:endParaRPr spc="135" dirty="0"/>
          </a:p>
        </p:txBody>
      </p:sp>
      <p:sp>
        <p:nvSpPr>
          <p:cNvPr id="3" name="object 3"/>
          <p:cNvSpPr txBox="1"/>
          <p:nvPr/>
        </p:nvSpPr>
        <p:spPr>
          <a:xfrm>
            <a:off x="602451" y="1425441"/>
            <a:ext cx="8005211" cy="1038105"/>
          </a:xfrm>
          <a:prstGeom prst="rect">
            <a:avLst/>
          </a:prstGeom>
        </p:spPr>
        <p:txBody>
          <a:bodyPr vert="horz" wrap="square" lIns="0" tIns="78105" rIns="0" bIns="0" rtlCol="0">
            <a:spAutoFit/>
          </a:bodyPr>
          <a:lstStyle/>
          <a:p>
            <a:pPr marL="265748" indent="-256223">
              <a:spcBef>
                <a:spcPts val="615"/>
              </a:spcBef>
              <a:buAutoNum type="arabicPeriod"/>
              <a:tabLst>
                <a:tab pos="265748" algn="l"/>
              </a:tabLst>
            </a:pPr>
            <a:r>
              <a:rPr dirty="0">
                <a:solidFill>
                  <a:srgbClr val="1B243B"/>
                </a:solidFill>
                <a:latin typeface="Arial"/>
                <a:cs typeface="Arial"/>
              </a:rPr>
              <a:t>Fix</a:t>
            </a:r>
            <a:r>
              <a:rPr spc="-41" dirty="0">
                <a:solidFill>
                  <a:srgbClr val="1B243B"/>
                </a:solidFill>
                <a:latin typeface="Arial"/>
                <a:cs typeface="Arial"/>
              </a:rPr>
              <a:t> </a:t>
            </a:r>
            <a:r>
              <a:rPr spc="-116" dirty="0">
                <a:solidFill>
                  <a:srgbClr val="1B243B"/>
                </a:solidFill>
                <a:latin typeface="Arial"/>
                <a:cs typeface="Arial"/>
              </a:rPr>
              <a:t>a</a:t>
            </a:r>
            <a:r>
              <a:rPr spc="-49" dirty="0">
                <a:solidFill>
                  <a:srgbClr val="1B243B"/>
                </a:solidFill>
                <a:latin typeface="Arial"/>
                <a:cs typeface="Arial"/>
              </a:rPr>
              <a:t> </a:t>
            </a:r>
            <a:r>
              <a:rPr spc="-38" dirty="0">
                <a:solidFill>
                  <a:srgbClr val="1B243B"/>
                </a:solidFill>
                <a:latin typeface="Arial"/>
                <a:cs typeface="Arial"/>
              </a:rPr>
              <a:t>max</a:t>
            </a:r>
            <a:r>
              <a:rPr spc="-41" dirty="0">
                <a:solidFill>
                  <a:srgbClr val="1B243B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1B243B"/>
                </a:solidFill>
                <a:latin typeface="Arial"/>
                <a:cs typeface="Arial"/>
              </a:rPr>
              <a:t>error</a:t>
            </a:r>
            <a:r>
              <a:rPr spc="-38" dirty="0">
                <a:solidFill>
                  <a:srgbClr val="1B243B"/>
                </a:solidFill>
                <a:latin typeface="Arial"/>
                <a:cs typeface="Arial"/>
              </a:rPr>
              <a:t> </a:t>
            </a:r>
            <a:r>
              <a:rPr lang="en-US" dirty="0">
                <a:solidFill>
                  <a:srgbClr val="FF7E79"/>
                </a:solidFill>
                <a:latin typeface="Symbol" pitchFamily="2" charset="2"/>
                <a:cs typeface="Cambria Math"/>
              </a:rPr>
              <a:t>D</a:t>
            </a:r>
            <a:r>
              <a:rPr dirty="0">
                <a:solidFill>
                  <a:srgbClr val="1B243B"/>
                </a:solidFill>
                <a:latin typeface="Arial"/>
                <a:cs typeface="Arial"/>
              </a:rPr>
              <a:t>,</a:t>
            </a:r>
            <a:r>
              <a:rPr spc="-34" dirty="0">
                <a:solidFill>
                  <a:srgbClr val="1B243B"/>
                </a:solidFill>
                <a:latin typeface="Arial"/>
                <a:cs typeface="Arial"/>
              </a:rPr>
              <a:t> </a:t>
            </a:r>
            <a:r>
              <a:rPr spc="-71" dirty="0">
                <a:solidFill>
                  <a:srgbClr val="1B243B"/>
                </a:solidFill>
                <a:latin typeface="Arial"/>
                <a:cs typeface="Arial"/>
              </a:rPr>
              <a:t>e.g.</a:t>
            </a:r>
            <a:r>
              <a:rPr spc="-45" dirty="0">
                <a:solidFill>
                  <a:srgbClr val="1B243B"/>
                </a:solidFill>
                <a:latin typeface="Arial"/>
                <a:cs typeface="Arial"/>
              </a:rPr>
              <a:t> </a:t>
            </a:r>
            <a:r>
              <a:rPr spc="-38" dirty="0">
                <a:solidFill>
                  <a:srgbClr val="1B243B"/>
                </a:solidFill>
                <a:latin typeface="Arial"/>
                <a:cs typeface="Arial"/>
              </a:rPr>
              <a:t>so</a:t>
            </a:r>
            <a:r>
              <a:rPr spc="-41" dirty="0">
                <a:solidFill>
                  <a:srgbClr val="1B243B"/>
                </a:solidFill>
                <a:latin typeface="Arial"/>
                <a:cs typeface="Arial"/>
              </a:rPr>
              <a:t> </a:t>
            </a:r>
            <a:r>
              <a:rPr spc="38" dirty="0">
                <a:solidFill>
                  <a:srgbClr val="1B243B"/>
                </a:solidFill>
                <a:latin typeface="Arial"/>
                <a:cs typeface="Arial"/>
              </a:rPr>
              <a:t>that</a:t>
            </a:r>
            <a:r>
              <a:rPr spc="-41" dirty="0">
                <a:solidFill>
                  <a:srgbClr val="1B243B"/>
                </a:solidFill>
                <a:latin typeface="Arial"/>
                <a:cs typeface="Arial"/>
              </a:rPr>
              <a:t> </a:t>
            </a:r>
            <a:r>
              <a:rPr spc="-34" dirty="0">
                <a:solidFill>
                  <a:srgbClr val="1B243B"/>
                </a:solidFill>
                <a:latin typeface="Arial"/>
                <a:cs typeface="Arial"/>
              </a:rPr>
              <a:t>keys</a:t>
            </a:r>
            <a:r>
              <a:rPr spc="-45" dirty="0">
                <a:solidFill>
                  <a:srgbClr val="1B243B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1B243B"/>
                </a:solidFill>
                <a:latin typeface="Arial"/>
                <a:cs typeface="Arial"/>
              </a:rPr>
              <a:t>in</a:t>
            </a:r>
            <a:r>
              <a:rPr spc="-41" dirty="0">
                <a:solidFill>
                  <a:srgbClr val="1B243B"/>
                </a:solidFill>
                <a:latin typeface="Arial"/>
                <a:cs typeface="Arial"/>
              </a:rPr>
              <a:t> </a:t>
            </a:r>
            <a:r>
              <a:rPr spc="-64" dirty="0">
                <a:solidFill>
                  <a:srgbClr val="FF7E79"/>
                </a:solidFill>
                <a:latin typeface="Cambria Math"/>
                <a:cs typeface="Cambria Math"/>
              </a:rPr>
              <a:t>[𝑝𝑜𝑠 </a:t>
            </a:r>
            <a:r>
              <a:rPr dirty="0">
                <a:solidFill>
                  <a:srgbClr val="FF7E79"/>
                </a:solidFill>
                <a:latin typeface="Cambria Math"/>
                <a:cs typeface="Cambria Math"/>
              </a:rPr>
              <a:t>−</a:t>
            </a:r>
            <a:r>
              <a:rPr spc="-109" dirty="0">
                <a:solidFill>
                  <a:srgbClr val="FF7E79"/>
                </a:solidFill>
                <a:latin typeface="Cambria Math"/>
                <a:cs typeface="Cambria Math"/>
              </a:rPr>
              <a:t> </a:t>
            </a:r>
            <a:r>
              <a:rPr lang="en-US" spc="-26" dirty="0">
                <a:solidFill>
                  <a:srgbClr val="FF7E79"/>
                </a:solidFill>
                <a:latin typeface="Symbol" pitchFamily="2" charset="2"/>
                <a:cs typeface="Cambria Math"/>
              </a:rPr>
              <a:t>D</a:t>
            </a:r>
            <a:r>
              <a:rPr spc="-26" dirty="0">
                <a:solidFill>
                  <a:srgbClr val="FF7E79"/>
                </a:solidFill>
                <a:latin typeface="Cambria Math"/>
                <a:cs typeface="Cambria Math"/>
              </a:rPr>
              <a:t>,</a:t>
            </a:r>
            <a:r>
              <a:rPr spc="-206" dirty="0">
                <a:solidFill>
                  <a:srgbClr val="FF7E79"/>
                </a:solidFill>
                <a:latin typeface="Cambria Math"/>
                <a:cs typeface="Cambria Math"/>
              </a:rPr>
              <a:t> </a:t>
            </a:r>
            <a:r>
              <a:rPr spc="-45" dirty="0">
                <a:solidFill>
                  <a:srgbClr val="FF7E79"/>
                </a:solidFill>
                <a:latin typeface="Cambria Math"/>
                <a:cs typeface="Cambria Math"/>
              </a:rPr>
              <a:t>𝑝𝑜𝑠</a:t>
            </a:r>
            <a:r>
              <a:rPr spc="-64" dirty="0">
                <a:solidFill>
                  <a:srgbClr val="FF7E79"/>
                </a:solidFill>
                <a:latin typeface="Cambria Math"/>
                <a:cs typeface="Cambria Math"/>
              </a:rPr>
              <a:t> </a:t>
            </a:r>
            <a:r>
              <a:rPr dirty="0">
                <a:solidFill>
                  <a:srgbClr val="FF7E79"/>
                </a:solidFill>
                <a:latin typeface="Cambria Math"/>
                <a:cs typeface="Cambria Math"/>
              </a:rPr>
              <a:t>+</a:t>
            </a:r>
            <a:r>
              <a:rPr lang="en-US" spc="-109" dirty="0">
                <a:solidFill>
                  <a:srgbClr val="FF7E79"/>
                </a:solidFill>
                <a:latin typeface="Cambria Math"/>
                <a:cs typeface="Cambria Math"/>
              </a:rPr>
              <a:t> </a:t>
            </a:r>
            <a:r>
              <a:rPr lang="en-US" spc="-109" dirty="0">
                <a:solidFill>
                  <a:srgbClr val="FF7E79"/>
                </a:solidFill>
                <a:latin typeface="Symbol" pitchFamily="2" charset="2"/>
                <a:cs typeface="Cambria Math"/>
              </a:rPr>
              <a:t>D</a:t>
            </a:r>
            <a:r>
              <a:rPr spc="-26" dirty="0">
                <a:solidFill>
                  <a:srgbClr val="FF7E79"/>
                </a:solidFill>
                <a:latin typeface="Cambria Math"/>
                <a:cs typeface="Cambria Math"/>
              </a:rPr>
              <a:t>]</a:t>
            </a:r>
            <a:r>
              <a:rPr spc="-146" dirty="0">
                <a:solidFill>
                  <a:srgbClr val="FF7E79"/>
                </a:solidFill>
                <a:latin typeface="Cambria Math"/>
                <a:cs typeface="Cambria Math"/>
              </a:rPr>
              <a:t> </a:t>
            </a:r>
            <a:r>
              <a:rPr spc="98" dirty="0">
                <a:solidFill>
                  <a:srgbClr val="1B243B"/>
                </a:solidFill>
                <a:latin typeface="Arial"/>
                <a:cs typeface="Arial"/>
              </a:rPr>
              <a:t>fit</a:t>
            </a:r>
            <a:r>
              <a:rPr spc="-41" dirty="0">
                <a:solidFill>
                  <a:srgbClr val="1B243B"/>
                </a:solidFill>
                <a:latin typeface="Arial"/>
                <a:cs typeface="Arial"/>
              </a:rPr>
              <a:t> </a:t>
            </a:r>
            <a:r>
              <a:rPr lang="en-US" spc="-41" dirty="0">
                <a:solidFill>
                  <a:srgbClr val="1B243B"/>
                </a:solidFill>
                <a:latin typeface="Arial"/>
                <a:cs typeface="Arial"/>
              </a:rPr>
              <a:t>in </a:t>
            </a:r>
            <a:r>
              <a:rPr spc="-116" dirty="0">
                <a:solidFill>
                  <a:srgbClr val="1B243B"/>
                </a:solidFill>
                <a:latin typeface="Arial"/>
                <a:cs typeface="Arial"/>
              </a:rPr>
              <a:t>a</a:t>
            </a:r>
            <a:r>
              <a:rPr spc="-45" dirty="0">
                <a:solidFill>
                  <a:srgbClr val="1B243B"/>
                </a:solidFill>
                <a:latin typeface="Arial"/>
                <a:cs typeface="Arial"/>
              </a:rPr>
              <a:t> </a:t>
            </a:r>
            <a:r>
              <a:rPr spc="-41" dirty="0">
                <a:solidFill>
                  <a:srgbClr val="1B243B"/>
                </a:solidFill>
                <a:latin typeface="Arial"/>
                <a:cs typeface="Arial"/>
              </a:rPr>
              <a:t>cache-</a:t>
            </a:r>
            <a:r>
              <a:rPr spc="-15" dirty="0">
                <a:solidFill>
                  <a:srgbClr val="1B243B"/>
                </a:solidFill>
                <a:latin typeface="Arial"/>
                <a:cs typeface="Arial"/>
              </a:rPr>
              <a:t>line</a:t>
            </a:r>
            <a:endParaRPr dirty="0">
              <a:latin typeface="Arial"/>
              <a:cs typeface="Arial"/>
            </a:endParaRPr>
          </a:p>
          <a:p>
            <a:pPr marL="265748" indent="-256223">
              <a:spcBef>
                <a:spcPts val="540"/>
              </a:spcBef>
              <a:buAutoNum type="arabicPeriod"/>
              <a:tabLst>
                <a:tab pos="265748" algn="l"/>
              </a:tabLst>
            </a:pPr>
            <a:r>
              <a:rPr dirty="0">
                <a:solidFill>
                  <a:srgbClr val="1B243B"/>
                </a:solidFill>
                <a:latin typeface="Arial"/>
                <a:cs typeface="Arial"/>
              </a:rPr>
              <a:t>Find</a:t>
            </a:r>
            <a:r>
              <a:rPr spc="-30" dirty="0">
                <a:solidFill>
                  <a:srgbClr val="1B243B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1B243B"/>
                </a:solidFill>
                <a:latin typeface="Arial"/>
                <a:cs typeface="Arial"/>
              </a:rPr>
              <a:t>the</a:t>
            </a:r>
            <a:r>
              <a:rPr spc="-41" dirty="0">
                <a:solidFill>
                  <a:srgbClr val="1B243B"/>
                </a:solidFill>
                <a:latin typeface="Arial"/>
                <a:cs typeface="Arial"/>
              </a:rPr>
              <a:t> </a:t>
            </a:r>
            <a:r>
              <a:rPr spc="-34" dirty="0">
                <a:solidFill>
                  <a:srgbClr val="1B243B"/>
                </a:solidFill>
                <a:latin typeface="Arial"/>
                <a:cs typeface="Arial"/>
              </a:rPr>
              <a:t>smallest </a:t>
            </a:r>
            <a:r>
              <a:rPr spc="-34" dirty="0">
                <a:solidFill>
                  <a:srgbClr val="356924"/>
                </a:solidFill>
                <a:latin typeface="Arial"/>
                <a:cs typeface="Arial"/>
              </a:rPr>
              <a:t>Piecewise</a:t>
            </a:r>
            <a:r>
              <a:rPr spc="-38" dirty="0">
                <a:solidFill>
                  <a:srgbClr val="356924"/>
                </a:solidFill>
                <a:latin typeface="Arial"/>
                <a:cs typeface="Arial"/>
              </a:rPr>
              <a:t> </a:t>
            </a:r>
            <a:r>
              <a:rPr spc="-23" dirty="0">
                <a:solidFill>
                  <a:srgbClr val="356924"/>
                </a:solidFill>
                <a:latin typeface="Arial"/>
                <a:cs typeface="Arial"/>
              </a:rPr>
              <a:t>Linear</a:t>
            </a:r>
            <a:r>
              <a:rPr spc="-38" dirty="0">
                <a:solidFill>
                  <a:srgbClr val="356924"/>
                </a:solidFill>
                <a:latin typeface="Arial"/>
                <a:cs typeface="Arial"/>
              </a:rPr>
              <a:t> </a:t>
            </a:r>
            <a:r>
              <a:rPr lang="en-US" spc="56" dirty="0">
                <a:solidFill>
                  <a:srgbClr val="FF7E79"/>
                </a:solidFill>
                <a:latin typeface="Symbol" pitchFamily="2" charset="2"/>
                <a:cs typeface="Cambria Math"/>
              </a:rPr>
              <a:t>D</a:t>
            </a:r>
            <a:r>
              <a:rPr spc="56" dirty="0">
                <a:solidFill>
                  <a:srgbClr val="356924"/>
                </a:solidFill>
                <a:latin typeface="Arial"/>
                <a:cs typeface="Arial"/>
              </a:rPr>
              <a:t>-</a:t>
            </a:r>
            <a:r>
              <a:rPr dirty="0">
                <a:solidFill>
                  <a:srgbClr val="356924"/>
                </a:solidFill>
                <a:latin typeface="Arial"/>
                <a:cs typeface="Arial"/>
              </a:rPr>
              <a:t>Approximation</a:t>
            </a:r>
            <a:r>
              <a:rPr spc="-34" dirty="0">
                <a:solidFill>
                  <a:srgbClr val="356924"/>
                </a:solidFill>
                <a:latin typeface="Arial"/>
                <a:cs typeface="Arial"/>
              </a:rPr>
              <a:t> </a:t>
            </a:r>
            <a:r>
              <a:rPr spc="-8" dirty="0">
                <a:solidFill>
                  <a:srgbClr val="1B243B"/>
                </a:solidFill>
                <a:latin typeface="Arial"/>
                <a:cs typeface="Arial"/>
              </a:rPr>
              <a:t>(PLA)</a:t>
            </a:r>
            <a:r>
              <a:rPr lang="en-US" spc="-8" dirty="0">
                <a:solidFill>
                  <a:srgbClr val="1B243B"/>
                </a:solidFill>
                <a:latin typeface="Arial"/>
                <a:cs typeface="Arial"/>
              </a:rPr>
              <a:t>, e.g., with </a:t>
            </a:r>
            <a:r>
              <a:rPr lang="en-US" spc="-8" dirty="0">
                <a:solidFill>
                  <a:srgbClr val="1B243B"/>
                </a:solidFill>
                <a:latin typeface="Symbol" pitchFamily="2" charset="2"/>
                <a:cs typeface="Arial"/>
              </a:rPr>
              <a:t>l</a:t>
            </a:r>
            <a:r>
              <a:rPr lang="en-US" spc="-8" dirty="0">
                <a:solidFill>
                  <a:srgbClr val="1B243B"/>
                </a:solidFill>
                <a:latin typeface="Arial"/>
                <a:cs typeface="Arial"/>
              </a:rPr>
              <a:t> pieces</a:t>
            </a:r>
            <a:endParaRPr dirty="0">
              <a:latin typeface="Arial"/>
              <a:cs typeface="Arial"/>
            </a:endParaRPr>
          </a:p>
          <a:p>
            <a:pPr marL="265748" indent="-256223">
              <a:spcBef>
                <a:spcPts val="469"/>
              </a:spcBef>
              <a:buAutoNum type="arabicPeriod"/>
              <a:tabLst>
                <a:tab pos="265748" algn="l"/>
              </a:tabLst>
            </a:pPr>
            <a:r>
              <a:rPr spc="-8" dirty="0">
                <a:solidFill>
                  <a:srgbClr val="1B243B"/>
                </a:solidFill>
                <a:latin typeface="Arial"/>
                <a:cs typeface="Arial"/>
              </a:rPr>
              <a:t>Store</a:t>
            </a:r>
            <a:r>
              <a:rPr spc="-41" dirty="0">
                <a:solidFill>
                  <a:srgbClr val="1B243B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1B243B"/>
                </a:solidFill>
                <a:latin typeface="Arial"/>
                <a:cs typeface="Arial"/>
              </a:rPr>
              <a:t>triples</a:t>
            </a:r>
            <a:r>
              <a:rPr spc="-41" dirty="0">
                <a:solidFill>
                  <a:srgbClr val="1B243B"/>
                </a:solidFill>
                <a:latin typeface="Arial"/>
                <a:cs typeface="Arial"/>
              </a:rPr>
              <a:t> </a:t>
            </a:r>
            <a:r>
              <a:rPr spc="-68" dirty="0">
                <a:solidFill>
                  <a:srgbClr val="1B243B"/>
                </a:solidFill>
                <a:latin typeface="Cambria Math"/>
                <a:cs typeface="Cambria Math"/>
              </a:rPr>
              <a:t>(𝑓𝑖𝑟𝑠𝑡</a:t>
            </a:r>
            <a:r>
              <a:rPr spc="-180" dirty="0">
                <a:solidFill>
                  <a:srgbClr val="1B243B"/>
                </a:solidFill>
                <a:latin typeface="Cambria Math"/>
                <a:cs typeface="Cambria Math"/>
              </a:rPr>
              <a:t> </a:t>
            </a:r>
            <a:r>
              <a:rPr spc="-60" dirty="0">
                <a:solidFill>
                  <a:srgbClr val="1B243B"/>
                </a:solidFill>
                <a:latin typeface="Cambria Math"/>
                <a:cs typeface="Cambria Math"/>
              </a:rPr>
              <a:t>𝑘𝑒𝑦,</a:t>
            </a:r>
            <a:r>
              <a:rPr spc="-98" dirty="0">
                <a:solidFill>
                  <a:srgbClr val="1B243B"/>
                </a:solidFill>
                <a:latin typeface="Cambria Math"/>
                <a:cs typeface="Cambria Math"/>
              </a:rPr>
              <a:t> </a:t>
            </a:r>
            <a:r>
              <a:rPr spc="-71" dirty="0">
                <a:solidFill>
                  <a:srgbClr val="1B243B"/>
                </a:solidFill>
                <a:latin typeface="Cambria Math"/>
                <a:cs typeface="Cambria Math"/>
              </a:rPr>
              <a:t>𝑠𝑙𝑜𝑝𝑒,</a:t>
            </a:r>
            <a:r>
              <a:rPr spc="-98" dirty="0">
                <a:solidFill>
                  <a:srgbClr val="1B243B"/>
                </a:solidFill>
                <a:latin typeface="Cambria Math"/>
                <a:cs typeface="Cambria Math"/>
              </a:rPr>
              <a:t> </a:t>
            </a:r>
            <a:r>
              <a:rPr spc="-75" dirty="0">
                <a:solidFill>
                  <a:srgbClr val="1B243B"/>
                </a:solidFill>
                <a:latin typeface="Cambria Math"/>
                <a:cs typeface="Cambria Math"/>
              </a:rPr>
              <a:t>𝑖𝑛𝑡𝑒𝑟𝑐𝑒𝑝𝑡)</a:t>
            </a:r>
            <a:r>
              <a:rPr spc="68" dirty="0">
                <a:solidFill>
                  <a:srgbClr val="1B243B"/>
                </a:solidFill>
                <a:latin typeface="Cambria Math"/>
                <a:cs typeface="Cambria Math"/>
              </a:rPr>
              <a:t> </a:t>
            </a:r>
            <a:r>
              <a:rPr spc="64" dirty="0">
                <a:solidFill>
                  <a:srgbClr val="1B243B"/>
                </a:solidFill>
                <a:latin typeface="Arial"/>
                <a:cs typeface="Arial"/>
              </a:rPr>
              <a:t>for</a:t>
            </a:r>
            <a:r>
              <a:rPr spc="-38" dirty="0">
                <a:solidFill>
                  <a:srgbClr val="1B243B"/>
                </a:solidFill>
                <a:latin typeface="Arial"/>
                <a:cs typeface="Arial"/>
              </a:rPr>
              <a:t> </a:t>
            </a:r>
            <a:r>
              <a:rPr spc="-45" dirty="0">
                <a:solidFill>
                  <a:srgbClr val="1B243B"/>
                </a:solidFill>
                <a:latin typeface="Arial"/>
                <a:cs typeface="Arial"/>
              </a:rPr>
              <a:t>each</a:t>
            </a:r>
            <a:r>
              <a:rPr spc="-38" dirty="0">
                <a:solidFill>
                  <a:srgbClr val="1B243B"/>
                </a:solidFill>
                <a:latin typeface="Arial"/>
                <a:cs typeface="Arial"/>
              </a:rPr>
              <a:t> </a:t>
            </a:r>
            <a:r>
              <a:rPr spc="-8" dirty="0">
                <a:solidFill>
                  <a:srgbClr val="1B243B"/>
                </a:solidFill>
                <a:latin typeface="Arial"/>
                <a:cs typeface="Arial"/>
              </a:rPr>
              <a:t>segment</a:t>
            </a:r>
            <a:endParaRPr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885400" y="5682616"/>
            <a:ext cx="85725" cy="14811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900" spc="-38" dirty="0">
                <a:solidFill>
                  <a:srgbClr val="1B243B"/>
                </a:solidFill>
                <a:latin typeface="Arial"/>
                <a:cs typeface="Arial"/>
              </a:rPr>
              <a:t>8</a:t>
            </a:r>
            <a:endParaRPr sz="9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211302" y="5658231"/>
            <a:ext cx="1481614" cy="194284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200" spc="-8" dirty="0">
                <a:solidFill>
                  <a:srgbClr val="1B243B"/>
                </a:solidFill>
                <a:latin typeface="Arial"/>
                <a:cs typeface="Arial"/>
                <a:hlinkClick r:id="rId2"/>
              </a:rPr>
              <a:t>https://pgm.di.unipi.it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3042111" y="3351556"/>
            <a:ext cx="3203258" cy="1738313"/>
            <a:chOff x="4056148" y="3325741"/>
            <a:chExt cx="4271010" cy="2317750"/>
          </a:xfrm>
        </p:grpSpPr>
        <p:sp>
          <p:nvSpPr>
            <p:cNvPr id="7" name="object 7"/>
            <p:cNvSpPr/>
            <p:nvPr/>
          </p:nvSpPr>
          <p:spPr>
            <a:xfrm>
              <a:off x="4056138" y="3325748"/>
              <a:ext cx="4271010" cy="2317750"/>
            </a:xfrm>
            <a:custGeom>
              <a:avLst/>
              <a:gdLst/>
              <a:ahLst/>
              <a:cxnLst/>
              <a:rect l="l" t="t" r="r" b="b"/>
              <a:pathLst>
                <a:path w="4271009" h="2317750">
                  <a:moveTo>
                    <a:pt x="4270857" y="2267648"/>
                  </a:moveTo>
                  <a:lnTo>
                    <a:pt x="4262691" y="2262886"/>
                  </a:lnTo>
                  <a:lnTo>
                    <a:pt x="4185335" y="2217763"/>
                  </a:lnTo>
                  <a:lnTo>
                    <a:pt x="4182414" y="2218525"/>
                  </a:lnTo>
                  <a:lnTo>
                    <a:pt x="4179760" y="2223071"/>
                  </a:lnTo>
                  <a:lnTo>
                    <a:pt x="4180535" y="2225992"/>
                  </a:lnTo>
                  <a:lnTo>
                    <a:pt x="4243781" y="2262886"/>
                  </a:lnTo>
                  <a:lnTo>
                    <a:pt x="54660" y="2262886"/>
                  </a:lnTo>
                  <a:lnTo>
                    <a:pt x="54660" y="27063"/>
                  </a:lnTo>
                  <a:lnTo>
                    <a:pt x="91554" y="90322"/>
                  </a:lnTo>
                  <a:lnTo>
                    <a:pt x="94475" y="91084"/>
                  </a:lnTo>
                  <a:lnTo>
                    <a:pt x="99009" y="88442"/>
                  </a:lnTo>
                  <a:lnTo>
                    <a:pt x="99783" y="85521"/>
                  </a:lnTo>
                  <a:lnTo>
                    <a:pt x="55410" y="9461"/>
                  </a:lnTo>
                  <a:lnTo>
                    <a:pt x="49898" y="0"/>
                  </a:lnTo>
                  <a:lnTo>
                    <a:pt x="0" y="85521"/>
                  </a:lnTo>
                  <a:lnTo>
                    <a:pt x="774" y="88442"/>
                  </a:lnTo>
                  <a:lnTo>
                    <a:pt x="5321" y="91084"/>
                  </a:lnTo>
                  <a:lnTo>
                    <a:pt x="8229" y="90322"/>
                  </a:lnTo>
                  <a:lnTo>
                    <a:pt x="45135" y="27063"/>
                  </a:lnTo>
                  <a:lnTo>
                    <a:pt x="45135" y="2267648"/>
                  </a:lnTo>
                  <a:lnTo>
                    <a:pt x="49898" y="2267648"/>
                  </a:lnTo>
                  <a:lnTo>
                    <a:pt x="49898" y="2272411"/>
                  </a:lnTo>
                  <a:lnTo>
                    <a:pt x="4243781" y="2272411"/>
                  </a:lnTo>
                  <a:lnTo>
                    <a:pt x="4180535" y="2309317"/>
                  </a:lnTo>
                  <a:lnTo>
                    <a:pt x="4179760" y="2312225"/>
                  </a:lnTo>
                  <a:lnTo>
                    <a:pt x="4182414" y="2316772"/>
                  </a:lnTo>
                  <a:lnTo>
                    <a:pt x="4185335" y="2317546"/>
                  </a:lnTo>
                  <a:lnTo>
                    <a:pt x="4262691" y="2272411"/>
                  </a:lnTo>
                  <a:lnTo>
                    <a:pt x="4270857" y="2267648"/>
                  </a:lnTo>
                  <a:close/>
                </a:path>
              </a:pathLst>
            </a:custGeom>
            <a:solidFill>
              <a:srgbClr val="1B243B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8" name="object 8"/>
            <p:cNvSpPr/>
            <p:nvPr/>
          </p:nvSpPr>
          <p:spPr>
            <a:xfrm>
              <a:off x="4128659" y="5440312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>
                  <a:moveTo>
                    <a:pt x="25400" y="0"/>
                  </a:moveTo>
                  <a:lnTo>
                    <a:pt x="15513" y="1996"/>
                  </a:lnTo>
                  <a:lnTo>
                    <a:pt x="7439" y="7439"/>
                  </a:lnTo>
                  <a:lnTo>
                    <a:pt x="1996" y="15513"/>
                  </a:lnTo>
                  <a:lnTo>
                    <a:pt x="0" y="25399"/>
                  </a:lnTo>
                  <a:lnTo>
                    <a:pt x="1996" y="35286"/>
                  </a:lnTo>
                  <a:lnTo>
                    <a:pt x="7439" y="43360"/>
                  </a:lnTo>
                  <a:lnTo>
                    <a:pt x="15513" y="48803"/>
                  </a:lnTo>
                  <a:lnTo>
                    <a:pt x="25400" y="50799"/>
                  </a:lnTo>
                  <a:lnTo>
                    <a:pt x="35286" y="48803"/>
                  </a:lnTo>
                  <a:lnTo>
                    <a:pt x="43360" y="43360"/>
                  </a:lnTo>
                  <a:lnTo>
                    <a:pt x="48803" y="35286"/>
                  </a:lnTo>
                  <a:lnTo>
                    <a:pt x="50800" y="25399"/>
                  </a:lnTo>
                  <a:lnTo>
                    <a:pt x="48803" y="15513"/>
                  </a:lnTo>
                  <a:lnTo>
                    <a:pt x="43360" y="7439"/>
                  </a:lnTo>
                  <a:lnTo>
                    <a:pt x="35286" y="1996"/>
                  </a:lnTo>
                  <a:lnTo>
                    <a:pt x="25400" y="0"/>
                  </a:lnTo>
                  <a:close/>
                </a:path>
              </a:pathLst>
            </a:custGeom>
            <a:solidFill>
              <a:srgbClr val="165AB6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9" name="object 9"/>
            <p:cNvSpPr/>
            <p:nvPr/>
          </p:nvSpPr>
          <p:spPr>
            <a:xfrm>
              <a:off x="4128659" y="5440312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>
                  <a:moveTo>
                    <a:pt x="50800" y="25400"/>
                  </a:moveTo>
                  <a:lnTo>
                    <a:pt x="48803" y="35286"/>
                  </a:lnTo>
                  <a:lnTo>
                    <a:pt x="43360" y="43360"/>
                  </a:lnTo>
                  <a:lnTo>
                    <a:pt x="35286" y="48803"/>
                  </a:lnTo>
                  <a:lnTo>
                    <a:pt x="25400" y="50800"/>
                  </a:lnTo>
                  <a:lnTo>
                    <a:pt x="15513" y="48803"/>
                  </a:lnTo>
                  <a:lnTo>
                    <a:pt x="7439" y="43360"/>
                  </a:lnTo>
                  <a:lnTo>
                    <a:pt x="1996" y="35286"/>
                  </a:lnTo>
                  <a:lnTo>
                    <a:pt x="0" y="25400"/>
                  </a:lnTo>
                  <a:lnTo>
                    <a:pt x="1996" y="15513"/>
                  </a:lnTo>
                  <a:lnTo>
                    <a:pt x="7439" y="7439"/>
                  </a:lnTo>
                  <a:lnTo>
                    <a:pt x="15513" y="1996"/>
                  </a:lnTo>
                  <a:lnTo>
                    <a:pt x="25400" y="0"/>
                  </a:lnTo>
                  <a:lnTo>
                    <a:pt x="35286" y="1996"/>
                  </a:lnTo>
                  <a:lnTo>
                    <a:pt x="43360" y="7439"/>
                  </a:lnTo>
                  <a:lnTo>
                    <a:pt x="48803" y="15513"/>
                  </a:lnTo>
                  <a:lnTo>
                    <a:pt x="50800" y="25400"/>
                  </a:lnTo>
                  <a:close/>
                </a:path>
              </a:pathLst>
            </a:custGeom>
            <a:ln w="9525">
              <a:solidFill>
                <a:srgbClr val="165AB6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0" name="object 10"/>
            <p:cNvSpPr/>
            <p:nvPr/>
          </p:nvSpPr>
          <p:spPr>
            <a:xfrm>
              <a:off x="4268359" y="5326012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>
                  <a:moveTo>
                    <a:pt x="25400" y="0"/>
                  </a:moveTo>
                  <a:lnTo>
                    <a:pt x="15513" y="1996"/>
                  </a:lnTo>
                  <a:lnTo>
                    <a:pt x="7439" y="7439"/>
                  </a:lnTo>
                  <a:lnTo>
                    <a:pt x="1996" y="15513"/>
                  </a:lnTo>
                  <a:lnTo>
                    <a:pt x="0" y="25399"/>
                  </a:lnTo>
                  <a:lnTo>
                    <a:pt x="1996" y="35286"/>
                  </a:lnTo>
                  <a:lnTo>
                    <a:pt x="7439" y="43360"/>
                  </a:lnTo>
                  <a:lnTo>
                    <a:pt x="15513" y="48803"/>
                  </a:lnTo>
                  <a:lnTo>
                    <a:pt x="25400" y="50799"/>
                  </a:lnTo>
                  <a:lnTo>
                    <a:pt x="35286" y="48803"/>
                  </a:lnTo>
                  <a:lnTo>
                    <a:pt x="43360" y="43360"/>
                  </a:lnTo>
                  <a:lnTo>
                    <a:pt x="48803" y="35286"/>
                  </a:lnTo>
                  <a:lnTo>
                    <a:pt x="50800" y="25399"/>
                  </a:lnTo>
                  <a:lnTo>
                    <a:pt x="48803" y="15513"/>
                  </a:lnTo>
                  <a:lnTo>
                    <a:pt x="43360" y="7439"/>
                  </a:lnTo>
                  <a:lnTo>
                    <a:pt x="35286" y="1996"/>
                  </a:lnTo>
                  <a:lnTo>
                    <a:pt x="25400" y="0"/>
                  </a:lnTo>
                  <a:close/>
                </a:path>
              </a:pathLst>
            </a:custGeom>
            <a:solidFill>
              <a:srgbClr val="165AB6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1" name="object 11"/>
            <p:cNvSpPr/>
            <p:nvPr/>
          </p:nvSpPr>
          <p:spPr>
            <a:xfrm>
              <a:off x="4268359" y="5326012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>
                  <a:moveTo>
                    <a:pt x="50800" y="25400"/>
                  </a:moveTo>
                  <a:lnTo>
                    <a:pt x="48803" y="35286"/>
                  </a:lnTo>
                  <a:lnTo>
                    <a:pt x="43360" y="43360"/>
                  </a:lnTo>
                  <a:lnTo>
                    <a:pt x="35286" y="48803"/>
                  </a:lnTo>
                  <a:lnTo>
                    <a:pt x="25400" y="50800"/>
                  </a:lnTo>
                  <a:lnTo>
                    <a:pt x="15513" y="48803"/>
                  </a:lnTo>
                  <a:lnTo>
                    <a:pt x="7439" y="43360"/>
                  </a:lnTo>
                  <a:lnTo>
                    <a:pt x="1996" y="35286"/>
                  </a:lnTo>
                  <a:lnTo>
                    <a:pt x="0" y="25400"/>
                  </a:lnTo>
                  <a:lnTo>
                    <a:pt x="1996" y="15513"/>
                  </a:lnTo>
                  <a:lnTo>
                    <a:pt x="7439" y="7439"/>
                  </a:lnTo>
                  <a:lnTo>
                    <a:pt x="15513" y="1996"/>
                  </a:lnTo>
                  <a:lnTo>
                    <a:pt x="25400" y="0"/>
                  </a:lnTo>
                  <a:lnTo>
                    <a:pt x="35286" y="1996"/>
                  </a:lnTo>
                  <a:lnTo>
                    <a:pt x="43360" y="7439"/>
                  </a:lnTo>
                  <a:lnTo>
                    <a:pt x="48803" y="15513"/>
                  </a:lnTo>
                  <a:lnTo>
                    <a:pt x="50800" y="25400"/>
                  </a:lnTo>
                  <a:close/>
                </a:path>
              </a:pathLst>
            </a:custGeom>
            <a:ln w="9525">
              <a:solidFill>
                <a:srgbClr val="165AB6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2" name="object 12"/>
            <p:cNvSpPr/>
            <p:nvPr/>
          </p:nvSpPr>
          <p:spPr>
            <a:xfrm>
              <a:off x="4623959" y="5211712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>
                  <a:moveTo>
                    <a:pt x="25400" y="0"/>
                  </a:moveTo>
                  <a:lnTo>
                    <a:pt x="15513" y="1996"/>
                  </a:lnTo>
                  <a:lnTo>
                    <a:pt x="7439" y="7439"/>
                  </a:lnTo>
                  <a:lnTo>
                    <a:pt x="1996" y="15513"/>
                  </a:lnTo>
                  <a:lnTo>
                    <a:pt x="0" y="25399"/>
                  </a:lnTo>
                  <a:lnTo>
                    <a:pt x="1996" y="35286"/>
                  </a:lnTo>
                  <a:lnTo>
                    <a:pt x="7439" y="43360"/>
                  </a:lnTo>
                  <a:lnTo>
                    <a:pt x="15513" y="48803"/>
                  </a:lnTo>
                  <a:lnTo>
                    <a:pt x="25400" y="50799"/>
                  </a:lnTo>
                  <a:lnTo>
                    <a:pt x="35286" y="48803"/>
                  </a:lnTo>
                  <a:lnTo>
                    <a:pt x="43360" y="43360"/>
                  </a:lnTo>
                  <a:lnTo>
                    <a:pt x="48803" y="35286"/>
                  </a:lnTo>
                  <a:lnTo>
                    <a:pt x="50800" y="25399"/>
                  </a:lnTo>
                  <a:lnTo>
                    <a:pt x="48803" y="15513"/>
                  </a:lnTo>
                  <a:lnTo>
                    <a:pt x="43360" y="7439"/>
                  </a:lnTo>
                  <a:lnTo>
                    <a:pt x="35286" y="1996"/>
                  </a:lnTo>
                  <a:lnTo>
                    <a:pt x="25400" y="0"/>
                  </a:lnTo>
                  <a:close/>
                </a:path>
              </a:pathLst>
            </a:custGeom>
            <a:solidFill>
              <a:srgbClr val="165AB6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3" name="object 13"/>
            <p:cNvSpPr/>
            <p:nvPr/>
          </p:nvSpPr>
          <p:spPr>
            <a:xfrm>
              <a:off x="4623959" y="5211712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>
                  <a:moveTo>
                    <a:pt x="50800" y="25400"/>
                  </a:moveTo>
                  <a:lnTo>
                    <a:pt x="48803" y="35286"/>
                  </a:lnTo>
                  <a:lnTo>
                    <a:pt x="43360" y="43360"/>
                  </a:lnTo>
                  <a:lnTo>
                    <a:pt x="35286" y="48803"/>
                  </a:lnTo>
                  <a:lnTo>
                    <a:pt x="25400" y="50800"/>
                  </a:lnTo>
                  <a:lnTo>
                    <a:pt x="15513" y="48803"/>
                  </a:lnTo>
                  <a:lnTo>
                    <a:pt x="7439" y="43360"/>
                  </a:lnTo>
                  <a:lnTo>
                    <a:pt x="1996" y="35286"/>
                  </a:lnTo>
                  <a:lnTo>
                    <a:pt x="0" y="25400"/>
                  </a:lnTo>
                  <a:lnTo>
                    <a:pt x="1996" y="15513"/>
                  </a:lnTo>
                  <a:lnTo>
                    <a:pt x="7439" y="7439"/>
                  </a:lnTo>
                  <a:lnTo>
                    <a:pt x="15513" y="1996"/>
                  </a:lnTo>
                  <a:lnTo>
                    <a:pt x="25400" y="0"/>
                  </a:lnTo>
                  <a:lnTo>
                    <a:pt x="35286" y="1996"/>
                  </a:lnTo>
                  <a:lnTo>
                    <a:pt x="43360" y="7439"/>
                  </a:lnTo>
                  <a:lnTo>
                    <a:pt x="48803" y="15513"/>
                  </a:lnTo>
                  <a:lnTo>
                    <a:pt x="50800" y="25400"/>
                  </a:lnTo>
                  <a:close/>
                </a:path>
              </a:pathLst>
            </a:custGeom>
            <a:ln w="9525">
              <a:solidFill>
                <a:srgbClr val="165AB6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4" name="object 14"/>
            <p:cNvSpPr/>
            <p:nvPr/>
          </p:nvSpPr>
          <p:spPr>
            <a:xfrm>
              <a:off x="4839859" y="5097412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>
                  <a:moveTo>
                    <a:pt x="25400" y="0"/>
                  </a:moveTo>
                  <a:lnTo>
                    <a:pt x="15513" y="1996"/>
                  </a:lnTo>
                  <a:lnTo>
                    <a:pt x="7439" y="7439"/>
                  </a:lnTo>
                  <a:lnTo>
                    <a:pt x="1996" y="15513"/>
                  </a:lnTo>
                  <a:lnTo>
                    <a:pt x="0" y="25400"/>
                  </a:lnTo>
                  <a:lnTo>
                    <a:pt x="1996" y="35286"/>
                  </a:lnTo>
                  <a:lnTo>
                    <a:pt x="7439" y="43360"/>
                  </a:lnTo>
                  <a:lnTo>
                    <a:pt x="15513" y="48803"/>
                  </a:lnTo>
                  <a:lnTo>
                    <a:pt x="25400" y="50800"/>
                  </a:lnTo>
                  <a:lnTo>
                    <a:pt x="35286" y="48803"/>
                  </a:lnTo>
                  <a:lnTo>
                    <a:pt x="43360" y="43360"/>
                  </a:lnTo>
                  <a:lnTo>
                    <a:pt x="48803" y="35286"/>
                  </a:lnTo>
                  <a:lnTo>
                    <a:pt x="50800" y="25400"/>
                  </a:lnTo>
                  <a:lnTo>
                    <a:pt x="48803" y="15513"/>
                  </a:lnTo>
                  <a:lnTo>
                    <a:pt x="43360" y="7439"/>
                  </a:lnTo>
                  <a:lnTo>
                    <a:pt x="35286" y="1996"/>
                  </a:lnTo>
                  <a:lnTo>
                    <a:pt x="25400" y="0"/>
                  </a:lnTo>
                  <a:close/>
                </a:path>
              </a:pathLst>
            </a:custGeom>
            <a:solidFill>
              <a:srgbClr val="165AB6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5" name="object 15"/>
            <p:cNvSpPr/>
            <p:nvPr/>
          </p:nvSpPr>
          <p:spPr>
            <a:xfrm>
              <a:off x="4839859" y="5097412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>
                  <a:moveTo>
                    <a:pt x="50800" y="25400"/>
                  </a:moveTo>
                  <a:lnTo>
                    <a:pt x="48803" y="35286"/>
                  </a:lnTo>
                  <a:lnTo>
                    <a:pt x="43360" y="43360"/>
                  </a:lnTo>
                  <a:lnTo>
                    <a:pt x="35286" y="48803"/>
                  </a:lnTo>
                  <a:lnTo>
                    <a:pt x="25400" y="50800"/>
                  </a:lnTo>
                  <a:lnTo>
                    <a:pt x="15513" y="48803"/>
                  </a:lnTo>
                  <a:lnTo>
                    <a:pt x="7439" y="43360"/>
                  </a:lnTo>
                  <a:lnTo>
                    <a:pt x="1996" y="35286"/>
                  </a:lnTo>
                  <a:lnTo>
                    <a:pt x="0" y="25400"/>
                  </a:lnTo>
                  <a:lnTo>
                    <a:pt x="1996" y="15513"/>
                  </a:lnTo>
                  <a:lnTo>
                    <a:pt x="7439" y="7439"/>
                  </a:lnTo>
                  <a:lnTo>
                    <a:pt x="15513" y="1996"/>
                  </a:lnTo>
                  <a:lnTo>
                    <a:pt x="25400" y="0"/>
                  </a:lnTo>
                  <a:lnTo>
                    <a:pt x="35286" y="1996"/>
                  </a:lnTo>
                  <a:lnTo>
                    <a:pt x="43360" y="7439"/>
                  </a:lnTo>
                  <a:lnTo>
                    <a:pt x="48803" y="15513"/>
                  </a:lnTo>
                  <a:lnTo>
                    <a:pt x="50800" y="25400"/>
                  </a:lnTo>
                  <a:close/>
                </a:path>
              </a:pathLst>
            </a:custGeom>
            <a:ln w="9525">
              <a:solidFill>
                <a:srgbClr val="165AB6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6" name="object 16"/>
            <p:cNvSpPr/>
            <p:nvPr/>
          </p:nvSpPr>
          <p:spPr>
            <a:xfrm>
              <a:off x="4903359" y="4983112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>
                  <a:moveTo>
                    <a:pt x="25400" y="0"/>
                  </a:moveTo>
                  <a:lnTo>
                    <a:pt x="15513" y="1996"/>
                  </a:lnTo>
                  <a:lnTo>
                    <a:pt x="7439" y="7439"/>
                  </a:lnTo>
                  <a:lnTo>
                    <a:pt x="1996" y="15513"/>
                  </a:lnTo>
                  <a:lnTo>
                    <a:pt x="0" y="25400"/>
                  </a:lnTo>
                  <a:lnTo>
                    <a:pt x="1996" y="35286"/>
                  </a:lnTo>
                  <a:lnTo>
                    <a:pt x="7439" y="43360"/>
                  </a:lnTo>
                  <a:lnTo>
                    <a:pt x="15513" y="48803"/>
                  </a:lnTo>
                  <a:lnTo>
                    <a:pt x="25400" y="50800"/>
                  </a:lnTo>
                  <a:lnTo>
                    <a:pt x="35286" y="48803"/>
                  </a:lnTo>
                  <a:lnTo>
                    <a:pt x="43360" y="43360"/>
                  </a:lnTo>
                  <a:lnTo>
                    <a:pt x="48803" y="35286"/>
                  </a:lnTo>
                  <a:lnTo>
                    <a:pt x="50800" y="25400"/>
                  </a:lnTo>
                  <a:lnTo>
                    <a:pt x="48803" y="15513"/>
                  </a:lnTo>
                  <a:lnTo>
                    <a:pt x="43360" y="7439"/>
                  </a:lnTo>
                  <a:lnTo>
                    <a:pt x="35286" y="1996"/>
                  </a:lnTo>
                  <a:lnTo>
                    <a:pt x="25400" y="0"/>
                  </a:lnTo>
                  <a:close/>
                </a:path>
              </a:pathLst>
            </a:custGeom>
            <a:solidFill>
              <a:srgbClr val="165AB6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7" name="object 17"/>
            <p:cNvSpPr/>
            <p:nvPr/>
          </p:nvSpPr>
          <p:spPr>
            <a:xfrm>
              <a:off x="4903359" y="4983112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>
                  <a:moveTo>
                    <a:pt x="50800" y="25400"/>
                  </a:moveTo>
                  <a:lnTo>
                    <a:pt x="48803" y="35286"/>
                  </a:lnTo>
                  <a:lnTo>
                    <a:pt x="43360" y="43360"/>
                  </a:lnTo>
                  <a:lnTo>
                    <a:pt x="35286" y="48803"/>
                  </a:lnTo>
                  <a:lnTo>
                    <a:pt x="25400" y="50800"/>
                  </a:lnTo>
                  <a:lnTo>
                    <a:pt x="15513" y="48803"/>
                  </a:lnTo>
                  <a:lnTo>
                    <a:pt x="7439" y="43360"/>
                  </a:lnTo>
                  <a:lnTo>
                    <a:pt x="1996" y="35286"/>
                  </a:lnTo>
                  <a:lnTo>
                    <a:pt x="0" y="25400"/>
                  </a:lnTo>
                  <a:lnTo>
                    <a:pt x="1996" y="15513"/>
                  </a:lnTo>
                  <a:lnTo>
                    <a:pt x="7439" y="7439"/>
                  </a:lnTo>
                  <a:lnTo>
                    <a:pt x="15513" y="1996"/>
                  </a:lnTo>
                  <a:lnTo>
                    <a:pt x="25400" y="0"/>
                  </a:lnTo>
                  <a:lnTo>
                    <a:pt x="35286" y="1996"/>
                  </a:lnTo>
                  <a:lnTo>
                    <a:pt x="43360" y="7439"/>
                  </a:lnTo>
                  <a:lnTo>
                    <a:pt x="48803" y="15513"/>
                  </a:lnTo>
                  <a:lnTo>
                    <a:pt x="50800" y="25400"/>
                  </a:lnTo>
                  <a:close/>
                </a:path>
              </a:pathLst>
            </a:custGeom>
            <a:ln w="9525">
              <a:solidFill>
                <a:srgbClr val="165AB6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8" name="object 18"/>
            <p:cNvSpPr/>
            <p:nvPr/>
          </p:nvSpPr>
          <p:spPr>
            <a:xfrm>
              <a:off x="5398659" y="4868812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>
                  <a:moveTo>
                    <a:pt x="25400" y="0"/>
                  </a:moveTo>
                  <a:lnTo>
                    <a:pt x="15513" y="1996"/>
                  </a:lnTo>
                  <a:lnTo>
                    <a:pt x="7439" y="7439"/>
                  </a:lnTo>
                  <a:lnTo>
                    <a:pt x="1996" y="15513"/>
                  </a:lnTo>
                  <a:lnTo>
                    <a:pt x="0" y="25400"/>
                  </a:lnTo>
                  <a:lnTo>
                    <a:pt x="1996" y="35286"/>
                  </a:lnTo>
                  <a:lnTo>
                    <a:pt x="7439" y="43360"/>
                  </a:lnTo>
                  <a:lnTo>
                    <a:pt x="15513" y="48803"/>
                  </a:lnTo>
                  <a:lnTo>
                    <a:pt x="25400" y="50800"/>
                  </a:lnTo>
                  <a:lnTo>
                    <a:pt x="35286" y="48803"/>
                  </a:lnTo>
                  <a:lnTo>
                    <a:pt x="43360" y="43360"/>
                  </a:lnTo>
                  <a:lnTo>
                    <a:pt x="48803" y="35286"/>
                  </a:lnTo>
                  <a:lnTo>
                    <a:pt x="50800" y="25400"/>
                  </a:lnTo>
                  <a:lnTo>
                    <a:pt x="48803" y="15513"/>
                  </a:lnTo>
                  <a:lnTo>
                    <a:pt x="43360" y="7439"/>
                  </a:lnTo>
                  <a:lnTo>
                    <a:pt x="35286" y="1996"/>
                  </a:lnTo>
                  <a:lnTo>
                    <a:pt x="25400" y="0"/>
                  </a:lnTo>
                  <a:close/>
                </a:path>
              </a:pathLst>
            </a:custGeom>
            <a:solidFill>
              <a:srgbClr val="165AB6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9" name="object 19"/>
            <p:cNvSpPr/>
            <p:nvPr/>
          </p:nvSpPr>
          <p:spPr>
            <a:xfrm>
              <a:off x="5398659" y="4868812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>
                  <a:moveTo>
                    <a:pt x="50800" y="25400"/>
                  </a:moveTo>
                  <a:lnTo>
                    <a:pt x="48803" y="35286"/>
                  </a:lnTo>
                  <a:lnTo>
                    <a:pt x="43360" y="43360"/>
                  </a:lnTo>
                  <a:lnTo>
                    <a:pt x="35286" y="48803"/>
                  </a:lnTo>
                  <a:lnTo>
                    <a:pt x="25400" y="50800"/>
                  </a:lnTo>
                  <a:lnTo>
                    <a:pt x="15513" y="48803"/>
                  </a:lnTo>
                  <a:lnTo>
                    <a:pt x="7439" y="43360"/>
                  </a:lnTo>
                  <a:lnTo>
                    <a:pt x="1996" y="35286"/>
                  </a:lnTo>
                  <a:lnTo>
                    <a:pt x="0" y="25400"/>
                  </a:lnTo>
                  <a:lnTo>
                    <a:pt x="1996" y="15513"/>
                  </a:lnTo>
                  <a:lnTo>
                    <a:pt x="7439" y="7439"/>
                  </a:lnTo>
                  <a:lnTo>
                    <a:pt x="15513" y="1996"/>
                  </a:lnTo>
                  <a:lnTo>
                    <a:pt x="25400" y="0"/>
                  </a:lnTo>
                  <a:lnTo>
                    <a:pt x="35286" y="1996"/>
                  </a:lnTo>
                  <a:lnTo>
                    <a:pt x="43360" y="7439"/>
                  </a:lnTo>
                  <a:lnTo>
                    <a:pt x="48803" y="15513"/>
                  </a:lnTo>
                  <a:lnTo>
                    <a:pt x="50800" y="25400"/>
                  </a:lnTo>
                  <a:close/>
                </a:path>
              </a:pathLst>
            </a:custGeom>
            <a:ln w="9525">
              <a:solidFill>
                <a:srgbClr val="165AB6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20" name="object 20"/>
            <p:cNvSpPr/>
            <p:nvPr/>
          </p:nvSpPr>
          <p:spPr>
            <a:xfrm>
              <a:off x="5614559" y="4754512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>
                  <a:moveTo>
                    <a:pt x="25400" y="0"/>
                  </a:moveTo>
                  <a:lnTo>
                    <a:pt x="15513" y="1996"/>
                  </a:lnTo>
                  <a:lnTo>
                    <a:pt x="7439" y="7439"/>
                  </a:lnTo>
                  <a:lnTo>
                    <a:pt x="1996" y="15513"/>
                  </a:lnTo>
                  <a:lnTo>
                    <a:pt x="0" y="25400"/>
                  </a:lnTo>
                  <a:lnTo>
                    <a:pt x="1996" y="35286"/>
                  </a:lnTo>
                  <a:lnTo>
                    <a:pt x="7439" y="43360"/>
                  </a:lnTo>
                  <a:lnTo>
                    <a:pt x="15513" y="48803"/>
                  </a:lnTo>
                  <a:lnTo>
                    <a:pt x="25400" y="50800"/>
                  </a:lnTo>
                  <a:lnTo>
                    <a:pt x="35286" y="48803"/>
                  </a:lnTo>
                  <a:lnTo>
                    <a:pt x="43360" y="43360"/>
                  </a:lnTo>
                  <a:lnTo>
                    <a:pt x="48803" y="35286"/>
                  </a:lnTo>
                  <a:lnTo>
                    <a:pt x="50800" y="25400"/>
                  </a:lnTo>
                  <a:lnTo>
                    <a:pt x="48803" y="15513"/>
                  </a:lnTo>
                  <a:lnTo>
                    <a:pt x="43360" y="7439"/>
                  </a:lnTo>
                  <a:lnTo>
                    <a:pt x="35286" y="1996"/>
                  </a:lnTo>
                  <a:lnTo>
                    <a:pt x="25400" y="0"/>
                  </a:lnTo>
                  <a:close/>
                </a:path>
              </a:pathLst>
            </a:custGeom>
            <a:solidFill>
              <a:srgbClr val="165AB6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21" name="object 21"/>
            <p:cNvSpPr/>
            <p:nvPr/>
          </p:nvSpPr>
          <p:spPr>
            <a:xfrm>
              <a:off x="5614559" y="4754512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>
                  <a:moveTo>
                    <a:pt x="50800" y="25400"/>
                  </a:moveTo>
                  <a:lnTo>
                    <a:pt x="48803" y="35286"/>
                  </a:lnTo>
                  <a:lnTo>
                    <a:pt x="43360" y="43360"/>
                  </a:lnTo>
                  <a:lnTo>
                    <a:pt x="35286" y="48803"/>
                  </a:lnTo>
                  <a:lnTo>
                    <a:pt x="25400" y="50800"/>
                  </a:lnTo>
                  <a:lnTo>
                    <a:pt x="15513" y="48803"/>
                  </a:lnTo>
                  <a:lnTo>
                    <a:pt x="7439" y="43360"/>
                  </a:lnTo>
                  <a:lnTo>
                    <a:pt x="1996" y="35286"/>
                  </a:lnTo>
                  <a:lnTo>
                    <a:pt x="0" y="25400"/>
                  </a:lnTo>
                  <a:lnTo>
                    <a:pt x="1996" y="15513"/>
                  </a:lnTo>
                  <a:lnTo>
                    <a:pt x="7439" y="7439"/>
                  </a:lnTo>
                  <a:lnTo>
                    <a:pt x="15513" y="1996"/>
                  </a:lnTo>
                  <a:lnTo>
                    <a:pt x="25400" y="0"/>
                  </a:lnTo>
                  <a:lnTo>
                    <a:pt x="35286" y="1996"/>
                  </a:lnTo>
                  <a:lnTo>
                    <a:pt x="43360" y="7439"/>
                  </a:lnTo>
                  <a:lnTo>
                    <a:pt x="48803" y="15513"/>
                  </a:lnTo>
                  <a:lnTo>
                    <a:pt x="50800" y="25400"/>
                  </a:lnTo>
                  <a:close/>
                </a:path>
              </a:pathLst>
            </a:custGeom>
            <a:ln w="9525">
              <a:solidFill>
                <a:srgbClr val="165AB6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22" name="object 22"/>
            <p:cNvSpPr/>
            <p:nvPr/>
          </p:nvSpPr>
          <p:spPr>
            <a:xfrm>
              <a:off x="5678059" y="4652912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>
                  <a:moveTo>
                    <a:pt x="25400" y="0"/>
                  </a:moveTo>
                  <a:lnTo>
                    <a:pt x="15513" y="1996"/>
                  </a:lnTo>
                  <a:lnTo>
                    <a:pt x="7439" y="7439"/>
                  </a:lnTo>
                  <a:lnTo>
                    <a:pt x="1996" y="15513"/>
                  </a:lnTo>
                  <a:lnTo>
                    <a:pt x="0" y="25400"/>
                  </a:lnTo>
                  <a:lnTo>
                    <a:pt x="1996" y="35286"/>
                  </a:lnTo>
                  <a:lnTo>
                    <a:pt x="7439" y="43360"/>
                  </a:lnTo>
                  <a:lnTo>
                    <a:pt x="15513" y="48803"/>
                  </a:lnTo>
                  <a:lnTo>
                    <a:pt x="25400" y="50800"/>
                  </a:lnTo>
                  <a:lnTo>
                    <a:pt x="35286" y="48803"/>
                  </a:lnTo>
                  <a:lnTo>
                    <a:pt x="43360" y="43360"/>
                  </a:lnTo>
                  <a:lnTo>
                    <a:pt x="48803" y="35286"/>
                  </a:lnTo>
                  <a:lnTo>
                    <a:pt x="50800" y="25400"/>
                  </a:lnTo>
                  <a:lnTo>
                    <a:pt x="48803" y="15513"/>
                  </a:lnTo>
                  <a:lnTo>
                    <a:pt x="43360" y="7439"/>
                  </a:lnTo>
                  <a:lnTo>
                    <a:pt x="35286" y="1996"/>
                  </a:lnTo>
                  <a:lnTo>
                    <a:pt x="25400" y="0"/>
                  </a:lnTo>
                  <a:close/>
                </a:path>
              </a:pathLst>
            </a:custGeom>
            <a:solidFill>
              <a:srgbClr val="165AB6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23" name="object 23"/>
            <p:cNvSpPr/>
            <p:nvPr/>
          </p:nvSpPr>
          <p:spPr>
            <a:xfrm>
              <a:off x="5678059" y="4652912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>
                  <a:moveTo>
                    <a:pt x="50800" y="25400"/>
                  </a:moveTo>
                  <a:lnTo>
                    <a:pt x="48803" y="35286"/>
                  </a:lnTo>
                  <a:lnTo>
                    <a:pt x="43360" y="43360"/>
                  </a:lnTo>
                  <a:lnTo>
                    <a:pt x="35286" y="48803"/>
                  </a:lnTo>
                  <a:lnTo>
                    <a:pt x="25400" y="50800"/>
                  </a:lnTo>
                  <a:lnTo>
                    <a:pt x="15513" y="48803"/>
                  </a:lnTo>
                  <a:lnTo>
                    <a:pt x="7439" y="43360"/>
                  </a:lnTo>
                  <a:lnTo>
                    <a:pt x="1996" y="35286"/>
                  </a:lnTo>
                  <a:lnTo>
                    <a:pt x="0" y="25400"/>
                  </a:lnTo>
                  <a:lnTo>
                    <a:pt x="1996" y="15513"/>
                  </a:lnTo>
                  <a:lnTo>
                    <a:pt x="7439" y="7439"/>
                  </a:lnTo>
                  <a:lnTo>
                    <a:pt x="15513" y="1996"/>
                  </a:lnTo>
                  <a:lnTo>
                    <a:pt x="25400" y="0"/>
                  </a:lnTo>
                  <a:lnTo>
                    <a:pt x="35286" y="1996"/>
                  </a:lnTo>
                  <a:lnTo>
                    <a:pt x="43360" y="7439"/>
                  </a:lnTo>
                  <a:lnTo>
                    <a:pt x="48803" y="15513"/>
                  </a:lnTo>
                  <a:lnTo>
                    <a:pt x="50800" y="25400"/>
                  </a:lnTo>
                  <a:close/>
                </a:path>
              </a:pathLst>
            </a:custGeom>
            <a:ln w="9525">
              <a:solidFill>
                <a:srgbClr val="165AB6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24" name="object 24"/>
            <p:cNvSpPr/>
            <p:nvPr/>
          </p:nvSpPr>
          <p:spPr>
            <a:xfrm>
              <a:off x="5754259" y="4538612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>
                  <a:moveTo>
                    <a:pt x="25400" y="0"/>
                  </a:moveTo>
                  <a:lnTo>
                    <a:pt x="15513" y="1996"/>
                  </a:lnTo>
                  <a:lnTo>
                    <a:pt x="7439" y="7439"/>
                  </a:lnTo>
                  <a:lnTo>
                    <a:pt x="1996" y="15513"/>
                  </a:lnTo>
                  <a:lnTo>
                    <a:pt x="0" y="25400"/>
                  </a:lnTo>
                  <a:lnTo>
                    <a:pt x="1996" y="35286"/>
                  </a:lnTo>
                  <a:lnTo>
                    <a:pt x="7439" y="43360"/>
                  </a:lnTo>
                  <a:lnTo>
                    <a:pt x="15513" y="48803"/>
                  </a:lnTo>
                  <a:lnTo>
                    <a:pt x="25400" y="50800"/>
                  </a:lnTo>
                  <a:lnTo>
                    <a:pt x="35286" y="48803"/>
                  </a:lnTo>
                  <a:lnTo>
                    <a:pt x="43360" y="43360"/>
                  </a:lnTo>
                  <a:lnTo>
                    <a:pt x="48803" y="35286"/>
                  </a:lnTo>
                  <a:lnTo>
                    <a:pt x="50800" y="25400"/>
                  </a:lnTo>
                  <a:lnTo>
                    <a:pt x="48803" y="15513"/>
                  </a:lnTo>
                  <a:lnTo>
                    <a:pt x="43360" y="7439"/>
                  </a:lnTo>
                  <a:lnTo>
                    <a:pt x="35286" y="1996"/>
                  </a:lnTo>
                  <a:lnTo>
                    <a:pt x="25400" y="0"/>
                  </a:lnTo>
                  <a:close/>
                </a:path>
              </a:pathLst>
            </a:custGeom>
            <a:solidFill>
              <a:srgbClr val="165AB6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25" name="object 25"/>
            <p:cNvSpPr/>
            <p:nvPr/>
          </p:nvSpPr>
          <p:spPr>
            <a:xfrm>
              <a:off x="5754259" y="4538612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>
                  <a:moveTo>
                    <a:pt x="50800" y="25400"/>
                  </a:moveTo>
                  <a:lnTo>
                    <a:pt x="48803" y="35286"/>
                  </a:lnTo>
                  <a:lnTo>
                    <a:pt x="43360" y="43360"/>
                  </a:lnTo>
                  <a:lnTo>
                    <a:pt x="35286" y="48803"/>
                  </a:lnTo>
                  <a:lnTo>
                    <a:pt x="25400" y="50800"/>
                  </a:lnTo>
                  <a:lnTo>
                    <a:pt x="15513" y="48803"/>
                  </a:lnTo>
                  <a:lnTo>
                    <a:pt x="7439" y="43360"/>
                  </a:lnTo>
                  <a:lnTo>
                    <a:pt x="1996" y="35286"/>
                  </a:lnTo>
                  <a:lnTo>
                    <a:pt x="0" y="25400"/>
                  </a:lnTo>
                  <a:lnTo>
                    <a:pt x="1996" y="15513"/>
                  </a:lnTo>
                  <a:lnTo>
                    <a:pt x="7439" y="7439"/>
                  </a:lnTo>
                  <a:lnTo>
                    <a:pt x="15513" y="1996"/>
                  </a:lnTo>
                  <a:lnTo>
                    <a:pt x="25400" y="0"/>
                  </a:lnTo>
                  <a:lnTo>
                    <a:pt x="35286" y="1996"/>
                  </a:lnTo>
                  <a:lnTo>
                    <a:pt x="43360" y="7439"/>
                  </a:lnTo>
                  <a:lnTo>
                    <a:pt x="48803" y="15513"/>
                  </a:lnTo>
                  <a:lnTo>
                    <a:pt x="50800" y="25400"/>
                  </a:lnTo>
                  <a:close/>
                </a:path>
              </a:pathLst>
            </a:custGeom>
            <a:ln w="9525">
              <a:solidFill>
                <a:srgbClr val="165AB6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26" name="object 26"/>
            <p:cNvSpPr/>
            <p:nvPr/>
          </p:nvSpPr>
          <p:spPr>
            <a:xfrm>
              <a:off x="6033659" y="4424312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>
                  <a:moveTo>
                    <a:pt x="25400" y="0"/>
                  </a:moveTo>
                  <a:lnTo>
                    <a:pt x="15513" y="1996"/>
                  </a:lnTo>
                  <a:lnTo>
                    <a:pt x="7439" y="7439"/>
                  </a:lnTo>
                  <a:lnTo>
                    <a:pt x="1996" y="15513"/>
                  </a:lnTo>
                  <a:lnTo>
                    <a:pt x="0" y="25400"/>
                  </a:lnTo>
                  <a:lnTo>
                    <a:pt x="1996" y="35286"/>
                  </a:lnTo>
                  <a:lnTo>
                    <a:pt x="7439" y="43360"/>
                  </a:lnTo>
                  <a:lnTo>
                    <a:pt x="15513" y="48803"/>
                  </a:lnTo>
                  <a:lnTo>
                    <a:pt x="25400" y="50800"/>
                  </a:lnTo>
                  <a:lnTo>
                    <a:pt x="35286" y="48803"/>
                  </a:lnTo>
                  <a:lnTo>
                    <a:pt x="43360" y="43360"/>
                  </a:lnTo>
                  <a:lnTo>
                    <a:pt x="48803" y="35286"/>
                  </a:lnTo>
                  <a:lnTo>
                    <a:pt x="50800" y="25400"/>
                  </a:lnTo>
                  <a:lnTo>
                    <a:pt x="48803" y="15513"/>
                  </a:lnTo>
                  <a:lnTo>
                    <a:pt x="43360" y="7439"/>
                  </a:lnTo>
                  <a:lnTo>
                    <a:pt x="35286" y="1996"/>
                  </a:lnTo>
                  <a:lnTo>
                    <a:pt x="25400" y="0"/>
                  </a:lnTo>
                  <a:close/>
                </a:path>
              </a:pathLst>
            </a:custGeom>
            <a:solidFill>
              <a:srgbClr val="165AB6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27" name="object 27"/>
            <p:cNvSpPr/>
            <p:nvPr/>
          </p:nvSpPr>
          <p:spPr>
            <a:xfrm>
              <a:off x="6033659" y="4424312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>
                  <a:moveTo>
                    <a:pt x="50800" y="25400"/>
                  </a:moveTo>
                  <a:lnTo>
                    <a:pt x="48803" y="35286"/>
                  </a:lnTo>
                  <a:lnTo>
                    <a:pt x="43360" y="43360"/>
                  </a:lnTo>
                  <a:lnTo>
                    <a:pt x="35286" y="48803"/>
                  </a:lnTo>
                  <a:lnTo>
                    <a:pt x="25400" y="50800"/>
                  </a:lnTo>
                  <a:lnTo>
                    <a:pt x="15513" y="48803"/>
                  </a:lnTo>
                  <a:lnTo>
                    <a:pt x="7439" y="43360"/>
                  </a:lnTo>
                  <a:lnTo>
                    <a:pt x="1996" y="35286"/>
                  </a:lnTo>
                  <a:lnTo>
                    <a:pt x="0" y="25400"/>
                  </a:lnTo>
                  <a:lnTo>
                    <a:pt x="1996" y="15513"/>
                  </a:lnTo>
                  <a:lnTo>
                    <a:pt x="7439" y="7439"/>
                  </a:lnTo>
                  <a:lnTo>
                    <a:pt x="15513" y="1996"/>
                  </a:lnTo>
                  <a:lnTo>
                    <a:pt x="25400" y="0"/>
                  </a:lnTo>
                  <a:lnTo>
                    <a:pt x="35286" y="1996"/>
                  </a:lnTo>
                  <a:lnTo>
                    <a:pt x="43360" y="7439"/>
                  </a:lnTo>
                  <a:lnTo>
                    <a:pt x="48803" y="15513"/>
                  </a:lnTo>
                  <a:lnTo>
                    <a:pt x="50800" y="25400"/>
                  </a:lnTo>
                  <a:close/>
                </a:path>
              </a:pathLst>
            </a:custGeom>
            <a:ln w="9525">
              <a:solidFill>
                <a:srgbClr val="165AB6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28" name="object 28"/>
            <p:cNvSpPr/>
            <p:nvPr/>
          </p:nvSpPr>
          <p:spPr>
            <a:xfrm>
              <a:off x="6097159" y="4310012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>
                  <a:moveTo>
                    <a:pt x="25400" y="0"/>
                  </a:moveTo>
                  <a:lnTo>
                    <a:pt x="15513" y="1996"/>
                  </a:lnTo>
                  <a:lnTo>
                    <a:pt x="7439" y="7439"/>
                  </a:lnTo>
                  <a:lnTo>
                    <a:pt x="1996" y="15513"/>
                  </a:lnTo>
                  <a:lnTo>
                    <a:pt x="0" y="25400"/>
                  </a:lnTo>
                  <a:lnTo>
                    <a:pt x="1996" y="35286"/>
                  </a:lnTo>
                  <a:lnTo>
                    <a:pt x="7439" y="43360"/>
                  </a:lnTo>
                  <a:lnTo>
                    <a:pt x="15513" y="48803"/>
                  </a:lnTo>
                  <a:lnTo>
                    <a:pt x="25400" y="50800"/>
                  </a:lnTo>
                  <a:lnTo>
                    <a:pt x="35286" y="48803"/>
                  </a:lnTo>
                  <a:lnTo>
                    <a:pt x="43360" y="43360"/>
                  </a:lnTo>
                  <a:lnTo>
                    <a:pt x="48803" y="35286"/>
                  </a:lnTo>
                  <a:lnTo>
                    <a:pt x="50800" y="25400"/>
                  </a:lnTo>
                  <a:lnTo>
                    <a:pt x="48803" y="15513"/>
                  </a:lnTo>
                  <a:lnTo>
                    <a:pt x="43360" y="7439"/>
                  </a:lnTo>
                  <a:lnTo>
                    <a:pt x="35286" y="1996"/>
                  </a:lnTo>
                  <a:lnTo>
                    <a:pt x="25400" y="0"/>
                  </a:lnTo>
                  <a:close/>
                </a:path>
              </a:pathLst>
            </a:custGeom>
            <a:solidFill>
              <a:srgbClr val="165AB6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29" name="object 29"/>
            <p:cNvSpPr/>
            <p:nvPr/>
          </p:nvSpPr>
          <p:spPr>
            <a:xfrm>
              <a:off x="6097159" y="4310012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>
                  <a:moveTo>
                    <a:pt x="50800" y="25400"/>
                  </a:moveTo>
                  <a:lnTo>
                    <a:pt x="48803" y="35286"/>
                  </a:lnTo>
                  <a:lnTo>
                    <a:pt x="43360" y="43360"/>
                  </a:lnTo>
                  <a:lnTo>
                    <a:pt x="35286" y="48803"/>
                  </a:lnTo>
                  <a:lnTo>
                    <a:pt x="25400" y="50800"/>
                  </a:lnTo>
                  <a:lnTo>
                    <a:pt x="15513" y="48803"/>
                  </a:lnTo>
                  <a:lnTo>
                    <a:pt x="7439" y="43360"/>
                  </a:lnTo>
                  <a:lnTo>
                    <a:pt x="1996" y="35286"/>
                  </a:lnTo>
                  <a:lnTo>
                    <a:pt x="0" y="25400"/>
                  </a:lnTo>
                  <a:lnTo>
                    <a:pt x="1996" y="15513"/>
                  </a:lnTo>
                  <a:lnTo>
                    <a:pt x="7439" y="7439"/>
                  </a:lnTo>
                  <a:lnTo>
                    <a:pt x="15513" y="1996"/>
                  </a:lnTo>
                  <a:lnTo>
                    <a:pt x="25400" y="0"/>
                  </a:lnTo>
                  <a:lnTo>
                    <a:pt x="35286" y="1996"/>
                  </a:lnTo>
                  <a:lnTo>
                    <a:pt x="43360" y="7439"/>
                  </a:lnTo>
                  <a:lnTo>
                    <a:pt x="48803" y="15513"/>
                  </a:lnTo>
                  <a:lnTo>
                    <a:pt x="50800" y="25400"/>
                  </a:lnTo>
                  <a:close/>
                </a:path>
              </a:pathLst>
            </a:custGeom>
            <a:ln w="9525">
              <a:solidFill>
                <a:srgbClr val="165AB6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30" name="object 30"/>
            <p:cNvSpPr/>
            <p:nvPr/>
          </p:nvSpPr>
          <p:spPr>
            <a:xfrm>
              <a:off x="6389259" y="4195712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>
                  <a:moveTo>
                    <a:pt x="25400" y="0"/>
                  </a:moveTo>
                  <a:lnTo>
                    <a:pt x="15513" y="1996"/>
                  </a:lnTo>
                  <a:lnTo>
                    <a:pt x="7439" y="7439"/>
                  </a:lnTo>
                  <a:lnTo>
                    <a:pt x="1996" y="15513"/>
                  </a:lnTo>
                  <a:lnTo>
                    <a:pt x="0" y="25400"/>
                  </a:lnTo>
                  <a:lnTo>
                    <a:pt x="1996" y="35286"/>
                  </a:lnTo>
                  <a:lnTo>
                    <a:pt x="7439" y="43360"/>
                  </a:lnTo>
                  <a:lnTo>
                    <a:pt x="15513" y="48803"/>
                  </a:lnTo>
                  <a:lnTo>
                    <a:pt x="25400" y="50800"/>
                  </a:lnTo>
                  <a:lnTo>
                    <a:pt x="35286" y="48803"/>
                  </a:lnTo>
                  <a:lnTo>
                    <a:pt x="43360" y="43360"/>
                  </a:lnTo>
                  <a:lnTo>
                    <a:pt x="48803" y="35286"/>
                  </a:lnTo>
                  <a:lnTo>
                    <a:pt x="50800" y="25400"/>
                  </a:lnTo>
                  <a:lnTo>
                    <a:pt x="48803" y="15513"/>
                  </a:lnTo>
                  <a:lnTo>
                    <a:pt x="43360" y="7439"/>
                  </a:lnTo>
                  <a:lnTo>
                    <a:pt x="35286" y="1996"/>
                  </a:lnTo>
                  <a:lnTo>
                    <a:pt x="25400" y="0"/>
                  </a:lnTo>
                  <a:close/>
                </a:path>
              </a:pathLst>
            </a:custGeom>
            <a:solidFill>
              <a:srgbClr val="165AB6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31" name="object 31"/>
            <p:cNvSpPr/>
            <p:nvPr/>
          </p:nvSpPr>
          <p:spPr>
            <a:xfrm>
              <a:off x="6389259" y="4195712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>
                  <a:moveTo>
                    <a:pt x="50800" y="25400"/>
                  </a:moveTo>
                  <a:lnTo>
                    <a:pt x="48803" y="35286"/>
                  </a:lnTo>
                  <a:lnTo>
                    <a:pt x="43360" y="43360"/>
                  </a:lnTo>
                  <a:lnTo>
                    <a:pt x="35286" y="48803"/>
                  </a:lnTo>
                  <a:lnTo>
                    <a:pt x="25400" y="50800"/>
                  </a:lnTo>
                  <a:lnTo>
                    <a:pt x="15513" y="48803"/>
                  </a:lnTo>
                  <a:lnTo>
                    <a:pt x="7439" y="43360"/>
                  </a:lnTo>
                  <a:lnTo>
                    <a:pt x="1996" y="35286"/>
                  </a:lnTo>
                  <a:lnTo>
                    <a:pt x="0" y="25400"/>
                  </a:lnTo>
                  <a:lnTo>
                    <a:pt x="1996" y="15513"/>
                  </a:lnTo>
                  <a:lnTo>
                    <a:pt x="7439" y="7439"/>
                  </a:lnTo>
                  <a:lnTo>
                    <a:pt x="15513" y="1996"/>
                  </a:lnTo>
                  <a:lnTo>
                    <a:pt x="25400" y="0"/>
                  </a:lnTo>
                  <a:lnTo>
                    <a:pt x="35286" y="1996"/>
                  </a:lnTo>
                  <a:lnTo>
                    <a:pt x="43360" y="7439"/>
                  </a:lnTo>
                  <a:lnTo>
                    <a:pt x="48803" y="15513"/>
                  </a:lnTo>
                  <a:lnTo>
                    <a:pt x="50800" y="25400"/>
                  </a:lnTo>
                  <a:close/>
                </a:path>
              </a:pathLst>
            </a:custGeom>
            <a:ln w="9525">
              <a:solidFill>
                <a:srgbClr val="165AB6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32" name="object 32"/>
            <p:cNvSpPr/>
            <p:nvPr/>
          </p:nvSpPr>
          <p:spPr>
            <a:xfrm>
              <a:off x="6732159" y="4081412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>
                  <a:moveTo>
                    <a:pt x="25400" y="0"/>
                  </a:moveTo>
                  <a:lnTo>
                    <a:pt x="15513" y="1996"/>
                  </a:lnTo>
                  <a:lnTo>
                    <a:pt x="7439" y="7439"/>
                  </a:lnTo>
                  <a:lnTo>
                    <a:pt x="1996" y="15513"/>
                  </a:lnTo>
                  <a:lnTo>
                    <a:pt x="0" y="25400"/>
                  </a:lnTo>
                  <a:lnTo>
                    <a:pt x="1996" y="35286"/>
                  </a:lnTo>
                  <a:lnTo>
                    <a:pt x="7439" y="43360"/>
                  </a:lnTo>
                  <a:lnTo>
                    <a:pt x="15513" y="48803"/>
                  </a:lnTo>
                  <a:lnTo>
                    <a:pt x="25400" y="50800"/>
                  </a:lnTo>
                  <a:lnTo>
                    <a:pt x="35286" y="48803"/>
                  </a:lnTo>
                  <a:lnTo>
                    <a:pt x="43360" y="43360"/>
                  </a:lnTo>
                  <a:lnTo>
                    <a:pt x="48803" y="35286"/>
                  </a:lnTo>
                  <a:lnTo>
                    <a:pt x="50800" y="25400"/>
                  </a:lnTo>
                  <a:lnTo>
                    <a:pt x="48803" y="15513"/>
                  </a:lnTo>
                  <a:lnTo>
                    <a:pt x="43360" y="7439"/>
                  </a:lnTo>
                  <a:lnTo>
                    <a:pt x="35286" y="1996"/>
                  </a:lnTo>
                  <a:lnTo>
                    <a:pt x="25400" y="0"/>
                  </a:lnTo>
                  <a:close/>
                </a:path>
              </a:pathLst>
            </a:custGeom>
            <a:solidFill>
              <a:srgbClr val="165AB6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33" name="object 33"/>
            <p:cNvSpPr/>
            <p:nvPr/>
          </p:nvSpPr>
          <p:spPr>
            <a:xfrm>
              <a:off x="6732159" y="4081412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>
                  <a:moveTo>
                    <a:pt x="50800" y="25400"/>
                  </a:moveTo>
                  <a:lnTo>
                    <a:pt x="48803" y="35286"/>
                  </a:lnTo>
                  <a:lnTo>
                    <a:pt x="43360" y="43360"/>
                  </a:lnTo>
                  <a:lnTo>
                    <a:pt x="35286" y="48803"/>
                  </a:lnTo>
                  <a:lnTo>
                    <a:pt x="25400" y="50800"/>
                  </a:lnTo>
                  <a:lnTo>
                    <a:pt x="15513" y="48803"/>
                  </a:lnTo>
                  <a:lnTo>
                    <a:pt x="7439" y="43360"/>
                  </a:lnTo>
                  <a:lnTo>
                    <a:pt x="1996" y="35286"/>
                  </a:lnTo>
                  <a:lnTo>
                    <a:pt x="0" y="25400"/>
                  </a:lnTo>
                  <a:lnTo>
                    <a:pt x="1996" y="15513"/>
                  </a:lnTo>
                  <a:lnTo>
                    <a:pt x="7439" y="7439"/>
                  </a:lnTo>
                  <a:lnTo>
                    <a:pt x="15513" y="1996"/>
                  </a:lnTo>
                  <a:lnTo>
                    <a:pt x="25400" y="0"/>
                  </a:lnTo>
                  <a:lnTo>
                    <a:pt x="35286" y="1996"/>
                  </a:lnTo>
                  <a:lnTo>
                    <a:pt x="43360" y="7439"/>
                  </a:lnTo>
                  <a:lnTo>
                    <a:pt x="48803" y="15513"/>
                  </a:lnTo>
                  <a:lnTo>
                    <a:pt x="50800" y="25400"/>
                  </a:lnTo>
                  <a:close/>
                </a:path>
              </a:pathLst>
            </a:custGeom>
            <a:ln w="9525">
              <a:solidFill>
                <a:srgbClr val="165AB6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34" name="object 34"/>
            <p:cNvSpPr/>
            <p:nvPr/>
          </p:nvSpPr>
          <p:spPr>
            <a:xfrm>
              <a:off x="7367159" y="3967112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>
                  <a:moveTo>
                    <a:pt x="25400" y="0"/>
                  </a:moveTo>
                  <a:lnTo>
                    <a:pt x="15513" y="1996"/>
                  </a:lnTo>
                  <a:lnTo>
                    <a:pt x="7439" y="7439"/>
                  </a:lnTo>
                  <a:lnTo>
                    <a:pt x="1996" y="15513"/>
                  </a:lnTo>
                  <a:lnTo>
                    <a:pt x="0" y="25400"/>
                  </a:lnTo>
                  <a:lnTo>
                    <a:pt x="1996" y="35286"/>
                  </a:lnTo>
                  <a:lnTo>
                    <a:pt x="7439" y="43360"/>
                  </a:lnTo>
                  <a:lnTo>
                    <a:pt x="15513" y="48803"/>
                  </a:lnTo>
                  <a:lnTo>
                    <a:pt x="25400" y="50800"/>
                  </a:lnTo>
                  <a:lnTo>
                    <a:pt x="35286" y="48803"/>
                  </a:lnTo>
                  <a:lnTo>
                    <a:pt x="43360" y="43360"/>
                  </a:lnTo>
                  <a:lnTo>
                    <a:pt x="48803" y="35286"/>
                  </a:lnTo>
                  <a:lnTo>
                    <a:pt x="50800" y="25400"/>
                  </a:lnTo>
                  <a:lnTo>
                    <a:pt x="48803" y="15513"/>
                  </a:lnTo>
                  <a:lnTo>
                    <a:pt x="43360" y="7439"/>
                  </a:lnTo>
                  <a:lnTo>
                    <a:pt x="35286" y="1996"/>
                  </a:lnTo>
                  <a:lnTo>
                    <a:pt x="25400" y="0"/>
                  </a:lnTo>
                  <a:close/>
                </a:path>
              </a:pathLst>
            </a:custGeom>
            <a:solidFill>
              <a:srgbClr val="165AB6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35" name="object 35"/>
            <p:cNvSpPr/>
            <p:nvPr/>
          </p:nvSpPr>
          <p:spPr>
            <a:xfrm>
              <a:off x="7367159" y="3967112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>
                  <a:moveTo>
                    <a:pt x="50800" y="25400"/>
                  </a:moveTo>
                  <a:lnTo>
                    <a:pt x="48803" y="35286"/>
                  </a:lnTo>
                  <a:lnTo>
                    <a:pt x="43360" y="43360"/>
                  </a:lnTo>
                  <a:lnTo>
                    <a:pt x="35286" y="48803"/>
                  </a:lnTo>
                  <a:lnTo>
                    <a:pt x="25400" y="50800"/>
                  </a:lnTo>
                  <a:lnTo>
                    <a:pt x="15513" y="48803"/>
                  </a:lnTo>
                  <a:lnTo>
                    <a:pt x="7439" y="43360"/>
                  </a:lnTo>
                  <a:lnTo>
                    <a:pt x="1996" y="35286"/>
                  </a:lnTo>
                  <a:lnTo>
                    <a:pt x="0" y="25400"/>
                  </a:lnTo>
                  <a:lnTo>
                    <a:pt x="1996" y="15513"/>
                  </a:lnTo>
                  <a:lnTo>
                    <a:pt x="7439" y="7439"/>
                  </a:lnTo>
                  <a:lnTo>
                    <a:pt x="15513" y="1996"/>
                  </a:lnTo>
                  <a:lnTo>
                    <a:pt x="25400" y="0"/>
                  </a:lnTo>
                  <a:lnTo>
                    <a:pt x="35286" y="1996"/>
                  </a:lnTo>
                  <a:lnTo>
                    <a:pt x="43360" y="7439"/>
                  </a:lnTo>
                  <a:lnTo>
                    <a:pt x="48803" y="15513"/>
                  </a:lnTo>
                  <a:lnTo>
                    <a:pt x="50800" y="25400"/>
                  </a:lnTo>
                  <a:close/>
                </a:path>
              </a:pathLst>
            </a:custGeom>
            <a:ln w="9525">
              <a:solidFill>
                <a:srgbClr val="165AB6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36" name="object 36"/>
            <p:cNvSpPr/>
            <p:nvPr/>
          </p:nvSpPr>
          <p:spPr>
            <a:xfrm>
              <a:off x="7443359" y="3852812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>
                  <a:moveTo>
                    <a:pt x="25400" y="0"/>
                  </a:moveTo>
                  <a:lnTo>
                    <a:pt x="15513" y="1996"/>
                  </a:lnTo>
                  <a:lnTo>
                    <a:pt x="7439" y="7439"/>
                  </a:lnTo>
                  <a:lnTo>
                    <a:pt x="1996" y="15513"/>
                  </a:lnTo>
                  <a:lnTo>
                    <a:pt x="0" y="25400"/>
                  </a:lnTo>
                  <a:lnTo>
                    <a:pt x="1996" y="35286"/>
                  </a:lnTo>
                  <a:lnTo>
                    <a:pt x="7439" y="43360"/>
                  </a:lnTo>
                  <a:lnTo>
                    <a:pt x="15513" y="48803"/>
                  </a:lnTo>
                  <a:lnTo>
                    <a:pt x="25400" y="50800"/>
                  </a:lnTo>
                  <a:lnTo>
                    <a:pt x="35286" y="48803"/>
                  </a:lnTo>
                  <a:lnTo>
                    <a:pt x="43360" y="43360"/>
                  </a:lnTo>
                  <a:lnTo>
                    <a:pt x="48803" y="35286"/>
                  </a:lnTo>
                  <a:lnTo>
                    <a:pt x="50800" y="25400"/>
                  </a:lnTo>
                  <a:lnTo>
                    <a:pt x="48803" y="15513"/>
                  </a:lnTo>
                  <a:lnTo>
                    <a:pt x="43360" y="7439"/>
                  </a:lnTo>
                  <a:lnTo>
                    <a:pt x="35286" y="1996"/>
                  </a:lnTo>
                  <a:lnTo>
                    <a:pt x="25400" y="0"/>
                  </a:lnTo>
                  <a:close/>
                </a:path>
              </a:pathLst>
            </a:custGeom>
            <a:solidFill>
              <a:srgbClr val="165AB6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37" name="object 37"/>
            <p:cNvSpPr/>
            <p:nvPr/>
          </p:nvSpPr>
          <p:spPr>
            <a:xfrm>
              <a:off x="7443359" y="3852812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>
                  <a:moveTo>
                    <a:pt x="50800" y="25400"/>
                  </a:moveTo>
                  <a:lnTo>
                    <a:pt x="48803" y="35286"/>
                  </a:lnTo>
                  <a:lnTo>
                    <a:pt x="43360" y="43360"/>
                  </a:lnTo>
                  <a:lnTo>
                    <a:pt x="35286" y="48803"/>
                  </a:lnTo>
                  <a:lnTo>
                    <a:pt x="25400" y="50800"/>
                  </a:lnTo>
                  <a:lnTo>
                    <a:pt x="15513" y="48803"/>
                  </a:lnTo>
                  <a:lnTo>
                    <a:pt x="7439" y="43360"/>
                  </a:lnTo>
                  <a:lnTo>
                    <a:pt x="1996" y="35286"/>
                  </a:lnTo>
                  <a:lnTo>
                    <a:pt x="0" y="25400"/>
                  </a:lnTo>
                  <a:lnTo>
                    <a:pt x="1996" y="15513"/>
                  </a:lnTo>
                  <a:lnTo>
                    <a:pt x="7439" y="7439"/>
                  </a:lnTo>
                  <a:lnTo>
                    <a:pt x="15513" y="1996"/>
                  </a:lnTo>
                  <a:lnTo>
                    <a:pt x="25400" y="0"/>
                  </a:lnTo>
                  <a:lnTo>
                    <a:pt x="35286" y="1996"/>
                  </a:lnTo>
                  <a:lnTo>
                    <a:pt x="43360" y="7439"/>
                  </a:lnTo>
                  <a:lnTo>
                    <a:pt x="48803" y="15513"/>
                  </a:lnTo>
                  <a:lnTo>
                    <a:pt x="50800" y="25400"/>
                  </a:lnTo>
                  <a:close/>
                </a:path>
              </a:pathLst>
            </a:custGeom>
            <a:ln w="9525">
              <a:solidFill>
                <a:srgbClr val="165AB6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38" name="object 38"/>
            <p:cNvSpPr/>
            <p:nvPr/>
          </p:nvSpPr>
          <p:spPr>
            <a:xfrm>
              <a:off x="7786259" y="3738512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>
                  <a:moveTo>
                    <a:pt x="25400" y="0"/>
                  </a:moveTo>
                  <a:lnTo>
                    <a:pt x="15513" y="1996"/>
                  </a:lnTo>
                  <a:lnTo>
                    <a:pt x="7439" y="7439"/>
                  </a:lnTo>
                  <a:lnTo>
                    <a:pt x="1996" y="15513"/>
                  </a:lnTo>
                  <a:lnTo>
                    <a:pt x="0" y="25400"/>
                  </a:lnTo>
                  <a:lnTo>
                    <a:pt x="1996" y="35286"/>
                  </a:lnTo>
                  <a:lnTo>
                    <a:pt x="7439" y="43360"/>
                  </a:lnTo>
                  <a:lnTo>
                    <a:pt x="15513" y="48803"/>
                  </a:lnTo>
                  <a:lnTo>
                    <a:pt x="25400" y="50800"/>
                  </a:lnTo>
                  <a:lnTo>
                    <a:pt x="35286" y="48803"/>
                  </a:lnTo>
                  <a:lnTo>
                    <a:pt x="43360" y="43360"/>
                  </a:lnTo>
                  <a:lnTo>
                    <a:pt x="48803" y="35286"/>
                  </a:lnTo>
                  <a:lnTo>
                    <a:pt x="50800" y="25400"/>
                  </a:lnTo>
                  <a:lnTo>
                    <a:pt x="48803" y="15513"/>
                  </a:lnTo>
                  <a:lnTo>
                    <a:pt x="43360" y="7439"/>
                  </a:lnTo>
                  <a:lnTo>
                    <a:pt x="35286" y="1996"/>
                  </a:lnTo>
                  <a:lnTo>
                    <a:pt x="25400" y="0"/>
                  </a:lnTo>
                  <a:close/>
                </a:path>
              </a:pathLst>
            </a:custGeom>
            <a:solidFill>
              <a:srgbClr val="165AB6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39" name="object 39"/>
            <p:cNvSpPr/>
            <p:nvPr/>
          </p:nvSpPr>
          <p:spPr>
            <a:xfrm>
              <a:off x="7786259" y="3738512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>
                  <a:moveTo>
                    <a:pt x="50800" y="25400"/>
                  </a:moveTo>
                  <a:lnTo>
                    <a:pt x="48803" y="35286"/>
                  </a:lnTo>
                  <a:lnTo>
                    <a:pt x="43360" y="43360"/>
                  </a:lnTo>
                  <a:lnTo>
                    <a:pt x="35286" y="48803"/>
                  </a:lnTo>
                  <a:lnTo>
                    <a:pt x="25400" y="50800"/>
                  </a:lnTo>
                  <a:lnTo>
                    <a:pt x="15513" y="48803"/>
                  </a:lnTo>
                  <a:lnTo>
                    <a:pt x="7439" y="43360"/>
                  </a:lnTo>
                  <a:lnTo>
                    <a:pt x="1996" y="35286"/>
                  </a:lnTo>
                  <a:lnTo>
                    <a:pt x="0" y="25400"/>
                  </a:lnTo>
                  <a:lnTo>
                    <a:pt x="1996" y="15513"/>
                  </a:lnTo>
                  <a:lnTo>
                    <a:pt x="7439" y="7439"/>
                  </a:lnTo>
                  <a:lnTo>
                    <a:pt x="15513" y="1996"/>
                  </a:lnTo>
                  <a:lnTo>
                    <a:pt x="25400" y="0"/>
                  </a:lnTo>
                  <a:lnTo>
                    <a:pt x="35286" y="1996"/>
                  </a:lnTo>
                  <a:lnTo>
                    <a:pt x="43360" y="7439"/>
                  </a:lnTo>
                  <a:lnTo>
                    <a:pt x="48803" y="15513"/>
                  </a:lnTo>
                  <a:lnTo>
                    <a:pt x="50800" y="25400"/>
                  </a:lnTo>
                  <a:close/>
                </a:path>
              </a:pathLst>
            </a:custGeom>
            <a:ln w="9525">
              <a:solidFill>
                <a:srgbClr val="165AB6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40" name="object 40"/>
            <p:cNvSpPr/>
            <p:nvPr/>
          </p:nvSpPr>
          <p:spPr>
            <a:xfrm>
              <a:off x="7925960" y="3624212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>
                  <a:moveTo>
                    <a:pt x="25400" y="0"/>
                  </a:moveTo>
                  <a:lnTo>
                    <a:pt x="15513" y="1996"/>
                  </a:lnTo>
                  <a:lnTo>
                    <a:pt x="7439" y="7439"/>
                  </a:lnTo>
                  <a:lnTo>
                    <a:pt x="1996" y="15513"/>
                  </a:lnTo>
                  <a:lnTo>
                    <a:pt x="0" y="25400"/>
                  </a:lnTo>
                  <a:lnTo>
                    <a:pt x="1996" y="35286"/>
                  </a:lnTo>
                  <a:lnTo>
                    <a:pt x="7439" y="43360"/>
                  </a:lnTo>
                  <a:lnTo>
                    <a:pt x="15513" y="48803"/>
                  </a:lnTo>
                  <a:lnTo>
                    <a:pt x="25400" y="50800"/>
                  </a:lnTo>
                  <a:lnTo>
                    <a:pt x="35286" y="48803"/>
                  </a:lnTo>
                  <a:lnTo>
                    <a:pt x="43360" y="43360"/>
                  </a:lnTo>
                  <a:lnTo>
                    <a:pt x="48803" y="35286"/>
                  </a:lnTo>
                  <a:lnTo>
                    <a:pt x="50800" y="25400"/>
                  </a:lnTo>
                  <a:lnTo>
                    <a:pt x="48803" y="15513"/>
                  </a:lnTo>
                  <a:lnTo>
                    <a:pt x="43360" y="7439"/>
                  </a:lnTo>
                  <a:lnTo>
                    <a:pt x="35286" y="1996"/>
                  </a:lnTo>
                  <a:lnTo>
                    <a:pt x="25400" y="0"/>
                  </a:lnTo>
                  <a:close/>
                </a:path>
              </a:pathLst>
            </a:custGeom>
            <a:solidFill>
              <a:srgbClr val="165AB6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41" name="object 41"/>
            <p:cNvSpPr/>
            <p:nvPr/>
          </p:nvSpPr>
          <p:spPr>
            <a:xfrm>
              <a:off x="7925960" y="3624212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>
                  <a:moveTo>
                    <a:pt x="50800" y="25400"/>
                  </a:moveTo>
                  <a:lnTo>
                    <a:pt x="48803" y="35286"/>
                  </a:lnTo>
                  <a:lnTo>
                    <a:pt x="43360" y="43360"/>
                  </a:lnTo>
                  <a:lnTo>
                    <a:pt x="35286" y="48803"/>
                  </a:lnTo>
                  <a:lnTo>
                    <a:pt x="25400" y="50800"/>
                  </a:lnTo>
                  <a:lnTo>
                    <a:pt x="15513" y="48803"/>
                  </a:lnTo>
                  <a:lnTo>
                    <a:pt x="7439" y="43360"/>
                  </a:lnTo>
                  <a:lnTo>
                    <a:pt x="1996" y="35286"/>
                  </a:lnTo>
                  <a:lnTo>
                    <a:pt x="0" y="25400"/>
                  </a:lnTo>
                  <a:lnTo>
                    <a:pt x="1996" y="15513"/>
                  </a:lnTo>
                  <a:lnTo>
                    <a:pt x="7439" y="7439"/>
                  </a:lnTo>
                  <a:lnTo>
                    <a:pt x="15513" y="1996"/>
                  </a:lnTo>
                  <a:lnTo>
                    <a:pt x="25400" y="0"/>
                  </a:lnTo>
                  <a:lnTo>
                    <a:pt x="35286" y="1996"/>
                  </a:lnTo>
                  <a:lnTo>
                    <a:pt x="43360" y="7439"/>
                  </a:lnTo>
                  <a:lnTo>
                    <a:pt x="48803" y="15513"/>
                  </a:lnTo>
                  <a:lnTo>
                    <a:pt x="50800" y="25400"/>
                  </a:lnTo>
                  <a:close/>
                </a:path>
              </a:pathLst>
            </a:custGeom>
            <a:ln w="9525">
              <a:solidFill>
                <a:srgbClr val="165AB6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42" name="object 42"/>
            <p:cNvSpPr/>
            <p:nvPr/>
          </p:nvSpPr>
          <p:spPr>
            <a:xfrm>
              <a:off x="8002160" y="3509912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>
                  <a:moveTo>
                    <a:pt x="25400" y="0"/>
                  </a:moveTo>
                  <a:lnTo>
                    <a:pt x="15513" y="1996"/>
                  </a:lnTo>
                  <a:lnTo>
                    <a:pt x="7439" y="7439"/>
                  </a:lnTo>
                  <a:lnTo>
                    <a:pt x="1996" y="15513"/>
                  </a:lnTo>
                  <a:lnTo>
                    <a:pt x="0" y="25400"/>
                  </a:lnTo>
                  <a:lnTo>
                    <a:pt x="1996" y="35286"/>
                  </a:lnTo>
                  <a:lnTo>
                    <a:pt x="7439" y="43360"/>
                  </a:lnTo>
                  <a:lnTo>
                    <a:pt x="15513" y="48803"/>
                  </a:lnTo>
                  <a:lnTo>
                    <a:pt x="25400" y="50800"/>
                  </a:lnTo>
                  <a:lnTo>
                    <a:pt x="35286" y="48803"/>
                  </a:lnTo>
                  <a:lnTo>
                    <a:pt x="43360" y="43360"/>
                  </a:lnTo>
                  <a:lnTo>
                    <a:pt x="48803" y="35286"/>
                  </a:lnTo>
                  <a:lnTo>
                    <a:pt x="50800" y="25400"/>
                  </a:lnTo>
                  <a:lnTo>
                    <a:pt x="48803" y="15513"/>
                  </a:lnTo>
                  <a:lnTo>
                    <a:pt x="43360" y="7439"/>
                  </a:lnTo>
                  <a:lnTo>
                    <a:pt x="35286" y="1996"/>
                  </a:lnTo>
                  <a:lnTo>
                    <a:pt x="25400" y="0"/>
                  </a:lnTo>
                  <a:close/>
                </a:path>
              </a:pathLst>
            </a:custGeom>
            <a:solidFill>
              <a:srgbClr val="165AB6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43" name="object 43"/>
            <p:cNvSpPr/>
            <p:nvPr/>
          </p:nvSpPr>
          <p:spPr>
            <a:xfrm>
              <a:off x="8002160" y="3509912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>
                  <a:moveTo>
                    <a:pt x="50800" y="25400"/>
                  </a:moveTo>
                  <a:lnTo>
                    <a:pt x="48803" y="35286"/>
                  </a:lnTo>
                  <a:lnTo>
                    <a:pt x="43360" y="43360"/>
                  </a:lnTo>
                  <a:lnTo>
                    <a:pt x="35286" y="48803"/>
                  </a:lnTo>
                  <a:lnTo>
                    <a:pt x="25400" y="50800"/>
                  </a:lnTo>
                  <a:lnTo>
                    <a:pt x="15513" y="48803"/>
                  </a:lnTo>
                  <a:lnTo>
                    <a:pt x="7439" y="43360"/>
                  </a:lnTo>
                  <a:lnTo>
                    <a:pt x="1996" y="35286"/>
                  </a:lnTo>
                  <a:lnTo>
                    <a:pt x="0" y="25400"/>
                  </a:lnTo>
                  <a:lnTo>
                    <a:pt x="1996" y="15513"/>
                  </a:lnTo>
                  <a:lnTo>
                    <a:pt x="7439" y="7439"/>
                  </a:lnTo>
                  <a:lnTo>
                    <a:pt x="15513" y="1996"/>
                  </a:lnTo>
                  <a:lnTo>
                    <a:pt x="25400" y="0"/>
                  </a:lnTo>
                  <a:lnTo>
                    <a:pt x="35286" y="1996"/>
                  </a:lnTo>
                  <a:lnTo>
                    <a:pt x="43360" y="7439"/>
                  </a:lnTo>
                  <a:lnTo>
                    <a:pt x="48803" y="15513"/>
                  </a:lnTo>
                  <a:lnTo>
                    <a:pt x="50800" y="25400"/>
                  </a:lnTo>
                  <a:close/>
                </a:path>
              </a:pathLst>
            </a:custGeom>
            <a:ln w="9525">
              <a:solidFill>
                <a:srgbClr val="165AB6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44" name="object 44"/>
            <p:cNvSpPr/>
            <p:nvPr/>
          </p:nvSpPr>
          <p:spPr>
            <a:xfrm>
              <a:off x="8078360" y="3395612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>
                  <a:moveTo>
                    <a:pt x="25400" y="0"/>
                  </a:moveTo>
                  <a:lnTo>
                    <a:pt x="15513" y="1996"/>
                  </a:lnTo>
                  <a:lnTo>
                    <a:pt x="7439" y="7439"/>
                  </a:lnTo>
                  <a:lnTo>
                    <a:pt x="1996" y="15513"/>
                  </a:lnTo>
                  <a:lnTo>
                    <a:pt x="0" y="25400"/>
                  </a:lnTo>
                  <a:lnTo>
                    <a:pt x="1996" y="35286"/>
                  </a:lnTo>
                  <a:lnTo>
                    <a:pt x="7439" y="43360"/>
                  </a:lnTo>
                  <a:lnTo>
                    <a:pt x="15513" y="48803"/>
                  </a:lnTo>
                  <a:lnTo>
                    <a:pt x="25400" y="50800"/>
                  </a:lnTo>
                  <a:lnTo>
                    <a:pt x="35286" y="48803"/>
                  </a:lnTo>
                  <a:lnTo>
                    <a:pt x="43360" y="43360"/>
                  </a:lnTo>
                  <a:lnTo>
                    <a:pt x="48803" y="35286"/>
                  </a:lnTo>
                  <a:lnTo>
                    <a:pt x="50800" y="25400"/>
                  </a:lnTo>
                  <a:lnTo>
                    <a:pt x="48803" y="15513"/>
                  </a:lnTo>
                  <a:lnTo>
                    <a:pt x="43360" y="7439"/>
                  </a:lnTo>
                  <a:lnTo>
                    <a:pt x="35286" y="1996"/>
                  </a:lnTo>
                  <a:lnTo>
                    <a:pt x="25400" y="0"/>
                  </a:lnTo>
                  <a:close/>
                </a:path>
              </a:pathLst>
            </a:custGeom>
            <a:solidFill>
              <a:srgbClr val="165AB6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45" name="object 45"/>
            <p:cNvSpPr/>
            <p:nvPr/>
          </p:nvSpPr>
          <p:spPr>
            <a:xfrm>
              <a:off x="8078360" y="3395612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>
                  <a:moveTo>
                    <a:pt x="50800" y="25400"/>
                  </a:moveTo>
                  <a:lnTo>
                    <a:pt x="48803" y="35286"/>
                  </a:lnTo>
                  <a:lnTo>
                    <a:pt x="43360" y="43360"/>
                  </a:lnTo>
                  <a:lnTo>
                    <a:pt x="35286" y="48803"/>
                  </a:lnTo>
                  <a:lnTo>
                    <a:pt x="25400" y="50800"/>
                  </a:lnTo>
                  <a:lnTo>
                    <a:pt x="15513" y="48803"/>
                  </a:lnTo>
                  <a:lnTo>
                    <a:pt x="7439" y="43360"/>
                  </a:lnTo>
                  <a:lnTo>
                    <a:pt x="1996" y="35286"/>
                  </a:lnTo>
                  <a:lnTo>
                    <a:pt x="0" y="25400"/>
                  </a:lnTo>
                  <a:lnTo>
                    <a:pt x="1996" y="15513"/>
                  </a:lnTo>
                  <a:lnTo>
                    <a:pt x="7439" y="7439"/>
                  </a:lnTo>
                  <a:lnTo>
                    <a:pt x="15513" y="1996"/>
                  </a:lnTo>
                  <a:lnTo>
                    <a:pt x="25400" y="0"/>
                  </a:lnTo>
                  <a:lnTo>
                    <a:pt x="35286" y="1996"/>
                  </a:lnTo>
                  <a:lnTo>
                    <a:pt x="43360" y="7439"/>
                  </a:lnTo>
                  <a:lnTo>
                    <a:pt x="48803" y="15513"/>
                  </a:lnTo>
                  <a:lnTo>
                    <a:pt x="50800" y="25400"/>
                  </a:lnTo>
                  <a:close/>
                </a:path>
              </a:pathLst>
            </a:custGeom>
            <a:ln w="9525">
              <a:solidFill>
                <a:srgbClr val="165AB6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</p:grpSp>
      <p:sp>
        <p:nvSpPr>
          <p:cNvPr id="46" name="object 46"/>
          <p:cNvSpPr txBox="1"/>
          <p:nvPr/>
        </p:nvSpPr>
        <p:spPr>
          <a:xfrm>
            <a:off x="2640906" y="3937416"/>
            <a:ext cx="150041" cy="521018"/>
          </a:xfrm>
          <a:prstGeom prst="rect">
            <a:avLst/>
          </a:prstGeom>
        </p:spPr>
        <p:txBody>
          <a:bodyPr vert="vert270" wrap="square" lIns="0" tIns="7620" rIns="0" bIns="0" rtlCol="0">
            <a:spAutoFit/>
          </a:bodyPr>
          <a:lstStyle/>
          <a:p>
            <a:pPr marL="9525">
              <a:spcBef>
                <a:spcPts val="60"/>
              </a:spcBef>
            </a:pPr>
            <a:r>
              <a:rPr sz="975" spc="-8" dirty="0">
                <a:solidFill>
                  <a:srgbClr val="1B243B"/>
                </a:solidFill>
                <a:latin typeface="Arial"/>
                <a:cs typeface="Arial"/>
              </a:rPr>
              <a:t>positions</a:t>
            </a:r>
            <a:endParaRPr sz="975">
              <a:latin typeface="Arial"/>
              <a:cs typeface="Arial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4504078" y="5083302"/>
            <a:ext cx="270986" cy="159659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975" spc="-15" dirty="0">
                <a:solidFill>
                  <a:srgbClr val="1B243B"/>
                </a:solidFill>
                <a:latin typeface="Arial"/>
                <a:cs typeface="Arial"/>
              </a:rPr>
              <a:t>keys</a:t>
            </a:r>
            <a:endParaRPr sz="975">
              <a:latin typeface="Arial"/>
              <a:cs typeface="Arial"/>
            </a:endParaRPr>
          </a:p>
        </p:txBody>
      </p:sp>
      <p:grpSp>
        <p:nvGrpSpPr>
          <p:cNvPr id="48" name="object 48"/>
          <p:cNvGrpSpPr/>
          <p:nvPr/>
        </p:nvGrpSpPr>
        <p:grpSpPr>
          <a:xfrm>
            <a:off x="3079505" y="3425537"/>
            <a:ext cx="3020378" cy="1632585"/>
            <a:chOff x="4106007" y="3424383"/>
            <a:chExt cx="4027170" cy="2176780"/>
          </a:xfrm>
        </p:grpSpPr>
        <p:sp>
          <p:nvSpPr>
            <p:cNvPr id="49" name="object 49"/>
            <p:cNvSpPr/>
            <p:nvPr/>
          </p:nvSpPr>
          <p:spPr>
            <a:xfrm>
              <a:off x="4170126" y="5035652"/>
              <a:ext cx="844550" cy="438150"/>
            </a:xfrm>
            <a:custGeom>
              <a:avLst/>
              <a:gdLst/>
              <a:ahLst/>
              <a:cxnLst/>
              <a:rect l="l" t="t" r="r" b="b"/>
              <a:pathLst>
                <a:path w="844550" h="438150">
                  <a:moveTo>
                    <a:pt x="0" y="437881"/>
                  </a:moveTo>
                  <a:lnTo>
                    <a:pt x="844415" y="0"/>
                  </a:lnTo>
                </a:path>
              </a:pathLst>
            </a:custGeom>
            <a:ln w="28575">
              <a:solidFill>
                <a:srgbClr val="4F9D37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50" name="object 50"/>
            <p:cNvSpPr/>
            <p:nvPr/>
          </p:nvSpPr>
          <p:spPr>
            <a:xfrm>
              <a:off x="5456793" y="4370640"/>
              <a:ext cx="678180" cy="570230"/>
            </a:xfrm>
            <a:custGeom>
              <a:avLst/>
              <a:gdLst/>
              <a:ahLst/>
              <a:cxnLst/>
              <a:rect l="l" t="t" r="r" b="b"/>
              <a:pathLst>
                <a:path w="678179" h="570229">
                  <a:moveTo>
                    <a:pt x="0" y="569746"/>
                  </a:moveTo>
                  <a:lnTo>
                    <a:pt x="677855" y="0"/>
                  </a:lnTo>
                </a:path>
              </a:pathLst>
            </a:custGeom>
            <a:ln w="28575">
              <a:solidFill>
                <a:srgbClr val="4F9D37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51" name="object 51"/>
            <p:cNvSpPr/>
            <p:nvPr/>
          </p:nvSpPr>
          <p:spPr>
            <a:xfrm>
              <a:off x="6416178" y="3936897"/>
              <a:ext cx="1058545" cy="335280"/>
            </a:xfrm>
            <a:custGeom>
              <a:avLst/>
              <a:gdLst/>
              <a:ahLst/>
              <a:cxnLst/>
              <a:rect l="l" t="t" r="r" b="b"/>
              <a:pathLst>
                <a:path w="1058545" h="335279">
                  <a:moveTo>
                    <a:pt x="0" y="334850"/>
                  </a:moveTo>
                  <a:lnTo>
                    <a:pt x="1058216" y="0"/>
                  </a:lnTo>
                </a:path>
              </a:pathLst>
            </a:custGeom>
            <a:ln w="28575">
              <a:solidFill>
                <a:srgbClr val="4F9D37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52" name="object 52"/>
            <p:cNvSpPr/>
            <p:nvPr/>
          </p:nvSpPr>
          <p:spPr>
            <a:xfrm>
              <a:off x="7847539" y="3438671"/>
              <a:ext cx="271145" cy="347980"/>
            </a:xfrm>
            <a:custGeom>
              <a:avLst/>
              <a:gdLst/>
              <a:ahLst/>
              <a:cxnLst/>
              <a:rect l="l" t="t" r="r" b="b"/>
              <a:pathLst>
                <a:path w="271145" h="347979">
                  <a:moveTo>
                    <a:pt x="0" y="347731"/>
                  </a:moveTo>
                  <a:lnTo>
                    <a:pt x="270809" y="0"/>
                  </a:lnTo>
                </a:path>
              </a:pathLst>
            </a:custGeom>
            <a:ln w="28575">
              <a:solidFill>
                <a:srgbClr val="4F9D37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53" name="object 53"/>
            <p:cNvSpPr/>
            <p:nvPr/>
          </p:nvSpPr>
          <p:spPr>
            <a:xfrm>
              <a:off x="5782107" y="4654915"/>
              <a:ext cx="1676400" cy="946150"/>
            </a:xfrm>
            <a:custGeom>
              <a:avLst/>
              <a:gdLst/>
              <a:ahLst/>
              <a:cxnLst/>
              <a:rect l="l" t="t" r="r" b="b"/>
              <a:pathLst>
                <a:path w="1676400" h="946150">
                  <a:moveTo>
                    <a:pt x="0" y="0"/>
                  </a:moveTo>
                  <a:lnTo>
                    <a:pt x="1" y="945783"/>
                  </a:lnTo>
                </a:path>
                <a:path w="1676400" h="946150">
                  <a:moveTo>
                    <a:pt x="0" y="0"/>
                  </a:moveTo>
                  <a:lnTo>
                    <a:pt x="1676100" y="1"/>
                  </a:lnTo>
                </a:path>
              </a:pathLst>
            </a:custGeom>
            <a:ln w="6350">
              <a:solidFill>
                <a:srgbClr val="1B243B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</p:grpSp>
      <p:graphicFrame>
        <p:nvGraphicFramePr>
          <p:cNvPr id="54" name="object 54"/>
          <p:cNvGraphicFramePr>
            <a:graphicFrameLocks noGrp="1"/>
          </p:cNvGraphicFramePr>
          <p:nvPr/>
        </p:nvGraphicFramePr>
        <p:xfrm>
          <a:off x="3003025" y="5350099"/>
          <a:ext cx="3269928" cy="19335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28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8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28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287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287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287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7287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7287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7287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7287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172879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172879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158114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172879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172879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172878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172878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172878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172878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</a:tblGrid>
              <a:tr h="19335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r>
                        <a:rPr sz="700" spc="-50" dirty="0">
                          <a:solidFill>
                            <a:srgbClr val="1B243B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44768" marB="0">
                    <a:lnL w="9525">
                      <a:solidFill>
                        <a:srgbClr val="1B243B"/>
                      </a:solidFill>
                      <a:prstDash val="solid"/>
                    </a:lnL>
                    <a:lnR w="9525">
                      <a:solidFill>
                        <a:srgbClr val="1B243B"/>
                      </a:solidFill>
                      <a:prstDash val="solid"/>
                    </a:lnR>
                    <a:lnT w="9525">
                      <a:solidFill>
                        <a:srgbClr val="1B243B"/>
                      </a:solidFill>
                      <a:prstDash val="solid"/>
                    </a:lnT>
                    <a:lnB w="9525">
                      <a:solidFill>
                        <a:srgbClr val="1B243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r>
                        <a:rPr sz="700" spc="-50" dirty="0">
                          <a:solidFill>
                            <a:srgbClr val="1B243B"/>
                          </a:solidFill>
                          <a:latin typeface="Arial"/>
                          <a:cs typeface="Arial"/>
                        </a:rPr>
                        <a:t>3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44768" marB="0">
                    <a:lnL w="9525">
                      <a:solidFill>
                        <a:srgbClr val="1B243B"/>
                      </a:solidFill>
                      <a:prstDash val="solid"/>
                    </a:lnL>
                    <a:lnR w="9525">
                      <a:solidFill>
                        <a:srgbClr val="1B243B"/>
                      </a:solidFill>
                      <a:prstDash val="solid"/>
                    </a:lnR>
                    <a:lnT w="9525">
                      <a:solidFill>
                        <a:srgbClr val="1B243B"/>
                      </a:solidFill>
                      <a:prstDash val="solid"/>
                    </a:lnT>
                    <a:lnB w="9525">
                      <a:solidFill>
                        <a:srgbClr val="1B243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r>
                        <a:rPr sz="700" spc="-50" dirty="0">
                          <a:solidFill>
                            <a:srgbClr val="1B243B"/>
                          </a:solidFill>
                          <a:latin typeface="Arial"/>
                          <a:cs typeface="Arial"/>
                        </a:rPr>
                        <a:t>8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44768" marB="0">
                    <a:lnL w="9525">
                      <a:solidFill>
                        <a:srgbClr val="1B243B"/>
                      </a:solidFill>
                      <a:prstDash val="solid"/>
                    </a:lnL>
                    <a:lnR w="9525">
                      <a:solidFill>
                        <a:srgbClr val="1B243B"/>
                      </a:solidFill>
                      <a:prstDash val="solid"/>
                    </a:lnR>
                    <a:lnT w="9525">
                      <a:solidFill>
                        <a:srgbClr val="1B243B"/>
                      </a:solidFill>
                      <a:prstDash val="solid"/>
                    </a:lnT>
                    <a:lnB w="9525">
                      <a:solidFill>
                        <a:srgbClr val="1B243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8260"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r>
                        <a:rPr sz="700" spc="-25" dirty="0">
                          <a:solidFill>
                            <a:srgbClr val="1B243B"/>
                          </a:solidFill>
                          <a:latin typeface="Arial"/>
                          <a:cs typeface="Arial"/>
                        </a:rPr>
                        <a:t>11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44768" marB="0">
                    <a:lnL w="9525">
                      <a:solidFill>
                        <a:srgbClr val="1B243B"/>
                      </a:solidFill>
                      <a:prstDash val="solid"/>
                    </a:lnL>
                    <a:lnR w="9525">
                      <a:solidFill>
                        <a:srgbClr val="1B243B"/>
                      </a:solidFill>
                      <a:prstDash val="solid"/>
                    </a:lnR>
                    <a:lnT w="9525">
                      <a:solidFill>
                        <a:srgbClr val="1B243B"/>
                      </a:solidFill>
                      <a:prstDash val="solid"/>
                    </a:lnT>
                    <a:lnB w="9525">
                      <a:solidFill>
                        <a:srgbClr val="1B243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8260"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r>
                        <a:rPr sz="700" spc="-25" dirty="0">
                          <a:solidFill>
                            <a:srgbClr val="1B243B"/>
                          </a:solidFill>
                          <a:latin typeface="Arial"/>
                          <a:cs typeface="Arial"/>
                        </a:rPr>
                        <a:t>12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44768" marB="0">
                    <a:lnL w="9525">
                      <a:solidFill>
                        <a:srgbClr val="1B243B"/>
                      </a:solidFill>
                      <a:prstDash val="solid"/>
                    </a:lnL>
                    <a:lnR w="9525">
                      <a:solidFill>
                        <a:srgbClr val="1B243B"/>
                      </a:solidFill>
                      <a:prstDash val="solid"/>
                    </a:lnR>
                    <a:lnT w="9525">
                      <a:solidFill>
                        <a:srgbClr val="1B243B"/>
                      </a:solidFill>
                      <a:prstDash val="solid"/>
                    </a:lnT>
                    <a:lnB w="9525">
                      <a:solidFill>
                        <a:srgbClr val="1B243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8260"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r>
                        <a:rPr sz="700" spc="-25" dirty="0">
                          <a:solidFill>
                            <a:srgbClr val="1B243B"/>
                          </a:solidFill>
                          <a:latin typeface="Arial"/>
                          <a:cs typeface="Arial"/>
                        </a:rPr>
                        <a:t>19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44768" marB="0">
                    <a:lnL w="9525">
                      <a:solidFill>
                        <a:srgbClr val="1B243B"/>
                      </a:solidFill>
                      <a:prstDash val="solid"/>
                    </a:lnL>
                    <a:lnR w="9525">
                      <a:solidFill>
                        <a:srgbClr val="1B243B"/>
                      </a:solidFill>
                      <a:prstDash val="solid"/>
                    </a:lnR>
                    <a:lnT w="9525">
                      <a:solidFill>
                        <a:srgbClr val="1B243B"/>
                      </a:solidFill>
                      <a:prstDash val="solid"/>
                    </a:lnT>
                    <a:lnB w="9525">
                      <a:solidFill>
                        <a:srgbClr val="1B243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8260"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r>
                        <a:rPr sz="700" spc="-25" dirty="0">
                          <a:solidFill>
                            <a:srgbClr val="1B243B"/>
                          </a:solidFill>
                          <a:latin typeface="Arial"/>
                          <a:cs typeface="Arial"/>
                        </a:rPr>
                        <a:t>22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44768" marB="0">
                    <a:lnL w="9525">
                      <a:solidFill>
                        <a:srgbClr val="1B243B"/>
                      </a:solidFill>
                      <a:prstDash val="solid"/>
                    </a:lnL>
                    <a:lnR w="9525">
                      <a:solidFill>
                        <a:srgbClr val="1B243B"/>
                      </a:solidFill>
                      <a:prstDash val="solid"/>
                    </a:lnR>
                    <a:lnT w="9525">
                      <a:solidFill>
                        <a:srgbClr val="1B243B"/>
                      </a:solidFill>
                      <a:prstDash val="solid"/>
                    </a:lnT>
                    <a:lnB w="9525">
                      <a:solidFill>
                        <a:srgbClr val="1B243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8260"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r>
                        <a:rPr sz="700" spc="-25" dirty="0">
                          <a:solidFill>
                            <a:srgbClr val="1B243B"/>
                          </a:solidFill>
                          <a:latin typeface="Arial"/>
                          <a:cs typeface="Arial"/>
                        </a:rPr>
                        <a:t>23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44768" marB="0">
                    <a:lnL w="9525">
                      <a:solidFill>
                        <a:srgbClr val="1B243B"/>
                      </a:solidFill>
                      <a:prstDash val="solid"/>
                    </a:lnL>
                    <a:lnR w="9525">
                      <a:solidFill>
                        <a:srgbClr val="1B243B"/>
                      </a:solidFill>
                      <a:prstDash val="solid"/>
                    </a:lnR>
                    <a:lnT w="9525">
                      <a:solidFill>
                        <a:srgbClr val="1B243B"/>
                      </a:solidFill>
                      <a:prstDash val="solid"/>
                    </a:lnT>
                    <a:lnB w="9525">
                      <a:solidFill>
                        <a:srgbClr val="1B243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8260"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r>
                        <a:rPr sz="700" spc="-25" dirty="0">
                          <a:solidFill>
                            <a:srgbClr val="1B243B"/>
                          </a:solidFill>
                          <a:latin typeface="Arial"/>
                          <a:cs typeface="Arial"/>
                        </a:rPr>
                        <a:t>24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44768" marB="0">
                    <a:lnL w="9525">
                      <a:solidFill>
                        <a:srgbClr val="1B243B"/>
                      </a:solidFill>
                      <a:prstDash val="solid"/>
                    </a:lnL>
                    <a:lnR w="9525">
                      <a:solidFill>
                        <a:srgbClr val="1B243B"/>
                      </a:solidFill>
                      <a:prstDash val="solid"/>
                    </a:lnR>
                    <a:lnT w="9525">
                      <a:solidFill>
                        <a:srgbClr val="1B243B"/>
                      </a:solidFill>
                      <a:prstDash val="solid"/>
                    </a:lnT>
                    <a:lnB w="9525">
                      <a:solidFill>
                        <a:srgbClr val="1B243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8260"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r>
                        <a:rPr sz="700" spc="-25" dirty="0">
                          <a:solidFill>
                            <a:srgbClr val="1B243B"/>
                          </a:solidFill>
                          <a:latin typeface="Arial"/>
                          <a:cs typeface="Arial"/>
                        </a:rPr>
                        <a:t>28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44768" marB="0">
                    <a:lnL w="9525">
                      <a:solidFill>
                        <a:srgbClr val="1B243B"/>
                      </a:solidFill>
                      <a:prstDash val="solid"/>
                    </a:lnL>
                    <a:lnR w="9525">
                      <a:solidFill>
                        <a:srgbClr val="1B243B"/>
                      </a:solidFill>
                      <a:prstDash val="solid"/>
                    </a:lnR>
                    <a:lnT w="9525">
                      <a:solidFill>
                        <a:srgbClr val="1B243B"/>
                      </a:solidFill>
                      <a:prstDash val="solid"/>
                    </a:lnT>
                    <a:lnB w="9525">
                      <a:solidFill>
                        <a:srgbClr val="1B243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8260"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r>
                        <a:rPr sz="700" spc="-25" dirty="0">
                          <a:solidFill>
                            <a:srgbClr val="1B243B"/>
                          </a:solidFill>
                          <a:latin typeface="Arial"/>
                          <a:cs typeface="Arial"/>
                        </a:rPr>
                        <a:t>29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44768" marB="0">
                    <a:lnL w="9525">
                      <a:solidFill>
                        <a:srgbClr val="1B243B"/>
                      </a:solidFill>
                      <a:prstDash val="solid"/>
                    </a:lnL>
                    <a:lnR w="9525">
                      <a:solidFill>
                        <a:srgbClr val="1B243B"/>
                      </a:solidFill>
                      <a:prstDash val="solid"/>
                    </a:lnR>
                    <a:lnT w="9525">
                      <a:solidFill>
                        <a:srgbClr val="1B243B"/>
                      </a:solidFill>
                      <a:prstDash val="solid"/>
                    </a:lnT>
                    <a:lnB w="9525">
                      <a:solidFill>
                        <a:srgbClr val="1B243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8260"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r>
                        <a:rPr sz="700" spc="-25" dirty="0">
                          <a:solidFill>
                            <a:srgbClr val="1B243B"/>
                          </a:solidFill>
                          <a:latin typeface="Arial"/>
                          <a:cs typeface="Arial"/>
                        </a:rPr>
                        <a:t>33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44768" marB="0">
                    <a:lnL w="9525">
                      <a:solidFill>
                        <a:srgbClr val="1B243B"/>
                      </a:solidFill>
                      <a:prstDash val="solid"/>
                    </a:lnL>
                    <a:lnR w="9525">
                      <a:solidFill>
                        <a:srgbClr val="1B243B"/>
                      </a:solidFill>
                      <a:prstDash val="solid"/>
                    </a:lnR>
                    <a:lnT w="9525">
                      <a:solidFill>
                        <a:srgbClr val="1B243B"/>
                      </a:solidFill>
                      <a:prstDash val="solid"/>
                    </a:lnT>
                    <a:lnB w="9525">
                      <a:solidFill>
                        <a:srgbClr val="1B243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100"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r>
                        <a:rPr sz="700" spc="-25" dirty="0">
                          <a:solidFill>
                            <a:srgbClr val="1B243B"/>
                          </a:solidFill>
                          <a:latin typeface="Arial"/>
                          <a:cs typeface="Arial"/>
                        </a:rPr>
                        <a:t>38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44768" marB="0">
                    <a:lnL w="9525">
                      <a:solidFill>
                        <a:srgbClr val="1B243B"/>
                      </a:solidFill>
                      <a:prstDash val="solid"/>
                    </a:lnL>
                    <a:lnR w="9525">
                      <a:solidFill>
                        <a:srgbClr val="1B243B"/>
                      </a:solidFill>
                      <a:prstDash val="solid"/>
                    </a:lnR>
                    <a:lnT w="9525">
                      <a:solidFill>
                        <a:srgbClr val="1B243B"/>
                      </a:solidFill>
                      <a:prstDash val="solid"/>
                    </a:lnT>
                    <a:lnB w="9525">
                      <a:solidFill>
                        <a:srgbClr val="1B243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8260"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r>
                        <a:rPr sz="700" spc="-25" dirty="0">
                          <a:solidFill>
                            <a:srgbClr val="1B243B"/>
                          </a:solidFill>
                          <a:latin typeface="Arial"/>
                          <a:cs typeface="Arial"/>
                        </a:rPr>
                        <a:t>47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44768" marB="0">
                    <a:lnL w="9525">
                      <a:solidFill>
                        <a:srgbClr val="1B243B"/>
                      </a:solidFill>
                      <a:prstDash val="solid"/>
                    </a:lnL>
                    <a:lnR w="9525">
                      <a:solidFill>
                        <a:srgbClr val="1B243B"/>
                      </a:solidFill>
                      <a:prstDash val="solid"/>
                    </a:lnR>
                    <a:lnT w="9525">
                      <a:solidFill>
                        <a:srgbClr val="1B243B"/>
                      </a:solidFill>
                      <a:prstDash val="solid"/>
                    </a:lnT>
                    <a:lnB w="9525">
                      <a:solidFill>
                        <a:srgbClr val="1B243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8260"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r>
                        <a:rPr sz="700" spc="-25" dirty="0">
                          <a:solidFill>
                            <a:srgbClr val="1B243B"/>
                          </a:solidFill>
                          <a:latin typeface="Arial"/>
                          <a:cs typeface="Arial"/>
                        </a:rPr>
                        <a:t>48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44768" marB="0">
                    <a:lnL w="9525">
                      <a:solidFill>
                        <a:srgbClr val="1B243B"/>
                      </a:solidFill>
                      <a:prstDash val="solid"/>
                    </a:lnL>
                    <a:lnR w="9525">
                      <a:solidFill>
                        <a:srgbClr val="1B243B"/>
                      </a:solidFill>
                      <a:prstDash val="solid"/>
                    </a:lnR>
                    <a:lnT w="9525">
                      <a:solidFill>
                        <a:srgbClr val="1B243B"/>
                      </a:solidFill>
                      <a:prstDash val="solid"/>
                    </a:lnT>
                    <a:lnB w="9525">
                      <a:solidFill>
                        <a:srgbClr val="1B243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8260"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r>
                        <a:rPr sz="700" spc="-25" dirty="0">
                          <a:solidFill>
                            <a:srgbClr val="1B243B"/>
                          </a:solidFill>
                          <a:latin typeface="Arial"/>
                          <a:cs typeface="Arial"/>
                        </a:rPr>
                        <a:t>53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44768" marB="0">
                    <a:lnL w="9525">
                      <a:solidFill>
                        <a:srgbClr val="1B243B"/>
                      </a:solidFill>
                      <a:prstDash val="solid"/>
                    </a:lnL>
                    <a:lnR w="9525">
                      <a:solidFill>
                        <a:srgbClr val="1B243B"/>
                      </a:solidFill>
                      <a:prstDash val="solid"/>
                    </a:lnR>
                    <a:lnT w="9525">
                      <a:solidFill>
                        <a:srgbClr val="1B243B"/>
                      </a:solidFill>
                      <a:prstDash val="solid"/>
                    </a:lnT>
                    <a:lnB w="9525">
                      <a:solidFill>
                        <a:srgbClr val="1B243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8260"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r>
                        <a:rPr sz="700" spc="-25" dirty="0">
                          <a:solidFill>
                            <a:srgbClr val="1B243B"/>
                          </a:solidFill>
                          <a:latin typeface="Arial"/>
                          <a:cs typeface="Arial"/>
                        </a:rPr>
                        <a:t>55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44768" marB="0">
                    <a:lnL w="9525">
                      <a:solidFill>
                        <a:srgbClr val="1B243B"/>
                      </a:solidFill>
                      <a:prstDash val="solid"/>
                    </a:lnL>
                    <a:lnR w="9525">
                      <a:solidFill>
                        <a:srgbClr val="1B243B"/>
                      </a:solidFill>
                      <a:prstDash val="solid"/>
                    </a:lnR>
                    <a:lnT w="9525">
                      <a:solidFill>
                        <a:srgbClr val="1B243B"/>
                      </a:solidFill>
                      <a:prstDash val="solid"/>
                    </a:lnT>
                    <a:lnB w="9525">
                      <a:solidFill>
                        <a:srgbClr val="1B243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8260"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r>
                        <a:rPr sz="700" spc="-25" dirty="0">
                          <a:solidFill>
                            <a:srgbClr val="1B243B"/>
                          </a:solidFill>
                          <a:latin typeface="Arial"/>
                          <a:cs typeface="Arial"/>
                        </a:rPr>
                        <a:t>56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44768" marB="0">
                    <a:lnL w="9525">
                      <a:solidFill>
                        <a:srgbClr val="1B243B"/>
                      </a:solidFill>
                      <a:prstDash val="solid"/>
                    </a:lnL>
                    <a:lnR w="9525">
                      <a:solidFill>
                        <a:srgbClr val="1B243B"/>
                      </a:solidFill>
                      <a:prstDash val="solid"/>
                    </a:lnR>
                    <a:lnT w="9525">
                      <a:solidFill>
                        <a:srgbClr val="1B243B"/>
                      </a:solidFill>
                      <a:prstDash val="solid"/>
                    </a:lnT>
                    <a:lnB w="9525">
                      <a:solidFill>
                        <a:srgbClr val="1B243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8260"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r>
                        <a:rPr sz="700" spc="-25" dirty="0">
                          <a:solidFill>
                            <a:srgbClr val="1B243B"/>
                          </a:solidFill>
                          <a:latin typeface="Arial"/>
                          <a:cs typeface="Arial"/>
                        </a:rPr>
                        <a:t>57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44768" marB="0">
                    <a:lnL w="9525">
                      <a:solidFill>
                        <a:srgbClr val="1B243B"/>
                      </a:solidFill>
                      <a:prstDash val="solid"/>
                    </a:lnL>
                    <a:lnR w="9525">
                      <a:solidFill>
                        <a:srgbClr val="1B243B"/>
                      </a:solidFill>
                      <a:prstDash val="solid"/>
                    </a:lnR>
                    <a:lnT w="9525">
                      <a:solidFill>
                        <a:srgbClr val="1B243B"/>
                      </a:solidFill>
                      <a:prstDash val="solid"/>
                    </a:lnT>
                    <a:lnB w="9525">
                      <a:solidFill>
                        <a:srgbClr val="1B243B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5" name="object 55"/>
          <p:cNvSpPr/>
          <p:nvPr/>
        </p:nvSpPr>
        <p:spPr>
          <a:xfrm>
            <a:off x="3854311" y="5693538"/>
            <a:ext cx="888206" cy="82391"/>
          </a:xfrm>
          <a:custGeom>
            <a:avLst/>
            <a:gdLst/>
            <a:ahLst/>
            <a:cxnLst/>
            <a:rect l="l" t="t" r="r" b="b"/>
            <a:pathLst>
              <a:path w="1184275" h="109854">
                <a:moveTo>
                  <a:pt x="1184120" y="0"/>
                </a:moveTo>
                <a:lnTo>
                  <a:pt x="1178677" y="21277"/>
                </a:lnTo>
                <a:lnTo>
                  <a:pt x="1163835" y="38653"/>
                </a:lnTo>
                <a:lnTo>
                  <a:pt x="1141822" y="50368"/>
                </a:lnTo>
                <a:lnTo>
                  <a:pt x="1114865" y="54664"/>
                </a:lnTo>
                <a:lnTo>
                  <a:pt x="661315" y="54664"/>
                </a:lnTo>
                <a:lnTo>
                  <a:pt x="634357" y="58960"/>
                </a:lnTo>
                <a:lnTo>
                  <a:pt x="612344" y="70675"/>
                </a:lnTo>
                <a:lnTo>
                  <a:pt x="597502" y="88051"/>
                </a:lnTo>
                <a:lnTo>
                  <a:pt x="592060" y="109329"/>
                </a:lnTo>
                <a:lnTo>
                  <a:pt x="586617" y="88051"/>
                </a:lnTo>
                <a:lnTo>
                  <a:pt x="571775" y="70675"/>
                </a:lnTo>
                <a:lnTo>
                  <a:pt x="549762" y="58960"/>
                </a:lnTo>
                <a:lnTo>
                  <a:pt x="522805" y="54664"/>
                </a:lnTo>
                <a:lnTo>
                  <a:pt x="69255" y="54664"/>
                </a:lnTo>
                <a:lnTo>
                  <a:pt x="42298" y="50368"/>
                </a:lnTo>
                <a:lnTo>
                  <a:pt x="20284" y="38653"/>
                </a:lnTo>
                <a:lnTo>
                  <a:pt x="5442" y="21277"/>
                </a:lnTo>
                <a:lnTo>
                  <a:pt x="0" y="0"/>
                </a:lnTo>
              </a:path>
            </a:pathLst>
          </a:custGeom>
          <a:ln w="12700">
            <a:solidFill>
              <a:srgbClr val="FF7E79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57" name="object 57"/>
          <p:cNvSpPr txBox="1"/>
          <p:nvPr/>
        </p:nvSpPr>
        <p:spPr>
          <a:xfrm>
            <a:off x="4268551" y="5054346"/>
            <a:ext cx="135731" cy="136576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825" spc="-19" dirty="0">
                <a:solidFill>
                  <a:srgbClr val="1B243B"/>
                </a:solidFill>
                <a:latin typeface="Cambria Math"/>
                <a:cs typeface="Cambria Math"/>
              </a:rPr>
              <a:t>24</a:t>
            </a:r>
            <a:endParaRPr sz="825">
              <a:latin typeface="Cambria Math"/>
              <a:cs typeface="Cambria Math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2967402" y="4265675"/>
            <a:ext cx="77153" cy="136576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825" spc="-38" dirty="0">
                <a:solidFill>
                  <a:srgbClr val="1B243B"/>
                </a:solidFill>
                <a:latin typeface="Cambria Math"/>
                <a:cs typeface="Cambria Math"/>
              </a:rPr>
              <a:t>8</a:t>
            </a:r>
            <a:endParaRPr sz="825">
              <a:latin typeface="Cambria Math"/>
              <a:cs typeface="Cambria Math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4270414" y="5542026"/>
            <a:ext cx="66675" cy="113493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675" spc="-38" dirty="0">
                <a:solidFill>
                  <a:srgbClr val="1B243B"/>
                </a:solidFill>
                <a:latin typeface="Cambria Math"/>
                <a:cs typeface="Cambria Math"/>
              </a:rPr>
              <a:t>8</a:t>
            </a:r>
            <a:endParaRPr sz="675">
              <a:latin typeface="Cambria Math"/>
              <a:cs typeface="Cambria Math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6039720" y="1184013"/>
            <a:ext cx="2791301" cy="194284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200" spc="-15" dirty="0">
                <a:solidFill>
                  <a:srgbClr val="1B243B"/>
                </a:solidFill>
                <a:latin typeface="Arial"/>
                <a:cs typeface="Arial"/>
              </a:rPr>
              <a:t>[Ferragina</a:t>
            </a:r>
            <a:r>
              <a:rPr sz="1200" spc="-60" dirty="0">
                <a:solidFill>
                  <a:srgbClr val="1B243B"/>
                </a:solidFill>
                <a:latin typeface="Arial"/>
                <a:cs typeface="Arial"/>
              </a:rPr>
              <a:t> </a:t>
            </a:r>
            <a:r>
              <a:rPr sz="1200" spc="-8" dirty="0">
                <a:solidFill>
                  <a:srgbClr val="1B243B"/>
                </a:solidFill>
                <a:latin typeface="Arial"/>
                <a:cs typeface="Arial"/>
              </a:rPr>
              <a:t>and</a:t>
            </a:r>
            <a:r>
              <a:rPr sz="1200" spc="-56" dirty="0">
                <a:solidFill>
                  <a:srgbClr val="1B243B"/>
                </a:solidFill>
                <a:latin typeface="Arial"/>
                <a:cs typeface="Arial"/>
              </a:rPr>
              <a:t> </a:t>
            </a:r>
            <a:r>
              <a:rPr sz="1200" spc="-8" dirty="0">
                <a:solidFill>
                  <a:srgbClr val="1B243B"/>
                </a:solidFill>
                <a:latin typeface="Arial"/>
                <a:cs typeface="Arial"/>
              </a:rPr>
              <a:t>Vinciguerra,</a:t>
            </a:r>
            <a:r>
              <a:rPr sz="1200" spc="-60" dirty="0">
                <a:solidFill>
                  <a:srgbClr val="1B243B"/>
                </a:solidFill>
                <a:latin typeface="Arial"/>
                <a:cs typeface="Arial"/>
              </a:rPr>
              <a:t> </a:t>
            </a:r>
            <a:r>
              <a:rPr sz="1200" spc="-15" dirty="0">
                <a:solidFill>
                  <a:srgbClr val="1B243B"/>
                </a:solidFill>
                <a:latin typeface="Arial"/>
                <a:cs typeface="Arial"/>
              </a:rPr>
              <a:t>PVLDB</a:t>
            </a:r>
            <a:r>
              <a:rPr sz="1200" spc="-56" dirty="0">
                <a:solidFill>
                  <a:srgbClr val="1B243B"/>
                </a:solidFill>
                <a:latin typeface="Arial"/>
                <a:cs typeface="Arial"/>
              </a:rPr>
              <a:t> </a:t>
            </a:r>
            <a:r>
              <a:rPr sz="1200" spc="-8" dirty="0">
                <a:solidFill>
                  <a:srgbClr val="1B243B"/>
                </a:solidFill>
                <a:latin typeface="Arial"/>
                <a:cs typeface="Arial"/>
              </a:rPr>
              <a:t>2020]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D62F0EE0-0081-EF20-B311-470F49A4BF02}"/>
              </a:ext>
            </a:extLst>
          </p:cNvPr>
          <p:cNvSpPr txBox="1"/>
          <p:nvPr/>
        </p:nvSpPr>
        <p:spPr>
          <a:xfrm>
            <a:off x="6381000" y="4004034"/>
            <a:ext cx="23519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We can do search</a:t>
            </a:r>
          </a:p>
          <a:p>
            <a:r>
              <a:rPr lang="en-US" dirty="0"/>
              <a:t>in O(log </a:t>
            </a:r>
            <a:r>
              <a:rPr lang="en-US" dirty="0">
                <a:latin typeface="Symbol" pitchFamily="2" charset="2"/>
              </a:rPr>
              <a:t>D</a:t>
            </a:r>
            <a:r>
              <a:rPr lang="en-US" dirty="0"/>
              <a:t> + log </a:t>
            </a:r>
            <a:r>
              <a:rPr lang="en-US" dirty="0">
                <a:latin typeface="Symbol" pitchFamily="2" charset="2"/>
              </a:rPr>
              <a:t>l</a:t>
            </a:r>
            <a:r>
              <a:rPr lang="en-US" dirty="0"/>
              <a:t>) time</a:t>
            </a:r>
          </a:p>
        </p:txBody>
      </p:sp>
      <p:sp>
        <p:nvSpPr>
          <p:cNvPr id="62" name="object 13">
            <a:extLst>
              <a:ext uri="{FF2B5EF4-FFF2-40B4-BE49-F238E27FC236}">
                <a16:creationId xmlns:a16="http://schemas.microsoft.com/office/drawing/2014/main" id="{CCD2CFC3-0602-B129-45A2-933CB8175952}"/>
              </a:ext>
            </a:extLst>
          </p:cNvPr>
          <p:cNvSpPr txBox="1"/>
          <p:nvPr/>
        </p:nvSpPr>
        <p:spPr>
          <a:xfrm>
            <a:off x="3315569" y="5892484"/>
            <a:ext cx="2076450" cy="394339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5715" algn="ctr">
              <a:lnSpc>
                <a:spcPts val="1529"/>
              </a:lnSpc>
              <a:spcBef>
                <a:spcPts val="75"/>
              </a:spcBef>
            </a:pPr>
            <a:r>
              <a:rPr sz="1350" dirty="0">
                <a:solidFill>
                  <a:srgbClr val="FF7E79"/>
                </a:solidFill>
                <a:latin typeface="Arial"/>
                <a:cs typeface="Arial"/>
              </a:rPr>
              <a:t>Binary</a:t>
            </a:r>
            <a:r>
              <a:rPr sz="1350" spc="-68" dirty="0">
                <a:solidFill>
                  <a:srgbClr val="FF7E79"/>
                </a:solidFill>
                <a:latin typeface="Arial"/>
                <a:cs typeface="Arial"/>
              </a:rPr>
              <a:t> </a:t>
            </a:r>
            <a:r>
              <a:rPr sz="1350" spc="-34" dirty="0">
                <a:solidFill>
                  <a:srgbClr val="FF7E79"/>
                </a:solidFill>
                <a:latin typeface="Arial"/>
                <a:cs typeface="Arial"/>
              </a:rPr>
              <a:t>search</a:t>
            </a:r>
            <a:r>
              <a:rPr sz="1350" spc="-60" dirty="0">
                <a:solidFill>
                  <a:srgbClr val="FF7E79"/>
                </a:solidFill>
                <a:latin typeface="Arial"/>
                <a:cs typeface="Arial"/>
              </a:rPr>
              <a:t> </a:t>
            </a:r>
            <a:r>
              <a:rPr sz="1350" spc="-19" dirty="0">
                <a:solidFill>
                  <a:srgbClr val="FF7E79"/>
                </a:solidFill>
                <a:latin typeface="Arial"/>
                <a:cs typeface="Arial"/>
              </a:rPr>
              <a:t>in</a:t>
            </a:r>
            <a:endParaRPr sz="1350" dirty="0">
              <a:latin typeface="Arial"/>
              <a:cs typeface="Arial"/>
            </a:endParaRPr>
          </a:p>
          <a:p>
            <a:pPr algn="ctr">
              <a:lnSpc>
                <a:spcPts val="1529"/>
              </a:lnSpc>
            </a:pPr>
            <a:r>
              <a:rPr sz="1350" dirty="0">
                <a:solidFill>
                  <a:srgbClr val="FF7E79"/>
                </a:solidFill>
                <a:latin typeface="Cambria Math"/>
                <a:cs typeface="Cambria Math"/>
              </a:rPr>
              <a:t>𝑝𝑜𝑠𝑖𝑡𝑖𝑜𝑛</a:t>
            </a:r>
            <a:r>
              <a:rPr sz="1350" spc="8" dirty="0">
                <a:solidFill>
                  <a:srgbClr val="FF7E79"/>
                </a:solidFill>
                <a:latin typeface="Cambria Math"/>
                <a:cs typeface="Cambria Math"/>
              </a:rPr>
              <a:t> </a:t>
            </a:r>
            <a:r>
              <a:rPr sz="1350" dirty="0">
                <a:solidFill>
                  <a:srgbClr val="FF7E79"/>
                </a:solidFill>
                <a:latin typeface="Cambria Math"/>
                <a:cs typeface="Cambria Math"/>
              </a:rPr>
              <a:t>−</a:t>
            </a:r>
            <a:r>
              <a:rPr lang="en-US" sz="1350" spc="-8" dirty="0">
                <a:solidFill>
                  <a:srgbClr val="FF7E79"/>
                </a:solidFill>
                <a:latin typeface="Symbol" pitchFamily="2" charset="2"/>
                <a:cs typeface="Cambria Math"/>
              </a:rPr>
              <a:t>D</a:t>
            </a:r>
            <a:r>
              <a:rPr sz="1350" dirty="0">
                <a:solidFill>
                  <a:srgbClr val="FF7E79"/>
                </a:solidFill>
                <a:latin typeface="Cambria Math"/>
                <a:cs typeface="Cambria Math"/>
              </a:rPr>
              <a:t>,</a:t>
            </a:r>
            <a:r>
              <a:rPr sz="1350" spc="-75" dirty="0">
                <a:solidFill>
                  <a:srgbClr val="FF7E79"/>
                </a:solidFill>
                <a:latin typeface="Cambria Math"/>
                <a:cs typeface="Cambria Math"/>
              </a:rPr>
              <a:t> </a:t>
            </a:r>
            <a:r>
              <a:rPr sz="1350" dirty="0">
                <a:solidFill>
                  <a:srgbClr val="FF7E79"/>
                </a:solidFill>
                <a:latin typeface="Cambria Math"/>
                <a:cs typeface="Cambria Math"/>
              </a:rPr>
              <a:t>𝑝𝑜𝑠𝑖𝑡𝑖𝑜𝑛</a:t>
            </a:r>
            <a:r>
              <a:rPr sz="1350" spc="15" dirty="0">
                <a:solidFill>
                  <a:srgbClr val="FF7E79"/>
                </a:solidFill>
                <a:latin typeface="Cambria Math"/>
                <a:cs typeface="Cambria Math"/>
              </a:rPr>
              <a:t> </a:t>
            </a:r>
            <a:r>
              <a:rPr sz="1350" dirty="0">
                <a:solidFill>
                  <a:srgbClr val="FF7E79"/>
                </a:solidFill>
                <a:latin typeface="Cambria Math"/>
                <a:cs typeface="Cambria Math"/>
              </a:rPr>
              <a:t>+</a:t>
            </a:r>
            <a:r>
              <a:rPr lang="en-US" sz="1350" dirty="0">
                <a:solidFill>
                  <a:srgbClr val="FF7E79"/>
                </a:solidFill>
                <a:latin typeface="Symbol" pitchFamily="2" charset="2"/>
                <a:cs typeface="Cambria Math"/>
              </a:rPr>
              <a:t> D</a:t>
            </a:r>
            <a:endParaRPr sz="1350" dirty="0">
              <a:latin typeface="Symbol" pitchFamily="2" charset="2"/>
              <a:cs typeface="Cambria Math"/>
            </a:endParaRPr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67AF1176-236E-7524-B34F-9570307490BB}"/>
              </a:ext>
            </a:extLst>
          </p:cNvPr>
          <p:cNvGrpSpPr/>
          <p:nvPr/>
        </p:nvGrpSpPr>
        <p:grpSpPr>
          <a:xfrm rot="20853816">
            <a:off x="3395587" y="2768241"/>
            <a:ext cx="2137640" cy="1044886"/>
            <a:chOff x="3371622" y="2782115"/>
            <a:chExt cx="2425541" cy="1180624"/>
          </a:xfrm>
        </p:grpSpPr>
        <p:sp>
          <p:nvSpPr>
            <p:cNvPr id="64" name="object 10">
              <a:extLst>
                <a:ext uri="{FF2B5EF4-FFF2-40B4-BE49-F238E27FC236}">
                  <a16:creationId xmlns:a16="http://schemas.microsoft.com/office/drawing/2014/main" id="{AE8920B2-163A-AA47-444C-94924CF3BF7A}"/>
                </a:ext>
              </a:extLst>
            </p:cNvPr>
            <p:cNvSpPr/>
            <p:nvPr/>
          </p:nvSpPr>
          <p:spPr>
            <a:xfrm>
              <a:off x="3371622" y="2782115"/>
              <a:ext cx="2425541" cy="1180624"/>
            </a:xfrm>
            <a:custGeom>
              <a:avLst/>
              <a:gdLst/>
              <a:ahLst/>
              <a:cxnLst/>
              <a:rect l="l" t="t" r="r" b="b"/>
              <a:pathLst>
                <a:path w="3234054" h="1574164">
                  <a:moveTo>
                    <a:pt x="1616764" y="0"/>
                  </a:moveTo>
                  <a:lnTo>
                    <a:pt x="1561606" y="45564"/>
                  </a:lnTo>
                  <a:lnTo>
                    <a:pt x="1513297" y="88655"/>
                  </a:lnTo>
                  <a:lnTo>
                    <a:pt x="1470807" y="129449"/>
                  </a:lnTo>
                  <a:lnTo>
                    <a:pt x="1433105" y="168121"/>
                  </a:lnTo>
                  <a:lnTo>
                    <a:pt x="1399160" y="204848"/>
                  </a:lnTo>
                  <a:lnTo>
                    <a:pt x="1338425" y="273167"/>
                  </a:lnTo>
                  <a:lnTo>
                    <a:pt x="1309574" y="305110"/>
                  </a:lnTo>
                  <a:lnTo>
                    <a:pt x="1280359" y="335811"/>
                  </a:lnTo>
                  <a:lnTo>
                    <a:pt x="1249752" y="365444"/>
                  </a:lnTo>
                  <a:lnTo>
                    <a:pt x="1216721" y="394187"/>
                  </a:lnTo>
                  <a:lnTo>
                    <a:pt x="1142117" y="451523"/>
                  </a:lnTo>
                  <a:lnTo>
                    <a:pt x="1104773" y="483648"/>
                  </a:lnTo>
                  <a:lnTo>
                    <a:pt x="1068068" y="518063"/>
                  </a:lnTo>
                  <a:lnTo>
                    <a:pt x="1031864" y="554245"/>
                  </a:lnTo>
                  <a:lnTo>
                    <a:pt x="996022" y="591669"/>
                  </a:lnTo>
                  <a:lnTo>
                    <a:pt x="924877" y="668151"/>
                  </a:lnTo>
                  <a:lnTo>
                    <a:pt x="889297" y="706160"/>
                  </a:lnTo>
                  <a:lnTo>
                    <a:pt x="853528" y="743316"/>
                  </a:lnTo>
                  <a:lnTo>
                    <a:pt x="817433" y="779095"/>
                  </a:lnTo>
                  <a:lnTo>
                    <a:pt x="780873" y="812974"/>
                  </a:lnTo>
                  <a:lnTo>
                    <a:pt x="743712" y="844428"/>
                  </a:lnTo>
                  <a:lnTo>
                    <a:pt x="699775" y="881189"/>
                  </a:lnTo>
                  <a:lnTo>
                    <a:pt x="657931" y="918934"/>
                  </a:lnTo>
                  <a:lnTo>
                    <a:pt x="618091" y="957098"/>
                  </a:lnTo>
                  <a:lnTo>
                    <a:pt x="580169" y="995115"/>
                  </a:lnTo>
                  <a:lnTo>
                    <a:pt x="544077" y="1032419"/>
                  </a:lnTo>
                  <a:lnTo>
                    <a:pt x="477036" y="1102627"/>
                  </a:lnTo>
                  <a:lnTo>
                    <a:pt x="445912" y="1134400"/>
                  </a:lnTo>
                  <a:lnTo>
                    <a:pt x="416270" y="1163198"/>
                  </a:lnTo>
                  <a:lnTo>
                    <a:pt x="388023" y="1188455"/>
                  </a:lnTo>
                  <a:lnTo>
                    <a:pt x="361279" y="1211329"/>
                  </a:lnTo>
                  <a:lnTo>
                    <a:pt x="331490" y="1237381"/>
                  </a:lnTo>
                  <a:lnTo>
                    <a:pt x="299102" y="1266301"/>
                  </a:lnTo>
                  <a:lnTo>
                    <a:pt x="264561" y="1297781"/>
                  </a:lnTo>
                  <a:lnTo>
                    <a:pt x="228314" y="1331509"/>
                  </a:lnTo>
                  <a:lnTo>
                    <a:pt x="190807" y="1367176"/>
                  </a:lnTo>
                  <a:lnTo>
                    <a:pt x="152487" y="1404473"/>
                  </a:lnTo>
                  <a:lnTo>
                    <a:pt x="113799" y="1443089"/>
                  </a:lnTo>
                  <a:lnTo>
                    <a:pt x="75191" y="1482715"/>
                  </a:lnTo>
                  <a:lnTo>
                    <a:pt x="37109" y="1523040"/>
                  </a:lnTo>
                  <a:lnTo>
                    <a:pt x="0" y="1563756"/>
                  </a:lnTo>
                  <a:lnTo>
                    <a:pt x="44498" y="1566052"/>
                  </a:lnTo>
                  <a:lnTo>
                    <a:pt x="93001" y="1567850"/>
                  </a:lnTo>
                  <a:lnTo>
                    <a:pt x="144753" y="1569189"/>
                  </a:lnTo>
                  <a:lnTo>
                    <a:pt x="198996" y="1570108"/>
                  </a:lnTo>
                  <a:lnTo>
                    <a:pt x="254975" y="1570647"/>
                  </a:lnTo>
                  <a:lnTo>
                    <a:pt x="311932" y="1570845"/>
                  </a:lnTo>
                  <a:lnTo>
                    <a:pt x="369110" y="1570742"/>
                  </a:lnTo>
                  <a:lnTo>
                    <a:pt x="481105" y="1569785"/>
                  </a:lnTo>
                  <a:lnTo>
                    <a:pt x="584906" y="1568093"/>
                  </a:lnTo>
                  <a:lnTo>
                    <a:pt x="674459" y="1565978"/>
                  </a:lnTo>
                  <a:lnTo>
                    <a:pt x="821440" y="1561240"/>
                  </a:lnTo>
                  <a:lnTo>
                    <a:pt x="910956" y="1559325"/>
                  </a:lnTo>
                  <a:lnTo>
                    <a:pt x="959684" y="1558688"/>
                  </a:lnTo>
                  <a:lnTo>
                    <a:pt x="1010819" y="1558315"/>
                  </a:lnTo>
                  <a:lnTo>
                    <a:pt x="1064180" y="1558245"/>
                  </a:lnTo>
                  <a:lnTo>
                    <a:pt x="1119588" y="1558514"/>
                  </a:lnTo>
                  <a:lnTo>
                    <a:pt x="1176862" y="1559162"/>
                  </a:lnTo>
                  <a:lnTo>
                    <a:pt x="1235822" y="1560226"/>
                  </a:lnTo>
                  <a:lnTo>
                    <a:pt x="1296289" y="1561745"/>
                  </a:lnTo>
                  <a:lnTo>
                    <a:pt x="1358082" y="1563756"/>
                  </a:lnTo>
                  <a:lnTo>
                    <a:pt x="1508291" y="1569629"/>
                  </a:lnTo>
                  <a:lnTo>
                    <a:pt x="1592868" y="1572510"/>
                  </a:lnTo>
                  <a:lnTo>
                    <a:pt x="1633916" y="1573432"/>
                  </a:lnTo>
                  <a:lnTo>
                    <a:pt x="1675662" y="1573917"/>
                  </a:lnTo>
                  <a:lnTo>
                    <a:pt x="1719248" y="1573895"/>
                  </a:lnTo>
                  <a:lnTo>
                    <a:pt x="1765818" y="1573296"/>
                  </a:lnTo>
                  <a:lnTo>
                    <a:pt x="1816514" y="1572052"/>
                  </a:lnTo>
                  <a:lnTo>
                    <a:pt x="1872479" y="1570094"/>
                  </a:lnTo>
                  <a:lnTo>
                    <a:pt x="1934856" y="1567351"/>
                  </a:lnTo>
                  <a:lnTo>
                    <a:pt x="2004788" y="1563756"/>
                  </a:lnTo>
                  <a:lnTo>
                    <a:pt x="2076393" y="1560607"/>
                  </a:lnTo>
                  <a:lnTo>
                    <a:pt x="2143230" y="1559055"/>
                  </a:lnTo>
                  <a:lnTo>
                    <a:pt x="2205606" y="1558808"/>
                  </a:lnTo>
                  <a:lnTo>
                    <a:pt x="2263828" y="1559574"/>
                  </a:lnTo>
                  <a:lnTo>
                    <a:pt x="2318202" y="1561059"/>
                  </a:lnTo>
                  <a:lnTo>
                    <a:pt x="2369035" y="1562971"/>
                  </a:lnTo>
                  <a:lnTo>
                    <a:pt x="2461307" y="1566909"/>
                  </a:lnTo>
                  <a:lnTo>
                    <a:pt x="2503358" y="1568348"/>
                  </a:lnTo>
                  <a:lnTo>
                    <a:pt x="2543096" y="1569045"/>
                  </a:lnTo>
                  <a:lnTo>
                    <a:pt x="2580827" y="1568707"/>
                  </a:lnTo>
                  <a:lnTo>
                    <a:pt x="2616857" y="1567041"/>
                  </a:lnTo>
                  <a:lnTo>
                    <a:pt x="2691305" y="1560147"/>
                  </a:lnTo>
                  <a:lnTo>
                    <a:pt x="2736264" y="1558206"/>
                  </a:lnTo>
                  <a:lnTo>
                    <a:pt x="2785301" y="1557627"/>
                  </a:lnTo>
                  <a:lnTo>
                    <a:pt x="2837347" y="1558110"/>
                  </a:lnTo>
                  <a:lnTo>
                    <a:pt x="2891329" y="1559349"/>
                  </a:lnTo>
                  <a:lnTo>
                    <a:pt x="3054196" y="1564578"/>
                  </a:lnTo>
                  <a:lnTo>
                    <a:pt x="3105222" y="1565814"/>
                  </a:lnTo>
                  <a:lnTo>
                    <a:pt x="3152834" y="1566291"/>
                  </a:lnTo>
                  <a:lnTo>
                    <a:pt x="3195959" y="1565706"/>
                  </a:lnTo>
                  <a:lnTo>
                    <a:pt x="3233529" y="1563756"/>
                  </a:lnTo>
                  <a:lnTo>
                    <a:pt x="3189015" y="1518781"/>
                  </a:lnTo>
                  <a:lnTo>
                    <a:pt x="3146162" y="1477202"/>
                  </a:lnTo>
                  <a:lnTo>
                    <a:pt x="3104957" y="1438607"/>
                  </a:lnTo>
                  <a:lnTo>
                    <a:pt x="3065388" y="1402582"/>
                  </a:lnTo>
                  <a:lnTo>
                    <a:pt x="3027442" y="1368715"/>
                  </a:lnTo>
                  <a:lnTo>
                    <a:pt x="2956371" y="1305801"/>
                  </a:lnTo>
                  <a:lnTo>
                    <a:pt x="2923222" y="1275929"/>
                  </a:lnTo>
                  <a:lnTo>
                    <a:pt x="2891646" y="1246563"/>
                  </a:lnTo>
                  <a:lnTo>
                    <a:pt x="2861631" y="1217291"/>
                  </a:lnTo>
                  <a:lnTo>
                    <a:pt x="2833166" y="1187699"/>
                  </a:lnTo>
                  <a:lnTo>
                    <a:pt x="2806238" y="1157374"/>
                  </a:lnTo>
                  <a:lnTo>
                    <a:pt x="2749822" y="1087246"/>
                  </a:lnTo>
                  <a:lnTo>
                    <a:pt x="2715514" y="1047676"/>
                  </a:lnTo>
                  <a:lnTo>
                    <a:pt x="2678627" y="1007706"/>
                  </a:lnTo>
                  <a:lnTo>
                    <a:pt x="2639877" y="967848"/>
                  </a:lnTo>
                  <a:lnTo>
                    <a:pt x="2599981" y="928613"/>
                  </a:lnTo>
                  <a:lnTo>
                    <a:pt x="2559654" y="890513"/>
                  </a:lnTo>
                  <a:lnTo>
                    <a:pt x="2519614" y="854061"/>
                  </a:lnTo>
                  <a:lnTo>
                    <a:pt x="2480577" y="819768"/>
                  </a:lnTo>
                  <a:lnTo>
                    <a:pt x="2443259" y="788147"/>
                  </a:lnTo>
                  <a:lnTo>
                    <a:pt x="2408376" y="759708"/>
                  </a:lnTo>
                  <a:lnTo>
                    <a:pt x="2376644" y="734965"/>
                  </a:lnTo>
                  <a:lnTo>
                    <a:pt x="2343573" y="708566"/>
                  </a:lnTo>
                  <a:lnTo>
                    <a:pt x="2310058" y="679499"/>
                  </a:lnTo>
                  <a:lnTo>
                    <a:pt x="2275924" y="647968"/>
                  </a:lnTo>
                  <a:lnTo>
                    <a:pt x="2240992" y="614175"/>
                  </a:lnTo>
                  <a:lnTo>
                    <a:pt x="2205088" y="578324"/>
                  </a:lnTo>
                  <a:lnTo>
                    <a:pt x="2089770" y="460452"/>
                  </a:lnTo>
                  <a:lnTo>
                    <a:pt x="2048207" y="418398"/>
                  </a:lnTo>
                  <a:lnTo>
                    <a:pt x="2004788" y="375301"/>
                  </a:lnTo>
                  <a:lnTo>
                    <a:pt x="1965927" y="337766"/>
                  </a:lnTo>
                  <a:lnTo>
                    <a:pt x="1929664" y="303721"/>
                  </a:lnTo>
                  <a:lnTo>
                    <a:pt x="1895372" y="272231"/>
                  </a:lnTo>
                  <a:lnTo>
                    <a:pt x="1798052" y="183730"/>
                  </a:lnTo>
                  <a:lnTo>
                    <a:pt x="1765375" y="153102"/>
                  </a:lnTo>
                  <a:lnTo>
                    <a:pt x="1731535" y="120350"/>
                  </a:lnTo>
                  <a:lnTo>
                    <a:pt x="1695904" y="84540"/>
                  </a:lnTo>
                  <a:lnTo>
                    <a:pt x="1657856" y="44735"/>
                  </a:lnTo>
                  <a:lnTo>
                    <a:pt x="1616764" y="0"/>
                  </a:lnTo>
                  <a:close/>
                </a:path>
              </a:pathLst>
            </a:custGeom>
            <a:solidFill>
              <a:srgbClr val="70C456"/>
            </a:solidFill>
          </p:spPr>
          <p:txBody>
            <a:bodyPr wrap="square" lIns="0" tIns="0" rIns="0" bIns="0" rtlCol="0"/>
            <a:lstStyle/>
            <a:p>
              <a:endParaRPr sz="1050"/>
            </a:p>
          </p:txBody>
        </p:sp>
        <p:sp>
          <p:nvSpPr>
            <p:cNvPr id="65" name="object 12">
              <a:extLst>
                <a:ext uri="{FF2B5EF4-FFF2-40B4-BE49-F238E27FC236}">
                  <a16:creationId xmlns:a16="http://schemas.microsoft.com/office/drawing/2014/main" id="{819DF5AE-071B-C2BC-3A86-2C61DE1EFF5E}"/>
                </a:ext>
              </a:extLst>
            </p:cNvPr>
            <p:cNvSpPr txBox="1"/>
            <p:nvPr/>
          </p:nvSpPr>
          <p:spPr>
            <a:xfrm>
              <a:off x="3986523" y="3351969"/>
              <a:ext cx="1170953" cy="289074"/>
            </a:xfrm>
            <a:prstGeom prst="rect">
              <a:avLst/>
            </a:prstGeom>
          </p:spPr>
          <p:txBody>
            <a:bodyPr vert="horz" wrap="square" lIns="0" tIns="9525" rIns="0" bIns="0" rtlCol="0">
              <a:spAutoFit/>
            </a:bodyPr>
            <a:lstStyle/>
            <a:p>
              <a:pPr marL="9525">
                <a:spcBef>
                  <a:spcPts val="75"/>
                </a:spcBef>
              </a:pPr>
              <a:r>
                <a:rPr lang="en-US" sz="1600" spc="-86" dirty="0">
                  <a:solidFill>
                    <a:srgbClr val="FFFFFF"/>
                  </a:solidFill>
                  <a:latin typeface="Arial"/>
                  <a:cs typeface="Arial"/>
                </a:rPr>
                <a:t>search </a:t>
              </a:r>
              <a:r>
                <a:rPr sz="1600" spc="-86" dirty="0">
                  <a:solidFill>
                    <a:srgbClr val="FFFFFF"/>
                  </a:solidFill>
                  <a:latin typeface="Arial"/>
                  <a:cs typeface="Arial"/>
                </a:rPr>
                <a:t>tree</a:t>
              </a:r>
              <a:endParaRPr sz="1600" dirty="0">
                <a:latin typeface="Arial"/>
                <a:cs typeface="Arial"/>
              </a:endParaRP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444655" y="297248"/>
            <a:ext cx="8267700" cy="1363835"/>
          </a:xfrm>
          <a:prstGeom prst="rect">
            <a:avLst/>
          </a:prstGeom>
        </p:spPr>
        <p:txBody>
          <a:bodyPr vert="horz" wrap="square" lIns="0" tIns="9525" rIns="0" bIns="0" rtlCol="0" anchor="ctr">
            <a:spAutoFit/>
          </a:bodyPr>
          <a:lstStyle/>
          <a:p>
            <a:pPr marL="9525">
              <a:spcBef>
                <a:spcPts val="75"/>
              </a:spcBef>
            </a:pPr>
            <a:r>
              <a:rPr lang="en-US" dirty="0"/>
              <a:t>New Idea: Exponential Search to Find the Balance Point for </a:t>
            </a:r>
            <a:r>
              <a:rPr lang="en-US" dirty="0">
                <a:latin typeface="Symbol" pitchFamily="2" charset="2"/>
              </a:rPr>
              <a:t>D</a:t>
            </a:r>
            <a:r>
              <a:rPr lang="en-US" dirty="0"/>
              <a:t> and </a:t>
            </a:r>
            <a:r>
              <a:rPr lang="en-US" dirty="0">
                <a:latin typeface="Symbol" pitchFamily="2" charset="2"/>
              </a:rPr>
              <a:t>l</a:t>
            </a:r>
            <a:endParaRPr spc="135" dirty="0">
              <a:latin typeface="Symbol" pitchFamily="2" charset="2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44655" y="1796383"/>
            <a:ext cx="8458200" cy="2083743"/>
          </a:xfrm>
          <a:prstGeom prst="rect">
            <a:avLst/>
          </a:prstGeom>
        </p:spPr>
        <p:txBody>
          <a:bodyPr vert="horz" wrap="square" lIns="0" tIns="82391" rIns="0" bIns="0" rtlCol="0">
            <a:spAutoFit/>
          </a:bodyPr>
          <a:lstStyle/>
          <a:p>
            <a:pPr marL="180499" indent="-170974">
              <a:spcBef>
                <a:spcPts val="649"/>
              </a:spcBef>
              <a:buChar char="•"/>
              <a:tabLst>
                <a:tab pos="180499" algn="l"/>
              </a:tabLst>
            </a:pPr>
            <a:r>
              <a:rPr lang="en-US" sz="2400" spc="-124" dirty="0">
                <a:solidFill>
                  <a:srgbClr val="1B243B"/>
                </a:solidFill>
                <a:latin typeface="Helvetica" pitchFamily="2" charset="0"/>
                <a:cs typeface="Arial"/>
              </a:rPr>
              <a:t>Suppose we have an O(n) – time algorithm for finding the minimum piecewise-linear approximation (PLA) for a given value of </a:t>
            </a:r>
            <a:r>
              <a:rPr lang="en-US" sz="2400" spc="-124" dirty="0">
                <a:solidFill>
                  <a:srgbClr val="1B243B"/>
                </a:solidFill>
                <a:latin typeface="Symbol" pitchFamily="2" charset="2"/>
                <a:cs typeface="Arial"/>
              </a:rPr>
              <a:t>D</a:t>
            </a:r>
            <a:r>
              <a:rPr lang="en-US" sz="2400" spc="-124" dirty="0">
                <a:solidFill>
                  <a:srgbClr val="1B243B"/>
                </a:solidFill>
                <a:cs typeface="Arial"/>
              </a:rPr>
              <a:t>.</a:t>
            </a:r>
            <a:endParaRPr sz="2400" dirty="0">
              <a:cs typeface="Arial"/>
            </a:endParaRPr>
          </a:p>
          <a:p>
            <a:pPr marL="180499" indent="-170974">
              <a:spcBef>
                <a:spcPts val="578"/>
              </a:spcBef>
              <a:buChar char="•"/>
              <a:tabLst>
                <a:tab pos="180499" algn="l"/>
              </a:tabLst>
            </a:pPr>
            <a:r>
              <a:rPr lang="en-US" sz="2400" spc="-8" dirty="0">
                <a:solidFill>
                  <a:srgbClr val="1B243B"/>
                </a:solidFill>
                <a:latin typeface="Helvetica" pitchFamily="2" charset="0"/>
                <a:cs typeface="Arial"/>
              </a:rPr>
              <a:t>We can then do an exponential search to find the balance point </a:t>
            </a:r>
            <a:r>
              <a:rPr lang="en-US" sz="2400" dirty="0">
                <a:latin typeface="Helvetica" pitchFamily="2" charset="0"/>
              </a:rPr>
              <a:t>for log </a:t>
            </a:r>
            <a:r>
              <a:rPr lang="en-US" sz="2400" dirty="0">
                <a:latin typeface="Symbol" pitchFamily="2" charset="2"/>
              </a:rPr>
              <a:t>D</a:t>
            </a:r>
            <a:r>
              <a:rPr lang="en-US" sz="2400" dirty="0"/>
              <a:t> </a:t>
            </a:r>
            <a:r>
              <a:rPr lang="en-US" sz="2400" dirty="0">
                <a:latin typeface="Helvetica" pitchFamily="2" charset="0"/>
              </a:rPr>
              <a:t>and log </a:t>
            </a:r>
            <a:r>
              <a:rPr lang="en-US" sz="2400" dirty="0">
                <a:latin typeface="Symbol" pitchFamily="2" charset="2"/>
              </a:rPr>
              <a:t>l.</a:t>
            </a:r>
          </a:p>
          <a:p>
            <a:pPr marL="180499" indent="-170974">
              <a:spcBef>
                <a:spcPts val="578"/>
              </a:spcBef>
              <a:buChar char="•"/>
              <a:tabLst>
                <a:tab pos="180499" algn="l"/>
              </a:tabLst>
            </a:pPr>
            <a:r>
              <a:rPr lang="en-US" sz="2400" dirty="0">
                <a:latin typeface="Helvetica" pitchFamily="2" charset="0"/>
                <a:cs typeface="Arial"/>
              </a:rPr>
              <a:t>Start with </a:t>
            </a:r>
            <a:r>
              <a:rPr lang="en-US" sz="2400" dirty="0">
                <a:latin typeface="Symbol" pitchFamily="2" charset="2"/>
                <a:cs typeface="Arial"/>
              </a:rPr>
              <a:t>D</a:t>
            </a:r>
            <a:r>
              <a:rPr lang="en-US" sz="2400" dirty="0">
                <a:cs typeface="Arial"/>
              </a:rPr>
              <a:t> = 2, </a:t>
            </a:r>
            <a:r>
              <a:rPr lang="en-US" sz="2400" dirty="0">
                <a:latin typeface="Helvetica" pitchFamily="2" charset="0"/>
                <a:cs typeface="Arial"/>
              </a:rPr>
              <a:t>and keep squaring until </a:t>
            </a:r>
            <a:r>
              <a:rPr lang="en-US" sz="2400" dirty="0">
                <a:latin typeface="Helvetica" pitchFamily="2" charset="0"/>
              </a:rPr>
              <a:t>log </a:t>
            </a:r>
            <a:r>
              <a:rPr lang="en-US" sz="2400" dirty="0">
                <a:latin typeface="Symbol" pitchFamily="2" charset="2"/>
              </a:rPr>
              <a:t>D</a:t>
            </a:r>
            <a:r>
              <a:rPr lang="en-US" sz="2400" dirty="0"/>
              <a:t> </a:t>
            </a:r>
            <a:r>
              <a:rPr lang="en-US" sz="2400" dirty="0">
                <a:latin typeface="Helvetica" pitchFamily="2" charset="0"/>
              </a:rPr>
              <a:t>and log </a:t>
            </a:r>
            <a:r>
              <a:rPr lang="en-US" sz="2400" dirty="0">
                <a:latin typeface="Symbol" pitchFamily="2" charset="2"/>
              </a:rPr>
              <a:t>l</a:t>
            </a:r>
            <a:r>
              <a:rPr lang="en-US" sz="2400" dirty="0">
                <a:latin typeface="Helvetica" pitchFamily="2" charset="0"/>
                <a:cs typeface="Arial"/>
              </a:rPr>
              <a:t> cross</a:t>
            </a:r>
            <a:r>
              <a:rPr lang="en-US" sz="2400" dirty="0">
                <a:cs typeface="Arial"/>
              </a:rPr>
              <a:t>.</a:t>
            </a:r>
            <a:endParaRPr sz="2100" dirty="0"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3931465" y="4289244"/>
            <a:ext cx="1256348" cy="1114901"/>
            <a:chOff x="5241954" y="4575991"/>
            <a:chExt cx="1675130" cy="1486535"/>
          </a:xfrm>
        </p:grpSpPr>
        <p:sp>
          <p:nvSpPr>
            <p:cNvPr id="5" name="object 5"/>
            <p:cNvSpPr/>
            <p:nvPr/>
          </p:nvSpPr>
          <p:spPr>
            <a:xfrm>
              <a:off x="5241950" y="4576000"/>
              <a:ext cx="1675130" cy="1486535"/>
            </a:xfrm>
            <a:custGeom>
              <a:avLst/>
              <a:gdLst/>
              <a:ahLst/>
              <a:cxnLst/>
              <a:rect l="l" t="t" r="r" b="b"/>
              <a:pathLst>
                <a:path w="1675129" h="1486535">
                  <a:moveTo>
                    <a:pt x="1674812" y="1436611"/>
                  </a:moveTo>
                  <a:lnTo>
                    <a:pt x="1666646" y="1431848"/>
                  </a:lnTo>
                  <a:lnTo>
                    <a:pt x="1589290" y="1386725"/>
                  </a:lnTo>
                  <a:lnTo>
                    <a:pt x="1586369" y="1387487"/>
                  </a:lnTo>
                  <a:lnTo>
                    <a:pt x="1583715" y="1392034"/>
                  </a:lnTo>
                  <a:lnTo>
                    <a:pt x="1584490" y="1394955"/>
                  </a:lnTo>
                  <a:lnTo>
                    <a:pt x="1647736" y="1431848"/>
                  </a:lnTo>
                  <a:lnTo>
                    <a:pt x="54648" y="1431848"/>
                  </a:lnTo>
                  <a:lnTo>
                    <a:pt x="54648" y="27063"/>
                  </a:lnTo>
                  <a:lnTo>
                    <a:pt x="91554" y="90322"/>
                  </a:lnTo>
                  <a:lnTo>
                    <a:pt x="94462" y="91084"/>
                  </a:lnTo>
                  <a:lnTo>
                    <a:pt x="99009" y="88442"/>
                  </a:lnTo>
                  <a:lnTo>
                    <a:pt x="99771" y="85521"/>
                  </a:lnTo>
                  <a:lnTo>
                    <a:pt x="55397" y="9448"/>
                  </a:lnTo>
                  <a:lnTo>
                    <a:pt x="49885" y="0"/>
                  </a:lnTo>
                  <a:lnTo>
                    <a:pt x="0" y="85521"/>
                  </a:lnTo>
                  <a:lnTo>
                    <a:pt x="762" y="88442"/>
                  </a:lnTo>
                  <a:lnTo>
                    <a:pt x="5308" y="91084"/>
                  </a:lnTo>
                  <a:lnTo>
                    <a:pt x="8229" y="90322"/>
                  </a:lnTo>
                  <a:lnTo>
                    <a:pt x="45123" y="27063"/>
                  </a:lnTo>
                  <a:lnTo>
                    <a:pt x="45123" y="1436611"/>
                  </a:lnTo>
                  <a:lnTo>
                    <a:pt x="49885" y="1436611"/>
                  </a:lnTo>
                  <a:lnTo>
                    <a:pt x="49885" y="1441373"/>
                  </a:lnTo>
                  <a:lnTo>
                    <a:pt x="1647736" y="1441373"/>
                  </a:lnTo>
                  <a:lnTo>
                    <a:pt x="1584490" y="1478280"/>
                  </a:lnTo>
                  <a:lnTo>
                    <a:pt x="1583715" y="1481188"/>
                  </a:lnTo>
                  <a:lnTo>
                    <a:pt x="1586369" y="1485734"/>
                  </a:lnTo>
                  <a:lnTo>
                    <a:pt x="1589290" y="1486509"/>
                  </a:lnTo>
                  <a:lnTo>
                    <a:pt x="1666646" y="1441373"/>
                  </a:lnTo>
                  <a:lnTo>
                    <a:pt x="1674812" y="1436611"/>
                  </a:lnTo>
                  <a:close/>
                </a:path>
              </a:pathLst>
            </a:custGeom>
            <a:solidFill>
              <a:srgbClr val="1B243B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6" name="object 6"/>
            <p:cNvSpPr/>
            <p:nvPr/>
          </p:nvSpPr>
          <p:spPr>
            <a:xfrm>
              <a:off x="5298762" y="5865063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>
                  <a:moveTo>
                    <a:pt x="25400" y="0"/>
                  </a:moveTo>
                  <a:lnTo>
                    <a:pt x="15513" y="1996"/>
                  </a:lnTo>
                  <a:lnTo>
                    <a:pt x="7439" y="7439"/>
                  </a:lnTo>
                  <a:lnTo>
                    <a:pt x="1996" y="15513"/>
                  </a:lnTo>
                  <a:lnTo>
                    <a:pt x="0" y="25399"/>
                  </a:lnTo>
                  <a:lnTo>
                    <a:pt x="1996" y="35286"/>
                  </a:lnTo>
                  <a:lnTo>
                    <a:pt x="7439" y="43360"/>
                  </a:lnTo>
                  <a:lnTo>
                    <a:pt x="15513" y="48803"/>
                  </a:lnTo>
                  <a:lnTo>
                    <a:pt x="25400" y="50799"/>
                  </a:lnTo>
                  <a:lnTo>
                    <a:pt x="35286" y="48803"/>
                  </a:lnTo>
                  <a:lnTo>
                    <a:pt x="43360" y="43360"/>
                  </a:lnTo>
                  <a:lnTo>
                    <a:pt x="48803" y="35286"/>
                  </a:lnTo>
                  <a:lnTo>
                    <a:pt x="50800" y="25399"/>
                  </a:lnTo>
                  <a:lnTo>
                    <a:pt x="48803" y="15513"/>
                  </a:lnTo>
                  <a:lnTo>
                    <a:pt x="43360" y="7439"/>
                  </a:lnTo>
                  <a:lnTo>
                    <a:pt x="35286" y="1996"/>
                  </a:lnTo>
                  <a:lnTo>
                    <a:pt x="25400" y="0"/>
                  </a:lnTo>
                  <a:close/>
                </a:path>
              </a:pathLst>
            </a:custGeom>
            <a:solidFill>
              <a:srgbClr val="165AB6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7" name="object 7"/>
            <p:cNvSpPr/>
            <p:nvPr/>
          </p:nvSpPr>
          <p:spPr>
            <a:xfrm>
              <a:off x="5298762" y="5865063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>
                  <a:moveTo>
                    <a:pt x="50800" y="25400"/>
                  </a:moveTo>
                  <a:lnTo>
                    <a:pt x="48803" y="35286"/>
                  </a:lnTo>
                  <a:lnTo>
                    <a:pt x="43360" y="43360"/>
                  </a:lnTo>
                  <a:lnTo>
                    <a:pt x="35286" y="48803"/>
                  </a:lnTo>
                  <a:lnTo>
                    <a:pt x="25400" y="50800"/>
                  </a:lnTo>
                  <a:lnTo>
                    <a:pt x="15513" y="48803"/>
                  </a:lnTo>
                  <a:lnTo>
                    <a:pt x="7439" y="43360"/>
                  </a:lnTo>
                  <a:lnTo>
                    <a:pt x="1996" y="35286"/>
                  </a:lnTo>
                  <a:lnTo>
                    <a:pt x="0" y="25400"/>
                  </a:lnTo>
                  <a:lnTo>
                    <a:pt x="1996" y="15513"/>
                  </a:lnTo>
                  <a:lnTo>
                    <a:pt x="7439" y="7439"/>
                  </a:lnTo>
                  <a:lnTo>
                    <a:pt x="15513" y="1996"/>
                  </a:lnTo>
                  <a:lnTo>
                    <a:pt x="25400" y="0"/>
                  </a:lnTo>
                  <a:lnTo>
                    <a:pt x="35286" y="1996"/>
                  </a:lnTo>
                  <a:lnTo>
                    <a:pt x="43360" y="7439"/>
                  </a:lnTo>
                  <a:lnTo>
                    <a:pt x="48803" y="15513"/>
                  </a:lnTo>
                  <a:lnTo>
                    <a:pt x="50800" y="25400"/>
                  </a:lnTo>
                  <a:close/>
                </a:path>
              </a:pathLst>
            </a:custGeom>
            <a:ln w="9525">
              <a:solidFill>
                <a:srgbClr val="165AB6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8" name="object 8"/>
            <p:cNvSpPr/>
            <p:nvPr/>
          </p:nvSpPr>
          <p:spPr>
            <a:xfrm>
              <a:off x="5413062" y="5738063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>
                  <a:moveTo>
                    <a:pt x="25400" y="0"/>
                  </a:moveTo>
                  <a:lnTo>
                    <a:pt x="15513" y="1996"/>
                  </a:lnTo>
                  <a:lnTo>
                    <a:pt x="7439" y="7439"/>
                  </a:lnTo>
                  <a:lnTo>
                    <a:pt x="1996" y="15513"/>
                  </a:lnTo>
                  <a:lnTo>
                    <a:pt x="0" y="25400"/>
                  </a:lnTo>
                  <a:lnTo>
                    <a:pt x="1996" y="35286"/>
                  </a:lnTo>
                  <a:lnTo>
                    <a:pt x="7439" y="43360"/>
                  </a:lnTo>
                  <a:lnTo>
                    <a:pt x="15513" y="48803"/>
                  </a:lnTo>
                  <a:lnTo>
                    <a:pt x="25400" y="50800"/>
                  </a:lnTo>
                  <a:lnTo>
                    <a:pt x="35286" y="48803"/>
                  </a:lnTo>
                  <a:lnTo>
                    <a:pt x="43360" y="43360"/>
                  </a:lnTo>
                  <a:lnTo>
                    <a:pt x="48803" y="35286"/>
                  </a:lnTo>
                  <a:lnTo>
                    <a:pt x="50800" y="25400"/>
                  </a:lnTo>
                  <a:lnTo>
                    <a:pt x="48803" y="15513"/>
                  </a:lnTo>
                  <a:lnTo>
                    <a:pt x="43360" y="7439"/>
                  </a:lnTo>
                  <a:lnTo>
                    <a:pt x="35286" y="1996"/>
                  </a:lnTo>
                  <a:lnTo>
                    <a:pt x="25400" y="0"/>
                  </a:lnTo>
                  <a:close/>
                </a:path>
              </a:pathLst>
            </a:custGeom>
            <a:solidFill>
              <a:srgbClr val="165AB6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9" name="object 9"/>
            <p:cNvSpPr/>
            <p:nvPr/>
          </p:nvSpPr>
          <p:spPr>
            <a:xfrm>
              <a:off x="5413062" y="5738063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>
                  <a:moveTo>
                    <a:pt x="50800" y="25400"/>
                  </a:moveTo>
                  <a:lnTo>
                    <a:pt x="48803" y="35286"/>
                  </a:lnTo>
                  <a:lnTo>
                    <a:pt x="43360" y="43360"/>
                  </a:lnTo>
                  <a:lnTo>
                    <a:pt x="35286" y="48803"/>
                  </a:lnTo>
                  <a:lnTo>
                    <a:pt x="25400" y="50800"/>
                  </a:lnTo>
                  <a:lnTo>
                    <a:pt x="15513" y="48803"/>
                  </a:lnTo>
                  <a:lnTo>
                    <a:pt x="7439" y="43360"/>
                  </a:lnTo>
                  <a:lnTo>
                    <a:pt x="1996" y="35286"/>
                  </a:lnTo>
                  <a:lnTo>
                    <a:pt x="0" y="25400"/>
                  </a:lnTo>
                  <a:lnTo>
                    <a:pt x="1996" y="15513"/>
                  </a:lnTo>
                  <a:lnTo>
                    <a:pt x="7439" y="7439"/>
                  </a:lnTo>
                  <a:lnTo>
                    <a:pt x="15513" y="1996"/>
                  </a:lnTo>
                  <a:lnTo>
                    <a:pt x="25400" y="0"/>
                  </a:lnTo>
                  <a:lnTo>
                    <a:pt x="35286" y="1996"/>
                  </a:lnTo>
                  <a:lnTo>
                    <a:pt x="43360" y="7439"/>
                  </a:lnTo>
                  <a:lnTo>
                    <a:pt x="48803" y="15513"/>
                  </a:lnTo>
                  <a:lnTo>
                    <a:pt x="50800" y="25400"/>
                  </a:lnTo>
                  <a:close/>
                </a:path>
              </a:pathLst>
            </a:custGeom>
            <a:ln w="9525">
              <a:solidFill>
                <a:srgbClr val="165AB6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0" name="object 10"/>
            <p:cNvSpPr/>
            <p:nvPr/>
          </p:nvSpPr>
          <p:spPr>
            <a:xfrm>
              <a:off x="5679762" y="5623763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>
                  <a:moveTo>
                    <a:pt x="25400" y="0"/>
                  </a:moveTo>
                  <a:lnTo>
                    <a:pt x="15513" y="1996"/>
                  </a:lnTo>
                  <a:lnTo>
                    <a:pt x="7439" y="7439"/>
                  </a:lnTo>
                  <a:lnTo>
                    <a:pt x="1996" y="15513"/>
                  </a:lnTo>
                  <a:lnTo>
                    <a:pt x="0" y="25400"/>
                  </a:lnTo>
                  <a:lnTo>
                    <a:pt x="1996" y="35286"/>
                  </a:lnTo>
                  <a:lnTo>
                    <a:pt x="7439" y="43360"/>
                  </a:lnTo>
                  <a:lnTo>
                    <a:pt x="15513" y="48803"/>
                  </a:lnTo>
                  <a:lnTo>
                    <a:pt x="25400" y="50800"/>
                  </a:lnTo>
                  <a:lnTo>
                    <a:pt x="35286" y="48803"/>
                  </a:lnTo>
                  <a:lnTo>
                    <a:pt x="43360" y="43360"/>
                  </a:lnTo>
                  <a:lnTo>
                    <a:pt x="48803" y="35286"/>
                  </a:lnTo>
                  <a:lnTo>
                    <a:pt x="50800" y="25400"/>
                  </a:lnTo>
                  <a:lnTo>
                    <a:pt x="48803" y="15513"/>
                  </a:lnTo>
                  <a:lnTo>
                    <a:pt x="43360" y="7439"/>
                  </a:lnTo>
                  <a:lnTo>
                    <a:pt x="35286" y="1996"/>
                  </a:lnTo>
                  <a:lnTo>
                    <a:pt x="25400" y="0"/>
                  </a:lnTo>
                  <a:close/>
                </a:path>
              </a:pathLst>
            </a:custGeom>
            <a:solidFill>
              <a:srgbClr val="165AB6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1" name="object 11"/>
            <p:cNvSpPr/>
            <p:nvPr/>
          </p:nvSpPr>
          <p:spPr>
            <a:xfrm>
              <a:off x="5679762" y="5623763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>
                  <a:moveTo>
                    <a:pt x="50800" y="25400"/>
                  </a:moveTo>
                  <a:lnTo>
                    <a:pt x="48803" y="35286"/>
                  </a:lnTo>
                  <a:lnTo>
                    <a:pt x="43360" y="43360"/>
                  </a:lnTo>
                  <a:lnTo>
                    <a:pt x="35286" y="48803"/>
                  </a:lnTo>
                  <a:lnTo>
                    <a:pt x="25400" y="50800"/>
                  </a:lnTo>
                  <a:lnTo>
                    <a:pt x="15513" y="48803"/>
                  </a:lnTo>
                  <a:lnTo>
                    <a:pt x="7439" y="43360"/>
                  </a:lnTo>
                  <a:lnTo>
                    <a:pt x="1996" y="35286"/>
                  </a:lnTo>
                  <a:lnTo>
                    <a:pt x="0" y="25400"/>
                  </a:lnTo>
                  <a:lnTo>
                    <a:pt x="1996" y="15513"/>
                  </a:lnTo>
                  <a:lnTo>
                    <a:pt x="7439" y="7439"/>
                  </a:lnTo>
                  <a:lnTo>
                    <a:pt x="15513" y="1996"/>
                  </a:lnTo>
                  <a:lnTo>
                    <a:pt x="25400" y="0"/>
                  </a:lnTo>
                  <a:lnTo>
                    <a:pt x="35286" y="1996"/>
                  </a:lnTo>
                  <a:lnTo>
                    <a:pt x="43360" y="7439"/>
                  </a:lnTo>
                  <a:lnTo>
                    <a:pt x="48803" y="15513"/>
                  </a:lnTo>
                  <a:lnTo>
                    <a:pt x="50800" y="25400"/>
                  </a:lnTo>
                  <a:close/>
                </a:path>
              </a:pathLst>
            </a:custGeom>
            <a:ln w="9525">
              <a:solidFill>
                <a:srgbClr val="165AB6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2" name="object 12"/>
            <p:cNvSpPr/>
            <p:nvPr/>
          </p:nvSpPr>
          <p:spPr>
            <a:xfrm>
              <a:off x="5844862" y="5496763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>
                  <a:moveTo>
                    <a:pt x="25400" y="0"/>
                  </a:moveTo>
                  <a:lnTo>
                    <a:pt x="15513" y="1996"/>
                  </a:lnTo>
                  <a:lnTo>
                    <a:pt x="7439" y="7439"/>
                  </a:lnTo>
                  <a:lnTo>
                    <a:pt x="1996" y="15513"/>
                  </a:lnTo>
                  <a:lnTo>
                    <a:pt x="0" y="25399"/>
                  </a:lnTo>
                  <a:lnTo>
                    <a:pt x="1996" y="35286"/>
                  </a:lnTo>
                  <a:lnTo>
                    <a:pt x="7439" y="43360"/>
                  </a:lnTo>
                  <a:lnTo>
                    <a:pt x="15513" y="48803"/>
                  </a:lnTo>
                  <a:lnTo>
                    <a:pt x="25400" y="50799"/>
                  </a:lnTo>
                  <a:lnTo>
                    <a:pt x="35286" y="48803"/>
                  </a:lnTo>
                  <a:lnTo>
                    <a:pt x="43360" y="43360"/>
                  </a:lnTo>
                  <a:lnTo>
                    <a:pt x="48803" y="35286"/>
                  </a:lnTo>
                  <a:lnTo>
                    <a:pt x="50800" y="25399"/>
                  </a:lnTo>
                  <a:lnTo>
                    <a:pt x="48803" y="15513"/>
                  </a:lnTo>
                  <a:lnTo>
                    <a:pt x="43360" y="7439"/>
                  </a:lnTo>
                  <a:lnTo>
                    <a:pt x="35286" y="1996"/>
                  </a:lnTo>
                  <a:lnTo>
                    <a:pt x="25400" y="0"/>
                  </a:lnTo>
                  <a:close/>
                </a:path>
              </a:pathLst>
            </a:custGeom>
            <a:solidFill>
              <a:srgbClr val="165AB6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3" name="object 13"/>
            <p:cNvSpPr/>
            <p:nvPr/>
          </p:nvSpPr>
          <p:spPr>
            <a:xfrm>
              <a:off x="5844862" y="5496763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>
                  <a:moveTo>
                    <a:pt x="50800" y="25400"/>
                  </a:moveTo>
                  <a:lnTo>
                    <a:pt x="48803" y="35286"/>
                  </a:lnTo>
                  <a:lnTo>
                    <a:pt x="43360" y="43360"/>
                  </a:lnTo>
                  <a:lnTo>
                    <a:pt x="35286" y="48803"/>
                  </a:lnTo>
                  <a:lnTo>
                    <a:pt x="25400" y="50800"/>
                  </a:lnTo>
                  <a:lnTo>
                    <a:pt x="15513" y="48803"/>
                  </a:lnTo>
                  <a:lnTo>
                    <a:pt x="7439" y="43360"/>
                  </a:lnTo>
                  <a:lnTo>
                    <a:pt x="1996" y="35286"/>
                  </a:lnTo>
                  <a:lnTo>
                    <a:pt x="0" y="25400"/>
                  </a:lnTo>
                  <a:lnTo>
                    <a:pt x="1996" y="15513"/>
                  </a:lnTo>
                  <a:lnTo>
                    <a:pt x="7439" y="7439"/>
                  </a:lnTo>
                  <a:lnTo>
                    <a:pt x="15513" y="1996"/>
                  </a:lnTo>
                  <a:lnTo>
                    <a:pt x="25400" y="0"/>
                  </a:lnTo>
                  <a:lnTo>
                    <a:pt x="35286" y="1996"/>
                  </a:lnTo>
                  <a:lnTo>
                    <a:pt x="43360" y="7439"/>
                  </a:lnTo>
                  <a:lnTo>
                    <a:pt x="48803" y="15513"/>
                  </a:lnTo>
                  <a:lnTo>
                    <a:pt x="50800" y="25400"/>
                  </a:lnTo>
                  <a:close/>
                </a:path>
              </a:pathLst>
            </a:custGeom>
            <a:ln w="9525">
              <a:solidFill>
                <a:srgbClr val="165AB6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4" name="object 14"/>
            <p:cNvSpPr/>
            <p:nvPr/>
          </p:nvSpPr>
          <p:spPr>
            <a:xfrm>
              <a:off x="5895662" y="5382463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>
                  <a:moveTo>
                    <a:pt x="25400" y="0"/>
                  </a:moveTo>
                  <a:lnTo>
                    <a:pt x="15513" y="1996"/>
                  </a:lnTo>
                  <a:lnTo>
                    <a:pt x="7439" y="7439"/>
                  </a:lnTo>
                  <a:lnTo>
                    <a:pt x="1996" y="15513"/>
                  </a:lnTo>
                  <a:lnTo>
                    <a:pt x="0" y="25399"/>
                  </a:lnTo>
                  <a:lnTo>
                    <a:pt x="1996" y="35286"/>
                  </a:lnTo>
                  <a:lnTo>
                    <a:pt x="7439" y="43360"/>
                  </a:lnTo>
                  <a:lnTo>
                    <a:pt x="15513" y="48803"/>
                  </a:lnTo>
                  <a:lnTo>
                    <a:pt x="25400" y="50799"/>
                  </a:lnTo>
                  <a:lnTo>
                    <a:pt x="35286" y="48803"/>
                  </a:lnTo>
                  <a:lnTo>
                    <a:pt x="43360" y="43360"/>
                  </a:lnTo>
                  <a:lnTo>
                    <a:pt x="48803" y="35286"/>
                  </a:lnTo>
                  <a:lnTo>
                    <a:pt x="50800" y="25399"/>
                  </a:lnTo>
                  <a:lnTo>
                    <a:pt x="48803" y="15513"/>
                  </a:lnTo>
                  <a:lnTo>
                    <a:pt x="43360" y="7439"/>
                  </a:lnTo>
                  <a:lnTo>
                    <a:pt x="35286" y="1996"/>
                  </a:lnTo>
                  <a:lnTo>
                    <a:pt x="25400" y="0"/>
                  </a:lnTo>
                  <a:close/>
                </a:path>
              </a:pathLst>
            </a:custGeom>
            <a:solidFill>
              <a:srgbClr val="165AB6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5" name="object 15"/>
            <p:cNvSpPr/>
            <p:nvPr/>
          </p:nvSpPr>
          <p:spPr>
            <a:xfrm>
              <a:off x="5895662" y="5382463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>
                  <a:moveTo>
                    <a:pt x="50800" y="25400"/>
                  </a:moveTo>
                  <a:lnTo>
                    <a:pt x="48803" y="35286"/>
                  </a:lnTo>
                  <a:lnTo>
                    <a:pt x="43360" y="43360"/>
                  </a:lnTo>
                  <a:lnTo>
                    <a:pt x="35286" y="48803"/>
                  </a:lnTo>
                  <a:lnTo>
                    <a:pt x="25400" y="50800"/>
                  </a:lnTo>
                  <a:lnTo>
                    <a:pt x="15513" y="48803"/>
                  </a:lnTo>
                  <a:lnTo>
                    <a:pt x="7439" y="43360"/>
                  </a:lnTo>
                  <a:lnTo>
                    <a:pt x="1996" y="35286"/>
                  </a:lnTo>
                  <a:lnTo>
                    <a:pt x="0" y="25400"/>
                  </a:lnTo>
                  <a:lnTo>
                    <a:pt x="1996" y="15513"/>
                  </a:lnTo>
                  <a:lnTo>
                    <a:pt x="7439" y="7439"/>
                  </a:lnTo>
                  <a:lnTo>
                    <a:pt x="15513" y="1996"/>
                  </a:lnTo>
                  <a:lnTo>
                    <a:pt x="25400" y="0"/>
                  </a:lnTo>
                  <a:lnTo>
                    <a:pt x="35286" y="1996"/>
                  </a:lnTo>
                  <a:lnTo>
                    <a:pt x="43360" y="7439"/>
                  </a:lnTo>
                  <a:lnTo>
                    <a:pt x="48803" y="15513"/>
                  </a:lnTo>
                  <a:lnTo>
                    <a:pt x="50800" y="25400"/>
                  </a:lnTo>
                  <a:close/>
                </a:path>
              </a:pathLst>
            </a:custGeom>
            <a:ln w="9525">
              <a:solidFill>
                <a:srgbClr val="165AB6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6" name="object 16"/>
            <p:cNvSpPr/>
            <p:nvPr/>
          </p:nvSpPr>
          <p:spPr>
            <a:xfrm>
              <a:off x="6276662" y="5255464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>
                  <a:moveTo>
                    <a:pt x="25400" y="0"/>
                  </a:moveTo>
                  <a:lnTo>
                    <a:pt x="15513" y="1996"/>
                  </a:lnTo>
                  <a:lnTo>
                    <a:pt x="7439" y="7439"/>
                  </a:lnTo>
                  <a:lnTo>
                    <a:pt x="1996" y="15513"/>
                  </a:lnTo>
                  <a:lnTo>
                    <a:pt x="0" y="25400"/>
                  </a:lnTo>
                  <a:lnTo>
                    <a:pt x="1996" y="35286"/>
                  </a:lnTo>
                  <a:lnTo>
                    <a:pt x="7439" y="43360"/>
                  </a:lnTo>
                  <a:lnTo>
                    <a:pt x="15513" y="48803"/>
                  </a:lnTo>
                  <a:lnTo>
                    <a:pt x="25400" y="50800"/>
                  </a:lnTo>
                  <a:lnTo>
                    <a:pt x="35286" y="48803"/>
                  </a:lnTo>
                  <a:lnTo>
                    <a:pt x="43360" y="43360"/>
                  </a:lnTo>
                  <a:lnTo>
                    <a:pt x="48803" y="35286"/>
                  </a:lnTo>
                  <a:lnTo>
                    <a:pt x="50800" y="25400"/>
                  </a:lnTo>
                  <a:lnTo>
                    <a:pt x="48803" y="15513"/>
                  </a:lnTo>
                  <a:lnTo>
                    <a:pt x="43360" y="7439"/>
                  </a:lnTo>
                  <a:lnTo>
                    <a:pt x="35286" y="1996"/>
                  </a:lnTo>
                  <a:lnTo>
                    <a:pt x="25400" y="0"/>
                  </a:lnTo>
                  <a:close/>
                </a:path>
              </a:pathLst>
            </a:custGeom>
            <a:solidFill>
              <a:srgbClr val="165AB6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7" name="object 17"/>
            <p:cNvSpPr/>
            <p:nvPr/>
          </p:nvSpPr>
          <p:spPr>
            <a:xfrm>
              <a:off x="6276662" y="5255464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>
                  <a:moveTo>
                    <a:pt x="50800" y="25400"/>
                  </a:moveTo>
                  <a:lnTo>
                    <a:pt x="48803" y="35286"/>
                  </a:lnTo>
                  <a:lnTo>
                    <a:pt x="43360" y="43360"/>
                  </a:lnTo>
                  <a:lnTo>
                    <a:pt x="35286" y="48803"/>
                  </a:lnTo>
                  <a:lnTo>
                    <a:pt x="25400" y="50800"/>
                  </a:lnTo>
                  <a:lnTo>
                    <a:pt x="15513" y="48803"/>
                  </a:lnTo>
                  <a:lnTo>
                    <a:pt x="7439" y="43360"/>
                  </a:lnTo>
                  <a:lnTo>
                    <a:pt x="1996" y="35286"/>
                  </a:lnTo>
                  <a:lnTo>
                    <a:pt x="0" y="25400"/>
                  </a:lnTo>
                  <a:lnTo>
                    <a:pt x="1996" y="15513"/>
                  </a:lnTo>
                  <a:lnTo>
                    <a:pt x="7439" y="7439"/>
                  </a:lnTo>
                  <a:lnTo>
                    <a:pt x="15513" y="1996"/>
                  </a:lnTo>
                  <a:lnTo>
                    <a:pt x="25400" y="0"/>
                  </a:lnTo>
                  <a:lnTo>
                    <a:pt x="35286" y="1996"/>
                  </a:lnTo>
                  <a:lnTo>
                    <a:pt x="43360" y="7439"/>
                  </a:lnTo>
                  <a:lnTo>
                    <a:pt x="48803" y="15513"/>
                  </a:lnTo>
                  <a:lnTo>
                    <a:pt x="50800" y="25400"/>
                  </a:lnTo>
                  <a:close/>
                </a:path>
              </a:pathLst>
            </a:custGeom>
            <a:ln w="9525">
              <a:solidFill>
                <a:srgbClr val="165AB6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8" name="object 18"/>
            <p:cNvSpPr/>
            <p:nvPr/>
          </p:nvSpPr>
          <p:spPr>
            <a:xfrm>
              <a:off x="6441762" y="5141164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>
                  <a:moveTo>
                    <a:pt x="25400" y="0"/>
                  </a:moveTo>
                  <a:lnTo>
                    <a:pt x="15513" y="1996"/>
                  </a:lnTo>
                  <a:lnTo>
                    <a:pt x="7439" y="7439"/>
                  </a:lnTo>
                  <a:lnTo>
                    <a:pt x="1996" y="15513"/>
                  </a:lnTo>
                  <a:lnTo>
                    <a:pt x="0" y="25400"/>
                  </a:lnTo>
                  <a:lnTo>
                    <a:pt x="1996" y="35286"/>
                  </a:lnTo>
                  <a:lnTo>
                    <a:pt x="7439" y="43360"/>
                  </a:lnTo>
                  <a:lnTo>
                    <a:pt x="15513" y="48803"/>
                  </a:lnTo>
                  <a:lnTo>
                    <a:pt x="25400" y="50800"/>
                  </a:lnTo>
                  <a:lnTo>
                    <a:pt x="35286" y="48803"/>
                  </a:lnTo>
                  <a:lnTo>
                    <a:pt x="43360" y="43360"/>
                  </a:lnTo>
                  <a:lnTo>
                    <a:pt x="48803" y="35286"/>
                  </a:lnTo>
                  <a:lnTo>
                    <a:pt x="50800" y="25400"/>
                  </a:lnTo>
                  <a:lnTo>
                    <a:pt x="48803" y="15513"/>
                  </a:lnTo>
                  <a:lnTo>
                    <a:pt x="43360" y="7439"/>
                  </a:lnTo>
                  <a:lnTo>
                    <a:pt x="35286" y="1996"/>
                  </a:lnTo>
                  <a:lnTo>
                    <a:pt x="25400" y="0"/>
                  </a:lnTo>
                  <a:close/>
                </a:path>
              </a:pathLst>
            </a:custGeom>
            <a:solidFill>
              <a:srgbClr val="165AB6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9" name="object 19"/>
            <p:cNvSpPr/>
            <p:nvPr/>
          </p:nvSpPr>
          <p:spPr>
            <a:xfrm>
              <a:off x="6441762" y="5141164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>
                  <a:moveTo>
                    <a:pt x="50800" y="25400"/>
                  </a:moveTo>
                  <a:lnTo>
                    <a:pt x="48803" y="35286"/>
                  </a:lnTo>
                  <a:lnTo>
                    <a:pt x="43360" y="43360"/>
                  </a:lnTo>
                  <a:lnTo>
                    <a:pt x="35286" y="48803"/>
                  </a:lnTo>
                  <a:lnTo>
                    <a:pt x="25400" y="50800"/>
                  </a:lnTo>
                  <a:lnTo>
                    <a:pt x="15513" y="48803"/>
                  </a:lnTo>
                  <a:lnTo>
                    <a:pt x="7439" y="43360"/>
                  </a:lnTo>
                  <a:lnTo>
                    <a:pt x="1996" y="35286"/>
                  </a:lnTo>
                  <a:lnTo>
                    <a:pt x="0" y="25400"/>
                  </a:lnTo>
                  <a:lnTo>
                    <a:pt x="1996" y="15513"/>
                  </a:lnTo>
                  <a:lnTo>
                    <a:pt x="7439" y="7439"/>
                  </a:lnTo>
                  <a:lnTo>
                    <a:pt x="15513" y="1996"/>
                  </a:lnTo>
                  <a:lnTo>
                    <a:pt x="25400" y="0"/>
                  </a:lnTo>
                  <a:lnTo>
                    <a:pt x="35286" y="1996"/>
                  </a:lnTo>
                  <a:lnTo>
                    <a:pt x="43360" y="7439"/>
                  </a:lnTo>
                  <a:lnTo>
                    <a:pt x="48803" y="15513"/>
                  </a:lnTo>
                  <a:lnTo>
                    <a:pt x="50800" y="25400"/>
                  </a:lnTo>
                  <a:close/>
                </a:path>
              </a:pathLst>
            </a:custGeom>
            <a:ln w="9525">
              <a:solidFill>
                <a:srgbClr val="165AB6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20" name="object 20"/>
            <p:cNvSpPr/>
            <p:nvPr/>
          </p:nvSpPr>
          <p:spPr>
            <a:xfrm>
              <a:off x="6492562" y="5026864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>
                  <a:moveTo>
                    <a:pt x="25400" y="0"/>
                  </a:moveTo>
                  <a:lnTo>
                    <a:pt x="15513" y="1996"/>
                  </a:lnTo>
                  <a:lnTo>
                    <a:pt x="7439" y="7439"/>
                  </a:lnTo>
                  <a:lnTo>
                    <a:pt x="1996" y="15513"/>
                  </a:lnTo>
                  <a:lnTo>
                    <a:pt x="0" y="25400"/>
                  </a:lnTo>
                  <a:lnTo>
                    <a:pt x="1996" y="35286"/>
                  </a:lnTo>
                  <a:lnTo>
                    <a:pt x="7439" y="43360"/>
                  </a:lnTo>
                  <a:lnTo>
                    <a:pt x="15513" y="48803"/>
                  </a:lnTo>
                  <a:lnTo>
                    <a:pt x="25400" y="50800"/>
                  </a:lnTo>
                  <a:lnTo>
                    <a:pt x="35286" y="48803"/>
                  </a:lnTo>
                  <a:lnTo>
                    <a:pt x="43360" y="43360"/>
                  </a:lnTo>
                  <a:lnTo>
                    <a:pt x="48803" y="35286"/>
                  </a:lnTo>
                  <a:lnTo>
                    <a:pt x="50800" y="25400"/>
                  </a:lnTo>
                  <a:lnTo>
                    <a:pt x="48803" y="15513"/>
                  </a:lnTo>
                  <a:lnTo>
                    <a:pt x="43360" y="7439"/>
                  </a:lnTo>
                  <a:lnTo>
                    <a:pt x="35286" y="1996"/>
                  </a:lnTo>
                  <a:lnTo>
                    <a:pt x="25400" y="0"/>
                  </a:lnTo>
                  <a:close/>
                </a:path>
              </a:pathLst>
            </a:custGeom>
            <a:solidFill>
              <a:srgbClr val="165AB6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21" name="object 21"/>
            <p:cNvSpPr/>
            <p:nvPr/>
          </p:nvSpPr>
          <p:spPr>
            <a:xfrm>
              <a:off x="6492562" y="5026864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>
                  <a:moveTo>
                    <a:pt x="50800" y="25400"/>
                  </a:moveTo>
                  <a:lnTo>
                    <a:pt x="48803" y="35286"/>
                  </a:lnTo>
                  <a:lnTo>
                    <a:pt x="43360" y="43360"/>
                  </a:lnTo>
                  <a:lnTo>
                    <a:pt x="35286" y="48803"/>
                  </a:lnTo>
                  <a:lnTo>
                    <a:pt x="25400" y="50800"/>
                  </a:lnTo>
                  <a:lnTo>
                    <a:pt x="15513" y="48803"/>
                  </a:lnTo>
                  <a:lnTo>
                    <a:pt x="7439" y="43360"/>
                  </a:lnTo>
                  <a:lnTo>
                    <a:pt x="1996" y="35286"/>
                  </a:lnTo>
                  <a:lnTo>
                    <a:pt x="0" y="25400"/>
                  </a:lnTo>
                  <a:lnTo>
                    <a:pt x="1996" y="15513"/>
                  </a:lnTo>
                  <a:lnTo>
                    <a:pt x="7439" y="7439"/>
                  </a:lnTo>
                  <a:lnTo>
                    <a:pt x="15513" y="1996"/>
                  </a:lnTo>
                  <a:lnTo>
                    <a:pt x="25400" y="0"/>
                  </a:lnTo>
                  <a:lnTo>
                    <a:pt x="35286" y="1996"/>
                  </a:lnTo>
                  <a:lnTo>
                    <a:pt x="43360" y="7439"/>
                  </a:lnTo>
                  <a:lnTo>
                    <a:pt x="48803" y="15513"/>
                  </a:lnTo>
                  <a:lnTo>
                    <a:pt x="50800" y="25400"/>
                  </a:lnTo>
                  <a:close/>
                </a:path>
              </a:pathLst>
            </a:custGeom>
            <a:ln w="9525">
              <a:solidFill>
                <a:srgbClr val="165AB6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22" name="object 22"/>
            <p:cNvSpPr/>
            <p:nvPr/>
          </p:nvSpPr>
          <p:spPr>
            <a:xfrm>
              <a:off x="6556062" y="4899864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>
                  <a:moveTo>
                    <a:pt x="25400" y="0"/>
                  </a:moveTo>
                  <a:lnTo>
                    <a:pt x="15513" y="1996"/>
                  </a:lnTo>
                  <a:lnTo>
                    <a:pt x="7439" y="7439"/>
                  </a:lnTo>
                  <a:lnTo>
                    <a:pt x="1996" y="15513"/>
                  </a:lnTo>
                  <a:lnTo>
                    <a:pt x="0" y="25400"/>
                  </a:lnTo>
                  <a:lnTo>
                    <a:pt x="1996" y="35286"/>
                  </a:lnTo>
                  <a:lnTo>
                    <a:pt x="7439" y="43360"/>
                  </a:lnTo>
                  <a:lnTo>
                    <a:pt x="15513" y="48803"/>
                  </a:lnTo>
                  <a:lnTo>
                    <a:pt x="25400" y="50800"/>
                  </a:lnTo>
                  <a:lnTo>
                    <a:pt x="35286" y="48803"/>
                  </a:lnTo>
                  <a:lnTo>
                    <a:pt x="43360" y="43360"/>
                  </a:lnTo>
                  <a:lnTo>
                    <a:pt x="48803" y="35286"/>
                  </a:lnTo>
                  <a:lnTo>
                    <a:pt x="50800" y="25400"/>
                  </a:lnTo>
                  <a:lnTo>
                    <a:pt x="48803" y="15513"/>
                  </a:lnTo>
                  <a:lnTo>
                    <a:pt x="43360" y="7439"/>
                  </a:lnTo>
                  <a:lnTo>
                    <a:pt x="35286" y="1996"/>
                  </a:lnTo>
                  <a:lnTo>
                    <a:pt x="25400" y="0"/>
                  </a:lnTo>
                  <a:close/>
                </a:path>
              </a:pathLst>
            </a:custGeom>
            <a:solidFill>
              <a:srgbClr val="165AB6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23" name="object 23"/>
            <p:cNvSpPr/>
            <p:nvPr/>
          </p:nvSpPr>
          <p:spPr>
            <a:xfrm>
              <a:off x="6556062" y="4899864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>
                  <a:moveTo>
                    <a:pt x="50800" y="25400"/>
                  </a:moveTo>
                  <a:lnTo>
                    <a:pt x="48803" y="35286"/>
                  </a:lnTo>
                  <a:lnTo>
                    <a:pt x="43360" y="43360"/>
                  </a:lnTo>
                  <a:lnTo>
                    <a:pt x="35286" y="48803"/>
                  </a:lnTo>
                  <a:lnTo>
                    <a:pt x="25400" y="50800"/>
                  </a:lnTo>
                  <a:lnTo>
                    <a:pt x="15513" y="48803"/>
                  </a:lnTo>
                  <a:lnTo>
                    <a:pt x="7439" y="43360"/>
                  </a:lnTo>
                  <a:lnTo>
                    <a:pt x="1996" y="35286"/>
                  </a:lnTo>
                  <a:lnTo>
                    <a:pt x="0" y="25400"/>
                  </a:lnTo>
                  <a:lnTo>
                    <a:pt x="1996" y="15513"/>
                  </a:lnTo>
                  <a:lnTo>
                    <a:pt x="7439" y="7439"/>
                  </a:lnTo>
                  <a:lnTo>
                    <a:pt x="15513" y="1996"/>
                  </a:lnTo>
                  <a:lnTo>
                    <a:pt x="25400" y="0"/>
                  </a:lnTo>
                  <a:lnTo>
                    <a:pt x="35286" y="1996"/>
                  </a:lnTo>
                  <a:lnTo>
                    <a:pt x="43360" y="7439"/>
                  </a:lnTo>
                  <a:lnTo>
                    <a:pt x="48803" y="15513"/>
                  </a:lnTo>
                  <a:lnTo>
                    <a:pt x="50800" y="25400"/>
                  </a:lnTo>
                  <a:close/>
                </a:path>
              </a:pathLst>
            </a:custGeom>
            <a:ln w="9525">
              <a:solidFill>
                <a:srgbClr val="165AB6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24" name="object 24"/>
            <p:cNvSpPr/>
            <p:nvPr/>
          </p:nvSpPr>
          <p:spPr>
            <a:xfrm>
              <a:off x="6771962" y="4785564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>
                  <a:moveTo>
                    <a:pt x="25400" y="0"/>
                  </a:moveTo>
                  <a:lnTo>
                    <a:pt x="15513" y="1996"/>
                  </a:lnTo>
                  <a:lnTo>
                    <a:pt x="7439" y="7439"/>
                  </a:lnTo>
                  <a:lnTo>
                    <a:pt x="1996" y="15513"/>
                  </a:lnTo>
                  <a:lnTo>
                    <a:pt x="0" y="25400"/>
                  </a:lnTo>
                  <a:lnTo>
                    <a:pt x="1996" y="35286"/>
                  </a:lnTo>
                  <a:lnTo>
                    <a:pt x="7439" y="43360"/>
                  </a:lnTo>
                  <a:lnTo>
                    <a:pt x="15513" y="48803"/>
                  </a:lnTo>
                  <a:lnTo>
                    <a:pt x="25400" y="50800"/>
                  </a:lnTo>
                  <a:lnTo>
                    <a:pt x="35286" y="48803"/>
                  </a:lnTo>
                  <a:lnTo>
                    <a:pt x="43360" y="43360"/>
                  </a:lnTo>
                  <a:lnTo>
                    <a:pt x="48803" y="35286"/>
                  </a:lnTo>
                  <a:lnTo>
                    <a:pt x="50800" y="25400"/>
                  </a:lnTo>
                  <a:lnTo>
                    <a:pt x="48803" y="15513"/>
                  </a:lnTo>
                  <a:lnTo>
                    <a:pt x="43360" y="7439"/>
                  </a:lnTo>
                  <a:lnTo>
                    <a:pt x="35286" y="1996"/>
                  </a:lnTo>
                  <a:lnTo>
                    <a:pt x="25400" y="0"/>
                  </a:lnTo>
                  <a:close/>
                </a:path>
              </a:pathLst>
            </a:custGeom>
            <a:solidFill>
              <a:srgbClr val="165AB6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25" name="object 25"/>
            <p:cNvSpPr/>
            <p:nvPr/>
          </p:nvSpPr>
          <p:spPr>
            <a:xfrm>
              <a:off x="6771962" y="4785564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>
                  <a:moveTo>
                    <a:pt x="50800" y="25400"/>
                  </a:moveTo>
                  <a:lnTo>
                    <a:pt x="48803" y="35286"/>
                  </a:lnTo>
                  <a:lnTo>
                    <a:pt x="43360" y="43360"/>
                  </a:lnTo>
                  <a:lnTo>
                    <a:pt x="35286" y="48803"/>
                  </a:lnTo>
                  <a:lnTo>
                    <a:pt x="25400" y="50800"/>
                  </a:lnTo>
                  <a:lnTo>
                    <a:pt x="15513" y="48803"/>
                  </a:lnTo>
                  <a:lnTo>
                    <a:pt x="7439" y="43360"/>
                  </a:lnTo>
                  <a:lnTo>
                    <a:pt x="1996" y="35286"/>
                  </a:lnTo>
                  <a:lnTo>
                    <a:pt x="0" y="25400"/>
                  </a:lnTo>
                  <a:lnTo>
                    <a:pt x="1996" y="15513"/>
                  </a:lnTo>
                  <a:lnTo>
                    <a:pt x="7439" y="7439"/>
                  </a:lnTo>
                  <a:lnTo>
                    <a:pt x="15513" y="1996"/>
                  </a:lnTo>
                  <a:lnTo>
                    <a:pt x="25400" y="0"/>
                  </a:lnTo>
                  <a:lnTo>
                    <a:pt x="35286" y="1996"/>
                  </a:lnTo>
                  <a:lnTo>
                    <a:pt x="43360" y="7439"/>
                  </a:lnTo>
                  <a:lnTo>
                    <a:pt x="48803" y="15513"/>
                  </a:lnTo>
                  <a:lnTo>
                    <a:pt x="50800" y="25400"/>
                  </a:lnTo>
                  <a:close/>
                </a:path>
              </a:pathLst>
            </a:custGeom>
            <a:ln w="9525">
              <a:solidFill>
                <a:srgbClr val="165AB6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3718508" y="4568351"/>
            <a:ext cx="150041" cy="521018"/>
          </a:xfrm>
          <a:prstGeom prst="rect">
            <a:avLst/>
          </a:prstGeom>
        </p:spPr>
        <p:txBody>
          <a:bodyPr vert="vert270" wrap="square" lIns="0" tIns="7620" rIns="0" bIns="0" rtlCol="0">
            <a:spAutoFit/>
          </a:bodyPr>
          <a:lstStyle/>
          <a:p>
            <a:pPr marL="9525">
              <a:spcBef>
                <a:spcPts val="60"/>
              </a:spcBef>
            </a:pPr>
            <a:r>
              <a:rPr sz="975" spc="-8" dirty="0">
                <a:solidFill>
                  <a:srgbClr val="1B243B"/>
                </a:solidFill>
                <a:latin typeface="Arial"/>
                <a:cs typeface="Arial"/>
              </a:rPr>
              <a:t>positions</a:t>
            </a:r>
            <a:endParaRPr sz="975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4443012" y="5401056"/>
            <a:ext cx="270986" cy="159659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975" spc="-15" dirty="0">
                <a:solidFill>
                  <a:srgbClr val="1B243B"/>
                </a:solidFill>
                <a:latin typeface="Arial"/>
                <a:cs typeface="Arial"/>
              </a:rPr>
              <a:t>keys</a:t>
            </a:r>
            <a:endParaRPr sz="975">
              <a:latin typeface="Arial"/>
              <a:cs typeface="Arial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3983594" y="4389337"/>
            <a:ext cx="1143000" cy="901541"/>
            <a:chOff x="5311459" y="4709449"/>
            <a:chExt cx="1524000" cy="1202055"/>
          </a:xfrm>
        </p:grpSpPr>
        <p:sp>
          <p:nvSpPr>
            <p:cNvPr id="29" name="object 29"/>
            <p:cNvSpPr/>
            <p:nvPr/>
          </p:nvSpPr>
          <p:spPr>
            <a:xfrm>
              <a:off x="5325747" y="5428548"/>
              <a:ext cx="641350" cy="468630"/>
            </a:xfrm>
            <a:custGeom>
              <a:avLst/>
              <a:gdLst/>
              <a:ahLst/>
              <a:cxnLst/>
              <a:rect l="l" t="t" r="r" b="b"/>
              <a:pathLst>
                <a:path w="641350" h="468629">
                  <a:moveTo>
                    <a:pt x="0" y="468088"/>
                  </a:moveTo>
                  <a:lnTo>
                    <a:pt x="640763" y="0"/>
                  </a:lnTo>
                </a:path>
              </a:pathLst>
            </a:custGeom>
            <a:ln w="28575">
              <a:solidFill>
                <a:srgbClr val="70C456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30" name="object 30"/>
            <p:cNvSpPr/>
            <p:nvPr/>
          </p:nvSpPr>
          <p:spPr>
            <a:xfrm>
              <a:off x="6293026" y="4723737"/>
              <a:ext cx="528320" cy="521970"/>
            </a:xfrm>
            <a:custGeom>
              <a:avLst/>
              <a:gdLst/>
              <a:ahLst/>
              <a:cxnLst/>
              <a:rect l="l" t="t" r="r" b="b"/>
              <a:pathLst>
                <a:path w="528320" h="521970">
                  <a:moveTo>
                    <a:pt x="0" y="521604"/>
                  </a:moveTo>
                  <a:lnTo>
                    <a:pt x="528020" y="0"/>
                  </a:lnTo>
                </a:path>
              </a:pathLst>
            </a:custGeom>
            <a:ln w="28575">
              <a:solidFill>
                <a:srgbClr val="70C456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</p:grpSp>
      <p:grpSp>
        <p:nvGrpSpPr>
          <p:cNvPr id="31" name="object 31"/>
          <p:cNvGrpSpPr/>
          <p:nvPr/>
        </p:nvGrpSpPr>
        <p:grpSpPr>
          <a:xfrm>
            <a:off x="2145669" y="4289244"/>
            <a:ext cx="1256348" cy="1114901"/>
            <a:chOff x="2860892" y="4575991"/>
            <a:chExt cx="1675130" cy="1486535"/>
          </a:xfrm>
        </p:grpSpPr>
        <p:sp>
          <p:nvSpPr>
            <p:cNvPr id="32" name="object 32"/>
            <p:cNvSpPr/>
            <p:nvPr/>
          </p:nvSpPr>
          <p:spPr>
            <a:xfrm>
              <a:off x="2860891" y="4576000"/>
              <a:ext cx="1675130" cy="1486535"/>
            </a:xfrm>
            <a:custGeom>
              <a:avLst/>
              <a:gdLst/>
              <a:ahLst/>
              <a:cxnLst/>
              <a:rect l="l" t="t" r="r" b="b"/>
              <a:pathLst>
                <a:path w="1675129" h="1486535">
                  <a:moveTo>
                    <a:pt x="1674812" y="1436611"/>
                  </a:moveTo>
                  <a:lnTo>
                    <a:pt x="1666646" y="1431848"/>
                  </a:lnTo>
                  <a:lnTo>
                    <a:pt x="1589278" y="1386725"/>
                  </a:lnTo>
                  <a:lnTo>
                    <a:pt x="1586369" y="1387487"/>
                  </a:lnTo>
                  <a:lnTo>
                    <a:pt x="1583715" y="1392034"/>
                  </a:lnTo>
                  <a:lnTo>
                    <a:pt x="1584477" y="1394955"/>
                  </a:lnTo>
                  <a:lnTo>
                    <a:pt x="1647736" y="1431848"/>
                  </a:lnTo>
                  <a:lnTo>
                    <a:pt x="54648" y="1431848"/>
                  </a:lnTo>
                  <a:lnTo>
                    <a:pt x="54648" y="27063"/>
                  </a:lnTo>
                  <a:lnTo>
                    <a:pt x="91541" y="90322"/>
                  </a:lnTo>
                  <a:lnTo>
                    <a:pt x="94462" y="91084"/>
                  </a:lnTo>
                  <a:lnTo>
                    <a:pt x="99009" y="88442"/>
                  </a:lnTo>
                  <a:lnTo>
                    <a:pt x="99771" y="85521"/>
                  </a:lnTo>
                  <a:lnTo>
                    <a:pt x="55397" y="9448"/>
                  </a:lnTo>
                  <a:lnTo>
                    <a:pt x="49885" y="0"/>
                  </a:lnTo>
                  <a:lnTo>
                    <a:pt x="0" y="85521"/>
                  </a:lnTo>
                  <a:lnTo>
                    <a:pt x="762" y="88442"/>
                  </a:lnTo>
                  <a:lnTo>
                    <a:pt x="5308" y="91084"/>
                  </a:lnTo>
                  <a:lnTo>
                    <a:pt x="8216" y="90322"/>
                  </a:lnTo>
                  <a:lnTo>
                    <a:pt x="45123" y="27063"/>
                  </a:lnTo>
                  <a:lnTo>
                    <a:pt x="45123" y="1436611"/>
                  </a:lnTo>
                  <a:lnTo>
                    <a:pt x="49885" y="1436611"/>
                  </a:lnTo>
                  <a:lnTo>
                    <a:pt x="49885" y="1441373"/>
                  </a:lnTo>
                  <a:lnTo>
                    <a:pt x="1647736" y="1441373"/>
                  </a:lnTo>
                  <a:lnTo>
                    <a:pt x="1584477" y="1478280"/>
                  </a:lnTo>
                  <a:lnTo>
                    <a:pt x="1583715" y="1481188"/>
                  </a:lnTo>
                  <a:lnTo>
                    <a:pt x="1586369" y="1485734"/>
                  </a:lnTo>
                  <a:lnTo>
                    <a:pt x="1589278" y="1486509"/>
                  </a:lnTo>
                  <a:lnTo>
                    <a:pt x="1666646" y="1441373"/>
                  </a:lnTo>
                  <a:lnTo>
                    <a:pt x="1674812" y="1436611"/>
                  </a:lnTo>
                  <a:close/>
                </a:path>
              </a:pathLst>
            </a:custGeom>
            <a:solidFill>
              <a:srgbClr val="1B243B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33" name="object 33"/>
            <p:cNvSpPr/>
            <p:nvPr/>
          </p:nvSpPr>
          <p:spPr>
            <a:xfrm>
              <a:off x="2981200" y="5865063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>
                  <a:moveTo>
                    <a:pt x="25400" y="0"/>
                  </a:moveTo>
                  <a:lnTo>
                    <a:pt x="15513" y="1996"/>
                  </a:lnTo>
                  <a:lnTo>
                    <a:pt x="7439" y="7439"/>
                  </a:lnTo>
                  <a:lnTo>
                    <a:pt x="1996" y="15513"/>
                  </a:lnTo>
                  <a:lnTo>
                    <a:pt x="0" y="25399"/>
                  </a:lnTo>
                  <a:lnTo>
                    <a:pt x="1996" y="35286"/>
                  </a:lnTo>
                  <a:lnTo>
                    <a:pt x="7439" y="43360"/>
                  </a:lnTo>
                  <a:lnTo>
                    <a:pt x="15513" y="48803"/>
                  </a:lnTo>
                  <a:lnTo>
                    <a:pt x="25400" y="50799"/>
                  </a:lnTo>
                  <a:lnTo>
                    <a:pt x="35286" y="48803"/>
                  </a:lnTo>
                  <a:lnTo>
                    <a:pt x="43360" y="43360"/>
                  </a:lnTo>
                  <a:lnTo>
                    <a:pt x="48803" y="35286"/>
                  </a:lnTo>
                  <a:lnTo>
                    <a:pt x="50800" y="25399"/>
                  </a:lnTo>
                  <a:lnTo>
                    <a:pt x="48803" y="15513"/>
                  </a:lnTo>
                  <a:lnTo>
                    <a:pt x="43360" y="7439"/>
                  </a:lnTo>
                  <a:lnTo>
                    <a:pt x="35286" y="1996"/>
                  </a:lnTo>
                  <a:lnTo>
                    <a:pt x="25400" y="0"/>
                  </a:lnTo>
                  <a:close/>
                </a:path>
              </a:pathLst>
            </a:custGeom>
            <a:solidFill>
              <a:srgbClr val="165AB6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34" name="object 34"/>
            <p:cNvSpPr/>
            <p:nvPr/>
          </p:nvSpPr>
          <p:spPr>
            <a:xfrm>
              <a:off x="2981200" y="5865063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>
                  <a:moveTo>
                    <a:pt x="50800" y="25400"/>
                  </a:moveTo>
                  <a:lnTo>
                    <a:pt x="48803" y="35286"/>
                  </a:lnTo>
                  <a:lnTo>
                    <a:pt x="43360" y="43360"/>
                  </a:lnTo>
                  <a:lnTo>
                    <a:pt x="35286" y="48803"/>
                  </a:lnTo>
                  <a:lnTo>
                    <a:pt x="25400" y="50800"/>
                  </a:lnTo>
                  <a:lnTo>
                    <a:pt x="15513" y="48803"/>
                  </a:lnTo>
                  <a:lnTo>
                    <a:pt x="7439" y="43360"/>
                  </a:lnTo>
                  <a:lnTo>
                    <a:pt x="1996" y="35286"/>
                  </a:lnTo>
                  <a:lnTo>
                    <a:pt x="0" y="25400"/>
                  </a:lnTo>
                  <a:lnTo>
                    <a:pt x="1996" y="15513"/>
                  </a:lnTo>
                  <a:lnTo>
                    <a:pt x="7439" y="7439"/>
                  </a:lnTo>
                  <a:lnTo>
                    <a:pt x="15513" y="1996"/>
                  </a:lnTo>
                  <a:lnTo>
                    <a:pt x="25400" y="0"/>
                  </a:lnTo>
                  <a:lnTo>
                    <a:pt x="35286" y="1996"/>
                  </a:lnTo>
                  <a:lnTo>
                    <a:pt x="43360" y="7439"/>
                  </a:lnTo>
                  <a:lnTo>
                    <a:pt x="48803" y="15513"/>
                  </a:lnTo>
                  <a:lnTo>
                    <a:pt x="50800" y="25400"/>
                  </a:lnTo>
                  <a:close/>
                </a:path>
              </a:pathLst>
            </a:custGeom>
            <a:ln w="9525">
              <a:solidFill>
                <a:srgbClr val="165AB6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35" name="object 35"/>
            <p:cNvSpPr/>
            <p:nvPr/>
          </p:nvSpPr>
          <p:spPr>
            <a:xfrm>
              <a:off x="3095500" y="5738063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>
                  <a:moveTo>
                    <a:pt x="25400" y="0"/>
                  </a:moveTo>
                  <a:lnTo>
                    <a:pt x="15513" y="1996"/>
                  </a:lnTo>
                  <a:lnTo>
                    <a:pt x="7439" y="7439"/>
                  </a:lnTo>
                  <a:lnTo>
                    <a:pt x="1996" y="15513"/>
                  </a:lnTo>
                  <a:lnTo>
                    <a:pt x="0" y="25400"/>
                  </a:lnTo>
                  <a:lnTo>
                    <a:pt x="1996" y="35286"/>
                  </a:lnTo>
                  <a:lnTo>
                    <a:pt x="7439" y="43360"/>
                  </a:lnTo>
                  <a:lnTo>
                    <a:pt x="15513" y="48803"/>
                  </a:lnTo>
                  <a:lnTo>
                    <a:pt x="25400" y="50800"/>
                  </a:lnTo>
                  <a:lnTo>
                    <a:pt x="35286" y="48803"/>
                  </a:lnTo>
                  <a:lnTo>
                    <a:pt x="43360" y="43360"/>
                  </a:lnTo>
                  <a:lnTo>
                    <a:pt x="48803" y="35286"/>
                  </a:lnTo>
                  <a:lnTo>
                    <a:pt x="50800" y="25400"/>
                  </a:lnTo>
                  <a:lnTo>
                    <a:pt x="48803" y="15513"/>
                  </a:lnTo>
                  <a:lnTo>
                    <a:pt x="43360" y="7439"/>
                  </a:lnTo>
                  <a:lnTo>
                    <a:pt x="35286" y="1996"/>
                  </a:lnTo>
                  <a:lnTo>
                    <a:pt x="25400" y="0"/>
                  </a:lnTo>
                  <a:close/>
                </a:path>
              </a:pathLst>
            </a:custGeom>
            <a:solidFill>
              <a:srgbClr val="165AB6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36" name="object 36"/>
            <p:cNvSpPr/>
            <p:nvPr/>
          </p:nvSpPr>
          <p:spPr>
            <a:xfrm>
              <a:off x="3095500" y="5738063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>
                  <a:moveTo>
                    <a:pt x="50800" y="25400"/>
                  </a:moveTo>
                  <a:lnTo>
                    <a:pt x="48803" y="35286"/>
                  </a:lnTo>
                  <a:lnTo>
                    <a:pt x="43360" y="43360"/>
                  </a:lnTo>
                  <a:lnTo>
                    <a:pt x="35286" y="48803"/>
                  </a:lnTo>
                  <a:lnTo>
                    <a:pt x="25400" y="50800"/>
                  </a:lnTo>
                  <a:lnTo>
                    <a:pt x="15513" y="48803"/>
                  </a:lnTo>
                  <a:lnTo>
                    <a:pt x="7439" y="43360"/>
                  </a:lnTo>
                  <a:lnTo>
                    <a:pt x="1996" y="35286"/>
                  </a:lnTo>
                  <a:lnTo>
                    <a:pt x="0" y="25400"/>
                  </a:lnTo>
                  <a:lnTo>
                    <a:pt x="1996" y="15513"/>
                  </a:lnTo>
                  <a:lnTo>
                    <a:pt x="7439" y="7439"/>
                  </a:lnTo>
                  <a:lnTo>
                    <a:pt x="15513" y="1996"/>
                  </a:lnTo>
                  <a:lnTo>
                    <a:pt x="25400" y="0"/>
                  </a:lnTo>
                  <a:lnTo>
                    <a:pt x="35286" y="1996"/>
                  </a:lnTo>
                  <a:lnTo>
                    <a:pt x="43360" y="7439"/>
                  </a:lnTo>
                  <a:lnTo>
                    <a:pt x="48803" y="15513"/>
                  </a:lnTo>
                  <a:lnTo>
                    <a:pt x="50800" y="25400"/>
                  </a:lnTo>
                  <a:close/>
                </a:path>
              </a:pathLst>
            </a:custGeom>
            <a:ln w="9525">
              <a:solidFill>
                <a:srgbClr val="165AB6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37" name="object 37"/>
            <p:cNvSpPr/>
            <p:nvPr/>
          </p:nvSpPr>
          <p:spPr>
            <a:xfrm>
              <a:off x="3197100" y="5623763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>
                  <a:moveTo>
                    <a:pt x="25400" y="0"/>
                  </a:moveTo>
                  <a:lnTo>
                    <a:pt x="15513" y="1996"/>
                  </a:lnTo>
                  <a:lnTo>
                    <a:pt x="7439" y="7439"/>
                  </a:lnTo>
                  <a:lnTo>
                    <a:pt x="1996" y="15513"/>
                  </a:lnTo>
                  <a:lnTo>
                    <a:pt x="0" y="25400"/>
                  </a:lnTo>
                  <a:lnTo>
                    <a:pt x="1996" y="35286"/>
                  </a:lnTo>
                  <a:lnTo>
                    <a:pt x="7439" y="43360"/>
                  </a:lnTo>
                  <a:lnTo>
                    <a:pt x="15513" y="48803"/>
                  </a:lnTo>
                  <a:lnTo>
                    <a:pt x="25400" y="50800"/>
                  </a:lnTo>
                  <a:lnTo>
                    <a:pt x="35286" y="48803"/>
                  </a:lnTo>
                  <a:lnTo>
                    <a:pt x="43360" y="43360"/>
                  </a:lnTo>
                  <a:lnTo>
                    <a:pt x="48803" y="35286"/>
                  </a:lnTo>
                  <a:lnTo>
                    <a:pt x="50800" y="25400"/>
                  </a:lnTo>
                  <a:lnTo>
                    <a:pt x="48803" y="15513"/>
                  </a:lnTo>
                  <a:lnTo>
                    <a:pt x="43360" y="7439"/>
                  </a:lnTo>
                  <a:lnTo>
                    <a:pt x="35286" y="1996"/>
                  </a:lnTo>
                  <a:lnTo>
                    <a:pt x="25400" y="0"/>
                  </a:lnTo>
                  <a:close/>
                </a:path>
              </a:pathLst>
            </a:custGeom>
            <a:solidFill>
              <a:srgbClr val="165AB6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38" name="object 38"/>
            <p:cNvSpPr/>
            <p:nvPr/>
          </p:nvSpPr>
          <p:spPr>
            <a:xfrm>
              <a:off x="3197100" y="5623763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>
                  <a:moveTo>
                    <a:pt x="50800" y="25400"/>
                  </a:moveTo>
                  <a:lnTo>
                    <a:pt x="48803" y="35286"/>
                  </a:lnTo>
                  <a:lnTo>
                    <a:pt x="43360" y="43360"/>
                  </a:lnTo>
                  <a:lnTo>
                    <a:pt x="35286" y="48803"/>
                  </a:lnTo>
                  <a:lnTo>
                    <a:pt x="25400" y="50800"/>
                  </a:lnTo>
                  <a:lnTo>
                    <a:pt x="15513" y="48803"/>
                  </a:lnTo>
                  <a:lnTo>
                    <a:pt x="7439" y="43360"/>
                  </a:lnTo>
                  <a:lnTo>
                    <a:pt x="1996" y="35286"/>
                  </a:lnTo>
                  <a:lnTo>
                    <a:pt x="0" y="25400"/>
                  </a:lnTo>
                  <a:lnTo>
                    <a:pt x="1996" y="15513"/>
                  </a:lnTo>
                  <a:lnTo>
                    <a:pt x="7439" y="7439"/>
                  </a:lnTo>
                  <a:lnTo>
                    <a:pt x="15513" y="1996"/>
                  </a:lnTo>
                  <a:lnTo>
                    <a:pt x="25400" y="0"/>
                  </a:lnTo>
                  <a:lnTo>
                    <a:pt x="35286" y="1996"/>
                  </a:lnTo>
                  <a:lnTo>
                    <a:pt x="43360" y="7439"/>
                  </a:lnTo>
                  <a:lnTo>
                    <a:pt x="48803" y="15513"/>
                  </a:lnTo>
                  <a:lnTo>
                    <a:pt x="50800" y="25400"/>
                  </a:lnTo>
                  <a:close/>
                </a:path>
              </a:pathLst>
            </a:custGeom>
            <a:ln w="9525">
              <a:solidFill>
                <a:srgbClr val="165AB6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39" name="object 39"/>
            <p:cNvSpPr/>
            <p:nvPr/>
          </p:nvSpPr>
          <p:spPr>
            <a:xfrm>
              <a:off x="3311400" y="5496763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>
                  <a:moveTo>
                    <a:pt x="25400" y="0"/>
                  </a:moveTo>
                  <a:lnTo>
                    <a:pt x="15513" y="1996"/>
                  </a:lnTo>
                  <a:lnTo>
                    <a:pt x="7439" y="7439"/>
                  </a:lnTo>
                  <a:lnTo>
                    <a:pt x="1996" y="15513"/>
                  </a:lnTo>
                  <a:lnTo>
                    <a:pt x="0" y="25399"/>
                  </a:lnTo>
                  <a:lnTo>
                    <a:pt x="1996" y="35286"/>
                  </a:lnTo>
                  <a:lnTo>
                    <a:pt x="7439" y="43360"/>
                  </a:lnTo>
                  <a:lnTo>
                    <a:pt x="15513" y="48803"/>
                  </a:lnTo>
                  <a:lnTo>
                    <a:pt x="25400" y="50799"/>
                  </a:lnTo>
                  <a:lnTo>
                    <a:pt x="35286" y="48803"/>
                  </a:lnTo>
                  <a:lnTo>
                    <a:pt x="43360" y="43360"/>
                  </a:lnTo>
                  <a:lnTo>
                    <a:pt x="48803" y="35286"/>
                  </a:lnTo>
                  <a:lnTo>
                    <a:pt x="50800" y="25399"/>
                  </a:lnTo>
                  <a:lnTo>
                    <a:pt x="48803" y="15513"/>
                  </a:lnTo>
                  <a:lnTo>
                    <a:pt x="43360" y="7439"/>
                  </a:lnTo>
                  <a:lnTo>
                    <a:pt x="35286" y="1996"/>
                  </a:lnTo>
                  <a:lnTo>
                    <a:pt x="25400" y="0"/>
                  </a:lnTo>
                  <a:close/>
                </a:path>
              </a:pathLst>
            </a:custGeom>
            <a:solidFill>
              <a:srgbClr val="165AB6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40" name="object 40"/>
            <p:cNvSpPr/>
            <p:nvPr/>
          </p:nvSpPr>
          <p:spPr>
            <a:xfrm>
              <a:off x="3311400" y="5496763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>
                  <a:moveTo>
                    <a:pt x="50800" y="25400"/>
                  </a:moveTo>
                  <a:lnTo>
                    <a:pt x="48803" y="35286"/>
                  </a:lnTo>
                  <a:lnTo>
                    <a:pt x="43360" y="43360"/>
                  </a:lnTo>
                  <a:lnTo>
                    <a:pt x="35286" y="48803"/>
                  </a:lnTo>
                  <a:lnTo>
                    <a:pt x="25400" y="50800"/>
                  </a:lnTo>
                  <a:lnTo>
                    <a:pt x="15513" y="48803"/>
                  </a:lnTo>
                  <a:lnTo>
                    <a:pt x="7439" y="43360"/>
                  </a:lnTo>
                  <a:lnTo>
                    <a:pt x="1996" y="35286"/>
                  </a:lnTo>
                  <a:lnTo>
                    <a:pt x="0" y="25400"/>
                  </a:lnTo>
                  <a:lnTo>
                    <a:pt x="1996" y="15513"/>
                  </a:lnTo>
                  <a:lnTo>
                    <a:pt x="7439" y="7439"/>
                  </a:lnTo>
                  <a:lnTo>
                    <a:pt x="15513" y="1996"/>
                  </a:lnTo>
                  <a:lnTo>
                    <a:pt x="25400" y="0"/>
                  </a:lnTo>
                  <a:lnTo>
                    <a:pt x="35286" y="1996"/>
                  </a:lnTo>
                  <a:lnTo>
                    <a:pt x="43360" y="7439"/>
                  </a:lnTo>
                  <a:lnTo>
                    <a:pt x="48803" y="15513"/>
                  </a:lnTo>
                  <a:lnTo>
                    <a:pt x="50800" y="25400"/>
                  </a:lnTo>
                  <a:close/>
                </a:path>
              </a:pathLst>
            </a:custGeom>
            <a:ln w="9525">
              <a:solidFill>
                <a:srgbClr val="165AB6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41" name="object 41"/>
            <p:cNvSpPr/>
            <p:nvPr/>
          </p:nvSpPr>
          <p:spPr>
            <a:xfrm>
              <a:off x="3413000" y="5382463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>
                  <a:moveTo>
                    <a:pt x="25400" y="0"/>
                  </a:moveTo>
                  <a:lnTo>
                    <a:pt x="15513" y="1996"/>
                  </a:lnTo>
                  <a:lnTo>
                    <a:pt x="7439" y="7439"/>
                  </a:lnTo>
                  <a:lnTo>
                    <a:pt x="1996" y="15513"/>
                  </a:lnTo>
                  <a:lnTo>
                    <a:pt x="0" y="25399"/>
                  </a:lnTo>
                  <a:lnTo>
                    <a:pt x="1996" y="35286"/>
                  </a:lnTo>
                  <a:lnTo>
                    <a:pt x="7439" y="43360"/>
                  </a:lnTo>
                  <a:lnTo>
                    <a:pt x="15513" y="48803"/>
                  </a:lnTo>
                  <a:lnTo>
                    <a:pt x="25400" y="50799"/>
                  </a:lnTo>
                  <a:lnTo>
                    <a:pt x="35286" y="48803"/>
                  </a:lnTo>
                  <a:lnTo>
                    <a:pt x="43360" y="43360"/>
                  </a:lnTo>
                  <a:lnTo>
                    <a:pt x="48803" y="35286"/>
                  </a:lnTo>
                  <a:lnTo>
                    <a:pt x="50800" y="25399"/>
                  </a:lnTo>
                  <a:lnTo>
                    <a:pt x="48803" y="15513"/>
                  </a:lnTo>
                  <a:lnTo>
                    <a:pt x="43360" y="7439"/>
                  </a:lnTo>
                  <a:lnTo>
                    <a:pt x="35286" y="1996"/>
                  </a:lnTo>
                  <a:lnTo>
                    <a:pt x="25400" y="0"/>
                  </a:lnTo>
                  <a:close/>
                </a:path>
              </a:pathLst>
            </a:custGeom>
            <a:solidFill>
              <a:srgbClr val="165AB6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42" name="object 42"/>
            <p:cNvSpPr/>
            <p:nvPr/>
          </p:nvSpPr>
          <p:spPr>
            <a:xfrm>
              <a:off x="3413000" y="5382463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>
                  <a:moveTo>
                    <a:pt x="50800" y="25400"/>
                  </a:moveTo>
                  <a:lnTo>
                    <a:pt x="48803" y="35286"/>
                  </a:lnTo>
                  <a:lnTo>
                    <a:pt x="43360" y="43360"/>
                  </a:lnTo>
                  <a:lnTo>
                    <a:pt x="35286" y="48803"/>
                  </a:lnTo>
                  <a:lnTo>
                    <a:pt x="25400" y="50800"/>
                  </a:lnTo>
                  <a:lnTo>
                    <a:pt x="15513" y="48803"/>
                  </a:lnTo>
                  <a:lnTo>
                    <a:pt x="7439" y="43360"/>
                  </a:lnTo>
                  <a:lnTo>
                    <a:pt x="1996" y="35286"/>
                  </a:lnTo>
                  <a:lnTo>
                    <a:pt x="0" y="25400"/>
                  </a:lnTo>
                  <a:lnTo>
                    <a:pt x="1996" y="15513"/>
                  </a:lnTo>
                  <a:lnTo>
                    <a:pt x="7439" y="7439"/>
                  </a:lnTo>
                  <a:lnTo>
                    <a:pt x="15513" y="1996"/>
                  </a:lnTo>
                  <a:lnTo>
                    <a:pt x="25400" y="0"/>
                  </a:lnTo>
                  <a:lnTo>
                    <a:pt x="35286" y="1996"/>
                  </a:lnTo>
                  <a:lnTo>
                    <a:pt x="43360" y="7439"/>
                  </a:lnTo>
                  <a:lnTo>
                    <a:pt x="48803" y="15513"/>
                  </a:lnTo>
                  <a:lnTo>
                    <a:pt x="50800" y="25400"/>
                  </a:lnTo>
                  <a:close/>
                </a:path>
              </a:pathLst>
            </a:custGeom>
            <a:ln w="9525">
              <a:solidFill>
                <a:srgbClr val="165AB6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43" name="object 43"/>
            <p:cNvSpPr/>
            <p:nvPr/>
          </p:nvSpPr>
          <p:spPr>
            <a:xfrm>
              <a:off x="3527300" y="5255464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>
                  <a:moveTo>
                    <a:pt x="25400" y="0"/>
                  </a:moveTo>
                  <a:lnTo>
                    <a:pt x="15513" y="1996"/>
                  </a:lnTo>
                  <a:lnTo>
                    <a:pt x="7439" y="7439"/>
                  </a:lnTo>
                  <a:lnTo>
                    <a:pt x="1996" y="15513"/>
                  </a:lnTo>
                  <a:lnTo>
                    <a:pt x="0" y="25400"/>
                  </a:lnTo>
                  <a:lnTo>
                    <a:pt x="1996" y="35286"/>
                  </a:lnTo>
                  <a:lnTo>
                    <a:pt x="7439" y="43360"/>
                  </a:lnTo>
                  <a:lnTo>
                    <a:pt x="15513" y="48803"/>
                  </a:lnTo>
                  <a:lnTo>
                    <a:pt x="25400" y="50800"/>
                  </a:lnTo>
                  <a:lnTo>
                    <a:pt x="35286" y="48803"/>
                  </a:lnTo>
                  <a:lnTo>
                    <a:pt x="43360" y="43360"/>
                  </a:lnTo>
                  <a:lnTo>
                    <a:pt x="48803" y="35286"/>
                  </a:lnTo>
                  <a:lnTo>
                    <a:pt x="50800" y="25400"/>
                  </a:lnTo>
                  <a:lnTo>
                    <a:pt x="48803" y="15513"/>
                  </a:lnTo>
                  <a:lnTo>
                    <a:pt x="43360" y="7439"/>
                  </a:lnTo>
                  <a:lnTo>
                    <a:pt x="35286" y="1996"/>
                  </a:lnTo>
                  <a:lnTo>
                    <a:pt x="25400" y="0"/>
                  </a:lnTo>
                  <a:close/>
                </a:path>
              </a:pathLst>
            </a:custGeom>
            <a:solidFill>
              <a:srgbClr val="165AB6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44" name="object 44"/>
            <p:cNvSpPr/>
            <p:nvPr/>
          </p:nvSpPr>
          <p:spPr>
            <a:xfrm>
              <a:off x="3527300" y="5255464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>
                  <a:moveTo>
                    <a:pt x="50800" y="25400"/>
                  </a:moveTo>
                  <a:lnTo>
                    <a:pt x="48803" y="35286"/>
                  </a:lnTo>
                  <a:lnTo>
                    <a:pt x="43360" y="43360"/>
                  </a:lnTo>
                  <a:lnTo>
                    <a:pt x="35286" y="48803"/>
                  </a:lnTo>
                  <a:lnTo>
                    <a:pt x="25400" y="50800"/>
                  </a:lnTo>
                  <a:lnTo>
                    <a:pt x="15513" y="48803"/>
                  </a:lnTo>
                  <a:lnTo>
                    <a:pt x="7439" y="43360"/>
                  </a:lnTo>
                  <a:lnTo>
                    <a:pt x="1996" y="35286"/>
                  </a:lnTo>
                  <a:lnTo>
                    <a:pt x="0" y="25400"/>
                  </a:lnTo>
                  <a:lnTo>
                    <a:pt x="1996" y="15513"/>
                  </a:lnTo>
                  <a:lnTo>
                    <a:pt x="7439" y="7439"/>
                  </a:lnTo>
                  <a:lnTo>
                    <a:pt x="15513" y="1996"/>
                  </a:lnTo>
                  <a:lnTo>
                    <a:pt x="25400" y="0"/>
                  </a:lnTo>
                  <a:lnTo>
                    <a:pt x="35286" y="1996"/>
                  </a:lnTo>
                  <a:lnTo>
                    <a:pt x="43360" y="7439"/>
                  </a:lnTo>
                  <a:lnTo>
                    <a:pt x="48803" y="15513"/>
                  </a:lnTo>
                  <a:lnTo>
                    <a:pt x="50800" y="25400"/>
                  </a:lnTo>
                  <a:close/>
                </a:path>
              </a:pathLst>
            </a:custGeom>
            <a:ln w="9525">
              <a:solidFill>
                <a:srgbClr val="165AB6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45" name="object 45"/>
            <p:cNvSpPr/>
            <p:nvPr/>
          </p:nvSpPr>
          <p:spPr>
            <a:xfrm>
              <a:off x="3628900" y="5141164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>
                  <a:moveTo>
                    <a:pt x="25400" y="0"/>
                  </a:moveTo>
                  <a:lnTo>
                    <a:pt x="15513" y="1996"/>
                  </a:lnTo>
                  <a:lnTo>
                    <a:pt x="7439" y="7439"/>
                  </a:lnTo>
                  <a:lnTo>
                    <a:pt x="1996" y="15513"/>
                  </a:lnTo>
                  <a:lnTo>
                    <a:pt x="0" y="25400"/>
                  </a:lnTo>
                  <a:lnTo>
                    <a:pt x="1996" y="35286"/>
                  </a:lnTo>
                  <a:lnTo>
                    <a:pt x="7439" y="43360"/>
                  </a:lnTo>
                  <a:lnTo>
                    <a:pt x="15513" y="48803"/>
                  </a:lnTo>
                  <a:lnTo>
                    <a:pt x="25400" y="50800"/>
                  </a:lnTo>
                  <a:lnTo>
                    <a:pt x="35286" y="48803"/>
                  </a:lnTo>
                  <a:lnTo>
                    <a:pt x="43360" y="43360"/>
                  </a:lnTo>
                  <a:lnTo>
                    <a:pt x="48803" y="35286"/>
                  </a:lnTo>
                  <a:lnTo>
                    <a:pt x="50800" y="25400"/>
                  </a:lnTo>
                  <a:lnTo>
                    <a:pt x="48803" y="15513"/>
                  </a:lnTo>
                  <a:lnTo>
                    <a:pt x="43360" y="7439"/>
                  </a:lnTo>
                  <a:lnTo>
                    <a:pt x="35286" y="1996"/>
                  </a:lnTo>
                  <a:lnTo>
                    <a:pt x="25400" y="0"/>
                  </a:lnTo>
                  <a:close/>
                </a:path>
              </a:pathLst>
            </a:custGeom>
            <a:solidFill>
              <a:srgbClr val="165AB6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46" name="object 46"/>
            <p:cNvSpPr/>
            <p:nvPr/>
          </p:nvSpPr>
          <p:spPr>
            <a:xfrm>
              <a:off x="3628900" y="5141164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>
                  <a:moveTo>
                    <a:pt x="50800" y="25400"/>
                  </a:moveTo>
                  <a:lnTo>
                    <a:pt x="48803" y="35286"/>
                  </a:lnTo>
                  <a:lnTo>
                    <a:pt x="43360" y="43360"/>
                  </a:lnTo>
                  <a:lnTo>
                    <a:pt x="35286" y="48803"/>
                  </a:lnTo>
                  <a:lnTo>
                    <a:pt x="25400" y="50800"/>
                  </a:lnTo>
                  <a:lnTo>
                    <a:pt x="15513" y="48803"/>
                  </a:lnTo>
                  <a:lnTo>
                    <a:pt x="7439" y="43360"/>
                  </a:lnTo>
                  <a:lnTo>
                    <a:pt x="1996" y="35286"/>
                  </a:lnTo>
                  <a:lnTo>
                    <a:pt x="0" y="25400"/>
                  </a:lnTo>
                  <a:lnTo>
                    <a:pt x="1996" y="15513"/>
                  </a:lnTo>
                  <a:lnTo>
                    <a:pt x="7439" y="7439"/>
                  </a:lnTo>
                  <a:lnTo>
                    <a:pt x="15513" y="1996"/>
                  </a:lnTo>
                  <a:lnTo>
                    <a:pt x="25400" y="0"/>
                  </a:lnTo>
                  <a:lnTo>
                    <a:pt x="35286" y="1996"/>
                  </a:lnTo>
                  <a:lnTo>
                    <a:pt x="43360" y="7439"/>
                  </a:lnTo>
                  <a:lnTo>
                    <a:pt x="48803" y="15513"/>
                  </a:lnTo>
                  <a:lnTo>
                    <a:pt x="50800" y="25400"/>
                  </a:lnTo>
                  <a:close/>
                </a:path>
              </a:pathLst>
            </a:custGeom>
            <a:ln w="9525">
              <a:solidFill>
                <a:srgbClr val="165AB6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47" name="object 47"/>
            <p:cNvSpPr/>
            <p:nvPr/>
          </p:nvSpPr>
          <p:spPr>
            <a:xfrm>
              <a:off x="3743200" y="5026864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>
                  <a:moveTo>
                    <a:pt x="25400" y="0"/>
                  </a:moveTo>
                  <a:lnTo>
                    <a:pt x="15513" y="1996"/>
                  </a:lnTo>
                  <a:lnTo>
                    <a:pt x="7439" y="7439"/>
                  </a:lnTo>
                  <a:lnTo>
                    <a:pt x="1996" y="15513"/>
                  </a:lnTo>
                  <a:lnTo>
                    <a:pt x="0" y="25400"/>
                  </a:lnTo>
                  <a:lnTo>
                    <a:pt x="1996" y="35286"/>
                  </a:lnTo>
                  <a:lnTo>
                    <a:pt x="7439" y="43360"/>
                  </a:lnTo>
                  <a:lnTo>
                    <a:pt x="15513" y="48803"/>
                  </a:lnTo>
                  <a:lnTo>
                    <a:pt x="25400" y="50800"/>
                  </a:lnTo>
                  <a:lnTo>
                    <a:pt x="35286" y="48803"/>
                  </a:lnTo>
                  <a:lnTo>
                    <a:pt x="43360" y="43360"/>
                  </a:lnTo>
                  <a:lnTo>
                    <a:pt x="48803" y="35286"/>
                  </a:lnTo>
                  <a:lnTo>
                    <a:pt x="50800" y="25400"/>
                  </a:lnTo>
                  <a:lnTo>
                    <a:pt x="48803" y="15513"/>
                  </a:lnTo>
                  <a:lnTo>
                    <a:pt x="43360" y="7439"/>
                  </a:lnTo>
                  <a:lnTo>
                    <a:pt x="35286" y="1996"/>
                  </a:lnTo>
                  <a:lnTo>
                    <a:pt x="25400" y="0"/>
                  </a:lnTo>
                  <a:close/>
                </a:path>
              </a:pathLst>
            </a:custGeom>
            <a:solidFill>
              <a:srgbClr val="165AB6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48" name="object 48"/>
            <p:cNvSpPr/>
            <p:nvPr/>
          </p:nvSpPr>
          <p:spPr>
            <a:xfrm>
              <a:off x="3743200" y="5026864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>
                  <a:moveTo>
                    <a:pt x="50800" y="25400"/>
                  </a:moveTo>
                  <a:lnTo>
                    <a:pt x="48803" y="35286"/>
                  </a:lnTo>
                  <a:lnTo>
                    <a:pt x="43360" y="43360"/>
                  </a:lnTo>
                  <a:lnTo>
                    <a:pt x="35286" y="48803"/>
                  </a:lnTo>
                  <a:lnTo>
                    <a:pt x="25400" y="50800"/>
                  </a:lnTo>
                  <a:lnTo>
                    <a:pt x="15513" y="48803"/>
                  </a:lnTo>
                  <a:lnTo>
                    <a:pt x="7439" y="43360"/>
                  </a:lnTo>
                  <a:lnTo>
                    <a:pt x="1996" y="35286"/>
                  </a:lnTo>
                  <a:lnTo>
                    <a:pt x="0" y="25400"/>
                  </a:lnTo>
                  <a:lnTo>
                    <a:pt x="1996" y="15513"/>
                  </a:lnTo>
                  <a:lnTo>
                    <a:pt x="7439" y="7439"/>
                  </a:lnTo>
                  <a:lnTo>
                    <a:pt x="15513" y="1996"/>
                  </a:lnTo>
                  <a:lnTo>
                    <a:pt x="25400" y="0"/>
                  </a:lnTo>
                  <a:lnTo>
                    <a:pt x="35286" y="1996"/>
                  </a:lnTo>
                  <a:lnTo>
                    <a:pt x="43360" y="7439"/>
                  </a:lnTo>
                  <a:lnTo>
                    <a:pt x="48803" y="15513"/>
                  </a:lnTo>
                  <a:lnTo>
                    <a:pt x="50800" y="25400"/>
                  </a:lnTo>
                  <a:close/>
                </a:path>
              </a:pathLst>
            </a:custGeom>
            <a:ln w="9525">
              <a:solidFill>
                <a:srgbClr val="165AB6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49" name="object 49"/>
            <p:cNvSpPr/>
            <p:nvPr/>
          </p:nvSpPr>
          <p:spPr>
            <a:xfrm>
              <a:off x="3844800" y="4899864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>
                  <a:moveTo>
                    <a:pt x="25400" y="0"/>
                  </a:moveTo>
                  <a:lnTo>
                    <a:pt x="15513" y="1996"/>
                  </a:lnTo>
                  <a:lnTo>
                    <a:pt x="7439" y="7439"/>
                  </a:lnTo>
                  <a:lnTo>
                    <a:pt x="1996" y="15513"/>
                  </a:lnTo>
                  <a:lnTo>
                    <a:pt x="0" y="25400"/>
                  </a:lnTo>
                  <a:lnTo>
                    <a:pt x="1996" y="35286"/>
                  </a:lnTo>
                  <a:lnTo>
                    <a:pt x="7439" y="43360"/>
                  </a:lnTo>
                  <a:lnTo>
                    <a:pt x="15513" y="48803"/>
                  </a:lnTo>
                  <a:lnTo>
                    <a:pt x="25400" y="50800"/>
                  </a:lnTo>
                  <a:lnTo>
                    <a:pt x="35286" y="48803"/>
                  </a:lnTo>
                  <a:lnTo>
                    <a:pt x="43360" y="43360"/>
                  </a:lnTo>
                  <a:lnTo>
                    <a:pt x="48803" y="35286"/>
                  </a:lnTo>
                  <a:lnTo>
                    <a:pt x="50800" y="25400"/>
                  </a:lnTo>
                  <a:lnTo>
                    <a:pt x="48803" y="15513"/>
                  </a:lnTo>
                  <a:lnTo>
                    <a:pt x="43360" y="7439"/>
                  </a:lnTo>
                  <a:lnTo>
                    <a:pt x="35286" y="1996"/>
                  </a:lnTo>
                  <a:lnTo>
                    <a:pt x="25400" y="0"/>
                  </a:lnTo>
                  <a:close/>
                </a:path>
              </a:pathLst>
            </a:custGeom>
            <a:solidFill>
              <a:srgbClr val="165AB6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50" name="object 50"/>
            <p:cNvSpPr/>
            <p:nvPr/>
          </p:nvSpPr>
          <p:spPr>
            <a:xfrm>
              <a:off x="3844800" y="4899864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>
                  <a:moveTo>
                    <a:pt x="50800" y="25400"/>
                  </a:moveTo>
                  <a:lnTo>
                    <a:pt x="48803" y="35286"/>
                  </a:lnTo>
                  <a:lnTo>
                    <a:pt x="43360" y="43360"/>
                  </a:lnTo>
                  <a:lnTo>
                    <a:pt x="35286" y="48803"/>
                  </a:lnTo>
                  <a:lnTo>
                    <a:pt x="25400" y="50800"/>
                  </a:lnTo>
                  <a:lnTo>
                    <a:pt x="15513" y="48803"/>
                  </a:lnTo>
                  <a:lnTo>
                    <a:pt x="7439" y="43360"/>
                  </a:lnTo>
                  <a:lnTo>
                    <a:pt x="1996" y="35286"/>
                  </a:lnTo>
                  <a:lnTo>
                    <a:pt x="0" y="25400"/>
                  </a:lnTo>
                  <a:lnTo>
                    <a:pt x="1996" y="15513"/>
                  </a:lnTo>
                  <a:lnTo>
                    <a:pt x="7439" y="7439"/>
                  </a:lnTo>
                  <a:lnTo>
                    <a:pt x="15513" y="1996"/>
                  </a:lnTo>
                  <a:lnTo>
                    <a:pt x="25400" y="0"/>
                  </a:lnTo>
                  <a:lnTo>
                    <a:pt x="35286" y="1996"/>
                  </a:lnTo>
                  <a:lnTo>
                    <a:pt x="43360" y="7439"/>
                  </a:lnTo>
                  <a:lnTo>
                    <a:pt x="48803" y="15513"/>
                  </a:lnTo>
                  <a:lnTo>
                    <a:pt x="50800" y="25400"/>
                  </a:lnTo>
                  <a:close/>
                </a:path>
              </a:pathLst>
            </a:custGeom>
            <a:ln w="9525">
              <a:solidFill>
                <a:srgbClr val="165AB6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51" name="object 51"/>
            <p:cNvSpPr/>
            <p:nvPr/>
          </p:nvSpPr>
          <p:spPr>
            <a:xfrm>
              <a:off x="3959100" y="4785564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>
                  <a:moveTo>
                    <a:pt x="25400" y="0"/>
                  </a:moveTo>
                  <a:lnTo>
                    <a:pt x="15513" y="1996"/>
                  </a:lnTo>
                  <a:lnTo>
                    <a:pt x="7439" y="7439"/>
                  </a:lnTo>
                  <a:lnTo>
                    <a:pt x="1996" y="15513"/>
                  </a:lnTo>
                  <a:lnTo>
                    <a:pt x="0" y="25400"/>
                  </a:lnTo>
                  <a:lnTo>
                    <a:pt x="1996" y="35286"/>
                  </a:lnTo>
                  <a:lnTo>
                    <a:pt x="7439" y="43360"/>
                  </a:lnTo>
                  <a:lnTo>
                    <a:pt x="15513" y="48803"/>
                  </a:lnTo>
                  <a:lnTo>
                    <a:pt x="25400" y="50800"/>
                  </a:lnTo>
                  <a:lnTo>
                    <a:pt x="35286" y="48803"/>
                  </a:lnTo>
                  <a:lnTo>
                    <a:pt x="43360" y="43360"/>
                  </a:lnTo>
                  <a:lnTo>
                    <a:pt x="48803" y="35286"/>
                  </a:lnTo>
                  <a:lnTo>
                    <a:pt x="50800" y="25400"/>
                  </a:lnTo>
                  <a:lnTo>
                    <a:pt x="48803" y="15513"/>
                  </a:lnTo>
                  <a:lnTo>
                    <a:pt x="43360" y="7439"/>
                  </a:lnTo>
                  <a:lnTo>
                    <a:pt x="35286" y="1996"/>
                  </a:lnTo>
                  <a:lnTo>
                    <a:pt x="25400" y="0"/>
                  </a:lnTo>
                  <a:close/>
                </a:path>
              </a:pathLst>
            </a:custGeom>
            <a:solidFill>
              <a:srgbClr val="165AB6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52" name="object 52"/>
            <p:cNvSpPr/>
            <p:nvPr/>
          </p:nvSpPr>
          <p:spPr>
            <a:xfrm>
              <a:off x="3959100" y="4785564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>
                  <a:moveTo>
                    <a:pt x="50800" y="25400"/>
                  </a:moveTo>
                  <a:lnTo>
                    <a:pt x="48803" y="35286"/>
                  </a:lnTo>
                  <a:lnTo>
                    <a:pt x="43360" y="43360"/>
                  </a:lnTo>
                  <a:lnTo>
                    <a:pt x="35286" y="48803"/>
                  </a:lnTo>
                  <a:lnTo>
                    <a:pt x="25400" y="50800"/>
                  </a:lnTo>
                  <a:lnTo>
                    <a:pt x="15513" y="48803"/>
                  </a:lnTo>
                  <a:lnTo>
                    <a:pt x="7439" y="43360"/>
                  </a:lnTo>
                  <a:lnTo>
                    <a:pt x="1996" y="35286"/>
                  </a:lnTo>
                  <a:lnTo>
                    <a:pt x="0" y="25400"/>
                  </a:lnTo>
                  <a:lnTo>
                    <a:pt x="1996" y="15513"/>
                  </a:lnTo>
                  <a:lnTo>
                    <a:pt x="7439" y="7439"/>
                  </a:lnTo>
                  <a:lnTo>
                    <a:pt x="15513" y="1996"/>
                  </a:lnTo>
                  <a:lnTo>
                    <a:pt x="25400" y="0"/>
                  </a:lnTo>
                  <a:lnTo>
                    <a:pt x="35286" y="1996"/>
                  </a:lnTo>
                  <a:lnTo>
                    <a:pt x="43360" y="7439"/>
                  </a:lnTo>
                  <a:lnTo>
                    <a:pt x="48803" y="15513"/>
                  </a:lnTo>
                  <a:lnTo>
                    <a:pt x="50800" y="25400"/>
                  </a:lnTo>
                  <a:close/>
                </a:path>
              </a:pathLst>
            </a:custGeom>
            <a:ln w="9525">
              <a:solidFill>
                <a:srgbClr val="165AB6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</p:grpSp>
      <p:sp>
        <p:nvSpPr>
          <p:cNvPr id="53" name="object 53"/>
          <p:cNvSpPr txBox="1"/>
          <p:nvPr/>
        </p:nvSpPr>
        <p:spPr>
          <a:xfrm>
            <a:off x="1932711" y="4568351"/>
            <a:ext cx="150041" cy="521018"/>
          </a:xfrm>
          <a:prstGeom prst="rect">
            <a:avLst/>
          </a:prstGeom>
        </p:spPr>
        <p:txBody>
          <a:bodyPr vert="vert270" wrap="square" lIns="0" tIns="7620" rIns="0" bIns="0" rtlCol="0">
            <a:spAutoFit/>
          </a:bodyPr>
          <a:lstStyle/>
          <a:p>
            <a:pPr marL="9525">
              <a:spcBef>
                <a:spcPts val="60"/>
              </a:spcBef>
            </a:pPr>
            <a:r>
              <a:rPr sz="975" spc="-8" dirty="0">
                <a:solidFill>
                  <a:srgbClr val="1B243B"/>
                </a:solidFill>
                <a:latin typeface="Arial"/>
                <a:cs typeface="Arial"/>
              </a:rPr>
              <a:t>positions</a:t>
            </a:r>
            <a:endParaRPr sz="975">
              <a:latin typeface="Arial"/>
              <a:cs typeface="Arial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2657215" y="5401056"/>
            <a:ext cx="270986" cy="159659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975" spc="-15" dirty="0">
                <a:solidFill>
                  <a:srgbClr val="1B243B"/>
                </a:solidFill>
                <a:latin typeface="Arial"/>
                <a:cs typeface="Arial"/>
              </a:rPr>
              <a:t>keys</a:t>
            </a:r>
            <a:endParaRPr sz="975">
              <a:latin typeface="Arial"/>
              <a:cs typeface="Arial"/>
            </a:endParaRPr>
          </a:p>
        </p:txBody>
      </p:sp>
      <p:sp>
        <p:nvSpPr>
          <p:cNvPr id="55" name="object 55"/>
          <p:cNvSpPr/>
          <p:nvPr/>
        </p:nvSpPr>
        <p:spPr>
          <a:xfrm>
            <a:off x="2263453" y="4483277"/>
            <a:ext cx="709613" cy="782479"/>
          </a:xfrm>
          <a:custGeom>
            <a:avLst/>
            <a:gdLst/>
            <a:ahLst/>
            <a:cxnLst/>
            <a:rect l="l" t="t" r="r" b="b"/>
            <a:pathLst>
              <a:path w="946150" h="1043304">
                <a:moveTo>
                  <a:pt x="0" y="1043188"/>
                </a:moveTo>
                <a:lnTo>
                  <a:pt x="946044" y="0"/>
                </a:lnTo>
              </a:path>
            </a:pathLst>
          </a:custGeom>
          <a:ln w="28575">
            <a:solidFill>
              <a:srgbClr val="A9DC9A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grpSp>
        <p:nvGrpSpPr>
          <p:cNvPr id="56" name="object 56"/>
          <p:cNvGrpSpPr/>
          <p:nvPr/>
        </p:nvGrpSpPr>
        <p:grpSpPr>
          <a:xfrm>
            <a:off x="5717262" y="4289244"/>
            <a:ext cx="1256348" cy="1114901"/>
            <a:chOff x="7623016" y="4575991"/>
            <a:chExt cx="1675130" cy="1486535"/>
          </a:xfrm>
        </p:grpSpPr>
        <p:sp>
          <p:nvSpPr>
            <p:cNvPr id="57" name="object 57"/>
            <p:cNvSpPr/>
            <p:nvPr/>
          </p:nvSpPr>
          <p:spPr>
            <a:xfrm>
              <a:off x="7623010" y="4576000"/>
              <a:ext cx="1675130" cy="1486535"/>
            </a:xfrm>
            <a:custGeom>
              <a:avLst/>
              <a:gdLst/>
              <a:ahLst/>
              <a:cxnLst/>
              <a:rect l="l" t="t" r="r" b="b"/>
              <a:pathLst>
                <a:path w="1675129" h="1486535">
                  <a:moveTo>
                    <a:pt x="1674812" y="1436611"/>
                  </a:moveTo>
                  <a:lnTo>
                    <a:pt x="1666646" y="1431848"/>
                  </a:lnTo>
                  <a:lnTo>
                    <a:pt x="1589290" y="1386725"/>
                  </a:lnTo>
                  <a:lnTo>
                    <a:pt x="1586369" y="1387487"/>
                  </a:lnTo>
                  <a:lnTo>
                    <a:pt x="1583715" y="1392034"/>
                  </a:lnTo>
                  <a:lnTo>
                    <a:pt x="1584490" y="1394955"/>
                  </a:lnTo>
                  <a:lnTo>
                    <a:pt x="1647736" y="1431848"/>
                  </a:lnTo>
                  <a:lnTo>
                    <a:pt x="54648" y="1431848"/>
                  </a:lnTo>
                  <a:lnTo>
                    <a:pt x="54648" y="27063"/>
                  </a:lnTo>
                  <a:lnTo>
                    <a:pt x="91554" y="90322"/>
                  </a:lnTo>
                  <a:lnTo>
                    <a:pt x="94462" y="91084"/>
                  </a:lnTo>
                  <a:lnTo>
                    <a:pt x="99009" y="88442"/>
                  </a:lnTo>
                  <a:lnTo>
                    <a:pt x="99783" y="85521"/>
                  </a:lnTo>
                  <a:lnTo>
                    <a:pt x="55397" y="9448"/>
                  </a:lnTo>
                  <a:lnTo>
                    <a:pt x="49885" y="0"/>
                  </a:lnTo>
                  <a:lnTo>
                    <a:pt x="0" y="85521"/>
                  </a:lnTo>
                  <a:lnTo>
                    <a:pt x="762" y="88442"/>
                  </a:lnTo>
                  <a:lnTo>
                    <a:pt x="5308" y="91084"/>
                  </a:lnTo>
                  <a:lnTo>
                    <a:pt x="8229" y="90322"/>
                  </a:lnTo>
                  <a:lnTo>
                    <a:pt x="45123" y="27063"/>
                  </a:lnTo>
                  <a:lnTo>
                    <a:pt x="45123" y="1436611"/>
                  </a:lnTo>
                  <a:lnTo>
                    <a:pt x="49885" y="1436611"/>
                  </a:lnTo>
                  <a:lnTo>
                    <a:pt x="49885" y="1441373"/>
                  </a:lnTo>
                  <a:lnTo>
                    <a:pt x="1647736" y="1441373"/>
                  </a:lnTo>
                  <a:lnTo>
                    <a:pt x="1584490" y="1478280"/>
                  </a:lnTo>
                  <a:lnTo>
                    <a:pt x="1583715" y="1481188"/>
                  </a:lnTo>
                  <a:lnTo>
                    <a:pt x="1586369" y="1485734"/>
                  </a:lnTo>
                  <a:lnTo>
                    <a:pt x="1589290" y="1486509"/>
                  </a:lnTo>
                  <a:lnTo>
                    <a:pt x="1666646" y="1441373"/>
                  </a:lnTo>
                  <a:lnTo>
                    <a:pt x="1674812" y="1436611"/>
                  </a:lnTo>
                  <a:close/>
                </a:path>
              </a:pathLst>
            </a:custGeom>
            <a:solidFill>
              <a:srgbClr val="1B243B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58" name="object 58"/>
            <p:cNvSpPr/>
            <p:nvPr/>
          </p:nvSpPr>
          <p:spPr>
            <a:xfrm>
              <a:off x="7692524" y="5865063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>
                  <a:moveTo>
                    <a:pt x="25400" y="0"/>
                  </a:moveTo>
                  <a:lnTo>
                    <a:pt x="15513" y="1996"/>
                  </a:lnTo>
                  <a:lnTo>
                    <a:pt x="7439" y="7439"/>
                  </a:lnTo>
                  <a:lnTo>
                    <a:pt x="1996" y="15513"/>
                  </a:lnTo>
                  <a:lnTo>
                    <a:pt x="0" y="25399"/>
                  </a:lnTo>
                  <a:lnTo>
                    <a:pt x="1996" y="35286"/>
                  </a:lnTo>
                  <a:lnTo>
                    <a:pt x="7439" y="43360"/>
                  </a:lnTo>
                  <a:lnTo>
                    <a:pt x="15513" y="48803"/>
                  </a:lnTo>
                  <a:lnTo>
                    <a:pt x="25400" y="50799"/>
                  </a:lnTo>
                  <a:lnTo>
                    <a:pt x="35286" y="48803"/>
                  </a:lnTo>
                  <a:lnTo>
                    <a:pt x="43360" y="43360"/>
                  </a:lnTo>
                  <a:lnTo>
                    <a:pt x="48803" y="35286"/>
                  </a:lnTo>
                  <a:lnTo>
                    <a:pt x="50800" y="25399"/>
                  </a:lnTo>
                  <a:lnTo>
                    <a:pt x="48803" y="15513"/>
                  </a:lnTo>
                  <a:lnTo>
                    <a:pt x="43360" y="7439"/>
                  </a:lnTo>
                  <a:lnTo>
                    <a:pt x="35286" y="1996"/>
                  </a:lnTo>
                  <a:lnTo>
                    <a:pt x="25400" y="0"/>
                  </a:lnTo>
                  <a:close/>
                </a:path>
              </a:pathLst>
            </a:custGeom>
            <a:solidFill>
              <a:srgbClr val="165AB6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59" name="object 59"/>
            <p:cNvSpPr/>
            <p:nvPr/>
          </p:nvSpPr>
          <p:spPr>
            <a:xfrm>
              <a:off x="7692524" y="5865063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>
                  <a:moveTo>
                    <a:pt x="50800" y="25400"/>
                  </a:moveTo>
                  <a:lnTo>
                    <a:pt x="48803" y="35286"/>
                  </a:lnTo>
                  <a:lnTo>
                    <a:pt x="43360" y="43360"/>
                  </a:lnTo>
                  <a:lnTo>
                    <a:pt x="35286" y="48803"/>
                  </a:lnTo>
                  <a:lnTo>
                    <a:pt x="25400" y="50800"/>
                  </a:lnTo>
                  <a:lnTo>
                    <a:pt x="15513" y="48803"/>
                  </a:lnTo>
                  <a:lnTo>
                    <a:pt x="7439" y="43360"/>
                  </a:lnTo>
                  <a:lnTo>
                    <a:pt x="1996" y="35286"/>
                  </a:lnTo>
                  <a:lnTo>
                    <a:pt x="0" y="25400"/>
                  </a:lnTo>
                  <a:lnTo>
                    <a:pt x="1996" y="15513"/>
                  </a:lnTo>
                  <a:lnTo>
                    <a:pt x="7439" y="7439"/>
                  </a:lnTo>
                  <a:lnTo>
                    <a:pt x="15513" y="1996"/>
                  </a:lnTo>
                  <a:lnTo>
                    <a:pt x="25400" y="0"/>
                  </a:lnTo>
                  <a:lnTo>
                    <a:pt x="35286" y="1996"/>
                  </a:lnTo>
                  <a:lnTo>
                    <a:pt x="43360" y="7439"/>
                  </a:lnTo>
                  <a:lnTo>
                    <a:pt x="48803" y="15513"/>
                  </a:lnTo>
                  <a:lnTo>
                    <a:pt x="50800" y="25400"/>
                  </a:lnTo>
                  <a:close/>
                </a:path>
              </a:pathLst>
            </a:custGeom>
            <a:ln w="9525">
              <a:solidFill>
                <a:srgbClr val="165AB6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60" name="object 60"/>
            <p:cNvSpPr/>
            <p:nvPr/>
          </p:nvSpPr>
          <p:spPr>
            <a:xfrm>
              <a:off x="7794124" y="5738063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>
                  <a:moveTo>
                    <a:pt x="25400" y="0"/>
                  </a:moveTo>
                  <a:lnTo>
                    <a:pt x="15513" y="1996"/>
                  </a:lnTo>
                  <a:lnTo>
                    <a:pt x="7439" y="7439"/>
                  </a:lnTo>
                  <a:lnTo>
                    <a:pt x="1996" y="15513"/>
                  </a:lnTo>
                  <a:lnTo>
                    <a:pt x="0" y="25400"/>
                  </a:lnTo>
                  <a:lnTo>
                    <a:pt x="1996" y="35286"/>
                  </a:lnTo>
                  <a:lnTo>
                    <a:pt x="7439" y="43360"/>
                  </a:lnTo>
                  <a:lnTo>
                    <a:pt x="15513" y="48803"/>
                  </a:lnTo>
                  <a:lnTo>
                    <a:pt x="25400" y="50800"/>
                  </a:lnTo>
                  <a:lnTo>
                    <a:pt x="35286" y="48803"/>
                  </a:lnTo>
                  <a:lnTo>
                    <a:pt x="43360" y="43360"/>
                  </a:lnTo>
                  <a:lnTo>
                    <a:pt x="48803" y="35286"/>
                  </a:lnTo>
                  <a:lnTo>
                    <a:pt x="50800" y="25400"/>
                  </a:lnTo>
                  <a:lnTo>
                    <a:pt x="48803" y="15513"/>
                  </a:lnTo>
                  <a:lnTo>
                    <a:pt x="43360" y="7439"/>
                  </a:lnTo>
                  <a:lnTo>
                    <a:pt x="35286" y="1996"/>
                  </a:lnTo>
                  <a:lnTo>
                    <a:pt x="25400" y="0"/>
                  </a:lnTo>
                  <a:close/>
                </a:path>
              </a:pathLst>
            </a:custGeom>
            <a:solidFill>
              <a:srgbClr val="165AB6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61" name="object 61"/>
            <p:cNvSpPr/>
            <p:nvPr/>
          </p:nvSpPr>
          <p:spPr>
            <a:xfrm>
              <a:off x="7794124" y="5738063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>
                  <a:moveTo>
                    <a:pt x="50800" y="25400"/>
                  </a:moveTo>
                  <a:lnTo>
                    <a:pt x="48803" y="35286"/>
                  </a:lnTo>
                  <a:lnTo>
                    <a:pt x="43360" y="43360"/>
                  </a:lnTo>
                  <a:lnTo>
                    <a:pt x="35286" y="48803"/>
                  </a:lnTo>
                  <a:lnTo>
                    <a:pt x="25400" y="50800"/>
                  </a:lnTo>
                  <a:lnTo>
                    <a:pt x="15513" y="48803"/>
                  </a:lnTo>
                  <a:lnTo>
                    <a:pt x="7439" y="43360"/>
                  </a:lnTo>
                  <a:lnTo>
                    <a:pt x="1996" y="35286"/>
                  </a:lnTo>
                  <a:lnTo>
                    <a:pt x="0" y="25400"/>
                  </a:lnTo>
                  <a:lnTo>
                    <a:pt x="1996" y="15513"/>
                  </a:lnTo>
                  <a:lnTo>
                    <a:pt x="7439" y="7439"/>
                  </a:lnTo>
                  <a:lnTo>
                    <a:pt x="15513" y="1996"/>
                  </a:lnTo>
                  <a:lnTo>
                    <a:pt x="25400" y="0"/>
                  </a:lnTo>
                  <a:lnTo>
                    <a:pt x="35286" y="1996"/>
                  </a:lnTo>
                  <a:lnTo>
                    <a:pt x="43360" y="7439"/>
                  </a:lnTo>
                  <a:lnTo>
                    <a:pt x="48803" y="15513"/>
                  </a:lnTo>
                  <a:lnTo>
                    <a:pt x="50800" y="25400"/>
                  </a:lnTo>
                  <a:close/>
                </a:path>
              </a:pathLst>
            </a:custGeom>
            <a:ln w="9525">
              <a:solidFill>
                <a:srgbClr val="165AB6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62" name="object 62"/>
            <p:cNvSpPr/>
            <p:nvPr/>
          </p:nvSpPr>
          <p:spPr>
            <a:xfrm>
              <a:off x="8073524" y="5623763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>
                  <a:moveTo>
                    <a:pt x="25400" y="0"/>
                  </a:moveTo>
                  <a:lnTo>
                    <a:pt x="15513" y="1996"/>
                  </a:lnTo>
                  <a:lnTo>
                    <a:pt x="7439" y="7439"/>
                  </a:lnTo>
                  <a:lnTo>
                    <a:pt x="1996" y="15513"/>
                  </a:lnTo>
                  <a:lnTo>
                    <a:pt x="0" y="25400"/>
                  </a:lnTo>
                  <a:lnTo>
                    <a:pt x="1996" y="35286"/>
                  </a:lnTo>
                  <a:lnTo>
                    <a:pt x="7439" y="43360"/>
                  </a:lnTo>
                  <a:lnTo>
                    <a:pt x="15513" y="48803"/>
                  </a:lnTo>
                  <a:lnTo>
                    <a:pt x="25400" y="50800"/>
                  </a:lnTo>
                  <a:lnTo>
                    <a:pt x="35286" y="48803"/>
                  </a:lnTo>
                  <a:lnTo>
                    <a:pt x="43360" y="43360"/>
                  </a:lnTo>
                  <a:lnTo>
                    <a:pt x="48803" y="35286"/>
                  </a:lnTo>
                  <a:lnTo>
                    <a:pt x="50800" y="25400"/>
                  </a:lnTo>
                  <a:lnTo>
                    <a:pt x="48803" y="15513"/>
                  </a:lnTo>
                  <a:lnTo>
                    <a:pt x="43360" y="7439"/>
                  </a:lnTo>
                  <a:lnTo>
                    <a:pt x="35286" y="1996"/>
                  </a:lnTo>
                  <a:lnTo>
                    <a:pt x="25400" y="0"/>
                  </a:lnTo>
                  <a:close/>
                </a:path>
              </a:pathLst>
            </a:custGeom>
            <a:solidFill>
              <a:srgbClr val="165AB6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63" name="object 63"/>
            <p:cNvSpPr/>
            <p:nvPr/>
          </p:nvSpPr>
          <p:spPr>
            <a:xfrm>
              <a:off x="8073524" y="5623763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>
                  <a:moveTo>
                    <a:pt x="50800" y="25400"/>
                  </a:moveTo>
                  <a:lnTo>
                    <a:pt x="48803" y="35286"/>
                  </a:lnTo>
                  <a:lnTo>
                    <a:pt x="43360" y="43360"/>
                  </a:lnTo>
                  <a:lnTo>
                    <a:pt x="35286" y="48803"/>
                  </a:lnTo>
                  <a:lnTo>
                    <a:pt x="25400" y="50800"/>
                  </a:lnTo>
                  <a:lnTo>
                    <a:pt x="15513" y="48803"/>
                  </a:lnTo>
                  <a:lnTo>
                    <a:pt x="7439" y="43360"/>
                  </a:lnTo>
                  <a:lnTo>
                    <a:pt x="1996" y="35286"/>
                  </a:lnTo>
                  <a:lnTo>
                    <a:pt x="0" y="25400"/>
                  </a:lnTo>
                  <a:lnTo>
                    <a:pt x="1996" y="15513"/>
                  </a:lnTo>
                  <a:lnTo>
                    <a:pt x="7439" y="7439"/>
                  </a:lnTo>
                  <a:lnTo>
                    <a:pt x="15513" y="1996"/>
                  </a:lnTo>
                  <a:lnTo>
                    <a:pt x="25400" y="0"/>
                  </a:lnTo>
                  <a:lnTo>
                    <a:pt x="35286" y="1996"/>
                  </a:lnTo>
                  <a:lnTo>
                    <a:pt x="43360" y="7439"/>
                  </a:lnTo>
                  <a:lnTo>
                    <a:pt x="48803" y="15513"/>
                  </a:lnTo>
                  <a:lnTo>
                    <a:pt x="50800" y="25400"/>
                  </a:lnTo>
                  <a:close/>
                </a:path>
              </a:pathLst>
            </a:custGeom>
            <a:ln w="9525">
              <a:solidFill>
                <a:srgbClr val="165AB6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64" name="object 64"/>
            <p:cNvSpPr/>
            <p:nvPr/>
          </p:nvSpPr>
          <p:spPr>
            <a:xfrm>
              <a:off x="8238624" y="5496763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>
                  <a:moveTo>
                    <a:pt x="25400" y="0"/>
                  </a:moveTo>
                  <a:lnTo>
                    <a:pt x="15513" y="1996"/>
                  </a:lnTo>
                  <a:lnTo>
                    <a:pt x="7439" y="7439"/>
                  </a:lnTo>
                  <a:lnTo>
                    <a:pt x="1996" y="15513"/>
                  </a:lnTo>
                  <a:lnTo>
                    <a:pt x="0" y="25399"/>
                  </a:lnTo>
                  <a:lnTo>
                    <a:pt x="1996" y="35286"/>
                  </a:lnTo>
                  <a:lnTo>
                    <a:pt x="7439" y="43360"/>
                  </a:lnTo>
                  <a:lnTo>
                    <a:pt x="15513" y="48803"/>
                  </a:lnTo>
                  <a:lnTo>
                    <a:pt x="25400" y="50799"/>
                  </a:lnTo>
                  <a:lnTo>
                    <a:pt x="35286" y="48803"/>
                  </a:lnTo>
                  <a:lnTo>
                    <a:pt x="43360" y="43360"/>
                  </a:lnTo>
                  <a:lnTo>
                    <a:pt x="48803" y="35286"/>
                  </a:lnTo>
                  <a:lnTo>
                    <a:pt x="50800" y="25399"/>
                  </a:lnTo>
                  <a:lnTo>
                    <a:pt x="48803" y="15513"/>
                  </a:lnTo>
                  <a:lnTo>
                    <a:pt x="43360" y="7439"/>
                  </a:lnTo>
                  <a:lnTo>
                    <a:pt x="35286" y="1996"/>
                  </a:lnTo>
                  <a:lnTo>
                    <a:pt x="25400" y="0"/>
                  </a:lnTo>
                  <a:close/>
                </a:path>
              </a:pathLst>
            </a:custGeom>
            <a:solidFill>
              <a:srgbClr val="165AB6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65" name="object 65"/>
            <p:cNvSpPr/>
            <p:nvPr/>
          </p:nvSpPr>
          <p:spPr>
            <a:xfrm>
              <a:off x="8238624" y="5496763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>
                  <a:moveTo>
                    <a:pt x="50800" y="25400"/>
                  </a:moveTo>
                  <a:lnTo>
                    <a:pt x="48803" y="35286"/>
                  </a:lnTo>
                  <a:lnTo>
                    <a:pt x="43360" y="43360"/>
                  </a:lnTo>
                  <a:lnTo>
                    <a:pt x="35286" y="48803"/>
                  </a:lnTo>
                  <a:lnTo>
                    <a:pt x="25400" y="50800"/>
                  </a:lnTo>
                  <a:lnTo>
                    <a:pt x="15513" y="48803"/>
                  </a:lnTo>
                  <a:lnTo>
                    <a:pt x="7439" y="43360"/>
                  </a:lnTo>
                  <a:lnTo>
                    <a:pt x="1996" y="35286"/>
                  </a:lnTo>
                  <a:lnTo>
                    <a:pt x="0" y="25400"/>
                  </a:lnTo>
                  <a:lnTo>
                    <a:pt x="1996" y="15513"/>
                  </a:lnTo>
                  <a:lnTo>
                    <a:pt x="7439" y="7439"/>
                  </a:lnTo>
                  <a:lnTo>
                    <a:pt x="15513" y="1996"/>
                  </a:lnTo>
                  <a:lnTo>
                    <a:pt x="25400" y="0"/>
                  </a:lnTo>
                  <a:lnTo>
                    <a:pt x="35286" y="1996"/>
                  </a:lnTo>
                  <a:lnTo>
                    <a:pt x="43360" y="7439"/>
                  </a:lnTo>
                  <a:lnTo>
                    <a:pt x="48803" y="15513"/>
                  </a:lnTo>
                  <a:lnTo>
                    <a:pt x="50800" y="25400"/>
                  </a:lnTo>
                  <a:close/>
                </a:path>
              </a:pathLst>
            </a:custGeom>
            <a:ln w="9525">
              <a:solidFill>
                <a:srgbClr val="165AB6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66" name="object 66"/>
            <p:cNvSpPr/>
            <p:nvPr/>
          </p:nvSpPr>
          <p:spPr>
            <a:xfrm>
              <a:off x="8289424" y="5382463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>
                  <a:moveTo>
                    <a:pt x="25400" y="0"/>
                  </a:moveTo>
                  <a:lnTo>
                    <a:pt x="15513" y="1996"/>
                  </a:lnTo>
                  <a:lnTo>
                    <a:pt x="7439" y="7439"/>
                  </a:lnTo>
                  <a:lnTo>
                    <a:pt x="1996" y="15513"/>
                  </a:lnTo>
                  <a:lnTo>
                    <a:pt x="0" y="25399"/>
                  </a:lnTo>
                  <a:lnTo>
                    <a:pt x="1996" y="35286"/>
                  </a:lnTo>
                  <a:lnTo>
                    <a:pt x="7439" y="43360"/>
                  </a:lnTo>
                  <a:lnTo>
                    <a:pt x="15513" y="48803"/>
                  </a:lnTo>
                  <a:lnTo>
                    <a:pt x="25400" y="50799"/>
                  </a:lnTo>
                  <a:lnTo>
                    <a:pt x="35286" y="48803"/>
                  </a:lnTo>
                  <a:lnTo>
                    <a:pt x="43360" y="43360"/>
                  </a:lnTo>
                  <a:lnTo>
                    <a:pt x="48803" y="35286"/>
                  </a:lnTo>
                  <a:lnTo>
                    <a:pt x="50800" y="25399"/>
                  </a:lnTo>
                  <a:lnTo>
                    <a:pt x="48803" y="15513"/>
                  </a:lnTo>
                  <a:lnTo>
                    <a:pt x="43360" y="7439"/>
                  </a:lnTo>
                  <a:lnTo>
                    <a:pt x="35286" y="1996"/>
                  </a:lnTo>
                  <a:lnTo>
                    <a:pt x="25400" y="0"/>
                  </a:lnTo>
                  <a:close/>
                </a:path>
              </a:pathLst>
            </a:custGeom>
            <a:solidFill>
              <a:srgbClr val="165AB6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67" name="object 67"/>
            <p:cNvSpPr/>
            <p:nvPr/>
          </p:nvSpPr>
          <p:spPr>
            <a:xfrm>
              <a:off x="8289424" y="5382463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>
                  <a:moveTo>
                    <a:pt x="50800" y="25400"/>
                  </a:moveTo>
                  <a:lnTo>
                    <a:pt x="48803" y="35286"/>
                  </a:lnTo>
                  <a:lnTo>
                    <a:pt x="43360" y="43360"/>
                  </a:lnTo>
                  <a:lnTo>
                    <a:pt x="35286" y="48803"/>
                  </a:lnTo>
                  <a:lnTo>
                    <a:pt x="25400" y="50800"/>
                  </a:lnTo>
                  <a:lnTo>
                    <a:pt x="15513" y="48803"/>
                  </a:lnTo>
                  <a:lnTo>
                    <a:pt x="7439" y="43360"/>
                  </a:lnTo>
                  <a:lnTo>
                    <a:pt x="1996" y="35286"/>
                  </a:lnTo>
                  <a:lnTo>
                    <a:pt x="0" y="25400"/>
                  </a:lnTo>
                  <a:lnTo>
                    <a:pt x="1996" y="15513"/>
                  </a:lnTo>
                  <a:lnTo>
                    <a:pt x="7439" y="7439"/>
                  </a:lnTo>
                  <a:lnTo>
                    <a:pt x="15513" y="1996"/>
                  </a:lnTo>
                  <a:lnTo>
                    <a:pt x="25400" y="0"/>
                  </a:lnTo>
                  <a:lnTo>
                    <a:pt x="35286" y="1996"/>
                  </a:lnTo>
                  <a:lnTo>
                    <a:pt x="43360" y="7439"/>
                  </a:lnTo>
                  <a:lnTo>
                    <a:pt x="48803" y="15513"/>
                  </a:lnTo>
                  <a:lnTo>
                    <a:pt x="50800" y="25400"/>
                  </a:lnTo>
                  <a:close/>
                </a:path>
              </a:pathLst>
            </a:custGeom>
            <a:ln w="9525">
              <a:solidFill>
                <a:srgbClr val="165AB6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68" name="object 68"/>
            <p:cNvSpPr/>
            <p:nvPr/>
          </p:nvSpPr>
          <p:spPr>
            <a:xfrm>
              <a:off x="8670424" y="5255464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>
                  <a:moveTo>
                    <a:pt x="25400" y="0"/>
                  </a:moveTo>
                  <a:lnTo>
                    <a:pt x="15513" y="1996"/>
                  </a:lnTo>
                  <a:lnTo>
                    <a:pt x="7439" y="7439"/>
                  </a:lnTo>
                  <a:lnTo>
                    <a:pt x="1996" y="15513"/>
                  </a:lnTo>
                  <a:lnTo>
                    <a:pt x="0" y="25400"/>
                  </a:lnTo>
                  <a:lnTo>
                    <a:pt x="1996" y="35286"/>
                  </a:lnTo>
                  <a:lnTo>
                    <a:pt x="7439" y="43360"/>
                  </a:lnTo>
                  <a:lnTo>
                    <a:pt x="15513" y="48803"/>
                  </a:lnTo>
                  <a:lnTo>
                    <a:pt x="25400" y="50800"/>
                  </a:lnTo>
                  <a:lnTo>
                    <a:pt x="35286" y="48803"/>
                  </a:lnTo>
                  <a:lnTo>
                    <a:pt x="43360" y="43360"/>
                  </a:lnTo>
                  <a:lnTo>
                    <a:pt x="48803" y="35286"/>
                  </a:lnTo>
                  <a:lnTo>
                    <a:pt x="50800" y="25400"/>
                  </a:lnTo>
                  <a:lnTo>
                    <a:pt x="48803" y="15513"/>
                  </a:lnTo>
                  <a:lnTo>
                    <a:pt x="43360" y="7439"/>
                  </a:lnTo>
                  <a:lnTo>
                    <a:pt x="35286" y="1996"/>
                  </a:lnTo>
                  <a:lnTo>
                    <a:pt x="25400" y="0"/>
                  </a:lnTo>
                  <a:close/>
                </a:path>
              </a:pathLst>
            </a:custGeom>
            <a:solidFill>
              <a:srgbClr val="165AB6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69" name="object 69"/>
            <p:cNvSpPr/>
            <p:nvPr/>
          </p:nvSpPr>
          <p:spPr>
            <a:xfrm>
              <a:off x="8670424" y="5255464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>
                  <a:moveTo>
                    <a:pt x="50800" y="25400"/>
                  </a:moveTo>
                  <a:lnTo>
                    <a:pt x="48803" y="35286"/>
                  </a:lnTo>
                  <a:lnTo>
                    <a:pt x="43360" y="43360"/>
                  </a:lnTo>
                  <a:lnTo>
                    <a:pt x="35286" y="48803"/>
                  </a:lnTo>
                  <a:lnTo>
                    <a:pt x="25400" y="50800"/>
                  </a:lnTo>
                  <a:lnTo>
                    <a:pt x="15513" y="48803"/>
                  </a:lnTo>
                  <a:lnTo>
                    <a:pt x="7439" y="43360"/>
                  </a:lnTo>
                  <a:lnTo>
                    <a:pt x="1996" y="35286"/>
                  </a:lnTo>
                  <a:lnTo>
                    <a:pt x="0" y="25400"/>
                  </a:lnTo>
                  <a:lnTo>
                    <a:pt x="1996" y="15513"/>
                  </a:lnTo>
                  <a:lnTo>
                    <a:pt x="7439" y="7439"/>
                  </a:lnTo>
                  <a:lnTo>
                    <a:pt x="15513" y="1996"/>
                  </a:lnTo>
                  <a:lnTo>
                    <a:pt x="25400" y="0"/>
                  </a:lnTo>
                  <a:lnTo>
                    <a:pt x="35286" y="1996"/>
                  </a:lnTo>
                  <a:lnTo>
                    <a:pt x="43360" y="7439"/>
                  </a:lnTo>
                  <a:lnTo>
                    <a:pt x="48803" y="15513"/>
                  </a:lnTo>
                  <a:lnTo>
                    <a:pt x="50800" y="25400"/>
                  </a:lnTo>
                  <a:close/>
                </a:path>
              </a:pathLst>
            </a:custGeom>
            <a:ln w="9525">
              <a:solidFill>
                <a:srgbClr val="165AB6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70" name="object 70"/>
            <p:cNvSpPr/>
            <p:nvPr/>
          </p:nvSpPr>
          <p:spPr>
            <a:xfrm>
              <a:off x="8822824" y="5141164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>
                  <a:moveTo>
                    <a:pt x="25400" y="0"/>
                  </a:moveTo>
                  <a:lnTo>
                    <a:pt x="15513" y="1996"/>
                  </a:lnTo>
                  <a:lnTo>
                    <a:pt x="7439" y="7439"/>
                  </a:lnTo>
                  <a:lnTo>
                    <a:pt x="1996" y="15513"/>
                  </a:lnTo>
                  <a:lnTo>
                    <a:pt x="0" y="25400"/>
                  </a:lnTo>
                  <a:lnTo>
                    <a:pt x="1996" y="35286"/>
                  </a:lnTo>
                  <a:lnTo>
                    <a:pt x="7439" y="43360"/>
                  </a:lnTo>
                  <a:lnTo>
                    <a:pt x="15513" y="48803"/>
                  </a:lnTo>
                  <a:lnTo>
                    <a:pt x="25400" y="50800"/>
                  </a:lnTo>
                  <a:lnTo>
                    <a:pt x="35286" y="48803"/>
                  </a:lnTo>
                  <a:lnTo>
                    <a:pt x="43360" y="43360"/>
                  </a:lnTo>
                  <a:lnTo>
                    <a:pt x="48803" y="35286"/>
                  </a:lnTo>
                  <a:lnTo>
                    <a:pt x="50800" y="25400"/>
                  </a:lnTo>
                  <a:lnTo>
                    <a:pt x="48803" y="15513"/>
                  </a:lnTo>
                  <a:lnTo>
                    <a:pt x="43360" y="7439"/>
                  </a:lnTo>
                  <a:lnTo>
                    <a:pt x="35286" y="1996"/>
                  </a:lnTo>
                  <a:lnTo>
                    <a:pt x="25400" y="0"/>
                  </a:lnTo>
                  <a:close/>
                </a:path>
              </a:pathLst>
            </a:custGeom>
            <a:solidFill>
              <a:srgbClr val="165AB6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71" name="object 71"/>
            <p:cNvSpPr/>
            <p:nvPr/>
          </p:nvSpPr>
          <p:spPr>
            <a:xfrm>
              <a:off x="8822824" y="5141164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>
                  <a:moveTo>
                    <a:pt x="50800" y="25400"/>
                  </a:moveTo>
                  <a:lnTo>
                    <a:pt x="48803" y="35286"/>
                  </a:lnTo>
                  <a:lnTo>
                    <a:pt x="43360" y="43360"/>
                  </a:lnTo>
                  <a:lnTo>
                    <a:pt x="35286" y="48803"/>
                  </a:lnTo>
                  <a:lnTo>
                    <a:pt x="25400" y="50800"/>
                  </a:lnTo>
                  <a:lnTo>
                    <a:pt x="15513" y="48803"/>
                  </a:lnTo>
                  <a:lnTo>
                    <a:pt x="7439" y="43360"/>
                  </a:lnTo>
                  <a:lnTo>
                    <a:pt x="1996" y="35286"/>
                  </a:lnTo>
                  <a:lnTo>
                    <a:pt x="0" y="25400"/>
                  </a:lnTo>
                  <a:lnTo>
                    <a:pt x="1996" y="15513"/>
                  </a:lnTo>
                  <a:lnTo>
                    <a:pt x="7439" y="7439"/>
                  </a:lnTo>
                  <a:lnTo>
                    <a:pt x="15513" y="1996"/>
                  </a:lnTo>
                  <a:lnTo>
                    <a:pt x="25400" y="0"/>
                  </a:lnTo>
                  <a:lnTo>
                    <a:pt x="35286" y="1996"/>
                  </a:lnTo>
                  <a:lnTo>
                    <a:pt x="43360" y="7439"/>
                  </a:lnTo>
                  <a:lnTo>
                    <a:pt x="48803" y="15513"/>
                  </a:lnTo>
                  <a:lnTo>
                    <a:pt x="50800" y="25400"/>
                  </a:lnTo>
                  <a:close/>
                </a:path>
              </a:pathLst>
            </a:custGeom>
            <a:ln w="9525">
              <a:solidFill>
                <a:srgbClr val="165AB6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72" name="object 72"/>
            <p:cNvSpPr/>
            <p:nvPr/>
          </p:nvSpPr>
          <p:spPr>
            <a:xfrm>
              <a:off x="8886324" y="5026864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>
                  <a:moveTo>
                    <a:pt x="25400" y="0"/>
                  </a:moveTo>
                  <a:lnTo>
                    <a:pt x="15513" y="1996"/>
                  </a:lnTo>
                  <a:lnTo>
                    <a:pt x="7439" y="7439"/>
                  </a:lnTo>
                  <a:lnTo>
                    <a:pt x="1996" y="15513"/>
                  </a:lnTo>
                  <a:lnTo>
                    <a:pt x="0" y="25400"/>
                  </a:lnTo>
                  <a:lnTo>
                    <a:pt x="1996" y="35286"/>
                  </a:lnTo>
                  <a:lnTo>
                    <a:pt x="7439" y="43360"/>
                  </a:lnTo>
                  <a:lnTo>
                    <a:pt x="15513" y="48803"/>
                  </a:lnTo>
                  <a:lnTo>
                    <a:pt x="25400" y="50800"/>
                  </a:lnTo>
                  <a:lnTo>
                    <a:pt x="35286" y="48803"/>
                  </a:lnTo>
                  <a:lnTo>
                    <a:pt x="43360" y="43360"/>
                  </a:lnTo>
                  <a:lnTo>
                    <a:pt x="48803" y="35286"/>
                  </a:lnTo>
                  <a:lnTo>
                    <a:pt x="50800" y="25400"/>
                  </a:lnTo>
                  <a:lnTo>
                    <a:pt x="48803" y="15513"/>
                  </a:lnTo>
                  <a:lnTo>
                    <a:pt x="43360" y="7439"/>
                  </a:lnTo>
                  <a:lnTo>
                    <a:pt x="35286" y="1996"/>
                  </a:lnTo>
                  <a:lnTo>
                    <a:pt x="25400" y="0"/>
                  </a:lnTo>
                  <a:close/>
                </a:path>
              </a:pathLst>
            </a:custGeom>
            <a:solidFill>
              <a:srgbClr val="165AB6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73" name="object 73"/>
            <p:cNvSpPr/>
            <p:nvPr/>
          </p:nvSpPr>
          <p:spPr>
            <a:xfrm>
              <a:off x="8886324" y="5026864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>
                  <a:moveTo>
                    <a:pt x="50800" y="25400"/>
                  </a:moveTo>
                  <a:lnTo>
                    <a:pt x="48803" y="35286"/>
                  </a:lnTo>
                  <a:lnTo>
                    <a:pt x="43360" y="43360"/>
                  </a:lnTo>
                  <a:lnTo>
                    <a:pt x="35286" y="48803"/>
                  </a:lnTo>
                  <a:lnTo>
                    <a:pt x="25400" y="50800"/>
                  </a:lnTo>
                  <a:lnTo>
                    <a:pt x="15513" y="48803"/>
                  </a:lnTo>
                  <a:lnTo>
                    <a:pt x="7439" y="43360"/>
                  </a:lnTo>
                  <a:lnTo>
                    <a:pt x="1996" y="35286"/>
                  </a:lnTo>
                  <a:lnTo>
                    <a:pt x="0" y="25400"/>
                  </a:lnTo>
                  <a:lnTo>
                    <a:pt x="1996" y="15513"/>
                  </a:lnTo>
                  <a:lnTo>
                    <a:pt x="7439" y="7439"/>
                  </a:lnTo>
                  <a:lnTo>
                    <a:pt x="15513" y="1996"/>
                  </a:lnTo>
                  <a:lnTo>
                    <a:pt x="25400" y="0"/>
                  </a:lnTo>
                  <a:lnTo>
                    <a:pt x="35286" y="1996"/>
                  </a:lnTo>
                  <a:lnTo>
                    <a:pt x="43360" y="7439"/>
                  </a:lnTo>
                  <a:lnTo>
                    <a:pt x="48803" y="15513"/>
                  </a:lnTo>
                  <a:lnTo>
                    <a:pt x="50800" y="25400"/>
                  </a:lnTo>
                  <a:close/>
                </a:path>
              </a:pathLst>
            </a:custGeom>
            <a:ln w="9525">
              <a:solidFill>
                <a:srgbClr val="165AB6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74" name="object 74"/>
            <p:cNvSpPr/>
            <p:nvPr/>
          </p:nvSpPr>
          <p:spPr>
            <a:xfrm>
              <a:off x="8937124" y="4899864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>
                  <a:moveTo>
                    <a:pt x="25400" y="0"/>
                  </a:moveTo>
                  <a:lnTo>
                    <a:pt x="15513" y="1996"/>
                  </a:lnTo>
                  <a:lnTo>
                    <a:pt x="7439" y="7439"/>
                  </a:lnTo>
                  <a:lnTo>
                    <a:pt x="1996" y="15513"/>
                  </a:lnTo>
                  <a:lnTo>
                    <a:pt x="0" y="25400"/>
                  </a:lnTo>
                  <a:lnTo>
                    <a:pt x="1996" y="35286"/>
                  </a:lnTo>
                  <a:lnTo>
                    <a:pt x="7439" y="43360"/>
                  </a:lnTo>
                  <a:lnTo>
                    <a:pt x="15513" y="48803"/>
                  </a:lnTo>
                  <a:lnTo>
                    <a:pt x="25400" y="50800"/>
                  </a:lnTo>
                  <a:lnTo>
                    <a:pt x="35286" y="48803"/>
                  </a:lnTo>
                  <a:lnTo>
                    <a:pt x="43360" y="43360"/>
                  </a:lnTo>
                  <a:lnTo>
                    <a:pt x="48803" y="35286"/>
                  </a:lnTo>
                  <a:lnTo>
                    <a:pt x="50800" y="25400"/>
                  </a:lnTo>
                  <a:lnTo>
                    <a:pt x="48803" y="15513"/>
                  </a:lnTo>
                  <a:lnTo>
                    <a:pt x="43360" y="7439"/>
                  </a:lnTo>
                  <a:lnTo>
                    <a:pt x="35286" y="1996"/>
                  </a:lnTo>
                  <a:lnTo>
                    <a:pt x="25400" y="0"/>
                  </a:lnTo>
                  <a:close/>
                </a:path>
              </a:pathLst>
            </a:custGeom>
            <a:solidFill>
              <a:srgbClr val="165AB6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75" name="object 75"/>
            <p:cNvSpPr/>
            <p:nvPr/>
          </p:nvSpPr>
          <p:spPr>
            <a:xfrm>
              <a:off x="8937124" y="4899864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>
                  <a:moveTo>
                    <a:pt x="50800" y="25400"/>
                  </a:moveTo>
                  <a:lnTo>
                    <a:pt x="48803" y="35286"/>
                  </a:lnTo>
                  <a:lnTo>
                    <a:pt x="43360" y="43360"/>
                  </a:lnTo>
                  <a:lnTo>
                    <a:pt x="35286" y="48803"/>
                  </a:lnTo>
                  <a:lnTo>
                    <a:pt x="25400" y="50800"/>
                  </a:lnTo>
                  <a:lnTo>
                    <a:pt x="15513" y="48803"/>
                  </a:lnTo>
                  <a:lnTo>
                    <a:pt x="7439" y="43360"/>
                  </a:lnTo>
                  <a:lnTo>
                    <a:pt x="1996" y="35286"/>
                  </a:lnTo>
                  <a:lnTo>
                    <a:pt x="0" y="25400"/>
                  </a:lnTo>
                  <a:lnTo>
                    <a:pt x="1996" y="15513"/>
                  </a:lnTo>
                  <a:lnTo>
                    <a:pt x="7439" y="7439"/>
                  </a:lnTo>
                  <a:lnTo>
                    <a:pt x="15513" y="1996"/>
                  </a:lnTo>
                  <a:lnTo>
                    <a:pt x="25400" y="0"/>
                  </a:lnTo>
                  <a:lnTo>
                    <a:pt x="35286" y="1996"/>
                  </a:lnTo>
                  <a:lnTo>
                    <a:pt x="43360" y="7439"/>
                  </a:lnTo>
                  <a:lnTo>
                    <a:pt x="48803" y="15513"/>
                  </a:lnTo>
                  <a:lnTo>
                    <a:pt x="50800" y="25400"/>
                  </a:lnTo>
                  <a:close/>
                </a:path>
              </a:pathLst>
            </a:custGeom>
            <a:ln w="9525">
              <a:solidFill>
                <a:srgbClr val="165AB6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76" name="object 76"/>
            <p:cNvSpPr/>
            <p:nvPr/>
          </p:nvSpPr>
          <p:spPr>
            <a:xfrm>
              <a:off x="9153024" y="4785564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>
                  <a:moveTo>
                    <a:pt x="25400" y="0"/>
                  </a:moveTo>
                  <a:lnTo>
                    <a:pt x="15513" y="1996"/>
                  </a:lnTo>
                  <a:lnTo>
                    <a:pt x="7439" y="7439"/>
                  </a:lnTo>
                  <a:lnTo>
                    <a:pt x="1996" y="15513"/>
                  </a:lnTo>
                  <a:lnTo>
                    <a:pt x="0" y="25400"/>
                  </a:lnTo>
                  <a:lnTo>
                    <a:pt x="1996" y="35286"/>
                  </a:lnTo>
                  <a:lnTo>
                    <a:pt x="7439" y="43360"/>
                  </a:lnTo>
                  <a:lnTo>
                    <a:pt x="15513" y="48803"/>
                  </a:lnTo>
                  <a:lnTo>
                    <a:pt x="25400" y="50800"/>
                  </a:lnTo>
                  <a:lnTo>
                    <a:pt x="35286" y="48803"/>
                  </a:lnTo>
                  <a:lnTo>
                    <a:pt x="43360" y="43360"/>
                  </a:lnTo>
                  <a:lnTo>
                    <a:pt x="48803" y="35286"/>
                  </a:lnTo>
                  <a:lnTo>
                    <a:pt x="50800" y="25400"/>
                  </a:lnTo>
                  <a:lnTo>
                    <a:pt x="48803" y="15513"/>
                  </a:lnTo>
                  <a:lnTo>
                    <a:pt x="43360" y="7439"/>
                  </a:lnTo>
                  <a:lnTo>
                    <a:pt x="35286" y="1996"/>
                  </a:lnTo>
                  <a:lnTo>
                    <a:pt x="25400" y="0"/>
                  </a:lnTo>
                  <a:close/>
                </a:path>
              </a:pathLst>
            </a:custGeom>
            <a:solidFill>
              <a:srgbClr val="165AB6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77" name="object 77"/>
            <p:cNvSpPr/>
            <p:nvPr/>
          </p:nvSpPr>
          <p:spPr>
            <a:xfrm>
              <a:off x="9153024" y="4785564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>
                  <a:moveTo>
                    <a:pt x="50800" y="25400"/>
                  </a:moveTo>
                  <a:lnTo>
                    <a:pt x="48803" y="35286"/>
                  </a:lnTo>
                  <a:lnTo>
                    <a:pt x="43360" y="43360"/>
                  </a:lnTo>
                  <a:lnTo>
                    <a:pt x="35286" y="48803"/>
                  </a:lnTo>
                  <a:lnTo>
                    <a:pt x="25400" y="50800"/>
                  </a:lnTo>
                  <a:lnTo>
                    <a:pt x="15513" y="48803"/>
                  </a:lnTo>
                  <a:lnTo>
                    <a:pt x="7439" y="43360"/>
                  </a:lnTo>
                  <a:lnTo>
                    <a:pt x="1996" y="35286"/>
                  </a:lnTo>
                  <a:lnTo>
                    <a:pt x="0" y="25400"/>
                  </a:lnTo>
                  <a:lnTo>
                    <a:pt x="1996" y="15513"/>
                  </a:lnTo>
                  <a:lnTo>
                    <a:pt x="7439" y="7439"/>
                  </a:lnTo>
                  <a:lnTo>
                    <a:pt x="15513" y="1996"/>
                  </a:lnTo>
                  <a:lnTo>
                    <a:pt x="25400" y="0"/>
                  </a:lnTo>
                  <a:lnTo>
                    <a:pt x="35286" y="1996"/>
                  </a:lnTo>
                  <a:lnTo>
                    <a:pt x="43360" y="7439"/>
                  </a:lnTo>
                  <a:lnTo>
                    <a:pt x="48803" y="15513"/>
                  </a:lnTo>
                  <a:lnTo>
                    <a:pt x="50800" y="25400"/>
                  </a:lnTo>
                  <a:close/>
                </a:path>
              </a:pathLst>
            </a:custGeom>
            <a:ln w="9525">
              <a:solidFill>
                <a:srgbClr val="165AB6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</p:grpSp>
      <p:sp>
        <p:nvSpPr>
          <p:cNvPr id="78" name="object 78"/>
          <p:cNvSpPr txBox="1"/>
          <p:nvPr/>
        </p:nvSpPr>
        <p:spPr>
          <a:xfrm>
            <a:off x="5504307" y="4568351"/>
            <a:ext cx="150041" cy="521018"/>
          </a:xfrm>
          <a:prstGeom prst="rect">
            <a:avLst/>
          </a:prstGeom>
        </p:spPr>
        <p:txBody>
          <a:bodyPr vert="vert270" wrap="square" lIns="0" tIns="7620" rIns="0" bIns="0" rtlCol="0">
            <a:spAutoFit/>
          </a:bodyPr>
          <a:lstStyle/>
          <a:p>
            <a:pPr marL="9525">
              <a:spcBef>
                <a:spcPts val="60"/>
              </a:spcBef>
            </a:pPr>
            <a:r>
              <a:rPr sz="975" spc="-8" dirty="0">
                <a:solidFill>
                  <a:srgbClr val="1B243B"/>
                </a:solidFill>
                <a:latin typeface="Arial"/>
                <a:cs typeface="Arial"/>
              </a:rPr>
              <a:t>positions</a:t>
            </a:r>
            <a:endParaRPr sz="975">
              <a:latin typeface="Arial"/>
              <a:cs typeface="Arial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6228808" y="5401056"/>
            <a:ext cx="270986" cy="159659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975" spc="-15" dirty="0">
                <a:solidFill>
                  <a:srgbClr val="1B243B"/>
                </a:solidFill>
                <a:latin typeface="Arial"/>
                <a:cs typeface="Arial"/>
              </a:rPr>
              <a:t>keys</a:t>
            </a:r>
            <a:endParaRPr sz="975">
              <a:latin typeface="Arial"/>
              <a:cs typeface="Arial"/>
            </a:endParaRPr>
          </a:p>
        </p:txBody>
      </p:sp>
      <p:grpSp>
        <p:nvGrpSpPr>
          <p:cNvPr id="80" name="object 80"/>
          <p:cNvGrpSpPr/>
          <p:nvPr/>
        </p:nvGrpSpPr>
        <p:grpSpPr>
          <a:xfrm>
            <a:off x="5776727" y="4440099"/>
            <a:ext cx="1123474" cy="835343"/>
            <a:chOff x="7702302" y="4777132"/>
            <a:chExt cx="1497965" cy="1113790"/>
          </a:xfrm>
        </p:grpSpPr>
        <p:sp>
          <p:nvSpPr>
            <p:cNvPr id="81" name="object 81"/>
            <p:cNvSpPr/>
            <p:nvPr/>
          </p:nvSpPr>
          <p:spPr>
            <a:xfrm>
              <a:off x="8106557" y="5508187"/>
              <a:ext cx="167640" cy="113664"/>
            </a:xfrm>
            <a:custGeom>
              <a:avLst/>
              <a:gdLst/>
              <a:ahLst/>
              <a:cxnLst/>
              <a:rect l="l" t="t" r="r" b="b"/>
              <a:pathLst>
                <a:path w="167640" h="113664">
                  <a:moveTo>
                    <a:pt x="0" y="113666"/>
                  </a:moveTo>
                  <a:lnTo>
                    <a:pt x="167441" y="0"/>
                  </a:lnTo>
                </a:path>
              </a:pathLst>
            </a:custGeom>
            <a:ln w="28575">
              <a:solidFill>
                <a:srgbClr val="4F9D37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82" name="object 82"/>
            <p:cNvSpPr/>
            <p:nvPr/>
          </p:nvSpPr>
          <p:spPr>
            <a:xfrm>
              <a:off x="8319772" y="5175583"/>
              <a:ext cx="541655" cy="239395"/>
            </a:xfrm>
            <a:custGeom>
              <a:avLst/>
              <a:gdLst/>
              <a:ahLst/>
              <a:cxnLst/>
              <a:rect l="l" t="t" r="r" b="b"/>
              <a:pathLst>
                <a:path w="541654" h="239395">
                  <a:moveTo>
                    <a:pt x="0" y="239092"/>
                  </a:moveTo>
                  <a:lnTo>
                    <a:pt x="541062" y="0"/>
                  </a:lnTo>
                </a:path>
              </a:pathLst>
            </a:custGeom>
            <a:ln w="28575">
              <a:solidFill>
                <a:srgbClr val="4F9D37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83" name="object 83"/>
            <p:cNvSpPr/>
            <p:nvPr/>
          </p:nvSpPr>
          <p:spPr>
            <a:xfrm>
              <a:off x="8935118" y="4791419"/>
              <a:ext cx="250825" cy="229235"/>
            </a:xfrm>
            <a:custGeom>
              <a:avLst/>
              <a:gdLst/>
              <a:ahLst/>
              <a:cxnLst/>
              <a:rect l="l" t="t" r="r" b="b"/>
              <a:pathLst>
                <a:path w="250825" h="229235">
                  <a:moveTo>
                    <a:pt x="0" y="228937"/>
                  </a:moveTo>
                  <a:lnTo>
                    <a:pt x="250367" y="0"/>
                  </a:lnTo>
                </a:path>
              </a:pathLst>
            </a:custGeom>
            <a:ln w="28575">
              <a:solidFill>
                <a:srgbClr val="4F9D37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84" name="object 84"/>
            <p:cNvSpPr/>
            <p:nvPr/>
          </p:nvSpPr>
          <p:spPr>
            <a:xfrm>
              <a:off x="7716590" y="5732369"/>
              <a:ext cx="133985" cy="144145"/>
            </a:xfrm>
            <a:custGeom>
              <a:avLst/>
              <a:gdLst/>
              <a:ahLst/>
              <a:cxnLst/>
              <a:rect l="l" t="t" r="r" b="b"/>
              <a:pathLst>
                <a:path w="133984" h="144145">
                  <a:moveTo>
                    <a:pt x="0" y="143799"/>
                  </a:moveTo>
                  <a:lnTo>
                    <a:pt x="133357" y="0"/>
                  </a:lnTo>
                </a:path>
              </a:pathLst>
            </a:custGeom>
            <a:ln w="28575">
              <a:solidFill>
                <a:srgbClr val="4F9D37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C02F30-C249-AE43-BF87-128107827B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Piecewise Linear Approximation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44628A-AC9F-AD0D-7C53-91EFF9B5BD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600200"/>
            <a:ext cx="8686800" cy="4525963"/>
          </a:xfrm>
        </p:spPr>
        <p:txBody>
          <a:bodyPr>
            <a:normAutofit/>
          </a:bodyPr>
          <a:lstStyle/>
          <a:p>
            <a:r>
              <a:rPr lang="en-US" dirty="0"/>
              <a:t>Given a sorted set of keys and an error term </a:t>
            </a:r>
            <a:r>
              <a:rPr lang="en-US" dirty="0">
                <a:latin typeface="Symbol" pitchFamily="2" charset="2"/>
              </a:rPr>
              <a:t>D</a:t>
            </a:r>
            <a:r>
              <a:rPr lang="en-US" dirty="0"/>
              <a:t>, we need to find a piecewise linear approximation for this set of keys with the minimum number of line segments in O(n) time that has error </a:t>
            </a:r>
            <a:r>
              <a:rPr lang="en-US" dirty="0">
                <a:latin typeface="Symbol" pitchFamily="2" charset="2"/>
              </a:rPr>
              <a:t>D</a:t>
            </a:r>
            <a:r>
              <a:rPr lang="en-US" dirty="0"/>
              <a:t>.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ADD56053-4885-17C2-0D79-CB10B7C4B847}"/>
              </a:ext>
            </a:extLst>
          </p:cNvPr>
          <p:cNvGrpSpPr/>
          <p:nvPr/>
        </p:nvGrpSpPr>
        <p:grpSpPr>
          <a:xfrm>
            <a:off x="3124200" y="4235313"/>
            <a:ext cx="2133600" cy="1890850"/>
            <a:chOff x="5504307" y="4289244"/>
            <a:chExt cx="1469303" cy="1262027"/>
          </a:xfrm>
        </p:grpSpPr>
        <p:grpSp>
          <p:nvGrpSpPr>
            <p:cNvPr id="9" name="object 56">
              <a:extLst>
                <a:ext uri="{FF2B5EF4-FFF2-40B4-BE49-F238E27FC236}">
                  <a16:creationId xmlns:a16="http://schemas.microsoft.com/office/drawing/2014/main" id="{07CA62C2-6CB9-069E-1660-01657F5B9340}"/>
                </a:ext>
              </a:extLst>
            </p:cNvPr>
            <p:cNvGrpSpPr/>
            <p:nvPr/>
          </p:nvGrpSpPr>
          <p:grpSpPr>
            <a:xfrm>
              <a:off x="5717262" y="4289244"/>
              <a:ext cx="1256348" cy="1114901"/>
              <a:chOff x="7623016" y="4575991"/>
              <a:chExt cx="1675130" cy="1486535"/>
            </a:xfrm>
          </p:grpSpPr>
          <p:sp>
            <p:nvSpPr>
              <p:cNvPr id="10" name="object 57">
                <a:extLst>
                  <a:ext uri="{FF2B5EF4-FFF2-40B4-BE49-F238E27FC236}">
                    <a16:creationId xmlns:a16="http://schemas.microsoft.com/office/drawing/2014/main" id="{AD15FB28-F419-9746-1006-07D8C79DD30C}"/>
                  </a:ext>
                </a:extLst>
              </p:cNvPr>
              <p:cNvSpPr/>
              <p:nvPr/>
            </p:nvSpPr>
            <p:spPr>
              <a:xfrm>
                <a:off x="7623010" y="4576000"/>
                <a:ext cx="1675130" cy="1486535"/>
              </a:xfrm>
              <a:custGeom>
                <a:avLst/>
                <a:gdLst/>
                <a:ahLst/>
                <a:cxnLst/>
                <a:rect l="l" t="t" r="r" b="b"/>
                <a:pathLst>
                  <a:path w="1675129" h="1486535">
                    <a:moveTo>
                      <a:pt x="1674812" y="1436611"/>
                    </a:moveTo>
                    <a:lnTo>
                      <a:pt x="1666646" y="1431848"/>
                    </a:lnTo>
                    <a:lnTo>
                      <a:pt x="1589290" y="1386725"/>
                    </a:lnTo>
                    <a:lnTo>
                      <a:pt x="1586369" y="1387487"/>
                    </a:lnTo>
                    <a:lnTo>
                      <a:pt x="1583715" y="1392034"/>
                    </a:lnTo>
                    <a:lnTo>
                      <a:pt x="1584490" y="1394955"/>
                    </a:lnTo>
                    <a:lnTo>
                      <a:pt x="1647736" y="1431848"/>
                    </a:lnTo>
                    <a:lnTo>
                      <a:pt x="54648" y="1431848"/>
                    </a:lnTo>
                    <a:lnTo>
                      <a:pt x="54648" y="27063"/>
                    </a:lnTo>
                    <a:lnTo>
                      <a:pt x="91554" y="90322"/>
                    </a:lnTo>
                    <a:lnTo>
                      <a:pt x="94462" y="91084"/>
                    </a:lnTo>
                    <a:lnTo>
                      <a:pt x="99009" y="88442"/>
                    </a:lnTo>
                    <a:lnTo>
                      <a:pt x="99783" y="85521"/>
                    </a:lnTo>
                    <a:lnTo>
                      <a:pt x="55397" y="9448"/>
                    </a:lnTo>
                    <a:lnTo>
                      <a:pt x="49885" y="0"/>
                    </a:lnTo>
                    <a:lnTo>
                      <a:pt x="0" y="85521"/>
                    </a:lnTo>
                    <a:lnTo>
                      <a:pt x="762" y="88442"/>
                    </a:lnTo>
                    <a:lnTo>
                      <a:pt x="5308" y="91084"/>
                    </a:lnTo>
                    <a:lnTo>
                      <a:pt x="8229" y="90322"/>
                    </a:lnTo>
                    <a:lnTo>
                      <a:pt x="45123" y="27063"/>
                    </a:lnTo>
                    <a:lnTo>
                      <a:pt x="45123" y="1436611"/>
                    </a:lnTo>
                    <a:lnTo>
                      <a:pt x="49885" y="1436611"/>
                    </a:lnTo>
                    <a:lnTo>
                      <a:pt x="49885" y="1441373"/>
                    </a:lnTo>
                    <a:lnTo>
                      <a:pt x="1647736" y="1441373"/>
                    </a:lnTo>
                    <a:lnTo>
                      <a:pt x="1584490" y="1478280"/>
                    </a:lnTo>
                    <a:lnTo>
                      <a:pt x="1583715" y="1481188"/>
                    </a:lnTo>
                    <a:lnTo>
                      <a:pt x="1586369" y="1485734"/>
                    </a:lnTo>
                    <a:lnTo>
                      <a:pt x="1589290" y="1486509"/>
                    </a:lnTo>
                    <a:lnTo>
                      <a:pt x="1666646" y="1441373"/>
                    </a:lnTo>
                    <a:lnTo>
                      <a:pt x="1674812" y="1436611"/>
                    </a:lnTo>
                    <a:close/>
                  </a:path>
                </a:pathLst>
              </a:custGeom>
              <a:solidFill>
                <a:srgbClr val="1B243B"/>
              </a:solidFill>
            </p:spPr>
            <p:txBody>
              <a:bodyPr wrap="square" lIns="0" tIns="0" rIns="0" bIns="0" rtlCol="0"/>
              <a:lstStyle/>
              <a:p>
                <a:endParaRPr sz="2400"/>
              </a:p>
            </p:txBody>
          </p:sp>
          <p:sp>
            <p:nvSpPr>
              <p:cNvPr id="11" name="object 58">
                <a:extLst>
                  <a:ext uri="{FF2B5EF4-FFF2-40B4-BE49-F238E27FC236}">
                    <a16:creationId xmlns:a16="http://schemas.microsoft.com/office/drawing/2014/main" id="{C4C24BCA-B4BF-F2C6-1EB7-EACF68F37785}"/>
                  </a:ext>
                </a:extLst>
              </p:cNvPr>
              <p:cNvSpPr/>
              <p:nvPr/>
            </p:nvSpPr>
            <p:spPr>
              <a:xfrm>
                <a:off x="7692524" y="5865063"/>
                <a:ext cx="50800" cy="50800"/>
              </a:xfrm>
              <a:custGeom>
                <a:avLst/>
                <a:gdLst/>
                <a:ahLst/>
                <a:cxnLst/>
                <a:rect l="l" t="t" r="r" b="b"/>
                <a:pathLst>
                  <a:path w="50800" h="50800">
                    <a:moveTo>
                      <a:pt x="25400" y="0"/>
                    </a:moveTo>
                    <a:lnTo>
                      <a:pt x="15513" y="1996"/>
                    </a:lnTo>
                    <a:lnTo>
                      <a:pt x="7439" y="7439"/>
                    </a:lnTo>
                    <a:lnTo>
                      <a:pt x="1996" y="15513"/>
                    </a:lnTo>
                    <a:lnTo>
                      <a:pt x="0" y="25399"/>
                    </a:lnTo>
                    <a:lnTo>
                      <a:pt x="1996" y="35286"/>
                    </a:lnTo>
                    <a:lnTo>
                      <a:pt x="7439" y="43360"/>
                    </a:lnTo>
                    <a:lnTo>
                      <a:pt x="15513" y="48803"/>
                    </a:lnTo>
                    <a:lnTo>
                      <a:pt x="25400" y="50799"/>
                    </a:lnTo>
                    <a:lnTo>
                      <a:pt x="35286" y="48803"/>
                    </a:lnTo>
                    <a:lnTo>
                      <a:pt x="43360" y="43360"/>
                    </a:lnTo>
                    <a:lnTo>
                      <a:pt x="48803" y="35286"/>
                    </a:lnTo>
                    <a:lnTo>
                      <a:pt x="50800" y="25399"/>
                    </a:lnTo>
                    <a:lnTo>
                      <a:pt x="48803" y="15513"/>
                    </a:lnTo>
                    <a:lnTo>
                      <a:pt x="43360" y="7439"/>
                    </a:lnTo>
                    <a:lnTo>
                      <a:pt x="35286" y="1996"/>
                    </a:lnTo>
                    <a:lnTo>
                      <a:pt x="25400" y="0"/>
                    </a:lnTo>
                    <a:close/>
                  </a:path>
                </a:pathLst>
              </a:custGeom>
              <a:solidFill>
                <a:srgbClr val="165AB6"/>
              </a:solidFill>
            </p:spPr>
            <p:txBody>
              <a:bodyPr wrap="square" lIns="0" tIns="0" rIns="0" bIns="0" rtlCol="0"/>
              <a:lstStyle/>
              <a:p>
                <a:endParaRPr sz="2400"/>
              </a:p>
            </p:txBody>
          </p:sp>
          <p:sp>
            <p:nvSpPr>
              <p:cNvPr id="12" name="object 59">
                <a:extLst>
                  <a:ext uri="{FF2B5EF4-FFF2-40B4-BE49-F238E27FC236}">
                    <a16:creationId xmlns:a16="http://schemas.microsoft.com/office/drawing/2014/main" id="{266A2098-E4C2-CE0A-9E24-0E013A7CF9D0}"/>
                  </a:ext>
                </a:extLst>
              </p:cNvPr>
              <p:cNvSpPr/>
              <p:nvPr/>
            </p:nvSpPr>
            <p:spPr>
              <a:xfrm>
                <a:off x="7692524" y="5865063"/>
                <a:ext cx="50800" cy="50800"/>
              </a:xfrm>
              <a:custGeom>
                <a:avLst/>
                <a:gdLst/>
                <a:ahLst/>
                <a:cxnLst/>
                <a:rect l="l" t="t" r="r" b="b"/>
                <a:pathLst>
                  <a:path w="50800" h="50800">
                    <a:moveTo>
                      <a:pt x="50800" y="25400"/>
                    </a:moveTo>
                    <a:lnTo>
                      <a:pt x="48803" y="35286"/>
                    </a:lnTo>
                    <a:lnTo>
                      <a:pt x="43360" y="43360"/>
                    </a:lnTo>
                    <a:lnTo>
                      <a:pt x="35286" y="48803"/>
                    </a:lnTo>
                    <a:lnTo>
                      <a:pt x="25400" y="50800"/>
                    </a:lnTo>
                    <a:lnTo>
                      <a:pt x="15513" y="48803"/>
                    </a:lnTo>
                    <a:lnTo>
                      <a:pt x="7439" y="43360"/>
                    </a:lnTo>
                    <a:lnTo>
                      <a:pt x="1996" y="35286"/>
                    </a:lnTo>
                    <a:lnTo>
                      <a:pt x="0" y="25400"/>
                    </a:lnTo>
                    <a:lnTo>
                      <a:pt x="1996" y="15513"/>
                    </a:lnTo>
                    <a:lnTo>
                      <a:pt x="7439" y="7439"/>
                    </a:lnTo>
                    <a:lnTo>
                      <a:pt x="15513" y="1996"/>
                    </a:lnTo>
                    <a:lnTo>
                      <a:pt x="25400" y="0"/>
                    </a:lnTo>
                    <a:lnTo>
                      <a:pt x="35286" y="1996"/>
                    </a:lnTo>
                    <a:lnTo>
                      <a:pt x="43360" y="7439"/>
                    </a:lnTo>
                    <a:lnTo>
                      <a:pt x="48803" y="15513"/>
                    </a:lnTo>
                    <a:lnTo>
                      <a:pt x="50800" y="25400"/>
                    </a:lnTo>
                    <a:close/>
                  </a:path>
                </a:pathLst>
              </a:custGeom>
              <a:ln w="9525">
                <a:solidFill>
                  <a:srgbClr val="165AB6"/>
                </a:solidFill>
              </a:ln>
            </p:spPr>
            <p:txBody>
              <a:bodyPr wrap="square" lIns="0" tIns="0" rIns="0" bIns="0" rtlCol="0"/>
              <a:lstStyle/>
              <a:p>
                <a:endParaRPr sz="2400"/>
              </a:p>
            </p:txBody>
          </p:sp>
          <p:sp>
            <p:nvSpPr>
              <p:cNvPr id="13" name="object 60">
                <a:extLst>
                  <a:ext uri="{FF2B5EF4-FFF2-40B4-BE49-F238E27FC236}">
                    <a16:creationId xmlns:a16="http://schemas.microsoft.com/office/drawing/2014/main" id="{1EA61004-751B-4707-B3FB-D972FA416F19}"/>
                  </a:ext>
                </a:extLst>
              </p:cNvPr>
              <p:cNvSpPr/>
              <p:nvPr/>
            </p:nvSpPr>
            <p:spPr>
              <a:xfrm>
                <a:off x="7794124" y="5738063"/>
                <a:ext cx="50800" cy="50800"/>
              </a:xfrm>
              <a:custGeom>
                <a:avLst/>
                <a:gdLst/>
                <a:ahLst/>
                <a:cxnLst/>
                <a:rect l="l" t="t" r="r" b="b"/>
                <a:pathLst>
                  <a:path w="50800" h="50800">
                    <a:moveTo>
                      <a:pt x="25400" y="0"/>
                    </a:moveTo>
                    <a:lnTo>
                      <a:pt x="15513" y="1996"/>
                    </a:lnTo>
                    <a:lnTo>
                      <a:pt x="7439" y="7439"/>
                    </a:lnTo>
                    <a:lnTo>
                      <a:pt x="1996" y="15513"/>
                    </a:lnTo>
                    <a:lnTo>
                      <a:pt x="0" y="25400"/>
                    </a:lnTo>
                    <a:lnTo>
                      <a:pt x="1996" y="35286"/>
                    </a:lnTo>
                    <a:lnTo>
                      <a:pt x="7439" y="43360"/>
                    </a:lnTo>
                    <a:lnTo>
                      <a:pt x="15513" y="48803"/>
                    </a:lnTo>
                    <a:lnTo>
                      <a:pt x="25400" y="50800"/>
                    </a:lnTo>
                    <a:lnTo>
                      <a:pt x="35286" y="48803"/>
                    </a:lnTo>
                    <a:lnTo>
                      <a:pt x="43360" y="43360"/>
                    </a:lnTo>
                    <a:lnTo>
                      <a:pt x="48803" y="35286"/>
                    </a:lnTo>
                    <a:lnTo>
                      <a:pt x="50800" y="25400"/>
                    </a:lnTo>
                    <a:lnTo>
                      <a:pt x="48803" y="15513"/>
                    </a:lnTo>
                    <a:lnTo>
                      <a:pt x="43360" y="7439"/>
                    </a:lnTo>
                    <a:lnTo>
                      <a:pt x="35286" y="1996"/>
                    </a:lnTo>
                    <a:lnTo>
                      <a:pt x="25400" y="0"/>
                    </a:lnTo>
                    <a:close/>
                  </a:path>
                </a:pathLst>
              </a:custGeom>
              <a:solidFill>
                <a:srgbClr val="165AB6"/>
              </a:solidFill>
            </p:spPr>
            <p:txBody>
              <a:bodyPr wrap="square" lIns="0" tIns="0" rIns="0" bIns="0" rtlCol="0"/>
              <a:lstStyle/>
              <a:p>
                <a:endParaRPr sz="2400"/>
              </a:p>
            </p:txBody>
          </p:sp>
          <p:sp>
            <p:nvSpPr>
              <p:cNvPr id="14" name="object 61">
                <a:extLst>
                  <a:ext uri="{FF2B5EF4-FFF2-40B4-BE49-F238E27FC236}">
                    <a16:creationId xmlns:a16="http://schemas.microsoft.com/office/drawing/2014/main" id="{DB4F39A8-AE54-C84E-A0E4-61AAEE102F6D}"/>
                  </a:ext>
                </a:extLst>
              </p:cNvPr>
              <p:cNvSpPr/>
              <p:nvPr/>
            </p:nvSpPr>
            <p:spPr>
              <a:xfrm>
                <a:off x="7794124" y="5738063"/>
                <a:ext cx="50800" cy="50800"/>
              </a:xfrm>
              <a:custGeom>
                <a:avLst/>
                <a:gdLst/>
                <a:ahLst/>
                <a:cxnLst/>
                <a:rect l="l" t="t" r="r" b="b"/>
                <a:pathLst>
                  <a:path w="50800" h="50800">
                    <a:moveTo>
                      <a:pt x="50800" y="25400"/>
                    </a:moveTo>
                    <a:lnTo>
                      <a:pt x="48803" y="35286"/>
                    </a:lnTo>
                    <a:lnTo>
                      <a:pt x="43360" y="43360"/>
                    </a:lnTo>
                    <a:lnTo>
                      <a:pt x="35286" y="48803"/>
                    </a:lnTo>
                    <a:lnTo>
                      <a:pt x="25400" y="50800"/>
                    </a:lnTo>
                    <a:lnTo>
                      <a:pt x="15513" y="48803"/>
                    </a:lnTo>
                    <a:lnTo>
                      <a:pt x="7439" y="43360"/>
                    </a:lnTo>
                    <a:lnTo>
                      <a:pt x="1996" y="35286"/>
                    </a:lnTo>
                    <a:lnTo>
                      <a:pt x="0" y="25400"/>
                    </a:lnTo>
                    <a:lnTo>
                      <a:pt x="1996" y="15513"/>
                    </a:lnTo>
                    <a:lnTo>
                      <a:pt x="7439" y="7439"/>
                    </a:lnTo>
                    <a:lnTo>
                      <a:pt x="15513" y="1996"/>
                    </a:lnTo>
                    <a:lnTo>
                      <a:pt x="25400" y="0"/>
                    </a:lnTo>
                    <a:lnTo>
                      <a:pt x="35286" y="1996"/>
                    </a:lnTo>
                    <a:lnTo>
                      <a:pt x="43360" y="7439"/>
                    </a:lnTo>
                    <a:lnTo>
                      <a:pt x="48803" y="15513"/>
                    </a:lnTo>
                    <a:lnTo>
                      <a:pt x="50800" y="25400"/>
                    </a:lnTo>
                    <a:close/>
                  </a:path>
                </a:pathLst>
              </a:custGeom>
              <a:ln w="9525">
                <a:solidFill>
                  <a:srgbClr val="165AB6"/>
                </a:solidFill>
              </a:ln>
            </p:spPr>
            <p:txBody>
              <a:bodyPr wrap="square" lIns="0" tIns="0" rIns="0" bIns="0" rtlCol="0"/>
              <a:lstStyle/>
              <a:p>
                <a:endParaRPr sz="2400"/>
              </a:p>
            </p:txBody>
          </p:sp>
          <p:sp>
            <p:nvSpPr>
              <p:cNvPr id="15" name="object 62">
                <a:extLst>
                  <a:ext uri="{FF2B5EF4-FFF2-40B4-BE49-F238E27FC236}">
                    <a16:creationId xmlns:a16="http://schemas.microsoft.com/office/drawing/2014/main" id="{9406861A-7142-D14E-E005-76AB68DE4E0C}"/>
                  </a:ext>
                </a:extLst>
              </p:cNvPr>
              <p:cNvSpPr/>
              <p:nvPr/>
            </p:nvSpPr>
            <p:spPr>
              <a:xfrm>
                <a:off x="8073524" y="5623763"/>
                <a:ext cx="50800" cy="50800"/>
              </a:xfrm>
              <a:custGeom>
                <a:avLst/>
                <a:gdLst/>
                <a:ahLst/>
                <a:cxnLst/>
                <a:rect l="l" t="t" r="r" b="b"/>
                <a:pathLst>
                  <a:path w="50800" h="50800">
                    <a:moveTo>
                      <a:pt x="25400" y="0"/>
                    </a:moveTo>
                    <a:lnTo>
                      <a:pt x="15513" y="1996"/>
                    </a:lnTo>
                    <a:lnTo>
                      <a:pt x="7439" y="7439"/>
                    </a:lnTo>
                    <a:lnTo>
                      <a:pt x="1996" y="15513"/>
                    </a:lnTo>
                    <a:lnTo>
                      <a:pt x="0" y="25400"/>
                    </a:lnTo>
                    <a:lnTo>
                      <a:pt x="1996" y="35286"/>
                    </a:lnTo>
                    <a:lnTo>
                      <a:pt x="7439" y="43360"/>
                    </a:lnTo>
                    <a:lnTo>
                      <a:pt x="15513" y="48803"/>
                    </a:lnTo>
                    <a:lnTo>
                      <a:pt x="25400" y="50800"/>
                    </a:lnTo>
                    <a:lnTo>
                      <a:pt x="35286" y="48803"/>
                    </a:lnTo>
                    <a:lnTo>
                      <a:pt x="43360" y="43360"/>
                    </a:lnTo>
                    <a:lnTo>
                      <a:pt x="48803" y="35286"/>
                    </a:lnTo>
                    <a:lnTo>
                      <a:pt x="50800" y="25400"/>
                    </a:lnTo>
                    <a:lnTo>
                      <a:pt x="48803" y="15513"/>
                    </a:lnTo>
                    <a:lnTo>
                      <a:pt x="43360" y="7439"/>
                    </a:lnTo>
                    <a:lnTo>
                      <a:pt x="35286" y="1996"/>
                    </a:lnTo>
                    <a:lnTo>
                      <a:pt x="25400" y="0"/>
                    </a:lnTo>
                    <a:close/>
                  </a:path>
                </a:pathLst>
              </a:custGeom>
              <a:solidFill>
                <a:srgbClr val="165AB6"/>
              </a:solidFill>
            </p:spPr>
            <p:txBody>
              <a:bodyPr wrap="square" lIns="0" tIns="0" rIns="0" bIns="0" rtlCol="0"/>
              <a:lstStyle/>
              <a:p>
                <a:endParaRPr sz="2400"/>
              </a:p>
            </p:txBody>
          </p:sp>
          <p:sp>
            <p:nvSpPr>
              <p:cNvPr id="16" name="object 63">
                <a:extLst>
                  <a:ext uri="{FF2B5EF4-FFF2-40B4-BE49-F238E27FC236}">
                    <a16:creationId xmlns:a16="http://schemas.microsoft.com/office/drawing/2014/main" id="{AA06BE0C-4B61-D11C-3785-AED8852BCFFA}"/>
                  </a:ext>
                </a:extLst>
              </p:cNvPr>
              <p:cNvSpPr/>
              <p:nvPr/>
            </p:nvSpPr>
            <p:spPr>
              <a:xfrm>
                <a:off x="8073524" y="5623763"/>
                <a:ext cx="50800" cy="50800"/>
              </a:xfrm>
              <a:custGeom>
                <a:avLst/>
                <a:gdLst/>
                <a:ahLst/>
                <a:cxnLst/>
                <a:rect l="l" t="t" r="r" b="b"/>
                <a:pathLst>
                  <a:path w="50800" h="50800">
                    <a:moveTo>
                      <a:pt x="50800" y="25400"/>
                    </a:moveTo>
                    <a:lnTo>
                      <a:pt x="48803" y="35286"/>
                    </a:lnTo>
                    <a:lnTo>
                      <a:pt x="43360" y="43360"/>
                    </a:lnTo>
                    <a:lnTo>
                      <a:pt x="35286" y="48803"/>
                    </a:lnTo>
                    <a:lnTo>
                      <a:pt x="25400" y="50800"/>
                    </a:lnTo>
                    <a:lnTo>
                      <a:pt x="15513" y="48803"/>
                    </a:lnTo>
                    <a:lnTo>
                      <a:pt x="7439" y="43360"/>
                    </a:lnTo>
                    <a:lnTo>
                      <a:pt x="1996" y="35286"/>
                    </a:lnTo>
                    <a:lnTo>
                      <a:pt x="0" y="25400"/>
                    </a:lnTo>
                    <a:lnTo>
                      <a:pt x="1996" y="15513"/>
                    </a:lnTo>
                    <a:lnTo>
                      <a:pt x="7439" y="7439"/>
                    </a:lnTo>
                    <a:lnTo>
                      <a:pt x="15513" y="1996"/>
                    </a:lnTo>
                    <a:lnTo>
                      <a:pt x="25400" y="0"/>
                    </a:lnTo>
                    <a:lnTo>
                      <a:pt x="35286" y="1996"/>
                    </a:lnTo>
                    <a:lnTo>
                      <a:pt x="43360" y="7439"/>
                    </a:lnTo>
                    <a:lnTo>
                      <a:pt x="48803" y="15513"/>
                    </a:lnTo>
                    <a:lnTo>
                      <a:pt x="50800" y="25400"/>
                    </a:lnTo>
                    <a:close/>
                  </a:path>
                </a:pathLst>
              </a:custGeom>
              <a:ln w="9525">
                <a:solidFill>
                  <a:srgbClr val="165AB6"/>
                </a:solidFill>
              </a:ln>
            </p:spPr>
            <p:txBody>
              <a:bodyPr wrap="square" lIns="0" tIns="0" rIns="0" bIns="0" rtlCol="0"/>
              <a:lstStyle/>
              <a:p>
                <a:endParaRPr sz="2400"/>
              </a:p>
            </p:txBody>
          </p:sp>
          <p:sp>
            <p:nvSpPr>
              <p:cNvPr id="17" name="object 64">
                <a:extLst>
                  <a:ext uri="{FF2B5EF4-FFF2-40B4-BE49-F238E27FC236}">
                    <a16:creationId xmlns:a16="http://schemas.microsoft.com/office/drawing/2014/main" id="{17B5B5CD-8409-5721-CCA0-1493B5F37355}"/>
                  </a:ext>
                </a:extLst>
              </p:cNvPr>
              <p:cNvSpPr/>
              <p:nvPr/>
            </p:nvSpPr>
            <p:spPr>
              <a:xfrm>
                <a:off x="8238624" y="5496763"/>
                <a:ext cx="50800" cy="50800"/>
              </a:xfrm>
              <a:custGeom>
                <a:avLst/>
                <a:gdLst/>
                <a:ahLst/>
                <a:cxnLst/>
                <a:rect l="l" t="t" r="r" b="b"/>
                <a:pathLst>
                  <a:path w="50800" h="50800">
                    <a:moveTo>
                      <a:pt x="25400" y="0"/>
                    </a:moveTo>
                    <a:lnTo>
                      <a:pt x="15513" y="1996"/>
                    </a:lnTo>
                    <a:lnTo>
                      <a:pt x="7439" y="7439"/>
                    </a:lnTo>
                    <a:lnTo>
                      <a:pt x="1996" y="15513"/>
                    </a:lnTo>
                    <a:lnTo>
                      <a:pt x="0" y="25399"/>
                    </a:lnTo>
                    <a:lnTo>
                      <a:pt x="1996" y="35286"/>
                    </a:lnTo>
                    <a:lnTo>
                      <a:pt x="7439" y="43360"/>
                    </a:lnTo>
                    <a:lnTo>
                      <a:pt x="15513" y="48803"/>
                    </a:lnTo>
                    <a:lnTo>
                      <a:pt x="25400" y="50799"/>
                    </a:lnTo>
                    <a:lnTo>
                      <a:pt x="35286" y="48803"/>
                    </a:lnTo>
                    <a:lnTo>
                      <a:pt x="43360" y="43360"/>
                    </a:lnTo>
                    <a:lnTo>
                      <a:pt x="48803" y="35286"/>
                    </a:lnTo>
                    <a:lnTo>
                      <a:pt x="50800" y="25399"/>
                    </a:lnTo>
                    <a:lnTo>
                      <a:pt x="48803" y="15513"/>
                    </a:lnTo>
                    <a:lnTo>
                      <a:pt x="43360" y="7439"/>
                    </a:lnTo>
                    <a:lnTo>
                      <a:pt x="35286" y="1996"/>
                    </a:lnTo>
                    <a:lnTo>
                      <a:pt x="25400" y="0"/>
                    </a:lnTo>
                    <a:close/>
                  </a:path>
                </a:pathLst>
              </a:custGeom>
              <a:solidFill>
                <a:srgbClr val="165AB6"/>
              </a:solidFill>
            </p:spPr>
            <p:txBody>
              <a:bodyPr wrap="square" lIns="0" tIns="0" rIns="0" bIns="0" rtlCol="0"/>
              <a:lstStyle/>
              <a:p>
                <a:endParaRPr sz="2400"/>
              </a:p>
            </p:txBody>
          </p:sp>
          <p:sp>
            <p:nvSpPr>
              <p:cNvPr id="18" name="object 65">
                <a:extLst>
                  <a:ext uri="{FF2B5EF4-FFF2-40B4-BE49-F238E27FC236}">
                    <a16:creationId xmlns:a16="http://schemas.microsoft.com/office/drawing/2014/main" id="{D6527EC6-C5FF-4844-E10D-DDBF8283DAA5}"/>
                  </a:ext>
                </a:extLst>
              </p:cNvPr>
              <p:cNvSpPr/>
              <p:nvPr/>
            </p:nvSpPr>
            <p:spPr>
              <a:xfrm>
                <a:off x="8238624" y="5496763"/>
                <a:ext cx="50800" cy="50800"/>
              </a:xfrm>
              <a:custGeom>
                <a:avLst/>
                <a:gdLst/>
                <a:ahLst/>
                <a:cxnLst/>
                <a:rect l="l" t="t" r="r" b="b"/>
                <a:pathLst>
                  <a:path w="50800" h="50800">
                    <a:moveTo>
                      <a:pt x="50800" y="25400"/>
                    </a:moveTo>
                    <a:lnTo>
                      <a:pt x="48803" y="35286"/>
                    </a:lnTo>
                    <a:lnTo>
                      <a:pt x="43360" y="43360"/>
                    </a:lnTo>
                    <a:lnTo>
                      <a:pt x="35286" y="48803"/>
                    </a:lnTo>
                    <a:lnTo>
                      <a:pt x="25400" y="50800"/>
                    </a:lnTo>
                    <a:lnTo>
                      <a:pt x="15513" y="48803"/>
                    </a:lnTo>
                    <a:lnTo>
                      <a:pt x="7439" y="43360"/>
                    </a:lnTo>
                    <a:lnTo>
                      <a:pt x="1996" y="35286"/>
                    </a:lnTo>
                    <a:lnTo>
                      <a:pt x="0" y="25400"/>
                    </a:lnTo>
                    <a:lnTo>
                      <a:pt x="1996" y="15513"/>
                    </a:lnTo>
                    <a:lnTo>
                      <a:pt x="7439" y="7439"/>
                    </a:lnTo>
                    <a:lnTo>
                      <a:pt x="15513" y="1996"/>
                    </a:lnTo>
                    <a:lnTo>
                      <a:pt x="25400" y="0"/>
                    </a:lnTo>
                    <a:lnTo>
                      <a:pt x="35286" y="1996"/>
                    </a:lnTo>
                    <a:lnTo>
                      <a:pt x="43360" y="7439"/>
                    </a:lnTo>
                    <a:lnTo>
                      <a:pt x="48803" y="15513"/>
                    </a:lnTo>
                    <a:lnTo>
                      <a:pt x="50800" y="25400"/>
                    </a:lnTo>
                    <a:close/>
                  </a:path>
                </a:pathLst>
              </a:custGeom>
              <a:ln w="9525">
                <a:solidFill>
                  <a:srgbClr val="165AB6"/>
                </a:solidFill>
              </a:ln>
            </p:spPr>
            <p:txBody>
              <a:bodyPr wrap="square" lIns="0" tIns="0" rIns="0" bIns="0" rtlCol="0"/>
              <a:lstStyle/>
              <a:p>
                <a:endParaRPr sz="2400"/>
              </a:p>
            </p:txBody>
          </p:sp>
          <p:sp>
            <p:nvSpPr>
              <p:cNvPr id="19" name="object 66">
                <a:extLst>
                  <a:ext uri="{FF2B5EF4-FFF2-40B4-BE49-F238E27FC236}">
                    <a16:creationId xmlns:a16="http://schemas.microsoft.com/office/drawing/2014/main" id="{BEEFFE19-E13A-7F72-C481-5B895F1C1974}"/>
                  </a:ext>
                </a:extLst>
              </p:cNvPr>
              <p:cNvSpPr/>
              <p:nvPr/>
            </p:nvSpPr>
            <p:spPr>
              <a:xfrm>
                <a:off x="8289424" y="5382463"/>
                <a:ext cx="50800" cy="50800"/>
              </a:xfrm>
              <a:custGeom>
                <a:avLst/>
                <a:gdLst/>
                <a:ahLst/>
                <a:cxnLst/>
                <a:rect l="l" t="t" r="r" b="b"/>
                <a:pathLst>
                  <a:path w="50800" h="50800">
                    <a:moveTo>
                      <a:pt x="25400" y="0"/>
                    </a:moveTo>
                    <a:lnTo>
                      <a:pt x="15513" y="1996"/>
                    </a:lnTo>
                    <a:lnTo>
                      <a:pt x="7439" y="7439"/>
                    </a:lnTo>
                    <a:lnTo>
                      <a:pt x="1996" y="15513"/>
                    </a:lnTo>
                    <a:lnTo>
                      <a:pt x="0" y="25399"/>
                    </a:lnTo>
                    <a:lnTo>
                      <a:pt x="1996" y="35286"/>
                    </a:lnTo>
                    <a:lnTo>
                      <a:pt x="7439" y="43360"/>
                    </a:lnTo>
                    <a:lnTo>
                      <a:pt x="15513" y="48803"/>
                    </a:lnTo>
                    <a:lnTo>
                      <a:pt x="25400" y="50799"/>
                    </a:lnTo>
                    <a:lnTo>
                      <a:pt x="35286" y="48803"/>
                    </a:lnTo>
                    <a:lnTo>
                      <a:pt x="43360" y="43360"/>
                    </a:lnTo>
                    <a:lnTo>
                      <a:pt x="48803" y="35286"/>
                    </a:lnTo>
                    <a:lnTo>
                      <a:pt x="50800" y="25399"/>
                    </a:lnTo>
                    <a:lnTo>
                      <a:pt x="48803" y="15513"/>
                    </a:lnTo>
                    <a:lnTo>
                      <a:pt x="43360" y="7439"/>
                    </a:lnTo>
                    <a:lnTo>
                      <a:pt x="35286" y="1996"/>
                    </a:lnTo>
                    <a:lnTo>
                      <a:pt x="25400" y="0"/>
                    </a:lnTo>
                    <a:close/>
                  </a:path>
                </a:pathLst>
              </a:custGeom>
              <a:solidFill>
                <a:srgbClr val="165AB6"/>
              </a:solidFill>
            </p:spPr>
            <p:txBody>
              <a:bodyPr wrap="square" lIns="0" tIns="0" rIns="0" bIns="0" rtlCol="0"/>
              <a:lstStyle/>
              <a:p>
                <a:endParaRPr sz="2400"/>
              </a:p>
            </p:txBody>
          </p:sp>
          <p:sp>
            <p:nvSpPr>
              <p:cNvPr id="20" name="object 67">
                <a:extLst>
                  <a:ext uri="{FF2B5EF4-FFF2-40B4-BE49-F238E27FC236}">
                    <a16:creationId xmlns:a16="http://schemas.microsoft.com/office/drawing/2014/main" id="{F6F03F2F-98B2-047A-90A4-C4EBED2306AC}"/>
                  </a:ext>
                </a:extLst>
              </p:cNvPr>
              <p:cNvSpPr/>
              <p:nvPr/>
            </p:nvSpPr>
            <p:spPr>
              <a:xfrm>
                <a:off x="8289424" y="5382463"/>
                <a:ext cx="50800" cy="50800"/>
              </a:xfrm>
              <a:custGeom>
                <a:avLst/>
                <a:gdLst/>
                <a:ahLst/>
                <a:cxnLst/>
                <a:rect l="l" t="t" r="r" b="b"/>
                <a:pathLst>
                  <a:path w="50800" h="50800">
                    <a:moveTo>
                      <a:pt x="50800" y="25400"/>
                    </a:moveTo>
                    <a:lnTo>
                      <a:pt x="48803" y="35286"/>
                    </a:lnTo>
                    <a:lnTo>
                      <a:pt x="43360" y="43360"/>
                    </a:lnTo>
                    <a:lnTo>
                      <a:pt x="35286" y="48803"/>
                    </a:lnTo>
                    <a:lnTo>
                      <a:pt x="25400" y="50800"/>
                    </a:lnTo>
                    <a:lnTo>
                      <a:pt x="15513" y="48803"/>
                    </a:lnTo>
                    <a:lnTo>
                      <a:pt x="7439" y="43360"/>
                    </a:lnTo>
                    <a:lnTo>
                      <a:pt x="1996" y="35286"/>
                    </a:lnTo>
                    <a:lnTo>
                      <a:pt x="0" y="25400"/>
                    </a:lnTo>
                    <a:lnTo>
                      <a:pt x="1996" y="15513"/>
                    </a:lnTo>
                    <a:lnTo>
                      <a:pt x="7439" y="7439"/>
                    </a:lnTo>
                    <a:lnTo>
                      <a:pt x="15513" y="1996"/>
                    </a:lnTo>
                    <a:lnTo>
                      <a:pt x="25400" y="0"/>
                    </a:lnTo>
                    <a:lnTo>
                      <a:pt x="35286" y="1996"/>
                    </a:lnTo>
                    <a:lnTo>
                      <a:pt x="43360" y="7439"/>
                    </a:lnTo>
                    <a:lnTo>
                      <a:pt x="48803" y="15513"/>
                    </a:lnTo>
                    <a:lnTo>
                      <a:pt x="50800" y="25400"/>
                    </a:lnTo>
                    <a:close/>
                  </a:path>
                </a:pathLst>
              </a:custGeom>
              <a:ln w="9525">
                <a:solidFill>
                  <a:srgbClr val="165AB6"/>
                </a:solidFill>
              </a:ln>
            </p:spPr>
            <p:txBody>
              <a:bodyPr wrap="square" lIns="0" tIns="0" rIns="0" bIns="0" rtlCol="0"/>
              <a:lstStyle/>
              <a:p>
                <a:endParaRPr sz="2400"/>
              </a:p>
            </p:txBody>
          </p:sp>
          <p:sp>
            <p:nvSpPr>
              <p:cNvPr id="21" name="object 68">
                <a:extLst>
                  <a:ext uri="{FF2B5EF4-FFF2-40B4-BE49-F238E27FC236}">
                    <a16:creationId xmlns:a16="http://schemas.microsoft.com/office/drawing/2014/main" id="{2594DBA8-8A8F-CF0C-E5AE-0FA29BED7999}"/>
                  </a:ext>
                </a:extLst>
              </p:cNvPr>
              <p:cNvSpPr/>
              <p:nvPr/>
            </p:nvSpPr>
            <p:spPr>
              <a:xfrm>
                <a:off x="8670424" y="5255464"/>
                <a:ext cx="50800" cy="50800"/>
              </a:xfrm>
              <a:custGeom>
                <a:avLst/>
                <a:gdLst/>
                <a:ahLst/>
                <a:cxnLst/>
                <a:rect l="l" t="t" r="r" b="b"/>
                <a:pathLst>
                  <a:path w="50800" h="50800">
                    <a:moveTo>
                      <a:pt x="25400" y="0"/>
                    </a:moveTo>
                    <a:lnTo>
                      <a:pt x="15513" y="1996"/>
                    </a:lnTo>
                    <a:lnTo>
                      <a:pt x="7439" y="7439"/>
                    </a:lnTo>
                    <a:lnTo>
                      <a:pt x="1996" y="15513"/>
                    </a:lnTo>
                    <a:lnTo>
                      <a:pt x="0" y="25400"/>
                    </a:lnTo>
                    <a:lnTo>
                      <a:pt x="1996" y="35286"/>
                    </a:lnTo>
                    <a:lnTo>
                      <a:pt x="7439" y="43360"/>
                    </a:lnTo>
                    <a:lnTo>
                      <a:pt x="15513" y="48803"/>
                    </a:lnTo>
                    <a:lnTo>
                      <a:pt x="25400" y="50800"/>
                    </a:lnTo>
                    <a:lnTo>
                      <a:pt x="35286" y="48803"/>
                    </a:lnTo>
                    <a:lnTo>
                      <a:pt x="43360" y="43360"/>
                    </a:lnTo>
                    <a:lnTo>
                      <a:pt x="48803" y="35286"/>
                    </a:lnTo>
                    <a:lnTo>
                      <a:pt x="50800" y="25400"/>
                    </a:lnTo>
                    <a:lnTo>
                      <a:pt x="48803" y="15513"/>
                    </a:lnTo>
                    <a:lnTo>
                      <a:pt x="43360" y="7439"/>
                    </a:lnTo>
                    <a:lnTo>
                      <a:pt x="35286" y="1996"/>
                    </a:lnTo>
                    <a:lnTo>
                      <a:pt x="25400" y="0"/>
                    </a:lnTo>
                    <a:close/>
                  </a:path>
                </a:pathLst>
              </a:custGeom>
              <a:solidFill>
                <a:srgbClr val="165AB6"/>
              </a:solidFill>
            </p:spPr>
            <p:txBody>
              <a:bodyPr wrap="square" lIns="0" tIns="0" rIns="0" bIns="0" rtlCol="0"/>
              <a:lstStyle/>
              <a:p>
                <a:endParaRPr sz="2400"/>
              </a:p>
            </p:txBody>
          </p:sp>
          <p:sp>
            <p:nvSpPr>
              <p:cNvPr id="22" name="object 69">
                <a:extLst>
                  <a:ext uri="{FF2B5EF4-FFF2-40B4-BE49-F238E27FC236}">
                    <a16:creationId xmlns:a16="http://schemas.microsoft.com/office/drawing/2014/main" id="{70F70BD3-F90E-0487-862C-4FA022F1E1E6}"/>
                  </a:ext>
                </a:extLst>
              </p:cNvPr>
              <p:cNvSpPr/>
              <p:nvPr/>
            </p:nvSpPr>
            <p:spPr>
              <a:xfrm>
                <a:off x="8670424" y="5255464"/>
                <a:ext cx="50800" cy="50800"/>
              </a:xfrm>
              <a:custGeom>
                <a:avLst/>
                <a:gdLst/>
                <a:ahLst/>
                <a:cxnLst/>
                <a:rect l="l" t="t" r="r" b="b"/>
                <a:pathLst>
                  <a:path w="50800" h="50800">
                    <a:moveTo>
                      <a:pt x="50800" y="25400"/>
                    </a:moveTo>
                    <a:lnTo>
                      <a:pt x="48803" y="35286"/>
                    </a:lnTo>
                    <a:lnTo>
                      <a:pt x="43360" y="43360"/>
                    </a:lnTo>
                    <a:lnTo>
                      <a:pt x="35286" y="48803"/>
                    </a:lnTo>
                    <a:lnTo>
                      <a:pt x="25400" y="50800"/>
                    </a:lnTo>
                    <a:lnTo>
                      <a:pt x="15513" y="48803"/>
                    </a:lnTo>
                    <a:lnTo>
                      <a:pt x="7439" y="43360"/>
                    </a:lnTo>
                    <a:lnTo>
                      <a:pt x="1996" y="35286"/>
                    </a:lnTo>
                    <a:lnTo>
                      <a:pt x="0" y="25400"/>
                    </a:lnTo>
                    <a:lnTo>
                      <a:pt x="1996" y="15513"/>
                    </a:lnTo>
                    <a:lnTo>
                      <a:pt x="7439" y="7439"/>
                    </a:lnTo>
                    <a:lnTo>
                      <a:pt x="15513" y="1996"/>
                    </a:lnTo>
                    <a:lnTo>
                      <a:pt x="25400" y="0"/>
                    </a:lnTo>
                    <a:lnTo>
                      <a:pt x="35286" y="1996"/>
                    </a:lnTo>
                    <a:lnTo>
                      <a:pt x="43360" y="7439"/>
                    </a:lnTo>
                    <a:lnTo>
                      <a:pt x="48803" y="15513"/>
                    </a:lnTo>
                    <a:lnTo>
                      <a:pt x="50800" y="25400"/>
                    </a:lnTo>
                    <a:close/>
                  </a:path>
                </a:pathLst>
              </a:custGeom>
              <a:ln w="9525">
                <a:solidFill>
                  <a:srgbClr val="165AB6"/>
                </a:solidFill>
              </a:ln>
            </p:spPr>
            <p:txBody>
              <a:bodyPr wrap="square" lIns="0" tIns="0" rIns="0" bIns="0" rtlCol="0"/>
              <a:lstStyle/>
              <a:p>
                <a:endParaRPr sz="2400"/>
              </a:p>
            </p:txBody>
          </p:sp>
          <p:sp>
            <p:nvSpPr>
              <p:cNvPr id="23" name="object 70">
                <a:extLst>
                  <a:ext uri="{FF2B5EF4-FFF2-40B4-BE49-F238E27FC236}">
                    <a16:creationId xmlns:a16="http://schemas.microsoft.com/office/drawing/2014/main" id="{9351E0A3-ACEA-E4AC-43E2-C49B127CC9AD}"/>
                  </a:ext>
                </a:extLst>
              </p:cNvPr>
              <p:cNvSpPr/>
              <p:nvPr/>
            </p:nvSpPr>
            <p:spPr>
              <a:xfrm>
                <a:off x="8822824" y="5141164"/>
                <a:ext cx="50800" cy="50800"/>
              </a:xfrm>
              <a:custGeom>
                <a:avLst/>
                <a:gdLst/>
                <a:ahLst/>
                <a:cxnLst/>
                <a:rect l="l" t="t" r="r" b="b"/>
                <a:pathLst>
                  <a:path w="50800" h="50800">
                    <a:moveTo>
                      <a:pt x="25400" y="0"/>
                    </a:moveTo>
                    <a:lnTo>
                      <a:pt x="15513" y="1996"/>
                    </a:lnTo>
                    <a:lnTo>
                      <a:pt x="7439" y="7439"/>
                    </a:lnTo>
                    <a:lnTo>
                      <a:pt x="1996" y="15513"/>
                    </a:lnTo>
                    <a:lnTo>
                      <a:pt x="0" y="25400"/>
                    </a:lnTo>
                    <a:lnTo>
                      <a:pt x="1996" y="35286"/>
                    </a:lnTo>
                    <a:lnTo>
                      <a:pt x="7439" y="43360"/>
                    </a:lnTo>
                    <a:lnTo>
                      <a:pt x="15513" y="48803"/>
                    </a:lnTo>
                    <a:lnTo>
                      <a:pt x="25400" y="50800"/>
                    </a:lnTo>
                    <a:lnTo>
                      <a:pt x="35286" y="48803"/>
                    </a:lnTo>
                    <a:lnTo>
                      <a:pt x="43360" y="43360"/>
                    </a:lnTo>
                    <a:lnTo>
                      <a:pt x="48803" y="35286"/>
                    </a:lnTo>
                    <a:lnTo>
                      <a:pt x="50800" y="25400"/>
                    </a:lnTo>
                    <a:lnTo>
                      <a:pt x="48803" y="15513"/>
                    </a:lnTo>
                    <a:lnTo>
                      <a:pt x="43360" y="7439"/>
                    </a:lnTo>
                    <a:lnTo>
                      <a:pt x="35286" y="1996"/>
                    </a:lnTo>
                    <a:lnTo>
                      <a:pt x="25400" y="0"/>
                    </a:lnTo>
                    <a:close/>
                  </a:path>
                </a:pathLst>
              </a:custGeom>
              <a:solidFill>
                <a:srgbClr val="165AB6"/>
              </a:solidFill>
            </p:spPr>
            <p:txBody>
              <a:bodyPr wrap="square" lIns="0" tIns="0" rIns="0" bIns="0" rtlCol="0"/>
              <a:lstStyle/>
              <a:p>
                <a:endParaRPr sz="2400"/>
              </a:p>
            </p:txBody>
          </p:sp>
          <p:sp>
            <p:nvSpPr>
              <p:cNvPr id="24" name="object 71">
                <a:extLst>
                  <a:ext uri="{FF2B5EF4-FFF2-40B4-BE49-F238E27FC236}">
                    <a16:creationId xmlns:a16="http://schemas.microsoft.com/office/drawing/2014/main" id="{FAE4A70D-BF1E-B5A2-72BF-E69AD2A0E67F}"/>
                  </a:ext>
                </a:extLst>
              </p:cNvPr>
              <p:cNvSpPr/>
              <p:nvPr/>
            </p:nvSpPr>
            <p:spPr>
              <a:xfrm>
                <a:off x="8822824" y="5141164"/>
                <a:ext cx="50800" cy="50800"/>
              </a:xfrm>
              <a:custGeom>
                <a:avLst/>
                <a:gdLst/>
                <a:ahLst/>
                <a:cxnLst/>
                <a:rect l="l" t="t" r="r" b="b"/>
                <a:pathLst>
                  <a:path w="50800" h="50800">
                    <a:moveTo>
                      <a:pt x="50800" y="25400"/>
                    </a:moveTo>
                    <a:lnTo>
                      <a:pt x="48803" y="35286"/>
                    </a:lnTo>
                    <a:lnTo>
                      <a:pt x="43360" y="43360"/>
                    </a:lnTo>
                    <a:lnTo>
                      <a:pt x="35286" y="48803"/>
                    </a:lnTo>
                    <a:lnTo>
                      <a:pt x="25400" y="50800"/>
                    </a:lnTo>
                    <a:lnTo>
                      <a:pt x="15513" y="48803"/>
                    </a:lnTo>
                    <a:lnTo>
                      <a:pt x="7439" y="43360"/>
                    </a:lnTo>
                    <a:lnTo>
                      <a:pt x="1996" y="35286"/>
                    </a:lnTo>
                    <a:lnTo>
                      <a:pt x="0" y="25400"/>
                    </a:lnTo>
                    <a:lnTo>
                      <a:pt x="1996" y="15513"/>
                    </a:lnTo>
                    <a:lnTo>
                      <a:pt x="7439" y="7439"/>
                    </a:lnTo>
                    <a:lnTo>
                      <a:pt x="15513" y="1996"/>
                    </a:lnTo>
                    <a:lnTo>
                      <a:pt x="25400" y="0"/>
                    </a:lnTo>
                    <a:lnTo>
                      <a:pt x="35286" y="1996"/>
                    </a:lnTo>
                    <a:lnTo>
                      <a:pt x="43360" y="7439"/>
                    </a:lnTo>
                    <a:lnTo>
                      <a:pt x="48803" y="15513"/>
                    </a:lnTo>
                    <a:lnTo>
                      <a:pt x="50800" y="25400"/>
                    </a:lnTo>
                    <a:close/>
                  </a:path>
                </a:pathLst>
              </a:custGeom>
              <a:ln w="9525">
                <a:solidFill>
                  <a:srgbClr val="165AB6"/>
                </a:solidFill>
              </a:ln>
            </p:spPr>
            <p:txBody>
              <a:bodyPr wrap="square" lIns="0" tIns="0" rIns="0" bIns="0" rtlCol="0"/>
              <a:lstStyle/>
              <a:p>
                <a:endParaRPr sz="2400"/>
              </a:p>
            </p:txBody>
          </p:sp>
          <p:sp>
            <p:nvSpPr>
              <p:cNvPr id="25" name="object 72">
                <a:extLst>
                  <a:ext uri="{FF2B5EF4-FFF2-40B4-BE49-F238E27FC236}">
                    <a16:creationId xmlns:a16="http://schemas.microsoft.com/office/drawing/2014/main" id="{B20110A3-0379-D96D-395E-977E8DD4601C}"/>
                  </a:ext>
                </a:extLst>
              </p:cNvPr>
              <p:cNvSpPr/>
              <p:nvPr/>
            </p:nvSpPr>
            <p:spPr>
              <a:xfrm>
                <a:off x="8886324" y="5026864"/>
                <a:ext cx="50800" cy="50800"/>
              </a:xfrm>
              <a:custGeom>
                <a:avLst/>
                <a:gdLst/>
                <a:ahLst/>
                <a:cxnLst/>
                <a:rect l="l" t="t" r="r" b="b"/>
                <a:pathLst>
                  <a:path w="50800" h="50800">
                    <a:moveTo>
                      <a:pt x="25400" y="0"/>
                    </a:moveTo>
                    <a:lnTo>
                      <a:pt x="15513" y="1996"/>
                    </a:lnTo>
                    <a:lnTo>
                      <a:pt x="7439" y="7439"/>
                    </a:lnTo>
                    <a:lnTo>
                      <a:pt x="1996" y="15513"/>
                    </a:lnTo>
                    <a:lnTo>
                      <a:pt x="0" y="25400"/>
                    </a:lnTo>
                    <a:lnTo>
                      <a:pt x="1996" y="35286"/>
                    </a:lnTo>
                    <a:lnTo>
                      <a:pt x="7439" y="43360"/>
                    </a:lnTo>
                    <a:lnTo>
                      <a:pt x="15513" y="48803"/>
                    </a:lnTo>
                    <a:lnTo>
                      <a:pt x="25400" y="50800"/>
                    </a:lnTo>
                    <a:lnTo>
                      <a:pt x="35286" y="48803"/>
                    </a:lnTo>
                    <a:lnTo>
                      <a:pt x="43360" y="43360"/>
                    </a:lnTo>
                    <a:lnTo>
                      <a:pt x="48803" y="35286"/>
                    </a:lnTo>
                    <a:lnTo>
                      <a:pt x="50800" y="25400"/>
                    </a:lnTo>
                    <a:lnTo>
                      <a:pt x="48803" y="15513"/>
                    </a:lnTo>
                    <a:lnTo>
                      <a:pt x="43360" y="7439"/>
                    </a:lnTo>
                    <a:lnTo>
                      <a:pt x="35286" y="1996"/>
                    </a:lnTo>
                    <a:lnTo>
                      <a:pt x="25400" y="0"/>
                    </a:lnTo>
                    <a:close/>
                  </a:path>
                </a:pathLst>
              </a:custGeom>
              <a:solidFill>
                <a:srgbClr val="165AB6"/>
              </a:solidFill>
            </p:spPr>
            <p:txBody>
              <a:bodyPr wrap="square" lIns="0" tIns="0" rIns="0" bIns="0" rtlCol="0"/>
              <a:lstStyle/>
              <a:p>
                <a:endParaRPr sz="2400"/>
              </a:p>
            </p:txBody>
          </p:sp>
          <p:sp>
            <p:nvSpPr>
              <p:cNvPr id="26" name="object 73">
                <a:extLst>
                  <a:ext uri="{FF2B5EF4-FFF2-40B4-BE49-F238E27FC236}">
                    <a16:creationId xmlns:a16="http://schemas.microsoft.com/office/drawing/2014/main" id="{70AE6D0F-8F82-4A36-20CD-2712BC7008F8}"/>
                  </a:ext>
                </a:extLst>
              </p:cNvPr>
              <p:cNvSpPr/>
              <p:nvPr/>
            </p:nvSpPr>
            <p:spPr>
              <a:xfrm>
                <a:off x="8886324" y="5026864"/>
                <a:ext cx="50800" cy="50800"/>
              </a:xfrm>
              <a:custGeom>
                <a:avLst/>
                <a:gdLst/>
                <a:ahLst/>
                <a:cxnLst/>
                <a:rect l="l" t="t" r="r" b="b"/>
                <a:pathLst>
                  <a:path w="50800" h="50800">
                    <a:moveTo>
                      <a:pt x="50800" y="25400"/>
                    </a:moveTo>
                    <a:lnTo>
                      <a:pt x="48803" y="35286"/>
                    </a:lnTo>
                    <a:lnTo>
                      <a:pt x="43360" y="43360"/>
                    </a:lnTo>
                    <a:lnTo>
                      <a:pt x="35286" y="48803"/>
                    </a:lnTo>
                    <a:lnTo>
                      <a:pt x="25400" y="50800"/>
                    </a:lnTo>
                    <a:lnTo>
                      <a:pt x="15513" y="48803"/>
                    </a:lnTo>
                    <a:lnTo>
                      <a:pt x="7439" y="43360"/>
                    </a:lnTo>
                    <a:lnTo>
                      <a:pt x="1996" y="35286"/>
                    </a:lnTo>
                    <a:lnTo>
                      <a:pt x="0" y="25400"/>
                    </a:lnTo>
                    <a:lnTo>
                      <a:pt x="1996" y="15513"/>
                    </a:lnTo>
                    <a:lnTo>
                      <a:pt x="7439" y="7439"/>
                    </a:lnTo>
                    <a:lnTo>
                      <a:pt x="15513" y="1996"/>
                    </a:lnTo>
                    <a:lnTo>
                      <a:pt x="25400" y="0"/>
                    </a:lnTo>
                    <a:lnTo>
                      <a:pt x="35286" y="1996"/>
                    </a:lnTo>
                    <a:lnTo>
                      <a:pt x="43360" y="7439"/>
                    </a:lnTo>
                    <a:lnTo>
                      <a:pt x="48803" y="15513"/>
                    </a:lnTo>
                    <a:lnTo>
                      <a:pt x="50800" y="25400"/>
                    </a:lnTo>
                    <a:close/>
                  </a:path>
                </a:pathLst>
              </a:custGeom>
              <a:ln w="9525">
                <a:solidFill>
                  <a:srgbClr val="165AB6"/>
                </a:solidFill>
              </a:ln>
            </p:spPr>
            <p:txBody>
              <a:bodyPr wrap="square" lIns="0" tIns="0" rIns="0" bIns="0" rtlCol="0"/>
              <a:lstStyle/>
              <a:p>
                <a:endParaRPr sz="2400"/>
              </a:p>
            </p:txBody>
          </p:sp>
          <p:sp>
            <p:nvSpPr>
              <p:cNvPr id="27" name="object 74">
                <a:extLst>
                  <a:ext uri="{FF2B5EF4-FFF2-40B4-BE49-F238E27FC236}">
                    <a16:creationId xmlns:a16="http://schemas.microsoft.com/office/drawing/2014/main" id="{FAEC1E91-64DD-A84B-2687-BB67DEB9C288}"/>
                  </a:ext>
                </a:extLst>
              </p:cNvPr>
              <p:cNvSpPr/>
              <p:nvPr/>
            </p:nvSpPr>
            <p:spPr>
              <a:xfrm>
                <a:off x="8937124" y="4899864"/>
                <a:ext cx="50800" cy="50800"/>
              </a:xfrm>
              <a:custGeom>
                <a:avLst/>
                <a:gdLst/>
                <a:ahLst/>
                <a:cxnLst/>
                <a:rect l="l" t="t" r="r" b="b"/>
                <a:pathLst>
                  <a:path w="50800" h="50800">
                    <a:moveTo>
                      <a:pt x="25400" y="0"/>
                    </a:moveTo>
                    <a:lnTo>
                      <a:pt x="15513" y="1996"/>
                    </a:lnTo>
                    <a:lnTo>
                      <a:pt x="7439" y="7439"/>
                    </a:lnTo>
                    <a:lnTo>
                      <a:pt x="1996" y="15513"/>
                    </a:lnTo>
                    <a:lnTo>
                      <a:pt x="0" y="25400"/>
                    </a:lnTo>
                    <a:lnTo>
                      <a:pt x="1996" y="35286"/>
                    </a:lnTo>
                    <a:lnTo>
                      <a:pt x="7439" y="43360"/>
                    </a:lnTo>
                    <a:lnTo>
                      <a:pt x="15513" y="48803"/>
                    </a:lnTo>
                    <a:lnTo>
                      <a:pt x="25400" y="50800"/>
                    </a:lnTo>
                    <a:lnTo>
                      <a:pt x="35286" y="48803"/>
                    </a:lnTo>
                    <a:lnTo>
                      <a:pt x="43360" y="43360"/>
                    </a:lnTo>
                    <a:lnTo>
                      <a:pt x="48803" y="35286"/>
                    </a:lnTo>
                    <a:lnTo>
                      <a:pt x="50800" y="25400"/>
                    </a:lnTo>
                    <a:lnTo>
                      <a:pt x="48803" y="15513"/>
                    </a:lnTo>
                    <a:lnTo>
                      <a:pt x="43360" y="7439"/>
                    </a:lnTo>
                    <a:lnTo>
                      <a:pt x="35286" y="1996"/>
                    </a:lnTo>
                    <a:lnTo>
                      <a:pt x="25400" y="0"/>
                    </a:lnTo>
                    <a:close/>
                  </a:path>
                </a:pathLst>
              </a:custGeom>
              <a:solidFill>
                <a:srgbClr val="165AB6"/>
              </a:solidFill>
            </p:spPr>
            <p:txBody>
              <a:bodyPr wrap="square" lIns="0" tIns="0" rIns="0" bIns="0" rtlCol="0"/>
              <a:lstStyle/>
              <a:p>
                <a:endParaRPr sz="2400"/>
              </a:p>
            </p:txBody>
          </p:sp>
          <p:sp>
            <p:nvSpPr>
              <p:cNvPr id="28" name="object 75">
                <a:extLst>
                  <a:ext uri="{FF2B5EF4-FFF2-40B4-BE49-F238E27FC236}">
                    <a16:creationId xmlns:a16="http://schemas.microsoft.com/office/drawing/2014/main" id="{5F3D25F2-9F97-86A8-88AA-4423340ED36E}"/>
                  </a:ext>
                </a:extLst>
              </p:cNvPr>
              <p:cNvSpPr/>
              <p:nvPr/>
            </p:nvSpPr>
            <p:spPr>
              <a:xfrm>
                <a:off x="8937124" y="4899864"/>
                <a:ext cx="50800" cy="50800"/>
              </a:xfrm>
              <a:custGeom>
                <a:avLst/>
                <a:gdLst/>
                <a:ahLst/>
                <a:cxnLst/>
                <a:rect l="l" t="t" r="r" b="b"/>
                <a:pathLst>
                  <a:path w="50800" h="50800">
                    <a:moveTo>
                      <a:pt x="50800" y="25400"/>
                    </a:moveTo>
                    <a:lnTo>
                      <a:pt x="48803" y="35286"/>
                    </a:lnTo>
                    <a:lnTo>
                      <a:pt x="43360" y="43360"/>
                    </a:lnTo>
                    <a:lnTo>
                      <a:pt x="35286" y="48803"/>
                    </a:lnTo>
                    <a:lnTo>
                      <a:pt x="25400" y="50800"/>
                    </a:lnTo>
                    <a:lnTo>
                      <a:pt x="15513" y="48803"/>
                    </a:lnTo>
                    <a:lnTo>
                      <a:pt x="7439" y="43360"/>
                    </a:lnTo>
                    <a:lnTo>
                      <a:pt x="1996" y="35286"/>
                    </a:lnTo>
                    <a:lnTo>
                      <a:pt x="0" y="25400"/>
                    </a:lnTo>
                    <a:lnTo>
                      <a:pt x="1996" y="15513"/>
                    </a:lnTo>
                    <a:lnTo>
                      <a:pt x="7439" y="7439"/>
                    </a:lnTo>
                    <a:lnTo>
                      <a:pt x="15513" y="1996"/>
                    </a:lnTo>
                    <a:lnTo>
                      <a:pt x="25400" y="0"/>
                    </a:lnTo>
                    <a:lnTo>
                      <a:pt x="35286" y="1996"/>
                    </a:lnTo>
                    <a:lnTo>
                      <a:pt x="43360" y="7439"/>
                    </a:lnTo>
                    <a:lnTo>
                      <a:pt x="48803" y="15513"/>
                    </a:lnTo>
                    <a:lnTo>
                      <a:pt x="50800" y="25400"/>
                    </a:lnTo>
                    <a:close/>
                  </a:path>
                </a:pathLst>
              </a:custGeom>
              <a:ln w="9525">
                <a:solidFill>
                  <a:srgbClr val="165AB6"/>
                </a:solidFill>
              </a:ln>
            </p:spPr>
            <p:txBody>
              <a:bodyPr wrap="square" lIns="0" tIns="0" rIns="0" bIns="0" rtlCol="0"/>
              <a:lstStyle/>
              <a:p>
                <a:endParaRPr sz="2400"/>
              </a:p>
            </p:txBody>
          </p:sp>
          <p:sp>
            <p:nvSpPr>
              <p:cNvPr id="29" name="object 76">
                <a:extLst>
                  <a:ext uri="{FF2B5EF4-FFF2-40B4-BE49-F238E27FC236}">
                    <a16:creationId xmlns:a16="http://schemas.microsoft.com/office/drawing/2014/main" id="{DBEBD408-DD07-C9EE-2C04-85B65D8ACC72}"/>
                  </a:ext>
                </a:extLst>
              </p:cNvPr>
              <p:cNvSpPr/>
              <p:nvPr/>
            </p:nvSpPr>
            <p:spPr>
              <a:xfrm>
                <a:off x="9153024" y="4785564"/>
                <a:ext cx="50800" cy="50800"/>
              </a:xfrm>
              <a:custGeom>
                <a:avLst/>
                <a:gdLst/>
                <a:ahLst/>
                <a:cxnLst/>
                <a:rect l="l" t="t" r="r" b="b"/>
                <a:pathLst>
                  <a:path w="50800" h="50800">
                    <a:moveTo>
                      <a:pt x="25400" y="0"/>
                    </a:moveTo>
                    <a:lnTo>
                      <a:pt x="15513" y="1996"/>
                    </a:lnTo>
                    <a:lnTo>
                      <a:pt x="7439" y="7439"/>
                    </a:lnTo>
                    <a:lnTo>
                      <a:pt x="1996" y="15513"/>
                    </a:lnTo>
                    <a:lnTo>
                      <a:pt x="0" y="25400"/>
                    </a:lnTo>
                    <a:lnTo>
                      <a:pt x="1996" y="35286"/>
                    </a:lnTo>
                    <a:lnTo>
                      <a:pt x="7439" y="43360"/>
                    </a:lnTo>
                    <a:lnTo>
                      <a:pt x="15513" y="48803"/>
                    </a:lnTo>
                    <a:lnTo>
                      <a:pt x="25400" y="50800"/>
                    </a:lnTo>
                    <a:lnTo>
                      <a:pt x="35286" y="48803"/>
                    </a:lnTo>
                    <a:lnTo>
                      <a:pt x="43360" y="43360"/>
                    </a:lnTo>
                    <a:lnTo>
                      <a:pt x="48803" y="35286"/>
                    </a:lnTo>
                    <a:lnTo>
                      <a:pt x="50800" y="25400"/>
                    </a:lnTo>
                    <a:lnTo>
                      <a:pt x="48803" y="15513"/>
                    </a:lnTo>
                    <a:lnTo>
                      <a:pt x="43360" y="7439"/>
                    </a:lnTo>
                    <a:lnTo>
                      <a:pt x="35286" y="1996"/>
                    </a:lnTo>
                    <a:lnTo>
                      <a:pt x="25400" y="0"/>
                    </a:lnTo>
                    <a:close/>
                  </a:path>
                </a:pathLst>
              </a:custGeom>
              <a:solidFill>
                <a:srgbClr val="165AB6"/>
              </a:solidFill>
            </p:spPr>
            <p:txBody>
              <a:bodyPr wrap="square" lIns="0" tIns="0" rIns="0" bIns="0" rtlCol="0"/>
              <a:lstStyle/>
              <a:p>
                <a:endParaRPr sz="2400"/>
              </a:p>
            </p:txBody>
          </p:sp>
          <p:sp>
            <p:nvSpPr>
              <p:cNvPr id="30" name="object 77">
                <a:extLst>
                  <a:ext uri="{FF2B5EF4-FFF2-40B4-BE49-F238E27FC236}">
                    <a16:creationId xmlns:a16="http://schemas.microsoft.com/office/drawing/2014/main" id="{1A899A80-46BE-2B92-E1EA-BC9EBC24A534}"/>
                  </a:ext>
                </a:extLst>
              </p:cNvPr>
              <p:cNvSpPr/>
              <p:nvPr/>
            </p:nvSpPr>
            <p:spPr>
              <a:xfrm>
                <a:off x="9153024" y="4785564"/>
                <a:ext cx="50800" cy="50800"/>
              </a:xfrm>
              <a:custGeom>
                <a:avLst/>
                <a:gdLst/>
                <a:ahLst/>
                <a:cxnLst/>
                <a:rect l="l" t="t" r="r" b="b"/>
                <a:pathLst>
                  <a:path w="50800" h="50800">
                    <a:moveTo>
                      <a:pt x="50800" y="25400"/>
                    </a:moveTo>
                    <a:lnTo>
                      <a:pt x="48803" y="35286"/>
                    </a:lnTo>
                    <a:lnTo>
                      <a:pt x="43360" y="43360"/>
                    </a:lnTo>
                    <a:lnTo>
                      <a:pt x="35286" y="48803"/>
                    </a:lnTo>
                    <a:lnTo>
                      <a:pt x="25400" y="50800"/>
                    </a:lnTo>
                    <a:lnTo>
                      <a:pt x="15513" y="48803"/>
                    </a:lnTo>
                    <a:lnTo>
                      <a:pt x="7439" y="43360"/>
                    </a:lnTo>
                    <a:lnTo>
                      <a:pt x="1996" y="35286"/>
                    </a:lnTo>
                    <a:lnTo>
                      <a:pt x="0" y="25400"/>
                    </a:lnTo>
                    <a:lnTo>
                      <a:pt x="1996" y="15513"/>
                    </a:lnTo>
                    <a:lnTo>
                      <a:pt x="7439" y="7439"/>
                    </a:lnTo>
                    <a:lnTo>
                      <a:pt x="15513" y="1996"/>
                    </a:lnTo>
                    <a:lnTo>
                      <a:pt x="25400" y="0"/>
                    </a:lnTo>
                    <a:lnTo>
                      <a:pt x="35286" y="1996"/>
                    </a:lnTo>
                    <a:lnTo>
                      <a:pt x="43360" y="7439"/>
                    </a:lnTo>
                    <a:lnTo>
                      <a:pt x="48803" y="15513"/>
                    </a:lnTo>
                    <a:lnTo>
                      <a:pt x="50800" y="25400"/>
                    </a:lnTo>
                    <a:close/>
                  </a:path>
                </a:pathLst>
              </a:custGeom>
              <a:ln w="9525">
                <a:solidFill>
                  <a:srgbClr val="165AB6"/>
                </a:solidFill>
              </a:ln>
            </p:spPr>
            <p:txBody>
              <a:bodyPr wrap="square" lIns="0" tIns="0" rIns="0" bIns="0" rtlCol="0"/>
              <a:lstStyle/>
              <a:p>
                <a:endParaRPr sz="2400"/>
              </a:p>
            </p:txBody>
          </p:sp>
        </p:grpSp>
        <p:sp>
          <p:nvSpPr>
            <p:cNvPr id="31" name="object 78">
              <a:extLst>
                <a:ext uri="{FF2B5EF4-FFF2-40B4-BE49-F238E27FC236}">
                  <a16:creationId xmlns:a16="http://schemas.microsoft.com/office/drawing/2014/main" id="{7ECC5594-26AB-72C4-FA00-E99B4E2735C6}"/>
                </a:ext>
              </a:extLst>
            </p:cNvPr>
            <p:cNvSpPr txBox="1"/>
            <p:nvPr/>
          </p:nvSpPr>
          <p:spPr>
            <a:xfrm>
              <a:off x="5504307" y="4568351"/>
              <a:ext cx="148365" cy="521018"/>
            </a:xfrm>
            <a:prstGeom prst="rect">
              <a:avLst/>
            </a:prstGeom>
          </p:spPr>
          <p:txBody>
            <a:bodyPr vert="vert270" wrap="square" lIns="0" tIns="7620" rIns="0" bIns="0" rtlCol="0">
              <a:spAutoFit/>
            </a:bodyPr>
            <a:lstStyle/>
            <a:p>
              <a:pPr marL="9525">
                <a:spcBef>
                  <a:spcPts val="60"/>
                </a:spcBef>
              </a:pPr>
              <a:r>
                <a:rPr sz="1400" spc="-8" dirty="0">
                  <a:solidFill>
                    <a:srgbClr val="1B243B"/>
                  </a:solidFill>
                  <a:latin typeface="Arial"/>
                  <a:cs typeface="Arial"/>
                </a:rPr>
                <a:t>positions</a:t>
              </a:r>
              <a:endParaRPr sz="1400">
                <a:latin typeface="Arial"/>
                <a:cs typeface="Arial"/>
              </a:endParaRPr>
            </a:p>
          </p:txBody>
        </p:sp>
        <p:sp>
          <p:nvSpPr>
            <p:cNvPr id="32" name="object 79">
              <a:extLst>
                <a:ext uri="{FF2B5EF4-FFF2-40B4-BE49-F238E27FC236}">
                  <a16:creationId xmlns:a16="http://schemas.microsoft.com/office/drawing/2014/main" id="{C6370DFC-F37E-A10A-25EB-80003FABEF92}"/>
                </a:ext>
              </a:extLst>
            </p:cNvPr>
            <p:cNvSpPr txBox="1"/>
            <p:nvPr/>
          </p:nvSpPr>
          <p:spPr>
            <a:xfrm>
              <a:off x="6228808" y="5401056"/>
              <a:ext cx="270986" cy="150215"/>
            </a:xfrm>
            <a:prstGeom prst="rect">
              <a:avLst/>
            </a:prstGeom>
          </p:spPr>
          <p:txBody>
            <a:bodyPr vert="horz" wrap="square" lIns="0" tIns="9525" rIns="0" bIns="0" rtlCol="0">
              <a:spAutoFit/>
            </a:bodyPr>
            <a:lstStyle/>
            <a:p>
              <a:pPr marL="9525">
                <a:spcBef>
                  <a:spcPts val="75"/>
                </a:spcBef>
              </a:pPr>
              <a:r>
                <a:rPr sz="1400" spc="-15" dirty="0">
                  <a:solidFill>
                    <a:srgbClr val="1B243B"/>
                  </a:solidFill>
                  <a:latin typeface="Arial"/>
                  <a:cs typeface="Arial"/>
                </a:rPr>
                <a:t>keys</a:t>
              </a:r>
              <a:endParaRPr sz="1400">
                <a:latin typeface="Arial"/>
                <a:cs typeface="Arial"/>
              </a:endParaRPr>
            </a:p>
          </p:txBody>
        </p:sp>
        <p:grpSp>
          <p:nvGrpSpPr>
            <p:cNvPr id="33" name="object 80">
              <a:extLst>
                <a:ext uri="{FF2B5EF4-FFF2-40B4-BE49-F238E27FC236}">
                  <a16:creationId xmlns:a16="http://schemas.microsoft.com/office/drawing/2014/main" id="{F3F591CA-5F81-0F02-CEE4-46314491A313}"/>
                </a:ext>
              </a:extLst>
            </p:cNvPr>
            <p:cNvGrpSpPr/>
            <p:nvPr/>
          </p:nvGrpSpPr>
          <p:grpSpPr>
            <a:xfrm>
              <a:off x="5776727" y="4440099"/>
              <a:ext cx="1123474" cy="835343"/>
              <a:chOff x="7702302" y="4777132"/>
              <a:chExt cx="1497965" cy="1113790"/>
            </a:xfrm>
          </p:grpSpPr>
          <p:sp>
            <p:nvSpPr>
              <p:cNvPr id="34" name="object 81">
                <a:extLst>
                  <a:ext uri="{FF2B5EF4-FFF2-40B4-BE49-F238E27FC236}">
                    <a16:creationId xmlns:a16="http://schemas.microsoft.com/office/drawing/2014/main" id="{530C4622-6F8A-3984-B5CD-C25FBCFAFCF3}"/>
                  </a:ext>
                </a:extLst>
              </p:cNvPr>
              <p:cNvSpPr/>
              <p:nvPr/>
            </p:nvSpPr>
            <p:spPr>
              <a:xfrm>
                <a:off x="8106557" y="5508187"/>
                <a:ext cx="167640" cy="113664"/>
              </a:xfrm>
              <a:custGeom>
                <a:avLst/>
                <a:gdLst/>
                <a:ahLst/>
                <a:cxnLst/>
                <a:rect l="l" t="t" r="r" b="b"/>
                <a:pathLst>
                  <a:path w="167640" h="113664">
                    <a:moveTo>
                      <a:pt x="0" y="113666"/>
                    </a:moveTo>
                    <a:lnTo>
                      <a:pt x="167441" y="0"/>
                    </a:lnTo>
                  </a:path>
                </a:pathLst>
              </a:custGeom>
              <a:ln w="28575">
                <a:solidFill>
                  <a:srgbClr val="4F9D37"/>
                </a:solidFill>
              </a:ln>
            </p:spPr>
            <p:txBody>
              <a:bodyPr wrap="square" lIns="0" tIns="0" rIns="0" bIns="0" rtlCol="0"/>
              <a:lstStyle/>
              <a:p>
                <a:endParaRPr sz="2400"/>
              </a:p>
            </p:txBody>
          </p:sp>
          <p:sp>
            <p:nvSpPr>
              <p:cNvPr id="35" name="object 82">
                <a:extLst>
                  <a:ext uri="{FF2B5EF4-FFF2-40B4-BE49-F238E27FC236}">
                    <a16:creationId xmlns:a16="http://schemas.microsoft.com/office/drawing/2014/main" id="{E204EEA0-AC11-7C7E-DC64-E770EB1CE862}"/>
                  </a:ext>
                </a:extLst>
              </p:cNvPr>
              <p:cNvSpPr/>
              <p:nvPr/>
            </p:nvSpPr>
            <p:spPr>
              <a:xfrm>
                <a:off x="8319772" y="5175583"/>
                <a:ext cx="541655" cy="239395"/>
              </a:xfrm>
              <a:custGeom>
                <a:avLst/>
                <a:gdLst/>
                <a:ahLst/>
                <a:cxnLst/>
                <a:rect l="l" t="t" r="r" b="b"/>
                <a:pathLst>
                  <a:path w="541654" h="239395">
                    <a:moveTo>
                      <a:pt x="0" y="239092"/>
                    </a:moveTo>
                    <a:lnTo>
                      <a:pt x="541062" y="0"/>
                    </a:lnTo>
                  </a:path>
                </a:pathLst>
              </a:custGeom>
              <a:ln w="28575">
                <a:solidFill>
                  <a:srgbClr val="4F9D37"/>
                </a:solidFill>
              </a:ln>
            </p:spPr>
            <p:txBody>
              <a:bodyPr wrap="square" lIns="0" tIns="0" rIns="0" bIns="0" rtlCol="0"/>
              <a:lstStyle/>
              <a:p>
                <a:endParaRPr sz="2400"/>
              </a:p>
            </p:txBody>
          </p:sp>
          <p:sp>
            <p:nvSpPr>
              <p:cNvPr id="36" name="object 83">
                <a:extLst>
                  <a:ext uri="{FF2B5EF4-FFF2-40B4-BE49-F238E27FC236}">
                    <a16:creationId xmlns:a16="http://schemas.microsoft.com/office/drawing/2014/main" id="{CEF0302E-DDDE-8699-B56D-251D6201E465}"/>
                  </a:ext>
                </a:extLst>
              </p:cNvPr>
              <p:cNvSpPr/>
              <p:nvPr/>
            </p:nvSpPr>
            <p:spPr>
              <a:xfrm>
                <a:off x="8935118" y="4791419"/>
                <a:ext cx="250825" cy="229235"/>
              </a:xfrm>
              <a:custGeom>
                <a:avLst/>
                <a:gdLst/>
                <a:ahLst/>
                <a:cxnLst/>
                <a:rect l="l" t="t" r="r" b="b"/>
                <a:pathLst>
                  <a:path w="250825" h="229235">
                    <a:moveTo>
                      <a:pt x="0" y="228937"/>
                    </a:moveTo>
                    <a:lnTo>
                      <a:pt x="250367" y="0"/>
                    </a:lnTo>
                  </a:path>
                </a:pathLst>
              </a:custGeom>
              <a:ln w="28575">
                <a:solidFill>
                  <a:srgbClr val="4F9D37"/>
                </a:solidFill>
              </a:ln>
            </p:spPr>
            <p:txBody>
              <a:bodyPr wrap="square" lIns="0" tIns="0" rIns="0" bIns="0" rtlCol="0"/>
              <a:lstStyle/>
              <a:p>
                <a:endParaRPr sz="2400"/>
              </a:p>
            </p:txBody>
          </p:sp>
          <p:sp>
            <p:nvSpPr>
              <p:cNvPr id="37" name="object 84">
                <a:extLst>
                  <a:ext uri="{FF2B5EF4-FFF2-40B4-BE49-F238E27FC236}">
                    <a16:creationId xmlns:a16="http://schemas.microsoft.com/office/drawing/2014/main" id="{C8B061E0-68A1-B947-DAED-516EEC5C3F5B}"/>
                  </a:ext>
                </a:extLst>
              </p:cNvPr>
              <p:cNvSpPr/>
              <p:nvPr/>
            </p:nvSpPr>
            <p:spPr>
              <a:xfrm>
                <a:off x="7716590" y="5732369"/>
                <a:ext cx="133985" cy="144145"/>
              </a:xfrm>
              <a:custGeom>
                <a:avLst/>
                <a:gdLst/>
                <a:ahLst/>
                <a:cxnLst/>
                <a:rect l="l" t="t" r="r" b="b"/>
                <a:pathLst>
                  <a:path w="133984" h="144145">
                    <a:moveTo>
                      <a:pt x="0" y="143799"/>
                    </a:moveTo>
                    <a:lnTo>
                      <a:pt x="133357" y="0"/>
                    </a:lnTo>
                  </a:path>
                </a:pathLst>
              </a:custGeom>
              <a:ln w="28575">
                <a:solidFill>
                  <a:srgbClr val="4F9D37"/>
                </a:solidFill>
              </a:ln>
            </p:spPr>
            <p:txBody>
              <a:bodyPr wrap="square" lIns="0" tIns="0" rIns="0" bIns="0" rtlCol="0"/>
              <a:lstStyle/>
              <a:p>
                <a:endParaRPr sz="2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156180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4195</TotalTime>
  <Words>1487</Words>
  <Application>Microsoft Macintosh PowerPoint</Application>
  <PresentationFormat>On-screen Show (4:3)</PresentationFormat>
  <Paragraphs>391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Calibri</vt:lpstr>
      <vt:lpstr>Cambria Math</vt:lpstr>
      <vt:lpstr>Helvetica</vt:lpstr>
      <vt:lpstr>Symbol</vt:lpstr>
      <vt:lpstr>Times New Roman</vt:lpstr>
      <vt:lpstr>Office Theme</vt:lpstr>
      <vt:lpstr>Learned Index Structures</vt:lpstr>
      <vt:lpstr>A classical search problem in computer science</vt:lpstr>
      <vt:lpstr>Classical Index Structures</vt:lpstr>
      <vt:lpstr>Input data as pairs (𝑘𝑒𝑦, 𝑝𝑜𝑠𝑖𝑡𝑖𝑜𝑛)</vt:lpstr>
      <vt:lpstr>Input data as pairs (𝑘𝑒𝑦, 𝑝𝑜𝑠𝑖𝑡𝑖𝑜𝑛)</vt:lpstr>
      <vt:lpstr>Learned index structures</vt:lpstr>
      <vt:lpstr>PGM-index</vt:lpstr>
      <vt:lpstr>New Idea: Exponential Search to Find the Balance Point for D and l</vt:lpstr>
      <vt:lpstr>Piecewise Linear Approximation</vt:lpstr>
      <vt:lpstr>PLA Algorithm</vt:lpstr>
      <vt:lpstr>Point-Line Duality</vt:lpstr>
      <vt:lpstr>Properties</vt:lpstr>
      <vt:lpstr>Properties</vt:lpstr>
      <vt:lpstr>Point-Line Duality Puzzle</vt:lpstr>
      <vt:lpstr>Lower Convex Hull  Intersecting Halfspaces</vt:lpstr>
      <vt:lpstr>Using Point-Line Duality for PLA</vt:lpstr>
      <vt:lpstr>The Greedy Algorithm (High Level)</vt:lpstr>
      <vt:lpstr>The Greedy Step</vt:lpstr>
      <vt:lpstr>Maintaining the Constraint Polygon</vt:lpstr>
      <vt:lpstr>Primal Space View</vt:lpstr>
      <vt:lpstr>Future Work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Parallel Algorithms in Computational Geometry  </dc:title>
  <dc:creator>Savitha</dc:creator>
  <cp:lastModifiedBy>Michael T Goodrich</cp:lastModifiedBy>
  <cp:revision>122</cp:revision>
  <dcterms:created xsi:type="dcterms:W3CDTF">2006-08-16T00:00:00Z</dcterms:created>
  <dcterms:modified xsi:type="dcterms:W3CDTF">2026-03-10T22:50:05Z</dcterms:modified>
</cp:coreProperties>
</file>