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35"/>
  </p:notesMasterIdLst>
  <p:sldIdLst>
    <p:sldId id="256" r:id="rId2"/>
    <p:sldId id="670" r:id="rId3"/>
    <p:sldId id="705" r:id="rId4"/>
    <p:sldId id="687" r:id="rId5"/>
    <p:sldId id="706" r:id="rId6"/>
    <p:sldId id="759" r:id="rId7"/>
    <p:sldId id="701" r:id="rId8"/>
    <p:sldId id="694" r:id="rId9"/>
    <p:sldId id="768" r:id="rId10"/>
    <p:sldId id="770" r:id="rId11"/>
    <p:sldId id="774" r:id="rId12"/>
    <p:sldId id="689" r:id="rId13"/>
    <p:sldId id="707" r:id="rId14"/>
    <p:sldId id="708" r:id="rId15"/>
    <p:sldId id="709" r:id="rId16"/>
    <p:sldId id="775" r:id="rId17"/>
    <p:sldId id="779" r:id="rId18"/>
    <p:sldId id="780" r:id="rId19"/>
    <p:sldId id="781" r:id="rId20"/>
    <p:sldId id="761" r:id="rId21"/>
    <p:sldId id="782" r:id="rId22"/>
    <p:sldId id="336" r:id="rId23"/>
    <p:sldId id="783" r:id="rId24"/>
    <p:sldId id="741" r:id="rId25"/>
    <p:sldId id="662" r:id="rId26"/>
    <p:sldId id="665" r:id="rId27"/>
    <p:sldId id="672" r:id="rId28"/>
    <p:sldId id="740" r:id="rId29"/>
    <p:sldId id="296" r:id="rId30"/>
    <p:sldId id="297" r:id="rId31"/>
    <p:sldId id="298" r:id="rId32"/>
    <p:sldId id="281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8" autoAdjust="0"/>
    <p:restoredTop sz="94722" autoAdjust="0"/>
  </p:normalViewPr>
  <p:slideViewPr>
    <p:cSldViewPr>
      <p:cViewPr varScale="1">
        <p:scale>
          <a:sx n="115" d="100"/>
          <a:sy n="115" d="100"/>
        </p:scale>
        <p:origin x="6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9888-2249-43E3-846A-B66E6562197D}" type="datetimeFigureOut">
              <a:rPr lang="en-US" smtClean="0"/>
              <a:t>2/22/26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E2E9-D760-40CB-963F-4DF97ABE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7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has many applications</a:t>
            </a:r>
            <a:r>
              <a:rPr lang="en-US" baseline="0" dirty="0"/>
              <a:t> in computer graphics – to find an approximate location of an object as a very simple descriptor of its shape. </a:t>
            </a:r>
          </a:p>
          <a:p>
            <a:r>
              <a:rPr lang="en-US" baseline="0" dirty="0"/>
              <a:t>GIS – In case of a natural disaster emergency planners may easily calculate the emergency response times using GIS. </a:t>
            </a:r>
          </a:p>
          <a:p>
            <a:r>
              <a:rPr lang="en-US" baseline="0" dirty="0"/>
              <a:t>Visual pattern recognition – detecting car plates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E2E9-D760-40CB-963F-4DF97ABE92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3276599"/>
          </a:xfrm>
        </p:spPr>
        <p:txBody>
          <a:bodyPr>
            <a:normAutofit/>
          </a:bodyPr>
          <a:lstStyle/>
          <a:p>
            <a:r>
              <a:rPr lang="en-US" sz="5400" b="1" dirty="0"/>
              <a:t>Techniques for Parallel Algorithm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CS 263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Michael T. Goodrich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EA552-812F-29A4-F5FA-2B25B8F8E502}"/>
              </a:ext>
            </a:extLst>
          </p:cNvPr>
          <p:cNvSpPr txBox="1"/>
          <p:nvPr/>
        </p:nvSpPr>
        <p:spPr>
          <a:xfrm>
            <a:off x="304800" y="6477000"/>
            <a:ext cx="698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slides adapted from content by Joseph Jaja, Yun Gu, and Yihan Sun</a:t>
            </a:r>
          </a:p>
        </p:txBody>
      </p:sp>
    </p:spTree>
    <p:extLst>
      <p:ext uri="{BB962C8B-B14F-4D97-AF65-F5344CB8AC3E}">
        <p14:creationId xmlns:p14="http://schemas.microsoft.com/office/powerpoint/2010/main" val="21411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filter for partition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B6AAF31D-2990-4B22-955F-9241765074D4}"/>
              </a:ext>
            </a:extLst>
          </p:cNvPr>
          <p:cNvSpPr/>
          <p:nvPr/>
        </p:nvSpPr>
        <p:spPr>
          <a:xfrm>
            <a:off x="142160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9994B055-E0C8-492F-BDF5-0E728198EAD4}"/>
              </a:ext>
            </a:extLst>
          </p:cNvPr>
          <p:cNvSpPr/>
          <p:nvPr/>
        </p:nvSpPr>
        <p:spPr>
          <a:xfrm>
            <a:off x="170735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6198DDFB-8311-4023-85CB-C92B76339241}"/>
              </a:ext>
            </a:extLst>
          </p:cNvPr>
          <p:cNvSpPr/>
          <p:nvPr/>
        </p:nvSpPr>
        <p:spPr>
          <a:xfrm>
            <a:off x="199310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B807C4FF-CBFE-4221-ABA3-ADEFFD09E9DB}"/>
              </a:ext>
            </a:extLst>
          </p:cNvPr>
          <p:cNvSpPr/>
          <p:nvPr/>
        </p:nvSpPr>
        <p:spPr>
          <a:xfrm>
            <a:off x="227885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0DAE679-FF69-4A08-A8F2-8167D7070E1F}"/>
              </a:ext>
            </a:extLst>
          </p:cNvPr>
          <p:cNvSpPr/>
          <p:nvPr/>
        </p:nvSpPr>
        <p:spPr>
          <a:xfrm>
            <a:off x="256460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E9D72720-0801-48EC-84C8-E7E3DD3676DB}"/>
              </a:ext>
            </a:extLst>
          </p:cNvPr>
          <p:cNvSpPr/>
          <p:nvPr/>
        </p:nvSpPr>
        <p:spPr>
          <a:xfrm>
            <a:off x="285035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839EF56-A368-4916-B8FB-B68C4B166FD0}"/>
              </a:ext>
            </a:extLst>
          </p:cNvPr>
          <p:cNvSpPr/>
          <p:nvPr/>
        </p:nvSpPr>
        <p:spPr>
          <a:xfrm>
            <a:off x="313610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0787E53D-8FE8-46F6-B12A-A1426C6723AC}"/>
              </a:ext>
            </a:extLst>
          </p:cNvPr>
          <p:cNvSpPr/>
          <p:nvPr/>
        </p:nvSpPr>
        <p:spPr>
          <a:xfrm>
            <a:off x="342185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2905E762-A79E-4172-9B81-DE351A31A3F4}"/>
              </a:ext>
            </a:extLst>
          </p:cNvPr>
          <p:cNvSpPr/>
          <p:nvPr/>
        </p:nvSpPr>
        <p:spPr>
          <a:xfrm>
            <a:off x="370760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2B6BDC0F-C60C-447D-8AF5-3A4F94E6DBFA}"/>
              </a:ext>
            </a:extLst>
          </p:cNvPr>
          <p:cNvSpPr/>
          <p:nvPr/>
        </p:nvSpPr>
        <p:spPr>
          <a:xfrm>
            <a:off x="3993356" y="2215989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17773329-6C81-4418-9D8E-D54F91417EF8}"/>
              </a:ext>
            </a:extLst>
          </p:cNvPr>
          <p:cNvSpPr/>
          <p:nvPr/>
        </p:nvSpPr>
        <p:spPr>
          <a:xfrm>
            <a:off x="142160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B8F878-7278-43DF-8B32-4462BB139855}"/>
              </a:ext>
            </a:extLst>
          </p:cNvPr>
          <p:cNvSpPr/>
          <p:nvPr/>
        </p:nvSpPr>
        <p:spPr>
          <a:xfrm>
            <a:off x="170735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E1B531A8-835F-484B-907D-E3ED2BABB28D}"/>
              </a:ext>
            </a:extLst>
          </p:cNvPr>
          <p:cNvSpPr/>
          <p:nvPr/>
        </p:nvSpPr>
        <p:spPr>
          <a:xfrm>
            <a:off x="199310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845F12EB-C3D3-4A75-A116-26E30DE4BE5F}"/>
              </a:ext>
            </a:extLst>
          </p:cNvPr>
          <p:cNvSpPr/>
          <p:nvPr/>
        </p:nvSpPr>
        <p:spPr>
          <a:xfrm>
            <a:off x="227885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32FA9ED-50F2-4F72-8D61-78FBBD5133EB}"/>
              </a:ext>
            </a:extLst>
          </p:cNvPr>
          <p:cNvSpPr/>
          <p:nvPr/>
        </p:nvSpPr>
        <p:spPr>
          <a:xfrm>
            <a:off x="256460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6BBAB7EF-4118-4C3C-9392-DD1BE4E9FFA4}"/>
              </a:ext>
            </a:extLst>
          </p:cNvPr>
          <p:cNvSpPr/>
          <p:nvPr/>
        </p:nvSpPr>
        <p:spPr>
          <a:xfrm>
            <a:off x="285035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073D7788-3372-4D2C-9E36-BF073D2E2BB9}"/>
              </a:ext>
            </a:extLst>
          </p:cNvPr>
          <p:cNvSpPr/>
          <p:nvPr/>
        </p:nvSpPr>
        <p:spPr>
          <a:xfrm>
            <a:off x="313610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C02EEAFB-B1B1-4B5F-8D09-1840E6DD73AE}"/>
              </a:ext>
            </a:extLst>
          </p:cNvPr>
          <p:cNvSpPr/>
          <p:nvPr/>
        </p:nvSpPr>
        <p:spPr>
          <a:xfrm>
            <a:off x="342185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ACA72DC1-0408-4733-8DB5-773DB734470A}"/>
              </a:ext>
            </a:extLst>
          </p:cNvPr>
          <p:cNvSpPr/>
          <p:nvPr/>
        </p:nvSpPr>
        <p:spPr>
          <a:xfrm>
            <a:off x="370760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495757C3-9B6B-4202-A911-87740F584284}"/>
              </a:ext>
            </a:extLst>
          </p:cNvPr>
          <p:cNvSpPr/>
          <p:nvPr/>
        </p:nvSpPr>
        <p:spPr>
          <a:xfrm>
            <a:off x="3993356" y="2616932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B4833F-5B73-476C-B542-FB3AAA29A92C}"/>
              </a:ext>
            </a:extLst>
          </p:cNvPr>
          <p:cNvSpPr txBox="1"/>
          <p:nvPr/>
        </p:nvSpPr>
        <p:spPr>
          <a:xfrm>
            <a:off x="967423" y="218573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4117252-D479-4E59-B75C-61420950D45A}"/>
              </a:ext>
            </a:extLst>
          </p:cNvPr>
          <p:cNvSpPr txBox="1"/>
          <p:nvPr/>
        </p:nvSpPr>
        <p:spPr>
          <a:xfrm>
            <a:off x="854480" y="261849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3">
            <a:extLst>
              <a:ext uri="{FF2B5EF4-FFF2-40B4-BE49-F238E27FC236}">
                <a16:creationId xmlns:a16="http://schemas.microsoft.com/office/drawing/2014/main" id="{CB09BC97-4CB1-42C9-91AD-4F882A55EB40}"/>
              </a:ext>
            </a:extLst>
          </p:cNvPr>
          <p:cNvSpPr/>
          <p:nvPr/>
        </p:nvSpPr>
        <p:spPr>
          <a:xfrm>
            <a:off x="142875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6" name="Rectangle 14">
            <a:extLst>
              <a:ext uri="{FF2B5EF4-FFF2-40B4-BE49-F238E27FC236}">
                <a16:creationId xmlns:a16="http://schemas.microsoft.com/office/drawing/2014/main" id="{71C5F1F9-D64F-40B1-9B2A-FB7D00050D2F}"/>
              </a:ext>
            </a:extLst>
          </p:cNvPr>
          <p:cNvSpPr/>
          <p:nvPr/>
        </p:nvSpPr>
        <p:spPr>
          <a:xfrm>
            <a:off x="171450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Rectangle 15">
            <a:extLst>
              <a:ext uri="{FF2B5EF4-FFF2-40B4-BE49-F238E27FC236}">
                <a16:creationId xmlns:a16="http://schemas.microsoft.com/office/drawing/2014/main" id="{1DB03907-092F-47B6-AA57-162343F246BE}"/>
              </a:ext>
            </a:extLst>
          </p:cNvPr>
          <p:cNvSpPr/>
          <p:nvPr/>
        </p:nvSpPr>
        <p:spPr>
          <a:xfrm>
            <a:off x="200025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EC3928BF-2AE5-45AF-8991-A5EC22F0EE21}"/>
              </a:ext>
            </a:extLst>
          </p:cNvPr>
          <p:cNvSpPr/>
          <p:nvPr/>
        </p:nvSpPr>
        <p:spPr>
          <a:xfrm>
            <a:off x="228600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D1AF722A-5DE2-43E2-898F-B074E95E323E}"/>
              </a:ext>
            </a:extLst>
          </p:cNvPr>
          <p:cNvSpPr/>
          <p:nvPr/>
        </p:nvSpPr>
        <p:spPr>
          <a:xfrm>
            <a:off x="257175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0" name="Rectangle 18">
            <a:extLst>
              <a:ext uri="{FF2B5EF4-FFF2-40B4-BE49-F238E27FC236}">
                <a16:creationId xmlns:a16="http://schemas.microsoft.com/office/drawing/2014/main" id="{11A0AF5E-7B32-4678-9408-98F56B06E7A7}"/>
              </a:ext>
            </a:extLst>
          </p:cNvPr>
          <p:cNvSpPr/>
          <p:nvPr/>
        </p:nvSpPr>
        <p:spPr>
          <a:xfrm>
            <a:off x="285750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1" name="Rectangle 18">
            <a:extLst>
              <a:ext uri="{FF2B5EF4-FFF2-40B4-BE49-F238E27FC236}">
                <a16:creationId xmlns:a16="http://schemas.microsoft.com/office/drawing/2014/main" id="{A9B1C5D9-D8E2-47DC-94C2-E0D0B8718F2D}"/>
              </a:ext>
            </a:extLst>
          </p:cNvPr>
          <p:cNvSpPr/>
          <p:nvPr/>
        </p:nvSpPr>
        <p:spPr>
          <a:xfrm>
            <a:off x="314325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2" name="Rectangle 18">
            <a:extLst>
              <a:ext uri="{FF2B5EF4-FFF2-40B4-BE49-F238E27FC236}">
                <a16:creationId xmlns:a16="http://schemas.microsoft.com/office/drawing/2014/main" id="{1124EAE6-59B8-418E-84BD-C7CD255B99C2}"/>
              </a:ext>
            </a:extLst>
          </p:cNvPr>
          <p:cNvSpPr/>
          <p:nvPr/>
        </p:nvSpPr>
        <p:spPr>
          <a:xfrm>
            <a:off x="342900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Rectangle 18">
            <a:extLst>
              <a:ext uri="{FF2B5EF4-FFF2-40B4-BE49-F238E27FC236}">
                <a16:creationId xmlns:a16="http://schemas.microsoft.com/office/drawing/2014/main" id="{968012E5-A368-4097-B47D-0D382F919ABF}"/>
              </a:ext>
            </a:extLst>
          </p:cNvPr>
          <p:cNvSpPr/>
          <p:nvPr/>
        </p:nvSpPr>
        <p:spPr>
          <a:xfrm>
            <a:off x="371475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4" name="Rectangle 18">
            <a:extLst>
              <a:ext uri="{FF2B5EF4-FFF2-40B4-BE49-F238E27FC236}">
                <a16:creationId xmlns:a16="http://schemas.microsoft.com/office/drawing/2014/main" id="{4E1993E6-1631-4F75-8021-20FC30E96B69}"/>
              </a:ext>
            </a:extLst>
          </p:cNvPr>
          <p:cNvSpPr/>
          <p:nvPr/>
        </p:nvSpPr>
        <p:spPr>
          <a:xfrm>
            <a:off x="4000500" y="306879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DFD9558-8E13-4892-B4FC-9EFFE5657EEA}"/>
              </a:ext>
            </a:extLst>
          </p:cNvPr>
          <p:cNvSpPr txBox="1"/>
          <p:nvPr/>
        </p:nvSpPr>
        <p:spPr>
          <a:xfrm>
            <a:off x="571500" y="3028950"/>
            <a:ext cx="8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scan1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07CC5A-D90D-4C7B-8CA9-3CB448AA6A5C}"/>
              </a:ext>
            </a:extLst>
          </p:cNvPr>
          <p:cNvSpPr/>
          <p:nvPr/>
        </p:nvSpPr>
        <p:spPr>
          <a:xfrm>
            <a:off x="1649787" y="1771650"/>
            <a:ext cx="2446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6 as a pivot</a:t>
            </a:r>
            <a:endParaRPr lang="zh-CN" altLang="en-US" sz="1350" dirty="0"/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2E6A77F2-7140-4C93-B9EE-4DE7E58114F3}"/>
              </a:ext>
            </a:extLst>
          </p:cNvPr>
          <p:cNvSpPr/>
          <p:nvPr/>
        </p:nvSpPr>
        <p:spPr>
          <a:xfrm>
            <a:off x="143418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2F652766-C233-4499-9026-21463E0F86B6}"/>
              </a:ext>
            </a:extLst>
          </p:cNvPr>
          <p:cNvSpPr/>
          <p:nvPr/>
        </p:nvSpPr>
        <p:spPr>
          <a:xfrm>
            <a:off x="171993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5" name="Rectangle 15">
            <a:extLst>
              <a:ext uri="{FF2B5EF4-FFF2-40B4-BE49-F238E27FC236}">
                <a16:creationId xmlns:a16="http://schemas.microsoft.com/office/drawing/2014/main" id="{1F1E1BFD-CBBE-467F-B939-DD6752A3BB92}"/>
              </a:ext>
            </a:extLst>
          </p:cNvPr>
          <p:cNvSpPr/>
          <p:nvPr/>
        </p:nvSpPr>
        <p:spPr>
          <a:xfrm>
            <a:off x="200568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id="{260391EE-EFB6-4398-BAF3-961E33AAFE7B}"/>
              </a:ext>
            </a:extLst>
          </p:cNvPr>
          <p:cNvSpPr/>
          <p:nvPr/>
        </p:nvSpPr>
        <p:spPr>
          <a:xfrm>
            <a:off x="229143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7" name="Rectangle 17">
            <a:extLst>
              <a:ext uri="{FF2B5EF4-FFF2-40B4-BE49-F238E27FC236}">
                <a16:creationId xmlns:a16="http://schemas.microsoft.com/office/drawing/2014/main" id="{C4288F6C-0B57-4DB2-BC51-00FB35D898F2}"/>
              </a:ext>
            </a:extLst>
          </p:cNvPr>
          <p:cNvSpPr/>
          <p:nvPr/>
        </p:nvSpPr>
        <p:spPr>
          <a:xfrm>
            <a:off x="257718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F2679F5D-C580-404F-AEE7-9E46A86B48FD}"/>
              </a:ext>
            </a:extLst>
          </p:cNvPr>
          <p:cNvSpPr/>
          <p:nvPr/>
        </p:nvSpPr>
        <p:spPr>
          <a:xfrm>
            <a:off x="2862934" y="364569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93" name="文本框 154">
            <a:extLst>
              <a:ext uri="{FF2B5EF4-FFF2-40B4-BE49-F238E27FC236}">
                <a16:creationId xmlns:a16="http://schemas.microsoft.com/office/drawing/2014/main" id="{06292F82-1420-46A8-9B82-8939BD2E37E1}"/>
              </a:ext>
            </a:extLst>
          </p:cNvPr>
          <p:cNvSpPr txBox="1"/>
          <p:nvPr/>
        </p:nvSpPr>
        <p:spPr>
          <a:xfrm>
            <a:off x="628650" y="3605852"/>
            <a:ext cx="74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ABE8704-3561-4CEC-9663-0DDCB07B0E0A}"/>
              </a:ext>
            </a:extLst>
          </p:cNvPr>
          <p:cNvCxnSpPr>
            <a:cxnSpLocks/>
            <a:stCxn id="146" idx="2"/>
            <a:endCxn id="71" idx="0"/>
          </p:cNvCxnSpPr>
          <p:nvPr/>
        </p:nvCxnSpPr>
        <p:spPr>
          <a:xfrm flipH="1">
            <a:off x="1577059" y="3354541"/>
            <a:ext cx="28031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D64A2A6-5A2A-44C7-A54D-09A4D4CF129B}"/>
              </a:ext>
            </a:extLst>
          </p:cNvPr>
          <p:cNvCxnSpPr>
            <a:cxnSpLocks/>
            <a:stCxn id="148" idx="2"/>
            <a:endCxn id="75" idx="0"/>
          </p:cNvCxnSpPr>
          <p:nvPr/>
        </p:nvCxnSpPr>
        <p:spPr>
          <a:xfrm flipH="1">
            <a:off x="1862809" y="335454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A1DC19A-5083-407B-BC58-C89BE84107CB}"/>
              </a:ext>
            </a:extLst>
          </p:cNvPr>
          <p:cNvCxnSpPr>
            <a:cxnSpLocks/>
            <a:stCxn id="149" idx="2"/>
            <a:endCxn id="85" idx="0"/>
          </p:cNvCxnSpPr>
          <p:nvPr/>
        </p:nvCxnSpPr>
        <p:spPr>
          <a:xfrm flipH="1">
            <a:off x="2148559" y="335454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753EBD-88F6-4470-85BB-7DFB7A34565F}"/>
              </a:ext>
            </a:extLst>
          </p:cNvPr>
          <p:cNvCxnSpPr>
            <a:cxnSpLocks/>
            <a:stCxn id="150" idx="2"/>
            <a:endCxn id="86" idx="0"/>
          </p:cNvCxnSpPr>
          <p:nvPr/>
        </p:nvCxnSpPr>
        <p:spPr>
          <a:xfrm flipH="1">
            <a:off x="2434309" y="335454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8E40808-4438-4779-822A-DDF22C3322D3}"/>
              </a:ext>
            </a:extLst>
          </p:cNvPr>
          <p:cNvCxnSpPr>
            <a:cxnSpLocks/>
            <a:stCxn id="151" idx="2"/>
            <a:endCxn id="87" idx="0"/>
          </p:cNvCxnSpPr>
          <p:nvPr/>
        </p:nvCxnSpPr>
        <p:spPr>
          <a:xfrm flipH="1">
            <a:off x="2720059" y="335454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707A21-0B33-4428-A255-8F76DDAF4E12}"/>
              </a:ext>
            </a:extLst>
          </p:cNvPr>
          <p:cNvCxnSpPr>
            <a:cxnSpLocks/>
            <a:stCxn id="154" idx="2"/>
            <a:endCxn id="88" idx="0"/>
          </p:cNvCxnSpPr>
          <p:nvPr/>
        </p:nvCxnSpPr>
        <p:spPr>
          <a:xfrm flipH="1">
            <a:off x="3005809" y="3354541"/>
            <a:ext cx="11375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3">
            <a:extLst>
              <a:ext uri="{FF2B5EF4-FFF2-40B4-BE49-F238E27FC236}">
                <a16:creationId xmlns:a16="http://schemas.microsoft.com/office/drawing/2014/main" id="{C094049E-DD64-4A33-9BC6-0982436DBE37}"/>
              </a:ext>
            </a:extLst>
          </p:cNvPr>
          <p:cNvSpPr/>
          <p:nvPr/>
        </p:nvSpPr>
        <p:spPr>
          <a:xfrm>
            <a:off x="142875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5ECD3AF2-8DC8-4AEF-806E-58325D30C236}"/>
              </a:ext>
            </a:extLst>
          </p:cNvPr>
          <p:cNvSpPr/>
          <p:nvPr/>
        </p:nvSpPr>
        <p:spPr>
          <a:xfrm>
            <a:off x="171450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9B9B3B85-BB6E-46FF-BAB8-ACB721057383}"/>
              </a:ext>
            </a:extLst>
          </p:cNvPr>
          <p:cNvSpPr/>
          <p:nvPr/>
        </p:nvSpPr>
        <p:spPr>
          <a:xfrm>
            <a:off x="200025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2" name="Rectangle 16">
            <a:extLst>
              <a:ext uri="{FF2B5EF4-FFF2-40B4-BE49-F238E27FC236}">
                <a16:creationId xmlns:a16="http://schemas.microsoft.com/office/drawing/2014/main" id="{86ED55D6-4400-411A-A9EC-B541AA0CF8E1}"/>
              </a:ext>
            </a:extLst>
          </p:cNvPr>
          <p:cNvSpPr/>
          <p:nvPr/>
        </p:nvSpPr>
        <p:spPr>
          <a:xfrm>
            <a:off x="228600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6" name="Rectangle 17">
            <a:extLst>
              <a:ext uri="{FF2B5EF4-FFF2-40B4-BE49-F238E27FC236}">
                <a16:creationId xmlns:a16="http://schemas.microsoft.com/office/drawing/2014/main" id="{3BF0E3E7-DFAC-4D66-8F4E-5D8FF0E62368}"/>
              </a:ext>
            </a:extLst>
          </p:cNvPr>
          <p:cNvSpPr/>
          <p:nvPr/>
        </p:nvSpPr>
        <p:spPr>
          <a:xfrm>
            <a:off x="257175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8" name="Rectangle 18">
            <a:extLst>
              <a:ext uri="{FF2B5EF4-FFF2-40B4-BE49-F238E27FC236}">
                <a16:creationId xmlns:a16="http://schemas.microsoft.com/office/drawing/2014/main" id="{81CE13E5-78F6-4CC8-85ED-BB836EC1ED9D}"/>
              </a:ext>
            </a:extLst>
          </p:cNvPr>
          <p:cNvSpPr/>
          <p:nvPr/>
        </p:nvSpPr>
        <p:spPr>
          <a:xfrm>
            <a:off x="285750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9" name="Rectangle 18">
            <a:extLst>
              <a:ext uri="{FF2B5EF4-FFF2-40B4-BE49-F238E27FC236}">
                <a16:creationId xmlns:a16="http://schemas.microsoft.com/office/drawing/2014/main" id="{3B73DED8-8A2E-4D4A-BC89-DAE03BDDF679}"/>
              </a:ext>
            </a:extLst>
          </p:cNvPr>
          <p:cNvSpPr/>
          <p:nvPr/>
        </p:nvSpPr>
        <p:spPr>
          <a:xfrm>
            <a:off x="314325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0" name="Rectangle 18">
            <a:extLst>
              <a:ext uri="{FF2B5EF4-FFF2-40B4-BE49-F238E27FC236}">
                <a16:creationId xmlns:a16="http://schemas.microsoft.com/office/drawing/2014/main" id="{489CDD7B-08FE-4F83-815F-FA36C63B6F2E}"/>
              </a:ext>
            </a:extLst>
          </p:cNvPr>
          <p:cNvSpPr/>
          <p:nvPr/>
        </p:nvSpPr>
        <p:spPr>
          <a:xfrm>
            <a:off x="342900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1" name="Rectangle 18">
            <a:extLst>
              <a:ext uri="{FF2B5EF4-FFF2-40B4-BE49-F238E27FC236}">
                <a16:creationId xmlns:a16="http://schemas.microsoft.com/office/drawing/2014/main" id="{01DA8618-7255-4DCA-B2E0-EC0A38A9AFEB}"/>
              </a:ext>
            </a:extLst>
          </p:cNvPr>
          <p:cNvSpPr/>
          <p:nvPr/>
        </p:nvSpPr>
        <p:spPr>
          <a:xfrm>
            <a:off x="371475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" name="Rectangle 18">
            <a:extLst>
              <a:ext uri="{FF2B5EF4-FFF2-40B4-BE49-F238E27FC236}">
                <a16:creationId xmlns:a16="http://schemas.microsoft.com/office/drawing/2014/main" id="{375CA241-6994-43AB-9E19-9CC5332EECAC}"/>
              </a:ext>
            </a:extLst>
          </p:cNvPr>
          <p:cNvSpPr/>
          <p:nvPr/>
        </p:nvSpPr>
        <p:spPr>
          <a:xfrm>
            <a:off x="4000500" y="41148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3" name="文本框 154">
            <a:extLst>
              <a:ext uri="{FF2B5EF4-FFF2-40B4-BE49-F238E27FC236}">
                <a16:creationId xmlns:a16="http://schemas.microsoft.com/office/drawing/2014/main" id="{53162667-192A-416C-9A49-73F5BA044403}"/>
              </a:ext>
            </a:extLst>
          </p:cNvPr>
          <p:cNvSpPr txBox="1"/>
          <p:nvPr/>
        </p:nvSpPr>
        <p:spPr>
          <a:xfrm>
            <a:off x="571500" y="4074959"/>
            <a:ext cx="8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scan2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65354-3DEB-411C-BDB2-1EDDE2EE08BB}"/>
              </a:ext>
            </a:extLst>
          </p:cNvPr>
          <p:cNvSpPr txBox="1"/>
          <p:nvPr/>
        </p:nvSpPr>
        <p:spPr>
          <a:xfrm>
            <a:off x="4572000" y="3429001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scan1[]: the prefix sum of 1s</a:t>
            </a:r>
          </a:p>
          <a:p>
            <a:pPr algn="l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scan2[]: the prefix sum of 0s</a:t>
            </a:r>
          </a:p>
          <a:p>
            <a:pPr algn="l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=&gt; scan1[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] + scan2[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zh-C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=&gt; scan2[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 - scan1[</a:t>
            </a:r>
            <a:r>
              <a:rPr lang="en-US" altLang="zh-CN" sz="15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3">
            <a:extLst>
              <a:ext uri="{FF2B5EF4-FFF2-40B4-BE49-F238E27FC236}">
                <a16:creationId xmlns:a16="http://schemas.microsoft.com/office/drawing/2014/main" id="{C0CAB411-BFA6-47C8-BA05-BCAEDB990EFF}"/>
              </a:ext>
            </a:extLst>
          </p:cNvPr>
          <p:cNvSpPr/>
          <p:nvPr/>
        </p:nvSpPr>
        <p:spPr>
          <a:xfrm>
            <a:off x="3143250" y="3649434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5" name="Rectangle 14">
            <a:extLst>
              <a:ext uri="{FF2B5EF4-FFF2-40B4-BE49-F238E27FC236}">
                <a16:creationId xmlns:a16="http://schemas.microsoft.com/office/drawing/2014/main" id="{11CF108C-E666-4BF0-B370-77B785DF7F57}"/>
              </a:ext>
            </a:extLst>
          </p:cNvPr>
          <p:cNvSpPr/>
          <p:nvPr/>
        </p:nvSpPr>
        <p:spPr>
          <a:xfrm>
            <a:off x="3429000" y="3649434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6" name="Rectangle 15">
            <a:extLst>
              <a:ext uri="{FF2B5EF4-FFF2-40B4-BE49-F238E27FC236}">
                <a16:creationId xmlns:a16="http://schemas.microsoft.com/office/drawing/2014/main" id="{170F601C-BF8D-4507-BF5B-8097CE4540AC}"/>
              </a:ext>
            </a:extLst>
          </p:cNvPr>
          <p:cNvSpPr/>
          <p:nvPr/>
        </p:nvSpPr>
        <p:spPr>
          <a:xfrm>
            <a:off x="3714750" y="3649434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67D75BBA-D81C-45F8-B51E-FC5BD8D0643C}"/>
              </a:ext>
            </a:extLst>
          </p:cNvPr>
          <p:cNvSpPr/>
          <p:nvPr/>
        </p:nvSpPr>
        <p:spPr>
          <a:xfrm>
            <a:off x="4000500" y="3649434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3AA09D4-73FF-41C4-BD0F-4C04B10BD991}"/>
              </a:ext>
            </a:extLst>
          </p:cNvPr>
          <p:cNvCxnSpPr>
            <a:cxnSpLocks/>
            <a:stCxn id="89" idx="0"/>
            <a:endCxn id="114" idx="2"/>
          </p:cNvCxnSpPr>
          <p:nvPr/>
        </p:nvCxnSpPr>
        <p:spPr>
          <a:xfrm flipV="1">
            <a:off x="1571625" y="3935184"/>
            <a:ext cx="1714500" cy="17961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2789111-C9C1-437D-B1A6-0C4D14D8E1FC}"/>
              </a:ext>
            </a:extLst>
          </p:cNvPr>
          <p:cNvCxnSpPr>
            <a:cxnSpLocks/>
            <a:stCxn id="91" idx="0"/>
            <a:endCxn id="115" idx="2"/>
          </p:cNvCxnSpPr>
          <p:nvPr/>
        </p:nvCxnSpPr>
        <p:spPr>
          <a:xfrm flipV="1">
            <a:off x="2143125" y="3935184"/>
            <a:ext cx="1428750" cy="17961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FBE7A4A-C9B7-4A57-949E-8BCC2D1DCA9D}"/>
              </a:ext>
            </a:extLst>
          </p:cNvPr>
          <p:cNvCxnSpPr>
            <a:cxnSpLocks/>
            <a:stCxn id="110" idx="0"/>
            <a:endCxn id="116" idx="2"/>
          </p:cNvCxnSpPr>
          <p:nvPr/>
        </p:nvCxnSpPr>
        <p:spPr>
          <a:xfrm flipV="1">
            <a:off x="3571875" y="3935184"/>
            <a:ext cx="285750" cy="17961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B9B7B4C-E174-4CAB-A825-846037BD6EBB}"/>
              </a:ext>
            </a:extLst>
          </p:cNvPr>
          <p:cNvCxnSpPr>
            <a:cxnSpLocks/>
            <a:stCxn id="111" idx="0"/>
            <a:endCxn id="119" idx="2"/>
          </p:cNvCxnSpPr>
          <p:nvPr/>
        </p:nvCxnSpPr>
        <p:spPr>
          <a:xfrm flipV="1">
            <a:off x="3857625" y="3935184"/>
            <a:ext cx="285750" cy="17961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5" grpId="0"/>
      <p:bldP spid="83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71" grpId="0" animBg="1"/>
      <p:bldP spid="75" grpId="0" animBg="1"/>
      <p:bldP spid="85" grpId="0" animBg="1"/>
      <p:bldP spid="86" grpId="0" animBg="1"/>
      <p:bldP spid="87" grpId="0" animBg="1"/>
      <p:bldP spid="88" grpId="0" animBg="1"/>
      <p:bldP spid="93" grpId="0"/>
      <p:bldP spid="89" grpId="0" animBg="1"/>
      <p:bldP spid="90" grpId="0" animBg="1"/>
      <p:bldP spid="91" grpId="0" animBg="1"/>
      <p:bldP spid="92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0" grpId="0"/>
      <p:bldP spid="114" grpId="0" animBg="1"/>
      <p:bldP spid="115" grpId="0" animBg="1"/>
      <p:bldP spid="116" grpId="0" animBg="1"/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C031-0A26-4FB6-AAD4-28E040EE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quicksort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C165-91B4-456A-8312-2229949F3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76400"/>
                <a:ext cx="8686800" cy="4525963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Using the filter algorithm to do partition</a:t>
                </a:r>
              </a:p>
              <a:p>
                <a:endParaRPr lang="en-US" altLang="zh-CN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Finishes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rounds in expectation (also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w.h.p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.)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Each round need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depth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depth in total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C165-91B4-456A-8312-2229949F3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76400"/>
                <a:ext cx="8686800" cy="4525963"/>
              </a:xfrm>
              <a:blipFill>
                <a:blip r:embed="rId2"/>
                <a:stretch>
                  <a:fillRect l="-1606" t="-1961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C43EA-0BB8-433A-BDDD-BD4AB5D3E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61E08-D590-4661-86BD-F8C636F4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4229100" cy="14859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Sequential </a:t>
            </a:r>
            <a:r>
              <a:rPr lang="en-US" altLang="zh-CN" dirty="0" err="1">
                <a:latin typeface="+mn-lt"/>
              </a:rPr>
              <a:t>mergesort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08384-9BB7-442C-8FD5-047D7B20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5950"/>
            <a:ext cx="4057650" cy="3943350"/>
          </a:xfrm>
        </p:spPr>
        <p:txBody>
          <a:bodyPr/>
          <a:lstStyle/>
          <a:p>
            <a:r>
              <a:rPr lang="en-US" altLang="zh-CN" dirty="0"/>
              <a:t>Split the array evenly in two </a:t>
            </a:r>
          </a:p>
          <a:p>
            <a:r>
              <a:rPr lang="en-US" altLang="zh-CN" dirty="0"/>
              <a:t>Sort each of them recursively</a:t>
            </a:r>
          </a:p>
          <a:p>
            <a:r>
              <a:rPr lang="en-US" altLang="zh-CN" dirty="0"/>
              <a:t>Merge them back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0C2DF3-847C-4B80-A4A4-68EAA14F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E77B0F8-6B73-4CD1-83BE-3AFD43A0B7F2}"/>
              </a:ext>
            </a:extLst>
          </p:cNvPr>
          <p:cNvSpPr txBox="1">
            <a:spLocks/>
          </p:cNvSpPr>
          <p:nvPr/>
        </p:nvSpPr>
        <p:spPr>
          <a:xfrm>
            <a:off x="4679156" y="1878807"/>
            <a:ext cx="4057650" cy="17216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0" dirty="0">
                <a:solidFill>
                  <a:schemeClr val="tx1"/>
                </a:solidFill>
                <a:latin typeface="+mn-lt"/>
              </a:rPr>
              <a:t>Split the problem size evenly in two </a:t>
            </a:r>
          </a:p>
          <a:p>
            <a:r>
              <a:rPr lang="en-US" altLang="zh-CN" sz="3200" b="0" dirty="0">
                <a:solidFill>
                  <a:schemeClr val="tx1"/>
                </a:solidFill>
                <a:latin typeface="+mn-lt"/>
              </a:rPr>
              <a:t>Sort each of them recursively, in parallel</a:t>
            </a:r>
          </a:p>
          <a:p>
            <a:r>
              <a:rPr lang="en-US" altLang="zh-CN" sz="3200" b="0" dirty="0">
                <a:solidFill>
                  <a:schemeClr val="tx1"/>
                </a:solidFill>
                <a:latin typeface="+mn-lt"/>
              </a:rPr>
              <a:t>Merge them back</a:t>
            </a:r>
            <a:endParaRPr lang="zh-CN" altLang="en-US" sz="3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4B004DB-ABDE-4776-B697-1BA13FCAAE7A}"/>
              </a:ext>
            </a:extLst>
          </p:cNvPr>
          <p:cNvSpPr txBox="1">
            <a:spLocks/>
          </p:cNvSpPr>
          <p:nvPr/>
        </p:nvSpPr>
        <p:spPr>
          <a:xfrm>
            <a:off x="4686300" y="304800"/>
            <a:ext cx="4229100" cy="14097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sz="4400" dirty="0">
                <a:solidFill>
                  <a:schemeClr val="tx1"/>
                </a:solidFill>
                <a:latin typeface="+mn-lt"/>
              </a:rPr>
              <a:t>Parallel </a:t>
            </a:r>
            <a:r>
              <a:rPr lang="en-US" altLang="zh-CN" sz="4400" dirty="0" err="1">
                <a:solidFill>
                  <a:schemeClr val="tx1"/>
                </a:solidFill>
                <a:latin typeface="+mn-lt"/>
              </a:rPr>
              <a:t>mergesort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84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5127155" cy="14097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 parallel merge algorithm: First attempt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85950"/>
                <a:ext cx="4365440" cy="40005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Find the median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of one array</a:t>
                </a:r>
              </a:p>
              <a:p>
                <a:r>
                  <a:rPr lang="en-US" altLang="zh-CN" dirty="0"/>
                  <a:t>Binary search it in the other array</a:t>
                </a:r>
              </a:p>
              <a:p>
                <a:r>
                  <a:rPr lang="en-US" altLang="zh-CN" dirty="0"/>
                  <a:t>Put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in the correct slot</a:t>
                </a:r>
              </a:p>
              <a:p>
                <a:r>
                  <a:rPr lang="en-US" altLang="zh-CN" dirty="0"/>
                  <a:t>Recursively, in parallel do:</a:t>
                </a:r>
              </a:p>
              <a:p>
                <a:pPr lvl="1"/>
                <a:r>
                  <a:rPr lang="en-US" altLang="zh-CN" dirty="0"/>
                  <a:t>Merge the left two sub-arrays into the left half of the output</a:t>
                </a:r>
              </a:p>
              <a:p>
                <a:pPr lvl="1"/>
                <a:r>
                  <a:rPr lang="en-US" altLang="zh-CN" dirty="0"/>
                  <a:t>Merge the right ones into the right half of the output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85950"/>
                <a:ext cx="4365440" cy="4000500"/>
              </a:xfrm>
              <a:blipFill>
                <a:blip r:embed="rId2"/>
                <a:stretch>
                  <a:fillRect l="-2326" t="-3481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6984692" y="106957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612744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641319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669894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583407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58626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614839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64341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671989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70056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6298654" y="1490813"/>
            <a:ext cx="392906" cy="12192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5071110" y="4400550"/>
            <a:ext cx="2872740" cy="28575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5188715" y="1396813"/>
            <a:ext cx="1242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4985651" y="2750659"/>
            <a:ext cx="864870" cy="1143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sX0" fmla="*/ 0 w 1153160"/>
                <a:gd name="csY0" fmla="*/ 192197 h 1524000"/>
                <a:gd name="csX1" fmla="*/ 192197 w 1153160"/>
                <a:gd name="csY1" fmla="*/ 0 h 1524000"/>
                <a:gd name="csX2" fmla="*/ 584268 w 1153160"/>
                <a:gd name="csY2" fmla="*/ 0 h 1524000"/>
                <a:gd name="csX3" fmla="*/ 960963 w 1153160"/>
                <a:gd name="csY3" fmla="*/ 0 h 1524000"/>
                <a:gd name="csX4" fmla="*/ 1153160 w 1153160"/>
                <a:gd name="csY4" fmla="*/ 192197 h 1524000"/>
                <a:gd name="csX5" fmla="*/ 1153160 w 1153160"/>
                <a:gd name="csY5" fmla="*/ 773396 h 1524000"/>
                <a:gd name="csX6" fmla="*/ 1153160 w 1153160"/>
                <a:gd name="csY6" fmla="*/ 1331803 h 1524000"/>
                <a:gd name="csX7" fmla="*/ 960963 w 1153160"/>
                <a:gd name="csY7" fmla="*/ 1524000 h 1524000"/>
                <a:gd name="csX8" fmla="*/ 568892 w 1153160"/>
                <a:gd name="csY8" fmla="*/ 1524000 h 1524000"/>
                <a:gd name="csX9" fmla="*/ 192197 w 1153160"/>
                <a:gd name="csY9" fmla="*/ 1524000 h 1524000"/>
                <a:gd name="csX10" fmla="*/ 0 w 1153160"/>
                <a:gd name="csY10" fmla="*/ 1331803 h 1524000"/>
                <a:gd name="csX11" fmla="*/ 0 w 1153160"/>
                <a:gd name="csY11" fmla="*/ 739208 h 1524000"/>
                <a:gd name="csX12" fmla="*/ 0 w 1153160"/>
                <a:gd name="csY12" fmla="*/ 192197 h 152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6889750" y="2743200"/>
            <a:ext cx="1128713" cy="1143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sX0" fmla="*/ 0 w 1504950"/>
                <a:gd name="csY0" fmla="*/ 250830 h 1524001"/>
                <a:gd name="csX1" fmla="*/ 250830 w 1504950"/>
                <a:gd name="csY1" fmla="*/ 0 h 1524001"/>
                <a:gd name="csX2" fmla="*/ 762508 w 1504950"/>
                <a:gd name="csY2" fmla="*/ 0 h 1524001"/>
                <a:gd name="csX3" fmla="*/ 1254120 w 1504950"/>
                <a:gd name="csY3" fmla="*/ 0 h 1524001"/>
                <a:gd name="csX4" fmla="*/ 1504950 w 1504950"/>
                <a:gd name="csY4" fmla="*/ 250830 h 1524001"/>
                <a:gd name="csX5" fmla="*/ 1504950 w 1504950"/>
                <a:gd name="csY5" fmla="*/ 772224 h 1524001"/>
                <a:gd name="csX6" fmla="*/ 1504950 w 1504950"/>
                <a:gd name="csY6" fmla="*/ 1273171 h 1524001"/>
                <a:gd name="csX7" fmla="*/ 1254120 w 1504950"/>
                <a:gd name="csY7" fmla="*/ 1524001 h 1524001"/>
                <a:gd name="csX8" fmla="*/ 742442 w 1504950"/>
                <a:gd name="csY8" fmla="*/ 1524001 h 1524001"/>
                <a:gd name="csX9" fmla="*/ 250830 w 1504950"/>
                <a:gd name="csY9" fmla="*/ 1524001 h 1524001"/>
                <a:gd name="csX10" fmla="*/ 0 w 1504950"/>
                <a:gd name="csY10" fmla="*/ 1273171 h 1524001"/>
                <a:gd name="csX11" fmla="*/ 0 w 1504950"/>
                <a:gd name="csY11" fmla="*/ 741554 h 1524001"/>
                <a:gd name="csX12" fmla="*/ 0 w 1504950"/>
                <a:gd name="csY12" fmla="*/ 250830 h 15240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7028976" y="4004876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4751679" y="2194915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5142384" y="4059442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6800851" y="2135395"/>
            <a:ext cx="1752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364605" y="1355319"/>
            <a:ext cx="284645" cy="30452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00150"/>
            <a:ext cx="4523079" cy="5143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 parallel merge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7376513" y="106957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6519263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6805013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7090763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6225893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6254468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6540218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6825968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7111718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7397468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6690475" y="1490813"/>
            <a:ext cx="392906" cy="12192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5462931" y="4400550"/>
            <a:ext cx="2872740" cy="28575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5580536" y="1396813"/>
            <a:ext cx="1242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5377472" y="2750659"/>
            <a:ext cx="864870" cy="1143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sX0" fmla="*/ 0 w 1153160"/>
                <a:gd name="csY0" fmla="*/ 192197 h 1524000"/>
                <a:gd name="csX1" fmla="*/ 192197 w 1153160"/>
                <a:gd name="csY1" fmla="*/ 0 h 1524000"/>
                <a:gd name="csX2" fmla="*/ 584268 w 1153160"/>
                <a:gd name="csY2" fmla="*/ 0 h 1524000"/>
                <a:gd name="csX3" fmla="*/ 960963 w 1153160"/>
                <a:gd name="csY3" fmla="*/ 0 h 1524000"/>
                <a:gd name="csX4" fmla="*/ 1153160 w 1153160"/>
                <a:gd name="csY4" fmla="*/ 192197 h 1524000"/>
                <a:gd name="csX5" fmla="*/ 1153160 w 1153160"/>
                <a:gd name="csY5" fmla="*/ 773396 h 1524000"/>
                <a:gd name="csX6" fmla="*/ 1153160 w 1153160"/>
                <a:gd name="csY6" fmla="*/ 1331803 h 1524000"/>
                <a:gd name="csX7" fmla="*/ 960963 w 1153160"/>
                <a:gd name="csY7" fmla="*/ 1524000 h 1524000"/>
                <a:gd name="csX8" fmla="*/ 568892 w 1153160"/>
                <a:gd name="csY8" fmla="*/ 1524000 h 1524000"/>
                <a:gd name="csX9" fmla="*/ 192197 w 1153160"/>
                <a:gd name="csY9" fmla="*/ 1524000 h 1524000"/>
                <a:gd name="csX10" fmla="*/ 0 w 1153160"/>
                <a:gd name="csY10" fmla="*/ 1331803 h 1524000"/>
                <a:gd name="csX11" fmla="*/ 0 w 1153160"/>
                <a:gd name="csY11" fmla="*/ 739208 h 1524000"/>
                <a:gd name="csX12" fmla="*/ 0 w 1153160"/>
                <a:gd name="csY12" fmla="*/ 192197 h 152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7281571" y="2743200"/>
            <a:ext cx="1128713" cy="1143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sX0" fmla="*/ 0 w 1504950"/>
                <a:gd name="csY0" fmla="*/ 250830 h 1524001"/>
                <a:gd name="csX1" fmla="*/ 250830 w 1504950"/>
                <a:gd name="csY1" fmla="*/ 0 h 1524001"/>
                <a:gd name="csX2" fmla="*/ 762508 w 1504950"/>
                <a:gd name="csY2" fmla="*/ 0 h 1524001"/>
                <a:gd name="csX3" fmla="*/ 1254120 w 1504950"/>
                <a:gd name="csY3" fmla="*/ 0 h 1524001"/>
                <a:gd name="csX4" fmla="*/ 1504950 w 1504950"/>
                <a:gd name="csY4" fmla="*/ 250830 h 1524001"/>
                <a:gd name="csX5" fmla="*/ 1504950 w 1504950"/>
                <a:gd name="csY5" fmla="*/ 772224 h 1524001"/>
                <a:gd name="csX6" fmla="*/ 1504950 w 1504950"/>
                <a:gd name="csY6" fmla="*/ 1273171 h 1524001"/>
                <a:gd name="csX7" fmla="*/ 1254120 w 1504950"/>
                <a:gd name="csY7" fmla="*/ 1524001 h 1524001"/>
                <a:gd name="csX8" fmla="*/ 742442 w 1504950"/>
                <a:gd name="csY8" fmla="*/ 1524001 h 1524001"/>
                <a:gd name="csX9" fmla="*/ 250830 w 1504950"/>
                <a:gd name="csY9" fmla="*/ 1524001 h 1524001"/>
                <a:gd name="csX10" fmla="*/ 0 w 1504950"/>
                <a:gd name="csY10" fmla="*/ 1273171 h 1524001"/>
                <a:gd name="csX11" fmla="*/ 0 w 1504950"/>
                <a:gd name="csY11" fmla="*/ 741554 h 1524001"/>
                <a:gd name="csX12" fmla="*/ 0 w 1504950"/>
                <a:gd name="csY12" fmla="*/ 250830 h 15240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7420797" y="4004876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5143500" y="2194915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5534205" y="4059442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7192672" y="2135395"/>
            <a:ext cx="1752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756426" y="1355319"/>
            <a:ext cx="284645" cy="30452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4A36CC74-9B84-478A-B381-3901394936C5}"/>
              </a:ext>
            </a:extLst>
          </p:cNvPr>
          <p:cNvSpPr txBox="1"/>
          <p:nvPr/>
        </p:nvSpPr>
        <p:spPr>
          <a:xfrm>
            <a:off x="256217" y="2194914"/>
            <a:ext cx="5081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//merge array A of length n1 and array B of length n2 into array C. 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Merge(A’, n1, B’, n2, C) {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if (A’ is empty or B’ is empty) </a:t>
            </a:r>
            <a:r>
              <a:rPr lang="en-US" altLang="zh-CN" sz="1350" dirty="0" err="1">
                <a:latin typeface="Consolas" panose="020B0609020204030204" pitchFamily="49" charset="0"/>
                <a:cs typeface="Cavolini" panose="020B0502040204020203" pitchFamily="66" charset="0"/>
              </a:rPr>
              <a:t>base_case</a:t>
            </a:r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m = n1/2;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m2 = </a:t>
            </a:r>
            <a:r>
              <a:rPr lang="en-US" altLang="zh-CN" sz="1350" dirty="0" err="1">
                <a:latin typeface="Consolas" panose="020B0609020204030204" pitchFamily="49" charset="0"/>
                <a:cs typeface="Cavolini" panose="020B0502040204020203" pitchFamily="66" charset="0"/>
              </a:rPr>
              <a:t>binary_search</a:t>
            </a:r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(B’, A’[m]);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C[m+m2+1] = A’[m];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in parallel: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  merge(A’, m, B’, m2, C);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  merge(A’+m+1, n1-m-1, B’+m2+1, n2-m2-1, C+m+m2);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  return C;</a:t>
            </a:r>
          </a:p>
          <a:p>
            <a:r>
              <a:rPr lang="en-US" altLang="zh-CN" sz="1350" dirty="0">
                <a:latin typeface="Consolas" panose="020B0609020204030204" pitchFamily="49" charset="0"/>
                <a:cs typeface="Cavolini" panose="020B0502040204020203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809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97111"/>
            <a:ext cx="4523079" cy="12173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 parallel merge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85950"/>
                <a:ext cx="4572001" cy="4114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CN" dirty="0"/>
                  <a:t>In each recursive call the only work is the binary search</a:t>
                </a:r>
              </a:p>
              <a:p>
                <a:r>
                  <a:rPr lang="en-US" altLang="zh-CN" dirty="0"/>
                  <a:t>Assume the original input arrays are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. They are both of the same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Assume in each recursive call, we are dealing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they can have different sizes.</a:t>
                </a:r>
              </a:p>
              <a:p>
                <a:r>
                  <a:rPr lang="en-US" altLang="zh-CN" dirty="0"/>
                  <a:t>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is always perfectly partitioned, but it’s not the case for array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. But, as long as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is empty, we reach the base case. </a:t>
                </a:r>
              </a:p>
              <a:p>
                <a:r>
                  <a:rPr lang="en-US" altLang="zh-CN" dirty="0"/>
                  <a:t>So in log n rounds we reach the base case. In each round the cost is also O(log n)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85950"/>
                <a:ext cx="4572001" cy="4114800"/>
              </a:xfrm>
              <a:blipFill>
                <a:blip r:embed="rId2"/>
                <a:stretch>
                  <a:fillRect l="-1385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6984692" y="106957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612744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641319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669894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5834072" y="106957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58626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614839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64341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671989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7005647" y="174822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6298654" y="1490813"/>
            <a:ext cx="392906" cy="12192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5071110" y="4400550"/>
            <a:ext cx="2872740" cy="28575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5188715" y="1396813"/>
            <a:ext cx="1242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4985651" y="2750659"/>
            <a:ext cx="864870" cy="1143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sX0" fmla="*/ 0 w 1153160"/>
                <a:gd name="csY0" fmla="*/ 192197 h 1524000"/>
                <a:gd name="csX1" fmla="*/ 192197 w 1153160"/>
                <a:gd name="csY1" fmla="*/ 0 h 1524000"/>
                <a:gd name="csX2" fmla="*/ 584268 w 1153160"/>
                <a:gd name="csY2" fmla="*/ 0 h 1524000"/>
                <a:gd name="csX3" fmla="*/ 960963 w 1153160"/>
                <a:gd name="csY3" fmla="*/ 0 h 1524000"/>
                <a:gd name="csX4" fmla="*/ 1153160 w 1153160"/>
                <a:gd name="csY4" fmla="*/ 192197 h 1524000"/>
                <a:gd name="csX5" fmla="*/ 1153160 w 1153160"/>
                <a:gd name="csY5" fmla="*/ 773396 h 1524000"/>
                <a:gd name="csX6" fmla="*/ 1153160 w 1153160"/>
                <a:gd name="csY6" fmla="*/ 1331803 h 1524000"/>
                <a:gd name="csX7" fmla="*/ 960963 w 1153160"/>
                <a:gd name="csY7" fmla="*/ 1524000 h 1524000"/>
                <a:gd name="csX8" fmla="*/ 568892 w 1153160"/>
                <a:gd name="csY8" fmla="*/ 1524000 h 1524000"/>
                <a:gd name="csX9" fmla="*/ 192197 w 1153160"/>
                <a:gd name="csY9" fmla="*/ 1524000 h 1524000"/>
                <a:gd name="csX10" fmla="*/ 0 w 1153160"/>
                <a:gd name="csY10" fmla="*/ 1331803 h 1524000"/>
                <a:gd name="csX11" fmla="*/ 0 w 1153160"/>
                <a:gd name="csY11" fmla="*/ 739208 h 1524000"/>
                <a:gd name="csX12" fmla="*/ 0 w 1153160"/>
                <a:gd name="csY12" fmla="*/ 192197 h 152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6889750" y="2743200"/>
            <a:ext cx="1128713" cy="1143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sX0" fmla="*/ 0 w 1504950"/>
                <a:gd name="csY0" fmla="*/ 250830 h 1524001"/>
                <a:gd name="csX1" fmla="*/ 250830 w 1504950"/>
                <a:gd name="csY1" fmla="*/ 0 h 1524001"/>
                <a:gd name="csX2" fmla="*/ 762508 w 1504950"/>
                <a:gd name="csY2" fmla="*/ 0 h 1524001"/>
                <a:gd name="csX3" fmla="*/ 1254120 w 1504950"/>
                <a:gd name="csY3" fmla="*/ 0 h 1524001"/>
                <a:gd name="csX4" fmla="*/ 1504950 w 1504950"/>
                <a:gd name="csY4" fmla="*/ 250830 h 1524001"/>
                <a:gd name="csX5" fmla="*/ 1504950 w 1504950"/>
                <a:gd name="csY5" fmla="*/ 772224 h 1524001"/>
                <a:gd name="csX6" fmla="*/ 1504950 w 1504950"/>
                <a:gd name="csY6" fmla="*/ 1273171 h 1524001"/>
                <a:gd name="csX7" fmla="*/ 1254120 w 1504950"/>
                <a:gd name="csY7" fmla="*/ 1524001 h 1524001"/>
                <a:gd name="csX8" fmla="*/ 742442 w 1504950"/>
                <a:gd name="csY8" fmla="*/ 1524001 h 1524001"/>
                <a:gd name="csX9" fmla="*/ 250830 w 1504950"/>
                <a:gd name="csY9" fmla="*/ 1524001 h 1524001"/>
                <a:gd name="csX10" fmla="*/ 0 w 1504950"/>
                <a:gd name="csY10" fmla="*/ 1273171 h 1524001"/>
                <a:gd name="csX11" fmla="*/ 0 w 1504950"/>
                <a:gd name="csY11" fmla="*/ 741554 h 1524001"/>
                <a:gd name="csX12" fmla="*/ 0 w 1504950"/>
                <a:gd name="csY12" fmla="*/ 250830 h 15240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7028976" y="4004876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4751679" y="2194915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5142384" y="4059442"/>
            <a:ext cx="571500" cy="276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6800851" y="2135395"/>
            <a:ext cx="1752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364605" y="1355319"/>
            <a:ext cx="284645" cy="30452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E2CB5AD-EC91-4C68-8058-82AB45542603}"/>
                  </a:ext>
                </a:extLst>
              </p:cNvPr>
              <p:cNvSpPr/>
              <p:nvPr/>
            </p:nvSpPr>
            <p:spPr>
              <a:xfrm>
                <a:off x="5026231" y="4810078"/>
                <a:ext cx="2477922" cy="3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1450" indent="-171450" defTabSz="685800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1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altLang="zh-CN" sz="21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100" i="1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10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100" i="1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  <m:r>
                      <a:rPr lang="en-US" altLang="zh-CN" sz="2100" i="1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1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E2CB5AD-EC91-4C68-8058-82AB45542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31" y="4810078"/>
                <a:ext cx="2477922" cy="383182"/>
              </a:xfrm>
              <a:prstGeom prst="rect">
                <a:avLst/>
              </a:prstGeom>
              <a:blipFill>
                <a:blip r:embed="rId3"/>
                <a:stretch>
                  <a:fillRect l="-2564" t="-9677" r="-51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4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6710-4026-40FA-B117-AF0F834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 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7F37F-002B-4157-9C08-8308431F8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Parallel merge: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Finishes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Total work: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7F37F-002B-4157-9C08-8308431F8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159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2FF4-9C47-464E-93EA-584FB3B9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FF740-DDA2-A1B7-1F85-990A40A9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8C4AF7-6BD6-B626-B5CC-AD3A2FC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" y="62301"/>
            <a:ext cx="7010400" cy="14097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 parallel merge algorithm: Second attempt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80CFC-9195-2C17-A0CB-1AB3300E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0" y="1782385"/>
            <a:ext cx="4515459" cy="40005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 each element in each array, binary search for it in the other array</a:t>
            </a:r>
          </a:p>
          <a:p>
            <a:r>
              <a:rPr lang="en-US" altLang="zh-CN" sz="2800" dirty="0"/>
              <a:t>Put the element in the correct slot</a:t>
            </a:r>
          </a:p>
          <a:p>
            <a:r>
              <a:rPr lang="en-US" altLang="zh-CN" sz="2800" dirty="0"/>
              <a:t>O(log n) time, but O(n log n)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74EC1F-F5AC-CA92-0A7C-80EE7ECCC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41D03E-CB5B-B885-D51B-9902FA489E0E}"/>
              </a:ext>
            </a:extLst>
          </p:cNvPr>
          <p:cNvSpPr/>
          <p:nvPr/>
        </p:nvSpPr>
        <p:spPr>
          <a:xfrm>
            <a:off x="7399982" y="200302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E4B0FE4-0981-C8D9-8C24-32001502B815}"/>
              </a:ext>
            </a:extLst>
          </p:cNvPr>
          <p:cNvSpPr/>
          <p:nvPr/>
        </p:nvSpPr>
        <p:spPr>
          <a:xfrm>
            <a:off x="654273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8135FB0-6FDC-02A8-DFE1-A6351809C9C1}"/>
              </a:ext>
            </a:extLst>
          </p:cNvPr>
          <p:cNvSpPr/>
          <p:nvPr/>
        </p:nvSpPr>
        <p:spPr>
          <a:xfrm>
            <a:off x="682848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1F50602-4038-F63F-F580-26B558E5ACE5}"/>
              </a:ext>
            </a:extLst>
          </p:cNvPr>
          <p:cNvSpPr/>
          <p:nvPr/>
        </p:nvSpPr>
        <p:spPr>
          <a:xfrm>
            <a:off x="711423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30AE3CB-2186-E14F-998D-459FED8BA9F6}"/>
              </a:ext>
            </a:extLst>
          </p:cNvPr>
          <p:cNvSpPr/>
          <p:nvPr/>
        </p:nvSpPr>
        <p:spPr>
          <a:xfrm>
            <a:off x="624936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3EC8371-D8C3-AF27-2167-A4F74C14D703}"/>
              </a:ext>
            </a:extLst>
          </p:cNvPr>
          <p:cNvSpPr/>
          <p:nvPr/>
        </p:nvSpPr>
        <p:spPr>
          <a:xfrm>
            <a:off x="62779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0FEC6F9C-1310-6564-3F0A-FE2B99AAB9C3}"/>
              </a:ext>
            </a:extLst>
          </p:cNvPr>
          <p:cNvSpPr/>
          <p:nvPr/>
        </p:nvSpPr>
        <p:spPr>
          <a:xfrm>
            <a:off x="656368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F044F714-5AE7-216E-500D-8AB56A5D8B69}"/>
              </a:ext>
            </a:extLst>
          </p:cNvPr>
          <p:cNvSpPr/>
          <p:nvPr/>
        </p:nvSpPr>
        <p:spPr>
          <a:xfrm>
            <a:off x="68494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ADB862D2-6981-85D5-D654-0E33920C7775}"/>
              </a:ext>
            </a:extLst>
          </p:cNvPr>
          <p:cNvSpPr/>
          <p:nvPr/>
        </p:nvSpPr>
        <p:spPr>
          <a:xfrm>
            <a:off x="713518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125EA806-157B-214D-7DD1-2241B0F65C0D}"/>
              </a:ext>
            </a:extLst>
          </p:cNvPr>
          <p:cNvSpPr/>
          <p:nvPr/>
        </p:nvSpPr>
        <p:spPr>
          <a:xfrm>
            <a:off x="74209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0128598B-8CFC-E3ED-F333-BD65859F1A2C}"/>
              </a:ext>
            </a:extLst>
          </p:cNvPr>
          <p:cNvCxnSpPr>
            <a:stCxn id="7" idx="2"/>
          </p:cNvCxnSpPr>
          <p:nvPr/>
        </p:nvCxnSpPr>
        <p:spPr>
          <a:xfrm rot="5400000">
            <a:off x="6713944" y="2424263"/>
            <a:ext cx="392906" cy="12192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2BECECB-33CA-0679-AF9D-4FA8734EC02D}"/>
              </a:ext>
            </a:extLst>
          </p:cNvPr>
          <p:cNvGrpSpPr/>
          <p:nvPr/>
        </p:nvGrpSpPr>
        <p:grpSpPr>
          <a:xfrm>
            <a:off x="5486400" y="5334000"/>
            <a:ext cx="2872740" cy="28575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C37BA044-A46B-81C9-23D9-3240649926EA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6A84A4FB-3F37-EE54-8AFE-61564DF5C84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A814B4C-4145-289D-65EE-49DB33F83922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C42DA78-2545-B7E7-E27B-4F1882DE44B9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29000B88-A449-3618-D7FD-5265FC784898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F7EF0A16-7EDB-45B0-85A7-5844425101EF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61D54062-CED3-AC71-7723-570E2C2CB557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15779AE3-9855-72F8-8E70-C9674D20BE20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32D83833-C1AC-EC7B-913B-42CF20292867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0CE3DBB0-800D-380A-33FE-78E6BCFFF778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35F8DE4-5952-9DCA-9032-D34D5136A217}"/>
              </a:ext>
            </a:extLst>
          </p:cNvPr>
          <p:cNvSpPr txBox="1"/>
          <p:nvPr/>
        </p:nvSpPr>
        <p:spPr>
          <a:xfrm>
            <a:off x="5604005" y="2330263"/>
            <a:ext cx="12426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6309989-7A08-9309-E276-6EB67B9C13B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779895" y="2288769"/>
            <a:ext cx="284645" cy="30452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7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B297-2882-F3B3-EB87-38A45419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7453-2576-AE13-B161-E8C930C3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Parallel merge sort: Second Attempt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61975-2B24-C9B1-965B-FE10A24F8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1"/>
                <a:ext cx="8763000" cy="3810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Parallel merge: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depth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Finishes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Total work: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61975-2B24-C9B1-965B-FE10A24F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1"/>
                <a:ext cx="8763000" cy="3810000"/>
              </a:xfrm>
              <a:blipFill>
                <a:blip r:embed="rId2"/>
                <a:stretch>
                  <a:fillRect l="-1594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55A7D-847D-9F5C-BD47-5EB2DFE0C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09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BA922-4D36-605E-3966-57ED00344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E98BC-A3C1-20BB-4E5C-3C83D296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" y="62301"/>
            <a:ext cx="6692900" cy="14097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 parallel merge algorithm: Third attempt (for CREW PRAM)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CF288-0A71-EF1E-E2EF-6AC8ECE8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0" y="1782385"/>
            <a:ext cx="5027670" cy="40005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For each element in each array, do a fast search to compute its rank in merged array</a:t>
            </a:r>
          </a:p>
          <a:p>
            <a:r>
              <a:rPr lang="en-US" altLang="zh-CN" sz="2800" dirty="0"/>
              <a:t>Put the element in the correct slot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C6821-2AA2-4326-FF02-4D2EA40E1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D7F1D8E-F7E3-CA28-ADAC-6CE3F2924B03}"/>
              </a:ext>
            </a:extLst>
          </p:cNvPr>
          <p:cNvSpPr/>
          <p:nvPr/>
        </p:nvSpPr>
        <p:spPr>
          <a:xfrm>
            <a:off x="7399982" y="200302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6E26B64-8840-88D2-0162-BEF3ACD441DA}"/>
              </a:ext>
            </a:extLst>
          </p:cNvPr>
          <p:cNvSpPr/>
          <p:nvPr/>
        </p:nvSpPr>
        <p:spPr>
          <a:xfrm>
            <a:off x="654273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3348E6E-05F4-C27B-EBDD-79099DABB559}"/>
              </a:ext>
            </a:extLst>
          </p:cNvPr>
          <p:cNvSpPr/>
          <p:nvPr/>
        </p:nvSpPr>
        <p:spPr>
          <a:xfrm>
            <a:off x="682848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E09A927-C118-7837-BF3A-83BDD72663EF}"/>
              </a:ext>
            </a:extLst>
          </p:cNvPr>
          <p:cNvSpPr/>
          <p:nvPr/>
        </p:nvSpPr>
        <p:spPr>
          <a:xfrm>
            <a:off x="711423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F108177-9EC8-C833-30D4-9B916D4A1BFC}"/>
              </a:ext>
            </a:extLst>
          </p:cNvPr>
          <p:cNvSpPr/>
          <p:nvPr/>
        </p:nvSpPr>
        <p:spPr>
          <a:xfrm>
            <a:off x="6249362" y="200302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7A09AB89-AAEF-4D02-CC18-651DED8BC0ED}"/>
              </a:ext>
            </a:extLst>
          </p:cNvPr>
          <p:cNvSpPr/>
          <p:nvPr/>
        </p:nvSpPr>
        <p:spPr>
          <a:xfrm>
            <a:off x="62779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7EE7803-74EF-7E9F-95E8-7CCB1F4B5F35}"/>
              </a:ext>
            </a:extLst>
          </p:cNvPr>
          <p:cNvSpPr/>
          <p:nvPr/>
        </p:nvSpPr>
        <p:spPr>
          <a:xfrm>
            <a:off x="656368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E1C0470-4AA5-7E56-0071-2539E677DABF}"/>
              </a:ext>
            </a:extLst>
          </p:cNvPr>
          <p:cNvSpPr/>
          <p:nvPr/>
        </p:nvSpPr>
        <p:spPr>
          <a:xfrm>
            <a:off x="68494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54FC943-E82F-D59E-F87B-5BFB7DA38E29}"/>
              </a:ext>
            </a:extLst>
          </p:cNvPr>
          <p:cNvSpPr/>
          <p:nvPr/>
        </p:nvSpPr>
        <p:spPr>
          <a:xfrm>
            <a:off x="713518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3412A8E-A1B8-97AB-94CE-6EB17DAFE02D}"/>
              </a:ext>
            </a:extLst>
          </p:cNvPr>
          <p:cNvSpPr/>
          <p:nvPr/>
        </p:nvSpPr>
        <p:spPr>
          <a:xfrm>
            <a:off x="7420937" y="2681676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659FD85D-F482-4DF4-4B85-8715EFC66F81}"/>
              </a:ext>
            </a:extLst>
          </p:cNvPr>
          <p:cNvCxnSpPr>
            <a:stCxn id="7" idx="2"/>
          </p:cNvCxnSpPr>
          <p:nvPr/>
        </p:nvCxnSpPr>
        <p:spPr>
          <a:xfrm rot="5400000">
            <a:off x="6713944" y="2424263"/>
            <a:ext cx="392906" cy="12192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C5D8433-79CC-083C-0A40-9D1C446D8B58}"/>
              </a:ext>
            </a:extLst>
          </p:cNvPr>
          <p:cNvGrpSpPr/>
          <p:nvPr/>
        </p:nvGrpSpPr>
        <p:grpSpPr>
          <a:xfrm>
            <a:off x="5486400" y="5334000"/>
            <a:ext cx="2872740" cy="28575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AA0D3E74-5190-DEE7-C8A0-E2D403135AF0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6D9BD73E-F273-F5EE-3661-A5B096B6D83E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41F32F11-749A-C9A6-0FF8-316373337233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E225570B-9871-171A-D1A8-11C26C9ECF67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ECF1E2C-D1A2-7BE0-6AEC-24AA7963D240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659F16C-9F24-38D2-0234-5DBA16D9955B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F8A8C8AA-5CDB-2C9A-5F17-18A21DCBB7DA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228A094-CB2D-55B4-A56F-0A8A1536FBB5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26DA8F5-3018-F03D-C700-90E229C5849C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3D39AB12-D242-4B62-1404-16FB409438AC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19FAA5A-D79D-0D20-7E18-B6F3571C2DB7}"/>
              </a:ext>
            </a:extLst>
          </p:cNvPr>
          <p:cNvSpPr txBox="1"/>
          <p:nvPr/>
        </p:nvSpPr>
        <p:spPr>
          <a:xfrm>
            <a:off x="5604005" y="2330263"/>
            <a:ext cx="10887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Fast search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C331D28D-C18B-D294-A346-18E4A57821A4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779895" y="2288769"/>
            <a:ext cx="284645" cy="304523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5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Sorting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an array of elements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with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, and a total order defined, create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 of the same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,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5AA8-BA8A-443F-9800-3DAE1924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4651354"/>
            <a:ext cx="5237018" cy="16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605FCD-AABF-4DA4-9836-6B6E408FBC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Parallel merging: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 depth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605FCD-AABF-4DA4-9836-6B6E408FB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48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84747-5BCD-4E32-A4DF-85255CC94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85950"/>
                <a:ext cx="8458200" cy="382905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b="1" dirty="0"/>
                  <a:t>For two arrays of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b="1" dirty="0"/>
                  <a:t>, there are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pairs of elements</a:t>
                </a:r>
              </a:p>
              <a:p>
                <a:pPr lvl="1"/>
                <a:r>
                  <a:rPr lang="en-US" altLang="zh-CN" dirty="0"/>
                  <a:t>For each element x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, compare x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against all of the other elements.</a:t>
                </a:r>
              </a:p>
              <a:p>
                <a:pPr lvl="1"/>
                <a:r>
                  <a:rPr lang="en-US" altLang="zh-CN" dirty="0"/>
                  <a:t>There is a unique pair (</a:t>
                </a:r>
                <a:r>
                  <a:rPr lang="en-US" altLang="zh-CN" dirty="0" err="1"/>
                  <a:t>y</a:t>
                </a:r>
                <a:r>
                  <a:rPr lang="en-US" altLang="zh-CN" baseline="-25000" dirty="0" err="1"/>
                  <a:t>j</a:t>
                </a:r>
                <a:r>
                  <a:rPr lang="en-US" altLang="zh-CN" dirty="0"/>
                  <a:t>, y</a:t>
                </a:r>
                <a:r>
                  <a:rPr lang="en-US" altLang="zh-CN" baseline="-25000" dirty="0"/>
                  <a:t>j+1</a:t>
                </a:r>
                <a:r>
                  <a:rPr lang="en-US" altLang="zh-CN" dirty="0"/>
                  <a:t>) such that x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&lt; </a:t>
                </a:r>
                <a:r>
                  <a:rPr lang="en-US" altLang="zh-CN" dirty="0" err="1"/>
                  <a:t>y</a:t>
                </a:r>
                <a:r>
                  <a:rPr lang="en-US" altLang="zh-CN" baseline="-25000" dirty="0" err="1"/>
                  <a:t>j</a:t>
                </a:r>
                <a:r>
                  <a:rPr lang="en-US" altLang="zh-CN" dirty="0"/>
                  <a:t> and xi &gt; y</a:t>
                </a:r>
                <a:r>
                  <a:rPr lang="en-US" altLang="zh-CN" baseline="-25000" dirty="0"/>
                  <a:t>j+1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This gives us all information needed – write x</a:t>
                </a:r>
                <a:r>
                  <a:rPr lang="en-US" altLang="zh-CN" baseline="-25000" dirty="0"/>
                  <a:t>i</a:t>
                </a:r>
                <a:r>
                  <a:rPr lang="en-US" altLang="zh-CN" dirty="0"/>
                  <a:t> to output B[</a:t>
                </a:r>
                <a:r>
                  <a:rPr lang="en-US" altLang="zh-CN" dirty="0" err="1"/>
                  <a:t>i+j</a:t>
                </a:r>
                <a:r>
                  <a:rPr lang="en-US" altLang="zh-CN" dirty="0"/>
                  <a:t>].</a:t>
                </a:r>
              </a:p>
              <a:p>
                <a:r>
                  <a:rPr lang="en-US" altLang="zh-CN" dirty="0"/>
                  <a:t>The work is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since we need to compare all the pairs</a:t>
                </a:r>
              </a:p>
              <a:p>
                <a:r>
                  <a:rPr lang="en-US" altLang="zh-CN" dirty="0"/>
                  <a:t>The depth is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uses lots of concurrent reads, but no concurrent writes</a:t>
                </a:r>
                <a:endPara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84747-5BCD-4E32-A4DF-85255CC94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85950"/>
                <a:ext cx="8458200" cy="3829050"/>
              </a:xfrm>
              <a:blipFill>
                <a:blip r:embed="rId3"/>
                <a:stretch>
                  <a:fillRect l="-1051" t="-2970"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F435C-8CCD-4C2D-A790-B9605F9F1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1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EA9B-DDAB-50AA-4E30-0DCC1B94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Valiant’s Merge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FCF7-4655-D1D1-4509-6C86BCA1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this fast merging technique along with square-root-way divide-and-conquer.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n</a:t>
            </a:r>
            <a:r>
              <a:rPr lang="en-US" baseline="30000" dirty="0"/>
              <a:t>1/2 </a:t>
            </a:r>
            <a:r>
              <a:rPr lang="en-US" dirty="0"/>
              <a:t>evenly spaced elements from array A and n</a:t>
            </a:r>
            <a:r>
              <a:rPr lang="en-US" baseline="30000" dirty="0"/>
              <a:t>1/2</a:t>
            </a:r>
            <a:r>
              <a:rPr lang="en-US" dirty="0"/>
              <a:t> evenly spaced elements from array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Merge these two sampled lists in O(1) time using the constant-time merge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Recursively merge the O(n</a:t>
            </a:r>
            <a:r>
              <a:rPr lang="en-US" baseline="30000" dirty="0"/>
              <a:t>1/2</a:t>
            </a:r>
            <a:r>
              <a:rPr lang="en-US" dirty="0"/>
              <a:t>) pairs of overlapping subproblems of size O(n</a:t>
            </a:r>
            <a:r>
              <a:rPr lang="en-US" baseline="30000" dirty="0"/>
              <a:t>1/2</a:t>
            </a:r>
            <a:r>
              <a:rPr lang="en-US" dirty="0"/>
              <a:t>) each.</a:t>
            </a:r>
          </a:p>
        </p:txBody>
      </p:sp>
    </p:spTree>
    <p:extLst>
      <p:ext uri="{BB962C8B-B14F-4D97-AF65-F5344CB8AC3E}">
        <p14:creationId xmlns:p14="http://schemas.microsoft.com/office/powerpoint/2010/main" val="1269280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FA80-37A9-1F0D-B5FC-D471853F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CREW PRAM Merging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86EB-F63A-1761-BE24-02199412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Time: T(n) = T(n</a:t>
            </a:r>
            <a:r>
              <a:rPr lang="en-US" baseline="30000" dirty="0"/>
              <a:t>1/2</a:t>
            </a:r>
            <a:r>
              <a:rPr lang="en-US" dirty="0"/>
              <a:t>) + 1, which implies T(n) is O(loglog n).</a:t>
            </a:r>
          </a:p>
          <a:p>
            <a:r>
              <a:rPr lang="en-US" dirty="0"/>
              <a:t>Work: W(n) = n</a:t>
            </a:r>
            <a:r>
              <a:rPr lang="en-US" baseline="30000" dirty="0"/>
              <a:t>1/2 </a:t>
            </a:r>
            <a:r>
              <a:rPr lang="en-US" dirty="0"/>
              <a:t>W(n</a:t>
            </a:r>
            <a:r>
              <a:rPr lang="en-US" baseline="30000" dirty="0"/>
              <a:t>1/2</a:t>
            </a:r>
            <a:r>
              <a:rPr lang="en-US" dirty="0"/>
              <a:t>) + n, which means W(n) is O(n loglog n).</a:t>
            </a:r>
          </a:p>
          <a:p>
            <a:r>
              <a:rPr lang="en-US" dirty="0"/>
              <a:t>We can get the work down to O(n) by stopping when the problem size is O(loglog n) and doing the merges sequentially.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37C27-8EE2-CA66-7C4E-7A82D65E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457D-3331-BD18-8F76-D154B14F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B509-F7C5-AFE5-95DB-47F2958D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7467600" cy="3048000"/>
          </a:xfrm>
        </p:spPr>
        <p:txBody>
          <a:bodyPr/>
          <a:lstStyle/>
          <a:p>
            <a:r>
              <a:rPr lang="en-US" dirty="0"/>
              <a:t>Use the fast merge algorithm as a part of a binary parallel </a:t>
            </a:r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r>
              <a:rPr lang="en-US" dirty="0"/>
              <a:t>O(log n) levels of recursion, which take O(log log n) time each.</a:t>
            </a:r>
          </a:p>
          <a:p>
            <a:r>
              <a:rPr lang="en-US" dirty="0"/>
              <a:t>Total work: O(n log n).</a:t>
            </a:r>
          </a:p>
        </p:txBody>
      </p:sp>
    </p:spTree>
    <p:extLst>
      <p:ext uri="{BB962C8B-B14F-4D97-AF65-F5344CB8AC3E}">
        <p14:creationId xmlns:p14="http://schemas.microsoft.com/office/powerpoint/2010/main" val="243649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AE7D-9320-4255-A912-B26517A8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Linked Lists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17BA-F0F6-4D2B-9B58-9BA8447C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Linked lists are simple and important data structures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Sometimes we want to know the rank of each node (e.g., the distance to the head/tail)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76A31-B91F-4955-B373-D33E0D6A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2050" name="Picture 2" descr="Image result for linked list">
            <a:extLst>
              <a:ext uri="{FF2B5EF4-FFF2-40B4-BE49-F238E27FC236}">
                <a16:creationId xmlns:a16="http://schemas.microsoft.com/office/drawing/2014/main" id="{0A4B4DDE-4184-4102-9ECF-40DAE407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83809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84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Ranking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F90475-3F73-B64B-8264-37B6AE33A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7135"/>
            <a:ext cx="3758044" cy="3523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64CB7-C5DD-7641-921B-E85D98ECA70D}"/>
              </a:ext>
            </a:extLst>
          </p:cNvPr>
          <p:cNvSpPr/>
          <p:nvPr/>
        </p:nvSpPr>
        <p:spPr>
          <a:xfrm>
            <a:off x="169634" y="6456404"/>
            <a:ext cx="4333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Source: “Parallel Algorithms” by Guy E. </a:t>
            </a:r>
            <a:r>
              <a:rPr lang="en-US" sz="1050" dirty="0" err="1">
                <a:solidFill>
                  <a:schemeClr val="accent1"/>
                </a:solidFill>
              </a:rPr>
              <a:t>Blelloch</a:t>
            </a:r>
            <a:r>
              <a:rPr lang="en-US" sz="1050" dirty="0">
                <a:solidFill>
                  <a:schemeClr val="accent1"/>
                </a:solidFill>
              </a:rPr>
              <a:t> and Bruce M. </a:t>
            </a:r>
            <a:r>
              <a:rPr lang="en-US" sz="1050" dirty="0" err="1">
                <a:solidFill>
                  <a:schemeClr val="accent1"/>
                </a:solidFill>
              </a:rPr>
              <a:t>Maggs</a:t>
            </a:r>
            <a:r>
              <a:rPr lang="en-US" sz="1050" dirty="0">
                <a:solidFill>
                  <a:schemeClr val="accent1"/>
                </a:solidFill>
              </a:rPr>
              <a:t> </a:t>
            </a:r>
            <a:endParaRPr lang="en-US" sz="105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5237C7F-1B40-4433-85E1-7313F63FD937}"/>
              </a:ext>
            </a:extLst>
          </p:cNvPr>
          <p:cNvSpPr txBox="1">
            <a:spLocks/>
          </p:cNvSpPr>
          <p:nvPr/>
        </p:nvSpPr>
        <p:spPr bwMode="auto">
          <a:xfrm>
            <a:off x="4171950" y="2228850"/>
            <a:ext cx="4743450" cy="3293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spAutoFit/>
          </a:bodyPr>
          <a:lstStyle>
            <a:lvl1pPr marL="452438" indent="-3413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Arial"/>
              <a:buChar char="•"/>
              <a:defRPr sz="28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741363" indent="-288925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Font typeface="Lucida Sans Unicode" pitchFamily="34" charset="0"/>
              <a:buChar char="∙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270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60000"/>
              <a:buFont typeface="Lucida Sans Unicode" pitchFamily="34" charset="0"/>
              <a:buChar char="■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88925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80000"/>
              <a:buFont typeface="Lucida Sans Unicode" pitchFamily="34" charset="0"/>
              <a:buChar char="◆"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4313" indent="-2270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100000"/>
              <a:buFont typeface="Lucida Sans Unicode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Input array P, P[</a:t>
            </a:r>
            <a:r>
              <a:rPr lang="en-US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]=j means that the </a:t>
            </a:r>
            <a:r>
              <a:rPr lang="en-US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i-th</a:t>
            </a:r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element’s parent is the j-</a:t>
            </a:r>
            <a:r>
              <a:rPr lang="en-US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element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practice the input can be a linked list with next/parent pointers</a:t>
            </a:r>
          </a:p>
          <a:p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Follow the pointers until reaching the root</a:t>
            </a:r>
          </a:p>
          <a:p>
            <a:endParaRPr 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95" y="85931"/>
            <a:ext cx="8534400" cy="672782"/>
          </a:xfrm>
        </p:spPr>
        <p:txBody>
          <a:bodyPr>
            <a:normAutofit fontScale="90000"/>
          </a:bodyPr>
          <a:lstStyle/>
          <a:p>
            <a:r>
              <a:rPr lang="en-US" dirty="0"/>
              <a:t>Work-Efficient List Ranking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5C400-7686-964C-9182-01AD9DA605E4}"/>
              </a:ext>
            </a:extLst>
          </p:cNvPr>
          <p:cNvSpPr txBox="1"/>
          <p:nvPr/>
        </p:nvSpPr>
        <p:spPr>
          <a:xfrm>
            <a:off x="292608" y="1657350"/>
            <a:ext cx="7505701" cy="2169825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err="1"/>
              <a:t>ListRanking</a:t>
            </a:r>
            <a:r>
              <a:rPr lang="en-US" sz="1500" dirty="0"/>
              <a:t>(list P)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/>
              <a:t>If list has two or fewer nodes, then return </a:t>
            </a:r>
            <a:r>
              <a:rPr lang="en-US" sz="1500" dirty="0">
                <a:solidFill>
                  <a:srgbClr val="FF0000"/>
                </a:solidFill>
              </a:rPr>
              <a:t>//base case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/>
              <a:t>Every node flips a fair coin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/>
              <a:t>For each vertex u (except the last vertex), if u flipped Tails and P[u] flipped Heads then u will be paired with P[u]</a:t>
            </a:r>
          </a:p>
          <a:p>
            <a:pPr marL="1028700" lvl="2" indent="-342900">
              <a:buFont typeface="+mj-lt"/>
              <a:buAutoNum type="alphaUcPeriod"/>
            </a:pPr>
            <a:r>
              <a:rPr lang="en-US" sz="1500" dirty="0"/>
              <a:t>rank(u) = rank(u)+rank(P[u])</a:t>
            </a:r>
          </a:p>
          <a:p>
            <a:pPr marL="1028700" lvl="2" indent="-342900">
              <a:buFont typeface="+mj-lt"/>
              <a:buAutoNum type="alphaUcPeriod"/>
            </a:pPr>
            <a:r>
              <a:rPr lang="en-US" sz="1500" dirty="0"/>
              <a:t>P[u] = P[P[u]]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/>
              <a:t>Recursively call </a:t>
            </a:r>
            <a:r>
              <a:rPr lang="en-US" sz="1500" dirty="0" err="1"/>
              <a:t>ListRanking</a:t>
            </a:r>
            <a:r>
              <a:rPr lang="en-US" sz="1500" dirty="0"/>
              <a:t> on smaller list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/>
              <a:t>Insert contracted nodes v back into list with rank(v) = rank(v) + rank(P[v])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058EF-6EAF-724A-9277-82C0233DEBD6}"/>
              </a:ext>
            </a:extLst>
          </p:cNvPr>
          <p:cNvSpPr/>
          <p:nvPr/>
        </p:nvSpPr>
        <p:spPr>
          <a:xfrm>
            <a:off x="1600200" y="4103234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DDA8-832F-5C41-9AF2-21EF7078F7F0}"/>
              </a:ext>
            </a:extLst>
          </p:cNvPr>
          <p:cNvSpPr/>
          <p:nvPr/>
        </p:nvSpPr>
        <p:spPr>
          <a:xfrm>
            <a:off x="3724341" y="4103234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82515-7A41-D14E-BD59-1094F4D93BE2}"/>
              </a:ext>
            </a:extLst>
          </p:cNvPr>
          <p:cNvSpPr/>
          <p:nvPr/>
        </p:nvSpPr>
        <p:spPr>
          <a:xfrm>
            <a:off x="4819749" y="4103234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3516E7-8CDE-C345-A0B4-8893E4AA33AA}"/>
              </a:ext>
            </a:extLst>
          </p:cNvPr>
          <p:cNvSpPr/>
          <p:nvPr/>
        </p:nvSpPr>
        <p:spPr>
          <a:xfrm>
            <a:off x="5928161" y="4113804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22F60E-6ACB-684A-B30E-9756C9A16901}"/>
              </a:ext>
            </a:extLst>
          </p:cNvPr>
          <p:cNvSpPr/>
          <p:nvPr/>
        </p:nvSpPr>
        <p:spPr>
          <a:xfrm>
            <a:off x="7036574" y="4103234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10B8E-AFCA-4741-82CF-702FF7C9532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019300" y="4312784"/>
            <a:ext cx="6191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BFFAB-4551-6441-8D4A-DB573B4FDD9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3057525" y="4312784"/>
            <a:ext cx="66681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BBA9D4-9108-DF4E-9A1A-2F8EEC6419F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143441" y="4312784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58C49B-F95C-8243-A0CD-743D25D09D80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5238850" y="4312783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293-0D22-914A-8A5F-1DA05E413F6F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6347263" y="4312783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244F082C-A9E6-F142-8629-89A8D214796F}"/>
              </a:ext>
            </a:extLst>
          </p:cNvPr>
          <p:cNvSpPr/>
          <p:nvPr/>
        </p:nvSpPr>
        <p:spPr>
          <a:xfrm>
            <a:off x="2641289" y="4110532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F378E-BB8C-1740-ADF2-C256C294070E}"/>
              </a:ext>
            </a:extLst>
          </p:cNvPr>
          <p:cNvSpPr txBox="1"/>
          <p:nvPr/>
        </p:nvSpPr>
        <p:spPr>
          <a:xfrm>
            <a:off x="1679786" y="4678168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631848-C432-054A-A00E-42C4A818EEA3}"/>
              </a:ext>
            </a:extLst>
          </p:cNvPr>
          <p:cNvSpPr txBox="1"/>
          <p:nvPr/>
        </p:nvSpPr>
        <p:spPr>
          <a:xfrm>
            <a:off x="2720875" y="4678168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BD9AA0-E036-BF4F-A466-E69105C5A278}"/>
              </a:ext>
            </a:extLst>
          </p:cNvPr>
          <p:cNvSpPr txBox="1"/>
          <p:nvPr/>
        </p:nvSpPr>
        <p:spPr>
          <a:xfrm>
            <a:off x="3812759" y="4667598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41971E-6DB4-0441-AC33-6CAC5EE2C936}"/>
              </a:ext>
            </a:extLst>
          </p:cNvPr>
          <p:cNvSpPr txBox="1"/>
          <p:nvPr/>
        </p:nvSpPr>
        <p:spPr>
          <a:xfrm>
            <a:off x="4908167" y="4678168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76F204-7263-7945-9271-2B3AF6436433}"/>
              </a:ext>
            </a:extLst>
          </p:cNvPr>
          <p:cNvSpPr txBox="1"/>
          <p:nvPr/>
        </p:nvSpPr>
        <p:spPr>
          <a:xfrm>
            <a:off x="6007748" y="4678168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F3183D-35BD-7B4C-8728-7BB673C252D5}"/>
              </a:ext>
            </a:extLst>
          </p:cNvPr>
          <p:cNvSpPr txBox="1"/>
          <p:nvPr/>
        </p:nvSpPr>
        <p:spPr>
          <a:xfrm>
            <a:off x="7150973" y="4678168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C8FC0B-CFDF-2348-A593-E6CD048F0B75}"/>
              </a:ext>
            </a:extLst>
          </p:cNvPr>
          <p:cNvSpPr/>
          <p:nvPr/>
        </p:nvSpPr>
        <p:spPr>
          <a:xfrm>
            <a:off x="1478975" y="3838172"/>
            <a:ext cx="1778576" cy="1372004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50AB348-B184-9447-9CA5-3F4EF4859ED6}"/>
              </a:ext>
            </a:extLst>
          </p:cNvPr>
          <p:cNvSpPr/>
          <p:nvPr/>
        </p:nvSpPr>
        <p:spPr>
          <a:xfrm>
            <a:off x="4698651" y="3805345"/>
            <a:ext cx="1778576" cy="1372004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0625E9-C125-2542-BB95-73ABBC863A6F}"/>
              </a:ext>
            </a:extLst>
          </p:cNvPr>
          <p:cNvSpPr/>
          <p:nvPr/>
        </p:nvSpPr>
        <p:spPr>
          <a:xfrm>
            <a:off x="1600200" y="5422562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66B8DA-E3CA-224F-AC1E-EFA509813E61}"/>
              </a:ext>
            </a:extLst>
          </p:cNvPr>
          <p:cNvSpPr/>
          <p:nvPr/>
        </p:nvSpPr>
        <p:spPr>
          <a:xfrm>
            <a:off x="3724341" y="5422562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A05FCD-A26E-4A45-A220-49C630E646C2}"/>
              </a:ext>
            </a:extLst>
          </p:cNvPr>
          <p:cNvSpPr/>
          <p:nvPr/>
        </p:nvSpPr>
        <p:spPr>
          <a:xfrm>
            <a:off x="4819749" y="5422562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0FF8251-6716-3646-8808-5F3B7C1FDFFC}"/>
              </a:ext>
            </a:extLst>
          </p:cNvPr>
          <p:cNvSpPr/>
          <p:nvPr/>
        </p:nvSpPr>
        <p:spPr>
          <a:xfrm>
            <a:off x="7036574" y="5422562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E94544-0AEF-8043-B7F9-903B8F5BC461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2019300" y="5632112"/>
            <a:ext cx="1705041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E3E3A30-010B-6149-8777-D4BB95CF3E27}"/>
              </a:ext>
            </a:extLst>
          </p:cNvPr>
          <p:cNvCxnSpPr>
            <a:cxnSpLocks/>
          </p:cNvCxnSpPr>
          <p:nvPr/>
        </p:nvCxnSpPr>
        <p:spPr>
          <a:xfrm>
            <a:off x="4143441" y="5632112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9AC6C1-3D5B-C745-9925-8E97EDF8C86D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5238849" y="5632112"/>
            <a:ext cx="17977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>
            <a:extLst>
              <a:ext uri="{FF2B5EF4-FFF2-40B4-BE49-F238E27FC236}">
                <a16:creationId xmlns:a16="http://schemas.microsoft.com/office/drawing/2014/main" id="{0CF5705D-9207-DE43-8F77-979A6A327A39}"/>
              </a:ext>
            </a:extLst>
          </p:cNvPr>
          <p:cNvSpPr/>
          <p:nvPr/>
        </p:nvSpPr>
        <p:spPr>
          <a:xfrm>
            <a:off x="4207787" y="4872549"/>
            <a:ext cx="477483" cy="436856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99DB26-4D10-4A9E-8AA6-A46698C96806}"/>
              </a:ext>
            </a:extLst>
          </p:cNvPr>
          <p:cNvSpPr/>
          <p:nvPr/>
        </p:nvSpPr>
        <p:spPr>
          <a:xfrm>
            <a:off x="24161" y="6614932"/>
            <a:ext cx="4333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Source: MIT 6.886 by Julian Shun</a:t>
            </a:r>
            <a:endParaRPr lang="en-US" sz="1050" dirty="0"/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9D71D9A0-AFB7-4F6D-9635-00525D8B09BE}"/>
              </a:ext>
            </a:extLst>
          </p:cNvPr>
          <p:cNvSpPr/>
          <p:nvPr/>
        </p:nvSpPr>
        <p:spPr>
          <a:xfrm rot="2343752">
            <a:off x="5856750" y="3991148"/>
            <a:ext cx="629116" cy="640864"/>
          </a:xfrm>
          <a:prstGeom prst="plus">
            <a:avLst>
              <a:gd name="adj" fmla="val 449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07AB04D0-3CFB-47F0-85F5-2517753F1390}"/>
              </a:ext>
            </a:extLst>
          </p:cNvPr>
          <p:cNvCxnSpPr>
            <a:stCxn id="11" idx="0"/>
            <a:endCxn id="13" idx="0"/>
          </p:cNvCxnSpPr>
          <p:nvPr/>
        </p:nvCxnSpPr>
        <p:spPr>
          <a:xfrm rot="5400000" flipH="1" flipV="1">
            <a:off x="6137711" y="2994821"/>
            <a:ext cx="9525" cy="2216825"/>
          </a:xfrm>
          <a:prstGeom prst="curvedConnector3">
            <a:avLst>
              <a:gd name="adj1" fmla="val 180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F658C416-0F71-42E0-B1FF-2298D1574B65}"/>
              </a:ext>
            </a:extLst>
          </p:cNvPr>
          <p:cNvCxnSpPr>
            <a:cxnSpLocks/>
            <a:stCxn id="8" idx="0"/>
            <a:endCxn id="10" idx="0"/>
          </p:cNvCxnSpPr>
          <p:nvPr/>
        </p:nvCxnSpPr>
        <p:spPr>
          <a:xfrm rot="5400000" flipH="1" flipV="1">
            <a:off x="2871821" y="3041163"/>
            <a:ext cx="9525" cy="2124141"/>
          </a:xfrm>
          <a:prstGeom prst="curvedConnector3">
            <a:avLst>
              <a:gd name="adj1" fmla="val 180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十字形 39">
            <a:extLst>
              <a:ext uri="{FF2B5EF4-FFF2-40B4-BE49-F238E27FC236}">
                <a16:creationId xmlns:a16="http://schemas.microsoft.com/office/drawing/2014/main" id="{25CC0C56-38B7-4D2E-B166-38B4D53D46A1}"/>
              </a:ext>
            </a:extLst>
          </p:cNvPr>
          <p:cNvSpPr/>
          <p:nvPr/>
        </p:nvSpPr>
        <p:spPr>
          <a:xfrm rot="2343752">
            <a:off x="2544516" y="3991148"/>
            <a:ext cx="629116" cy="640864"/>
          </a:xfrm>
          <a:prstGeom prst="plus">
            <a:avLst>
              <a:gd name="adj" fmla="val 449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368605-C26D-49FD-B377-40D8D38E8CDF}"/>
              </a:ext>
            </a:extLst>
          </p:cNvPr>
          <p:cNvSpPr txBox="1"/>
          <p:nvPr/>
        </p:nvSpPr>
        <p:spPr>
          <a:xfrm>
            <a:off x="6362971" y="2676094"/>
            <a:ext cx="2319866" cy="715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Remove an element if: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It is head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Its previous element is a tail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523F3A-8B0A-4E47-971B-38E53F3BF4AD}"/>
              </a:ext>
            </a:extLst>
          </p:cNvPr>
          <p:cNvSpPr txBox="1"/>
          <p:nvPr/>
        </p:nvSpPr>
        <p:spPr>
          <a:xfrm>
            <a:off x="4572001" y="1001517"/>
            <a:ext cx="3953393" cy="715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Idea: reduce the problem size by a constant factor per round,</a:t>
            </a:r>
            <a:r>
              <a:rPr lang="zh-CN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and apply the algorithm recursively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80" grpId="0" animBg="1"/>
      <p:bldP spid="5" grpId="0" animBg="1"/>
      <p:bldP spid="4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76" y="163226"/>
            <a:ext cx="8458200" cy="717435"/>
          </a:xfrm>
        </p:spPr>
        <p:txBody>
          <a:bodyPr>
            <a:normAutofit fontScale="90000"/>
          </a:bodyPr>
          <a:lstStyle/>
          <a:p>
            <a:r>
              <a:rPr lang="en-US" dirty="0"/>
              <a:t>Work-Efficient List Ranking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058EF-6EAF-724A-9277-82C0233DEBD6}"/>
              </a:ext>
            </a:extLst>
          </p:cNvPr>
          <p:cNvSpPr/>
          <p:nvPr/>
        </p:nvSpPr>
        <p:spPr>
          <a:xfrm>
            <a:off x="1600200" y="1726640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DDA8-832F-5C41-9AF2-21EF7078F7F0}"/>
              </a:ext>
            </a:extLst>
          </p:cNvPr>
          <p:cNvSpPr/>
          <p:nvPr/>
        </p:nvSpPr>
        <p:spPr>
          <a:xfrm>
            <a:off x="3724341" y="1726640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82515-7A41-D14E-BD59-1094F4D93BE2}"/>
              </a:ext>
            </a:extLst>
          </p:cNvPr>
          <p:cNvSpPr/>
          <p:nvPr/>
        </p:nvSpPr>
        <p:spPr>
          <a:xfrm>
            <a:off x="4819749" y="1726640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3516E7-8CDE-C345-A0B4-8893E4AA33AA}"/>
              </a:ext>
            </a:extLst>
          </p:cNvPr>
          <p:cNvSpPr/>
          <p:nvPr/>
        </p:nvSpPr>
        <p:spPr>
          <a:xfrm>
            <a:off x="5928161" y="1737211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22F60E-6ACB-684A-B30E-9756C9A16901}"/>
              </a:ext>
            </a:extLst>
          </p:cNvPr>
          <p:cNvSpPr/>
          <p:nvPr/>
        </p:nvSpPr>
        <p:spPr>
          <a:xfrm>
            <a:off x="7036574" y="1726640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10B8E-AFCA-4741-82CF-702FF7C9532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019300" y="1936190"/>
            <a:ext cx="6191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BFFAB-4551-6441-8D4A-DB573B4FDD9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3057525" y="1936190"/>
            <a:ext cx="66681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BBA9D4-9108-DF4E-9A1A-2F8EEC6419F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143441" y="1936190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58C49B-F95C-8243-A0CD-743D25D09D80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5238850" y="1936190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293-0D22-914A-8A5F-1DA05E413F6F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6347263" y="1936190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244F082C-A9E6-F142-8629-89A8D214796F}"/>
              </a:ext>
            </a:extLst>
          </p:cNvPr>
          <p:cNvSpPr/>
          <p:nvPr/>
        </p:nvSpPr>
        <p:spPr>
          <a:xfrm>
            <a:off x="2641289" y="173393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F378E-BB8C-1740-ADF2-C256C294070E}"/>
              </a:ext>
            </a:extLst>
          </p:cNvPr>
          <p:cNvSpPr txBox="1"/>
          <p:nvPr/>
        </p:nvSpPr>
        <p:spPr>
          <a:xfrm>
            <a:off x="1679786" y="2301575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631848-C432-054A-A00E-42C4A818EEA3}"/>
              </a:ext>
            </a:extLst>
          </p:cNvPr>
          <p:cNvSpPr txBox="1"/>
          <p:nvPr/>
        </p:nvSpPr>
        <p:spPr>
          <a:xfrm>
            <a:off x="2720875" y="2301575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BD9AA0-E036-BF4F-A466-E69105C5A278}"/>
              </a:ext>
            </a:extLst>
          </p:cNvPr>
          <p:cNvSpPr txBox="1"/>
          <p:nvPr/>
        </p:nvSpPr>
        <p:spPr>
          <a:xfrm>
            <a:off x="3812759" y="2291004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41971E-6DB4-0441-AC33-6CAC5EE2C936}"/>
              </a:ext>
            </a:extLst>
          </p:cNvPr>
          <p:cNvSpPr txBox="1"/>
          <p:nvPr/>
        </p:nvSpPr>
        <p:spPr>
          <a:xfrm>
            <a:off x="4908167" y="2301575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76F204-7263-7945-9271-2B3AF6436433}"/>
              </a:ext>
            </a:extLst>
          </p:cNvPr>
          <p:cNvSpPr txBox="1"/>
          <p:nvPr/>
        </p:nvSpPr>
        <p:spPr>
          <a:xfrm>
            <a:off x="6007748" y="2301575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F3183D-35BD-7B4C-8728-7BB673C252D5}"/>
              </a:ext>
            </a:extLst>
          </p:cNvPr>
          <p:cNvSpPr txBox="1"/>
          <p:nvPr/>
        </p:nvSpPr>
        <p:spPr>
          <a:xfrm>
            <a:off x="7150973" y="2301575"/>
            <a:ext cx="2776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C8FC0B-CFDF-2348-A593-E6CD048F0B75}"/>
              </a:ext>
            </a:extLst>
          </p:cNvPr>
          <p:cNvSpPr/>
          <p:nvPr/>
        </p:nvSpPr>
        <p:spPr>
          <a:xfrm>
            <a:off x="1478975" y="1461579"/>
            <a:ext cx="1778576" cy="1372004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50AB348-B184-9447-9CA5-3F4EF4859ED6}"/>
              </a:ext>
            </a:extLst>
          </p:cNvPr>
          <p:cNvSpPr/>
          <p:nvPr/>
        </p:nvSpPr>
        <p:spPr>
          <a:xfrm>
            <a:off x="4698651" y="1428751"/>
            <a:ext cx="1778576" cy="1372004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0625E9-C125-2542-BB95-73ABBC863A6F}"/>
              </a:ext>
            </a:extLst>
          </p:cNvPr>
          <p:cNvSpPr/>
          <p:nvPr/>
        </p:nvSpPr>
        <p:spPr>
          <a:xfrm>
            <a:off x="1600200" y="304596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66B8DA-E3CA-224F-AC1E-EFA509813E61}"/>
              </a:ext>
            </a:extLst>
          </p:cNvPr>
          <p:cNvSpPr/>
          <p:nvPr/>
        </p:nvSpPr>
        <p:spPr>
          <a:xfrm>
            <a:off x="3724341" y="304596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A05FCD-A26E-4A45-A220-49C630E646C2}"/>
              </a:ext>
            </a:extLst>
          </p:cNvPr>
          <p:cNvSpPr/>
          <p:nvPr/>
        </p:nvSpPr>
        <p:spPr>
          <a:xfrm>
            <a:off x="4819749" y="304596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0FF8251-6716-3646-8808-5F3B7C1FDFFC}"/>
              </a:ext>
            </a:extLst>
          </p:cNvPr>
          <p:cNvSpPr/>
          <p:nvPr/>
        </p:nvSpPr>
        <p:spPr>
          <a:xfrm>
            <a:off x="7036574" y="304596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E94544-0AEF-8043-B7F9-903B8F5BC461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2019300" y="3255519"/>
            <a:ext cx="1705041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E3E3A30-010B-6149-8777-D4BB95CF3E27}"/>
              </a:ext>
            </a:extLst>
          </p:cNvPr>
          <p:cNvCxnSpPr>
            <a:cxnSpLocks/>
          </p:cNvCxnSpPr>
          <p:nvPr/>
        </p:nvCxnSpPr>
        <p:spPr>
          <a:xfrm>
            <a:off x="4143441" y="3255519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9AC6C1-3D5B-C745-9925-8E97EDF8C86D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5238849" y="3255519"/>
            <a:ext cx="17977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>
            <a:extLst>
              <a:ext uri="{FF2B5EF4-FFF2-40B4-BE49-F238E27FC236}">
                <a16:creationId xmlns:a16="http://schemas.microsoft.com/office/drawing/2014/main" id="{0CF5705D-9207-DE43-8F77-979A6A327A39}"/>
              </a:ext>
            </a:extLst>
          </p:cNvPr>
          <p:cNvSpPr/>
          <p:nvPr/>
        </p:nvSpPr>
        <p:spPr>
          <a:xfrm>
            <a:off x="4207787" y="2495956"/>
            <a:ext cx="477483" cy="436856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D5559FE8-D931-6849-BA2F-AE4DA50395DC}"/>
              </a:ext>
            </a:extLst>
          </p:cNvPr>
          <p:cNvSpPr/>
          <p:nvPr/>
        </p:nvSpPr>
        <p:spPr>
          <a:xfrm>
            <a:off x="4194910" y="3632926"/>
            <a:ext cx="477483" cy="436856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62704-9928-6A44-B32F-2D11C565CEA1}"/>
              </a:ext>
            </a:extLst>
          </p:cNvPr>
          <p:cNvSpPr txBox="1"/>
          <p:nvPr/>
        </p:nvSpPr>
        <p:spPr>
          <a:xfrm>
            <a:off x="5459427" y="3693032"/>
            <a:ext cx="1512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Apply recursively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01AEA2-3B69-6145-818A-1C2236991A03}"/>
              </a:ext>
            </a:extLst>
          </p:cNvPr>
          <p:cNvSpPr/>
          <p:nvPr/>
        </p:nvSpPr>
        <p:spPr>
          <a:xfrm>
            <a:off x="1600200" y="423697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2843B0-401C-1E42-89D8-FAEF69986369}"/>
              </a:ext>
            </a:extLst>
          </p:cNvPr>
          <p:cNvSpPr/>
          <p:nvPr/>
        </p:nvSpPr>
        <p:spPr>
          <a:xfrm>
            <a:off x="3724341" y="423697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F72F83-1AF6-334E-BBAB-40BBBA6F27B9}"/>
              </a:ext>
            </a:extLst>
          </p:cNvPr>
          <p:cNvSpPr/>
          <p:nvPr/>
        </p:nvSpPr>
        <p:spPr>
          <a:xfrm>
            <a:off x="4819749" y="423697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2912EE-82E2-674C-8D3F-22FE50963E01}"/>
              </a:ext>
            </a:extLst>
          </p:cNvPr>
          <p:cNvSpPr/>
          <p:nvPr/>
        </p:nvSpPr>
        <p:spPr>
          <a:xfrm>
            <a:off x="7036574" y="4236979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DBAC53-7A48-D347-83F2-82B2DBEFD783}"/>
              </a:ext>
            </a:extLst>
          </p:cNvPr>
          <p:cNvCxnSpPr>
            <a:cxnSpLocks/>
          </p:cNvCxnSpPr>
          <p:nvPr/>
        </p:nvCxnSpPr>
        <p:spPr>
          <a:xfrm>
            <a:off x="2019300" y="4446529"/>
            <a:ext cx="1705041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28518-7FD1-F142-B685-16B7284294E7}"/>
              </a:ext>
            </a:extLst>
          </p:cNvPr>
          <p:cNvCxnSpPr>
            <a:cxnSpLocks/>
          </p:cNvCxnSpPr>
          <p:nvPr/>
        </p:nvCxnSpPr>
        <p:spPr>
          <a:xfrm>
            <a:off x="4143441" y="4446529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46364-A4EF-044A-9917-4791F2CAED3B}"/>
              </a:ext>
            </a:extLst>
          </p:cNvPr>
          <p:cNvCxnSpPr>
            <a:cxnSpLocks/>
          </p:cNvCxnSpPr>
          <p:nvPr/>
        </p:nvCxnSpPr>
        <p:spPr>
          <a:xfrm>
            <a:off x="5238849" y="4446529"/>
            <a:ext cx="17977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A6D067D-23E1-7F49-BC60-CAAEF7F5594B}"/>
              </a:ext>
            </a:extLst>
          </p:cNvPr>
          <p:cNvSpPr txBox="1"/>
          <p:nvPr/>
        </p:nvSpPr>
        <p:spPr>
          <a:xfrm>
            <a:off x="6323967" y="2535442"/>
            <a:ext cx="16328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Contract + packing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3E1829-211F-3144-AC54-8FCCB7DC03CD}"/>
              </a:ext>
            </a:extLst>
          </p:cNvPr>
          <p:cNvSpPr txBox="1"/>
          <p:nvPr/>
        </p:nvSpPr>
        <p:spPr>
          <a:xfrm>
            <a:off x="6277621" y="4821126"/>
            <a:ext cx="7569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F15BF464-326D-4B4F-B3BE-1A0D3E96CF6C}"/>
              </a:ext>
            </a:extLst>
          </p:cNvPr>
          <p:cNvSpPr/>
          <p:nvPr/>
        </p:nvSpPr>
        <p:spPr>
          <a:xfrm>
            <a:off x="4194910" y="4756346"/>
            <a:ext cx="477483" cy="436856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19B6B06-2675-6E40-B811-A46B5BF5A464}"/>
              </a:ext>
            </a:extLst>
          </p:cNvPr>
          <p:cNvSpPr/>
          <p:nvPr/>
        </p:nvSpPr>
        <p:spPr>
          <a:xfrm>
            <a:off x="1613635" y="5293466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86096F-568C-E64F-81F8-9F78A3FDD60A}"/>
              </a:ext>
            </a:extLst>
          </p:cNvPr>
          <p:cNvSpPr/>
          <p:nvPr/>
        </p:nvSpPr>
        <p:spPr>
          <a:xfrm>
            <a:off x="3737776" y="5293466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03D8DD-F21F-8641-8E4E-18759E5C33A5}"/>
              </a:ext>
            </a:extLst>
          </p:cNvPr>
          <p:cNvSpPr/>
          <p:nvPr/>
        </p:nvSpPr>
        <p:spPr>
          <a:xfrm>
            <a:off x="4833184" y="5293466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A8B5AEC-2440-0F4A-9155-69ECC7E0A70F}"/>
              </a:ext>
            </a:extLst>
          </p:cNvPr>
          <p:cNvSpPr/>
          <p:nvPr/>
        </p:nvSpPr>
        <p:spPr>
          <a:xfrm>
            <a:off x="5941596" y="5304037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334C967-1C5D-494B-8E86-DFE68B633306}"/>
              </a:ext>
            </a:extLst>
          </p:cNvPr>
          <p:cNvSpPr/>
          <p:nvPr/>
        </p:nvSpPr>
        <p:spPr>
          <a:xfrm>
            <a:off x="7050008" y="5293466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C0A3C1-EC70-A742-851E-161929E2055F}"/>
              </a:ext>
            </a:extLst>
          </p:cNvPr>
          <p:cNvCxnSpPr/>
          <p:nvPr/>
        </p:nvCxnSpPr>
        <p:spPr>
          <a:xfrm>
            <a:off x="2032735" y="5503016"/>
            <a:ext cx="619125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99161D-9D61-D34C-8362-0B1E19AC3CD7}"/>
              </a:ext>
            </a:extLst>
          </p:cNvPr>
          <p:cNvCxnSpPr>
            <a:cxnSpLocks/>
          </p:cNvCxnSpPr>
          <p:nvPr/>
        </p:nvCxnSpPr>
        <p:spPr>
          <a:xfrm>
            <a:off x="3070960" y="5503016"/>
            <a:ext cx="66681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428068-8C56-2841-AD73-FC147AFDDB03}"/>
              </a:ext>
            </a:extLst>
          </p:cNvPr>
          <p:cNvCxnSpPr>
            <a:cxnSpLocks/>
          </p:cNvCxnSpPr>
          <p:nvPr/>
        </p:nvCxnSpPr>
        <p:spPr>
          <a:xfrm>
            <a:off x="4156876" y="5503016"/>
            <a:ext cx="67630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276E4B-9F24-A247-8ADB-71F309CBD8B9}"/>
              </a:ext>
            </a:extLst>
          </p:cNvPr>
          <p:cNvCxnSpPr>
            <a:cxnSpLocks/>
          </p:cNvCxnSpPr>
          <p:nvPr/>
        </p:nvCxnSpPr>
        <p:spPr>
          <a:xfrm>
            <a:off x="5252285" y="5503016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25BB43-CD41-C344-8C44-D9555B33037C}"/>
              </a:ext>
            </a:extLst>
          </p:cNvPr>
          <p:cNvCxnSpPr>
            <a:cxnSpLocks/>
          </p:cNvCxnSpPr>
          <p:nvPr/>
        </p:nvCxnSpPr>
        <p:spPr>
          <a:xfrm flipV="1">
            <a:off x="6360697" y="5503016"/>
            <a:ext cx="689312" cy="1057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ACBC53C-54C3-6745-8123-616ACF213684}"/>
              </a:ext>
            </a:extLst>
          </p:cNvPr>
          <p:cNvSpPr/>
          <p:nvPr/>
        </p:nvSpPr>
        <p:spPr>
          <a:xfrm>
            <a:off x="2654723" y="5300765"/>
            <a:ext cx="419100" cy="4191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DADA05-52F6-894E-898F-F16AC2B8836B}"/>
              </a:ext>
            </a:extLst>
          </p:cNvPr>
          <p:cNvCxnSpPr/>
          <p:nvPr/>
        </p:nvCxnSpPr>
        <p:spPr>
          <a:xfrm flipH="1">
            <a:off x="3001240" y="4656080"/>
            <a:ext cx="601695" cy="537122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79B67D6-3B18-574B-94B5-AE32FE5DB2CD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2873321" y="2624740"/>
            <a:ext cx="16631" cy="2568462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3CC60F-2CBB-EF43-930C-B52C909AB570}"/>
              </a:ext>
            </a:extLst>
          </p:cNvPr>
          <p:cNvCxnSpPr/>
          <p:nvPr/>
        </p:nvCxnSpPr>
        <p:spPr>
          <a:xfrm flipH="1">
            <a:off x="6240643" y="4656080"/>
            <a:ext cx="601695" cy="537122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6375A8-FDF3-D840-92EC-F2C7B2A2B5A8}"/>
              </a:ext>
            </a:extLst>
          </p:cNvPr>
          <p:cNvCxnSpPr>
            <a:cxnSpLocks/>
          </p:cNvCxnSpPr>
          <p:nvPr/>
        </p:nvCxnSpPr>
        <p:spPr>
          <a:xfrm>
            <a:off x="6100461" y="2601657"/>
            <a:ext cx="28894" cy="2591544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4DF6ECB-E7C5-49C6-B7F6-F9CDFF2436CF}"/>
              </a:ext>
            </a:extLst>
          </p:cNvPr>
          <p:cNvSpPr/>
          <p:nvPr/>
        </p:nvSpPr>
        <p:spPr>
          <a:xfrm>
            <a:off x="0" y="5769917"/>
            <a:ext cx="4333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Source: MIT 6.886 by Julian Shun</a:t>
            </a:r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3" grpId="0" animBg="1"/>
      <p:bldP spid="34" grpId="0" animBg="1"/>
      <p:bldP spid="35" grpId="0" animBg="1"/>
      <p:bldP spid="36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4698-F770-4181-916B-A349F2D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05032"/>
            <a:ext cx="8229600" cy="903245"/>
          </a:xfrm>
        </p:spPr>
        <p:txBody>
          <a:bodyPr/>
          <a:lstStyle/>
          <a:p>
            <a:r>
              <a:rPr lang="en-US" altLang="zh-CN" dirty="0"/>
              <a:t>Work-Depth Analysis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9E28-F923-41EC-A347-18D7F096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Number of pairs per round is reduced by (n-1)/4 in expectation</a:t>
            </a:r>
          </a:p>
          <a:p>
            <a:pPr lvl="1"/>
            <a:r>
              <a:rPr lang="en-US" altLang="zh-CN" dirty="0"/>
              <a:t>For all nodes u except for the last node, probability of u flipping Head and its previous element flipping Tails is 1/4</a:t>
            </a:r>
          </a:p>
          <a:p>
            <a:pPr lvl="1"/>
            <a:r>
              <a:rPr lang="en-US" altLang="zh-CN" dirty="0"/>
              <a:t>=&gt; A node gets removed with probability 1/4</a:t>
            </a:r>
          </a:p>
          <a:p>
            <a:r>
              <a:rPr lang="en-US" altLang="zh-CN" dirty="0"/>
              <a:t>Each round takes linear work and O(log n) depth</a:t>
            </a:r>
          </a:p>
          <a:p>
            <a:r>
              <a:rPr lang="en-US" altLang="zh-CN" dirty="0"/>
              <a:t>Expected work: W(n) ≤ W(3n/4) + O(n) </a:t>
            </a:r>
          </a:p>
          <a:p>
            <a:r>
              <a:rPr lang="en-US" altLang="zh-CN" dirty="0"/>
              <a:t>Expected depth: D(n) ≤ D(3n/4) + O(log n)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4100-0327-45D3-AA52-A6CD7457C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E5DEE-5DB8-408D-9547-D50D5486E151}"/>
              </a:ext>
            </a:extLst>
          </p:cNvPr>
          <p:cNvSpPr txBox="1"/>
          <p:nvPr/>
        </p:nvSpPr>
        <p:spPr>
          <a:xfrm>
            <a:off x="7620000" y="5846545"/>
            <a:ext cx="1361271" cy="646331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 = O(n)</a:t>
            </a:r>
          </a:p>
          <a:p>
            <a:pPr algn="ctr"/>
            <a:r>
              <a:rPr lang="en-US" dirty="0"/>
              <a:t>D = O(log</a:t>
            </a:r>
            <a:r>
              <a:rPr lang="en-US" baseline="30000" dirty="0"/>
              <a:t>2 </a:t>
            </a:r>
            <a:r>
              <a:rPr lang="en-US" dirty="0"/>
              <a:t>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CF1E2B2-6FD7-42EA-B7AD-347ABF1F4781}"/>
                  </a:ext>
                </a:extLst>
              </p:cNvPr>
              <p:cNvSpPr txBox="1"/>
              <p:nvPr/>
            </p:nvSpPr>
            <p:spPr>
              <a:xfrm>
                <a:off x="3705221" y="6151125"/>
                <a:ext cx="259821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CN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35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3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13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in arbitrary-forking</a:t>
                </a:r>
                <a:endParaRPr lang="zh-CN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CF1E2B2-6FD7-42EA-B7AD-347ABF1F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1" y="6151125"/>
                <a:ext cx="2598212" cy="300082"/>
              </a:xfrm>
              <a:prstGeom prst="rect">
                <a:avLst/>
              </a:prstGeom>
              <a:blipFill>
                <a:blip r:embed="rId2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4B4587-790E-496C-8B3A-326D7A31D422}"/>
              </a:ext>
            </a:extLst>
          </p:cNvPr>
          <p:cNvSpPr/>
          <p:nvPr/>
        </p:nvSpPr>
        <p:spPr>
          <a:xfrm>
            <a:off x="238824" y="6548480"/>
            <a:ext cx="43331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Source: MIT 6.886 by Julian Shun</a:t>
            </a:r>
            <a:endParaRPr lang="en-US" sz="105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F7ADF2-AF97-43DC-B3AA-C159A2AE7ED4}"/>
              </a:ext>
            </a:extLst>
          </p:cNvPr>
          <p:cNvSpPr txBox="1"/>
          <p:nvPr/>
        </p:nvSpPr>
        <p:spPr>
          <a:xfrm>
            <a:off x="6553200" y="731837"/>
            <a:ext cx="2319866" cy="7155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Remove an element if: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It is head</a:t>
            </a:r>
          </a:p>
          <a:p>
            <a:pPr algn="l"/>
            <a:r>
              <a:rPr lang="en-US" altLang="zh-CN" sz="1350" dirty="0">
                <a:latin typeface="Arial" panose="020B0604020202020204" pitchFamily="34" charset="0"/>
                <a:cs typeface="Arial" panose="020B0604020202020204" pitchFamily="34" charset="0"/>
              </a:rPr>
              <a:t>Its previous element is a tail</a:t>
            </a:r>
            <a:endParaRPr lang="zh-CN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Convex Hull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Given a set of points in a plane P , convex hull is the largest convex polygon whose vertices are all in 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6159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Given an array of elements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with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, and a total order defined, create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 of the same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,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Recall sequential sorting bounds</a:t>
                </a:r>
              </a:p>
              <a:p>
                <a:pPr lvl="1"/>
                <a:r>
                  <a:rPr lang="en-US" altLang="zh-CN" dirty="0"/>
                  <a:t>Lower bound in the comparison model: </a:t>
                </a:r>
                <a:r>
                  <a:rPr lang="en-US" altLang="zh-CN" dirty="0">
                    <a:latin typeface="Symbol" pitchFamily="2" charset="2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comparisons needed (and achievable)</a:t>
                </a:r>
              </a:p>
              <a:p>
                <a:pPr lvl="1"/>
                <a:r>
                  <a:rPr lang="en-US" altLang="zh-CN" dirty="0"/>
                  <a:t>Implies that a parallel algorithm requires </a:t>
                </a:r>
                <a:r>
                  <a:rPr lang="en-US" altLang="zh-CN" dirty="0">
                    <a:latin typeface="Symbol" pitchFamily="2" charset="2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2"/>
                <a:stretch>
                  <a:fillRect l="-1852" t="-1575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86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Serial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Brute force</a:t>
            </a:r>
          </a:p>
          <a:p>
            <a:r>
              <a:rPr lang="en-US" sz="2800" dirty="0"/>
              <a:t>Divide and Conquer</a:t>
            </a:r>
          </a:p>
          <a:p>
            <a:r>
              <a:rPr lang="en-US" sz="2800" dirty="0"/>
              <a:t>Graham Scan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2000" dirty="0"/>
              <a:t>Select the left most point  as pivot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/>
              <a:t> Sort the rest of the points  by polar angles  with respect to the pivot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/>
              <a:t> March around this points and build the hull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/>
              <a:t> Add edges when left turn and backtrack when right</a:t>
            </a:r>
          </a:p>
          <a:p>
            <a:pPr lvl="2">
              <a:buFont typeface="Wingdings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672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3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Parallel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                         </a:t>
            </a:r>
            <a:r>
              <a:rPr lang="en-US" sz="2400" u="sng" dirty="0"/>
              <a:t>Divide and Conquer </a:t>
            </a:r>
          </a:p>
          <a:p>
            <a:r>
              <a:rPr lang="en-US" sz="2400" dirty="0"/>
              <a:t>Divide the plane containing the points among the processors</a:t>
            </a:r>
          </a:p>
          <a:p>
            <a:r>
              <a:rPr lang="en-US" sz="2400" dirty="0"/>
              <a:t>Sequentially find the local convex hull </a:t>
            </a:r>
          </a:p>
          <a:p>
            <a:r>
              <a:rPr lang="en-US" sz="2400" dirty="0"/>
              <a:t>Merge the convex hull from neighboring processors 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89674"/>
            <a:ext cx="78020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Convex Hulls and Divide-and-Conquer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into n</a:t>
            </a:r>
            <a:r>
              <a:rPr lang="en-US" baseline="30000" dirty="0"/>
              <a:t>1/2 </a:t>
            </a:r>
            <a:r>
              <a:rPr lang="en-US" dirty="0"/>
              <a:t>groups of size n</a:t>
            </a:r>
            <a:r>
              <a:rPr lang="en-US" baseline="30000" dirty="0"/>
              <a:t>1/2 </a:t>
            </a:r>
            <a:r>
              <a:rPr lang="en-US" dirty="0"/>
              <a:t>each.</a:t>
            </a:r>
          </a:p>
          <a:p>
            <a:r>
              <a:rPr lang="en-US" dirty="0"/>
              <a:t>Recursively solve each problem</a:t>
            </a:r>
          </a:p>
          <a:p>
            <a:r>
              <a:rPr lang="en-US" dirty="0"/>
              <a:t>Merge the </a:t>
            </a:r>
            <a:r>
              <a:rPr lang="en-US" dirty="0" err="1"/>
              <a:t>subproblems</a:t>
            </a:r>
            <a:endParaRPr lang="en-US" dirty="0"/>
          </a:p>
          <a:p>
            <a:r>
              <a:rPr lang="en-US" dirty="0"/>
              <a:t>T(n)=T(n</a:t>
            </a:r>
            <a:r>
              <a:rPr lang="en-US" baseline="30000" dirty="0"/>
              <a:t>1/2</a:t>
            </a:r>
            <a:r>
              <a:rPr lang="en-US" dirty="0"/>
              <a:t>) + O(log n)</a:t>
            </a:r>
          </a:p>
          <a:p>
            <a:r>
              <a:rPr lang="en-US" dirty="0"/>
              <a:t>T(n)=O(log 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5283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7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Recall Randomized Quicksort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C66C2-FB80-4671-B6FD-80F007220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214" y="1251147"/>
                <a:ext cx="8458200" cy="158988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Find a random pivot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the array</a:t>
                </a:r>
              </a:p>
              <a:p>
                <a:r>
                  <a:rPr lang="en-US" altLang="zh-CN" dirty="0"/>
                  <a:t>Put all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are </a:t>
                </a:r>
                <a:r>
                  <a:rPr lang="en-US" altLang="zh-CN" u="sng" dirty="0"/>
                  <a:t>&lt;</a:t>
                </a:r>
                <a:r>
                  <a:rPr lang="en-US" altLang="zh-CN" dirty="0"/>
                  <a:t>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 on the left, and all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that are &gt;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the right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C66C2-FB80-4671-B6FD-80F007220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214" y="1251147"/>
                <a:ext cx="8458200" cy="1589880"/>
              </a:xfrm>
              <a:blipFill>
                <a:blip r:embed="rId2"/>
                <a:stretch>
                  <a:fillRect l="-1499" t="-4762" r="-45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4C06DE9-5F41-4D43-BE33-5B21AB9121F2}"/>
              </a:ext>
            </a:extLst>
          </p:cNvPr>
          <p:cNvSpPr/>
          <p:nvPr/>
        </p:nvSpPr>
        <p:spPr>
          <a:xfrm>
            <a:off x="1885950" y="291465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C601F6-295E-4F02-B903-6289DADAEC04}"/>
              </a:ext>
            </a:extLst>
          </p:cNvPr>
          <p:cNvSpPr/>
          <p:nvPr/>
        </p:nvSpPr>
        <p:spPr>
          <a:xfrm>
            <a:off x="102870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BB6B74B-92CB-45EC-8840-A0DEBC87CECE}"/>
              </a:ext>
            </a:extLst>
          </p:cNvPr>
          <p:cNvSpPr/>
          <p:nvPr/>
        </p:nvSpPr>
        <p:spPr>
          <a:xfrm>
            <a:off x="131445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B414D45-D77D-4D13-AE4D-308409CD0591}"/>
              </a:ext>
            </a:extLst>
          </p:cNvPr>
          <p:cNvSpPr/>
          <p:nvPr/>
        </p:nvSpPr>
        <p:spPr>
          <a:xfrm>
            <a:off x="160020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C5FE7BA-224E-4856-81ED-293C6D8DF4EC}"/>
              </a:ext>
            </a:extLst>
          </p:cNvPr>
          <p:cNvSpPr/>
          <p:nvPr/>
        </p:nvSpPr>
        <p:spPr>
          <a:xfrm>
            <a:off x="73533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FDC3A916-45D0-42F3-AA70-C1DB47CF101D}"/>
              </a:ext>
            </a:extLst>
          </p:cNvPr>
          <p:cNvSpPr/>
          <p:nvPr/>
        </p:nvSpPr>
        <p:spPr>
          <a:xfrm>
            <a:off x="217170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5774D68-06F7-41B0-9E95-DC250D87A5EB}"/>
              </a:ext>
            </a:extLst>
          </p:cNvPr>
          <p:cNvSpPr/>
          <p:nvPr/>
        </p:nvSpPr>
        <p:spPr>
          <a:xfrm>
            <a:off x="245745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939849D-A395-4E2B-A635-7DBDE90B36D0}"/>
              </a:ext>
            </a:extLst>
          </p:cNvPr>
          <p:cNvSpPr/>
          <p:nvPr/>
        </p:nvSpPr>
        <p:spPr>
          <a:xfrm>
            <a:off x="274320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3A34341C-5208-4CF9-A622-9948FFEBF9E1}"/>
              </a:ext>
            </a:extLst>
          </p:cNvPr>
          <p:cNvSpPr/>
          <p:nvPr/>
        </p:nvSpPr>
        <p:spPr>
          <a:xfrm>
            <a:off x="302895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6C4E5536-D3FC-48C4-917F-9C1103082535}"/>
              </a:ext>
            </a:extLst>
          </p:cNvPr>
          <p:cNvSpPr/>
          <p:nvPr/>
        </p:nvSpPr>
        <p:spPr>
          <a:xfrm>
            <a:off x="3314700" y="29146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2118909-C1E8-4D32-852A-73CBA9449BBD}"/>
              </a:ext>
            </a:extLst>
          </p:cNvPr>
          <p:cNvSpPr/>
          <p:nvPr/>
        </p:nvSpPr>
        <p:spPr>
          <a:xfrm>
            <a:off x="1313497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C6AEF09-69F8-4762-A9CE-573FF2E2DC61}"/>
              </a:ext>
            </a:extLst>
          </p:cNvPr>
          <p:cNvSpPr/>
          <p:nvPr/>
        </p:nvSpPr>
        <p:spPr>
          <a:xfrm>
            <a:off x="1021080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29313EA-C12C-4C43-BA2C-BBC06FEA2200}"/>
              </a:ext>
            </a:extLst>
          </p:cNvPr>
          <p:cNvSpPr/>
          <p:nvPr/>
        </p:nvSpPr>
        <p:spPr>
          <a:xfrm>
            <a:off x="1584960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324991E-9693-4A82-ABEA-398090D01F4A}"/>
              </a:ext>
            </a:extLst>
          </p:cNvPr>
          <p:cNvSpPr/>
          <p:nvPr/>
        </p:nvSpPr>
        <p:spPr>
          <a:xfrm>
            <a:off x="735330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8767276-5C3A-40A0-8DA4-509BBBB2906D}"/>
              </a:ext>
            </a:extLst>
          </p:cNvPr>
          <p:cNvSpPr/>
          <p:nvPr/>
        </p:nvSpPr>
        <p:spPr>
          <a:xfrm>
            <a:off x="1878330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0A01EB7-4183-4773-ADA9-4376D33E4420}"/>
              </a:ext>
            </a:extLst>
          </p:cNvPr>
          <p:cNvSpPr/>
          <p:nvPr/>
        </p:nvSpPr>
        <p:spPr>
          <a:xfrm>
            <a:off x="2164080" y="354330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33C952C-342A-473A-BD3A-D30353ACC5DE}"/>
              </a:ext>
            </a:extLst>
          </p:cNvPr>
          <p:cNvSpPr/>
          <p:nvPr/>
        </p:nvSpPr>
        <p:spPr>
          <a:xfrm>
            <a:off x="2449830" y="354330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6AFDEADF-F28B-4622-B275-FA4C6DC8888E}"/>
              </a:ext>
            </a:extLst>
          </p:cNvPr>
          <p:cNvSpPr/>
          <p:nvPr/>
        </p:nvSpPr>
        <p:spPr>
          <a:xfrm>
            <a:off x="2744627" y="354330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7001414-1E9D-473B-A126-EF56FB31552D}"/>
              </a:ext>
            </a:extLst>
          </p:cNvPr>
          <p:cNvSpPr/>
          <p:nvPr/>
        </p:nvSpPr>
        <p:spPr>
          <a:xfrm>
            <a:off x="3032759" y="354330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28635D9-7BFB-47F9-B0D2-2F84CF46D3AD}"/>
              </a:ext>
            </a:extLst>
          </p:cNvPr>
          <p:cNvSpPr/>
          <p:nvPr/>
        </p:nvSpPr>
        <p:spPr>
          <a:xfrm>
            <a:off x="3307080" y="354330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990291F5-92AE-481B-A54F-F98BD1CE984F}"/>
              </a:ext>
            </a:extLst>
          </p:cNvPr>
          <p:cNvSpPr/>
          <p:nvPr/>
        </p:nvSpPr>
        <p:spPr>
          <a:xfrm>
            <a:off x="1885950" y="3257550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6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16811B97-A069-4DA8-9BC8-3EFC058123DC}"/>
              </a:ext>
            </a:extLst>
          </p:cNvPr>
          <p:cNvSpPr/>
          <p:nvPr/>
        </p:nvSpPr>
        <p:spPr>
          <a:xfrm>
            <a:off x="1332548" y="3885610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2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7375956-4083-4161-A778-64F712ADD0F6}"/>
              </a:ext>
            </a:extLst>
          </p:cNvPr>
          <p:cNvSpPr/>
          <p:nvPr/>
        </p:nvSpPr>
        <p:spPr>
          <a:xfrm>
            <a:off x="735330" y="41719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FC2873A5-3947-401D-8495-6FBFA69FE908}"/>
              </a:ext>
            </a:extLst>
          </p:cNvPr>
          <p:cNvSpPr/>
          <p:nvPr/>
        </p:nvSpPr>
        <p:spPr>
          <a:xfrm>
            <a:off x="1021080" y="41719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EA5D6115-C5E9-4DE5-98CC-42029058AAF5}"/>
              </a:ext>
            </a:extLst>
          </p:cNvPr>
          <p:cNvSpPr/>
          <p:nvPr/>
        </p:nvSpPr>
        <p:spPr>
          <a:xfrm>
            <a:off x="130683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9917870-57CB-4BCF-944A-A1342FF53BB7}"/>
              </a:ext>
            </a:extLst>
          </p:cNvPr>
          <p:cNvSpPr/>
          <p:nvPr/>
        </p:nvSpPr>
        <p:spPr>
          <a:xfrm>
            <a:off x="159258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9B092BE1-91FF-4117-934B-3CA6F6763C49}"/>
              </a:ext>
            </a:extLst>
          </p:cNvPr>
          <p:cNvSpPr/>
          <p:nvPr/>
        </p:nvSpPr>
        <p:spPr>
          <a:xfrm>
            <a:off x="187833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CD58427F-B61A-4204-A6E5-10D86EF500D1}"/>
              </a:ext>
            </a:extLst>
          </p:cNvPr>
          <p:cNvSpPr/>
          <p:nvPr/>
        </p:nvSpPr>
        <p:spPr>
          <a:xfrm>
            <a:off x="216408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9DD7E96-F293-486D-98D3-C0E582AA2338}"/>
              </a:ext>
            </a:extLst>
          </p:cNvPr>
          <p:cNvSpPr/>
          <p:nvPr/>
        </p:nvSpPr>
        <p:spPr>
          <a:xfrm>
            <a:off x="2727960" y="4171950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635057DE-69AF-4AA3-8A9C-14ACAA8D9127}"/>
              </a:ext>
            </a:extLst>
          </p:cNvPr>
          <p:cNvSpPr/>
          <p:nvPr/>
        </p:nvSpPr>
        <p:spPr>
          <a:xfrm>
            <a:off x="2457450" y="4171950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CE466F7-D6CA-4C7D-B2E0-4E39EB1D1B2C}"/>
              </a:ext>
            </a:extLst>
          </p:cNvPr>
          <p:cNvSpPr/>
          <p:nvPr/>
        </p:nvSpPr>
        <p:spPr>
          <a:xfrm>
            <a:off x="302133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4383D7CF-C54D-4042-A341-6DB6E7832A50}"/>
              </a:ext>
            </a:extLst>
          </p:cNvPr>
          <p:cNvSpPr/>
          <p:nvPr/>
        </p:nvSpPr>
        <p:spPr>
          <a:xfrm>
            <a:off x="3307080" y="4171950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4357FDDA-4FA4-4AF9-BBC7-C7159FBCA919}"/>
              </a:ext>
            </a:extLst>
          </p:cNvPr>
          <p:cNvSpPr/>
          <p:nvPr/>
        </p:nvSpPr>
        <p:spPr>
          <a:xfrm>
            <a:off x="835342" y="4551611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1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D061425F-C1FF-4D1C-BF4C-4B4D549D1A6C}"/>
              </a:ext>
            </a:extLst>
          </p:cNvPr>
          <p:cNvSpPr/>
          <p:nvPr/>
        </p:nvSpPr>
        <p:spPr>
          <a:xfrm>
            <a:off x="735330" y="4845248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4144A20C-D851-405C-BB1C-31396D9B9138}"/>
              </a:ext>
            </a:extLst>
          </p:cNvPr>
          <p:cNvSpPr/>
          <p:nvPr/>
        </p:nvSpPr>
        <p:spPr>
          <a:xfrm>
            <a:off x="1021080" y="4845248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3312B822-3626-4A2C-809B-E2B4D9ED6B94}"/>
              </a:ext>
            </a:extLst>
          </p:cNvPr>
          <p:cNvSpPr/>
          <p:nvPr/>
        </p:nvSpPr>
        <p:spPr>
          <a:xfrm>
            <a:off x="1592580" y="4845248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035AF4A-4CCC-4471-BCDC-A9C53D09DF8E}"/>
              </a:ext>
            </a:extLst>
          </p:cNvPr>
          <p:cNvSpPr/>
          <p:nvPr/>
        </p:nvSpPr>
        <p:spPr>
          <a:xfrm>
            <a:off x="1306830" y="4845248"/>
            <a:ext cx="2857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B82BFB0-5AE5-4FEF-95F6-2C83D0B27536}"/>
              </a:ext>
            </a:extLst>
          </p:cNvPr>
          <p:cNvSpPr/>
          <p:nvPr/>
        </p:nvSpPr>
        <p:spPr>
          <a:xfrm>
            <a:off x="1878330" y="4845248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6408B7B4-3BAF-4CBB-9ADC-9B91A504A35B}"/>
              </a:ext>
            </a:extLst>
          </p:cNvPr>
          <p:cNvSpPr/>
          <p:nvPr/>
        </p:nvSpPr>
        <p:spPr>
          <a:xfrm>
            <a:off x="2164080" y="4845248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1ADC8F5E-88B0-4F22-B72C-036B2A32F985}"/>
              </a:ext>
            </a:extLst>
          </p:cNvPr>
          <p:cNvSpPr/>
          <p:nvPr/>
        </p:nvSpPr>
        <p:spPr>
          <a:xfrm>
            <a:off x="2449830" y="4845248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59F0652E-2AE7-46FC-B018-71324003567B}"/>
              </a:ext>
            </a:extLst>
          </p:cNvPr>
          <p:cNvSpPr/>
          <p:nvPr/>
        </p:nvSpPr>
        <p:spPr>
          <a:xfrm>
            <a:off x="2735580" y="4845248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6AD69F09-F921-4232-BDCF-8A494B4C2D6D}"/>
              </a:ext>
            </a:extLst>
          </p:cNvPr>
          <p:cNvSpPr/>
          <p:nvPr/>
        </p:nvSpPr>
        <p:spPr>
          <a:xfrm>
            <a:off x="3021330" y="4845248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D14CF213-908A-46C3-BDEF-E36657D7BAE3}"/>
              </a:ext>
            </a:extLst>
          </p:cNvPr>
          <p:cNvSpPr/>
          <p:nvPr/>
        </p:nvSpPr>
        <p:spPr>
          <a:xfrm>
            <a:off x="3307080" y="4845248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403CF03B-9714-4A05-8FB0-ADBFF29FA9BA}"/>
              </a:ext>
            </a:extLst>
          </p:cNvPr>
          <p:cNvSpPr/>
          <p:nvPr/>
        </p:nvSpPr>
        <p:spPr>
          <a:xfrm>
            <a:off x="735330" y="5446512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B93866B6-89D5-4605-B22C-55D91CD6D110}"/>
              </a:ext>
            </a:extLst>
          </p:cNvPr>
          <p:cNvSpPr/>
          <p:nvPr/>
        </p:nvSpPr>
        <p:spPr>
          <a:xfrm>
            <a:off x="1021080" y="5446512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129C7016-8544-45E4-8A31-D66E4284846E}"/>
              </a:ext>
            </a:extLst>
          </p:cNvPr>
          <p:cNvSpPr/>
          <p:nvPr/>
        </p:nvSpPr>
        <p:spPr>
          <a:xfrm>
            <a:off x="1306830" y="5446512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0023A63C-FDB8-436A-885C-36F62EA921BA}"/>
              </a:ext>
            </a:extLst>
          </p:cNvPr>
          <p:cNvSpPr/>
          <p:nvPr/>
        </p:nvSpPr>
        <p:spPr>
          <a:xfrm>
            <a:off x="1592580" y="5446512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A43CB548-73D9-4F07-B974-A5E9F30A49EB}"/>
              </a:ext>
            </a:extLst>
          </p:cNvPr>
          <p:cNvSpPr/>
          <p:nvPr/>
        </p:nvSpPr>
        <p:spPr>
          <a:xfrm>
            <a:off x="1878330" y="5446512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DEA19C58-B4EE-4E1B-9D83-3DA7CA56D748}"/>
              </a:ext>
            </a:extLst>
          </p:cNvPr>
          <p:cNvSpPr/>
          <p:nvPr/>
        </p:nvSpPr>
        <p:spPr>
          <a:xfrm>
            <a:off x="2164080" y="5446512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E1C7AE17-985C-4A60-9A9F-F125C31D1940}"/>
              </a:ext>
            </a:extLst>
          </p:cNvPr>
          <p:cNvSpPr/>
          <p:nvPr/>
        </p:nvSpPr>
        <p:spPr>
          <a:xfrm>
            <a:off x="2449830" y="5446512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5" name="Rectangle 18">
            <a:extLst>
              <a:ext uri="{FF2B5EF4-FFF2-40B4-BE49-F238E27FC236}">
                <a16:creationId xmlns:a16="http://schemas.microsoft.com/office/drawing/2014/main" id="{B388569A-3AC2-4844-BB06-3CBAE93CEFB7}"/>
              </a:ext>
            </a:extLst>
          </p:cNvPr>
          <p:cNvSpPr/>
          <p:nvPr/>
        </p:nvSpPr>
        <p:spPr>
          <a:xfrm>
            <a:off x="2735580" y="5446512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B9737184-7555-42B2-BD22-9CA09E3723AC}"/>
              </a:ext>
            </a:extLst>
          </p:cNvPr>
          <p:cNvSpPr/>
          <p:nvPr/>
        </p:nvSpPr>
        <p:spPr>
          <a:xfrm>
            <a:off x="3021330" y="5446512"/>
            <a:ext cx="285750" cy="285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483D5E78-1E82-469E-9109-68B65AFF36D3}"/>
              </a:ext>
            </a:extLst>
          </p:cNvPr>
          <p:cNvSpPr/>
          <p:nvPr/>
        </p:nvSpPr>
        <p:spPr>
          <a:xfrm>
            <a:off x="3307080" y="5446512"/>
            <a:ext cx="285750" cy="2857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id="{81B4CD0D-DDB1-4258-9E47-96FA677FC13D}"/>
              </a:ext>
            </a:extLst>
          </p:cNvPr>
          <p:cNvSpPr/>
          <p:nvPr/>
        </p:nvSpPr>
        <p:spPr>
          <a:xfrm>
            <a:off x="1379222" y="5185470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3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59" name="内容占位符 2">
            <a:extLst>
              <a:ext uri="{FF2B5EF4-FFF2-40B4-BE49-F238E27FC236}">
                <a16:creationId xmlns:a16="http://schemas.microsoft.com/office/drawing/2014/main" id="{0DE33860-A918-419F-A772-7B3ED82C6359}"/>
              </a:ext>
            </a:extLst>
          </p:cNvPr>
          <p:cNvSpPr txBox="1">
            <a:spLocks/>
          </p:cNvSpPr>
          <p:nvPr/>
        </p:nvSpPr>
        <p:spPr>
          <a:xfrm>
            <a:off x="4171392" y="3736181"/>
            <a:ext cx="4657724" cy="4357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/>
                </a:solidFill>
              </a:rPr>
              <a:t>Runs in O(n log n) time </a:t>
            </a:r>
            <a:r>
              <a:rPr lang="en-US" altLang="zh-CN" sz="2400" dirty="0" err="1">
                <a:solidFill>
                  <a:schemeClr val="tx1"/>
                </a:solidFill>
              </a:rPr>
              <a:t>whp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7" name="箭头: 下 86">
            <a:extLst>
              <a:ext uri="{FF2B5EF4-FFF2-40B4-BE49-F238E27FC236}">
                <a16:creationId xmlns:a16="http://schemas.microsoft.com/office/drawing/2014/main" id="{38704BB4-F2F2-45E9-B997-A317CE124C59}"/>
              </a:ext>
            </a:extLst>
          </p:cNvPr>
          <p:cNvSpPr/>
          <p:nvPr/>
        </p:nvSpPr>
        <p:spPr>
          <a:xfrm>
            <a:off x="2838806" y="3886200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8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88" name="箭头: 下 87">
            <a:extLst>
              <a:ext uri="{FF2B5EF4-FFF2-40B4-BE49-F238E27FC236}">
                <a16:creationId xmlns:a16="http://schemas.microsoft.com/office/drawing/2014/main" id="{97F038CB-CBD0-44A1-B168-B31BD26541E7}"/>
              </a:ext>
            </a:extLst>
          </p:cNvPr>
          <p:cNvSpPr/>
          <p:nvPr/>
        </p:nvSpPr>
        <p:spPr>
          <a:xfrm>
            <a:off x="1699260" y="4555631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4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89" name="箭头: 下 88">
            <a:extLst>
              <a:ext uri="{FF2B5EF4-FFF2-40B4-BE49-F238E27FC236}">
                <a16:creationId xmlns:a16="http://schemas.microsoft.com/office/drawing/2014/main" id="{BC3D93CC-BFB2-43EB-AC80-4FBF60D9CEF6}"/>
              </a:ext>
            </a:extLst>
          </p:cNvPr>
          <p:cNvSpPr/>
          <p:nvPr/>
        </p:nvSpPr>
        <p:spPr>
          <a:xfrm>
            <a:off x="2543175" y="4551611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7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90" name="箭头: 下 89">
            <a:extLst>
              <a:ext uri="{FF2B5EF4-FFF2-40B4-BE49-F238E27FC236}">
                <a16:creationId xmlns:a16="http://schemas.microsoft.com/office/drawing/2014/main" id="{69991E30-F2BF-4BB7-AEDE-65E65476D1A0}"/>
              </a:ext>
            </a:extLst>
          </p:cNvPr>
          <p:cNvSpPr/>
          <p:nvPr/>
        </p:nvSpPr>
        <p:spPr>
          <a:xfrm>
            <a:off x="3114675" y="4559796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8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D9B7E61C-FBD0-4629-86A8-FC0CA7FE6538}"/>
              </a:ext>
            </a:extLst>
          </p:cNvPr>
          <p:cNvSpPr/>
          <p:nvPr/>
        </p:nvSpPr>
        <p:spPr>
          <a:xfrm>
            <a:off x="735330" y="2914650"/>
            <a:ext cx="2865120" cy="90636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9C469D78-AE57-4D79-9506-9EC70391C303}"/>
              </a:ext>
            </a:extLst>
          </p:cNvPr>
          <p:cNvSpPr/>
          <p:nvPr/>
        </p:nvSpPr>
        <p:spPr>
          <a:xfrm>
            <a:off x="735330" y="3564732"/>
            <a:ext cx="1705454" cy="89296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F5274E3B-7A2B-4B0D-994A-AFE667E6C532}"/>
              </a:ext>
            </a:extLst>
          </p:cNvPr>
          <p:cNvSpPr/>
          <p:nvPr/>
        </p:nvSpPr>
        <p:spPr>
          <a:xfrm>
            <a:off x="2477214" y="3564732"/>
            <a:ext cx="1123237" cy="89296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D3025F1-3342-41F7-A879-DF0D5ECF0576}"/>
              </a:ext>
            </a:extLst>
          </p:cNvPr>
          <p:cNvSpPr/>
          <p:nvPr/>
        </p:nvSpPr>
        <p:spPr>
          <a:xfrm>
            <a:off x="735330" y="4163914"/>
            <a:ext cx="578167" cy="98911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6E2E468-A35A-4C71-835B-02A3F3A443C0}"/>
              </a:ext>
            </a:extLst>
          </p:cNvPr>
          <p:cNvSpPr/>
          <p:nvPr/>
        </p:nvSpPr>
        <p:spPr>
          <a:xfrm>
            <a:off x="1322544" y="4163914"/>
            <a:ext cx="1118240" cy="98911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5A5FDC9F-46E1-42B4-B784-DE91AA5963C0}"/>
              </a:ext>
            </a:extLst>
          </p:cNvPr>
          <p:cNvSpPr/>
          <p:nvPr/>
        </p:nvSpPr>
        <p:spPr>
          <a:xfrm>
            <a:off x="2482210" y="4163914"/>
            <a:ext cx="531500" cy="98911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C5882EA-2FAB-4615-9454-31F580858BFB}"/>
              </a:ext>
            </a:extLst>
          </p:cNvPr>
          <p:cNvSpPr/>
          <p:nvPr/>
        </p:nvSpPr>
        <p:spPr>
          <a:xfrm>
            <a:off x="3054184" y="4163914"/>
            <a:ext cx="546266" cy="98911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D080CBF-BE02-4347-861A-C38DA4A7BB8F}"/>
              </a:ext>
            </a:extLst>
          </p:cNvPr>
          <p:cNvSpPr/>
          <p:nvPr/>
        </p:nvSpPr>
        <p:spPr>
          <a:xfrm>
            <a:off x="1318494" y="4835719"/>
            <a:ext cx="559837" cy="89059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8F81627-695A-4ACD-8E0E-CE6223CC3FD3}"/>
              </a:ext>
            </a:extLst>
          </p:cNvPr>
          <p:cNvSpPr/>
          <p:nvPr/>
        </p:nvSpPr>
        <p:spPr>
          <a:xfrm>
            <a:off x="1889994" y="4833345"/>
            <a:ext cx="559837" cy="89296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0" name="箭头: 下 99">
            <a:extLst>
              <a:ext uri="{FF2B5EF4-FFF2-40B4-BE49-F238E27FC236}">
                <a16:creationId xmlns:a16="http://schemas.microsoft.com/office/drawing/2014/main" id="{E8DCAB90-0C63-4923-96E6-5B34FCE8CAEF}"/>
              </a:ext>
            </a:extLst>
          </p:cNvPr>
          <p:cNvSpPr/>
          <p:nvPr/>
        </p:nvSpPr>
        <p:spPr>
          <a:xfrm>
            <a:off x="1980482" y="5185470"/>
            <a:ext cx="40005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350" dirty="0">
                <a:latin typeface="Arial Black" panose="020B0A04020102020204" pitchFamily="34" charset="0"/>
              </a:rPr>
              <a:t>4</a:t>
            </a:r>
            <a:endParaRPr lang="zh-CN" altLang="en-US" sz="135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Quicksort c</a:t>
            </a:r>
            <a:r>
              <a:rPr lang="en-US" altLang="zh-CN" dirty="0"/>
              <a:t>ost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2D7A7AA4-027D-5942-AB6B-FBD1EF1F52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1449" y="3191788"/>
                <a:ext cx="8820149" cy="34734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7500" tIns="35100" rIns="67500" bIns="3510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452438" indent="-3413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Arial"/>
                  <a:buChar char="•"/>
                  <a:defRPr sz="2800">
                    <a:solidFill>
                      <a:srgbClr val="006699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8925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Font typeface="Lucida Sans Unicode" pitchFamily="34" charset="0"/>
                  <a:buChar char="∙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8375" indent="-2270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60000"/>
                  <a:buFont typeface="Lucida Sans Unicode" pitchFamily="34" charset="0"/>
                  <a:buChar char="■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7300" indent="-288925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80000"/>
                  <a:buFont typeface="Lucida Sans Unicode" pitchFamily="34" charset="0"/>
                  <a:buChar char="◆"/>
                  <a:tabLst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4313" indent="-2270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100000"/>
                  <a:buFont typeface="Lucida Sans Unicode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Pivot is chosen uniformly at random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1/2 chance that pivot falls in middle range, in which case sub-problem size is at most 3n/4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Expected #rounds: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(also </a:t>
                </a:r>
                <a:r>
                  <a:rPr lang="en-US" sz="2000" dirty="0" err="1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w.h.p</a:t>
                </a:r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., with high probability)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w.h.p</a:t>
                </a:r>
                <a:r>
                  <a:rPr lang="en-US" sz="16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.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&gt;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𝑐𝑓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≥1−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E.g., the probability that a quicksort doesn’t finish in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log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⁡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rounds is no more than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1/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Each round need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time (partition)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 total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time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Important observation: The depth of the recursion tree is O(log n)</a:t>
                </a:r>
              </a:p>
              <a:p>
                <a:pPr marL="339329" lvl="1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2D7A7AA4-027D-5942-AB6B-FBD1EF1F5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49" y="3191788"/>
                <a:ext cx="8820149" cy="3473484"/>
              </a:xfrm>
              <a:prstGeom prst="rect">
                <a:avLst/>
              </a:prstGeom>
              <a:blipFill>
                <a:blip r:embed="rId3"/>
                <a:stretch>
                  <a:fillRect t="-219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2A76FE-35D8-364A-A972-81D9713EF00C}"/>
              </a:ext>
            </a:extLst>
          </p:cNvPr>
          <p:cNvSpPr/>
          <p:nvPr/>
        </p:nvSpPr>
        <p:spPr>
          <a:xfrm>
            <a:off x="1739551" y="2106722"/>
            <a:ext cx="5664896" cy="356992"/>
          </a:xfrm>
          <a:prstGeom prst="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23C1F-122D-8046-874F-87D9DC750E6A}"/>
              </a:ext>
            </a:extLst>
          </p:cNvPr>
          <p:cNvCxnSpPr/>
          <p:nvPr/>
        </p:nvCxnSpPr>
        <p:spPr>
          <a:xfrm>
            <a:off x="3012509" y="1721545"/>
            <a:ext cx="0" cy="119310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4895FD-A1C1-D74D-B801-AF03D65DE2DE}"/>
              </a:ext>
            </a:extLst>
          </p:cNvPr>
          <p:cNvCxnSpPr/>
          <p:nvPr/>
        </p:nvCxnSpPr>
        <p:spPr>
          <a:xfrm>
            <a:off x="6029716" y="1735637"/>
            <a:ext cx="0" cy="1193105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7F0F68-179A-4F40-B8CF-FA65457BEED6}"/>
              </a:ext>
            </a:extLst>
          </p:cNvPr>
          <p:cNvSpPr txBox="1"/>
          <p:nvPr/>
        </p:nvSpPr>
        <p:spPr>
          <a:xfrm>
            <a:off x="4040694" y="2726451"/>
            <a:ext cx="8374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n/2 keys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AE84A-3FAD-B94F-A03A-C7A69B3456E7}"/>
              </a:ext>
            </a:extLst>
          </p:cNvPr>
          <p:cNvSpPr txBox="1"/>
          <p:nvPr/>
        </p:nvSpPr>
        <p:spPr>
          <a:xfrm>
            <a:off x="6362706" y="2719013"/>
            <a:ext cx="8374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n/4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22371-8892-BE4E-AF36-C3B2DD15C985}"/>
              </a:ext>
            </a:extLst>
          </p:cNvPr>
          <p:cNvSpPr txBox="1"/>
          <p:nvPr/>
        </p:nvSpPr>
        <p:spPr>
          <a:xfrm>
            <a:off x="1863771" y="2722605"/>
            <a:ext cx="8374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n/4 keys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4E064-EEB6-6440-8B4A-7594E993FF21}"/>
              </a:ext>
            </a:extLst>
          </p:cNvPr>
          <p:cNvSpPr txBox="1"/>
          <p:nvPr/>
        </p:nvSpPr>
        <p:spPr>
          <a:xfrm>
            <a:off x="3822690" y="1434965"/>
            <a:ext cx="11982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Keys in order</a:t>
            </a:r>
          </a:p>
        </p:txBody>
      </p:sp>
    </p:spTree>
    <p:extLst>
      <p:ext uri="{BB962C8B-B14F-4D97-AF65-F5344CB8AC3E}">
        <p14:creationId xmlns:p14="http://schemas.microsoft.com/office/powerpoint/2010/main" val="370926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61E08-D590-4661-86BD-F8C636F4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04800"/>
            <a:ext cx="4229100" cy="1257300"/>
          </a:xfrm>
        </p:spPr>
        <p:txBody>
          <a:bodyPr>
            <a:noAutofit/>
          </a:bodyPr>
          <a:lstStyle/>
          <a:p>
            <a:r>
              <a:rPr lang="en-US" altLang="zh-CN" dirty="0"/>
              <a:t>Sequential quicksort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08384-9BB7-442C-8FD5-047D7B20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5950"/>
            <a:ext cx="4057650" cy="3943350"/>
          </a:xfrm>
        </p:spPr>
        <p:txBody>
          <a:bodyPr>
            <a:normAutofit/>
          </a:bodyPr>
          <a:lstStyle/>
          <a:p>
            <a:r>
              <a:rPr lang="en-US" altLang="zh-CN" dirty="0"/>
              <a:t>Use a pivot and partition the array into two parts</a:t>
            </a:r>
          </a:p>
          <a:p>
            <a:r>
              <a:rPr lang="en-US" altLang="zh-CN" dirty="0"/>
              <a:t>Sort each of them recursively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0C2DF3-847C-4B80-A4A4-68EAA14F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E77B0F8-6B73-4CD1-83BE-3AFD43A0B7F2}"/>
              </a:ext>
            </a:extLst>
          </p:cNvPr>
          <p:cNvSpPr txBox="1">
            <a:spLocks/>
          </p:cNvSpPr>
          <p:nvPr/>
        </p:nvSpPr>
        <p:spPr>
          <a:xfrm>
            <a:off x="4679156" y="1878806"/>
            <a:ext cx="4057650" cy="2997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3200" b="0" dirty="0">
                <a:solidFill>
                  <a:schemeClr val="tx1"/>
                </a:solidFill>
              </a:rPr>
              <a:t>Use a pivot and partition the array into two parts</a:t>
            </a:r>
          </a:p>
          <a:p>
            <a:r>
              <a:rPr lang="en-US" altLang="zh-CN" sz="3200" b="0" dirty="0">
                <a:solidFill>
                  <a:schemeClr val="tx1"/>
                </a:solidFill>
              </a:rPr>
              <a:t>Sort each of them recursively, in parallel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4B004DB-ABDE-4776-B697-1BA13FCAAE7A}"/>
              </a:ext>
            </a:extLst>
          </p:cNvPr>
          <p:cNvSpPr txBox="1">
            <a:spLocks/>
          </p:cNvSpPr>
          <p:nvPr/>
        </p:nvSpPr>
        <p:spPr>
          <a:xfrm>
            <a:off x="5090950" y="419100"/>
            <a:ext cx="3790211" cy="10287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sz="4400" dirty="0">
                <a:solidFill>
                  <a:schemeClr val="tx1"/>
                </a:solidFill>
              </a:rPr>
              <a:t>Parallel quicksort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9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EE13C-9147-484B-9D19-84094C3A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filtering / packing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B18FB8-059A-4109-BA98-436263D78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85950"/>
                <a:ext cx="8458200" cy="8001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Given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of elements and a predicate function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CN" dirty="0"/>
                  <a:t>, output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satisfy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B18FB8-059A-4109-BA98-436263D78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85950"/>
                <a:ext cx="8458200" cy="800100"/>
              </a:xfrm>
              <a:blipFill>
                <a:blip r:embed="rId2"/>
                <a:stretch>
                  <a:fillRect l="-1201" t="-17188" r="-1502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56C05D-FB95-46D8-8429-9321B9E76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0F604EE-1D8B-46D1-A790-62EEA69D3D0A}"/>
              </a:ext>
            </a:extLst>
          </p:cNvPr>
          <p:cNvGraphicFramePr>
            <a:graphicFrameLocks noGrp="1"/>
          </p:cNvGraphicFramePr>
          <p:nvPr/>
        </p:nvGraphicFramePr>
        <p:xfrm>
          <a:off x="1200150" y="3625571"/>
          <a:ext cx="6096000" cy="297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454370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32880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2145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53589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87986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935150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4932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2987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986347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9623189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4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zh-CN" altLang="en-US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accent4"/>
                          </a:solidFill>
                        </a:rPr>
                        <a:t>3</a:t>
                      </a:r>
                      <a:endParaRPr lang="zh-CN" altLang="en-US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6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accent4"/>
                          </a:solidFill>
                        </a:rPr>
                        <a:t>5</a:t>
                      </a:r>
                      <a:endParaRPr lang="zh-CN" altLang="en-US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accent4"/>
                          </a:solidFill>
                        </a:rPr>
                        <a:t>7</a:t>
                      </a:r>
                      <a:endParaRPr lang="zh-CN" altLang="en-US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accent4"/>
                          </a:solidFill>
                        </a:rPr>
                        <a:t>11</a:t>
                      </a:r>
                      <a:endParaRPr lang="zh-CN" altLang="en-US" sz="1500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10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8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7315198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62143E8B-AAB3-44EB-A5AF-D9E5B712DD5B}"/>
              </a:ext>
            </a:extLst>
          </p:cNvPr>
          <p:cNvGraphicFramePr>
            <a:graphicFrameLocks noGrp="1"/>
          </p:cNvGraphicFramePr>
          <p:nvPr/>
        </p:nvGraphicFramePr>
        <p:xfrm>
          <a:off x="2592330" y="4565091"/>
          <a:ext cx="3048000" cy="297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4543704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32880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2145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53589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879869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9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11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73151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A65D91-93E8-4491-BE1F-FF580AC99A20}"/>
                  </a:ext>
                </a:extLst>
              </p:cNvPr>
              <p:cNvSpPr txBox="1"/>
              <p:nvPr/>
            </p:nvSpPr>
            <p:spPr>
              <a:xfrm>
                <a:off x="2857500" y="2648278"/>
                <a:ext cx="256268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5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5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5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𝑡𝑟𝑢𝑒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𝑖𝑓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𝑜𝑑𝑑</m:t>
                              </m:r>
                            </m:e>
                            <m:e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𝑓𝑎𝑙𝑠𝑒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𝑖𝑓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15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𝑒𝑣𝑒𝑛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A65D91-93E8-4491-BE1F-FF580AC9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648278"/>
                <a:ext cx="2562689" cy="607218"/>
              </a:xfrm>
              <a:prstGeom prst="rect">
                <a:avLst/>
              </a:prstGeom>
              <a:blipFill>
                <a:blip r:embed="rId3"/>
                <a:stretch>
                  <a:fillRect l="-8416" t="-181633" b="-26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下 8">
            <a:extLst>
              <a:ext uri="{FF2B5EF4-FFF2-40B4-BE49-F238E27FC236}">
                <a16:creationId xmlns:a16="http://schemas.microsoft.com/office/drawing/2014/main" id="{BAC9BE34-B568-4741-9C47-EB9D3C5C38BD}"/>
              </a:ext>
            </a:extLst>
          </p:cNvPr>
          <p:cNvSpPr/>
          <p:nvPr/>
        </p:nvSpPr>
        <p:spPr>
          <a:xfrm>
            <a:off x="4116330" y="3994758"/>
            <a:ext cx="684270" cy="46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5FE8BF-C37F-453E-83F4-180FA821075F}"/>
                  </a:ext>
                </a:extLst>
              </p:cNvPr>
              <p:cNvSpPr txBox="1"/>
              <p:nvPr/>
            </p:nvSpPr>
            <p:spPr>
              <a:xfrm>
                <a:off x="447995" y="3625570"/>
                <a:ext cx="52136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zh-CN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5FE8BF-C37F-453E-83F4-180FA821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" y="3625570"/>
                <a:ext cx="521361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7D17BE-9FA5-49A1-99C0-9FDA9258D4B7}"/>
                  </a:ext>
                </a:extLst>
              </p:cNvPr>
              <p:cNvSpPr txBox="1"/>
              <p:nvPr/>
            </p:nvSpPr>
            <p:spPr>
              <a:xfrm>
                <a:off x="447995" y="4587309"/>
                <a:ext cx="52918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altLang="zh-CN" sz="135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zh-CN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7D17BE-9FA5-49A1-99C0-9FDA9258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" y="4587309"/>
                <a:ext cx="52918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51EF5F-450E-4CB4-6885-1DC70039E321}"/>
              </a:ext>
            </a:extLst>
          </p:cNvPr>
          <p:cNvSpPr txBox="1"/>
          <p:nvPr/>
        </p:nvSpPr>
        <p:spPr>
          <a:xfrm>
            <a:off x="207579" y="5821382"/>
            <a:ext cx="891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use parallel prefix to solve this in O(log n) span and O(n) work.</a:t>
            </a:r>
          </a:p>
        </p:txBody>
      </p:sp>
    </p:spTree>
    <p:extLst>
      <p:ext uri="{BB962C8B-B14F-4D97-AF65-F5344CB8AC3E}">
        <p14:creationId xmlns:p14="http://schemas.microsoft.com/office/powerpoint/2010/main" val="107441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prefix-sum filter for partition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C66C2-FB80-4671-B6FD-80F00722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5950"/>
            <a:ext cx="8401050" cy="47130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How to move elements around? The filter algorithm!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B6AAF31D-2990-4B22-955F-9241765074D4}"/>
              </a:ext>
            </a:extLst>
          </p:cNvPr>
          <p:cNvSpPr/>
          <p:nvPr/>
        </p:nvSpPr>
        <p:spPr>
          <a:xfrm>
            <a:off x="142160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9994B055-E0C8-492F-BDF5-0E728198EAD4}"/>
              </a:ext>
            </a:extLst>
          </p:cNvPr>
          <p:cNvSpPr/>
          <p:nvPr/>
        </p:nvSpPr>
        <p:spPr>
          <a:xfrm>
            <a:off x="170735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6198DDFB-8311-4023-85CB-C92B76339241}"/>
              </a:ext>
            </a:extLst>
          </p:cNvPr>
          <p:cNvSpPr/>
          <p:nvPr/>
        </p:nvSpPr>
        <p:spPr>
          <a:xfrm>
            <a:off x="199310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B807C4FF-CBFE-4221-ABA3-ADEFFD09E9DB}"/>
              </a:ext>
            </a:extLst>
          </p:cNvPr>
          <p:cNvSpPr/>
          <p:nvPr/>
        </p:nvSpPr>
        <p:spPr>
          <a:xfrm>
            <a:off x="227885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0DAE679-FF69-4A08-A8F2-8167D7070E1F}"/>
              </a:ext>
            </a:extLst>
          </p:cNvPr>
          <p:cNvSpPr/>
          <p:nvPr/>
        </p:nvSpPr>
        <p:spPr>
          <a:xfrm>
            <a:off x="256460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E9D72720-0801-48EC-84C8-E7E3DD3676DB}"/>
              </a:ext>
            </a:extLst>
          </p:cNvPr>
          <p:cNvSpPr/>
          <p:nvPr/>
        </p:nvSpPr>
        <p:spPr>
          <a:xfrm>
            <a:off x="285035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839EF56-A368-4916-B8FB-B68C4B166FD0}"/>
              </a:ext>
            </a:extLst>
          </p:cNvPr>
          <p:cNvSpPr/>
          <p:nvPr/>
        </p:nvSpPr>
        <p:spPr>
          <a:xfrm>
            <a:off x="313610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0787E53D-8FE8-46F6-B12A-A1426C6723AC}"/>
              </a:ext>
            </a:extLst>
          </p:cNvPr>
          <p:cNvSpPr/>
          <p:nvPr/>
        </p:nvSpPr>
        <p:spPr>
          <a:xfrm>
            <a:off x="342185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2905E762-A79E-4172-9B81-DE351A31A3F4}"/>
              </a:ext>
            </a:extLst>
          </p:cNvPr>
          <p:cNvSpPr/>
          <p:nvPr/>
        </p:nvSpPr>
        <p:spPr>
          <a:xfrm>
            <a:off x="370760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2B6BDC0F-C60C-447D-8AF5-3A4F94E6DBFA}"/>
              </a:ext>
            </a:extLst>
          </p:cNvPr>
          <p:cNvSpPr/>
          <p:nvPr/>
        </p:nvSpPr>
        <p:spPr>
          <a:xfrm>
            <a:off x="3993356" y="2685158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17773329-6C81-4418-9D8E-D54F91417EF8}"/>
              </a:ext>
            </a:extLst>
          </p:cNvPr>
          <p:cNvSpPr/>
          <p:nvPr/>
        </p:nvSpPr>
        <p:spPr>
          <a:xfrm>
            <a:off x="142160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B8F878-7278-43DF-8B32-4462BB139855}"/>
              </a:ext>
            </a:extLst>
          </p:cNvPr>
          <p:cNvSpPr/>
          <p:nvPr/>
        </p:nvSpPr>
        <p:spPr>
          <a:xfrm>
            <a:off x="170735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E1B531A8-835F-484B-907D-E3ED2BABB28D}"/>
              </a:ext>
            </a:extLst>
          </p:cNvPr>
          <p:cNvSpPr/>
          <p:nvPr/>
        </p:nvSpPr>
        <p:spPr>
          <a:xfrm>
            <a:off x="199310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845F12EB-C3D3-4A75-A116-26E30DE4BE5F}"/>
              </a:ext>
            </a:extLst>
          </p:cNvPr>
          <p:cNvSpPr/>
          <p:nvPr/>
        </p:nvSpPr>
        <p:spPr>
          <a:xfrm>
            <a:off x="227885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32FA9ED-50F2-4F72-8D61-78FBBD5133EB}"/>
              </a:ext>
            </a:extLst>
          </p:cNvPr>
          <p:cNvSpPr/>
          <p:nvPr/>
        </p:nvSpPr>
        <p:spPr>
          <a:xfrm>
            <a:off x="256460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6BBAB7EF-4118-4C3C-9392-DD1BE4E9FFA4}"/>
              </a:ext>
            </a:extLst>
          </p:cNvPr>
          <p:cNvSpPr/>
          <p:nvPr/>
        </p:nvSpPr>
        <p:spPr>
          <a:xfrm>
            <a:off x="285035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073D7788-3372-4D2C-9E36-BF073D2E2BB9}"/>
              </a:ext>
            </a:extLst>
          </p:cNvPr>
          <p:cNvSpPr/>
          <p:nvPr/>
        </p:nvSpPr>
        <p:spPr>
          <a:xfrm>
            <a:off x="313610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C02EEAFB-B1B1-4B5F-8D09-1840E6DD73AE}"/>
              </a:ext>
            </a:extLst>
          </p:cNvPr>
          <p:cNvSpPr/>
          <p:nvPr/>
        </p:nvSpPr>
        <p:spPr>
          <a:xfrm>
            <a:off x="342185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ACA72DC1-0408-4733-8DB5-773DB734470A}"/>
              </a:ext>
            </a:extLst>
          </p:cNvPr>
          <p:cNvSpPr/>
          <p:nvPr/>
        </p:nvSpPr>
        <p:spPr>
          <a:xfrm>
            <a:off x="370760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495757C3-9B6B-4202-A911-87740F584284}"/>
              </a:ext>
            </a:extLst>
          </p:cNvPr>
          <p:cNvSpPr/>
          <p:nvPr/>
        </p:nvSpPr>
        <p:spPr>
          <a:xfrm>
            <a:off x="3993356" y="308610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5D3AD7E-C5E2-4D65-9F23-1BF84C36FB4C}"/>
              </a:ext>
            </a:extLst>
          </p:cNvPr>
          <p:cNvSpPr txBox="1"/>
          <p:nvPr/>
        </p:nvSpPr>
        <p:spPr>
          <a:xfrm>
            <a:off x="5143500" y="2343150"/>
            <a:ext cx="3028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filter(A, flag, n) {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= scan(flag);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parallel_for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=1 to n) {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   if (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]!=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[i-1])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     B[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]] = A[</a:t>
            </a:r>
            <a:r>
              <a:rPr lang="en-US" altLang="zh-CN" sz="15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];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  }</a:t>
            </a:r>
          </a:p>
          <a:p>
            <a:pPr algn="l"/>
            <a:r>
              <a:rPr lang="en-US" altLang="zh-CN" sz="15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zh-CN" altLang="en-US" sz="15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3451" y="4229143"/>
                <a:ext cx="4057649" cy="131440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tx1"/>
                    </a:solidFill>
                  </a:rPr>
                  <a:t>work for one round</a:t>
                </a:r>
              </a:p>
              <a:p>
                <a:endParaRPr lang="zh-CN" alt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1" y="4229143"/>
                <a:ext cx="4057649" cy="1314407"/>
              </a:xfrm>
              <a:prstGeom prst="rect">
                <a:avLst/>
              </a:prstGeom>
              <a:blipFill>
                <a:blip r:embed="rId2"/>
                <a:stretch>
                  <a:fillRect l="-1869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EB4833F-5B73-476C-B542-FB3AAA29A92C}"/>
              </a:ext>
            </a:extLst>
          </p:cNvPr>
          <p:cNvSpPr txBox="1"/>
          <p:nvPr/>
        </p:nvSpPr>
        <p:spPr>
          <a:xfrm>
            <a:off x="967423" y="26549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4117252-D479-4E59-B75C-61420950D45A}"/>
              </a:ext>
            </a:extLst>
          </p:cNvPr>
          <p:cNvSpPr txBox="1"/>
          <p:nvPr/>
        </p:nvSpPr>
        <p:spPr>
          <a:xfrm>
            <a:off x="854480" y="308766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BD589E95-339A-48A0-951A-C41CDC608DE3}"/>
              </a:ext>
            </a:extLst>
          </p:cNvPr>
          <p:cNvSpPr/>
          <p:nvPr/>
        </p:nvSpPr>
        <p:spPr>
          <a:xfrm>
            <a:off x="142160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7571929E-A485-476F-B838-A48D37A09E64}"/>
              </a:ext>
            </a:extLst>
          </p:cNvPr>
          <p:cNvSpPr/>
          <p:nvPr/>
        </p:nvSpPr>
        <p:spPr>
          <a:xfrm>
            <a:off x="170735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3D6A012F-410C-4AEA-87E4-68462106FD5F}"/>
              </a:ext>
            </a:extLst>
          </p:cNvPr>
          <p:cNvSpPr/>
          <p:nvPr/>
        </p:nvSpPr>
        <p:spPr>
          <a:xfrm>
            <a:off x="199310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id="{C2980AD8-AD1B-4370-9F68-99416A2DCAE3}"/>
              </a:ext>
            </a:extLst>
          </p:cNvPr>
          <p:cNvSpPr/>
          <p:nvPr/>
        </p:nvSpPr>
        <p:spPr>
          <a:xfrm>
            <a:off x="227885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8" name="Rectangle 17">
            <a:extLst>
              <a:ext uri="{FF2B5EF4-FFF2-40B4-BE49-F238E27FC236}">
                <a16:creationId xmlns:a16="http://schemas.microsoft.com/office/drawing/2014/main" id="{E66EEFE2-9B17-4C17-B271-04E20D427DCD}"/>
              </a:ext>
            </a:extLst>
          </p:cNvPr>
          <p:cNvSpPr/>
          <p:nvPr/>
        </p:nvSpPr>
        <p:spPr>
          <a:xfrm>
            <a:off x="256460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8" name="Rectangle 18">
            <a:extLst>
              <a:ext uri="{FF2B5EF4-FFF2-40B4-BE49-F238E27FC236}">
                <a16:creationId xmlns:a16="http://schemas.microsoft.com/office/drawing/2014/main" id="{96F9AB69-5AAE-494D-8F08-ED70AF5F745B}"/>
              </a:ext>
            </a:extLst>
          </p:cNvPr>
          <p:cNvSpPr/>
          <p:nvPr/>
        </p:nvSpPr>
        <p:spPr>
          <a:xfrm>
            <a:off x="285035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9" name="Rectangle 18">
            <a:extLst>
              <a:ext uri="{FF2B5EF4-FFF2-40B4-BE49-F238E27FC236}">
                <a16:creationId xmlns:a16="http://schemas.microsoft.com/office/drawing/2014/main" id="{F7A44618-F1BA-40B4-8D2D-60CC497DAB77}"/>
              </a:ext>
            </a:extLst>
          </p:cNvPr>
          <p:cNvSpPr/>
          <p:nvPr/>
        </p:nvSpPr>
        <p:spPr>
          <a:xfrm>
            <a:off x="313610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0" name="Rectangle 18">
            <a:extLst>
              <a:ext uri="{FF2B5EF4-FFF2-40B4-BE49-F238E27FC236}">
                <a16:creationId xmlns:a16="http://schemas.microsoft.com/office/drawing/2014/main" id="{D09F1707-B82D-4891-9C7B-862735E3DEDC}"/>
              </a:ext>
            </a:extLst>
          </p:cNvPr>
          <p:cNvSpPr/>
          <p:nvPr/>
        </p:nvSpPr>
        <p:spPr>
          <a:xfrm>
            <a:off x="342185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31" name="Rectangle 18">
            <a:extLst>
              <a:ext uri="{FF2B5EF4-FFF2-40B4-BE49-F238E27FC236}">
                <a16:creationId xmlns:a16="http://schemas.microsoft.com/office/drawing/2014/main" id="{A368D98B-D5AF-495D-B711-5CFC836C6D00}"/>
              </a:ext>
            </a:extLst>
          </p:cNvPr>
          <p:cNvSpPr/>
          <p:nvPr/>
        </p:nvSpPr>
        <p:spPr>
          <a:xfrm>
            <a:off x="370760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32" name="Rectangle 18">
            <a:extLst>
              <a:ext uri="{FF2B5EF4-FFF2-40B4-BE49-F238E27FC236}">
                <a16:creationId xmlns:a16="http://schemas.microsoft.com/office/drawing/2014/main" id="{573587F7-FAF5-4578-ADFC-CC9671E5368B}"/>
              </a:ext>
            </a:extLst>
          </p:cNvPr>
          <p:cNvSpPr/>
          <p:nvPr/>
        </p:nvSpPr>
        <p:spPr>
          <a:xfrm>
            <a:off x="3993356" y="3575115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3" name="Rectangle 13">
            <a:extLst>
              <a:ext uri="{FF2B5EF4-FFF2-40B4-BE49-F238E27FC236}">
                <a16:creationId xmlns:a16="http://schemas.microsoft.com/office/drawing/2014/main" id="{5A50A3C7-40EB-4F8A-9527-D85A2BA7B534}"/>
              </a:ext>
            </a:extLst>
          </p:cNvPr>
          <p:cNvSpPr/>
          <p:nvPr/>
        </p:nvSpPr>
        <p:spPr>
          <a:xfrm>
            <a:off x="142160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4" name="Rectangle 14">
            <a:extLst>
              <a:ext uri="{FF2B5EF4-FFF2-40B4-BE49-F238E27FC236}">
                <a16:creationId xmlns:a16="http://schemas.microsoft.com/office/drawing/2014/main" id="{EC9728D8-6F9B-407D-82F9-B8E46ED8074C}"/>
              </a:ext>
            </a:extLst>
          </p:cNvPr>
          <p:cNvSpPr/>
          <p:nvPr/>
        </p:nvSpPr>
        <p:spPr>
          <a:xfrm>
            <a:off x="170735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5" name="Rectangle 15">
            <a:extLst>
              <a:ext uri="{FF2B5EF4-FFF2-40B4-BE49-F238E27FC236}">
                <a16:creationId xmlns:a16="http://schemas.microsoft.com/office/drawing/2014/main" id="{B7DE76E3-B170-4A0B-A885-43623F1CF471}"/>
              </a:ext>
            </a:extLst>
          </p:cNvPr>
          <p:cNvSpPr/>
          <p:nvPr/>
        </p:nvSpPr>
        <p:spPr>
          <a:xfrm>
            <a:off x="199310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6" name="Rectangle 16">
            <a:extLst>
              <a:ext uri="{FF2B5EF4-FFF2-40B4-BE49-F238E27FC236}">
                <a16:creationId xmlns:a16="http://schemas.microsoft.com/office/drawing/2014/main" id="{55FD0426-F301-4A03-B736-8AC4EF26EEDE}"/>
              </a:ext>
            </a:extLst>
          </p:cNvPr>
          <p:cNvSpPr/>
          <p:nvPr/>
        </p:nvSpPr>
        <p:spPr>
          <a:xfrm>
            <a:off x="227885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7" name="Rectangle 17">
            <a:extLst>
              <a:ext uri="{FF2B5EF4-FFF2-40B4-BE49-F238E27FC236}">
                <a16:creationId xmlns:a16="http://schemas.microsoft.com/office/drawing/2014/main" id="{4F6F979B-AEB4-4339-9A50-238DA8E8909D}"/>
              </a:ext>
            </a:extLst>
          </p:cNvPr>
          <p:cNvSpPr/>
          <p:nvPr/>
        </p:nvSpPr>
        <p:spPr>
          <a:xfrm>
            <a:off x="256460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8" name="Rectangle 18">
            <a:extLst>
              <a:ext uri="{FF2B5EF4-FFF2-40B4-BE49-F238E27FC236}">
                <a16:creationId xmlns:a16="http://schemas.microsoft.com/office/drawing/2014/main" id="{DFF9F405-1697-4E26-80BB-74C432A317A0}"/>
              </a:ext>
            </a:extLst>
          </p:cNvPr>
          <p:cNvSpPr/>
          <p:nvPr/>
        </p:nvSpPr>
        <p:spPr>
          <a:xfrm>
            <a:off x="285035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9" name="Rectangle 18">
            <a:extLst>
              <a:ext uri="{FF2B5EF4-FFF2-40B4-BE49-F238E27FC236}">
                <a16:creationId xmlns:a16="http://schemas.microsoft.com/office/drawing/2014/main" id="{7F5F2A79-49AE-4630-B588-7304ADBBBED8}"/>
              </a:ext>
            </a:extLst>
          </p:cNvPr>
          <p:cNvSpPr/>
          <p:nvPr/>
        </p:nvSpPr>
        <p:spPr>
          <a:xfrm>
            <a:off x="313610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0" name="Rectangle 18">
            <a:extLst>
              <a:ext uri="{FF2B5EF4-FFF2-40B4-BE49-F238E27FC236}">
                <a16:creationId xmlns:a16="http://schemas.microsoft.com/office/drawing/2014/main" id="{CD225B66-07F3-417B-B3E8-6D17145F50BF}"/>
              </a:ext>
            </a:extLst>
          </p:cNvPr>
          <p:cNvSpPr/>
          <p:nvPr/>
        </p:nvSpPr>
        <p:spPr>
          <a:xfrm>
            <a:off x="342185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1" name="Rectangle 18">
            <a:extLst>
              <a:ext uri="{FF2B5EF4-FFF2-40B4-BE49-F238E27FC236}">
                <a16:creationId xmlns:a16="http://schemas.microsoft.com/office/drawing/2014/main" id="{740D83E9-2BE9-4C5C-9209-FA3CB7A691D8}"/>
              </a:ext>
            </a:extLst>
          </p:cNvPr>
          <p:cNvSpPr/>
          <p:nvPr/>
        </p:nvSpPr>
        <p:spPr>
          <a:xfrm>
            <a:off x="370760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2" name="Rectangle 18">
            <a:extLst>
              <a:ext uri="{FF2B5EF4-FFF2-40B4-BE49-F238E27FC236}">
                <a16:creationId xmlns:a16="http://schemas.microsoft.com/office/drawing/2014/main" id="{0057DB8C-F7AF-4B11-A0E7-2F3E95DF55DE}"/>
              </a:ext>
            </a:extLst>
          </p:cNvPr>
          <p:cNvSpPr/>
          <p:nvPr/>
        </p:nvSpPr>
        <p:spPr>
          <a:xfrm>
            <a:off x="3993356" y="4057650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8E677EE9-178F-440B-8FD7-3488E1F97B95}"/>
              </a:ext>
            </a:extLst>
          </p:cNvPr>
          <p:cNvSpPr txBox="1"/>
          <p:nvPr/>
        </p:nvSpPr>
        <p:spPr>
          <a:xfrm>
            <a:off x="945992" y="35433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B0514BFC-D220-4029-8D2B-5D852DCCE5E5}"/>
              </a:ext>
            </a:extLst>
          </p:cNvPr>
          <p:cNvSpPr txBox="1"/>
          <p:nvPr/>
        </p:nvSpPr>
        <p:spPr>
          <a:xfrm>
            <a:off x="833049" y="405765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3">
            <a:extLst>
              <a:ext uri="{FF2B5EF4-FFF2-40B4-BE49-F238E27FC236}">
                <a16:creationId xmlns:a16="http://schemas.microsoft.com/office/drawing/2014/main" id="{CB09BC97-4CB1-42C9-91AD-4F882A55EB40}"/>
              </a:ext>
            </a:extLst>
          </p:cNvPr>
          <p:cNvSpPr/>
          <p:nvPr/>
        </p:nvSpPr>
        <p:spPr>
          <a:xfrm>
            <a:off x="142875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6" name="Rectangle 14">
            <a:extLst>
              <a:ext uri="{FF2B5EF4-FFF2-40B4-BE49-F238E27FC236}">
                <a16:creationId xmlns:a16="http://schemas.microsoft.com/office/drawing/2014/main" id="{71C5F1F9-D64F-40B1-9B2A-FB7D00050D2F}"/>
              </a:ext>
            </a:extLst>
          </p:cNvPr>
          <p:cNvSpPr/>
          <p:nvPr/>
        </p:nvSpPr>
        <p:spPr>
          <a:xfrm>
            <a:off x="171450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Rectangle 15">
            <a:extLst>
              <a:ext uri="{FF2B5EF4-FFF2-40B4-BE49-F238E27FC236}">
                <a16:creationId xmlns:a16="http://schemas.microsoft.com/office/drawing/2014/main" id="{1DB03907-092F-47B6-AA57-162343F246BE}"/>
              </a:ext>
            </a:extLst>
          </p:cNvPr>
          <p:cNvSpPr/>
          <p:nvPr/>
        </p:nvSpPr>
        <p:spPr>
          <a:xfrm>
            <a:off x="200025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EC3928BF-2AE5-45AF-8991-A5EC22F0EE21}"/>
              </a:ext>
            </a:extLst>
          </p:cNvPr>
          <p:cNvSpPr/>
          <p:nvPr/>
        </p:nvSpPr>
        <p:spPr>
          <a:xfrm>
            <a:off x="228600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D1AF722A-5DE2-43E2-898F-B074E95E323E}"/>
              </a:ext>
            </a:extLst>
          </p:cNvPr>
          <p:cNvSpPr/>
          <p:nvPr/>
        </p:nvSpPr>
        <p:spPr>
          <a:xfrm>
            <a:off x="257175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0" name="Rectangle 18">
            <a:extLst>
              <a:ext uri="{FF2B5EF4-FFF2-40B4-BE49-F238E27FC236}">
                <a16:creationId xmlns:a16="http://schemas.microsoft.com/office/drawing/2014/main" id="{11A0AF5E-7B32-4678-9408-98F56B06E7A7}"/>
              </a:ext>
            </a:extLst>
          </p:cNvPr>
          <p:cNvSpPr/>
          <p:nvPr/>
        </p:nvSpPr>
        <p:spPr>
          <a:xfrm>
            <a:off x="285750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1" name="Rectangle 18">
            <a:extLst>
              <a:ext uri="{FF2B5EF4-FFF2-40B4-BE49-F238E27FC236}">
                <a16:creationId xmlns:a16="http://schemas.microsoft.com/office/drawing/2014/main" id="{A9B1C5D9-D8E2-47DC-94C2-E0D0B8718F2D}"/>
              </a:ext>
            </a:extLst>
          </p:cNvPr>
          <p:cNvSpPr/>
          <p:nvPr/>
        </p:nvSpPr>
        <p:spPr>
          <a:xfrm>
            <a:off x="314325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2" name="Rectangle 18">
            <a:extLst>
              <a:ext uri="{FF2B5EF4-FFF2-40B4-BE49-F238E27FC236}">
                <a16:creationId xmlns:a16="http://schemas.microsoft.com/office/drawing/2014/main" id="{1124EAE6-59B8-418E-84BD-C7CD255B99C2}"/>
              </a:ext>
            </a:extLst>
          </p:cNvPr>
          <p:cNvSpPr/>
          <p:nvPr/>
        </p:nvSpPr>
        <p:spPr>
          <a:xfrm>
            <a:off x="342900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Rectangle 18">
            <a:extLst>
              <a:ext uri="{FF2B5EF4-FFF2-40B4-BE49-F238E27FC236}">
                <a16:creationId xmlns:a16="http://schemas.microsoft.com/office/drawing/2014/main" id="{968012E5-A368-4097-B47D-0D382F919ABF}"/>
              </a:ext>
            </a:extLst>
          </p:cNvPr>
          <p:cNvSpPr/>
          <p:nvPr/>
        </p:nvSpPr>
        <p:spPr>
          <a:xfrm>
            <a:off x="371475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4" name="Rectangle 18">
            <a:extLst>
              <a:ext uri="{FF2B5EF4-FFF2-40B4-BE49-F238E27FC236}">
                <a16:creationId xmlns:a16="http://schemas.microsoft.com/office/drawing/2014/main" id="{4E1993E6-1631-4F75-8021-20FC30E96B69}"/>
              </a:ext>
            </a:extLst>
          </p:cNvPr>
          <p:cNvSpPr/>
          <p:nvPr/>
        </p:nvSpPr>
        <p:spPr>
          <a:xfrm>
            <a:off x="4000500" y="4497541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4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DFD9558-8E13-4892-B4FC-9EFFE5657EEA}"/>
              </a:ext>
            </a:extLst>
          </p:cNvPr>
          <p:cNvSpPr txBox="1"/>
          <p:nvPr/>
        </p:nvSpPr>
        <p:spPr>
          <a:xfrm>
            <a:off x="51717" y="4457701"/>
            <a:ext cx="132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Prefix sum of flag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07CC5A-D90D-4C7B-8CA9-3CB448AA6A5C}"/>
              </a:ext>
            </a:extLst>
          </p:cNvPr>
          <p:cNvSpPr/>
          <p:nvPr/>
        </p:nvSpPr>
        <p:spPr>
          <a:xfrm>
            <a:off x="1649787" y="2240818"/>
            <a:ext cx="24465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6 as a pivot</a:t>
            </a:r>
            <a:endParaRPr lang="zh-CN" altLang="en-US" sz="1350" dirty="0"/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2E6A77F2-7140-4C93-B9EE-4DE7E58114F3}"/>
              </a:ext>
            </a:extLst>
          </p:cNvPr>
          <p:cNvSpPr/>
          <p:nvPr/>
        </p:nvSpPr>
        <p:spPr>
          <a:xfrm>
            <a:off x="143418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2F652766-C233-4499-9026-21463E0F86B6}"/>
              </a:ext>
            </a:extLst>
          </p:cNvPr>
          <p:cNvSpPr/>
          <p:nvPr/>
        </p:nvSpPr>
        <p:spPr>
          <a:xfrm>
            <a:off x="171993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5" name="Rectangle 15">
            <a:extLst>
              <a:ext uri="{FF2B5EF4-FFF2-40B4-BE49-F238E27FC236}">
                <a16:creationId xmlns:a16="http://schemas.microsoft.com/office/drawing/2014/main" id="{1F1E1BFD-CBBE-467F-B939-DD6752A3BB92}"/>
              </a:ext>
            </a:extLst>
          </p:cNvPr>
          <p:cNvSpPr/>
          <p:nvPr/>
        </p:nvSpPr>
        <p:spPr>
          <a:xfrm>
            <a:off x="200568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id="{260391EE-EFB6-4398-BAF3-961E33AAFE7B}"/>
              </a:ext>
            </a:extLst>
          </p:cNvPr>
          <p:cNvSpPr/>
          <p:nvPr/>
        </p:nvSpPr>
        <p:spPr>
          <a:xfrm>
            <a:off x="229143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7" name="Rectangle 17">
            <a:extLst>
              <a:ext uri="{FF2B5EF4-FFF2-40B4-BE49-F238E27FC236}">
                <a16:creationId xmlns:a16="http://schemas.microsoft.com/office/drawing/2014/main" id="{C4288F6C-0B57-4DB2-BC51-00FB35D898F2}"/>
              </a:ext>
            </a:extLst>
          </p:cNvPr>
          <p:cNvSpPr/>
          <p:nvPr/>
        </p:nvSpPr>
        <p:spPr>
          <a:xfrm>
            <a:off x="257718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F2679F5D-C580-404F-AEE7-9E46A86B48FD}"/>
              </a:ext>
            </a:extLst>
          </p:cNvPr>
          <p:cNvSpPr/>
          <p:nvPr/>
        </p:nvSpPr>
        <p:spPr>
          <a:xfrm>
            <a:off x="2862934" y="5074443"/>
            <a:ext cx="28575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93" name="文本框 154">
            <a:extLst>
              <a:ext uri="{FF2B5EF4-FFF2-40B4-BE49-F238E27FC236}">
                <a16:creationId xmlns:a16="http://schemas.microsoft.com/office/drawing/2014/main" id="{06292F82-1420-46A8-9B82-8939BD2E37E1}"/>
              </a:ext>
            </a:extLst>
          </p:cNvPr>
          <p:cNvSpPr txBox="1"/>
          <p:nvPr/>
        </p:nvSpPr>
        <p:spPr>
          <a:xfrm>
            <a:off x="628650" y="5034602"/>
            <a:ext cx="74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523BAB-B896-403C-B68A-A532B57030B5}"/>
              </a:ext>
            </a:extLst>
          </p:cNvPr>
          <p:cNvCxnSpPr>
            <a:stCxn id="95" idx="2"/>
            <a:endCxn id="146" idx="0"/>
          </p:cNvCxnSpPr>
          <p:nvPr/>
        </p:nvCxnSpPr>
        <p:spPr>
          <a:xfrm>
            <a:off x="185023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ABE8704-3561-4CEC-9663-0DDCB07B0E0A}"/>
              </a:ext>
            </a:extLst>
          </p:cNvPr>
          <p:cNvCxnSpPr>
            <a:cxnSpLocks/>
            <a:stCxn id="146" idx="2"/>
            <a:endCxn id="71" idx="0"/>
          </p:cNvCxnSpPr>
          <p:nvPr/>
        </p:nvCxnSpPr>
        <p:spPr>
          <a:xfrm flipH="1">
            <a:off x="1577059" y="4783291"/>
            <a:ext cx="28031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39CB8CF-A5B7-4624-9AEC-F249B1C2F368}"/>
              </a:ext>
            </a:extLst>
          </p:cNvPr>
          <p:cNvCxnSpPr>
            <a:cxnSpLocks/>
            <a:stCxn id="117" idx="2"/>
            <a:endCxn id="148" idx="0"/>
          </p:cNvCxnSpPr>
          <p:nvPr/>
        </p:nvCxnSpPr>
        <p:spPr>
          <a:xfrm>
            <a:off x="242173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D64A2A6-5A2A-44C7-A54D-09A4D4CF129B}"/>
              </a:ext>
            </a:extLst>
          </p:cNvPr>
          <p:cNvCxnSpPr>
            <a:cxnSpLocks/>
            <a:stCxn id="148" idx="2"/>
            <a:endCxn id="75" idx="0"/>
          </p:cNvCxnSpPr>
          <p:nvPr/>
        </p:nvCxnSpPr>
        <p:spPr>
          <a:xfrm flipH="1">
            <a:off x="1862809" y="478329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7289AAE-9237-4982-9534-688CF147FE16}"/>
              </a:ext>
            </a:extLst>
          </p:cNvPr>
          <p:cNvCxnSpPr>
            <a:cxnSpLocks/>
            <a:stCxn id="118" idx="2"/>
            <a:endCxn id="149" idx="0"/>
          </p:cNvCxnSpPr>
          <p:nvPr/>
        </p:nvCxnSpPr>
        <p:spPr>
          <a:xfrm>
            <a:off x="270748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A1DC19A-5083-407B-BC58-C89BE84107CB}"/>
              </a:ext>
            </a:extLst>
          </p:cNvPr>
          <p:cNvCxnSpPr>
            <a:cxnSpLocks/>
            <a:stCxn id="149" idx="2"/>
            <a:endCxn id="85" idx="0"/>
          </p:cNvCxnSpPr>
          <p:nvPr/>
        </p:nvCxnSpPr>
        <p:spPr>
          <a:xfrm flipH="1">
            <a:off x="2148559" y="478329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C236BF-A9D1-41A6-AD6A-FBEAF2072EBC}"/>
              </a:ext>
            </a:extLst>
          </p:cNvPr>
          <p:cNvCxnSpPr>
            <a:cxnSpLocks/>
            <a:stCxn id="128" idx="2"/>
            <a:endCxn id="150" idx="0"/>
          </p:cNvCxnSpPr>
          <p:nvPr/>
        </p:nvCxnSpPr>
        <p:spPr>
          <a:xfrm>
            <a:off x="299323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753EBD-88F6-4470-85BB-7DFB7A34565F}"/>
              </a:ext>
            </a:extLst>
          </p:cNvPr>
          <p:cNvCxnSpPr>
            <a:cxnSpLocks/>
            <a:stCxn id="150" idx="2"/>
            <a:endCxn id="86" idx="0"/>
          </p:cNvCxnSpPr>
          <p:nvPr/>
        </p:nvCxnSpPr>
        <p:spPr>
          <a:xfrm flipH="1">
            <a:off x="2434309" y="478329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20E2E57-C587-4ABF-8CF6-2956299260C4}"/>
              </a:ext>
            </a:extLst>
          </p:cNvPr>
          <p:cNvCxnSpPr>
            <a:cxnSpLocks/>
            <a:stCxn id="129" idx="2"/>
            <a:endCxn id="151" idx="0"/>
          </p:cNvCxnSpPr>
          <p:nvPr/>
        </p:nvCxnSpPr>
        <p:spPr>
          <a:xfrm>
            <a:off x="327898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8E40808-4438-4779-822A-DDF22C3322D3}"/>
              </a:ext>
            </a:extLst>
          </p:cNvPr>
          <p:cNvCxnSpPr>
            <a:cxnSpLocks/>
            <a:stCxn id="151" idx="2"/>
            <a:endCxn id="87" idx="0"/>
          </p:cNvCxnSpPr>
          <p:nvPr/>
        </p:nvCxnSpPr>
        <p:spPr>
          <a:xfrm flipH="1">
            <a:off x="2720059" y="4783291"/>
            <a:ext cx="5660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2BDCD9D-DC4F-4D51-B627-65A01EB2A677}"/>
              </a:ext>
            </a:extLst>
          </p:cNvPr>
          <p:cNvCxnSpPr>
            <a:cxnSpLocks/>
            <a:stCxn id="132" idx="2"/>
            <a:endCxn id="154" idx="0"/>
          </p:cNvCxnSpPr>
          <p:nvPr/>
        </p:nvCxnSpPr>
        <p:spPr>
          <a:xfrm>
            <a:off x="4136232" y="3860865"/>
            <a:ext cx="7144" cy="636676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707A21-0B33-4428-A255-8F76DDAF4E12}"/>
              </a:ext>
            </a:extLst>
          </p:cNvPr>
          <p:cNvCxnSpPr>
            <a:cxnSpLocks/>
            <a:stCxn id="154" idx="2"/>
            <a:endCxn id="88" idx="0"/>
          </p:cNvCxnSpPr>
          <p:nvPr/>
        </p:nvCxnSpPr>
        <p:spPr>
          <a:xfrm flipH="1">
            <a:off x="3005809" y="4783291"/>
            <a:ext cx="1137566" cy="291152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70" grpId="0"/>
      <p:bldP spid="127" grpId="0"/>
      <p:bldP spid="5" grpId="0"/>
      <p:bldP spid="83" grpId="0"/>
      <p:bldP spid="84" grpId="0" animBg="1"/>
      <p:bldP spid="95" grpId="0" animBg="1"/>
      <p:bldP spid="96" grpId="0" animBg="1"/>
      <p:bldP spid="117" grpId="0" animBg="1"/>
      <p:bldP spid="1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/>
      <p:bldP spid="144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71" grpId="0" animBg="1"/>
      <p:bldP spid="75" grpId="0" animBg="1"/>
      <p:bldP spid="85" grpId="0" animBg="1"/>
      <p:bldP spid="86" grpId="0" animBg="1"/>
      <p:bldP spid="87" grpId="0" animBg="1"/>
      <p:bldP spid="88" grpId="0" animBg="1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843A-BB0B-4631-85F4-09588D09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filter to partition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28DD-6127-445C-A24E-AC522E2E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get all elements smaller than the pivot and all elements larger than the pivot</a:t>
            </a:r>
          </a:p>
          <a:p>
            <a:pPr lvl="1"/>
            <a:r>
              <a:rPr lang="en-US" altLang="zh-CN" dirty="0"/>
              <a:t>We can run two separate filters</a:t>
            </a:r>
          </a:p>
          <a:p>
            <a:pPr lvl="1"/>
            <a:r>
              <a:rPr lang="en-US" altLang="zh-CN" dirty="0"/>
              <a:t>Two rounds of I/O  and global data movement</a:t>
            </a:r>
          </a:p>
          <a:p>
            <a:r>
              <a:rPr lang="en-US" altLang="zh-CN" dirty="0"/>
              <a:t>Parallel partition</a:t>
            </a:r>
          </a:p>
          <a:p>
            <a:pPr lvl="1"/>
            <a:r>
              <a:rPr lang="en-US" altLang="zh-CN" dirty="0"/>
              <a:t>After doing the first scan, we know the result of the second scan!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AD044-9515-4D88-ACC7-EEE2456C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10F26B-4563-4765-9A91-E0CC99FE32F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16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2530</Words>
  <Application>Microsoft Macintosh PowerPoint</Application>
  <PresentationFormat>On-screen Show (4:3)</PresentationFormat>
  <Paragraphs>624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Cambria Math</vt:lpstr>
      <vt:lpstr>Consolas</vt:lpstr>
      <vt:lpstr>Lucida Sans Unicode</vt:lpstr>
      <vt:lpstr>Symbol</vt:lpstr>
      <vt:lpstr>Wingdings</vt:lpstr>
      <vt:lpstr>Office Theme</vt:lpstr>
      <vt:lpstr>Techniques for Parallel Algorithm Design</vt:lpstr>
      <vt:lpstr>Parallel Sorting</vt:lpstr>
      <vt:lpstr>Sorting Algorithms</vt:lpstr>
      <vt:lpstr>Recall Randomized Quicksort</vt:lpstr>
      <vt:lpstr>Quicksort cost analysis</vt:lpstr>
      <vt:lpstr>Sequential quicksort</vt:lpstr>
      <vt:lpstr>Parallel filtering / packing</vt:lpstr>
      <vt:lpstr>Using prefix-sum filter for partition</vt:lpstr>
      <vt:lpstr>Using filter to partition</vt:lpstr>
      <vt:lpstr>Using filter for partition</vt:lpstr>
      <vt:lpstr>Parallel quicksort</vt:lpstr>
      <vt:lpstr>Sequential mergesort</vt:lpstr>
      <vt:lpstr>A parallel merge algorithm: First attempt</vt:lpstr>
      <vt:lpstr>A parallel merge algorithm</vt:lpstr>
      <vt:lpstr>A parallel merge algorithm</vt:lpstr>
      <vt:lpstr>Parallel merge sort</vt:lpstr>
      <vt:lpstr>A parallel merge algorithm: Second attempt</vt:lpstr>
      <vt:lpstr>Parallel merge sort: Second Attempt</vt:lpstr>
      <vt:lpstr>A parallel merge algorithm: Third attempt (for CREW PRAM)</vt:lpstr>
      <vt:lpstr>Parallel merging:  O(n^2) work and O(1) depth </vt:lpstr>
      <vt:lpstr>Valiant’s Merge Algorithm</vt:lpstr>
      <vt:lpstr>CREW PRAM Merging Algorithm</vt:lpstr>
      <vt:lpstr>Parallel Mergesort</vt:lpstr>
      <vt:lpstr>Linked Lists</vt:lpstr>
      <vt:lpstr>List Ranking</vt:lpstr>
      <vt:lpstr>Work-Efficient List Ranking</vt:lpstr>
      <vt:lpstr>Work-Efficient List Ranking</vt:lpstr>
      <vt:lpstr>Work-Depth Analysis</vt:lpstr>
      <vt:lpstr>Convex Hull</vt:lpstr>
      <vt:lpstr>Serial Algorithms</vt:lpstr>
      <vt:lpstr>Parallel Algorithm </vt:lpstr>
      <vt:lpstr>Convex Hulls and Divide-and-Conquer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 in Computational Geometry  </dc:title>
  <dc:creator>Savitha</dc:creator>
  <cp:lastModifiedBy>Michael T Goodrich</cp:lastModifiedBy>
  <cp:revision>117</cp:revision>
  <dcterms:created xsi:type="dcterms:W3CDTF">2006-08-16T00:00:00Z</dcterms:created>
  <dcterms:modified xsi:type="dcterms:W3CDTF">2026-02-23T05:05:32Z</dcterms:modified>
</cp:coreProperties>
</file>