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1" r:id="rId1"/>
  </p:sldMasterIdLst>
  <p:notesMasterIdLst>
    <p:notesMasterId r:id="rId28"/>
  </p:notes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 id="272" r:id="rId14"/>
    <p:sldId id="267" r:id="rId15"/>
    <p:sldId id="269" r:id="rId16"/>
    <p:sldId id="270" r:id="rId17"/>
    <p:sldId id="271" r:id="rId18"/>
    <p:sldId id="273" r:id="rId19"/>
    <p:sldId id="274" r:id="rId20"/>
    <p:sldId id="275" r:id="rId21"/>
    <p:sldId id="276" r:id="rId22"/>
    <p:sldId id="277" r:id="rId23"/>
    <p:sldId id="278" r:id="rId24"/>
    <p:sldId id="279" r:id="rId25"/>
    <p:sldId id="280" r:id="rId26"/>
    <p:sldId id="281" r:id="rId27"/>
  </p:sldIdLst>
  <p:sldSz cx="9144000" cy="6858000" type="screen4x3"/>
  <p:notesSz cx="6858000" cy="9144000"/>
  <p:custDataLst>
    <p:tags r:id="rId29"/>
  </p:custDataLst>
  <p:defaultTextStyle>
    <a:defPPr>
      <a:defRPr lang="en-US"/>
    </a:defPPr>
    <a:lvl1pPr algn="l" rtl="0" fontAlgn="base">
      <a:spcBef>
        <a:spcPct val="0"/>
      </a:spcBef>
      <a:spcAft>
        <a:spcPct val="0"/>
      </a:spcAft>
      <a:defRPr sz="16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6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6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6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600" kern="1200">
        <a:solidFill>
          <a:schemeClr val="tx1"/>
        </a:solidFill>
        <a:latin typeface="Arial" panose="020B0604020202020204" pitchFamily="34" charset="0"/>
        <a:ea typeface="+mn-ea"/>
        <a:cs typeface="+mn-cs"/>
      </a:defRPr>
    </a:lvl5pPr>
    <a:lvl6pPr marL="2286000" algn="l" defTabSz="914400" rtl="0" eaLnBrk="1" latinLnBrk="0" hangingPunct="1">
      <a:defRPr sz="1600" kern="1200">
        <a:solidFill>
          <a:schemeClr val="tx1"/>
        </a:solidFill>
        <a:latin typeface="Arial" panose="020B0604020202020204" pitchFamily="34" charset="0"/>
        <a:ea typeface="+mn-ea"/>
        <a:cs typeface="+mn-cs"/>
      </a:defRPr>
    </a:lvl6pPr>
    <a:lvl7pPr marL="2743200" algn="l" defTabSz="914400" rtl="0" eaLnBrk="1" latinLnBrk="0" hangingPunct="1">
      <a:defRPr sz="1600" kern="1200">
        <a:solidFill>
          <a:schemeClr val="tx1"/>
        </a:solidFill>
        <a:latin typeface="Arial" panose="020B0604020202020204" pitchFamily="34" charset="0"/>
        <a:ea typeface="+mn-ea"/>
        <a:cs typeface="+mn-cs"/>
      </a:defRPr>
    </a:lvl7pPr>
    <a:lvl8pPr marL="3200400" algn="l" defTabSz="914400" rtl="0" eaLnBrk="1" latinLnBrk="0" hangingPunct="1">
      <a:defRPr sz="1600" kern="1200">
        <a:solidFill>
          <a:schemeClr val="tx1"/>
        </a:solidFill>
        <a:latin typeface="Arial" panose="020B0604020202020204" pitchFamily="34" charset="0"/>
        <a:ea typeface="+mn-ea"/>
        <a:cs typeface="+mn-cs"/>
      </a:defRPr>
    </a:lvl8pPr>
    <a:lvl9pPr marL="3657600" algn="l" defTabSz="914400" rtl="0" eaLnBrk="1" latinLnBrk="0" hangingPunct="1">
      <a:defRPr sz="16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627"/>
    <p:restoredTop sz="94772"/>
  </p:normalViewPr>
  <p:slideViewPr>
    <p:cSldViewPr snapToGrid="0">
      <p:cViewPr varScale="1">
        <p:scale>
          <a:sx n="150" d="100"/>
          <a:sy n="150" d="100"/>
        </p:scale>
        <p:origin x="856" y="1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D5468529-623D-774E-8C94-AEBAA54A5ABF}"/>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7171" name="Rectangle 3">
            <a:extLst>
              <a:ext uri="{FF2B5EF4-FFF2-40B4-BE49-F238E27FC236}">
                <a16:creationId xmlns:a16="http://schemas.microsoft.com/office/drawing/2014/main" id="{8A6B6FAC-02EE-E54A-94F0-174D35BBF4CF}"/>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7172" name="Rectangle 4">
            <a:extLst>
              <a:ext uri="{FF2B5EF4-FFF2-40B4-BE49-F238E27FC236}">
                <a16:creationId xmlns:a16="http://schemas.microsoft.com/office/drawing/2014/main" id="{AED2FCA3-D04E-384D-A102-EEEA3AB2F470}"/>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173" name="Rectangle 5">
            <a:extLst>
              <a:ext uri="{FF2B5EF4-FFF2-40B4-BE49-F238E27FC236}">
                <a16:creationId xmlns:a16="http://schemas.microsoft.com/office/drawing/2014/main" id="{00977F41-4A6D-8547-84F6-4ED2DFF8EEFF}"/>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174" name="Rectangle 6">
            <a:extLst>
              <a:ext uri="{FF2B5EF4-FFF2-40B4-BE49-F238E27FC236}">
                <a16:creationId xmlns:a16="http://schemas.microsoft.com/office/drawing/2014/main" id="{BAF15641-4CA0-5844-B746-F8464C2F0779}"/>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7175" name="Rectangle 7">
            <a:extLst>
              <a:ext uri="{FF2B5EF4-FFF2-40B4-BE49-F238E27FC236}">
                <a16:creationId xmlns:a16="http://schemas.microsoft.com/office/drawing/2014/main" id="{064D596C-057A-7949-B6C3-084F77894F29}"/>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72ECB797-135A-B645-BA1F-2FB8F3B1BA85}"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14FDCFB-E8EC-A64E-BB7B-737E930B964C}"/>
              </a:ext>
            </a:extLst>
          </p:cNvPr>
          <p:cNvSpPr>
            <a:spLocks noGrp="1" noChangeArrowheads="1"/>
          </p:cNvSpPr>
          <p:nvPr>
            <p:ph type="sldNum" sz="quarter" idx="5"/>
          </p:nvPr>
        </p:nvSpPr>
        <p:spPr>
          <a:ln/>
        </p:spPr>
        <p:txBody>
          <a:bodyPr/>
          <a:lstStyle/>
          <a:p>
            <a:fld id="{BC611F23-A958-B542-9B83-C7083E876BA9}" type="slidenum">
              <a:rPr lang="en-US" altLang="en-US"/>
              <a:pPr/>
              <a:t>1</a:t>
            </a:fld>
            <a:endParaRPr lang="en-US" altLang="en-US"/>
          </a:p>
        </p:txBody>
      </p:sp>
      <p:sp>
        <p:nvSpPr>
          <p:cNvPr id="8194" name="Rectangle 2">
            <a:extLst>
              <a:ext uri="{FF2B5EF4-FFF2-40B4-BE49-F238E27FC236}">
                <a16:creationId xmlns:a16="http://schemas.microsoft.com/office/drawing/2014/main" id="{DB2780BD-8694-3D47-9738-517A4DD2F600}"/>
              </a:ext>
            </a:extLst>
          </p:cNvPr>
          <p:cNvSpPr>
            <a:spLocks noGrp="1" noRot="1" noChangeAspect="1" noChangeArrowheads="1" noTextEdit="1"/>
          </p:cNvSpPr>
          <p:nvPr>
            <p:ph type="sldImg"/>
          </p:nvPr>
        </p:nvSpPr>
        <p:spPr>
          <a:ln/>
        </p:spPr>
      </p:sp>
      <p:sp>
        <p:nvSpPr>
          <p:cNvPr id="8195" name="Rectangle 3">
            <a:extLst>
              <a:ext uri="{FF2B5EF4-FFF2-40B4-BE49-F238E27FC236}">
                <a16:creationId xmlns:a16="http://schemas.microsoft.com/office/drawing/2014/main" id="{1BE57E19-9754-9043-9D06-53870FF8131D}"/>
              </a:ext>
            </a:extLst>
          </p:cNvPr>
          <p:cNvSpPr>
            <a:spLocks noGrp="1" noChangeArrowheads="1"/>
          </p:cNvSpPr>
          <p:nvPr>
            <p:ph type="body" idx="1"/>
          </p:nvPr>
        </p:nvSpPr>
        <p:spPr>
          <a:xfrm>
            <a:off x="914400" y="4343400"/>
            <a:ext cx="5029200" cy="4114800"/>
          </a:xfrm>
        </p:spPr>
        <p:txBody>
          <a:bodyPr/>
          <a:lstStyle/>
          <a:p>
            <a:pPr>
              <a:spcBef>
                <a:spcPct val="0"/>
              </a:spcBef>
            </a:pPr>
            <a:endParaRPr lang="en-US" altLang="en-US" sz="18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ECB797-135A-B645-BA1F-2FB8F3B1BA85}" type="slidenum">
              <a:rPr lang="en-US" altLang="en-US" smtClean="0"/>
              <a:pPr/>
              <a:t>9</a:t>
            </a:fld>
            <a:endParaRPr lang="en-US" altLang="en-US"/>
          </a:p>
        </p:txBody>
      </p:sp>
    </p:spTree>
    <p:extLst>
      <p:ext uri="{BB962C8B-B14F-4D97-AF65-F5344CB8AC3E}">
        <p14:creationId xmlns:p14="http://schemas.microsoft.com/office/powerpoint/2010/main" val="17206670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76482" name="Rectangle 2">
            <a:extLst>
              <a:ext uri="{FF2B5EF4-FFF2-40B4-BE49-F238E27FC236}">
                <a16:creationId xmlns:a16="http://schemas.microsoft.com/office/drawing/2014/main" id="{C5EA430B-A23C-654A-9017-8877A907905B}"/>
              </a:ext>
            </a:extLst>
          </p:cNvPr>
          <p:cNvSpPr>
            <a:spLocks noGrp="1" noChangeArrowheads="1"/>
          </p:cNvSpPr>
          <p:nvPr>
            <p:ph type="ctrTitle"/>
          </p:nvPr>
        </p:nvSpPr>
        <p:spPr>
          <a:xfrm>
            <a:off x="231775" y="2089150"/>
            <a:ext cx="8574088" cy="1554163"/>
          </a:xfrm>
          <a:extLst>
            <a:ext uri="{AF507438-7753-43E0-B8FC-AC1667EBCBE1}">
              <a14:hiddenEffects xmlns:a14="http://schemas.microsoft.com/office/drawing/2010/main">
                <a:effectLst>
                  <a:outerShdw dist="63500" dir="2212194" algn="ctr" rotWithShape="0">
                    <a:schemeClr val="tx1"/>
                  </a:outerShdw>
                </a:effectLst>
              </a14:hiddenEffects>
            </a:ext>
          </a:extLst>
        </p:spPr>
        <p:txBody>
          <a:bodyPr anchor="b"/>
          <a:lstStyle>
            <a:lvl1pPr>
              <a:lnSpc>
                <a:spcPct val="90000"/>
              </a:lnSpc>
              <a:defRPr sz="4600" b="1">
                <a:latin typeface="Times New Roman" panose="02020603050405020304" pitchFamily="18" charset="0"/>
                <a:cs typeface="Times New Roman" panose="02020603050405020304" pitchFamily="18" charset="0"/>
              </a:defRPr>
            </a:lvl1pPr>
          </a:lstStyle>
          <a:p>
            <a:pPr lvl="0"/>
            <a:r>
              <a:rPr lang="en-US" altLang="en-US" noProof="0"/>
              <a:t>Click to edit Master title style</a:t>
            </a:r>
          </a:p>
        </p:txBody>
      </p:sp>
      <p:sp>
        <p:nvSpPr>
          <p:cNvPr id="276483" name="Rectangle 3">
            <a:extLst>
              <a:ext uri="{FF2B5EF4-FFF2-40B4-BE49-F238E27FC236}">
                <a16:creationId xmlns:a16="http://schemas.microsoft.com/office/drawing/2014/main" id="{4E6056C4-BBE0-EE49-84C0-4785ABA0328F}"/>
              </a:ext>
            </a:extLst>
          </p:cNvPr>
          <p:cNvSpPr>
            <a:spLocks noGrp="1" noChangeArrowheads="1"/>
          </p:cNvSpPr>
          <p:nvPr>
            <p:ph type="subTitle" idx="1"/>
          </p:nvPr>
        </p:nvSpPr>
        <p:spPr>
          <a:xfrm>
            <a:off x="231775" y="4035425"/>
            <a:ext cx="8574088" cy="1377950"/>
          </a:xfrm>
          <a:extLst>
            <a:ext uri="{AF507438-7753-43E0-B8FC-AC1667EBCBE1}">
              <a14:hiddenEffects xmlns:a14="http://schemas.microsoft.com/office/drawing/2010/main">
                <a:effectLst>
                  <a:outerShdw dist="35921" dir="2700000" algn="ctr" rotWithShape="0">
                    <a:srgbClr val="4D4D4D"/>
                  </a:outerShdw>
                </a:effectLst>
              </a14:hiddenEffects>
            </a:ext>
          </a:extLst>
        </p:spPr>
        <p:txBody>
          <a:bodyPr/>
          <a:lstStyle>
            <a:lvl1pPr marL="0" indent="0" algn="ctr">
              <a:spcBef>
                <a:spcPct val="30000"/>
              </a:spcBef>
              <a:buFont typeface="Wingdings" pitchFamily="2" charset="2"/>
              <a:buNone/>
              <a:defRPr>
                <a:latin typeface="Times New Roman" panose="02020603050405020304" pitchFamily="18" charset="0"/>
                <a:cs typeface="Times New Roman" panose="02020603050405020304" pitchFamily="18" charset="0"/>
              </a:defRPr>
            </a:lvl1pPr>
          </a:lstStyle>
          <a:p>
            <a:pPr lvl="0"/>
            <a:r>
              <a:rPr lang="en-US" altLang="en-US" noProof="0"/>
              <a:t>Click to edit Master subtitle style</a:t>
            </a:r>
          </a:p>
        </p:txBody>
      </p:sp>
      <p:sp>
        <p:nvSpPr>
          <p:cNvPr id="276484" name="Rectangle 4">
            <a:extLst>
              <a:ext uri="{FF2B5EF4-FFF2-40B4-BE49-F238E27FC236}">
                <a16:creationId xmlns:a16="http://schemas.microsoft.com/office/drawing/2014/main" id="{53A6680A-44D4-784D-9BED-FCD0AFCA2980}"/>
              </a:ext>
            </a:extLst>
          </p:cNvPr>
          <p:cNvSpPr>
            <a:spLocks noGrp="1" noChangeArrowheads="1"/>
          </p:cNvSpPr>
          <p:nvPr>
            <p:ph type="dt" sz="half" idx="2"/>
          </p:nvPr>
        </p:nvSpPr>
        <p:spPr>
          <a:xfrm>
            <a:off x="3505200" y="6216650"/>
            <a:ext cx="2133600" cy="477838"/>
          </a:xfrm>
          <a:prstGeom prst="rect">
            <a:avLst/>
          </a:prstGeom>
        </p:spPr>
        <p:txBody>
          <a:bodyPr/>
          <a:lstStyle>
            <a:lvl1pPr>
              <a:defRPr>
                <a:latin typeface="Times New Roman" panose="02020603050405020304" pitchFamily="18" charset="0"/>
                <a:cs typeface="Times New Roman" panose="02020603050405020304" pitchFamily="18" charset="0"/>
              </a:defRPr>
            </a:lvl1pPr>
          </a:lstStyle>
          <a:p>
            <a:endParaRPr lang="en-US" altLang="en-US"/>
          </a:p>
        </p:txBody>
      </p:sp>
      <p:sp>
        <p:nvSpPr>
          <p:cNvPr id="276485" name="Rectangle 5">
            <a:extLst>
              <a:ext uri="{FF2B5EF4-FFF2-40B4-BE49-F238E27FC236}">
                <a16:creationId xmlns:a16="http://schemas.microsoft.com/office/drawing/2014/main" id="{7730C9A1-9743-0442-AC9B-A553B02271B7}"/>
              </a:ext>
            </a:extLst>
          </p:cNvPr>
          <p:cNvSpPr>
            <a:spLocks noGrp="1" noChangeArrowheads="1"/>
          </p:cNvSpPr>
          <p:nvPr>
            <p:ph type="ftr" sz="quarter" idx="3"/>
          </p:nvPr>
        </p:nvSpPr>
        <p:spPr>
          <a:xfrm>
            <a:off x="125413" y="6223000"/>
            <a:ext cx="2143125" cy="476250"/>
          </a:xfrm>
          <a:prstGeom prst="rect">
            <a:avLst/>
          </a:prstGeom>
        </p:spPr>
        <p:txBody>
          <a:bodyPr/>
          <a:lstStyle>
            <a:lvl1pPr>
              <a:defRPr>
                <a:latin typeface="Times New Roman" panose="02020603050405020304" pitchFamily="18" charset="0"/>
                <a:cs typeface="Times New Roman" panose="02020603050405020304" pitchFamily="18" charset="0"/>
              </a:defRPr>
            </a:lvl1pPr>
          </a:lstStyle>
          <a:p>
            <a:endParaRPr lang="en-US" altLang="en-US"/>
          </a:p>
        </p:txBody>
      </p:sp>
      <p:sp>
        <p:nvSpPr>
          <p:cNvPr id="276486" name="Rectangle 6">
            <a:extLst>
              <a:ext uri="{FF2B5EF4-FFF2-40B4-BE49-F238E27FC236}">
                <a16:creationId xmlns:a16="http://schemas.microsoft.com/office/drawing/2014/main" id="{662610D4-07B6-AB4C-898B-69863F851A51}"/>
              </a:ext>
            </a:extLst>
          </p:cNvPr>
          <p:cNvSpPr>
            <a:spLocks noGrp="1" noChangeArrowheads="1"/>
          </p:cNvSpPr>
          <p:nvPr>
            <p:ph type="sldNum" sz="quarter" idx="4"/>
          </p:nvPr>
        </p:nvSpPr>
        <p:spPr>
          <a:xfrm>
            <a:off x="8175625" y="6329363"/>
            <a:ext cx="844550" cy="477837"/>
          </a:xfrm>
          <a:prstGeom prst="rect">
            <a:avLst/>
          </a:prstGeom>
        </p:spPr>
        <p:txBody>
          <a:bodyPr/>
          <a:lstStyle>
            <a:lvl1pPr>
              <a:defRPr>
                <a:latin typeface="Times New Roman" panose="02020603050405020304" pitchFamily="18" charset="0"/>
                <a:cs typeface="Times New Roman" panose="02020603050405020304" pitchFamily="18" charset="0"/>
              </a:defRPr>
            </a:lvl1pPr>
          </a:lstStyle>
          <a:p>
            <a:fld id="{A39BD475-42A0-B047-BB4B-3E80637FDA26}" type="slidenum">
              <a:rPr lang="en-US" altLang="en-US" smtClean="0"/>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46B57-7AD2-9F4E-9B07-E57C3A62AE6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C0767E9-E7A9-2746-83DD-012ABF0FE3F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E905AE-718F-0842-A2DE-0DD675D162E2}"/>
              </a:ext>
            </a:extLst>
          </p:cNvPr>
          <p:cNvSpPr>
            <a:spLocks noGrp="1"/>
          </p:cNvSpPr>
          <p:nvPr>
            <p:ph type="dt" sz="half" idx="10"/>
          </p:nvPr>
        </p:nvSpPr>
        <p:spPr>
          <a:xfrm>
            <a:off x="125413" y="6245225"/>
            <a:ext cx="2133600" cy="476250"/>
          </a:xfrm>
          <a:prstGeom prst="rect">
            <a:avLst/>
          </a:prstGeom>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F2A2715E-4066-4C4B-84EC-C6D410C07AE2}"/>
              </a:ext>
            </a:extLst>
          </p:cNvPr>
          <p:cNvSpPr>
            <a:spLocks noGrp="1"/>
          </p:cNvSpPr>
          <p:nvPr>
            <p:ph type="ftr" sz="quarter" idx="11"/>
          </p:nvPr>
        </p:nvSpPr>
        <p:spPr>
          <a:xfrm>
            <a:off x="3124200" y="6245225"/>
            <a:ext cx="2895600" cy="476250"/>
          </a:xfrm>
          <a:prstGeom prst="rect">
            <a:avLst/>
          </a:prstGeom>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5A8DB70F-3E45-694D-9BAF-1764AD6325B7}"/>
              </a:ext>
            </a:extLst>
          </p:cNvPr>
          <p:cNvSpPr>
            <a:spLocks noGrp="1"/>
          </p:cNvSpPr>
          <p:nvPr>
            <p:ph type="sldNum" sz="quarter" idx="12"/>
          </p:nvPr>
        </p:nvSpPr>
        <p:spPr>
          <a:xfrm>
            <a:off x="8431213" y="6245225"/>
            <a:ext cx="588962" cy="476250"/>
          </a:xfrm>
          <a:prstGeom prst="rect">
            <a:avLst/>
          </a:prstGeom>
        </p:spPr>
        <p:txBody>
          <a:bodyPr/>
          <a:lstStyle>
            <a:lvl1pPr>
              <a:defRPr/>
            </a:lvl1pPr>
          </a:lstStyle>
          <a:p>
            <a:fld id="{7E570EA2-3E0E-D643-9853-B9E68D8F737A}" type="slidenum">
              <a:rPr lang="en-US" altLang="en-US"/>
              <a:pPr/>
              <a:t>‹#›</a:t>
            </a:fld>
            <a:endParaRPr lang="en-US" altLang="en-US"/>
          </a:p>
        </p:txBody>
      </p:sp>
    </p:spTree>
    <p:extLst>
      <p:ext uri="{BB962C8B-B14F-4D97-AF65-F5344CB8AC3E}">
        <p14:creationId xmlns:p14="http://schemas.microsoft.com/office/powerpoint/2010/main" val="13346563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7DE783C-00AF-1441-9CCE-3D48FD071889}"/>
              </a:ext>
            </a:extLst>
          </p:cNvPr>
          <p:cNvSpPr>
            <a:spLocks noGrp="1"/>
          </p:cNvSpPr>
          <p:nvPr>
            <p:ph type="title" orient="vert"/>
          </p:nvPr>
        </p:nvSpPr>
        <p:spPr>
          <a:xfrm>
            <a:off x="6654800" y="828675"/>
            <a:ext cx="2155825" cy="4608513"/>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0081B2C-CDFC-5F46-96E6-EB67C8D4D652}"/>
              </a:ext>
            </a:extLst>
          </p:cNvPr>
          <p:cNvSpPr>
            <a:spLocks noGrp="1"/>
          </p:cNvSpPr>
          <p:nvPr>
            <p:ph type="body" orient="vert" idx="1"/>
          </p:nvPr>
        </p:nvSpPr>
        <p:spPr>
          <a:xfrm>
            <a:off x="182563" y="828675"/>
            <a:ext cx="6319837" cy="46085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24EC27-BE5C-7149-9AD5-C3574B60EEA1}"/>
              </a:ext>
            </a:extLst>
          </p:cNvPr>
          <p:cNvSpPr>
            <a:spLocks noGrp="1"/>
          </p:cNvSpPr>
          <p:nvPr>
            <p:ph type="dt" sz="half" idx="10"/>
          </p:nvPr>
        </p:nvSpPr>
        <p:spPr>
          <a:xfrm>
            <a:off x="125413" y="6245225"/>
            <a:ext cx="2133600" cy="476250"/>
          </a:xfrm>
          <a:prstGeom prst="rect">
            <a:avLst/>
          </a:prstGeom>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0D6ACBFB-7145-1D4A-ADB0-0E6E5833966C}"/>
              </a:ext>
            </a:extLst>
          </p:cNvPr>
          <p:cNvSpPr>
            <a:spLocks noGrp="1"/>
          </p:cNvSpPr>
          <p:nvPr>
            <p:ph type="ftr" sz="quarter" idx="11"/>
          </p:nvPr>
        </p:nvSpPr>
        <p:spPr>
          <a:xfrm>
            <a:off x="3124200" y="6245225"/>
            <a:ext cx="2895600" cy="476250"/>
          </a:xfrm>
          <a:prstGeom prst="rect">
            <a:avLst/>
          </a:prstGeom>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B1F40486-9D88-A94C-89E2-BA9B9214B50E}"/>
              </a:ext>
            </a:extLst>
          </p:cNvPr>
          <p:cNvSpPr>
            <a:spLocks noGrp="1"/>
          </p:cNvSpPr>
          <p:nvPr>
            <p:ph type="sldNum" sz="quarter" idx="12"/>
          </p:nvPr>
        </p:nvSpPr>
        <p:spPr>
          <a:xfrm>
            <a:off x="8431213" y="6245225"/>
            <a:ext cx="588962" cy="476250"/>
          </a:xfrm>
          <a:prstGeom prst="rect">
            <a:avLst/>
          </a:prstGeom>
        </p:spPr>
        <p:txBody>
          <a:bodyPr/>
          <a:lstStyle>
            <a:lvl1pPr>
              <a:defRPr/>
            </a:lvl1pPr>
          </a:lstStyle>
          <a:p>
            <a:fld id="{D6C8E93A-BE18-F44D-99BA-E3CD60E769C9}" type="slidenum">
              <a:rPr lang="en-US" altLang="en-US"/>
              <a:pPr/>
              <a:t>‹#›</a:t>
            </a:fld>
            <a:endParaRPr lang="en-US" altLang="en-US"/>
          </a:p>
        </p:txBody>
      </p:sp>
    </p:spTree>
    <p:extLst>
      <p:ext uri="{BB962C8B-B14F-4D97-AF65-F5344CB8AC3E}">
        <p14:creationId xmlns:p14="http://schemas.microsoft.com/office/powerpoint/2010/main" val="27158967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F3877-B09C-634E-B282-99CAEB15B30F}"/>
              </a:ext>
            </a:extLst>
          </p:cNvPr>
          <p:cNvSpPr>
            <a:spLocks noGrp="1"/>
          </p:cNvSpPr>
          <p:nvPr>
            <p:ph type="title"/>
          </p:nvPr>
        </p:nvSpPr>
        <p:spPr>
          <a:xfrm>
            <a:off x="97632" y="15980"/>
            <a:ext cx="8628062" cy="709577"/>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CA28A096-D484-CE46-B649-808738555677}"/>
              </a:ext>
            </a:extLst>
          </p:cNvPr>
          <p:cNvSpPr>
            <a:spLocks noGrp="1"/>
          </p:cNvSpPr>
          <p:nvPr>
            <p:ph idx="1"/>
          </p:nvPr>
        </p:nvSpPr>
        <p:spPr>
          <a:xfrm>
            <a:off x="381000" y="944216"/>
            <a:ext cx="8293100" cy="57050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7483EB63-C8AA-5548-BC21-D76D531C98F2}"/>
              </a:ext>
            </a:extLst>
          </p:cNvPr>
          <p:cNvSpPr>
            <a:spLocks noGrp="1"/>
          </p:cNvSpPr>
          <p:nvPr>
            <p:ph type="sldNum" sz="quarter" idx="12"/>
          </p:nvPr>
        </p:nvSpPr>
        <p:spPr>
          <a:xfrm>
            <a:off x="8520664" y="6245225"/>
            <a:ext cx="588962" cy="476250"/>
          </a:xfrm>
          <a:prstGeom prst="rect">
            <a:avLst/>
          </a:prstGeom>
        </p:spPr>
        <p:txBody>
          <a:bodyPr/>
          <a:lstStyle>
            <a:lvl1pPr>
              <a:defRPr/>
            </a:lvl1pPr>
          </a:lstStyle>
          <a:p>
            <a:fld id="{CAD0E2FB-4BD6-D04C-8788-6E6E545732D2}" type="slidenum">
              <a:rPr lang="en-US" altLang="en-US"/>
              <a:pPr/>
              <a:t>‹#›</a:t>
            </a:fld>
            <a:endParaRPr lang="en-US" altLang="en-US"/>
          </a:p>
        </p:txBody>
      </p:sp>
    </p:spTree>
    <p:extLst>
      <p:ext uri="{BB962C8B-B14F-4D97-AF65-F5344CB8AC3E}">
        <p14:creationId xmlns:p14="http://schemas.microsoft.com/office/powerpoint/2010/main" val="1917100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6F126-141D-7143-B910-01E0DC14586A}"/>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EDB4DEF-436B-0941-938E-0FBA1CD1E8FE}"/>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85915FC0-6DC4-E241-BD16-E052EEF2E09D}"/>
              </a:ext>
            </a:extLst>
          </p:cNvPr>
          <p:cNvSpPr>
            <a:spLocks noGrp="1"/>
          </p:cNvSpPr>
          <p:nvPr>
            <p:ph type="dt" sz="half" idx="10"/>
          </p:nvPr>
        </p:nvSpPr>
        <p:spPr>
          <a:xfrm>
            <a:off x="125413" y="6245225"/>
            <a:ext cx="2133600" cy="476250"/>
          </a:xfrm>
          <a:prstGeom prst="rect">
            <a:avLst/>
          </a:prstGeom>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A0353B08-5386-7E4E-B514-057CAB4E629E}"/>
              </a:ext>
            </a:extLst>
          </p:cNvPr>
          <p:cNvSpPr>
            <a:spLocks noGrp="1"/>
          </p:cNvSpPr>
          <p:nvPr>
            <p:ph type="ftr" sz="quarter" idx="11"/>
          </p:nvPr>
        </p:nvSpPr>
        <p:spPr>
          <a:xfrm>
            <a:off x="3124200" y="6245225"/>
            <a:ext cx="2895600" cy="476250"/>
          </a:xfrm>
          <a:prstGeom prst="rect">
            <a:avLst/>
          </a:prstGeom>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20F7D636-4746-494A-B6B3-E87FC2C59A55}"/>
              </a:ext>
            </a:extLst>
          </p:cNvPr>
          <p:cNvSpPr>
            <a:spLocks noGrp="1"/>
          </p:cNvSpPr>
          <p:nvPr>
            <p:ph type="sldNum" sz="quarter" idx="12"/>
          </p:nvPr>
        </p:nvSpPr>
        <p:spPr>
          <a:xfrm>
            <a:off x="8431213" y="6245225"/>
            <a:ext cx="588962" cy="476250"/>
          </a:xfrm>
          <a:prstGeom prst="rect">
            <a:avLst/>
          </a:prstGeom>
        </p:spPr>
        <p:txBody>
          <a:bodyPr/>
          <a:lstStyle>
            <a:lvl1pPr>
              <a:defRPr/>
            </a:lvl1pPr>
          </a:lstStyle>
          <a:p>
            <a:fld id="{FF09FAAF-8198-654D-B057-0FEDDFD1B43A}" type="slidenum">
              <a:rPr lang="en-US" altLang="en-US"/>
              <a:pPr/>
              <a:t>‹#›</a:t>
            </a:fld>
            <a:endParaRPr lang="en-US" altLang="en-US"/>
          </a:p>
        </p:txBody>
      </p:sp>
    </p:spTree>
    <p:extLst>
      <p:ext uri="{BB962C8B-B14F-4D97-AF65-F5344CB8AC3E}">
        <p14:creationId xmlns:p14="http://schemas.microsoft.com/office/powerpoint/2010/main" val="23104090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1C5AF-C8E8-D649-AC10-858CE67671B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C610C06-DAC1-3943-89E8-92FE8B122799}"/>
              </a:ext>
            </a:extLst>
          </p:cNvPr>
          <p:cNvSpPr>
            <a:spLocks noGrp="1"/>
          </p:cNvSpPr>
          <p:nvPr>
            <p:ph sz="half" idx="1"/>
          </p:nvPr>
        </p:nvSpPr>
        <p:spPr>
          <a:xfrm>
            <a:off x="381000" y="2189163"/>
            <a:ext cx="4070350" cy="3248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5F23228-1F02-4040-A415-67A82BC7B66A}"/>
              </a:ext>
            </a:extLst>
          </p:cNvPr>
          <p:cNvSpPr>
            <a:spLocks noGrp="1"/>
          </p:cNvSpPr>
          <p:nvPr>
            <p:ph sz="half" idx="2"/>
          </p:nvPr>
        </p:nvSpPr>
        <p:spPr>
          <a:xfrm>
            <a:off x="4603750" y="2189163"/>
            <a:ext cx="4070350" cy="3248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F94FE66-1994-9643-B419-0CE1210C9D34}"/>
              </a:ext>
            </a:extLst>
          </p:cNvPr>
          <p:cNvSpPr>
            <a:spLocks noGrp="1"/>
          </p:cNvSpPr>
          <p:nvPr>
            <p:ph type="dt" sz="half" idx="10"/>
          </p:nvPr>
        </p:nvSpPr>
        <p:spPr>
          <a:xfrm>
            <a:off x="125413" y="6245225"/>
            <a:ext cx="2133600" cy="476250"/>
          </a:xfrm>
          <a:prstGeom prst="rect">
            <a:avLst/>
          </a:prstGeom>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3923882F-2037-B94C-AA2D-02ACA4E86B72}"/>
              </a:ext>
            </a:extLst>
          </p:cNvPr>
          <p:cNvSpPr>
            <a:spLocks noGrp="1"/>
          </p:cNvSpPr>
          <p:nvPr>
            <p:ph type="ftr" sz="quarter" idx="11"/>
          </p:nvPr>
        </p:nvSpPr>
        <p:spPr>
          <a:xfrm>
            <a:off x="3124200" y="6245225"/>
            <a:ext cx="2895600" cy="476250"/>
          </a:xfrm>
          <a:prstGeom prst="rect">
            <a:avLst/>
          </a:prstGeom>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AC8CB84A-E874-164B-84DF-D76543E98C43}"/>
              </a:ext>
            </a:extLst>
          </p:cNvPr>
          <p:cNvSpPr>
            <a:spLocks noGrp="1"/>
          </p:cNvSpPr>
          <p:nvPr>
            <p:ph type="sldNum" sz="quarter" idx="12"/>
          </p:nvPr>
        </p:nvSpPr>
        <p:spPr>
          <a:xfrm>
            <a:off x="8431213" y="6245225"/>
            <a:ext cx="588962" cy="476250"/>
          </a:xfrm>
          <a:prstGeom prst="rect">
            <a:avLst/>
          </a:prstGeom>
        </p:spPr>
        <p:txBody>
          <a:bodyPr/>
          <a:lstStyle>
            <a:lvl1pPr>
              <a:defRPr/>
            </a:lvl1pPr>
          </a:lstStyle>
          <a:p>
            <a:fld id="{F07DBE27-472C-D245-BFBD-66B721222B98}" type="slidenum">
              <a:rPr lang="en-US" altLang="en-US"/>
              <a:pPr/>
              <a:t>‹#›</a:t>
            </a:fld>
            <a:endParaRPr lang="en-US" altLang="en-US"/>
          </a:p>
        </p:txBody>
      </p:sp>
    </p:spTree>
    <p:extLst>
      <p:ext uri="{BB962C8B-B14F-4D97-AF65-F5344CB8AC3E}">
        <p14:creationId xmlns:p14="http://schemas.microsoft.com/office/powerpoint/2010/main" val="42615640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73269-8405-D944-B5E1-007EEDEBFA6B}"/>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E78970B-264C-CF4E-B109-416160663546}"/>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9345FB5-5FBF-4A4F-A703-FB3453EFD8A4}"/>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2897C3E-1BF4-4B48-A913-B44E92E378FE}"/>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E2020AD-CD2C-DE49-A833-6F39BE34C4BB}"/>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6B21536-18DA-1845-B460-DE7D1D9CBB2D}"/>
              </a:ext>
            </a:extLst>
          </p:cNvPr>
          <p:cNvSpPr>
            <a:spLocks noGrp="1"/>
          </p:cNvSpPr>
          <p:nvPr>
            <p:ph type="dt" sz="half" idx="10"/>
          </p:nvPr>
        </p:nvSpPr>
        <p:spPr>
          <a:xfrm>
            <a:off x="125413" y="6245225"/>
            <a:ext cx="2133600" cy="476250"/>
          </a:xfrm>
          <a:prstGeom prst="rect">
            <a:avLst/>
          </a:prstGeom>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4711BB82-C304-9644-8829-29B02E27B557}"/>
              </a:ext>
            </a:extLst>
          </p:cNvPr>
          <p:cNvSpPr>
            <a:spLocks noGrp="1"/>
          </p:cNvSpPr>
          <p:nvPr>
            <p:ph type="ftr" sz="quarter" idx="11"/>
          </p:nvPr>
        </p:nvSpPr>
        <p:spPr>
          <a:xfrm>
            <a:off x="3124200" y="6245225"/>
            <a:ext cx="2895600" cy="476250"/>
          </a:xfrm>
          <a:prstGeom prst="rect">
            <a:avLst/>
          </a:prstGeom>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833DB1E9-C764-3149-B90E-7A31CD988161}"/>
              </a:ext>
            </a:extLst>
          </p:cNvPr>
          <p:cNvSpPr>
            <a:spLocks noGrp="1"/>
          </p:cNvSpPr>
          <p:nvPr>
            <p:ph type="sldNum" sz="quarter" idx="12"/>
          </p:nvPr>
        </p:nvSpPr>
        <p:spPr>
          <a:xfrm>
            <a:off x="8431213" y="6245225"/>
            <a:ext cx="588962" cy="476250"/>
          </a:xfrm>
          <a:prstGeom prst="rect">
            <a:avLst/>
          </a:prstGeom>
        </p:spPr>
        <p:txBody>
          <a:bodyPr/>
          <a:lstStyle>
            <a:lvl1pPr>
              <a:defRPr/>
            </a:lvl1pPr>
          </a:lstStyle>
          <a:p>
            <a:fld id="{E7BFCA45-A96D-154E-94E5-31BEFCD90017}" type="slidenum">
              <a:rPr lang="en-US" altLang="en-US"/>
              <a:pPr/>
              <a:t>‹#›</a:t>
            </a:fld>
            <a:endParaRPr lang="en-US" altLang="en-US"/>
          </a:p>
        </p:txBody>
      </p:sp>
    </p:spTree>
    <p:extLst>
      <p:ext uri="{BB962C8B-B14F-4D97-AF65-F5344CB8AC3E}">
        <p14:creationId xmlns:p14="http://schemas.microsoft.com/office/powerpoint/2010/main" val="28277601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90525-4E50-A341-A1A2-98A781C4C83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4E6D01A-EA0B-D24C-94CE-78E9FFB47BD6}"/>
              </a:ext>
            </a:extLst>
          </p:cNvPr>
          <p:cNvSpPr>
            <a:spLocks noGrp="1"/>
          </p:cNvSpPr>
          <p:nvPr>
            <p:ph type="dt" sz="half" idx="10"/>
          </p:nvPr>
        </p:nvSpPr>
        <p:spPr>
          <a:xfrm>
            <a:off x="125413" y="6245225"/>
            <a:ext cx="2133600" cy="476250"/>
          </a:xfrm>
          <a:prstGeom prst="rect">
            <a:avLst/>
          </a:prstGeom>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A20FF9A5-8A05-8A4B-AAA8-F31D45F6F7B8}"/>
              </a:ext>
            </a:extLst>
          </p:cNvPr>
          <p:cNvSpPr>
            <a:spLocks noGrp="1"/>
          </p:cNvSpPr>
          <p:nvPr>
            <p:ph type="ftr" sz="quarter" idx="11"/>
          </p:nvPr>
        </p:nvSpPr>
        <p:spPr>
          <a:xfrm>
            <a:off x="3124200" y="6245225"/>
            <a:ext cx="2895600" cy="476250"/>
          </a:xfrm>
          <a:prstGeom prst="rect">
            <a:avLst/>
          </a:prstGeom>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FB121B49-BBA3-C244-A06B-9DB8613A41D6}"/>
              </a:ext>
            </a:extLst>
          </p:cNvPr>
          <p:cNvSpPr>
            <a:spLocks noGrp="1"/>
          </p:cNvSpPr>
          <p:nvPr>
            <p:ph type="sldNum" sz="quarter" idx="12"/>
          </p:nvPr>
        </p:nvSpPr>
        <p:spPr>
          <a:xfrm>
            <a:off x="8431213" y="6245225"/>
            <a:ext cx="588962" cy="476250"/>
          </a:xfrm>
          <a:prstGeom prst="rect">
            <a:avLst/>
          </a:prstGeom>
        </p:spPr>
        <p:txBody>
          <a:bodyPr/>
          <a:lstStyle>
            <a:lvl1pPr>
              <a:defRPr/>
            </a:lvl1pPr>
          </a:lstStyle>
          <a:p>
            <a:fld id="{916F6FF6-D854-804B-BE3C-88B0DE1D2930}" type="slidenum">
              <a:rPr lang="en-US" altLang="en-US"/>
              <a:pPr/>
              <a:t>‹#›</a:t>
            </a:fld>
            <a:endParaRPr lang="en-US" altLang="en-US"/>
          </a:p>
        </p:txBody>
      </p:sp>
    </p:spTree>
    <p:extLst>
      <p:ext uri="{BB962C8B-B14F-4D97-AF65-F5344CB8AC3E}">
        <p14:creationId xmlns:p14="http://schemas.microsoft.com/office/powerpoint/2010/main" val="39601126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0BD7E4B-3F89-3249-B301-66D3772FE9F1}"/>
              </a:ext>
            </a:extLst>
          </p:cNvPr>
          <p:cNvSpPr>
            <a:spLocks noGrp="1"/>
          </p:cNvSpPr>
          <p:nvPr>
            <p:ph type="dt" sz="half" idx="10"/>
          </p:nvPr>
        </p:nvSpPr>
        <p:spPr>
          <a:xfrm>
            <a:off x="125413" y="6245225"/>
            <a:ext cx="2133600" cy="476250"/>
          </a:xfrm>
          <a:prstGeom prst="rect">
            <a:avLst/>
          </a:prstGeom>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77CDC236-885A-8341-A199-9F203FF8DD00}"/>
              </a:ext>
            </a:extLst>
          </p:cNvPr>
          <p:cNvSpPr>
            <a:spLocks noGrp="1"/>
          </p:cNvSpPr>
          <p:nvPr>
            <p:ph type="ftr" sz="quarter" idx="11"/>
          </p:nvPr>
        </p:nvSpPr>
        <p:spPr>
          <a:xfrm>
            <a:off x="3124200" y="6245225"/>
            <a:ext cx="2895600" cy="476250"/>
          </a:xfrm>
          <a:prstGeom prst="rect">
            <a:avLst/>
          </a:prstGeom>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2741B2BB-5A6B-6F4A-B973-FDCDEA8CD410}"/>
              </a:ext>
            </a:extLst>
          </p:cNvPr>
          <p:cNvSpPr>
            <a:spLocks noGrp="1"/>
          </p:cNvSpPr>
          <p:nvPr>
            <p:ph type="sldNum" sz="quarter" idx="12"/>
          </p:nvPr>
        </p:nvSpPr>
        <p:spPr>
          <a:xfrm>
            <a:off x="8431213" y="6245225"/>
            <a:ext cx="588962" cy="476250"/>
          </a:xfrm>
          <a:prstGeom prst="rect">
            <a:avLst/>
          </a:prstGeom>
        </p:spPr>
        <p:txBody>
          <a:bodyPr/>
          <a:lstStyle>
            <a:lvl1pPr>
              <a:defRPr/>
            </a:lvl1pPr>
          </a:lstStyle>
          <a:p>
            <a:fld id="{3B7EC12F-0B5D-1743-AA59-B04720612F82}" type="slidenum">
              <a:rPr lang="en-US" altLang="en-US"/>
              <a:pPr/>
              <a:t>‹#›</a:t>
            </a:fld>
            <a:endParaRPr lang="en-US" altLang="en-US"/>
          </a:p>
        </p:txBody>
      </p:sp>
    </p:spTree>
    <p:extLst>
      <p:ext uri="{BB962C8B-B14F-4D97-AF65-F5344CB8AC3E}">
        <p14:creationId xmlns:p14="http://schemas.microsoft.com/office/powerpoint/2010/main" val="34815182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1F0461-BA43-8245-B4AD-D3B95D5CE5AF}"/>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A09C137-925C-0448-92F0-DEFF69E16724}"/>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1278220-608C-564D-8451-CC496F993938}"/>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62AA24-B55A-454B-8613-3CEBF27AB695}"/>
              </a:ext>
            </a:extLst>
          </p:cNvPr>
          <p:cNvSpPr>
            <a:spLocks noGrp="1"/>
          </p:cNvSpPr>
          <p:nvPr>
            <p:ph type="dt" sz="half" idx="10"/>
          </p:nvPr>
        </p:nvSpPr>
        <p:spPr>
          <a:xfrm>
            <a:off x="125413" y="6245225"/>
            <a:ext cx="2133600" cy="476250"/>
          </a:xfrm>
          <a:prstGeom prst="rect">
            <a:avLst/>
          </a:prstGeom>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9B414F91-05CC-AD42-9327-CE9D743FD5DD}"/>
              </a:ext>
            </a:extLst>
          </p:cNvPr>
          <p:cNvSpPr>
            <a:spLocks noGrp="1"/>
          </p:cNvSpPr>
          <p:nvPr>
            <p:ph type="ftr" sz="quarter" idx="11"/>
          </p:nvPr>
        </p:nvSpPr>
        <p:spPr>
          <a:xfrm>
            <a:off x="3124200" y="6245225"/>
            <a:ext cx="2895600" cy="476250"/>
          </a:xfrm>
          <a:prstGeom prst="rect">
            <a:avLst/>
          </a:prstGeom>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AF2F482B-16B0-9245-9119-97E8640FF9DB}"/>
              </a:ext>
            </a:extLst>
          </p:cNvPr>
          <p:cNvSpPr>
            <a:spLocks noGrp="1"/>
          </p:cNvSpPr>
          <p:nvPr>
            <p:ph type="sldNum" sz="quarter" idx="12"/>
          </p:nvPr>
        </p:nvSpPr>
        <p:spPr>
          <a:xfrm>
            <a:off x="8431213" y="6245225"/>
            <a:ext cx="588962" cy="476250"/>
          </a:xfrm>
          <a:prstGeom prst="rect">
            <a:avLst/>
          </a:prstGeom>
        </p:spPr>
        <p:txBody>
          <a:bodyPr/>
          <a:lstStyle>
            <a:lvl1pPr>
              <a:defRPr/>
            </a:lvl1pPr>
          </a:lstStyle>
          <a:p>
            <a:fld id="{77DE07BE-A102-1145-9B3C-33C4280BF551}" type="slidenum">
              <a:rPr lang="en-US" altLang="en-US"/>
              <a:pPr/>
              <a:t>‹#›</a:t>
            </a:fld>
            <a:endParaRPr lang="en-US" altLang="en-US"/>
          </a:p>
        </p:txBody>
      </p:sp>
    </p:spTree>
    <p:extLst>
      <p:ext uri="{BB962C8B-B14F-4D97-AF65-F5344CB8AC3E}">
        <p14:creationId xmlns:p14="http://schemas.microsoft.com/office/powerpoint/2010/main" val="25700787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630EA-EF7E-BD4A-97FA-F10C80F4FA6A}"/>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0F6B317-BB57-D249-B0DD-2E1D4B669746}"/>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A0045A8-D207-5D49-B335-EAC6A11E968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992BCB5-C9B2-DC41-8A22-F39F01D9F077}"/>
              </a:ext>
            </a:extLst>
          </p:cNvPr>
          <p:cNvSpPr>
            <a:spLocks noGrp="1"/>
          </p:cNvSpPr>
          <p:nvPr>
            <p:ph type="dt" sz="half" idx="10"/>
          </p:nvPr>
        </p:nvSpPr>
        <p:spPr>
          <a:xfrm>
            <a:off x="125413" y="6245225"/>
            <a:ext cx="2133600" cy="476250"/>
          </a:xfrm>
          <a:prstGeom prst="rect">
            <a:avLst/>
          </a:prstGeom>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03B44263-6D27-084D-99B3-6AE26B2CA01D}"/>
              </a:ext>
            </a:extLst>
          </p:cNvPr>
          <p:cNvSpPr>
            <a:spLocks noGrp="1"/>
          </p:cNvSpPr>
          <p:nvPr>
            <p:ph type="ftr" sz="quarter" idx="11"/>
          </p:nvPr>
        </p:nvSpPr>
        <p:spPr>
          <a:xfrm>
            <a:off x="3124200" y="6245225"/>
            <a:ext cx="2895600" cy="476250"/>
          </a:xfrm>
          <a:prstGeom prst="rect">
            <a:avLst/>
          </a:prstGeom>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D7EC2FDB-BBAD-E44A-8251-5E4944BD71EB}"/>
              </a:ext>
            </a:extLst>
          </p:cNvPr>
          <p:cNvSpPr>
            <a:spLocks noGrp="1"/>
          </p:cNvSpPr>
          <p:nvPr>
            <p:ph type="sldNum" sz="quarter" idx="12"/>
          </p:nvPr>
        </p:nvSpPr>
        <p:spPr>
          <a:xfrm>
            <a:off x="8431213" y="6245225"/>
            <a:ext cx="588962" cy="476250"/>
          </a:xfrm>
          <a:prstGeom prst="rect">
            <a:avLst/>
          </a:prstGeom>
        </p:spPr>
        <p:txBody>
          <a:bodyPr/>
          <a:lstStyle>
            <a:lvl1pPr>
              <a:defRPr/>
            </a:lvl1pPr>
          </a:lstStyle>
          <a:p>
            <a:fld id="{DC81A3F4-2594-204E-8E09-4A0AEB6AC73D}" type="slidenum">
              <a:rPr lang="en-US" altLang="en-US"/>
              <a:pPr/>
              <a:t>‹#›</a:t>
            </a:fld>
            <a:endParaRPr lang="en-US" altLang="en-US"/>
          </a:p>
        </p:txBody>
      </p:sp>
    </p:spTree>
    <p:extLst>
      <p:ext uri="{BB962C8B-B14F-4D97-AF65-F5344CB8AC3E}">
        <p14:creationId xmlns:p14="http://schemas.microsoft.com/office/powerpoint/2010/main" val="26415111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75458" name="Rectangle 2">
            <a:extLst>
              <a:ext uri="{FF2B5EF4-FFF2-40B4-BE49-F238E27FC236}">
                <a16:creationId xmlns:a16="http://schemas.microsoft.com/office/drawing/2014/main" id="{3DDDC3D2-CABD-414D-BAF3-6C3945626C37}"/>
              </a:ext>
            </a:extLst>
          </p:cNvPr>
          <p:cNvSpPr>
            <a:spLocks noGrp="1" noChangeArrowheads="1"/>
          </p:cNvSpPr>
          <p:nvPr>
            <p:ph type="title"/>
          </p:nvPr>
        </p:nvSpPr>
        <p:spPr bwMode="auto">
          <a:xfrm>
            <a:off x="213519" y="6042"/>
            <a:ext cx="8628062" cy="600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45791" dir="2021404" algn="ctr" rotWithShape="0">
                    <a:srgbClr val="000066"/>
                  </a:outerShdw>
                </a:effectLst>
              </a14:hiddenEffects>
            </a:ext>
          </a:extLst>
        </p:spPr>
        <p:txBody>
          <a:bodyPr vert="horz" wrap="square" lIns="80400" tIns="40200" rIns="80400" bIns="40200" numCol="1" anchor="ctr" anchorCtr="0" compatLnSpc="1">
            <a:prstTxWarp prst="textNoShape">
              <a:avLst/>
            </a:prstTxWarp>
          </a:bodyPr>
          <a:lstStyle/>
          <a:p>
            <a:pPr lvl="0"/>
            <a:r>
              <a:rPr lang="en-US" altLang="en-US"/>
              <a:t>Click to edit Master title style</a:t>
            </a:r>
          </a:p>
        </p:txBody>
      </p:sp>
      <p:sp>
        <p:nvSpPr>
          <p:cNvPr id="275459" name="Rectangle 3">
            <a:extLst>
              <a:ext uri="{FF2B5EF4-FFF2-40B4-BE49-F238E27FC236}">
                <a16:creationId xmlns:a16="http://schemas.microsoft.com/office/drawing/2014/main" id="{F5A74A2D-18EB-EE4C-8A74-73B30EDF2E08}"/>
              </a:ext>
            </a:extLst>
          </p:cNvPr>
          <p:cNvSpPr>
            <a:spLocks noGrp="1" noChangeArrowheads="1"/>
          </p:cNvSpPr>
          <p:nvPr>
            <p:ph type="body" idx="1"/>
          </p:nvPr>
        </p:nvSpPr>
        <p:spPr bwMode="auto">
          <a:xfrm>
            <a:off x="381000" y="834887"/>
            <a:ext cx="8293100" cy="5893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53882" dir="2700000" algn="ctr" rotWithShape="0">
                    <a:schemeClr val="tx1"/>
                  </a:outerShdw>
                </a:effectLst>
              </a14:hiddenEffects>
            </a:ext>
          </a:extLst>
        </p:spPr>
        <p:txBody>
          <a:bodyPr vert="horz" wrap="square" lIns="80400" tIns="40200" rIns="80400" bIns="4020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Slide Number Placeholder 5">
            <a:extLst>
              <a:ext uri="{FF2B5EF4-FFF2-40B4-BE49-F238E27FC236}">
                <a16:creationId xmlns:a16="http://schemas.microsoft.com/office/drawing/2014/main" id="{9EB92F34-83FA-0214-BAFC-D2ECA00B5757}"/>
              </a:ext>
            </a:extLst>
          </p:cNvPr>
          <p:cNvSpPr>
            <a:spLocks noGrp="1"/>
          </p:cNvSpPr>
          <p:nvPr>
            <p:ph type="sldNum" sz="quarter" idx="4"/>
          </p:nvPr>
        </p:nvSpPr>
        <p:spPr>
          <a:xfrm>
            <a:off x="8594518" y="6384373"/>
            <a:ext cx="494126" cy="344418"/>
          </a:xfrm>
          <a:prstGeom prst="rect">
            <a:avLst/>
          </a:prstGeom>
        </p:spPr>
        <p:txBody>
          <a:bodyPr/>
          <a:lstStyle>
            <a:lvl1pPr>
              <a:defRPr/>
            </a:lvl1pPr>
          </a:lstStyle>
          <a:p>
            <a:fld id="{CAD0E2FB-4BD6-D04C-8788-6E6E545732D2}"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hf hdr="0" ftr="0" dt="0"/>
  <p:txStyles>
    <p:titleStyle>
      <a:lvl1pPr algn="ctr" defTabSz="803275" rtl="0" fontAlgn="base">
        <a:lnSpc>
          <a:spcPct val="85000"/>
        </a:lnSpc>
        <a:spcBef>
          <a:spcPct val="20000"/>
        </a:spcBef>
        <a:spcAft>
          <a:spcPct val="0"/>
        </a:spcAft>
        <a:defRPr sz="3800" kern="1200">
          <a:solidFill>
            <a:schemeClr val="tx1"/>
          </a:solidFill>
          <a:latin typeface="Times New Roman" panose="02020603050405020304" pitchFamily="18" charset="0"/>
          <a:ea typeface="+mj-ea"/>
          <a:cs typeface="Times New Roman" panose="02020603050405020304" pitchFamily="18" charset="0"/>
        </a:defRPr>
      </a:lvl1pPr>
      <a:lvl2pPr algn="ctr" defTabSz="803275" rtl="0" fontAlgn="base">
        <a:lnSpc>
          <a:spcPct val="85000"/>
        </a:lnSpc>
        <a:spcBef>
          <a:spcPct val="20000"/>
        </a:spcBef>
        <a:spcAft>
          <a:spcPct val="0"/>
        </a:spcAft>
        <a:defRPr sz="3800">
          <a:solidFill>
            <a:schemeClr val="tx1"/>
          </a:solidFill>
          <a:latin typeface="Arial" panose="020B0604020202020204" pitchFamily="34" charset="0"/>
        </a:defRPr>
      </a:lvl2pPr>
      <a:lvl3pPr algn="ctr" defTabSz="803275" rtl="0" fontAlgn="base">
        <a:lnSpc>
          <a:spcPct val="85000"/>
        </a:lnSpc>
        <a:spcBef>
          <a:spcPct val="20000"/>
        </a:spcBef>
        <a:spcAft>
          <a:spcPct val="0"/>
        </a:spcAft>
        <a:defRPr sz="3800">
          <a:solidFill>
            <a:schemeClr val="tx1"/>
          </a:solidFill>
          <a:latin typeface="Arial" panose="020B0604020202020204" pitchFamily="34" charset="0"/>
        </a:defRPr>
      </a:lvl3pPr>
      <a:lvl4pPr algn="ctr" defTabSz="803275" rtl="0" fontAlgn="base">
        <a:lnSpc>
          <a:spcPct val="85000"/>
        </a:lnSpc>
        <a:spcBef>
          <a:spcPct val="20000"/>
        </a:spcBef>
        <a:spcAft>
          <a:spcPct val="0"/>
        </a:spcAft>
        <a:defRPr sz="3800">
          <a:solidFill>
            <a:schemeClr val="tx1"/>
          </a:solidFill>
          <a:latin typeface="Arial" panose="020B0604020202020204" pitchFamily="34" charset="0"/>
        </a:defRPr>
      </a:lvl4pPr>
      <a:lvl5pPr algn="ctr" defTabSz="803275" rtl="0" fontAlgn="base">
        <a:lnSpc>
          <a:spcPct val="85000"/>
        </a:lnSpc>
        <a:spcBef>
          <a:spcPct val="20000"/>
        </a:spcBef>
        <a:spcAft>
          <a:spcPct val="0"/>
        </a:spcAft>
        <a:defRPr sz="3800">
          <a:solidFill>
            <a:schemeClr val="tx1"/>
          </a:solidFill>
          <a:latin typeface="Arial" panose="020B0604020202020204" pitchFamily="34" charset="0"/>
        </a:defRPr>
      </a:lvl5pPr>
      <a:lvl6pPr marL="457200" algn="ctr" defTabSz="803275" rtl="0" fontAlgn="base">
        <a:lnSpc>
          <a:spcPct val="85000"/>
        </a:lnSpc>
        <a:spcBef>
          <a:spcPct val="20000"/>
        </a:spcBef>
        <a:spcAft>
          <a:spcPct val="0"/>
        </a:spcAft>
        <a:defRPr sz="3800">
          <a:solidFill>
            <a:schemeClr val="tx1"/>
          </a:solidFill>
          <a:latin typeface="Arial" panose="020B0604020202020204" pitchFamily="34" charset="0"/>
        </a:defRPr>
      </a:lvl6pPr>
      <a:lvl7pPr marL="914400" algn="ctr" defTabSz="803275" rtl="0" fontAlgn="base">
        <a:lnSpc>
          <a:spcPct val="85000"/>
        </a:lnSpc>
        <a:spcBef>
          <a:spcPct val="20000"/>
        </a:spcBef>
        <a:spcAft>
          <a:spcPct val="0"/>
        </a:spcAft>
        <a:defRPr sz="3800">
          <a:solidFill>
            <a:schemeClr val="tx1"/>
          </a:solidFill>
          <a:latin typeface="Arial" panose="020B0604020202020204" pitchFamily="34" charset="0"/>
        </a:defRPr>
      </a:lvl7pPr>
      <a:lvl8pPr marL="1371600" algn="ctr" defTabSz="803275" rtl="0" fontAlgn="base">
        <a:lnSpc>
          <a:spcPct val="85000"/>
        </a:lnSpc>
        <a:spcBef>
          <a:spcPct val="20000"/>
        </a:spcBef>
        <a:spcAft>
          <a:spcPct val="0"/>
        </a:spcAft>
        <a:defRPr sz="3800">
          <a:solidFill>
            <a:schemeClr val="tx1"/>
          </a:solidFill>
          <a:latin typeface="Arial" panose="020B0604020202020204" pitchFamily="34" charset="0"/>
        </a:defRPr>
      </a:lvl8pPr>
      <a:lvl9pPr marL="1828800" algn="ctr" defTabSz="803275" rtl="0" fontAlgn="base">
        <a:lnSpc>
          <a:spcPct val="85000"/>
        </a:lnSpc>
        <a:spcBef>
          <a:spcPct val="20000"/>
        </a:spcBef>
        <a:spcAft>
          <a:spcPct val="0"/>
        </a:spcAft>
        <a:defRPr sz="3800">
          <a:solidFill>
            <a:schemeClr val="tx1"/>
          </a:solidFill>
          <a:latin typeface="Arial" panose="020B0604020202020204" pitchFamily="34" charset="0"/>
        </a:defRPr>
      </a:lvl9pPr>
    </p:titleStyle>
    <p:bodyStyle>
      <a:lvl1pPr marL="346075" indent="-346075" algn="l" defTabSz="803275" rtl="0" fontAlgn="base">
        <a:lnSpc>
          <a:spcPct val="85000"/>
        </a:lnSpc>
        <a:spcBef>
          <a:spcPct val="35000"/>
        </a:spcBef>
        <a:spcAft>
          <a:spcPct val="0"/>
        </a:spcAft>
        <a:buClr>
          <a:srgbClr val="000066"/>
        </a:buClr>
        <a:buSzPct val="70000"/>
        <a:buFont typeface="Wingdings" pitchFamily="2" charset="2"/>
        <a:buChar char="m"/>
        <a:defRPr sz="2800" kern="1200">
          <a:solidFill>
            <a:schemeClr val="tx1"/>
          </a:solidFill>
          <a:latin typeface="Times New Roman" panose="02020603050405020304" pitchFamily="18" charset="0"/>
          <a:ea typeface="+mn-ea"/>
          <a:cs typeface="Times New Roman" panose="02020603050405020304" pitchFamily="18" charset="0"/>
        </a:defRPr>
      </a:lvl1pPr>
      <a:lvl2pPr marL="741363" indent="-280988" algn="l" defTabSz="803275" rtl="0" fontAlgn="base">
        <a:lnSpc>
          <a:spcPct val="85000"/>
        </a:lnSpc>
        <a:spcBef>
          <a:spcPct val="35000"/>
        </a:spcBef>
        <a:spcAft>
          <a:spcPct val="0"/>
        </a:spcAft>
        <a:buClr>
          <a:srgbClr val="000066"/>
        </a:buClr>
        <a:buSzPct val="70000"/>
        <a:buFont typeface="Wingdings" pitchFamily="2" charset="2"/>
        <a:buChar char="m"/>
        <a:defRPr sz="2500" kern="1200">
          <a:solidFill>
            <a:schemeClr val="tx1"/>
          </a:solidFill>
          <a:latin typeface="Times New Roman" panose="02020603050405020304" pitchFamily="18" charset="0"/>
          <a:ea typeface="+mn-ea"/>
          <a:cs typeface="Times New Roman" panose="02020603050405020304" pitchFamily="18" charset="0"/>
        </a:defRPr>
      </a:lvl2pPr>
      <a:lvl3pPr marL="1150938" indent="-295275" algn="l" defTabSz="803275" rtl="0" fontAlgn="base">
        <a:lnSpc>
          <a:spcPct val="85000"/>
        </a:lnSpc>
        <a:spcBef>
          <a:spcPct val="35000"/>
        </a:spcBef>
        <a:spcAft>
          <a:spcPct val="0"/>
        </a:spcAft>
        <a:buClr>
          <a:srgbClr val="000066"/>
        </a:buClr>
        <a:buSzPct val="70000"/>
        <a:buFont typeface="Wingdings" pitchFamily="2" charset="2"/>
        <a:buChar char="m"/>
        <a:defRPr sz="2300" kern="1200">
          <a:solidFill>
            <a:schemeClr val="tx1"/>
          </a:solidFill>
          <a:latin typeface="Times New Roman" panose="02020603050405020304" pitchFamily="18" charset="0"/>
          <a:ea typeface="+mn-ea"/>
          <a:cs typeface="Times New Roman" panose="02020603050405020304" pitchFamily="18" charset="0"/>
        </a:defRPr>
      </a:lvl3pPr>
      <a:lvl4pPr marL="1608138" indent="-342900" algn="l" defTabSz="803275" rtl="0" fontAlgn="base">
        <a:lnSpc>
          <a:spcPct val="85000"/>
        </a:lnSpc>
        <a:spcBef>
          <a:spcPct val="35000"/>
        </a:spcBef>
        <a:spcAft>
          <a:spcPct val="0"/>
        </a:spcAft>
        <a:buClr>
          <a:srgbClr val="000066"/>
        </a:buClr>
        <a:buSzPct val="70000"/>
        <a:buFont typeface="Wingdings" pitchFamily="2" charset="2"/>
        <a:buChar char="m"/>
        <a:defRPr sz="2000" kern="1200">
          <a:solidFill>
            <a:schemeClr val="tx1"/>
          </a:solidFill>
          <a:latin typeface="Times New Roman" panose="02020603050405020304" pitchFamily="18" charset="0"/>
          <a:ea typeface="+mn-ea"/>
          <a:cs typeface="Times New Roman" panose="02020603050405020304" pitchFamily="18" charset="0"/>
        </a:defRPr>
      </a:lvl4pPr>
      <a:lvl5pPr marL="2001838" indent="-279400" algn="l" defTabSz="803275" rtl="0" fontAlgn="base">
        <a:lnSpc>
          <a:spcPct val="85000"/>
        </a:lnSpc>
        <a:spcBef>
          <a:spcPct val="35000"/>
        </a:spcBef>
        <a:spcAft>
          <a:spcPct val="0"/>
        </a:spcAft>
        <a:buClr>
          <a:srgbClr val="000066"/>
        </a:buClr>
        <a:buSzPct val="70000"/>
        <a:buFont typeface="Wingdings" pitchFamily="2" charset="2"/>
        <a:buChar char="m"/>
        <a:defRPr sz="20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8" name="Rectangle 14">
            <a:extLst>
              <a:ext uri="{FF2B5EF4-FFF2-40B4-BE49-F238E27FC236}">
                <a16:creationId xmlns:a16="http://schemas.microsoft.com/office/drawing/2014/main" id="{898B42E1-8805-4648-A5B4-2C2E98B7D0B3}"/>
              </a:ext>
            </a:extLst>
          </p:cNvPr>
          <p:cNvSpPr>
            <a:spLocks noGrp="1" noChangeArrowheads="1"/>
          </p:cNvSpPr>
          <p:nvPr>
            <p:ph type="ctrTitle"/>
          </p:nvPr>
        </p:nvSpPr>
        <p:spPr/>
        <p:txBody>
          <a:bodyPr/>
          <a:lstStyle/>
          <a:p>
            <a:r>
              <a:rPr lang="en-US" altLang="en-US" sz="5000" dirty="0"/>
              <a:t>More Instance-Sensitive Algorithms</a:t>
            </a:r>
          </a:p>
        </p:txBody>
      </p:sp>
      <p:sp>
        <p:nvSpPr>
          <p:cNvPr id="6159" name="Rectangle 15">
            <a:extLst>
              <a:ext uri="{FF2B5EF4-FFF2-40B4-BE49-F238E27FC236}">
                <a16:creationId xmlns:a16="http://schemas.microsoft.com/office/drawing/2014/main" id="{D829BBBC-DE0A-7E45-A9E7-5BC79B60C124}"/>
              </a:ext>
            </a:extLst>
          </p:cNvPr>
          <p:cNvSpPr>
            <a:spLocks noGrp="1" noChangeArrowheads="1"/>
          </p:cNvSpPr>
          <p:nvPr>
            <p:ph type="subTitle" idx="1"/>
          </p:nvPr>
        </p:nvSpPr>
        <p:spPr/>
        <p:txBody>
          <a:bodyPr/>
          <a:lstStyle/>
          <a:p>
            <a:r>
              <a:rPr lang="en-US" altLang="en-US" dirty="0">
                <a:latin typeface="Times New Roman" panose="02020603050405020304" pitchFamily="18" charset="0"/>
                <a:cs typeface="Times New Roman" panose="02020603050405020304" pitchFamily="18" charset="0"/>
              </a:rPr>
              <a:t>Michael T. Goodrich</a:t>
            </a:r>
          </a:p>
          <a:p>
            <a:r>
              <a:rPr lang="en-US" altLang="en-US" dirty="0">
                <a:latin typeface="Times New Roman" panose="02020603050405020304" pitchFamily="18" charset="0"/>
                <a:cs typeface="Times New Roman" panose="02020603050405020304" pitchFamily="18" charset="0"/>
              </a:rPr>
              <a:t>University of California, Irvine</a:t>
            </a:r>
          </a:p>
        </p:txBody>
      </p:sp>
      <p:sp>
        <p:nvSpPr>
          <p:cNvPr id="2" name="TextBox 1">
            <a:extLst>
              <a:ext uri="{FF2B5EF4-FFF2-40B4-BE49-F238E27FC236}">
                <a16:creationId xmlns:a16="http://schemas.microsoft.com/office/drawing/2014/main" id="{3E1C688B-FA09-FFC0-5624-0B9F43CFED78}"/>
              </a:ext>
            </a:extLst>
          </p:cNvPr>
          <p:cNvSpPr txBox="1"/>
          <p:nvPr/>
        </p:nvSpPr>
        <p:spPr>
          <a:xfrm>
            <a:off x="147145" y="6547945"/>
            <a:ext cx="7066358" cy="261610"/>
          </a:xfrm>
          <a:prstGeom prst="rect">
            <a:avLst/>
          </a:prstGeom>
          <a:noFill/>
        </p:spPr>
        <p:txBody>
          <a:bodyPr wrap="none" rtlCol="0">
            <a:spAutoFit/>
          </a:bodyPr>
          <a:lstStyle/>
          <a:p>
            <a:r>
              <a:rPr lang="en-US" sz="1100" dirty="0">
                <a:solidFill>
                  <a:schemeClr val="bg2">
                    <a:lumMod val="75000"/>
                  </a:schemeClr>
                </a:solidFill>
              </a:rPr>
              <a:t>Some slides adapted from material from Jérémy Barbay, Christos </a:t>
            </a:r>
            <a:r>
              <a:rPr lang="en-US" sz="1100" dirty="0" err="1">
                <a:solidFill>
                  <a:schemeClr val="bg2">
                    <a:lumMod val="75000"/>
                  </a:schemeClr>
                </a:solidFill>
              </a:rPr>
              <a:t>Levcopoulos</a:t>
            </a:r>
            <a:r>
              <a:rPr lang="en-US" sz="1100" dirty="0">
                <a:solidFill>
                  <a:schemeClr val="bg2">
                    <a:lumMod val="75000"/>
                  </a:schemeClr>
                </a:solidFill>
              </a:rPr>
              <a:t>, Ola Petersson, and Wikipedia.</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76033-181B-F1EC-D46B-73AD4BC81A18}"/>
              </a:ext>
            </a:extLst>
          </p:cNvPr>
          <p:cNvSpPr>
            <a:spLocks noGrp="1"/>
          </p:cNvSpPr>
          <p:nvPr>
            <p:ph type="title"/>
          </p:nvPr>
        </p:nvSpPr>
        <p:spPr>
          <a:xfrm>
            <a:off x="257969" y="169693"/>
            <a:ext cx="8628062" cy="529702"/>
          </a:xfrm>
        </p:spPr>
        <p:txBody>
          <a:bodyPr/>
          <a:lstStyle/>
          <a:p>
            <a:r>
              <a:rPr lang="en-US" dirty="0"/>
              <a:t>Vertical Entropy</a:t>
            </a:r>
          </a:p>
        </p:txBody>
      </p:sp>
      <p:sp>
        <p:nvSpPr>
          <p:cNvPr id="3" name="Content Placeholder 2">
            <a:extLst>
              <a:ext uri="{FF2B5EF4-FFF2-40B4-BE49-F238E27FC236}">
                <a16:creationId xmlns:a16="http://schemas.microsoft.com/office/drawing/2014/main" id="{3E25963D-19F6-20BC-F17C-8A8DECCDBF14}"/>
              </a:ext>
            </a:extLst>
          </p:cNvPr>
          <p:cNvSpPr>
            <a:spLocks noGrp="1"/>
          </p:cNvSpPr>
          <p:nvPr>
            <p:ph idx="1"/>
          </p:nvPr>
        </p:nvSpPr>
        <p:spPr>
          <a:xfrm>
            <a:off x="380999" y="699395"/>
            <a:ext cx="8293100" cy="4701208"/>
          </a:xfrm>
        </p:spPr>
        <p:txBody>
          <a:bodyPr/>
          <a:lstStyle/>
          <a:p>
            <a:r>
              <a:rPr lang="en-US" dirty="0"/>
              <a:t>Let </a:t>
            </a:r>
            <a:r>
              <a:rPr lang="en-US" i="1" dirty="0" err="1"/>
              <a:t>n</a:t>
            </a:r>
            <a:r>
              <a:rPr lang="en-US" i="1" baseline="-25000" dirty="0" err="1"/>
              <a:t>i</a:t>
            </a:r>
            <a:r>
              <a:rPr lang="en-US" dirty="0"/>
              <a:t> be the number of points dominated by the </a:t>
            </a:r>
            <a:r>
              <a:rPr lang="en-US" i="1" dirty="0" err="1"/>
              <a:t>i-</a:t>
            </a:r>
            <a:r>
              <a:rPr lang="en-US" dirty="0" err="1"/>
              <a:t>th</a:t>
            </a:r>
            <a:r>
              <a:rPr lang="en-US" dirty="0"/>
              <a:t> maximal point but not the (</a:t>
            </a:r>
            <a:r>
              <a:rPr lang="en-US" i="1" dirty="0"/>
              <a:t>i</a:t>
            </a:r>
            <a:r>
              <a:rPr lang="en-US" dirty="0"/>
              <a:t>-1)-set maximal point.</a:t>
            </a:r>
          </a:p>
          <a:p>
            <a:endParaRPr lang="en-US" dirty="0"/>
          </a:p>
          <a:p>
            <a:endParaRPr lang="en-US" dirty="0"/>
          </a:p>
          <a:p>
            <a:r>
              <a:rPr lang="en-US" dirty="0"/>
              <a:t>Note that </a:t>
            </a:r>
            <a:r>
              <a:rPr lang="en-US" i="1" dirty="0"/>
              <a:t>H</a:t>
            </a:r>
            <a:r>
              <a:rPr lang="en-US" i="1" baseline="-25000" dirty="0"/>
              <a:t>v</a:t>
            </a:r>
            <a:r>
              <a:rPr lang="en-US" dirty="0"/>
              <a:t> is at most log</a:t>
            </a:r>
            <a:r>
              <a:rPr lang="en-US" baseline="-25000" dirty="0"/>
              <a:t>2</a:t>
            </a:r>
            <a:r>
              <a:rPr lang="en-US" dirty="0"/>
              <a:t> </a:t>
            </a:r>
            <a:r>
              <a:rPr lang="en-US" i="1" dirty="0"/>
              <a:t>h</a:t>
            </a:r>
            <a:r>
              <a:rPr lang="en-US" dirty="0"/>
              <a:t>.</a:t>
            </a:r>
          </a:p>
        </p:txBody>
      </p:sp>
      <p:pic>
        <p:nvPicPr>
          <p:cNvPr id="6" name="Picture 5">
            <a:extLst>
              <a:ext uri="{FF2B5EF4-FFF2-40B4-BE49-F238E27FC236}">
                <a16:creationId xmlns:a16="http://schemas.microsoft.com/office/drawing/2014/main" id="{175A28E1-389D-C95B-3085-4D6985CD336C}"/>
              </a:ext>
            </a:extLst>
          </p:cNvPr>
          <p:cNvPicPr>
            <a:picLocks noChangeAspect="1"/>
          </p:cNvPicPr>
          <p:nvPr/>
        </p:nvPicPr>
        <p:blipFill>
          <a:blip r:embed="rId2"/>
          <a:stretch>
            <a:fillRect/>
          </a:stretch>
        </p:blipFill>
        <p:spPr>
          <a:xfrm>
            <a:off x="2897217" y="1396520"/>
            <a:ext cx="3349565" cy="1275293"/>
          </a:xfrm>
          <a:prstGeom prst="rect">
            <a:avLst/>
          </a:prstGeom>
        </p:spPr>
      </p:pic>
      <p:pic>
        <p:nvPicPr>
          <p:cNvPr id="7" name="Picture 2">
            <a:extLst>
              <a:ext uri="{FF2B5EF4-FFF2-40B4-BE49-F238E27FC236}">
                <a16:creationId xmlns:a16="http://schemas.microsoft.com/office/drawing/2014/main" id="{AB2D0203-4890-7064-D43B-F534B845B3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7286" y="3226676"/>
            <a:ext cx="3366436" cy="3366436"/>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a:extLst>
              <a:ext uri="{FF2B5EF4-FFF2-40B4-BE49-F238E27FC236}">
                <a16:creationId xmlns:a16="http://schemas.microsoft.com/office/drawing/2014/main" id="{93097C2E-B5B7-77A1-99E0-FE4F6FE15932}"/>
              </a:ext>
            </a:extLst>
          </p:cNvPr>
          <p:cNvCxnSpPr/>
          <p:nvPr/>
        </p:nvCxnSpPr>
        <p:spPr bwMode="auto">
          <a:xfrm>
            <a:off x="3100552" y="3121572"/>
            <a:ext cx="0" cy="3736428"/>
          </a:xfrm>
          <a:prstGeom prst="line">
            <a:avLst/>
          </a:prstGeom>
          <a:solidFill>
            <a:schemeClr val="accent1"/>
          </a:solidFill>
          <a:ln w="28575" cap="flat" cmpd="sng" algn="ctr">
            <a:solidFill>
              <a:schemeClr val="accent2">
                <a:lumMod val="50000"/>
              </a:schemeClr>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Connector 13">
            <a:extLst>
              <a:ext uri="{FF2B5EF4-FFF2-40B4-BE49-F238E27FC236}">
                <a16:creationId xmlns:a16="http://schemas.microsoft.com/office/drawing/2014/main" id="{6AA36651-3BAE-6B88-FCA1-9DB3A6316BC7}"/>
              </a:ext>
            </a:extLst>
          </p:cNvPr>
          <p:cNvCxnSpPr/>
          <p:nvPr/>
        </p:nvCxnSpPr>
        <p:spPr bwMode="auto">
          <a:xfrm>
            <a:off x="4608788" y="3121572"/>
            <a:ext cx="0" cy="3736428"/>
          </a:xfrm>
          <a:prstGeom prst="line">
            <a:avLst/>
          </a:prstGeom>
          <a:solidFill>
            <a:schemeClr val="accent1"/>
          </a:solidFill>
          <a:ln w="28575" cap="flat" cmpd="sng" algn="ctr">
            <a:solidFill>
              <a:schemeClr val="accent2">
                <a:lumMod val="50000"/>
              </a:schemeClr>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Connector 14">
            <a:extLst>
              <a:ext uri="{FF2B5EF4-FFF2-40B4-BE49-F238E27FC236}">
                <a16:creationId xmlns:a16="http://schemas.microsoft.com/office/drawing/2014/main" id="{6020DC09-1A7B-F316-5123-2995CEC69BA8}"/>
              </a:ext>
            </a:extLst>
          </p:cNvPr>
          <p:cNvCxnSpPr/>
          <p:nvPr/>
        </p:nvCxnSpPr>
        <p:spPr bwMode="auto">
          <a:xfrm>
            <a:off x="5333999" y="3121572"/>
            <a:ext cx="0" cy="3736428"/>
          </a:xfrm>
          <a:prstGeom prst="line">
            <a:avLst/>
          </a:prstGeom>
          <a:solidFill>
            <a:schemeClr val="accent1"/>
          </a:solidFill>
          <a:ln w="28575" cap="flat" cmpd="sng" algn="ctr">
            <a:solidFill>
              <a:schemeClr val="accent2">
                <a:lumMod val="50000"/>
              </a:schemeClr>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Connector 15">
            <a:extLst>
              <a:ext uri="{FF2B5EF4-FFF2-40B4-BE49-F238E27FC236}">
                <a16:creationId xmlns:a16="http://schemas.microsoft.com/office/drawing/2014/main" id="{643725EC-A833-FAE0-2C64-480BD84390E7}"/>
              </a:ext>
            </a:extLst>
          </p:cNvPr>
          <p:cNvCxnSpPr/>
          <p:nvPr/>
        </p:nvCxnSpPr>
        <p:spPr bwMode="auto">
          <a:xfrm>
            <a:off x="5562162" y="3121572"/>
            <a:ext cx="0" cy="3736428"/>
          </a:xfrm>
          <a:prstGeom prst="line">
            <a:avLst/>
          </a:prstGeom>
          <a:solidFill>
            <a:schemeClr val="accent1"/>
          </a:solidFill>
          <a:ln w="28575" cap="flat" cmpd="sng" algn="ctr">
            <a:solidFill>
              <a:schemeClr val="accent2">
                <a:lumMod val="50000"/>
              </a:schemeClr>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Straight Connector 16">
            <a:extLst>
              <a:ext uri="{FF2B5EF4-FFF2-40B4-BE49-F238E27FC236}">
                <a16:creationId xmlns:a16="http://schemas.microsoft.com/office/drawing/2014/main" id="{A94407E5-7BB7-32CC-263B-6FEA6B321674}"/>
              </a:ext>
            </a:extLst>
          </p:cNvPr>
          <p:cNvCxnSpPr/>
          <p:nvPr/>
        </p:nvCxnSpPr>
        <p:spPr bwMode="auto">
          <a:xfrm>
            <a:off x="5975131" y="3121572"/>
            <a:ext cx="0" cy="3736428"/>
          </a:xfrm>
          <a:prstGeom prst="line">
            <a:avLst/>
          </a:prstGeom>
          <a:solidFill>
            <a:schemeClr val="accent1"/>
          </a:solidFill>
          <a:ln w="28575" cap="flat" cmpd="sng" algn="ctr">
            <a:solidFill>
              <a:schemeClr val="accent2">
                <a:lumMod val="50000"/>
              </a:schemeClr>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Slide Number Placeholder 17">
            <a:extLst>
              <a:ext uri="{FF2B5EF4-FFF2-40B4-BE49-F238E27FC236}">
                <a16:creationId xmlns:a16="http://schemas.microsoft.com/office/drawing/2014/main" id="{E2110487-AA68-2C68-FC1A-F08F1C147C96}"/>
              </a:ext>
            </a:extLst>
          </p:cNvPr>
          <p:cNvSpPr>
            <a:spLocks noGrp="1"/>
          </p:cNvSpPr>
          <p:nvPr>
            <p:ph type="sldNum" sz="quarter" idx="12"/>
          </p:nvPr>
        </p:nvSpPr>
        <p:spPr/>
        <p:txBody>
          <a:bodyPr/>
          <a:lstStyle/>
          <a:p>
            <a:fld id="{CAD0E2FB-4BD6-D04C-8788-6E6E545732D2}" type="slidenum">
              <a:rPr lang="en-US" altLang="en-US" smtClean="0"/>
              <a:pPr/>
              <a:t>10</a:t>
            </a:fld>
            <a:endParaRPr lang="en-US" altLang="en-US"/>
          </a:p>
        </p:txBody>
      </p:sp>
    </p:spTree>
    <p:extLst>
      <p:ext uri="{BB962C8B-B14F-4D97-AF65-F5344CB8AC3E}">
        <p14:creationId xmlns:p14="http://schemas.microsoft.com/office/powerpoint/2010/main" val="15777572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BC6BB-165F-2B2C-28BF-4BD9C1D8F9E1}"/>
              </a:ext>
            </a:extLst>
          </p:cNvPr>
          <p:cNvSpPr>
            <a:spLocks noGrp="1"/>
          </p:cNvSpPr>
          <p:nvPr>
            <p:ph type="title"/>
          </p:nvPr>
        </p:nvSpPr>
        <p:spPr/>
        <p:txBody>
          <a:bodyPr/>
          <a:lstStyle/>
          <a:p>
            <a:r>
              <a:rPr lang="en-US"/>
              <a:t>An </a:t>
            </a:r>
            <a:r>
              <a:rPr lang="en-US" dirty="0"/>
              <a:t>Entropy-Sensitive Analysis</a:t>
            </a:r>
          </a:p>
        </p:txBody>
      </p:sp>
      <p:sp>
        <p:nvSpPr>
          <p:cNvPr id="3" name="Content Placeholder 2">
            <a:extLst>
              <a:ext uri="{FF2B5EF4-FFF2-40B4-BE49-F238E27FC236}">
                <a16:creationId xmlns:a16="http://schemas.microsoft.com/office/drawing/2014/main" id="{9E7C1349-22C0-7FAA-7035-62B19C2B770B}"/>
              </a:ext>
            </a:extLst>
          </p:cNvPr>
          <p:cNvSpPr>
            <a:spLocks noGrp="1"/>
          </p:cNvSpPr>
          <p:nvPr>
            <p:ph idx="1"/>
          </p:nvPr>
        </p:nvSpPr>
        <p:spPr>
          <a:xfrm>
            <a:off x="213519" y="1729409"/>
            <a:ext cx="8787262" cy="4701208"/>
          </a:xfrm>
        </p:spPr>
        <p:txBody>
          <a:bodyPr/>
          <a:lstStyle/>
          <a:p>
            <a:r>
              <a:rPr lang="en-US" dirty="0"/>
              <a:t>The combine-and-conquer algorithm runs in </a:t>
            </a:r>
            <a:r>
              <a:rPr lang="en-US" i="1" dirty="0"/>
              <a:t>O</a:t>
            </a:r>
            <a:r>
              <a:rPr lang="en-US" dirty="0"/>
              <a:t>(</a:t>
            </a:r>
            <a:r>
              <a:rPr lang="en-US" i="1" dirty="0" err="1"/>
              <a:t>nH</a:t>
            </a:r>
            <a:r>
              <a:rPr lang="en-US" i="1" baseline="-25000" dirty="0" err="1"/>
              <a:t>v</a:t>
            </a:r>
            <a:r>
              <a:rPr lang="en-US" dirty="0"/>
              <a:t>) time.</a:t>
            </a:r>
          </a:p>
          <a:p>
            <a:r>
              <a:rPr lang="en-US" b="1" dirty="0"/>
              <a:t>Proof sketch</a:t>
            </a:r>
            <a:r>
              <a:rPr lang="en-US" dirty="0"/>
              <a:t>:</a:t>
            </a:r>
          </a:p>
          <a:p>
            <a:r>
              <a:rPr lang="en-US" dirty="0"/>
              <a:t>If a maximal point dominates at least </a:t>
            </a:r>
            <a:r>
              <a:rPr lang="en-US" i="1" dirty="0" err="1"/>
              <a:t>n</a:t>
            </a:r>
            <a:r>
              <a:rPr lang="en-US" i="1" baseline="-25000" dirty="0" err="1"/>
              <a:t>i</a:t>
            </a:r>
            <a:r>
              <a:rPr lang="en-US" baseline="-25000" dirty="0"/>
              <a:t> </a:t>
            </a:r>
            <a:r>
              <a:rPr lang="en-US" dirty="0"/>
              <a:t>input points, then it will be identified by the </a:t>
            </a:r>
            <a:r>
              <a:rPr lang="en-US" dirty="0" err="1"/>
              <a:t>MaximalPoints</a:t>
            </a:r>
            <a:r>
              <a:rPr lang="en-US" dirty="0"/>
              <a:t> algorithm after at most log</a:t>
            </a:r>
            <a:r>
              <a:rPr lang="en-US" baseline="-25000" dirty="0"/>
              <a:t>2</a:t>
            </a:r>
            <a:r>
              <a:rPr lang="en-US" dirty="0"/>
              <a:t>(</a:t>
            </a:r>
            <a:r>
              <a:rPr lang="en-US" i="1" dirty="0"/>
              <a:t>n</a:t>
            </a:r>
            <a:r>
              <a:rPr lang="en-US" dirty="0"/>
              <a:t>/</a:t>
            </a:r>
            <a:r>
              <a:rPr lang="en-US" i="1" dirty="0" err="1"/>
              <a:t>n</a:t>
            </a:r>
            <a:r>
              <a:rPr lang="en-US" i="1" baseline="-25000" dirty="0" err="1"/>
              <a:t>i</a:t>
            </a:r>
            <a:r>
              <a:rPr lang="en-US" dirty="0"/>
              <a:t>) rounds. </a:t>
            </a:r>
          </a:p>
          <a:p>
            <a:r>
              <a:rPr lang="en-US" dirty="0"/>
              <a:t>For example, if </a:t>
            </a:r>
            <a:r>
              <a:rPr lang="en-US" i="1" dirty="0" err="1"/>
              <a:t>n</a:t>
            </a:r>
            <a:r>
              <a:rPr lang="en-US" i="1" baseline="-25000" dirty="0" err="1"/>
              <a:t>i</a:t>
            </a:r>
            <a:r>
              <a:rPr lang="en-US" dirty="0"/>
              <a:t> ≥ </a:t>
            </a:r>
            <a:r>
              <a:rPr lang="en-US" i="1" dirty="0"/>
              <a:t>n</a:t>
            </a:r>
            <a:r>
              <a:rPr lang="en-US" dirty="0"/>
              <a:t>/2, it will be identified immediately; if </a:t>
            </a:r>
            <a:r>
              <a:rPr lang="en-US" i="1" dirty="0" err="1"/>
              <a:t>n</a:t>
            </a:r>
            <a:r>
              <a:rPr lang="en-US" i="1" baseline="-25000" dirty="0" err="1"/>
              <a:t>i</a:t>
            </a:r>
            <a:r>
              <a:rPr lang="en-US" dirty="0"/>
              <a:t> ≥ </a:t>
            </a:r>
            <a:r>
              <a:rPr lang="en-US" i="1" dirty="0"/>
              <a:t>n</a:t>
            </a:r>
            <a:r>
              <a:rPr lang="en-US" dirty="0"/>
              <a:t>/4 it will be identified after at most two levels of recursion; and so on. </a:t>
            </a:r>
          </a:p>
          <a:p>
            <a:r>
              <a:rPr lang="en-US" dirty="0"/>
              <a:t>Thus, the </a:t>
            </a:r>
            <a:r>
              <a:rPr lang="en-US" i="1" dirty="0" err="1"/>
              <a:t>n</a:t>
            </a:r>
            <a:r>
              <a:rPr lang="en-US" i="1" baseline="-25000" dirty="0" err="1"/>
              <a:t>i</a:t>
            </a:r>
            <a:r>
              <a:rPr lang="en-US" dirty="0"/>
              <a:t> input points that it dominates contribute at most </a:t>
            </a:r>
            <a:r>
              <a:rPr lang="en-US" i="1" dirty="0" err="1"/>
              <a:t>n</a:t>
            </a:r>
            <a:r>
              <a:rPr lang="en-US" i="1" baseline="-25000" dirty="0" err="1"/>
              <a:t>i</a:t>
            </a:r>
            <a:r>
              <a:rPr lang="en-US" dirty="0"/>
              <a:t> comparisons to at most log</a:t>
            </a:r>
            <a:r>
              <a:rPr lang="en-US" baseline="-25000" dirty="0"/>
              <a:t>2</a:t>
            </a:r>
            <a:r>
              <a:rPr lang="en-US" dirty="0"/>
              <a:t>(</a:t>
            </a:r>
            <a:r>
              <a:rPr lang="en-US" i="1" dirty="0"/>
              <a:t>n</a:t>
            </a:r>
            <a:r>
              <a:rPr lang="en-US" dirty="0"/>
              <a:t>/</a:t>
            </a:r>
            <a:r>
              <a:rPr lang="en-US" i="1" dirty="0" err="1"/>
              <a:t>n</a:t>
            </a:r>
            <a:r>
              <a:rPr lang="en-US" i="1" baseline="-25000" dirty="0" err="1"/>
              <a:t>i</a:t>
            </a:r>
            <a:r>
              <a:rPr lang="en-US" dirty="0"/>
              <a:t>) partition phases.</a:t>
            </a:r>
          </a:p>
        </p:txBody>
      </p:sp>
      <p:sp>
        <p:nvSpPr>
          <p:cNvPr id="4" name="Slide Number Placeholder 3">
            <a:extLst>
              <a:ext uri="{FF2B5EF4-FFF2-40B4-BE49-F238E27FC236}">
                <a16:creationId xmlns:a16="http://schemas.microsoft.com/office/drawing/2014/main" id="{272F072B-5B1E-00A9-CD4D-2979A58C4AFB}"/>
              </a:ext>
            </a:extLst>
          </p:cNvPr>
          <p:cNvSpPr>
            <a:spLocks noGrp="1"/>
          </p:cNvSpPr>
          <p:nvPr>
            <p:ph type="sldNum" sz="quarter" idx="12"/>
          </p:nvPr>
        </p:nvSpPr>
        <p:spPr/>
        <p:txBody>
          <a:bodyPr/>
          <a:lstStyle/>
          <a:p>
            <a:fld id="{CAD0E2FB-4BD6-D04C-8788-6E6E545732D2}" type="slidenum">
              <a:rPr lang="en-US" altLang="en-US" smtClean="0"/>
              <a:pPr/>
              <a:t>11</a:t>
            </a:fld>
            <a:endParaRPr lang="en-US" altLang="en-US"/>
          </a:p>
        </p:txBody>
      </p:sp>
    </p:spTree>
    <p:extLst>
      <p:ext uri="{BB962C8B-B14F-4D97-AF65-F5344CB8AC3E}">
        <p14:creationId xmlns:p14="http://schemas.microsoft.com/office/powerpoint/2010/main" val="15211974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EA29B-3DF1-EE2F-5DF5-7C9A3DCE3763}"/>
              </a:ext>
            </a:extLst>
          </p:cNvPr>
          <p:cNvSpPr>
            <a:spLocks noGrp="1"/>
          </p:cNvSpPr>
          <p:nvPr>
            <p:ph type="title"/>
          </p:nvPr>
        </p:nvSpPr>
        <p:spPr/>
        <p:txBody>
          <a:bodyPr/>
          <a:lstStyle/>
          <a:p>
            <a:r>
              <a:rPr lang="en-US" dirty="0"/>
              <a:t>Revisiting the Sorting Problem</a:t>
            </a:r>
          </a:p>
        </p:txBody>
      </p:sp>
      <p:sp>
        <p:nvSpPr>
          <p:cNvPr id="3" name="Content Placeholder 2">
            <a:extLst>
              <a:ext uri="{FF2B5EF4-FFF2-40B4-BE49-F238E27FC236}">
                <a16:creationId xmlns:a16="http://schemas.microsoft.com/office/drawing/2014/main" id="{443E2F37-0C71-DA26-0826-C618C3375359}"/>
              </a:ext>
            </a:extLst>
          </p:cNvPr>
          <p:cNvSpPr>
            <a:spLocks noGrp="1"/>
          </p:cNvSpPr>
          <p:nvPr>
            <p:ph idx="1"/>
          </p:nvPr>
        </p:nvSpPr>
        <p:spPr>
          <a:xfrm>
            <a:off x="381000" y="1729409"/>
            <a:ext cx="8293100" cy="1147606"/>
          </a:xfrm>
        </p:spPr>
        <p:txBody>
          <a:bodyPr/>
          <a:lstStyle/>
          <a:p>
            <a:r>
              <a:rPr lang="en-US" dirty="0"/>
              <a:t>Given an array, </a:t>
            </a:r>
            <a:r>
              <a:rPr lang="en-US" i="1" dirty="0"/>
              <a:t>X</a:t>
            </a:r>
            <a:r>
              <a:rPr lang="en-US" dirty="0"/>
              <a:t>, of </a:t>
            </a:r>
            <a:r>
              <a:rPr lang="en-US" i="1" dirty="0"/>
              <a:t>n</a:t>
            </a:r>
            <a:r>
              <a:rPr lang="en-US" dirty="0"/>
              <a:t> elements, reorder the elements to be in nondecreasing order. </a:t>
            </a:r>
          </a:p>
        </p:txBody>
      </p:sp>
      <p:pic>
        <p:nvPicPr>
          <p:cNvPr id="4" name="Picture 3">
            <a:extLst>
              <a:ext uri="{FF2B5EF4-FFF2-40B4-BE49-F238E27FC236}">
                <a16:creationId xmlns:a16="http://schemas.microsoft.com/office/drawing/2014/main" id="{3C27A0E8-73DB-CDE8-1DDE-5CD766517794}"/>
              </a:ext>
            </a:extLst>
          </p:cNvPr>
          <p:cNvPicPr>
            <a:picLocks noChangeAspect="1"/>
          </p:cNvPicPr>
          <p:nvPr/>
        </p:nvPicPr>
        <p:blipFill>
          <a:blip r:embed="rId2"/>
          <a:stretch>
            <a:fillRect/>
          </a:stretch>
        </p:blipFill>
        <p:spPr>
          <a:xfrm>
            <a:off x="280425" y="3178097"/>
            <a:ext cx="3418478" cy="288816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a:extLst>
              <a:ext uri="{FF2B5EF4-FFF2-40B4-BE49-F238E27FC236}">
                <a16:creationId xmlns:a16="http://schemas.microsoft.com/office/drawing/2014/main" id="{FCE10EF1-17D4-34DF-31E6-C578B57E4121}"/>
              </a:ext>
            </a:extLst>
          </p:cNvPr>
          <p:cNvPicPr>
            <a:picLocks noChangeAspect="1"/>
          </p:cNvPicPr>
          <p:nvPr/>
        </p:nvPicPr>
        <p:blipFill>
          <a:blip r:embed="rId3"/>
          <a:stretch>
            <a:fillRect/>
          </a:stretch>
        </p:blipFill>
        <p:spPr>
          <a:xfrm>
            <a:off x="5399694" y="3178096"/>
            <a:ext cx="3430212" cy="288816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Right Arrow 5">
            <a:extLst>
              <a:ext uri="{FF2B5EF4-FFF2-40B4-BE49-F238E27FC236}">
                <a16:creationId xmlns:a16="http://schemas.microsoft.com/office/drawing/2014/main" id="{49BB252F-3C55-31B4-FBE1-5C3F4EA53608}"/>
              </a:ext>
            </a:extLst>
          </p:cNvPr>
          <p:cNvSpPr/>
          <p:nvPr/>
        </p:nvSpPr>
        <p:spPr bwMode="auto">
          <a:xfrm>
            <a:off x="3902926" y="4304370"/>
            <a:ext cx="1371600" cy="579863"/>
          </a:xfrm>
          <a:prstGeom prst="rightArrow">
            <a:avLst/>
          </a:prstGeom>
          <a:solidFill>
            <a:schemeClr val="accent2">
              <a:lumMod val="50000"/>
            </a:schemeClr>
          </a:solidFill>
          <a:ln w="9525" cap="flat" cmpd="sng" algn="ctr">
            <a:solidFill>
              <a:schemeClr val="accent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803275"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anose="020B0604020202020204" pitchFamily="34" charset="0"/>
            </a:endParaRPr>
          </a:p>
        </p:txBody>
      </p:sp>
      <p:sp>
        <p:nvSpPr>
          <p:cNvPr id="7" name="Slide Number Placeholder 6">
            <a:extLst>
              <a:ext uri="{FF2B5EF4-FFF2-40B4-BE49-F238E27FC236}">
                <a16:creationId xmlns:a16="http://schemas.microsoft.com/office/drawing/2014/main" id="{586927A0-6850-3388-8A51-ACF1C886B18A}"/>
              </a:ext>
            </a:extLst>
          </p:cNvPr>
          <p:cNvSpPr>
            <a:spLocks noGrp="1"/>
          </p:cNvSpPr>
          <p:nvPr>
            <p:ph type="sldNum" sz="quarter" idx="12"/>
          </p:nvPr>
        </p:nvSpPr>
        <p:spPr/>
        <p:txBody>
          <a:bodyPr/>
          <a:lstStyle/>
          <a:p>
            <a:fld id="{CAD0E2FB-4BD6-D04C-8788-6E6E545732D2}" type="slidenum">
              <a:rPr lang="en-US" altLang="en-US" smtClean="0"/>
              <a:pPr/>
              <a:t>12</a:t>
            </a:fld>
            <a:endParaRPr lang="en-US" altLang="en-US"/>
          </a:p>
        </p:txBody>
      </p:sp>
    </p:spTree>
    <p:extLst>
      <p:ext uri="{BB962C8B-B14F-4D97-AF65-F5344CB8AC3E}">
        <p14:creationId xmlns:p14="http://schemas.microsoft.com/office/powerpoint/2010/main" val="36784629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530EF-03B0-9225-FF39-E8A1E09E42EB}"/>
              </a:ext>
            </a:extLst>
          </p:cNvPr>
          <p:cNvSpPr>
            <a:spLocks noGrp="1"/>
          </p:cNvSpPr>
          <p:nvPr>
            <p:ph type="title"/>
          </p:nvPr>
        </p:nvSpPr>
        <p:spPr/>
        <p:txBody>
          <a:bodyPr/>
          <a:lstStyle/>
          <a:p>
            <a:r>
              <a:rPr lang="en-US" dirty="0"/>
              <a:t>Recalling Priority Queue Sort (Heapsort)</a:t>
            </a:r>
          </a:p>
        </p:txBody>
      </p:sp>
      <p:sp>
        <p:nvSpPr>
          <p:cNvPr id="3" name="Content Placeholder 2">
            <a:extLst>
              <a:ext uri="{FF2B5EF4-FFF2-40B4-BE49-F238E27FC236}">
                <a16:creationId xmlns:a16="http://schemas.microsoft.com/office/drawing/2014/main" id="{396A2C73-2790-A9A9-0328-A94F67BD79AF}"/>
              </a:ext>
            </a:extLst>
          </p:cNvPr>
          <p:cNvSpPr>
            <a:spLocks noGrp="1"/>
          </p:cNvSpPr>
          <p:nvPr>
            <p:ph idx="1"/>
          </p:nvPr>
        </p:nvSpPr>
        <p:spPr>
          <a:xfrm>
            <a:off x="207687" y="778289"/>
            <a:ext cx="8728626" cy="5705061"/>
          </a:xfrm>
        </p:spPr>
        <p:txBody>
          <a:bodyPr/>
          <a:lstStyle/>
          <a:p>
            <a:r>
              <a:rPr lang="en-US" dirty="0"/>
              <a:t>Let </a:t>
            </a:r>
            <a:r>
              <a:rPr lang="en-US" i="1" dirty="0"/>
              <a:t>Q</a:t>
            </a:r>
            <a:r>
              <a:rPr lang="en-US" dirty="0"/>
              <a:t> be a priority queue, e.g., using a heap that supports insert and </a:t>
            </a:r>
            <a:r>
              <a:rPr lang="en-US" dirty="0" err="1"/>
              <a:t>extractMin</a:t>
            </a:r>
            <a:r>
              <a:rPr lang="en-US" dirty="0"/>
              <a:t> operations in </a:t>
            </a:r>
            <a:r>
              <a:rPr lang="en-US" i="1" dirty="0"/>
              <a:t>O</a:t>
            </a:r>
            <a:r>
              <a:rPr lang="en-US" dirty="0"/>
              <a:t>(log </a:t>
            </a:r>
            <a:r>
              <a:rPr lang="en-US" i="1" dirty="0"/>
              <a:t>n</a:t>
            </a:r>
            <a:r>
              <a:rPr lang="en-US" dirty="0"/>
              <a:t>) time:</a:t>
            </a:r>
          </a:p>
          <a:p>
            <a:pPr marL="514350" indent="-514350">
              <a:buFont typeface="+mj-lt"/>
              <a:buAutoNum type="arabicPeriod"/>
            </a:pPr>
            <a:r>
              <a:rPr lang="en-US" dirty="0"/>
              <a:t>Insert the elements into </a:t>
            </a:r>
            <a:r>
              <a:rPr lang="en-US" i="1" dirty="0"/>
              <a:t>Q</a:t>
            </a:r>
            <a:r>
              <a:rPr lang="en-US" dirty="0"/>
              <a:t> using </a:t>
            </a:r>
            <a:r>
              <a:rPr lang="en-US" i="1" dirty="0"/>
              <a:t>n</a:t>
            </a:r>
            <a:r>
              <a:rPr lang="en-US" dirty="0"/>
              <a:t> insert operations.</a:t>
            </a:r>
          </a:p>
          <a:p>
            <a:pPr marL="514350" indent="-514350">
              <a:buFont typeface="+mj-lt"/>
              <a:buAutoNum type="arabicPeriod"/>
            </a:pPr>
            <a:r>
              <a:rPr lang="en-US" dirty="0"/>
              <a:t>Perform </a:t>
            </a:r>
            <a:r>
              <a:rPr lang="en-US" i="1" dirty="0"/>
              <a:t>n</a:t>
            </a:r>
            <a:r>
              <a:rPr lang="en-US" dirty="0"/>
              <a:t> </a:t>
            </a:r>
            <a:r>
              <a:rPr lang="en-US" dirty="0" err="1"/>
              <a:t>extractMin</a:t>
            </a:r>
            <a:r>
              <a:rPr lang="en-US" dirty="0"/>
              <a:t> operations on </a:t>
            </a:r>
            <a:r>
              <a:rPr lang="en-US" i="1" dirty="0"/>
              <a:t>Q</a:t>
            </a:r>
            <a:r>
              <a:rPr lang="en-US" dirty="0"/>
              <a:t> to output the elements in sorted order.</a:t>
            </a:r>
          </a:p>
        </p:txBody>
      </p:sp>
      <p:sp>
        <p:nvSpPr>
          <p:cNvPr id="4" name="Slide Number Placeholder 3">
            <a:extLst>
              <a:ext uri="{FF2B5EF4-FFF2-40B4-BE49-F238E27FC236}">
                <a16:creationId xmlns:a16="http://schemas.microsoft.com/office/drawing/2014/main" id="{FCEE9805-96FB-1A03-B51E-B3FCA3B9E06E}"/>
              </a:ext>
            </a:extLst>
          </p:cNvPr>
          <p:cNvSpPr>
            <a:spLocks noGrp="1"/>
          </p:cNvSpPr>
          <p:nvPr>
            <p:ph type="sldNum" sz="quarter" idx="12"/>
          </p:nvPr>
        </p:nvSpPr>
        <p:spPr/>
        <p:txBody>
          <a:bodyPr/>
          <a:lstStyle/>
          <a:p>
            <a:fld id="{CAD0E2FB-4BD6-D04C-8788-6E6E545732D2}" type="slidenum">
              <a:rPr lang="en-US" altLang="en-US" smtClean="0"/>
              <a:pPr/>
              <a:t>13</a:t>
            </a:fld>
            <a:endParaRPr lang="en-US" altLang="en-US"/>
          </a:p>
        </p:txBody>
      </p:sp>
      <p:pic>
        <p:nvPicPr>
          <p:cNvPr id="5" name="Picture 4">
            <a:extLst>
              <a:ext uri="{FF2B5EF4-FFF2-40B4-BE49-F238E27FC236}">
                <a16:creationId xmlns:a16="http://schemas.microsoft.com/office/drawing/2014/main" id="{BD41F0CC-97CF-181F-BA74-CC493A210EC8}"/>
              </a:ext>
            </a:extLst>
          </p:cNvPr>
          <p:cNvPicPr>
            <a:picLocks noChangeAspect="1"/>
          </p:cNvPicPr>
          <p:nvPr/>
        </p:nvPicPr>
        <p:blipFill>
          <a:blip r:embed="rId2"/>
          <a:stretch>
            <a:fillRect/>
          </a:stretch>
        </p:blipFill>
        <p:spPr>
          <a:xfrm>
            <a:off x="1425904" y="3137215"/>
            <a:ext cx="6359072" cy="3465197"/>
          </a:xfrm>
          <a:prstGeom prst="rect">
            <a:avLst/>
          </a:prstGeom>
        </p:spPr>
      </p:pic>
      <p:sp>
        <p:nvSpPr>
          <p:cNvPr id="6" name="TextBox 5">
            <a:extLst>
              <a:ext uri="{FF2B5EF4-FFF2-40B4-BE49-F238E27FC236}">
                <a16:creationId xmlns:a16="http://schemas.microsoft.com/office/drawing/2014/main" id="{8D63903B-0057-D79D-0CDC-C57616E2043F}"/>
              </a:ext>
            </a:extLst>
          </p:cNvPr>
          <p:cNvSpPr txBox="1"/>
          <p:nvPr/>
        </p:nvSpPr>
        <p:spPr>
          <a:xfrm>
            <a:off x="97632" y="6534834"/>
            <a:ext cx="3057247" cy="276999"/>
          </a:xfrm>
          <a:prstGeom prst="rect">
            <a:avLst/>
          </a:prstGeom>
          <a:noFill/>
        </p:spPr>
        <p:txBody>
          <a:bodyPr wrap="none" rtlCol="0">
            <a:spAutoFit/>
          </a:bodyPr>
          <a:lstStyle/>
          <a:p>
            <a:r>
              <a:rPr lang="en-US" sz="1200" dirty="0">
                <a:solidFill>
                  <a:schemeClr val="bg2">
                    <a:lumMod val="75000"/>
                  </a:schemeClr>
                </a:solidFill>
              </a:rPr>
              <a:t>Image generated using Nano Banana Pro.</a:t>
            </a:r>
          </a:p>
        </p:txBody>
      </p:sp>
      <p:sp>
        <p:nvSpPr>
          <p:cNvPr id="7" name="TextBox 6">
            <a:extLst>
              <a:ext uri="{FF2B5EF4-FFF2-40B4-BE49-F238E27FC236}">
                <a16:creationId xmlns:a16="http://schemas.microsoft.com/office/drawing/2014/main" id="{206023E7-6AFF-034B-1FF9-2E4F6A957089}"/>
              </a:ext>
            </a:extLst>
          </p:cNvPr>
          <p:cNvSpPr txBox="1"/>
          <p:nvPr/>
        </p:nvSpPr>
        <p:spPr>
          <a:xfrm>
            <a:off x="7827016" y="4339708"/>
            <a:ext cx="1252266" cy="1015663"/>
          </a:xfrm>
          <a:prstGeom prst="rect">
            <a:avLst/>
          </a:prstGeom>
          <a:noFill/>
        </p:spPr>
        <p:txBody>
          <a:bodyPr wrap="none" rtlCol="0">
            <a:spAutoFit/>
          </a:bodyPr>
          <a:lstStyle/>
          <a:p>
            <a:r>
              <a:rPr lang="en-US" sz="2000" dirty="0">
                <a:latin typeface="Times New Roman" panose="02020603050405020304" pitchFamily="18" charset="0"/>
                <a:cs typeface="Times New Roman" panose="02020603050405020304" pitchFamily="18" charset="0"/>
              </a:rPr>
              <a:t>Best case:</a:t>
            </a:r>
          </a:p>
          <a:p>
            <a:r>
              <a:rPr lang="en-US" sz="2000" i="1" dirty="0">
                <a:latin typeface="Times New Roman" panose="02020603050405020304" pitchFamily="18" charset="0"/>
                <a:cs typeface="Times New Roman" panose="02020603050405020304" pitchFamily="18" charset="0"/>
              </a:rPr>
              <a:t>O</a:t>
            </a:r>
            <a:r>
              <a:rPr lang="en-US" sz="2000" dirty="0">
                <a:latin typeface="Times New Roman" panose="02020603050405020304" pitchFamily="18" charset="0"/>
                <a:cs typeface="Times New Roman" panose="02020603050405020304" pitchFamily="18" charset="0"/>
              </a:rPr>
              <a:t>(</a:t>
            </a:r>
            <a:r>
              <a:rPr lang="en-US" sz="2000" i="1" dirty="0">
                <a:latin typeface="Times New Roman" panose="02020603050405020304" pitchFamily="18" charset="0"/>
                <a:cs typeface="Times New Roman" panose="02020603050405020304" pitchFamily="18" charset="0"/>
              </a:rPr>
              <a:t>n</a:t>
            </a:r>
            <a:r>
              <a:rPr lang="en-US" sz="2000" dirty="0">
                <a:latin typeface="Times New Roman" panose="02020603050405020304" pitchFamily="18" charset="0"/>
                <a:cs typeface="Times New Roman" panose="02020603050405020304" pitchFamily="18" charset="0"/>
              </a:rPr>
              <a:t> log </a:t>
            </a:r>
            <a:r>
              <a:rPr lang="en-US" sz="2000" i="1" dirty="0">
                <a:latin typeface="Times New Roman" panose="02020603050405020304" pitchFamily="18" charset="0"/>
                <a:cs typeface="Times New Roman" panose="02020603050405020304" pitchFamily="18" charset="0"/>
              </a:rPr>
              <a:t>n</a:t>
            </a:r>
            <a:r>
              <a:rPr lang="en-US" sz="2000" dirty="0">
                <a:latin typeface="Times New Roman" panose="02020603050405020304" pitchFamily="18" charset="0"/>
                <a:cs typeface="Times New Roman" panose="02020603050405020304" pitchFamily="18" charset="0"/>
              </a:rPr>
              <a:t>)</a:t>
            </a:r>
          </a:p>
          <a:p>
            <a:r>
              <a:rPr lang="en-US" sz="2000" dirty="0">
                <a:latin typeface="Times New Roman" panose="02020603050405020304" pitchFamily="18" charset="0"/>
                <a:cs typeface="Times New Roman" panose="02020603050405020304" pitchFamily="18" charset="0"/>
              </a:rPr>
              <a:t>time</a:t>
            </a:r>
          </a:p>
        </p:txBody>
      </p:sp>
      <p:sp>
        <p:nvSpPr>
          <p:cNvPr id="8" name="TextBox 7">
            <a:extLst>
              <a:ext uri="{FF2B5EF4-FFF2-40B4-BE49-F238E27FC236}">
                <a16:creationId xmlns:a16="http://schemas.microsoft.com/office/drawing/2014/main" id="{76AE73F8-AFFA-897C-580B-F5EAA3305B2F}"/>
              </a:ext>
            </a:extLst>
          </p:cNvPr>
          <p:cNvSpPr txBox="1"/>
          <p:nvPr/>
        </p:nvSpPr>
        <p:spPr>
          <a:xfrm>
            <a:off x="103147" y="4339708"/>
            <a:ext cx="1364797" cy="1015663"/>
          </a:xfrm>
          <a:prstGeom prst="rect">
            <a:avLst/>
          </a:prstGeom>
          <a:noFill/>
        </p:spPr>
        <p:txBody>
          <a:bodyPr wrap="none" rtlCol="0">
            <a:spAutoFit/>
          </a:bodyPr>
          <a:lstStyle/>
          <a:p>
            <a:r>
              <a:rPr lang="en-US" sz="2000" dirty="0">
                <a:latin typeface="Times New Roman" panose="02020603050405020304" pitchFamily="18" charset="0"/>
                <a:cs typeface="Times New Roman" panose="02020603050405020304" pitchFamily="18" charset="0"/>
              </a:rPr>
              <a:t>Worst case:</a:t>
            </a:r>
          </a:p>
          <a:p>
            <a:r>
              <a:rPr lang="en-US" sz="2000" i="1" dirty="0">
                <a:latin typeface="Times New Roman" panose="02020603050405020304" pitchFamily="18" charset="0"/>
                <a:cs typeface="Times New Roman" panose="02020603050405020304" pitchFamily="18" charset="0"/>
              </a:rPr>
              <a:t>O</a:t>
            </a:r>
            <a:r>
              <a:rPr lang="en-US" sz="2000" dirty="0">
                <a:latin typeface="Times New Roman" panose="02020603050405020304" pitchFamily="18" charset="0"/>
                <a:cs typeface="Times New Roman" panose="02020603050405020304" pitchFamily="18" charset="0"/>
              </a:rPr>
              <a:t>(</a:t>
            </a:r>
            <a:r>
              <a:rPr lang="en-US" sz="2000" i="1" dirty="0">
                <a:latin typeface="Times New Roman" panose="02020603050405020304" pitchFamily="18" charset="0"/>
                <a:cs typeface="Times New Roman" panose="02020603050405020304" pitchFamily="18" charset="0"/>
              </a:rPr>
              <a:t>n</a:t>
            </a:r>
            <a:r>
              <a:rPr lang="en-US" sz="2000" dirty="0">
                <a:latin typeface="Times New Roman" panose="02020603050405020304" pitchFamily="18" charset="0"/>
                <a:cs typeface="Times New Roman" panose="02020603050405020304" pitchFamily="18" charset="0"/>
              </a:rPr>
              <a:t> log </a:t>
            </a:r>
            <a:r>
              <a:rPr lang="en-US" sz="2000" i="1" dirty="0">
                <a:latin typeface="Times New Roman" panose="02020603050405020304" pitchFamily="18" charset="0"/>
                <a:cs typeface="Times New Roman" panose="02020603050405020304" pitchFamily="18" charset="0"/>
              </a:rPr>
              <a:t>n</a:t>
            </a:r>
            <a:r>
              <a:rPr lang="en-US" sz="2000" dirty="0">
                <a:latin typeface="Times New Roman" panose="02020603050405020304" pitchFamily="18" charset="0"/>
                <a:cs typeface="Times New Roman" panose="02020603050405020304" pitchFamily="18" charset="0"/>
              </a:rPr>
              <a:t>)</a:t>
            </a:r>
          </a:p>
          <a:p>
            <a:r>
              <a:rPr lang="en-US" sz="2000" dirty="0">
                <a:latin typeface="Times New Roman" panose="02020603050405020304" pitchFamily="18" charset="0"/>
                <a:cs typeface="Times New Roman" panose="02020603050405020304" pitchFamily="18" charset="0"/>
              </a:rPr>
              <a:t>time</a:t>
            </a:r>
          </a:p>
        </p:txBody>
      </p:sp>
    </p:spTree>
    <p:extLst>
      <p:ext uri="{BB962C8B-B14F-4D97-AF65-F5344CB8AC3E}">
        <p14:creationId xmlns:p14="http://schemas.microsoft.com/office/powerpoint/2010/main" val="14823484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6D8B0A-229C-64E1-E0CC-2983A7EB912B}"/>
              </a:ext>
            </a:extLst>
          </p:cNvPr>
          <p:cNvSpPr>
            <a:spLocks noGrp="1"/>
          </p:cNvSpPr>
          <p:nvPr>
            <p:ph type="title"/>
          </p:nvPr>
        </p:nvSpPr>
        <p:spPr/>
        <p:txBody>
          <a:bodyPr/>
          <a:lstStyle/>
          <a:p>
            <a:r>
              <a:rPr lang="en-US" dirty="0"/>
              <a:t>Cartesian Tree</a:t>
            </a:r>
          </a:p>
        </p:txBody>
      </p:sp>
      <p:sp>
        <p:nvSpPr>
          <p:cNvPr id="3" name="Content Placeholder 2">
            <a:extLst>
              <a:ext uri="{FF2B5EF4-FFF2-40B4-BE49-F238E27FC236}">
                <a16:creationId xmlns:a16="http://schemas.microsoft.com/office/drawing/2014/main" id="{DB82A4EC-E6CD-D969-100E-082338745493}"/>
              </a:ext>
            </a:extLst>
          </p:cNvPr>
          <p:cNvSpPr>
            <a:spLocks noGrp="1"/>
          </p:cNvSpPr>
          <p:nvPr>
            <p:ph idx="1"/>
          </p:nvPr>
        </p:nvSpPr>
        <p:spPr>
          <a:xfrm>
            <a:off x="338958" y="828602"/>
            <a:ext cx="8293100" cy="5705061"/>
          </a:xfrm>
        </p:spPr>
        <p:txBody>
          <a:bodyPr/>
          <a:lstStyle/>
          <a:p>
            <a:r>
              <a:rPr lang="en-US" dirty="0"/>
              <a:t>A Cartesian tree is a binary tree derived from a sequence of numbers. </a:t>
            </a:r>
          </a:p>
          <a:p>
            <a:r>
              <a:rPr lang="en-US" dirty="0"/>
              <a:t>To construct the Cartesian tree, set its root to be the minimum number in the sequence, and recursively construct its left and right subtrees from the subsequences before and after this number. </a:t>
            </a:r>
          </a:p>
        </p:txBody>
      </p:sp>
      <p:pic>
        <p:nvPicPr>
          <p:cNvPr id="1026" name="Picture 2">
            <a:extLst>
              <a:ext uri="{FF2B5EF4-FFF2-40B4-BE49-F238E27FC236}">
                <a16:creationId xmlns:a16="http://schemas.microsoft.com/office/drawing/2014/main" id="{13E18381-7EB5-3FD6-21CA-74A73C4DBB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8983" y="3342290"/>
            <a:ext cx="3645552" cy="349973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0AF0D630-0468-B328-205B-F757D13532E0}"/>
              </a:ext>
            </a:extLst>
          </p:cNvPr>
          <p:cNvSpPr>
            <a:spLocks noGrp="1"/>
          </p:cNvSpPr>
          <p:nvPr>
            <p:ph type="sldNum" sz="quarter" idx="12"/>
          </p:nvPr>
        </p:nvSpPr>
        <p:spPr/>
        <p:txBody>
          <a:bodyPr/>
          <a:lstStyle/>
          <a:p>
            <a:fld id="{CAD0E2FB-4BD6-D04C-8788-6E6E545732D2}" type="slidenum">
              <a:rPr lang="en-US" altLang="en-US" smtClean="0"/>
              <a:pPr/>
              <a:t>14</a:t>
            </a:fld>
            <a:endParaRPr lang="en-US" altLang="en-US"/>
          </a:p>
        </p:txBody>
      </p:sp>
      <p:sp>
        <p:nvSpPr>
          <p:cNvPr id="5" name="TextBox 4">
            <a:extLst>
              <a:ext uri="{FF2B5EF4-FFF2-40B4-BE49-F238E27FC236}">
                <a16:creationId xmlns:a16="http://schemas.microsoft.com/office/drawing/2014/main" id="{CCD4B6A6-6BB8-655F-C54F-F594EF8899E7}"/>
              </a:ext>
            </a:extLst>
          </p:cNvPr>
          <p:cNvSpPr txBox="1"/>
          <p:nvPr/>
        </p:nvSpPr>
        <p:spPr>
          <a:xfrm>
            <a:off x="427944" y="6029398"/>
            <a:ext cx="3461204" cy="646331"/>
          </a:xfrm>
          <a:prstGeom prst="rect">
            <a:avLst/>
          </a:prstGeom>
          <a:noFill/>
        </p:spPr>
        <p:txBody>
          <a:bodyPr wrap="none" rtlCol="0">
            <a:spAutoFit/>
          </a:bodyPr>
          <a:lstStyle/>
          <a:p>
            <a:r>
              <a:rPr lang="en-US" sz="1800" dirty="0">
                <a:latin typeface="Times New Roman" panose="02020603050405020304" pitchFamily="18" charset="0"/>
                <a:cs typeface="Times New Roman" panose="02020603050405020304" pitchFamily="18" charset="0"/>
              </a:rPr>
              <a:t>Introduced by Jean </a:t>
            </a:r>
            <a:r>
              <a:rPr lang="en-US" sz="1800" dirty="0" err="1">
                <a:latin typeface="Times New Roman" panose="02020603050405020304" pitchFamily="18" charset="0"/>
                <a:cs typeface="Times New Roman" panose="02020603050405020304" pitchFamily="18" charset="0"/>
              </a:rPr>
              <a:t>Vuillemin</a:t>
            </a:r>
            <a:r>
              <a:rPr lang="en-US" sz="1800" dirty="0">
                <a:latin typeface="Times New Roman" panose="02020603050405020304" pitchFamily="18" charset="0"/>
                <a:cs typeface="Times New Roman" panose="02020603050405020304" pitchFamily="18" charset="0"/>
              </a:rPr>
              <a:t> </a:t>
            </a:r>
          </a:p>
          <a:p>
            <a:r>
              <a:rPr lang="en-US" sz="1800" dirty="0">
                <a:latin typeface="Times New Roman" panose="02020603050405020304" pitchFamily="18" charset="0"/>
                <a:cs typeface="Times New Roman" panose="02020603050405020304" pitchFamily="18" charset="0"/>
              </a:rPr>
              <a:t>in 1980 for geometric data retrieval</a:t>
            </a:r>
          </a:p>
        </p:txBody>
      </p:sp>
    </p:spTree>
    <p:extLst>
      <p:ext uri="{BB962C8B-B14F-4D97-AF65-F5344CB8AC3E}">
        <p14:creationId xmlns:p14="http://schemas.microsoft.com/office/powerpoint/2010/main" val="30568270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CE617A-972B-CF6E-748A-38597B0EB71A}"/>
              </a:ext>
            </a:extLst>
          </p:cNvPr>
          <p:cNvSpPr>
            <a:spLocks noGrp="1"/>
          </p:cNvSpPr>
          <p:nvPr>
            <p:ph type="title"/>
          </p:nvPr>
        </p:nvSpPr>
        <p:spPr/>
        <p:txBody>
          <a:bodyPr/>
          <a:lstStyle/>
          <a:p>
            <a:r>
              <a:rPr lang="en-US" dirty="0"/>
              <a:t>Hybrid Nature of Cartesian Trees</a:t>
            </a:r>
          </a:p>
        </p:txBody>
      </p:sp>
      <p:sp>
        <p:nvSpPr>
          <p:cNvPr id="3" name="Content Placeholder 2">
            <a:extLst>
              <a:ext uri="{FF2B5EF4-FFF2-40B4-BE49-F238E27FC236}">
                <a16:creationId xmlns:a16="http://schemas.microsoft.com/office/drawing/2014/main" id="{C20FB8C0-9B82-8BC2-51F1-47EE974A2D69}"/>
              </a:ext>
            </a:extLst>
          </p:cNvPr>
          <p:cNvSpPr>
            <a:spLocks noGrp="1"/>
          </p:cNvSpPr>
          <p:nvPr>
            <p:ph idx="1"/>
          </p:nvPr>
        </p:nvSpPr>
        <p:spPr/>
        <p:txBody>
          <a:bodyPr/>
          <a:lstStyle/>
          <a:p>
            <a:r>
              <a:rPr lang="en-US" dirty="0"/>
              <a:t>A Cartesian tree elegantly combines the properties of two distinct data structures:</a:t>
            </a:r>
          </a:p>
          <a:p>
            <a:pPr marL="514350" indent="-514350">
              <a:buFont typeface="+mj-lt"/>
              <a:buAutoNum type="arabicPeriod"/>
            </a:pPr>
            <a:r>
              <a:rPr lang="en-US" dirty="0"/>
              <a:t>A Heap (specifically, a min-heap or max-heap). </a:t>
            </a:r>
          </a:p>
          <a:p>
            <a:pPr marL="514350" indent="-514350">
              <a:buFont typeface="+mj-lt"/>
              <a:buAutoNum type="arabicPeriod"/>
            </a:pPr>
            <a:r>
              <a:rPr lang="en-US" dirty="0"/>
              <a:t>A Binary Search Tree (in terms of its structural traversal).</a:t>
            </a:r>
          </a:p>
        </p:txBody>
      </p:sp>
      <p:sp>
        <p:nvSpPr>
          <p:cNvPr id="4" name="Slide Number Placeholder 3">
            <a:extLst>
              <a:ext uri="{FF2B5EF4-FFF2-40B4-BE49-F238E27FC236}">
                <a16:creationId xmlns:a16="http://schemas.microsoft.com/office/drawing/2014/main" id="{1E2AE233-9042-4FA2-425D-1FA3321E1436}"/>
              </a:ext>
            </a:extLst>
          </p:cNvPr>
          <p:cNvSpPr>
            <a:spLocks noGrp="1"/>
          </p:cNvSpPr>
          <p:nvPr>
            <p:ph type="sldNum" sz="quarter" idx="12"/>
          </p:nvPr>
        </p:nvSpPr>
        <p:spPr/>
        <p:txBody>
          <a:bodyPr/>
          <a:lstStyle/>
          <a:p>
            <a:fld id="{CAD0E2FB-4BD6-D04C-8788-6E6E545732D2}" type="slidenum">
              <a:rPr lang="en-US" altLang="en-US" smtClean="0"/>
              <a:pPr/>
              <a:t>15</a:t>
            </a:fld>
            <a:endParaRPr lang="en-US" altLang="en-US"/>
          </a:p>
        </p:txBody>
      </p:sp>
      <p:pic>
        <p:nvPicPr>
          <p:cNvPr id="8" name="Picture 2">
            <a:extLst>
              <a:ext uri="{FF2B5EF4-FFF2-40B4-BE49-F238E27FC236}">
                <a16:creationId xmlns:a16="http://schemas.microsoft.com/office/drawing/2014/main" id="{2BF0FE97-8C79-7D8D-05F0-91449A5F3A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8983" y="3342290"/>
            <a:ext cx="3645552" cy="34997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68202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F9B96-2830-A89F-660F-0A3940C39CFF}"/>
              </a:ext>
            </a:extLst>
          </p:cNvPr>
          <p:cNvSpPr>
            <a:spLocks noGrp="1"/>
          </p:cNvSpPr>
          <p:nvPr>
            <p:ph type="title"/>
          </p:nvPr>
        </p:nvSpPr>
        <p:spPr/>
        <p:txBody>
          <a:bodyPr/>
          <a:lstStyle/>
          <a:p>
            <a:r>
              <a:rPr lang="en-US" dirty="0"/>
              <a:t>Two Properties for Cartesian Trees</a:t>
            </a:r>
          </a:p>
        </p:txBody>
      </p:sp>
      <p:sp>
        <p:nvSpPr>
          <p:cNvPr id="3" name="Content Placeholder 2">
            <a:extLst>
              <a:ext uri="{FF2B5EF4-FFF2-40B4-BE49-F238E27FC236}">
                <a16:creationId xmlns:a16="http://schemas.microsoft.com/office/drawing/2014/main" id="{1DE20703-1976-E041-82F9-8BF6EC86C855}"/>
              </a:ext>
            </a:extLst>
          </p:cNvPr>
          <p:cNvSpPr>
            <a:spLocks noGrp="1"/>
          </p:cNvSpPr>
          <p:nvPr>
            <p:ph idx="1"/>
          </p:nvPr>
        </p:nvSpPr>
        <p:spPr>
          <a:xfrm>
            <a:off x="380999" y="725558"/>
            <a:ext cx="8426669" cy="5923720"/>
          </a:xfrm>
        </p:spPr>
        <p:txBody>
          <a:bodyPr/>
          <a:lstStyle/>
          <a:p>
            <a:pPr marL="514350" indent="-514350">
              <a:buFont typeface="+mj-lt"/>
              <a:buAutoNum type="arabicPeriod"/>
            </a:pPr>
            <a:r>
              <a:rPr lang="en-US" b="1" dirty="0">
                <a:solidFill>
                  <a:schemeClr val="accent2">
                    <a:lumMod val="50000"/>
                  </a:schemeClr>
                </a:solidFill>
              </a:rPr>
              <a:t>Heap Property</a:t>
            </a:r>
            <a:r>
              <a:rPr lang="en-US" dirty="0"/>
              <a:t>: The value of any node is strictly less than (or strictly greater than) the values of all its descendants. Result: The minimum (or maximum) value of the sequence is at the root. </a:t>
            </a:r>
          </a:p>
          <a:p>
            <a:pPr marL="514350" indent="-514350">
              <a:buFont typeface="+mj-lt"/>
              <a:buAutoNum type="arabicPeriod"/>
            </a:pPr>
            <a:r>
              <a:rPr lang="en-US" b="1" dirty="0">
                <a:solidFill>
                  <a:schemeClr val="accent2">
                    <a:lumMod val="50000"/>
                  </a:schemeClr>
                </a:solidFill>
              </a:rPr>
              <a:t>In-Order Traversal Property</a:t>
            </a:r>
            <a:r>
              <a:rPr lang="en-US" dirty="0"/>
              <a:t>:</a:t>
            </a:r>
            <a:r>
              <a:rPr lang="en-US" b="1" dirty="0"/>
              <a:t> </a:t>
            </a:r>
            <a:r>
              <a:rPr lang="en-US" dirty="0"/>
              <a:t>If you perform an in-order traversal (Left Child -&gt; Node -&gt; Right Child), you recreate the original sequence. </a:t>
            </a:r>
          </a:p>
        </p:txBody>
      </p:sp>
      <p:sp>
        <p:nvSpPr>
          <p:cNvPr id="4" name="Slide Number Placeholder 3">
            <a:extLst>
              <a:ext uri="{FF2B5EF4-FFF2-40B4-BE49-F238E27FC236}">
                <a16:creationId xmlns:a16="http://schemas.microsoft.com/office/drawing/2014/main" id="{289B2F2C-691D-CA2D-E473-24A6A93E6349}"/>
              </a:ext>
            </a:extLst>
          </p:cNvPr>
          <p:cNvSpPr>
            <a:spLocks noGrp="1"/>
          </p:cNvSpPr>
          <p:nvPr>
            <p:ph type="sldNum" sz="quarter" idx="12"/>
          </p:nvPr>
        </p:nvSpPr>
        <p:spPr/>
        <p:txBody>
          <a:bodyPr/>
          <a:lstStyle/>
          <a:p>
            <a:fld id="{CAD0E2FB-4BD6-D04C-8788-6E6E545732D2}" type="slidenum">
              <a:rPr lang="en-US" altLang="en-US" smtClean="0"/>
              <a:pPr/>
              <a:t>16</a:t>
            </a:fld>
            <a:endParaRPr lang="en-US" altLang="en-US"/>
          </a:p>
        </p:txBody>
      </p:sp>
      <p:sp>
        <p:nvSpPr>
          <p:cNvPr id="6" name="TextBox 5">
            <a:extLst>
              <a:ext uri="{FF2B5EF4-FFF2-40B4-BE49-F238E27FC236}">
                <a16:creationId xmlns:a16="http://schemas.microsoft.com/office/drawing/2014/main" id="{F2E87D17-5E12-39E1-B5F0-FD54AA6308A3}"/>
              </a:ext>
            </a:extLst>
          </p:cNvPr>
          <p:cNvSpPr txBox="1"/>
          <p:nvPr/>
        </p:nvSpPr>
        <p:spPr>
          <a:xfrm>
            <a:off x="97632" y="6534834"/>
            <a:ext cx="3057247" cy="276999"/>
          </a:xfrm>
          <a:prstGeom prst="rect">
            <a:avLst/>
          </a:prstGeom>
          <a:noFill/>
        </p:spPr>
        <p:txBody>
          <a:bodyPr wrap="none" rtlCol="0">
            <a:spAutoFit/>
          </a:bodyPr>
          <a:lstStyle/>
          <a:p>
            <a:r>
              <a:rPr lang="en-US" sz="1200" dirty="0">
                <a:solidFill>
                  <a:schemeClr val="bg2">
                    <a:lumMod val="75000"/>
                  </a:schemeClr>
                </a:solidFill>
              </a:rPr>
              <a:t>Image generated using Nano Banana Pro.</a:t>
            </a:r>
          </a:p>
        </p:txBody>
      </p:sp>
      <p:grpSp>
        <p:nvGrpSpPr>
          <p:cNvPr id="7" name="Group 6">
            <a:extLst>
              <a:ext uri="{FF2B5EF4-FFF2-40B4-BE49-F238E27FC236}">
                <a16:creationId xmlns:a16="http://schemas.microsoft.com/office/drawing/2014/main" id="{11503D7B-30E7-4085-3A54-36C9E3128577}"/>
              </a:ext>
            </a:extLst>
          </p:cNvPr>
          <p:cNvGrpSpPr/>
          <p:nvPr/>
        </p:nvGrpSpPr>
        <p:grpSpPr>
          <a:xfrm>
            <a:off x="3262878" y="3768250"/>
            <a:ext cx="4702568" cy="2562532"/>
            <a:chOff x="3195145" y="4183117"/>
            <a:chExt cx="4702568" cy="2562532"/>
          </a:xfrm>
        </p:grpSpPr>
        <p:pic>
          <p:nvPicPr>
            <p:cNvPr id="8" name="Picture 7">
              <a:extLst>
                <a:ext uri="{FF2B5EF4-FFF2-40B4-BE49-F238E27FC236}">
                  <a16:creationId xmlns:a16="http://schemas.microsoft.com/office/drawing/2014/main" id="{3BA3C1DD-F3A3-2D4A-AD76-07AA32C43DF8}"/>
                </a:ext>
              </a:extLst>
            </p:cNvPr>
            <p:cNvPicPr>
              <a:picLocks noChangeAspect="1"/>
            </p:cNvPicPr>
            <p:nvPr/>
          </p:nvPicPr>
          <p:blipFill>
            <a:blip r:embed="rId2"/>
            <a:stretch>
              <a:fillRect/>
            </a:stretch>
          </p:blipFill>
          <p:spPr>
            <a:xfrm>
              <a:off x="3195145" y="4183117"/>
              <a:ext cx="4702568" cy="2562532"/>
            </a:xfrm>
            <a:prstGeom prst="rect">
              <a:avLst/>
            </a:prstGeom>
          </p:spPr>
        </p:pic>
        <p:pic>
          <p:nvPicPr>
            <p:cNvPr id="9" name="Picture 8">
              <a:extLst>
                <a:ext uri="{FF2B5EF4-FFF2-40B4-BE49-F238E27FC236}">
                  <a16:creationId xmlns:a16="http://schemas.microsoft.com/office/drawing/2014/main" id="{700198A0-BF90-594B-D8EF-BF0A1D650925}"/>
                </a:ext>
              </a:extLst>
            </p:cNvPr>
            <p:cNvPicPr>
              <a:picLocks noChangeAspect="1"/>
            </p:cNvPicPr>
            <p:nvPr/>
          </p:nvPicPr>
          <p:blipFill>
            <a:blip r:embed="rId3"/>
            <a:stretch>
              <a:fillRect/>
            </a:stretch>
          </p:blipFill>
          <p:spPr>
            <a:xfrm>
              <a:off x="6841534" y="4378735"/>
              <a:ext cx="223224" cy="196437"/>
            </a:xfrm>
            <a:prstGeom prst="rect">
              <a:avLst/>
            </a:prstGeom>
          </p:spPr>
        </p:pic>
        <p:pic>
          <p:nvPicPr>
            <p:cNvPr id="10" name="Picture 9">
              <a:extLst>
                <a:ext uri="{FF2B5EF4-FFF2-40B4-BE49-F238E27FC236}">
                  <a16:creationId xmlns:a16="http://schemas.microsoft.com/office/drawing/2014/main" id="{1FE2D51F-55F8-3640-76A3-18E2D03E7C19}"/>
                </a:ext>
              </a:extLst>
            </p:cNvPr>
            <p:cNvPicPr>
              <a:picLocks noChangeAspect="1"/>
            </p:cNvPicPr>
            <p:nvPr/>
          </p:nvPicPr>
          <p:blipFill>
            <a:blip r:embed="rId4"/>
            <a:stretch>
              <a:fillRect/>
            </a:stretch>
          </p:blipFill>
          <p:spPr>
            <a:xfrm>
              <a:off x="6537206" y="4402666"/>
              <a:ext cx="181093" cy="148167"/>
            </a:xfrm>
            <a:prstGeom prst="rect">
              <a:avLst/>
            </a:prstGeom>
          </p:spPr>
        </p:pic>
      </p:grpSp>
    </p:spTree>
    <p:extLst>
      <p:ext uri="{BB962C8B-B14F-4D97-AF65-F5344CB8AC3E}">
        <p14:creationId xmlns:p14="http://schemas.microsoft.com/office/powerpoint/2010/main" val="6732617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26B99-143B-9F8D-A199-B92EC8DD9EE3}"/>
              </a:ext>
            </a:extLst>
          </p:cNvPr>
          <p:cNvSpPr>
            <a:spLocks noGrp="1"/>
          </p:cNvSpPr>
          <p:nvPr>
            <p:ph type="title"/>
          </p:nvPr>
        </p:nvSpPr>
        <p:spPr>
          <a:xfrm>
            <a:off x="97632" y="15980"/>
            <a:ext cx="8752078" cy="709577"/>
          </a:xfrm>
        </p:spPr>
        <p:txBody>
          <a:bodyPr/>
          <a:lstStyle/>
          <a:p>
            <a:r>
              <a:rPr lang="en-US" dirty="0"/>
              <a:t>Algorithm for Constructing a Cartesian Tree</a:t>
            </a:r>
          </a:p>
        </p:txBody>
      </p:sp>
      <p:sp>
        <p:nvSpPr>
          <p:cNvPr id="3" name="Content Placeholder 2">
            <a:extLst>
              <a:ext uri="{FF2B5EF4-FFF2-40B4-BE49-F238E27FC236}">
                <a16:creationId xmlns:a16="http://schemas.microsoft.com/office/drawing/2014/main" id="{01AD6C21-61C7-1875-38D7-B86431C01AB8}"/>
              </a:ext>
            </a:extLst>
          </p:cNvPr>
          <p:cNvSpPr>
            <a:spLocks noGrp="1"/>
          </p:cNvSpPr>
          <p:nvPr>
            <p:ph idx="1"/>
          </p:nvPr>
        </p:nvSpPr>
        <p:spPr>
          <a:xfrm>
            <a:off x="327121" y="725557"/>
            <a:ext cx="8293100" cy="5705061"/>
          </a:xfrm>
        </p:spPr>
        <p:txBody>
          <a:bodyPr/>
          <a:lstStyle/>
          <a:p>
            <a:r>
              <a:rPr lang="en-US" sz="2400" dirty="0"/>
              <a:t>The recursive method can degrade to an algorithm running in </a:t>
            </a:r>
            <a:r>
              <a:rPr lang="en-US" sz="2400" i="1" dirty="0"/>
              <a:t>O</a:t>
            </a:r>
            <a:r>
              <a:rPr lang="en-US" sz="2400" dirty="0"/>
              <a:t>(</a:t>
            </a:r>
            <a:r>
              <a:rPr lang="en-US" sz="2400" i="1" dirty="0"/>
              <a:t>n</a:t>
            </a:r>
            <a:r>
              <a:rPr lang="en-US" sz="2400" baseline="30000" dirty="0"/>
              <a:t>2</a:t>
            </a:r>
            <a:r>
              <a:rPr lang="en-US" sz="2400" dirty="0"/>
              <a:t>) time, but we can build it in </a:t>
            </a:r>
            <a:r>
              <a:rPr lang="en-US" sz="2400" i="1" dirty="0"/>
              <a:t>O</a:t>
            </a:r>
            <a:r>
              <a:rPr lang="en-US" sz="2400" dirty="0"/>
              <a:t>(</a:t>
            </a:r>
            <a:r>
              <a:rPr lang="en-US" sz="2400" i="1" dirty="0"/>
              <a:t>n</a:t>
            </a:r>
            <a:r>
              <a:rPr lang="en-US" sz="2400" dirty="0"/>
              <a:t>) time using a stack: </a:t>
            </a:r>
          </a:p>
          <a:p>
            <a:r>
              <a:rPr lang="en-US" sz="2400" dirty="0"/>
              <a:t>Process the array left to right, maintaining a stack of nodes for the “right spine,” i.e., the nodes from the last inserted elements up to the root. </a:t>
            </a:r>
          </a:p>
          <a:p>
            <a:r>
              <a:rPr lang="en-US" sz="2400" dirty="0"/>
              <a:t>When inserting a new number, pop nodes off the stack as long as they are larger than the new number. The last node popped becomes the left child of the new number. The new number becomes the right child of the new top of the stack. Push the new number onto the stack.</a:t>
            </a:r>
          </a:p>
        </p:txBody>
      </p:sp>
      <p:sp>
        <p:nvSpPr>
          <p:cNvPr id="4" name="Slide Number Placeholder 3">
            <a:extLst>
              <a:ext uri="{FF2B5EF4-FFF2-40B4-BE49-F238E27FC236}">
                <a16:creationId xmlns:a16="http://schemas.microsoft.com/office/drawing/2014/main" id="{708DB559-9EF3-6700-1622-EDF3ED661C96}"/>
              </a:ext>
            </a:extLst>
          </p:cNvPr>
          <p:cNvSpPr>
            <a:spLocks noGrp="1"/>
          </p:cNvSpPr>
          <p:nvPr>
            <p:ph type="sldNum" sz="quarter" idx="12"/>
          </p:nvPr>
        </p:nvSpPr>
        <p:spPr/>
        <p:txBody>
          <a:bodyPr/>
          <a:lstStyle/>
          <a:p>
            <a:fld id="{CAD0E2FB-4BD6-D04C-8788-6E6E545732D2}" type="slidenum">
              <a:rPr lang="en-US" altLang="en-US" smtClean="0"/>
              <a:pPr/>
              <a:t>17</a:t>
            </a:fld>
            <a:endParaRPr lang="en-US" altLang="en-US"/>
          </a:p>
        </p:txBody>
      </p:sp>
      <p:sp>
        <p:nvSpPr>
          <p:cNvPr id="6" name="TextBox 5">
            <a:extLst>
              <a:ext uri="{FF2B5EF4-FFF2-40B4-BE49-F238E27FC236}">
                <a16:creationId xmlns:a16="http://schemas.microsoft.com/office/drawing/2014/main" id="{BC2FF318-7DDD-12E3-470C-A2FDD0319105}"/>
              </a:ext>
            </a:extLst>
          </p:cNvPr>
          <p:cNvSpPr txBox="1"/>
          <p:nvPr/>
        </p:nvSpPr>
        <p:spPr>
          <a:xfrm>
            <a:off x="34374" y="6565021"/>
            <a:ext cx="3057247" cy="276999"/>
          </a:xfrm>
          <a:prstGeom prst="rect">
            <a:avLst/>
          </a:prstGeom>
          <a:noFill/>
        </p:spPr>
        <p:txBody>
          <a:bodyPr wrap="none" rtlCol="0">
            <a:spAutoFit/>
          </a:bodyPr>
          <a:lstStyle/>
          <a:p>
            <a:r>
              <a:rPr lang="en-US" sz="1200" dirty="0">
                <a:solidFill>
                  <a:schemeClr val="bg2">
                    <a:lumMod val="75000"/>
                  </a:schemeClr>
                </a:solidFill>
              </a:rPr>
              <a:t>Image generated using Nano Banana Pro.</a:t>
            </a:r>
          </a:p>
        </p:txBody>
      </p:sp>
      <p:grpSp>
        <p:nvGrpSpPr>
          <p:cNvPr id="9" name="Group 8">
            <a:extLst>
              <a:ext uri="{FF2B5EF4-FFF2-40B4-BE49-F238E27FC236}">
                <a16:creationId xmlns:a16="http://schemas.microsoft.com/office/drawing/2014/main" id="{D213B2B3-0362-0EE0-96D9-A8B7A9B7E19A}"/>
              </a:ext>
            </a:extLst>
          </p:cNvPr>
          <p:cNvGrpSpPr/>
          <p:nvPr/>
        </p:nvGrpSpPr>
        <p:grpSpPr>
          <a:xfrm>
            <a:off x="3195145" y="4183117"/>
            <a:ext cx="4702568" cy="2562532"/>
            <a:chOff x="3195145" y="4183117"/>
            <a:chExt cx="4702568" cy="2562532"/>
          </a:xfrm>
        </p:grpSpPr>
        <p:pic>
          <p:nvPicPr>
            <p:cNvPr id="5" name="Picture 4">
              <a:extLst>
                <a:ext uri="{FF2B5EF4-FFF2-40B4-BE49-F238E27FC236}">
                  <a16:creationId xmlns:a16="http://schemas.microsoft.com/office/drawing/2014/main" id="{48EA6350-4C76-CCBA-31C6-E638F96F6092}"/>
                </a:ext>
              </a:extLst>
            </p:cNvPr>
            <p:cNvPicPr>
              <a:picLocks noChangeAspect="1"/>
            </p:cNvPicPr>
            <p:nvPr/>
          </p:nvPicPr>
          <p:blipFill>
            <a:blip r:embed="rId2"/>
            <a:stretch>
              <a:fillRect/>
            </a:stretch>
          </p:blipFill>
          <p:spPr>
            <a:xfrm>
              <a:off x="3195145" y="4183117"/>
              <a:ext cx="4702568" cy="2562532"/>
            </a:xfrm>
            <a:prstGeom prst="rect">
              <a:avLst/>
            </a:prstGeom>
          </p:spPr>
        </p:pic>
        <p:pic>
          <p:nvPicPr>
            <p:cNvPr id="7" name="Picture 6">
              <a:extLst>
                <a:ext uri="{FF2B5EF4-FFF2-40B4-BE49-F238E27FC236}">
                  <a16:creationId xmlns:a16="http://schemas.microsoft.com/office/drawing/2014/main" id="{2AA3AB52-FFE8-A8F1-6DF2-275C598CA34F}"/>
                </a:ext>
              </a:extLst>
            </p:cNvPr>
            <p:cNvPicPr>
              <a:picLocks noChangeAspect="1"/>
            </p:cNvPicPr>
            <p:nvPr/>
          </p:nvPicPr>
          <p:blipFill>
            <a:blip r:embed="rId3"/>
            <a:stretch>
              <a:fillRect/>
            </a:stretch>
          </p:blipFill>
          <p:spPr>
            <a:xfrm>
              <a:off x="6841534" y="4378735"/>
              <a:ext cx="223224" cy="196437"/>
            </a:xfrm>
            <a:prstGeom prst="rect">
              <a:avLst/>
            </a:prstGeom>
          </p:spPr>
        </p:pic>
        <p:pic>
          <p:nvPicPr>
            <p:cNvPr id="8" name="Picture 7">
              <a:extLst>
                <a:ext uri="{FF2B5EF4-FFF2-40B4-BE49-F238E27FC236}">
                  <a16:creationId xmlns:a16="http://schemas.microsoft.com/office/drawing/2014/main" id="{F855F80E-1410-B176-33A1-E86E0365FEF4}"/>
                </a:ext>
              </a:extLst>
            </p:cNvPr>
            <p:cNvPicPr>
              <a:picLocks noChangeAspect="1"/>
            </p:cNvPicPr>
            <p:nvPr/>
          </p:nvPicPr>
          <p:blipFill>
            <a:blip r:embed="rId4"/>
            <a:stretch>
              <a:fillRect/>
            </a:stretch>
          </p:blipFill>
          <p:spPr>
            <a:xfrm>
              <a:off x="6537206" y="4402666"/>
              <a:ext cx="181093" cy="148167"/>
            </a:xfrm>
            <a:prstGeom prst="rect">
              <a:avLst/>
            </a:prstGeom>
          </p:spPr>
        </p:pic>
      </p:grpSp>
    </p:spTree>
    <p:extLst>
      <p:ext uri="{BB962C8B-B14F-4D97-AF65-F5344CB8AC3E}">
        <p14:creationId xmlns:p14="http://schemas.microsoft.com/office/powerpoint/2010/main" val="12067767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1596C-330C-5228-09EE-22BF928A12BA}"/>
              </a:ext>
            </a:extLst>
          </p:cNvPr>
          <p:cNvSpPr>
            <a:spLocks noGrp="1"/>
          </p:cNvSpPr>
          <p:nvPr>
            <p:ph type="title"/>
          </p:nvPr>
        </p:nvSpPr>
        <p:spPr>
          <a:xfrm>
            <a:off x="97631" y="467925"/>
            <a:ext cx="8628062" cy="709577"/>
          </a:xfrm>
        </p:spPr>
        <p:txBody>
          <a:bodyPr/>
          <a:lstStyle/>
          <a:p>
            <a:r>
              <a:rPr lang="en-US" dirty="0"/>
              <a:t>Cartesian-Tree Priority Queue Sort</a:t>
            </a:r>
          </a:p>
        </p:txBody>
      </p:sp>
      <p:sp>
        <p:nvSpPr>
          <p:cNvPr id="3" name="Content Placeholder 2">
            <a:extLst>
              <a:ext uri="{FF2B5EF4-FFF2-40B4-BE49-F238E27FC236}">
                <a16:creationId xmlns:a16="http://schemas.microsoft.com/office/drawing/2014/main" id="{CF77A99C-B15E-B5D1-2D4B-8CCF5C1A1750}"/>
              </a:ext>
            </a:extLst>
          </p:cNvPr>
          <p:cNvSpPr>
            <a:spLocks noGrp="1"/>
          </p:cNvSpPr>
          <p:nvPr>
            <p:ph idx="1"/>
          </p:nvPr>
        </p:nvSpPr>
        <p:spPr>
          <a:xfrm>
            <a:off x="257969" y="1513490"/>
            <a:ext cx="8628061" cy="4652311"/>
          </a:xfrm>
        </p:spPr>
        <p:txBody>
          <a:bodyPr/>
          <a:lstStyle/>
          <a:p>
            <a:pPr marL="514350" indent="-514350">
              <a:buFont typeface="+mj-lt"/>
              <a:buAutoNum type="arabicPeriod"/>
            </a:pPr>
            <a:r>
              <a:rPr lang="en-US" dirty="0"/>
              <a:t>Construct a cartesian tree for the input sequence.</a:t>
            </a:r>
          </a:p>
          <a:p>
            <a:pPr marL="514350" indent="-514350">
              <a:buFont typeface="+mj-lt"/>
              <a:buAutoNum type="arabicPeriod"/>
            </a:pPr>
            <a:r>
              <a:rPr lang="en-US" dirty="0"/>
              <a:t>Initialize a priority queue, </a:t>
            </a:r>
            <a:r>
              <a:rPr lang="en-US" i="1" dirty="0"/>
              <a:t>Q</a:t>
            </a:r>
            <a:r>
              <a:rPr lang="en-US" dirty="0"/>
              <a:t>, initially containing only the tree root of the cartesian tree.</a:t>
            </a:r>
          </a:p>
          <a:p>
            <a:pPr marL="514350" indent="-514350">
              <a:buFont typeface="+mj-lt"/>
              <a:buAutoNum type="arabicPeriod"/>
            </a:pPr>
            <a:r>
              <a:rPr lang="en-US" dirty="0"/>
              <a:t>While </a:t>
            </a:r>
            <a:r>
              <a:rPr lang="en-US" i="1" dirty="0"/>
              <a:t>Q</a:t>
            </a:r>
            <a:r>
              <a:rPr lang="en-US" dirty="0"/>
              <a:t> is non-empty:</a:t>
            </a:r>
          </a:p>
          <a:p>
            <a:pPr marL="909638" lvl="1" indent="-514350">
              <a:buFont typeface="+mj-lt"/>
              <a:buAutoNum type="arabicPeriod"/>
            </a:pPr>
            <a:r>
              <a:rPr lang="en-US" dirty="0"/>
              <a:t>Find and remove the minimum value in </a:t>
            </a:r>
            <a:r>
              <a:rPr lang="en-US" i="1" dirty="0"/>
              <a:t>Q</a:t>
            </a:r>
          </a:p>
          <a:p>
            <a:pPr marL="909638" lvl="1" indent="-514350">
              <a:buFont typeface="+mj-lt"/>
              <a:buAutoNum type="arabicPeriod"/>
            </a:pPr>
            <a:r>
              <a:rPr lang="en-US" dirty="0"/>
              <a:t>Add this value to the output sequence</a:t>
            </a:r>
          </a:p>
          <a:p>
            <a:pPr marL="909638" lvl="1" indent="-514350">
              <a:buFont typeface="+mj-lt"/>
              <a:buAutoNum type="arabicPeriod"/>
            </a:pPr>
            <a:r>
              <a:rPr lang="en-US" dirty="0"/>
              <a:t>Add the Cartesian tree children* of the removed value to </a:t>
            </a:r>
            <a:r>
              <a:rPr lang="en-US" i="1" dirty="0"/>
              <a:t>Q</a:t>
            </a:r>
          </a:p>
          <a:p>
            <a:pPr marL="514350" indent="-514350">
              <a:buFont typeface="+mj-lt"/>
              <a:buAutoNum type="arabicPeriod"/>
            </a:pPr>
            <a:endParaRPr lang="en-US" i="1" dirty="0"/>
          </a:p>
          <a:p>
            <a:r>
              <a:rPr lang="en-US" dirty="0"/>
              <a:t>This algorithm is correct because of the heap property of the cartesian tree. [</a:t>
            </a:r>
            <a:r>
              <a:rPr lang="en-US" dirty="0" err="1"/>
              <a:t>Levocopoulos</a:t>
            </a:r>
            <a:r>
              <a:rPr lang="en-US" dirty="0"/>
              <a:t> &amp; Petersson, 1989]</a:t>
            </a:r>
          </a:p>
        </p:txBody>
      </p:sp>
      <p:sp>
        <p:nvSpPr>
          <p:cNvPr id="4" name="Slide Number Placeholder 3">
            <a:extLst>
              <a:ext uri="{FF2B5EF4-FFF2-40B4-BE49-F238E27FC236}">
                <a16:creationId xmlns:a16="http://schemas.microsoft.com/office/drawing/2014/main" id="{F0742A20-CFC5-B779-60CF-6F06ED64A856}"/>
              </a:ext>
            </a:extLst>
          </p:cNvPr>
          <p:cNvSpPr>
            <a:spLocks noGrp="1"/>
          </p:cNvSpPr>
          <p:nvPr>
            <p:ph type="sldNum" sz="quarter" idx="12"/>
          </p:nvPr>
        </p:nvSpPr>
        <p:spPr/>
        <p:txBody>
          <a:bodyPr/>
          <a:lstStyle/>
          <a:p>
            <a:fld id="{CAD0E2FB-4BD6-D04C-8788-6E6E545732D2}" type="slidenum">
              <a:rPr lang="en-US" altLang="en-US" smtClean="0"/>
              <a:pPr/>
              <a:t>18</a:t>
            </a:fld>
            <a:endParaRPr lang="en-US" altLang="en-US"/>
          </a:p>
        </p:txBody>
      </p:sp>
      <p:sp>
        <p:nvSpPr>
          <p:cNvPr id="5" name="TextBox 4">
            <a:extLst>
              <a:ext uri="{FF2B5EF4-FFF2-40B4-BE49-F238E27FC236}">
                <a16:creationId xmlns:a16="http://schemas.microsoft.com/office/drawing/2014/main" id="{0294BB9A-8864-090F-27C7-4C010546E9CE}"/>
              </a:ext>
            </a:extLst>
          </p:cNvPr>
          <p:cNvSpPr txBox="1"/>
          <p:nvPr/>
        </p:nvSpPr>
        <p:spPr>
          <a:xfrm>
            <a:off x="63067" y="6483350"/>
            <a:ext cx="9169818" cy="400110"/>
          </a:xfrm>
          <a:prstGeom prst="rect">
            <a:avLst/>
          </a:prstGeom>
          <a:noFill/>
        </p:spPr>
        <p:txBody>
          <a:bodyPr wrap="none" rtlCol="0">
            <a:spAutoFit/>
          </a:bodyPr>
          <a:lstStyle/>
          <a:p>
            <a:r>
              <a:rPr lang="en-US" sz="2000" dirty="0">
                <a:latin typeface="Times New Roman" panose="02020603050405020304" pitchFamily="18" charset="0"/>
                <a:cs typeface="Times New Roman" panose="02020603050405020304" pitchFamily="18" charset="0"/>
              </a:rPr>
              <a:t>*We assume each element is stored along with a pointer to its node in the cartesian tree.</a:t>
            </a:r>
          </a:p>
        </p:txBody>
      </p:sp>
    </p:spTree>
    <p:extLst>
      <p:ext uri="{BB962C8B-B14F-4D97-AF65-F5344CB8AC3E}">
        <p14:creationId xmlns:p14="http://schemas.microsoft.com/office/powerpoint/2010/main" val="24963985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B5CAC-D7BB-969A-156E-D7AF3334007A}"/>
              </a:ext>
            </a:extLst>
          </p:cNvPr>
          <p:cNvSpPr>
            <a:spLocks noGrp="1"/>
          </p:cNvSpPr>
          <p:nvPr>
            <p:ph type="title"/>
          </p:nvPr>
        </p:nvSpPr>
        <p:spPr/>
        <p:txBody>
          <a:bodyPr/>
          <a:lstStyle/>
          <a:p>
            <a:r>
              <a:rPr lang="en-US" dirty="0"/>
              <a:t>Step 1: Construct the Cartesian Tree</a:t>
            </a:r>
          </a:p>
        </p:txBody>
      </p:sp>
      <p:sp>
        <p:nvSpPr>
          <p:cNvPr id="3" name="Content Placeholder 2">
            <a:extLst>
              <a:ext uri="{FF2B5EF4-FFF2-40B4-BE49-F238E27FC236}">
                <a16:creationId xmlns:a16="http://schemas.microsoft.com/office/drawing/2014/main" id="{51736684-EE90-F1EA-F610-74B3274419B8}"/>
              </a:ext>
            </a:extLst>
          </p:cNvPr>
          <p:cNvSpPr>
            <a:spLocks noGrp="1"/>
          </p:cNvSpPr>
          <p:nvPr>
            <p:ph idx="1"/>
          </p:nvPr>
        </p:nvSpPr>
        <p:spPr>
          <a:xfrm>
            <a:off x="381000" y="944216"/>
            <a:ext cx="8458200" cy="5705061"/>
          </a:xfrm>
        </p:spPr>
        <p:txBody>
          <a:bodyPr/>
          <a:lstStyle/>
          <a:p>
            <a:r>
              <a:rPr lang="en-US" dirty="0"/>
              <a:t>For the sequence [9, 3, 7, 1, 8, 12, 10, 15, 20], the smallest element 1 is the root and the tree is as follows:</a:t>
            </a:r>
          </a:p>
        </p:txBody>
      </p:sp>
      <p:sp>
        <p:nvSpPr>
          <p:cNvPr id="4" name="Slide Number Placeholder 3">
            <a:extLst>
              <a:ext uri="{FF2B5EF4-FFF2-40B4-BE49-F238E27FC236}">
                <a16:creationId xmlns:a16="http://schemas.microsoft.com/office/drawing/2014/main" id="{FCC845F6-E6DC-54EA-293B-2B32D91EDD6A}"/>
              </a:ext>
            </a:extLst>
          </p:cNvPr>
          <p:cNvSpPr>
            <a:spLocks noGrp="1"/>
          </p:cNvSpPr>
          <p:nvPr>
            <p:ph type="sldNum" sz="quarter" idx="12"/>
          </p:nvPr>
        </p:nvSpPr>
        <p:spPr/>
        <p:txBody>
          <a:bodyPr/>
          <a:lstStyle/>
          <a:p>
            <a:fld id="{CAD0E2FB-4BD6-D04C-8788-6E6E545732D2}" type="slidenum">
              <a:rPr lang="en-US" altLang="en-US" smtClean="0"/>
              <a:pPr/>
              <a:t>19</a:t>
            </a:fld>
            <a:endParaRPr lang="en-US" altLang="en-US"/>
          </a:p>
        </p:txBody>
      </p:sp>
      <p:pic>
        <p:nvPicPr>
          <p:cNvPr id="5" name="Picture 4">
            <a:extLst>
              <a:ext uri="{FF2B5EF4-FFF2-40B4-BE49-F238E27FC236}">
                <a16:creationId xmlns:a16="http://schemas.microsoft.com/office/drawing/2014/main" id="{688196D7-1C22-D2C2-DC4C-268F78BDEA49}"/>
              </a:ext>
            </a:extLst>
          </p:cNvPr>
          <p:cNvPicPr>
            <a:picLocks noChangeAspect="1"/>
          </p:cNvPicPr>
          <p:nvPr/>
        </p:nvPicPr>
        <p:blipFill>
          <a:blip r:embed="rId2"/>
          <a:stretch>
            <a:fillRect/>
          </a:stretch>
        </p:blipFill>
        <p:spPr>
          <a:xfrm>
            <a:off x="861848" y="2113794"/>
            <a:ext cx="7658816" cy="4177535"/>
          </a:xfrm>
          <a:prstGeom prst="rect">
            <a:avLst/>
          </a:prstGeom>
        </p:spPr>
      </p:pic>
      <p:sp>
        <p:nvSpPr>
          <p:cNvPr id="6" name="TextBox 5">
            <a:extLst>
              <a:ext uri="{FF2B5EF4-FFF2-40B4-BE49-F238E27FC236}">
                <a16:creationId xmlns:a16="http://schemas.microsoft.com/office/drawing/2014/main" id="{5673041D-DEFB-3B3B-B3B4-8AAA3C8315E1}"/>
              </a:ext>
            </a:extLst>
          </p:cNvPr>
          <p:cNvSpPr txBox="1"/>
          <p:nvPr/>
        </p:nvSpPr>
        <p:spPr>
          <a:xfrm>
            <a:off x="97632" y="6534834"/>
            <a:ext cx="3057247" cy="276999"/>
          </a:xfrm>
          <a:prstGeom prst="rect">
            <a:avLst/>
          </a:prstGeom>
          <a:noFill/>
        </p:spPr>
        <p:txBody>
          <a:bodyPr wrap="none" rtlCol="0">
            <a:spAutoFit/>
          </a:bodyPr>
          <a:lstStyle/>
          <a:p>
            <a:r>
              <a:rPr lang="en-US" sz="1200" dirty="0">
                <a:solidFill>
                  <a:schemeClr val="bg2">
                    <a:lumMod val="75000"/>
                  </a:schemeClr>
                </a:solidFill>
              </a:rPr>
              <a:t>Image generated using Nano Banana Pro.</a:t>
            </a:r>
          </a:p>
        </p:txBody>
      </p:sp>
    </p:spTree>
    <p:extLst>
      <p:ext uri="{BB962C8B-B14F-4D97-AF65-F5344CB8AC3E}">
        <p14:creationId xmlns:p14="http://schemas.microsoft.com/office/powerpoint/2010/main" val="24511265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EA29B-3DF1-EE2F-5DF5-7C9A3DCE3763}"/>
              </a:ext>
            </a:extLst>
          </p:cNvPr>
          <p:cNvSpPr>
            <a:spLocks noGrp="1"/>
          </p:cNvSpPr>
          <p:nvPr>
            <p:ph type="title"/>
          </p:nvPr>
        </p:nvSpPr>
        <p:spPr>
          <a:xfrm>
            <a:off x="257969" y="0"/>
            <a:ext cx="8628062" cy="994567"/>
          </a:xfrm>
        </p:spPr>
        <p:txBody>
          <a:bodyPr/>
          <a:lstStyle/>
          <a:p>
            <a:r>
              <a:rPr lang="en-US" dirty="0"/>
              <a:t>The Maximal Points Problem</a:t>
            </a:r>
          </a:p>
        </p:txBody>
      </p:sp>
      <p:sp>
        <p:nvSpPr>
          <p:cNvPr id="3" name="Content Placeholder 2">
            <a:extLst>
              <a:ext uri="{FF2B5EF4-FFF2-40B4-BE49-F238E27FC236}">
                <a16:creationId xmlns:a16="http://schemas.microsoft.com/office/drawing/2014/main" id="{443E2F37-0C71-DA26-0826-C618C3375359}"/>
              </a:ext>
            </a:extLst>
          </p:cNvPr>
          <p:cNvSpPr>
            <a:spLocks noGrp="1"/>
          </p:cNvSpPr>
          <p:nvPr>
            <p:ph idx="1"/>
          </p:nvPr>
        </p:nvSpPr>
        <p:spPr>
          <a:xfrm>
            <a:off x="110169" y="830217"/>
            <a:ext cx="9033831" cy="2545135"/>
          </a:xfrm>
        </p:spPr>
        <p:txBody>
          <a:bodyPr/>
          <a:lstStyle/>
          <a:p>
            <a:r>
              <a:rPr lang="en-US" dirty="0"/>
              <a:t>Given a set of </a:t>
            </a:r>
            <a:r>
              <a:rPr lang="en-US" i="1" dirty="0"/>
              <a:t>n </a:t>
            </a:r>
            <a:r>
              <a:rPr lang="en-US" dirty="0"/>
              <a:t>points in the plane, determine the </a:t>
            </a:r>
            <a:r>
              <a:rPr lang="en-US" b="1" dirty="0">
                <a:solidFill>
                  <a:schemeClr val="accent2">
                    <a:lumMod val="50000"/>
                  </a:schemeClr>
                </a:solidFill>
              </a:rPr>
              <a:t>maximal points </a:t>
            </a:r>
            <a:r>
              <a:rPr lang="en-US" dirty="0"/>
              <a:t>that are not dominated by any other points.</a:t>
            </a:r>
          </a:p>
          <a:p>
            <a:r>
              <a:rPr lang="en-US" dirty="0"/>
              <a:t>A point (</a:t>
            </a:r>
            <a:r>
              <a:rPr lang="en-US" i="1" dirty="0" err="1"/>
              <a:t>x</a:t>
            </a:r>
            <a:r>
              <a:rPr lang="en-US" dirty="0" err="1"/>
              <a:t>,</a:t>
            </a:r>
            <a:r>
              <a:rPr lang="en-US" i="1" dirty="0" err="1"/>
              <a:t>y</a:t>
            </a:r>
            <a:r>
              <a:rPr lang="en-US" dirty="0"/>
              <a:t>) is </a:t>
            </a:r>
            <a:r>
              <a:rPr lang="en-US" b="1" dirty="0">
                <a:solidFill>
                  <a:schemeClr val="accent2">
                    <a:lumMod val="50000"/>
                  </a:schemeClr>
                </a:solidFill>
              </a:rPr>
              <a:t>maximal</a:t>
            </a:r>
            <a:r>
              <a:rPr lang="en-US" dirty="0"/>
              <a:t> if there is no other point with </a:t>
            </a:r>
            <a:r>
              <a:rPr lang="en-US" i="1" dirty="0"/>
              <a:t>x-</a:t>
            </a:r>
            <a:r>
              <a:rPr lang="en-US" dirty="0"/>
              <a:t>coordinate greater than </a:t>
            </a:r>
            <a:r>
              <a:rPr lang="en-US" i="1" dirty="0"/>
              <a:t>x</a:t>
            </a:r>
            <a:r>
              <a:rPr lang="en-US" dirty="0"/>
              <a:t> and </a:t>
            </a:r>
            <a:r>
              <a:rPr lang="en-US" i="1" dirty="0"/>
              <a:t>y-</a:t>
            </a:r>
            <a:r>
              <a:rPr lang="en-US" dirty="0"/>
              <a:t>coordinate greater than </a:t>
            </a:r>
            <a:r>
              <a:rPr lang="en-US" i="1" dirty="0"/>
              <a:t>y.</a:t>
            </a:r>
            <a:endParaRPr lang="en-US" dirty="0"/>
          </a:p>
        </p:txBody>
      </p:sp>
      <p:pic>
        <p:nvPicPr>
          <p:cNvPr id="7" name="Picture 6">
            <a:extLst>
              <a:ext uri="{FF2B5EF4-FFF2-40B4-BE49-F238E27FC236}">
                <a16:creationId xmlns:a16="http://schemas.microsoft.com/office/drawing/2014/main" id="{1C8D487B-41E6-839B-D42B-5C66D15D7273}"/>
              </a:ext>
            </a:extLst>
          </p:cNvPr>
          <p:cNvPicPr>
            <a:picLocks noChangeAspect="1"/>
          </p:cNvPicPr>
          <p:nvPr/>
        </p:nvPicPr>
        <p:blipFill>
          <a:blip r:embed="rId2"/>
          <a:stretch>
            <a:fillRect/>
          </a:stretch>
        </p:blipFill>
        <p:spPr>
          <a:xfrm>
            <a:off x="1916936" y="2511229"/>
            <a:ext cx="4715524" cy="4214568"/>
          </a:xfrm>
          <a:prstGeom prst="rect">
            <a:avLst/>
          </a:prstGeom>
        </p:spPr>
      </p:pic>
      <p:sp>
        <p:nvSpPr>
          <p:cNvPr id="4" name="Slide Number Placeholder 3">
            <a:extLst>
              <a:ext uri="{FF2B5EF4-FFF2-40B4-BE49-F238E27FC236}">
                <a16:creationId xmlns:a16="http://schemas.microsoft.com/office/drawing/2014/main" id="{4DAF6237-2BD5-ABC4-FFB7-B56F9EED68C0}"/>
              </a:ext>
            </a:extLst>
          </p:cNvPr>
          <p:cNvSpPr>
            <a:spLocks noGrp="1"/>
          </p:cNvSpPr>
          <p:nvPr>
            <p:ph type="sldNum" sz="quarter" idx="12"/>
          </p:nvPr>
        </p:nvSpPr>
        <p:spPr/>
        <p:txBody>
          <a:bodyPr/>
          <a:lstStyle/>
          <a:p>
            <a:fld id="{CAD0E2FB-4BD6-D04C-8788-6E6E545732D2}" type="slidenum">
              <a:rPr lang="en-US" altLang="en-US" smtClean="0"/>
              <a:pPr/>
              <a:t>2</a:t>
            </a:fld>
            <a:endParaRPr lang="en-US" altLang="en-US"/>
          </a:p>
        </p:txBody>
      </p:sp>
    </p:spTree>
    <p:extLst>
      <p:ext uri="{BB962C8B-B14F-4D97-AF65-F5344CB8AC3E}">
        <p14:creationId xmlns:p14="http://schemas.microsoft.com/office/powerpoint/2010/main" val="9621539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69D476-9E25-7B8B-9269-AD31B123FE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C6F022D-0680-17C5-6641-7725AAA1B955}"/>
              </a:ext>
            </a:extLst>
          </p:cNvPr>
          <p:cNvSpPr>
            <a:spLocks noGrp="1"/>
          </p:cNvSpPr>
          <p:nvPr>
            <p:ph type="title"/>
          </p:nvPr>
        </p:nvSpPr>
        <p:spPr/>
        <p:txBody>
          <a:bodyPr/>
          <a:lstStyle/>
          <a:p>
            <a:r>
              <a:rPr lang="en-US" dirty="0"/>
              <a:t>Step 2: Initialization</a:t>
            </a:r>
          </a:p>
        </p:txBody>
      </p:sp>
      <p:sp>
        <p:nvSpPr>
          <p:cNvPr id="3" name="Content Placeholder 2">
            <a:extLst>
              <a:ext uri="{FF2B5EF4-FFF2-40B4-BE49-F238E27FC236}">
                <a16:creationId xmlns:a16="http://schemas.microsoft.com/office/drawing/2014/main" id="{DB47A459-ED25-599E-7275-7DF26096CD9B}"/>
              </a:ext>
            </a:extLst>
          </p:cNvPr>
          <p:cNvSpPr>
            <a:spLocks noGrp="1"/>
          </p:cNvSpPr>
          <p:nvPr>
            <p:ph idx="1"/>
          </p:nvPr>
        </p:nvSpPr>
        <p:spPr>
          <a:xfrm>
            <a:off x="381000" y="944216"/>
            <a:ext cx="8458200" cy="5705061"/>
          </a:xfrm>
        </p:spPr>
        <p:txBody>
          <a:bodyPr/>
          <a:lstStyle/>
          <a:p>
            <a:r>
              <a:rPr lang="en-US" dirty="0"/>
              <a:t>Initialize the priority queue, </a:t>
            </a:r>
            <a:r>
              <a:rPr lang="en-US" i="1" dirty="0"/>
              <a:t>Q</a:t>
            </a:r>
            <a:r>
              <a:rPr lang="en-US" dirty="0"/>
              <a:t>.</a:t>
            </a:r>
          </a:p>
        </p:txBody>
      </p:sp>
      <p:sp>
        <p:nvSpPr>
          <p:cNvPr id="4" name="Slide Number Placeholder 3">
            <a:extLst>
              <a:ext uri="{FF2B5EF4-FFF2-40B4-BE49-F238E27FC236}">
                <a16:creationId xmlns:a16="http://schemas.microsoft.com/office/drawing/2014/main" id="{D077684B-84CC-9565-8E66-8F90D979A032}"/>
              </a:ext>
            </a:extLst>
          </p:cNvPr>
          <p:cNvSpPr>
            <a:spLocks noGrp="1"/>
          </p:cNvSpPr>
          <p:nvPr>
            <p:ph type="sldNum" sz="quarter" idx="12"/>
          </p:nvPr>
        </p:nvSpPr>
        <p:spPr/>
        <p:txBody>
          <a:bodyPr/>
          <a:lstStyle/>
          <a:p>
            <a:fld id="{CAD0E2FB-4BD6-D04C-8788-6E6E545732D2}" type="slidenum">
              <a:rPr lang="en-US" altLang="en-US" smtClean="0"/>
              <a:pPr/>
              <a:t>20</a:t>
            </a:fld>
            <a:endParaRPr lang="en-US" altLang="en-US"/>
          </a:p>
        </p:txBody>
      </p:sp>
      <p:pic>
        <p:nvPicPr>
          <p:cNvPr id="6" name="Picture 5">
            <a:extLst>
              <a:ext uri="{FF2B5EF4-FFF2-40B4-BE49-F238E27FC236}">
                <a16:creationId xmlns:a16="http://schemas.microsoft.com/office/drawing/2014/main" id="{87E7EAA5-8DD1-68F2-345F-CFD63799CCAF}"/>
              </a:ext>
            </a:extLst>
          </p:cNvPr>
          <p:cNvPicPr>
            <a:picLocks noChangeAspect="1"/>
          </p:cNvPicPr>
          <p:nvPr/>
        </p:nvPicPr>
        <p:blipFill>
          <a:blip r:embed="rId2"/>
          <a:stretch>
            <a:fillRect/>
          </a:stretch>
        </p:blipFill>
        <p:spPr>
          <a:xfrm>
            <a:off x="685800" y="2151895"/>
            <a:ext cx="7772400" cy="4239490"/>
          </a:xfrm>
          <a:prstGeom prst="rect">
            <a:avLst/>
          </a:prstGeom>
        </p:spPr>
      </p:pic>
      <p:sp>
        <p:nvSpPr>
          <p:cNvPr id="7" name="TextBox 6">
            <a:extLst>
              <a:ext uri="{FF2B5EF4-FFF2-40B4-BE49-F238E27FC236}">
                <a16:creationId xmlns:a16="http://schemas.microsoft.com/office/drawing/2014/main" id="{CD82243A-1877-9865-F422-CFD29095335F}"/>
              </a:ext>
            </a:extLst>
          </p:cNvPr>
          <p:cNvSpPr txBox="1"/>
          <p:nvPr/>
        </p:nvSpPr>
        <p:spPr>
          <a:xfrm>
            <a:off x="97632" y="6534834"/>
            <a:ext cx="3057247" cy="276999"/>
          </a:xfrm>
          <a:prstGeom prst="rect">
            <a:avLst/>
          </a:prstGeom>
          <a:noFill/>
        </p:spPr>
        <p:txBody>
          <a:bodyPr wrap="none" rtlCol="0">
            <a:spAutoFit/>
          </a:bodyPr>
          <a:lstStyle/>
          <a:p>
            <a:r>
              <a:rPr lang="en-US" sz="1200" dirty="0">
                <a:solidFill>
                  <a:schemeClr val="bg2">
                    <a:lumMod val="75000"/>
                  </a:schemeClr>
                </a:solidFill>
              </a:rPr>
              <a:t>Image generated using Nano Banana Pro.</a:t>
            </a:r>
          </a:p>
        </p:txBody>
      </p:sp>
    </p:spTree>
    <p:extLst>
      <p:ext uri="{BB962C8B-B14F-4D97-AF65-F5344CB8AC3E}">
        <p14:creationId xmlns:p14="http://schemas.microsoft.com/office/powerpoint/2010/main" val="29713910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1936FE-D149-C8C1-B8A9-6948BF4C77C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E9D68B9-B9AC-53B8-3121-F6031D736925}"/>
              </a:ext>
            </a:extLst>
          </p:cNvPr>
          <p:cNvSpPr>
            <a:spLocks noGrp="1"/>
          </p:cNvSpPr>
          <p:nvPr>
            <p:ph type="title"/>
          </p:nvPr>
        </p:nvSpPr>
        <p:spPr/>
        <p:txBody>
          <a:bodyPr/>
          <a:lstStyle/>
          <a:p>
            <a:r>
              <a:rPr lang="en-US" dirty="0"/>
              <a:t>The Beginning of the Loop</a:t>
            </a:r>
          </a:p>
        </p:txBody>
      </p:sp>
      <p:sp>
        <p:nvSpPr>
          <p:cNvPr id="3" name="Content Placeholder 2">
            <a:extLst>
              <a:ext uri="{FF2B5EF4-FFF2-40B4-BE49-F238E27FC236}">
                <a16:creationId xmlns:a16="http://schemas.microsoft.com/office/drawing/2014/main" id="{6BC674AC-3AD6-421E-A77B-BAB8B8962A0A}"/>
              </a:ext>
            </a:extLst>
          </p:cNvPr>
          <p:cNvSpPr>
            <a:spLocks noGrp="1"/>
          </p:cNvSpPr>
          <p:nvPr>
            <p:ph idx="1"/>
          </p:nvPr>
        </p:nvSpPr>
        <p:spPr>
          <a:xfrm>
            <a:off x="381000" y="944216"/>
            <a:ext cx="8458200" cy="5705061"/>
          </a:xfrm>
        </p:spPr>
        <p:txBody>
          <a:bodyPr/>
          <a:lstStyle/>
          <a:p>
            <a:r>
              <a:rPr lang="en-US" dirty="0"/>
              <a:t>We find and remove the minimum value (1) from </a:t>
            </a:r>
            <a:r>
              <a:rPr lang="en-US" i="1" dirty="0"/>
              <a:t>Q</a:t>
            </a:r>
            <a:r>
              <a:rPr lang="en-US" dirty="0"/>
              <a:t>. We add 1 to our output sequence. We add the children of 1 from the Cartesian tree, which are 3 and 8, to </a:t>
            </a:r>
            <a:r>
              <a:rPr lang="en-US" i="1" dirty="0"/>
              <a:t>Q</a:t>
            </a:r>
            <a:r>
              <a:rPr lang="en-US" dirty="0"/>
              <a:t>.</a:t>
            </a:r>
          </a:p>
        </p:txBody>
      </p:sp>
      <p:sp>
        <p:nvSpPr>
          <p:cNvPr id="4" name="Slide Number Placeholder 3">
            <a:extLst>
              <a:ext uri="{FF2B5EF4-FFF2-40B4-BE49-F238E27FC236}">
                <a16:creationId xmlns:a16="http://schemas.microsoft.com/office/drawing/2014/main" id="{C04F734B-E209-40AE-9E01-646A1E2BFB8F}"/>
              </a:ext>
            </a:extLst>
          </p:cNvPr>
          <p:cNvSpPr>
            <a:spLocks noGrp="1"/>
          </p:cNvSpPr>
          <p:nvPr>
            <p:ph type="sldNum" sz="quarter" idx="12"/>
          </p:nvPr>
        </p:nvSpPr>
        <p:spPr/>
        <p:txBody>
          <a:bodyPr/>
          <a:lstStyle/>
          <a:p>
            <a:fld id="{CAD0E2FB-4BD6-D04C-8788-6E6E545732D2}" type="slidenum">
              <a:rPr lang="en-US" altLang="en-US" smtClean="0"/>
              <a:pPr/>
              <a:t>21</a:t>
            </a:fld>
            <a:endParaRPr lang="en-US" altLang="en-US"/>
          </a:p>
        </p:txBody>
      </p:sp>
      <p:pic>
        <p:nvPicPr>
          <p:cNvPr id="7" name="Picture 6">
            <a:extLst>
              <a:ext uri="{FF2B5EF4-FFF2-40B4-BE49-F238E27FC236}">
                <a16:creationId xmlns:a16="http://schemas.microsoft.com/office/drawing/2014/main" id="{A5B22E64-D180-734B-87E5-F2C6A4F063EB}"/>
              </a:ext>
            </a:extLst>
          </p:cNvPr>
          <p:cNvPicPr>
            <a:picLocks noChangeAspect="1"/>
          </p:cNvPicPr>
          <p:nvPr/>
        </p:nvPicPr>
        <p:blipFill>
          <a:blip r:embed="rId2"/>
          <a:stretch>
            <a:fillRect/>
          </a:stretch>
        </p:blipFill>
        <p:spPr>
          <a:xfrm>
            <a:off x="751692" y="2160598"/>
            <a:ext cx="7772400" cy="4239490"/>
          </a:xfrm>
          <a:prstGeom prst="rect">
            <a:avLst/>
          </a:prstGeom>
        </p:spPr>
      </p:pic>
      <p:sp>
        <p:nvSpPr>
          <p:cNvPr id="8" name="TextBox 7">
            <a:extLst>
              <a:ext uri="{FF2B5EF4-FFF2-40B4-BE49-F238E27FC236}">
                <a16:creationId xmlns:a16="http://schemas.microsoft.com/office/drawing/2014/main" id="{6F1C9439-B98F-559D-9B0E-3D4EAF32BEB4}"/>
              </a:ext>
            </a:extLst>
          </p:cNvPr>
          <p:cNvSpPr txBox="1"/>
          <p:nvPr/>
        </p:nvSpPr>
        <p:spPr>
          <a:xfrm>
            <a:off x="97632" y="6534834"/>
            <a:ext cx="3057247" cy="276999"/>
          </a:xfrm>
          <a:prstGeom prst="rect">
            <a:avLst/>
          </a:prstGeom>
          <a:noFill/>
        </p:spPr>
        <p:txBody>
          <a:bodyPr wrap="none" rtlCol="0">
            <a:spAutoFit/>
          </a:bodyPr>
          <a:lstStyle/>
          <a:p>
            <a:r>
              <a:rPr lang="en-US" sz="1200" dirty="0">
                <a:solidFill>
                  <a:schemeClr val="bg2">
                    <a:lumMod val="75000"/>
                  </a:schemeClr>
                </a:solidFill>
              </a:rPr>
              <a:t>Image generated using Nano Banana Pro.</a:t>
            </a:r>
          </a:p>
        </p:txBody>
      </p:sp>
    </p:spTree>
    <p:extLst>
      <p:ext uri="{BB962C8B-B14F-4D97-AF65-F5344CB8AC3E}">
        <p14:creationId xmlns:p14="http://schemas.microsoft.com/office/powerpoint/2010/main" val="1185852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17442-3863-DBC4-C016-05E547416A30}"/>
              </a:ext>
            </a:extLst>
          </p:cNvPr>
          <p:cNvSpPr>
            <a:spLocks noGrp="1"/>
          </p:cNvSpPr>
          <p:nvPr>
            <p:ph type="title"/>
          </p:nvPr>
        </p:nvSpPr>
        <p:spPr/>
        <p:txBody>
          <a:bodyPr/>
          <a:lstStyle/>
          <a:p>
            <a:r>
              <a:rPr lang="en-US" dirty="0"/>
              <a:t>Analysis</a:t>
            </a:r>
          </a:p>
        </p:txBody>
      </p:sp>
      <p:sp>
        <p:nvSpPr>
          <p:cNvPr id="3" name="Content Placeholder 2">
            <a:extLst>
              <a:ext uri="{FF2B5EF4-FFF2-40B4-BE49-F238E27FC236}">
                <a16:creationId xmlns:a16="http://schemas.microsoft.com/office/drawing/2014/main" id="{EE0C4069-D848-FC0A-1CC5-BBAD7625B80C}"/>
              </a:ext>
            </a:extLst>
          </p:cNvPr>
          <p:cNvSpPr>
            <a:spLocks noGrp="1"/>
          </p:cNvSpPr>
          <p:nvPr>
            <p:ph idx="1"/>
          </p:nvPr>
        </p:nvSpPr>
        <p:spPr>
          <a:xfrm>
            <a:off x="380999" y="809298"/>
            <a:ext cx="8479221" cy="5839980"/>
          </a:xfrm>
        </p:spPr>
        <p:txBody>
          <a:bodyPr/>
          <a:lstStyle/>
          <a:p>
            <a:r>
              <a:rPr lang="en-US" dirty="0"/>
              <a:t>The running time for Cartesian-tree Priority Queue sort is </a:t>
            </a:r>
            <a:r>
              <a:rPr lang="en-US" i="1" dirty="0"/>
              <a:t>O</a:t>
            </a:r>
            <a:r>
              <a:rPr lang="en-US" dirty="0"/>
              <a:t>(</a:t>
            </a:r>
            <a:r>
              <a:rPr lang="en-US" i="1" dirty="0"/>
              <a:t>n</a:t>
            </a:r>
            <a:r>
              <a:rPr lang="en-US" dirty="0"/>
              <a:t> log </a:t>
            </a:r>
            <a:r>
              <a:rPr lang="en-US" i="1" dirty="0"/>
              <a:t>n</a:t>
            </a:r>
            <a:r>
              <a:rPr lang="en-US" dirty="0"/>
              <a:t>) in the worst case, just like heapsort.</a:t>
            </a:r>
          </a:p>
          <a:p>
            <a:r>
              <a:rPr lang="en-US" dirty="0"/>
              <a:t>We can do a finer analysis by considering an </a:t>
            </a:r>
            <a:r>
              <a:rPr lang="en-US" b="1" dirty="0">
                <a:solidFill>
                  <a:schemeClr val="accent2">
                    <a:lumMod val="50000"/>
                  </a:schemeClr>
                </a:solidFill>
              </a:rPr>
              <a:t>oscillation measure</a:t>
            </a:r>
            <a:r>
              <a:rPr lang="en-US" dirty="0"/>
              <a:t>, </a:t>
            </a:r>
            <a:r>
              <a:rPr lang="en-US" dirty="0" err="1"/>
              <a:t>Osc</a:t>
            </a:r>
            <a:r>
              <a:rPr lang="en-US" dirty="0"/>
              <a:t>(</a:t>
            </a:r>
            <a:r>
              <a:rPr lang="en-US" i="1" dirty="0"/>
              <a:t>X</a:t>
            </a:r>
            <a:r>
              <a:rPr lang="en-US" dirty="0"/>
              <a:t>), for the input sequence, </a:t>
            </a:r>
            <a:r>
              <a:rPr lang="en-US" i="1" dirty="0"/>
              <a:t>X</a:t>
            </a:r>
            <a:r>
              <a:rPr lang="en-US" dirty="0"/>
              <a:t>.</a:t>
            </a:r>
          </a:p>
        </p:txBody>
      </p:sp>
      <p:sp>
        <p:nvSpPr>
          <p:cNvPr id="4" name="Slide Number Placeholder 3">
            <a:extLst>
              <a:ext uri="{FF2B5EF4-FFF2-40B4-BE49-F238E27FC236}">
                <a16:creationId xmlns:a16="http://schemas.microsoft.com/office/drawing/2014/main" id="{8E7056DA-A835-B51D-6E45-08ECB19F2D81}"/>
              </a:ext>
            </a:extLst>
          </p:cNvPr>
          <p:cNvSpPr>
            <a:spLocks noGrp="1"/>
          </p:cNvSpPr>
          <p:nvPr>
            <p:ph type="sldNum" sz="quarter" idx="12"/>
          </p:nvPr>
        </p:nvSpPr>
        <p:spPr/>
        <p:txBody>
          <a:bodyPr/>
          <a:lstStyle/>
          <a:p>
            <a:fld id="{CAD0E2FB-4BD6-D04C-8788-6E6E545732D2}" type="slidenum">
              <a:rPr lang="en-US" altLang="en-US" smtClean="0"/>
              <a:pPr/>
              <a:t>22</a:t>
            </a:fld>
            <a:endParaRPr lang="en-US" altLang="en-US"/>
          </a:p>
        </p:txBody>
      </p:sp>
      <p:pic>
        <p:nvPicPr>
          <p:cNvPr id="5" name="Picture 4">
            <a:extLst>
              <a:ext uri="{FF2B5EF4-FFF2-40B4-BE49-F238E27FC236}">
                <a16:creationId xmlns:a16="http://schemas.microsoft.com/office/drawing/2014/main" id="{E9ABAF84-41FF-7C9F-B4FA-F85DFD8A2DDF}"/>
              </a:ext>
            </a:extLst>
          </p:cNvPr>
          <p:cNvPicPr>
            <a:picLocks noChangeAspect="1"/>
          </p:cNvPicPr>
          <p:nvPr/>
        </p:nvPicPr>
        <p:blipFill>
          <a:blip r:embed="rId2"/>
          <a:stretch>
            <a:fillRect/>
          </a:stretch>
        </p:blipFill>
        <p:spPr>
          <a:xfrm>
            <a:off x="153522" y="2582907"/>
            <a:ext cx="8836955" cy="1850377"/>
          </a:xfrm>
          <a:prstGeom prst="rect">
            <a:avLst/>
          </a:prstGeom>
        </p:spPr>
      </p:pic>
      <p:pic>
        <p:nvPicPr>
          <p:cNvPr id="3074" name="Picture 2">
            <a:extLst>
              <a:ext uri="{FF2B5EF4-FFF2-40B4-BE49-F238E27FC236}">
                <a16:creationId xmlns:a16="http://schemas.microsoft.com/office/drawing/2014/main" id="{D9142BD9-7092-304D-BB19-F49D5BF9B8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9861" y="4347919"/>
            <a:ext cx="3631466" cy="252001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0A0072FB-5776-3214-0C4E-CBC2E577F0E6}"/>
              </a:ext>
            </a:extLst>
          </p:cNvPr>
          <p:cNvSpPr txBox="1"/>
          <p:nvPr/>
        </p:nvSpPr>
        <p:spPr>
          <a:xfrm>
            <a:off x="283780" y="4579745"/>
            <a:ext cx="4558862" cy="2031325"/>
          </a:xfrm>
          <a:prstGeom prst="rect">
            <a:avLst/>
          </a:prstGeom>
          <a:noFill/>
        </p:spPr>
        <p:txBody>
          <a:bodyPr wrap="square" rtlCol="0">
            <a:spAutoFit/>
          </a:bodyPr>
          <a:lstStyle/>
          <a:p>
            <a:r>
              <a:rPr lang="en-US" sz="1800" dirty="0">
                <a:latin typeface="Times New Roman" panose="02020603050405020304" pitchFamily="18" charset="0"/>
                <a:cs typeface="Times New Roman" panose="02020603050405020304" pitchFamily="18" charset="0"/>
              </a:rPr>
              <a:t>Pairs of consecutive sequence values (shown as the thick red edges) that bracket a sequence value (the darker blue point). The cost of including this value in the sorted order produced by the </a:t>
            </a:r>
            <a:r>
              <a:rPr lang="en-US" sz="1800" dirty="0" err="1">
                <a:latin typeface="Times New Roman" panose="02020603050405020304" pitchFamily="18" charset="0"/>
                <a:cs typeface="Times New Roman" panose="02020603050405020304" pitchFamily="18" charset="0"/>
              </a:rPr>
              <a:t>Levcopoulos</a:t>
            </a:r>
            <a:r>
              <a:rPr lang="en-US" sz="1800" dirty="0">
                <a:latin typeface="Times New Roman" panose="02020603050405020304" pitchFamily="18" charset="0"/>
                <a:cs typeface="Times New Roman" panose="02020603050405020304" pitchFamily="18" charset="0"/>
              </a:rPr>
              <a:t>–Petersson algorithm is proportional to the logarithm of this number of bracketing pairs.</a:t>
            </a:r>
          </a:p>
        </p:txBody>
      </p:sp>
    </p:spTree>
    <p:extLst>
      <p:ext uri="{BB962C8B-B14F-4D97-AF65-F5344CB8AC3E}">
        <p14:creationId xmlns:p14="http://schemas.microsoft.com/office/powerpoint/2010/main" val="41749393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7828E-ED6E-D37C-99F5-617CB92D4ABE}"/>
              </a:ext>
            </a:extLst>
          </p:cNvPr>
          <p:cNvSpPr>
            <a:spLocks noGrp="1"/>
          </p:cNvSpPr>
          <p:nvPr>
            <p:ph type="title"/>
          </p:nvPr>
        </p:nvSpPr>
        <p:spPr/>
        <p:txBody>
          <a:bodyPr/>
          <a:lstStyle/>
          <a:p>
            <a:r>
              <a:rPr lang="en-US" dirty="0"/>
              <a:t>Properties of </a:t>
            </a:r>
            <a:r>
              <a:rPr lang="en-US" dirty="0" err="1"/>
              <a:t>Osc</a:t>
            </a:r>
            <a:r>
              <a:rPr lang="en-US" dirty="0"/>
              <a:t>(</a:t>
            </a:r>
            <a:r>
              <a:rPr lang="en-US" i="1" dirty="0"/>
              <a:t>X</a:t>
            </a:r>
            <a:r>
              <a:rPr lang="en-US" dirty="0"/>
              <a:t>)</a:t>
            </a:r>
          </a:p>
        </p:txBody>
      </p:sp>
      <p:sp>
        <p:nvSpPr>
          <p:cNvPr id="3" name="Content Placeholder 2">
            <a:extLst>
              <a:ext uri="{FF2B5EF4-FFF2-40B4-BE49-F238E27FC236}">
                <a16:creationId xmlns:a16="http://schemas.microsoft.com/office/drawing/2014/main" id="{3F671518-F800-3046-3B26-97C2458903DF}"/>
              </a:ext>
            </a:extLst>
          </p:cNvPr>
          <p:cNvSpPr>
            <a:spLocks noGrp="1"/>
          </p:cNvSpPr>
          <p:nvPr>
            <p:ph idx="1"/>
          </p:nvPr>
        </p:nvSpPr>
        <p:spPr/>
        <p:txBody>
          <a:bodyPr/>
          <a:lstStyle/>
          <a:p>
            <a:r>
              <a:rPr lang="en-US" dirty="0"/>
              <a:t>This oscillation measure has the following properties:</a:t>
            </a:r>
          </a:p>
        </p:txBody>
      </p:sp>
      <p:sp>
        <p:nvSpPr>
          <p:cNvPr id="4" name="Slide Number Placeholder 3">
            <a:extLst>
              <a:ext uri="{FF2B5EF4-FFF2-40B4-BE49-F238E27FC236}">
                <a16:creationId xmlns:a16="http://schemas.microsoft.com/office/drawing/2014/main" id="{00EBC9E7-169B-6F7A-0972-71DB04A06B4A}"/>
              </a:ext>
            </a:extLst>
          </p:cNvPr>
          <p:cNvSpPr>
            <a:spLocks noGrp="1"/>
          </p:cNvSpPr>
          <p:nvPr>
            <p:ph type="sldNum" sz="quarter" idx="12"/>
          </p:nvPr>
        </p:nvSpPr>
        <p:spPr/>
        <p:txBody>
          <a:bodyPr/>
          <a:lstStyle/>
          <a:p>
            <a:fld id="{CAD0E2FB-4BD6-D04C-8788-6E6E545732D2}" type="slidenum">
              <a:rPr lang="en-US" altLang="en-US" smtClean="0"/>
              <a:pPr/>
              <a:t>23</a:t>
            </a:fld>
            <a:endParaRPr lang="en-US" altLang="en-US"/>
          </a:p>
        </p:txBody>
      </p:sp>
      <p:pic>
        <p:nvPicPr>
          <p:cNvPr id="5" name="Picture 4">
            <a:extLst>
              <a:ext uri="{FF2B5EF4-FFF2-40B4-BE49-F238E27FC236}">
                <a16:creationId xmlns:a16="http://schemas.microsoft.com/office/drawing/2014/main" id="{4FDF5FDE-E0AC-2776-2315-94537F5A8980}"/>
              </a:ext>
            </a:extLst>
          </p:cNvPr>
          <p:cNvPicPr>
            <a:picLocks noChangeAspect="1"/>
          </p:cNvPicPr>
          <p:nvPr/>
        </p:nvPicPr>
        <p:blipFill>
          <a:blip r:embed="rId2"/>
          <a:stretch>
            <a:fillRect/>
          </a:stretch>
        </p:blipFill>
        <p:spPr>
          <a:xfrm>
            <a:off x="157866" y="1527039"/>
            <a:ext cx="8828268" cy="1651000"/>
          </a:xfrm>
          <a:prstGeom prst="rect">
            <a:avLst/>
          </a:prstGeom>
        </p:spPr>
      </p:pic>
      <p:pic>
        <p:nvPicPr>
          <p:cNvPr id="6" name="Picture 5">
            <a:extLst>
              <a:ext uri="{FF2B5EF4-FFF2-40B4-BE49-F238E27FC236}">
                <a16:creationId xmlns:a16="http://schemas.microsoft.com/office/drawing/2014/main" id="{F1C384A0-2382-E7A3-CF76-59B435E844D2}"/>
              </a:ext>
            </a:extLst>
          </p:cNvPr>
          <p:cNvPicPr>
            <a:picLocks noChangeAspect="1"/>
          </p:cNvPicPr>
          <p:nvPr/>
        </p:nvPicPr>
        <p:blipFill>
          <a:blip r:embed="rId3"/>
          <a:stretch>
            <a:fillRect/>
          </a:stretch>
        </p:blipFill>
        <p:spPr>
          <a:xfrm>
            <a:off x="97632" y="3178038"/>
            <a:ext cx="5132556" cy="1509575"/>
          </a:xfrm>
          <a:prstGeom prst="rect">
            <a:avLst/>
          </a:prstGeom>
        </p:spPr>
      </p:pic>
      <p:pic>
        <p:nvPicPr>
          <p:cNvPr id="7" name="Picture 2">
            <a:extLst>
              <a:ext uri="{FF2B5EF4-FFF2-40B4-BE49-F238E27FC236}">
                <a16:creationId xmlns:a16="http://schemas.microsoft.com/office/drawing/2014/main" id="{F4C76F31-D18E-AD13-D20F-28A759CF548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1663" y="3760862"/>
            <a:ext cx="4162345" cy="28884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10448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23098-0FCA-F915-D24D-5544FB778834}"/>
              </a:ext>
            </a:extLst>
          </p:cNvPr>
          <p:cNvSpPr>
            <a:spLocks noGrp="1"/>
          </p:cNvSpPr>
          <p:nvPr>
            <p:ph type="title"/>
          </p:nvPr>
        </p:nvSpPr>
        <p:spPr/>
        <p:txBody>
          <a:bodyPr/>
          <a:lstStyle/>
          <a:p>
            <a:r>
              <a:rPr lang="en-US" dirty="0"/>
              <a:t>ExtractMin Lemma</a:t>
            </a:r>
          </a:p>
        </p:txBody>
      </p:sp>
      <p:sp>
        <p:nvSpPr>
          <p:cNvPr id="3" name="Content Placeholder 2">
            <a:extLst>
              <a:ext uri="{FF2B5EF4-FFF2-40B4-BE49-F238E27FC236}">
                <a16:creationId xmlns:a16="http://schemas.microsoft.com/office/drawing/2014/main" id="{96BC2CE9-BFCC-E9CB-7AB8-57DE9E68C2E4}"/>
              </a:ext>
            </a:extLst>
          </p:cNvPr>
          <p:cNvSpPr>
            <a:spLocks noGrp="1"/>
          </p:cNvSpPr>
          <p:nvPr>
            <p:ph idx="1"/>
          </p:nvPr>
        </p:nvSpPr>
        <p:spPr/>
        <p:txBody>
          <a:bodyPr/>
          <a:lstStyle/>
          <a:p>
            <a:r>
              <a:rPr lang="en-US" dirty="0"/>
              <a:t>When an element </a:t>
            </a:r>
            <a:r>
              <a:rPr lang="en-US" i="1" dirty="0"/>
              <a:t>x</a:t>
            </a:r>
            <a:r>
              <a:rPr lang="en-US" i="1" baseline="-25000" dirty="0"/>
              <a:t>i</a:t>
            </a:r>
            <a:r>
              <a:rPr lang="en-US" dirty="0"/>
              <a:t> is removed from the priority queue, </a:t>
            </a:r>
            <a:r>
              <a:rPr lang="en-US" i="1" dirty="0"/>
              <a:t>Q</a:t>
            </a:r>
            <a:r>
              <a:rPr lang="en-US" dirty="0"/>
              <a:t>, there are </a:t>
            </a:r>
            <a:r>
              <a:rPr lang="en-US" i="1" dirty="0"/>
              <a:t>O</a:t>
            </a:r>
            <a:r>
              <a:rPr lang="en-US" dirty="0"/>
              <a:t>(|Cross(</a:t>
            </a:r>
            <a:r>
              <a:rPr lang="en-US" i="1" dirty="0"/>
              <a:t>x</a:t>
            </a:r>
            <a:r>
              <a:rPr lang="en-US" i="1" baseline="-25000" dirty="0"/>
              <a:t>i</a:t>
            </a:r>
            <a:r>
              <a:rPr lang="en-US" dirty="0"/>
              <a:t>)|) elements in </a:t>
            </a:r>
            <a:r>
              <a:rPr lang="en-US" i="1" dirty="0"/>
              <a:t>Q</a:t>
            </a:r>
            <a:r>
              <a:rPr lang="en-US" dirty="0"/>
              <a:t>.</a:t>
            </a:r>
          </a:p>
        </p:txBody>
      </p:sp>
      <p:sp>
        <p:nvSpPr>
          <p:cNvPr id="4" name="Slide Number Placeholder 3">
            <a:extLst>
              <a:ext uri="{FF2B5EF4-FFF2-40B4-BE49-F238E27FC236}">
                <a16:creationId xmlns:a16="http://schemas.microsoft.com/office/drawing/2014/main" id="{3CE24FB7-FDEC-0E7B-D4B2-A24CDD5DBA5D}"/>
              </a:ext>
            </a:extLst>
          </p:cNvPr>
          <p:cNvSpPr>
            <a:spLocks noGrp="1"/>
          </p:cNvSpPr>
          <p:nvPr>
            <p:ph type="sldNum" sz="quarter" idx="12"/>
          </p:nvPr>
        </p:nvSpPr>
        <p:spPr/>
        <p:txBody>
          <a:bodyPr/>
          <a:lstStyle/>
          <a:p>
            <a:fld id="{CAD0E2FB-4BD6-D04C-8788-6E6E545732D2}" type="slidenum">
              <a:rPr lang="en-US" altLang="en-US" smtClean="0"/>
              <a:pPr/>
              <a:t>24</a:t>
            </a:fld>
            <a:endParaRPr lang="en-US" altLang="en-US"/>
          </a:p>
        </p:txBody>
      </p:sp>
      <p:pic>
        <p:nvPicPr>
          <p:cNvPr id="5" name="Picture 2">
            <a:extLst>
              <a:ext uri="{FF2B5EF4-FFF2-40B4-BE49-F238E27FC236}">
                <a16:creationId xmlns:a16="http://schemas.microsoft.com/office/drawing/2014/main" id="{DA160EF4-BF27-7E45-1A80-0E1E5D5653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0246" y="2580441"/>
            <a:ext cx="4803508" cy="3333343"/>
          </a:xfrm>
          <a:prstGeom prst="rect">
            <a:avLst/>
          </a:prstGeom>
          <a:noFill/>
          <a:extLst>
            <a:ext uri="{909E8E84-426E-40DD-AFC4-6F175D3DCCD1}">
              <a14:hiddenFill xmlns:a14="http://schemas.microsoft.com/office/drawing/2010/main">
                <a:solidFill>
                  <a:srgbClr val="FFFFFF"/>
                </a:solidFill>
              </a14:hiddenFill>
            </a:ext>
          </a:extLst>
        </p:spPr>
      </p:pic>
      <p:sp>
        <p:nvSpPr>
          <p:cNvPr id="6" name="Left Brace 5">
            <a:extLst>
              <a:ext uri="{FF2B5EF4-FFF2-40B4-BE49-F238E27FC236}">
                <a16:creationId xmlns:a16="http://schemas.microsoft.com/office/drawing/2014/main" id="{5270DF4A-8FCD-CC2D-C084-FB1C2C220C11}"/>
              </a:ext>
            </a:extLst>
          </p:cNvPr>
          <p:cNvSpPr/>
          <p:nvPr/>
        </p:nvSpPr>
        <p:spPr bwMode="auto">
          <a:xfrm>
            <a:off x="2170246" y="2540911"/>
            <a:ext cx="409903" cy="1723696"/>
          </a:xfrm>
          <a:prstGeom prst="leftBrac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803275"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anose="020B0604020202020204" pitchFamily="34" charset="0"/>
            </a:endParaRPr>
          </a:p>
        </p:txBody>
      </p:sp>
      <p:sp>
        <p:nvSpPr>
          <p:cNvPr id="7" name="TextBox 6">
            <a:extLst>
              <a:ext uri="{FF2B5EF4-FFF2-40B4-BE49-F238E27FC236}">
                <a16:creationId xmlns:a16="http://schemas.microsoft.com/office/drawing/2014/main" id="{17651A05-A7F1-63B3-2E16-4A7AA80D9648}"/>
              </a:ext>
            </a:extLst>
          </p:cNvPr>
          <p:cNvSpPr txBox="1"/>
          <p:nvPr/>
        </p:nvSpPr>
        <p:spPr>
          <a:xfrm>
            <a:off x="116853" y="2923673"/>
            <a:ext cx="2017576" cy="1323439"/>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These elements have already been removed when we remove </a:t>
            </a:r>
            <a:r>
              <a:rPr lang="en-US" sz="2000" i="1" dirty="0">
                <a:latin typeface="Times New Roman" panose="02020603050405020304" pitchFamily="18" charset="0"/>
                <a:cs typeface="Times New Roman" panose="02020603050405020304" pitchFamily="18" charset="0"/>
              </a:rPr>
              <a:t>x</a:t>
            </a:r>
            <a:r>
              <a:rPr lang="en-US" sz="2000" i="1" baseline="-25000" dirty="0">
                <a:latin typeface="Times New Roman" panose="02020603050405020304" pitchFamily="18" charset="0"/>
                <a:cs typeface="Times New Roman" panose="02020603050405020304" pitchFamily="18" charset="0"/>
              </a:rPr>
              <a:t>i</a:t>
            </a:r>
            <a:r>
              <a:rPr lang="en-US" sz="2000" dirty="0">
                <a:latin typeface="Times New Roman" panose="02020603050405020304" pitchFamily="18" charset="0"/>
                <a:cs typeface="Times New Roman" panose="02020603050405020304" pitchFamily="18" charset="0"/>
              </a:rPr>
              <a:t>.</a:t>
            </a:r>
          </a:p>
        </p:txBody>
      </p:sp>
      <p:sp>
        <p:nvSpPr>
          <p:cNvPr id="8" name="TextBox 7">
            <a:extLst>
              <a:ext uri="{FF2B5EF4-FFF2-40B4-BE49-F238E27FC236}">
                <a16:creationId xmlns:a16="http://schemas.microsoft.com/office/drawing/2014/main" id="{9043C2CC-A5FB-BDB8-B576-B8C836212AA6}"/>
              </a:ext>
            </a:extLst>
          </p:cNvPr>
          <p:cNvSpPr txBox="1"/>
          <p:nvPr/>
        </p:nvSpPr>
        <p:spPr>
          <a:xfrm>
            <a:off x="5486399" y="3744446"/>
            <a:ext cx="442750" cy="584775"/>
          </a:xfrm>
          <a:prstGeom prst="rect">
            <a:avLst/>
          </a:prstGeom>
          <a:noFill/>
        </p:spPr>
        <p:txBody>
          <a:bodyPr wrap="none" rtlCol="0">
            <a:spAutoFit/>
          </a:bodyPr>
          <a:lstStyle/>
          <a:p>
            <a:r>
              <a:rPr lang="en-US" sz="3200" i="1" dirty="0">
                <a:latin typeface="Times New Roman" panose="02020603050405020304" pitchFamily="18" charset="0"/>
                <a:cs typeface="Times New Roman" panose="02020603050405020304" pitchFamily="18" charset="0"/>
              </a:rPr>
              <a:t>x</a:t>
            </a:r>
            <a:r>
              <a:rPr lang="en-US" sz="3200" i="1" baseline="-25000" dirty="0">
                <a:latin typeface="Times New Roman" panose="02020603050405020304" pitchFamily="18" charset="0"/>
                <a:cs typeface="Times New Roman" panose="02020603050405020304" pitchFamily="18" charset="0"/>
              </a:rPr>
              <a:t>i</a:t>
            </a:r>
          </a:p>
        </p:txBody>
      </p:sp>
      <p:sp>
        <p:nvSpPr>
          <p:cNvPr id="9" name="TextBox 8">
            <a:extLst>
              <a:ext uri="{FF2B5EF4-FFF2-40B4-BE49-F238E27FC236}">
                <a16:creationId xmlns:a16="http://schemas.microsoft.com/office/drawing/2014/main" id="{30999C11-DAD1-B882-3096-4891DA67A398}"/>
              </a:ext>
            </a:extLst>
          </p:cNvPr>
          <p:cNvSpPr txBox="1"/>
          <p:nvPr/>
        </p:nvSpPr>
        <p:spPr>
          <a:xfrm>
            <a:off x="3563212" y="5159911"/>
            <a:ext cx="2017576" cy="1323439"/>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For each red edge, there is at most one element currently in </a:t>
            </a:r>
            <a:r>
              <a:rPr lang="en-US" sz="2000" i="1" dirty="0">
                <a:latin typeface="Times New Roman" panose="02020603050405020304" pitchFamily="18" charset="0"/>
                <a:cs typeface="Times New Roman" panose="02020603050405020304" pitchFamily="18" charset="0"/>
              </a:rPr>
              <a:t>Q</a:t>
            </a:r>
            <a:r>
              <a:rPr lang="en-US" sz="20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8840113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CEF18-4FA9-D1A9-15D8-905144D1BE2C}"/>
              </a:ext>
            </a:extLst>
          </p:cNvPr>
          <p:cNvSpPr>
            <a:spLocks noGrp="1"/>
          </p:cNvSpPr>
          <p:nvPr>
            <p:ph type="title"/>
          </p:nvPr>
        </p:nvSpPr>
        <p:spPr/>
        <p:txBody>
          <a:bodyPr/>
          <a:lstStyle/>
          <a:p>
            <a:r>
              <a:rPr lang="en-US" dirty="0"/>
              <a:t>The Running Time Lemma</a:t>
            </a:r>
          </a:p>
        </p:txBody>
      </p:sp>
      <p:sp>
        <p:nvSpPr>
          <p:cNvPr id="3" name="Content Placeholder 2">
            <a:extLst>
              <a:ext uri="{FF2B5EF4-FFF2-40B4-BE49-F238E27FC236}">
                <a16:creationId xmlns:a16="http://schemas.microsoft.com/office/drawing/2014/main" id="{A027F512-EB94-56EA-7BEC-22274C93E9D3}"/>
              </a:ext>
            </a:extLst>
          </p:cNvPr>
          <p:cNvSpPr>
            <a:spLocks noGrp="1"/>
          </p:cNvSpPr>
          <p:nvPr>
            <p:ph idx="1"/>
          </p:nvPr>
        </p:nvSpPr>
        <p:spPr/>
        <p:txBody>
          <a:bodyPr/>
          <a:lstStyle/>
          <a:p>
            <a:r>
              <a:rPr lang="en-US" dirty="0"/>
              <a:t>The running time for Cartesian-tree Priority Queue sort is</a:t>
            </a:r>
          </a:p>
          <a:p>
            <a:endParaRPr lang="en-US" dirty="0"/>
          </a:p>
          <a:p>
            <a:endParaRPr lang="en-US" dirty="0"/>
          </a:p>
          <a:p>
            <a:r>
              <a:rPr lang="en-US" b="1" dirty="0"/>
              <a:t>Proof</a:t>
            </a:r>
            <a:r>
              <a:rPr lang="en-US" dirty="0"/>
              <a:t>:</a:t>
            </a:r>
          </a:p>
          <a:p>
            <a:r>
              <a:rPr lang="en-US" dirty="0"/>
              <a:t>By the ExtractMin Lemma, the size of the priority queue is </a:t>
            </a:r>
            <a:r>
              <a:rPr lang="en-US" i="1" dirty="0"/>
              <a:t>O</a:t>
            </a:r>
            <a:r>
              <a:rPr lang="en-US" dirty="0"/>
              <a:t>(|Cross(</a:t>
            </a:r>
            <a:r>
              <a:rPr lang="en-US" i="1" dirty="0"/>
              <a:t>x</a:t>
            </a:r>
            <a:r>
              <a:rPr lang="en-US" i="1" baseline="-25000" dirty="0"/>
              <a:t>i</a:t>
            </a:r>
            <a:r>
              <a:rPr lang="en-US" dirty="0"/>
              <a:t>)|) when </a:t>
            </a:r>
            <a:r>
              <a:rPr lang="en-US" i="1" dirty="0"/>
              <a:t>x</a:t>
            </a:r>
            <a:r>
              <a:rPr lang="en-US" i="1" baseline="-25000" dirty="0"/>
              <a:t>i</a:t>
            </a:r>
            <a:r>
              <a:rPr lang="en-US" dirty="0"/>
              <a:t> is removed.</a:t>
            </a:r>
          </a:p>
          <a:p>
            <a:r>
              <a:rPr lang="en-US" dirty="0"/>
              <a:t>When </a:t>
            </a:r>
            <a:r>
              <a:rPr lang="en-US" i="1" dirty="0"/>
              <a:t>x</a:t>
            </a:r>
            <a:r>
              <a:rPr lang="en-US" i="1" baseline="-25000" dirty="0"/>
              <a:t>i</a:t>
            </a:r>
            <a:r>
              <a:rPr lang="en-US" dirty="0"/>
              <a:t> is removed, we add two more elements to </a:t>
            </a:r>
            <a:r>
              <a:rPr lang="en-US" i="1" dirty="0"/>
              <a:t>Q</a:t>
            </a:r>
            <a:r>
              <a:rPr lang="en-US" dirty="0"/>
              <a:t>.</a:t>
            </a:r>
          </a:p>
          <a:p>
            <a:r>
              <a:rPr lang="en-US" dirty="0"/>
              <a:t>Thus, processing each </a:t>
            </a:r>
            <a:r>
              <a:rPr lang="en-US" i="1" dirty="0"/>
              <a:t>x</a:t>
            </a:r>
            <a:r>
              <a:rPr lang="en-US" i="1" baseline="-25000" dirty="0"/>
              <a:t>i</a:t>
            </a:r>
            <a:r>
              <a:rPr lang="en-US" dirty="0"/>
              <a:t> takes </a:t>
            </a:r>
            <a:r>
              <a:rPr lang="en-US" i="1" dirty="0"/>
              <a:t>O</a:t>
            </a:r>
            <a:r>
              <a:rPr lang="en-US" dirty="0"/>
              <a:t>(log |Cross(</a:t>
            </a:r>
            <a:r>
              <a:rPr lang="en-US" i="1" dirty="0"/>
              <a:t>x</a:t>
            </a:r>
            <a:r>
              <a:rPr lang="en-US" i="1" baseline="-25000" dirty="0"/>
              <a:t>i</a:t>
            </a:r>
            <a:r>
              <a:rPr lang="en-US" dirty="0"/>
              <a:t>)|) time.</a:t>
            </a:r>
          </a:p>
        </p:txBody>
      </p:sp>
      <p:sp>
        <p:nvSpPr>
          <p:cNvPr id="4" name="Slide Number Placeholder 3">
            <a:extLst>
              <a:ext uri="{FF2B5EF4-FFF2-40B4-BE49-F238E27FC236}">
                <a16:creationId xmlns:a16="http://schemas.microsoft.com/office/drawing/2014/main" id="{400385E3-2F86-7A3A-A45F-82FDCC7551A7}"/>
              </a:ext>
            </a:extLst>
          </p:cNvPr>
          <p:cNvSpPr>
            <a:spLocks noGrp="1"/>
          </p:cNvSpPr>
          <p:nvPr>
            <p:ph type="sldNum" sz="quarter" idx="12"/>
          </p:nvPr>
        </p:nvSpPr>
        <p:spPr/>
        <p:txBody>
          <a:bodyPr/>
          <a:lstStyle/>
          <a:p>
            <a:fld id="{CAD0E2FB-4BD6-D04C-8788-6E6E545732D2}" type="slidenum">
              <a:rPr lang="en-US" altLang="en-US" smtClean="0"/>
              <a:pPr/>
              <a:t>25</a:t>
            </a:fld>
            <a:endParaRPr lang="en-US" altLang="en-US"/>
          </a:p>
        </p:txBody>
      </p:sp>
      <p:pic>
        <p:nvPicPr>
          <p:cNvPr id="5" name="Picture 4">
            <a:extLst>
              <a:ext uri="{FF2B5EF4-FFF2-40B4-BE49-F238E27FC236}">
                <a16:creationId xmlns:a16="http://schemas.microsoft.com/office/drawing/2014/main" id="{E85D55B0-B8E1-9D55-D99B-F49ACA9CC8AF}"/>
              </a:ext>
            </a:extLst>
          </p:cNvPr>
          <p:cNvPicPr>
            <a:picLocks noChangeAspect="1"/>
          </p:cNvPicPr>
          <p:nvPr/>
        </p:nvPicPr>
        <p:blipFill>
          <a:blip r:embed="rId2"/>
          <a:stretch>
            <a:fillRect/>
          </a:stretch>
        </p:blipFill>
        <p:spPr>
          <a:xfrm>
            <a:off x="2147612" y="1713186"/>
            <a:ext cx="3900216" cy="911116"/>
          </a:xfrm>
          <a:prstGeom prst="rect">
            <a:avLst/>
          </a:prstGeom>
        </p:spPr>
      </p:pic>
    </p:spTree>
    <p:extLst>
      <p:ext uri="{BB962C8B-B14F-4D97-AF65-F5344CB8AC3E}">
        <p14:creationId xmlns:p14="http://schemas.microsoft.com/office/powerpoint/2010/main" val="22393151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08BDE-0E93-41A1-A126-2F11F5275B58}"/>
              </a:ext>
            </a:extLst>
          </p:cNvPr>
          <p:cNvSpPr>
            <a:spLocks noGrp="1"/>
          </p:cNvSpPr>
          <p:nvPr>
            <p:ph type="title"/>
          </p:nvPr>
        </p:nvSpPr>
        <p:spPr/>
        <p:txBody>
          <a:bodyPr/>
          <a:lstStyle/>
          <a:p>
            <a:r>
              <a:rPr lang="en-US" dirty="0"/>
              <a:t>Total Running Time</a:t>
            </a:r>
          </a:p>
        </p:txBody>
      </p:sp>
      <p:sp>
        <p:nvSpPr>
          <p:cNvPr id="3" name="Content Placeholder 2">
            <a:extLst>
              <a:ext uri="{FF2B5EF4-FFF2-40B4-BE49-F238E27FC236}">
                <a16:creationId xmlns:a16="http://schemas.microsoft.com/office/drawing/2014/main" id="{E8DBEC3C-5F40-778B-BCCE-5E5712D9B8BD}"/>
              </a:ext>
            </a:extLst>
          </p:cNvPr>
          <p:cNvSpPr>
            <a:spLocks noGrp="1"/>
          </p:cNvSpPr>
          <p:nvPr>
            <p:ph idx="1"/>
          </p:nvPr>
        </p:nvSpPr>
        <p:spPr>
          <a:xfrm>
            <a:off x="380999" y="944216"/>
            <a:ext cx="8552793" cy="5705061"/>
          </a:xfrm>
        </p:spPr>
        <p:txBody>
          <a:bodyPr/>
          <a:lstStyle/>
          <a:p>
            <a:r>
              <a:rPr lang="en-US" dirty="0"/>
              <a:t>The total running time for Cartesian-tree Priority Queue sort is</a:t>
            </a:r>
          </a:p>
          <a:p>
            <a:endParaRPr lang="en-US" dirty="0"/>
          </a:p>
          <a:p>
            <a:r>
              <a:rPr lang="en-US" b="1" dirty="0"/>
              <a:t>Proof</a:t>
            </a:r>
            <a:r>
              <a:rPr lang="en-US" dirty="0"/>
              <a:t>:</a:t>
            </a:r>
          </a:p>
          <a:p>
            <a:pPr marL="0" indent="0">
              <a:buNone/>
            </a:pPr>
            <a:r>
              <a:rPr lang="en-US" dirty="0"/>
              <a:t> </a:t>
            </a:r>
          </a:p>
          <a:p>
            <a:endParaRPr lang="en-US" dirty="0"/>
          </a:p>
          <a:p>
            <a:endParaRPr lang="en-US" dirty="0"/>
          </a:p>
          <a:p>
            <a:endParaRPr lang="en-US" dirty="0"/>
          </a:p>
          <a:p>
            <a:endParaRPr lang="en-US" dirty="0"/>
          </a:p>
          <a:p>
            <a:endParaRPr lang="en-US" dirty="0"/>
          </a:p>
          <a:p>
            <a:endParaRPr lang="en-US" dirty="0"/>
          </a:p>
          <a:p>
            <a:pPr marL="0" indent="0">
              <a:buNone/>
            </a:pPr>
            <a:r>
              <a:rPr lang="en-US" sz="2400" dirty="0"/>
              <a:t>because of the inequality for geometric and arithmetic averages.</a:t>
            </a:r>
          </a:p>
        </p:txBody>
      </p:sp>
      <p:sp>
        <p:nvSpPr>
          <p:cNvPr id="4" name="Slide Number Placeholder 3">
            <a:extLst>
              <a:ext uri="{FF2B5EF4-FFF2-40B4-BE49-F238E27FC236}">
                <a16:creationId xmlns:a16="http://schemas.microsoft.com/office/drawing/2014/main" id="{AC32E40F-3041-26A1-4743-694241A8DF45}"/>
              </a:ext>
            </a:extLst>
          </p:cNvPr>
          <p:cNvSpPr>
            <a:spLocks noGrp="1"/>
          </p:cNvSpPr>
          <p:nvPr>
            <p:ph type="sldNum" sz="quarter" idx="12"/>
          </p:nvPr>
        </p:nvSpPr>
        <p:spPr/>
        <p:txBody>
          <a:bodyPr/>
          <a:lstStyle/>
          <a:p>
            <a:fld id="{CAD0E2FB-4BD6-D04C-8788-6E6E545732D2}" type="slidenum">
              <a:rPr lang="en-US" altLang="en-US" smtClean="0"/>
              <a:pPr/>
              <a:t>26</a:t>
            </a:fld>
            <a:endParaRPr lang="en-US" altLang="en-US"/>
          </a:p>
        </p:txBody>
      </p:sp>
      <p:pic>
        <p:nvPicPr>
          <p:cNvPr id="5" name="Picture 4">
            <a:extLst>
              <a:ext uri="{FF2B5EF4-FFF2-40B4-BE49-F238E27FC236}">
                <a16:creationId xmlns:a16="http://schemas.microsoft.com/office/drawing/2014/main" id="{E992F305-3719-516F-F541-C52065F72656}"/>
              </a:ext>
            </a:extLst>
          </p:cNvPr>
          <p:cNvPicPr>
            <a:picLocks noChangeAspect="1"/>
          </p:cNvPicPr>
          <p:nvPr/>
        </p:nvPicPr>
        <p:blipFill>
          <a:blip r:embed="rId2"/>
          <a:stretch>
            <a:fillRect/>
          </a:stretch>
        </p:blipFill>
        <p:spPr>
          <a:xfrm>
            <a:off x="2635126" y="1650124"/>
            <a:ext cx="3553074" cy="908926"/>
          </a:xfrm>
          <a:prstGeom prst="rect">
            <a:avLst/>
          </a:prstGeom>
        </p:spPr>
      </p:pic>
      <p:pic>
        <p:nvPicPr>
          <p:cNvPr id="6" name="Picture 5">
            <a:extLst>
              <a:ext uri="{FF2B5EF4-FFF2-40B4-BE49-F238E27FC236}">
                <a16:creationId xmlns:a16="http://schemas.microsoft.com/office/drawing/2014/main" id="{611F1719-347A-78C7-6967-524DDDD3BD5A}"/>
              </a:ext>
            </a:extLst>
          </p:cNvPr>
          <p:cNvPicPr>
            <a:picLocks noChangeAspect="1"/>
          </p:cNvPicPr>
          <p:nvPr/>
        </p:nvPicPr>
        <p:blipFill>
          <a:blip r:embed="rId3"/>
          <a:stretch>
            <a:fillRect/>
          </a:stretch>
        </p:blipFill>
        <p:spPr>
          <a:xfrm>
            <a:off x="1930399" y="2559049"/>
            <a:ext cx="5516003" cy="3686175"/>
          </a:xfrm>
          <a:prstGeom prst="rect">
            <a:avLst/>
          </a:prstGeom>
        </p:spPr>
      </p:pic>
    </p:spTree>
    <p:extLst>
      <p:ext uri="{BB962C8B-B14F-4D97-AF65-F5344CB8AC3E}">
        <p14:creationId xmlns:p14="http://schemas.microsoft.com/office/powerpoint/2010/main" val="40046430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B5092-D8F9-6A51-97DB-F54B693E4254}"/>
              </a:ext>
            </a:extLst>
          </p:cNvPr>
          <p:cNvSpPr>
            <a:spLocks noGrp="1"/>
          </p:cNvSpPr>
          <p:nvPr>
            <p:ph type="title"/>
          </p:nvPr>
        </p:nvSpPr>
        <p:spPr>
          <a:xfrm>
            <a:off x="157763" y="251853"/>
            <a:ext cx="8628062" cy="690896"/>
          </a:xfrm>
        </p:spPr>
        <p:txBody>
          <a:bodyPr/>
          <a:lstStyle/>
          <a:p>
            <a:r>
              <a:rPr lang="en-US" dirty="0"/>
              <a:t>A Simple Plane-Sweep Algorithm</a:t>
            </a:r>
          </a:p>
        </p:txBody>
      </p:sp>
      <p:sp>
        <p:nvSpPr>
          <p:cNvPr id="3" name="Content Placeholder 2">
            <a:extLst>
              <a:ext uri="{FF2B5EF4-FFF2-40B4-BE49-F238E27FC236}">
                <a16:creationId xmlns:a16="http://schemas.microsoft.com/office/drawing/2014/main" id="{D333D935-6D20-5E4E-8C28-AD5DDD3D6F13}"/>
              </a:ext>
            </a:extLst>
          </p:cNvPr>
          <p:cNvSpPr>
            <a:spLocks noGrp="1"/>
          </p:cNvSpPr>
          <p:nvPr>
            <p:ph idx="1"/>
          </p:nvPr>
        </p:nvSpPr>
        <p:spPr>
          <a:xfrm>
            <a:off x="157764" y="1057620"/>
            <a:ext cx="4777794" cy="5548528"/>
          </a:xfrm>
        </p:spPr>
        <p:txBody>
          <a:bodyPr/>
          <a:lstStyle/>
          <a:p>
            <a:pPr marL="514350" indent="-514350">
              <a:buFont typeface="+mj-lt"/>
              <a:buAutoNum type="arabicPeriod"/>
            </a:pPr>
            <a:r>
              <a:rPr lang="en-US" dirty="0"/>
              <a:t>Sort the points by decreasing </a:t>
            </a:r>
            <a:r>
              <a:rPr lang="en-US" i="1" dirty="0"/>
              <a:t>x</a:t>
            </a:r>
            <a:r>
              <a:rPr lang="en-US" dirty="0"/>
              <a:t>-coordinates.</a:t>
            </a:r>
          </a:p>
          <a:p>
            <a:pPr marL="514350" indent="-514350">
              <a:buFont typeface="+mj-lt"/>
              <a:buAutoNum type="arabicPeriod"/>
            </a:pPr>
            <a:r>
              <a:rPr lang="en-US" dirty="0"/>
              <a:t>For each point in this order, test whether its </a:t>
            </a:r>
            <a:r>
              <a:rPr lang="en-US" i="1" dirty="0"/>
              <a:t>y</a:t>
            </a:r>
            <a:r>
              <a:rPr lang="en-US" dirty="0"/>
              <a:t>-coordinate is greater than the maximum </a:t>
            </a:r>
            <a:r>
              <a:rPr lang="en-US" i="1" dirty="0"/>
              <a:t>y</a:t>
            </a:r>
            <a:r>
              <a:rPr lang="en-US" dirty="0"/>
              <a:t>-coordinate of any previously processed point. </a:t>
            </a:r>
          </a:p>
          <a:p>
            <a:pPr marL="514350" indent="-514350">
              <a:buFont typeface="+mj-lt"/>
              <a:buAutoNum type="arabicPeriod"/>
            </a:pPr>
            <a:r>
              <a:rPr lang="en-US" dirty="0"/>
              <a:t>If it is, output the point as a maximal point, and remember its </a:t>
            </a:r>
            <a:r>
              <a:rPr lang="en-US" i="1" dirty="0"/>
              <a:t>y</a:t>
            </a:r>
            <a:r>
              <a:rPr lang="en-US" dirty="0"/>
              <a:t>-coordinate as the greatest seen so far.</a:t>
            </a:r>
          </a:p>
        </p:txBody>
      </p:sp>
      <p:pic>
        <p:nvPicPr>
          <p:cNvPr id="1026" name="Picture 2">
            <a:extLst>
              <a:ext uri="{FF2B5EF4-FFF2-40B4-BE49-F238E27FC236}">
                <a16:creationId xmlns:a16="http://schemas.microsoft.com/office/drawing/2014/main" id="{05A74817-9249-E58D-1335-E670ABA20A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54179" y="1404253"/>
            <a:ext cx="3542720" cy="354272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64ED20F-0432-9EC9-FB43-6363BAD9D2E8}"/>
              </a:ext>
            </a:extLst>
          </p:cNvPr>
          <p:cNvSpPr txBox="1"/>
          <p:nvPr/>
        </p:nvSpPr>
        <p:spPr>
          <a:xfrm>
            <a:off x="1419211" y="5652040"/>
            <a:ext cx="7032694" cy="954107"/>
          </a:xfrm>
          <a:prstGeom prst="rect">
            <a:avLst/>
          </a:prstGeom>
          <a:noFill/>
          <a:ln w="28575">
            <a:solidFill>
              <a:schemeClr val="accent2">
                <a:lumMod val="50000"/>
              </a:schemeClr>
            </a:solidFill>
          </a:ln>
        </p:spPr>
        <p:txBody>
          <a:bodyPr wrap="none" rtlCol="0">
            <a:spAutoFit/>
          </a:bodyPr>
          <a:lstStyle/>
          <a:p>
            <a:r>
              <a:rPr lang="en-US" sz="2800" dirty="0">
                <a:latin typeface="Times New Roman" panose="02020603050405020304" pitchFamily="18" charset="0"/>
                <a:cs typeface="Times New Roman" panose="02020603050405020304" pitchFamily="18" charset="0"/>
              </a:rPr>
              <a:t>This algorithms runs in </a:t>
            </a:r>
            <a:r>
              <a:rPr lang="en-US" sz="2800" i="1" dirty="0">
                <a:latin typeface="Times New Roman" panose="02020603050405020304" pitchFamily="18" charset="0"/>
                <a:cs typeface="Times New Roman" panose="02020603050405020304" pitchFamily="18" charset="0"/>
              </a:rPr>
              <a:t>O</a:t>
            </a:r>
            <a:r>
              <a:rPr lang="en-US" sz="2800" dirty="0">
                <a:latin typeface="Times New Roman" panose="02020603050405020304" pitchFamily="18" charset="0"/>
                <a:cs typeface="Times New Roman" panose="02020603050405020304" pitchFamily="18" charset="0"/>
              </a:rPr>
              <a:t>(</a:t>
            </a:r>
            <a:r>
              <a:rPr lang="en-US" sz="2800" i="1" dirty="0">
                <a:latin typeface="Times New Roman" panose="02020603050405020304" pitchFamily="18" charset="0"/>
                <a:cs typeface="Times New Roman" panose="02020603050405020304" pitchFamily="18" charset="0"/>
              </a:rPr>
              <a:t>n</a:t>
            </a:r>
            <a:r>
              <a:rPr lang="en-US" sz="2800" dirty="0">
                <a:latin typeface="Times New Roman" panose="02020603050405020304" pitchFamily="18" charset="0"/>
                <a:cs typeface="Times New Roman" panose="02020603050405020304" pitchFamily="18" charset="0"/>
              </a:rPr>
              <a:t>) time after sorting, </a:t>
            </a:r>
          </a:p>
          <a:p>
            <a:r>
              <a:rPr lang="en-US" sz="2800" dirty="0">
                <a:latin typeface="Times New Roman" panose="02020603050405020304" pitchFamily="18" charset="0"/>
                <a:cs typeface="Times New Roman" panose="02020603050405020304" pitchFamily="18" charset="0"/>
              </a:rPr>
              <a:t>so its running time depends on the time to sort.</a:t>
            </a:r>
          </a:p>
        </p:txBody>
      </p:sp>
      <p:sp>
        <p:nvSpPr>
          <p:cNvPr id="5" name="Slide Number Placeholder 4">
            <a:extLst>
              <a:ext uri="{FF2B5EF4-FFF2-40B4-BE49-F238E27FC236}">
                <a16:creationId xmlns:a16="http://schemas.microsoft.com/office/drawing/2014/main" id="{A2C9B0F5-BCE1-0062-D268-F866A7D4612F}"/>
              </a:ext>
            </a:extLst>
          </p:cNvPr>
          <p:cNvSpPr>
            <a:spLocks noGrp="1"/>
          </p:cNvSpPr>
          <p:nvPr>
            <p:ph type="sldNum" sz="quarter" idx="12"/>
          </p:nvPr>
        </p:nvSpPr>
        <p:spPr/>
        <p:txBody>
          <a:bodyPr/>
          <a:lstStyle/>
          <a:p>
            <a:fld id="{CAD0E2FB-4BD6-D04C-8788-6E6E545732D2}" type="slidenum">
              <a:rPr lang="en-US" altLang="en-US" smtClean="0"/>
              <a:pPr/>
              <a:t>3</a:t>
            </a:fld>
            <a:endParaRPr lang="en-US" altLang="en-US"/>
          </a:p>
        </p:txBody>
      </p:sp>
    </p:spTree>
    <p:extLst>
      <p:ext uri="{BB962C8B-B14F-4D97-AF65-F5344CB8AC3E}">
        <p14:creationId xmlns:p14="http://schemas.microsoft.com/office/powerpoint/2010/main" val="13469359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6B8AB-8A8D-6D92-A1CE-FB4871C5EA4D}"/>
              </a:ext>
            </a:extLst>
          </p:cNvPr>
          <p:cNvSpPr>
            <a:spLocks noGrp="1"/>
          </p:cNvSpPr>
          <p:nvPr>
            <p:ph type="title"/>
          </p:nvPr>
        </p:nvSpPr>
        <p:spPr>
          <a:xfrm>
            <a:off x="257969" y="68231"/>
            <a:ext cx="8628062" cy="718304"/>
          </a:xfrm>
        </p:spPr>
        <p:txBody>
          <a:bodyPr/>
          <a:lstStyle/>
          <a:p>
            <a:r>
              <a:rPr lang="en-US" dirty="0"/>
              <a:t>Combine-and-Conquer</a:t>
            </a:r>
          </a:p>
        </p:txBody>
      </p:sp>
      <p:sp>
        <p:nvSpPr>
          <p:cNvPr id="3" name="Content Placeholder 2">
            <a:extLst>
              <a:ext uri="{FF2B5EF4-FFF2-40B4-BE49-F238E27FC236}">
                <a16:creationId xmlns:a16="http://schemas.microsoft.com/office/drawing/2014/main" id="{2B7ABA18-0786-183F-0974-2EB3F17FB93A}"/>
              </a:ext>
            </a:extLst>
          </p:cNvPr>
          <p:cNvSpPr>
            <a:spLocks noGrp="1"/>
          </p:cNvSpPr>
          <p:nvPr>
            <p:ph idx="1"/>
          </p:nvPr>
        </p:nvSpPr>
        <p:spPr>
          <a:xfrm>
            <a:off x="380999" y="959005"/>
            <a:ext cx="8505031" cy="5471612"/>
          </a:xfrm>
        </p:spPr>
        <p:txBody>
          <a:bodyPr/>
          <a:lstStyle/>
          <a:p>
            <a:r>
              <a:rPr lang="en-US" dirty="0"/>
              <a:t>Apply divide-and-conquer, but do the conquer step first.</a:t>
            </a:r>
          </a:p>
          <a:p>
            <a:pPr marL="0" indent="0">
              <a:buNone/>
            </a:pPr>
            <a:endParaRPr lang="en-US" dirty="0"/>
          </a:p>
          <a:p>
            <a:pPr marL="0" indent="0">
              <a:buNone/>
            </a:pPr>
            <a:r>
              <a:rPr lang="en-US" dirty="0" err="1"/>
              <a:t>MaximalPoints</a:t>
            </a:r>
            <a:r>
              <a:rPr lang="en-US" dirty="0"/>
              <a:t>(</a:t>
            </a:r>
            <a:r>
              <a:rPr lang="en-US" i="1" dirty="0"/>
              <a:t>S</a:t>
            </a:r>
            <a:r>
              <a:rPr lang="en-US" dirty="0"/>
              <a:t>):</a:t>
            </a:r>
          </a:p>
          <a:p>
            <a:pPr marL="514350" indent="-514350">
              <a:buFont typeface="+mj-lt"/>
              <a:buAutoNum type="arabicPeriod"/>
            </a:pPr>
            <a:r>
              <a:rPr lang="en-US" dirty="0"/>
              <a:t>If |</a:t>
            </a:r>
            <a:r>
              <a:rPr lang="en-US" i="1" dirty="0"/>
              <a:t>S</a:t>
            </a:r>
            <a:r>
              <a:rPr lang="en-US" dirty="0"/>
              <a:t>| = 1 then return </a:t>
            </a:r>
            <a:r>
              <a:rPr lang="en-US" i="1" dirty="0"/>
              <a:t>S</a:t>
            </a:r>
            <a:r>
              <a:rPr lang="en-US" dirty="0"/>
              <a:t>.</a:t>
            </a:r>
          </a:p>
          <a:p>
            <a:pPr marL="514350" indent="-514350">
              <a:buFont typeface="+mj-lt"/>
              <a:buAutoNum type="arabicPeriod"/>
            </a:pPr>
            <a:r>
              <a:rPr lang="en-US" dirty="0"/>
              <a:t>Divide S into the left and right halves </a:t>
            </a:r>
            <a:r>
              <a:rPr lang="en-US" i="1" dirty="0"/>
              <a:t>S</a:t>
            </a:r>
            <a:r>
              <a:rPr lang="en-US" i="1" baseline="-25000" dirty="0"/>
              <a:t>L</a:t>
            </a:r>
            <a:r>
              <a:rPr lang="en-US" dirty="0"/>
              <a:t> and </a:t>
            </a:r>
            <a:r>
              <a:rPr lang="en-US" i="1" dirty="0"/>
              <a:t>S</a:t>
            </a:r>
            <a:r>
              <a:rPr lang="en-US" i="1" baseline="-25000" dirty="0"/>
              <a:t>R</a:t>
            </a:r>
            <a:r>
              <a:rPr lang="en-US" dirty="0"/>
              <a:t> by the median </a:t>
            </a:r>
            <a:r>
              <a:rPr lang="en-US" i="1" dirty="0"/>
              <a:t>x</a:t>
            </a:r>
            <a:r>
              <a:rPr lang="en-US" dirty="0"/>
              <a:t>-coordinate. (Can do this in </a:t>
            </a:r>
            <a:r>
              <a:rPr lang="en-US" i="1" dirty="0"/>
              <a:t>O</a:t>
            </a:r>
            <a:r>
              <a:rPr lang="en-US" dirty="0"/>
              <a:t>(</a:t>
            </a:r>
            <a:r>
              <a:rPr lang="en-US" i="1" dirty="0"/>
              <a:t>n</a:t>
            </a:r>
            <a:r>
              <a:rPr lang="en-US" dirty="0"/>
              <a:t>) time.)</a:t>
            </a:r>
          </a:p>
          <a:p>
            <a:pPr marL="514350" indent="-514350">
              <a:buFont typeface="+mj-lt"/>
              <a:buAutoNum type="arabicPeriod"/>
            </a:pPr>
            <a:r>
              <a:rPr lang="en-US" dirty="0"/>
              <a:t>Find the point </a:t>
            </a:r>
            <a:r>
              <a:rPr lang="en-US" i="1" dirty="0"/>
              <a:t>q</a:t>
            </a:r>
            <a:r>
              <a:rPr lang="en-US" dirty="0"/>
              <a:t> with the maximum </a:t>
            </a:r>
            <a:r>
              <a:rPr lang="en-US" i="1" dirty="0"/>
              <a:t>y</a:t>
            </a:r>
            <a:r>
              <a:rPr lang="en-US" dirty="0"/>
              <a:t>-coordinate in </a:t>
            </a:r>
            <a:r>
              <a:rPr lang="en-US" i="1" dirty="0"/>
              <a:t>S</a:t>
            </a:r>
            <a:r>
              <a:rPr lang="en-US" i="1" baseline="-25000" dirty="0"/>
              <a:t>R</a:t>
            </a:r>
            <a:r>
              <a:rPr lang="en-US" dirty="0"/>
              <a:t>.</a:t>
            </a:r>
          </a:p>
          <a:p>
            <a:pPr marL="514350" indent="-514350">
              <a:buFont typeface="+mj-lt"/>
              <a:buAutoNum type="arabicPeriod"/>
            </a:pPr>
            <a:r>
              <a:rPr lang="en-US" dirty="0"/>
              <a:t>Prune all points in </a:t>
            </a:r>
            <a:r>
              <a:rPr lang="en-US" i="1" dirty="0"/>
              <a:t>S</a:t>
            </a:r>
            <a:r>
              <a:rPr lang="en-US" i="1" baseline="-25000" dirty="0"/>
              <a:t>L</a:t>
            </a:r>
            <a:r>
              <a:rPr lang="en-US" i="1" dirty="0"/>
              <a:t> </a:t>
            </a:r>
            <a:r>
              <a:rPr lang="en-US" dirty="0"/>
              <a:t>and </a:t>
            </a:r>
            <a:r>
              <a:rPr lang="en-US" i="1" dirty="0"/>
              <a:t>S</a:t>
            </a:r>
            <a:r>
              <a:rPr lang="en-US" i="1" baseline="-25000" dirty="0"/>
              <a:t>R</a:t>
            </a:r>
            <a:r>
              <a:rPr lang="en-US" dirty="0"/>
              <a:t> that are dominated by</a:t>
            </a:r>
            <a:r>
              <a:rPr lang="en-US" i="1" dirty="0"/>
              <a:t> q</a:t>
            </a:r>
            <a:r>
              <a:rPr lang="en-US" dirty="0"/>
              <a:t>.</a:t>
            </a:r>
          </a:p>
          <a:p>
            <a:pPr marL="514350" indent="-514350">
              <a:buFont typeface="+mj-lt"/>
              <a:buAutoNum type="arabicPeriod"/>
            </a:pPr>
            <a:r>
              <a:rPr lang="en-US" dirty="0"/>
              <a:t>Return the concatenation of </a:t>
            </a:r>
            <a:r>
              <a:rPr lang="en-US" dirty="0" err="1"/>
              <a:t>MaximalPoints</a:t>
            </a:r>
            <a:r>
              <a:rPr lang="en-US" dirty="0"/>
              <a:t>(</a:t>
            </a:r>
            <a:r>
              <a:rPr lang="en-US" i="1" dirty="0"/>
              <a:t>S</a:t>
            </a:r>
            <a:r>
              <a:rPr lang="en-US" i="1" baseline="-25000" dirty="0"/>
              <a:t>L</a:t>
            </a:r>
            <a:r>
              <a:rPr lang="en-US" dirty="0"/>
              <a:t>) and </a:t>
            </a:r>
            <a:r>
              <a:rPr lang="en-US" dirty="0" err="1"/>
              <a:t>MaximalPoints</a:t>
            </a:r>
            <a:r>
              <a:rPr lang="en-US" dirty="0"/>
              <a:t>(</a:t>
            </a:r>
            <a:r>
              <a:rPr lang="en-US" i="1" dirty="0"/>
              <a:t>S</a:t>
            </a:r>
            <a:r>
              <a:rPr lang="en-US" i="1" baseline="-25000" dirty="0"/>
              <a:t>R</a:t>
            </a:r>
            <a:r>
              <a:rPr lang="en-US" dirty="0"/>
              <a:t>).</a:t>
            </a:r>
          </a:p>
        </p:txBody>
      </p:sp>
      <p:sp>
        <p:nvSpPr>
          <p:cNvPr id="4" name="Slide Number Placeholder 3">
            <a:extLst>
              <a:ext uri="{FF2B5EF4-FFF2-40B4-BE49-F238E27FC236}">
                <a16:creationId xmlns:a16="http://schemas.microsoft.com/office/drawing/2014/main" id="{4302E86E-1F61-4000-1BA1-D1DDE89F1ED0}"/>
              </a:ext>
            </a:extLst>
          </p:cNvPr>
          <p:cNvSpPr>
            <a:spLocks noGrp="1"/>
          </p:cNvSpPr>
          <p:nvPr>
            <p:ph type="sldNum" sz="quarter" idx="12"/>
          </p:nvPr>
        </p:nvSpPr>
        <p:spPr/>
        <p:txBody>
          <a:bodyPr/>
          <a:lstStyle/>
          <a:p>
            <a:fld id="{CAD0E2FB-4BD6-D04C-8788-6E6E545732D2}" type="slidenum">
              <a:rPr lang="en-US" altLang="en-US" smtClean="0"/>
              <a:pPr/>
              <a:t>4</a:t>
            </a:fld>
            <a:endParaRPr lang="en-US" altLang="en-US"/>
          </a:p>
        </p:txBody>
      </p:sp>
    </p:spTree>
    <p:extLst>
      <p:ext uri="{BB962C8B-B14F-4D97-AF65-F5344CB8AC3E}">
        <p14:creationId xmlns:p14="http://schemas.microsoft.com/office/powerpoint/2010/main" val="14958822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E6969-9ED9-FA96-7F54-F974A7E98655}"/>
              </a:ext>
            </a:extLst>
          </p:cNvPr>
          <p:cNvSpPr>
            <a:spLocks noGrp="1"/>
          </p:cNvSpPr>
          <p:nvPr>
            <p:ph type="title"/>
          </p:nvPr>
        </p:nvSpPr>
        <p:spPr/>
        <p:txBody>
          <a:bodyPr/>
          <a:lstStyle/>
          <a:p>
            <a:r>
              <a:rPr lang="en-US" dirty="0"/>
              <a:t>Split Step</a:t>
            </a:r>
          </a:p>
        </p:txBody>
      </p:sp>
      <p:sp>
        <p:nvSpPr>
          <p:cNvPr id="3" name="Content Placeholder 2">
            <a:extLst>
              <a:ext uri="{FF2B5EF4-FFF2-40B4-BE49-F238E27FC236}">
                <a16:creationId xmlns:a16="http://schemas.microsoft.com/office/drawing/2014/main" id="{891AD844-CF4C-2D02-8427-4AE0D1096232}"/>
              </a:ext>
            </a:extLst>
          </p:cNvPr>
          <p:cNvSpPr>
            <a:spLocks noGrp="1"/>
          </p:cNvSpPr>
          <p:nvPr>
            <p:ph idx="1"/>
          </p:nvPr>
        </p:nvSpPr>
        <p:spPr/>
        <p:txBody>
          <a:bodyPr/>
          <a:lstStyle/>
          <a:p>
            <a:r>
              <a:rPr lang="en-US" dirty="0"/>
              <a:t>Divide at the median.</a:t>
            </a:r>
          </a:p>
        </p:txBody>
      </p:sp>
      <p:pic>
        <p:nvPicPr>
          <p:cNvPr id="4" name="Picture 2">
            <a:extLst>
              <a:ext uri="{FF2B5EF4-FFF2-40B4-BE49-F238E27FC236}">
                <a16:creationId xmlns:a16="http://schemas.microsoft.com/office/drawing/2014/main" id="{4066D0DB-EFDC-FB73-D6DD-F25B6C1DF2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8315" y="2471152"/>
            <a:ext cx="3989821" cy="3989821"/>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a:extLst>
              <a:ext uri="{FF2B5EF4-FFF2-40B4-BE49-F238E27FC236}">
                <a16:creationId xmlns:a16="http://schemas.microsoft.com/office/drawing/2014/main" id="{7A776C5C-62BA-2F91-402F-1D4590C279C5}"/>
              </a:ext>
            </a:extLst>
          </p:cNvPr>
          <p:cNvCxnSpPr/>
          <p:nvPr/>
        </p:nvCxnSpPr>
        <p:spPr bwMode="auto">
          <a:xfrm>
            <a:off x="4572000" y="2163337"/>
            <a:ext cx="0" cy="4605453"/>
          </a:xfrm>
          <a:prstGeom prst="line">
            <a:avLst/>
          </a:prstGeom>
          <a:solidFill>
            <a:schemeClr val="accent1"/>
          </a:solidFill>
          <a:ln w="28575" cap="flat" cmpd="sng" algn="ctr">
            <a:solidFill>
              <a:schemeClr val="accent2">
                <a:lumMod val="50000"/>
              </a:schemeClr>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Slide Number Placeholder 4">
            <a:extLst>
              <a:ext uri="{FF2B5EF4-FFF2-40B4-BE49-F238E27FC236}">
                <a16:creationId xmlns:a16="http://schemas.microsoft.com/office/drawing/2014/main" id="{763212BF-D866-5555-9638-4961F7DF3C71}"/>
              </a:ext>
            </a:extLst>
          </p:cNvPr>
          <p:cNvSpPr>
            <a:spLocks noGrp="1"/>
          </p:cNvSpPr>
          <p:nvPr>
            <p:ph type="sldNum" sz="quarter" idx="12"/>
          </p:nvPr>
        </p:nvSpPr>
        <p:spPr/>
        <p:txBody>
          <a:bodyPr/>
          <a:lstStyle/>
          <a:p>
            <a:fld id="{CAD0E2FB-4BD6-D04C-8788-6E6E545732D2}" type="slidenum">
              <a:rPr lang="en-US" altLang="en-US" smtClean="0"/>
              <a:pPr/>
              <a:t>5</a:t>
            </a:fld>
            <a:endParaRPr lang="en-US" altLang="en-US"/>
          </a:p>
        </p:txBody>
      </p:sp>
    </p:spTree>
    <p:extLst>
      <p:ext uri="{BB962C8B-B14F-4D97-AF65-F5344CB8AC3E}">
        <p14:creationId xmlns:p14="http://schemas.microsoft.com/office/powerpoint/2010/main" val="2287316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754C53-40CC-5BBB-929F-C658FCD68E3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5DBFB8B-4CAF-25F3-FF14-15FD5521CC1A}"/>
              </a:ext>
            </a:extLst>
          </p:cNvPr>
          <p:cNvSpPr>
            <a:spLocks noGrp="1"/>
          </p:cNvSpPr>
          <p:nvPr>
            <p:ph type="title"/>
          </p:nvPr>
        </p:nvSpPr>
        <p:spPr/>
        <p:txBody>
          <a:bodyPr/>
          <a:lstStyle/>
          <a:p>
            <a:r>
              <a:rPr lang="en-US" dirty="0"/>
              <a:t>Conquer Step</a:t>
            </a:r>
          </a:p>
        </p:txBody>
      </p:sp>
      <p:sp>
        <p:nvSpPr>
          <p:cNvPr id="3" name="Content Placeholder 2">
            <a:extLst>
              <a:ext uri="{FF2B5EF4-FFF2-40B4-BE49-F238E27FC236}">
                <a16:creationId xmlns:a16="http://schemas.microsoft.com/office/drawing/2014/main" id="{3EDB49FD-9F17-F3BD-5F6C-E96A3D0C6110}"/>
              </a:ext>
            </a:extLst>
          </p:cNvPr>
          <p:cNvSpPr>
            <a:spLocks noGrp="1"/>
          </p:cNvSpPr>
          <p:nvPr>
            <p:ph idx="1"/>
          </p:nvPr>
        </p:nvSpPr>
        <p:spPr>
          <a:xfrm>
            <a:off x="380999" y="1729409"/>
            <a:ext cx="8460581" cy="4701208"/>
          </a:xfrm>
        </p:spPr>
        <p:txBody>
          <a:bodyPr/>
          <a:lstStyle/>
          <a:p>
            <a:r>
              <a:rPr lang="en-US" dirty="0"/>
              <a:t>Find the point on the right with maximum </a:t>
            </a:r>
            <a:r>
              <a:rPr lang="en-US" i="1" dirty="0"/>
              <a:t>y</a:t>
            </a:r>
            <a:r>
              <a:rPr lang="en-US" dirty="0"/>
              <a:t>-coordinate.</a:t>
            </a:r>
          </a:p>
        </p:txBody>
      </p:sp>
      <p:pic>
        <p:nvPicPr>
          <p:cNvPr id="4" name="Picture 2">
            <a:extLst>
              <a:ext uri="{FF2B5EF4-FFF2-40B4-BE49-F238E27FC236}">
                <a16:creationId xmlns:a16="http://schemas.microsoft.com/office/drawing/2014/main" id="{B33421E5-FFAF-774F-5B15-8538753800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8315" y="2471152"/>
            <a:ext cx="3989821" cy="3989821"/>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a:extLst>
              <a:ext uri="{FF2B5EF4-FFF2-40B4-BE49-F238E27FC236}">
                <a16:creationId xmlns:a16="http://schemas.microsoft.com/office/drawing/2014/main" id="{5F56CCC5-B34B-BD3B-5FCD-D7895461E82D}"/>
              </a:ext>
            </a:extLst>
          </p:cNvPr>
          <p:cNvCxnSpPr/>
          <p:nvPr/>
        </p:nvCxnSpPr>
        <p:spPr bwMode="auto">
          <a:xfrm>
            <a:off x="4572000" y="2163337"/>
            <a:ext cx="0" cy="4605453"/>
          </a:xfrm>
          <a:prstGeom prst="line">
            <a:avLst/>
          </a:prstGeom>
          <a:solidFill>
            <a:schemeClr val="accent1"/>
          </a:solidFill>
          <a:ln w="28575" cap="flat" cmpd="sng" algn="ctr">
            <a:solidFill>
              <a:schemeClr val="accent2">
                <a:lumMod val="50000"/>
              </a:schemeClr>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Oval 4">
            <a:extLst>
              <a:ext uri="{FF2B5EF4-FFF2-40B4-BE49-F238E27FC236}">
                <a16:creationId xmlns:a16="http://schemas.microsoft.com/office/drawing/2014/main" id="{9E279882-05AC-FE76-D61B-6DD6554ECCD5}"/>
              </a:ext>
            </a:extLst>
          </p:cNvPr>
          <p:cNvSpPr/>
          <p:nvPr/>
        </p:nvSpPr>
        <p:spPr bwMode="auto">
          <a:xfrm>
            <a:off x="5096109" y="3281246"/>
            <a:ext cx="468348" cy="476715"/>
          </a:xfrm>
          <a:prstGeom prst="ellipse">
            <a:avLst/>
          </a:prstGeom>
          <a:noFill/>
          <a:ln w="28575" cap="flat" cmpd="sng" algn="ctr">
            <a:solidFill>
              <a:schemeClr val="accent2">
                <a:lumMod val="50000"/>
              </a:schemeClr>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803275"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anose="020B0604020202020204" pitchFamily="34" charset="0"/>
            </a:endParaRPr>
          </a:p>
        </p:txBody>
      </p:sp>
      <p:sp>
        <p:nvSpPr>
          <p:cNvPr id="7" name="Slide Number Placeholder 6">
            <a:extLst>
              <a:ext uri="{FF2B5EF4-FFF2-40B4-BE49-F238E27FC236}">
                <a16:creationId xmlns:a16="http://schemas.microsoft.com/office/drawing/2014/main" id="{E40BEC95-5CFC-F4CF-3371-2DDDCD82DF1C}"/>
              </a:ext>
            </a:extLst>
          </p:cNvPr>
          <p:cNvSpPr>
            <a:spLocks noGrp="1"/>
          </p:cNvSpPr>
          <p:nvPr>
            <p:ph type="sldNum" sz="quarter" idx="12"/>
          </p:nvPr>
        </p:nvSpPr>
        <p:spPr/>
        <p:txBody>
          <a:bodyPr/>
          <a:lstStyle/>
          <a:p>
            <a:fld id="{CAD0E2FB-4BD6-D04C-8788-6E6E545732D2}" type="slidenum">
              <a:rPr lang="en-US" altLang="en-US" smtClean="0"/>
              <a:pPr/>
              <a:t>6</a:t>
            </a:fld>
            <a:endParaRPr lang="en-US" altLang="en-US"/>
          </a:p>
        </p:txBody>
      </p:sp>
    </p:spTree>
    <p:extLst>
      <p:ext uri="{BB962C8B-B14F-4D97-AF65-F5344CB8AC3E}">
        <p14:creationId xmlns:p14="http://schemas.microsoft.com/office/powerpoint/2010/main" val="2061615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D2F917-FAF9-7260-D255-954BA3111FF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B75FE4-17C0-0976-5FE0-236B6040D180}"/>
              </a:ext>
            </a:extLst>
          </p:cNvPr>
          <p:cNvSpPr>
            <a:spLocks noGrp="1"/>
          </p:cNvSpPr>
          <p:nvPr>
            <p:ph type="title"/>
          </p:nvPr>
        </p:nvSpPr>
        <p:spPr/>
        <p:txBody>
          <a:bodyPr/>
          <a:lstStyle/>
          <a:p>
            <a:r>
              <a:rPr lang="en-US" dirty="0"/>
              <a:t>Prune Step</a:t>
            </a:r>
          </a:p>
        </p:txBody>
      </p:sp>
      <p:sp>
        <p:nvSpPr>
          <p:cNvPr id="3" name="Content Placeholder 2">
            <a:extLst>
              <a:ext uri="{FF2B5EF4-FFF2-40B4-BE49-F238E27FC236}">
                <a16:creationId xmlns:a16="http://schemas.microsoft.com/office/drawing/2014/main" id="{83D3D025-2C43-89E2-579A-9B68C5580067}"/>
              </a:ext>
            </a:extLst>
          </p:cNvPr>
          <p:cNvSpPr>
            <a:spLocks noGrp="1"/>
          </p:cNvSpPr>
          <p:nvPr>
            <p:ph idx="1"/>
          </p:nvPr>
        </p:nvSpPr>
        <p:spPr>
          <a:xfrm>
            <a:off x="380999" y="1729409"/>
            <a:ext cx="8763001" cy="4701208"/>
          </a:xfrm>
        </p:spPr>
        <p:txBody>
          <a:bodyPr/>
          <a:lstStyle/>
          <a:p>
            <a:r>
              <a:rPr lang="en-US" dirty="0"/>
              <a:t>Prune away points dominated by the maximal point in </a:t>
            </a:r>
            <a:r>
              <a:rPr lang="en-US" i="1" dirty="0"/>
              <a:t>S</a:t>
            </a:r>
            <a:r>
              <a:rPr lang="en-US" i="1" baseline="-25000" dirty="0"/>
              <a:t>R</a:t>
            </a:r>
            <a:r>
              <a:rPr lang="en-US" dirty="0"/>
              <a:t>.</a:t>
            </a:r>
          </a:p>
        </p:txBody>
      </p:sp>
      <p:pic>
        <p:nvPicPr>
          <p:cNvPr id="4" name="Picture 2">
            <a:extLst>
              <a:ext uri="{FF2B5EF4-FFF2-40B4-BE49-F238E27FC236}">
                <a16:creationId xmlns:a16="http://schemas.microsoft.com/office/drawing/2014/main" id="{3EF1F355-D7FD-08F2-FA59-EB64E529C3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8315" y="2471152"/>
            <a:ext cx="3989821" cy="3989821"/>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a:extLst>
              <a:ext uri="{FF2B5EF4-FFF2-40B4-BE49-F238E27FC236}">
                <a16:creationId xmlns:a16="http://schemas.microsoft.com/office/drawing/2014/main" id="{7FD595F5-3BAA-86E4-20AD-230BB10E8F36}"/>
              </a:ext>
            </a:extLst>
          </p:cNvPr>
          <p:cNvCxnSpPr/>
          <p:nvPr/>
        </p:nvCxnSpPr>
        <p:spPr bwMode="auto">
          <a:xfrm>
            <a:off x="4572000" y="2163337"/>
            <a:ext cx="0" cy="4605453"/>
          </a:xfrm>
          <a:prstGeom prst="line">
            <a:avLst/>
          </a:prstGeom>
          <a:solidFill>
            <a:schemeClr val="accent1"/>
          </a:solidFill>
          <a:ln w="28575" cap="flat" cmpd="sng" algn="ctr">
            <a:solidFill>
              <a:schemeClr val="accent2">
                <a:lumMod val="50000"/>
              </a:schemeClr>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Oval 4">
            <a:extLst>
              <a:ext uri="{FF2B5EF4-FFF2-40B4-BE49-F238E27FC236}">
                <a16:creationId xmlns:a16="http://schemas.microsoft.com/office/drawing/2014/main" id="{A0273E51-4615-88B9-E043-10E6FD1029BB}"/>
              </a:ext>
            </a:extLst>
          </p:cNvPr>
          <p:cNvSpPr/>
          <p:nvPr/>
        </p:nvSpPr>
        <p:spPr bwMode="auto">
          <a:xfrm>
            <a:off x="5096109" y="3281246"/>
            <a:ext cx="468348" cy="476715"/>
          </a:xfrm>
          <a:prstGeom prst="ellipse">
            <a:avLst/>
          </a:prstGeom>
          <a:noFill/>
          <a:ln w="28575" cap="flat" cmpd="sng" algn="ctr">
            <a:solidFill>
              <a:schemeClr val="accent2">
                <a:lumMod val="50000"/>
              </a:schemeClr>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803275"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anose="020B0604020202020204" pitchFamily="34" charset="0"/>
            </a:endParaRPr>
          </a:p>
        </p:txBody>
      </p:sp>
      <p:sp>
        <p:nvSpPr>
          <p:cNvPr id="7" name="Rectangle 6">
            <a:extLst>
              <a:ext uri="{FF2B5EF4-FFF2-40B4-BE49-F238E27FC236}">
                <a16:creationId xmlns:a16="http://schemas.microsoft.com/office/drawing/2014/main" id="{D7247CD4-2058-7F7A-0E7F-A807C7D1C3AC}"/>
              </a:ext>
            </a:extLst>
          </p:cNvPr>
          <p:cNvSpPr/>
          <p:nvPr/>
        </p:nvSpPr>
        <p:spPr bwMode="auto">
          <a:xfrm>
            <a:off x="1828800" y="3518210"/>
            <a:ext cx="3501483" cy="3339790"/>
          </a:xfrm>
          <a:prstGeom prst="rect">
            <a:avLst/>
          </a:prstGeom>
          <a:solidFill>
            <a:schemeClr val="accent2">
              <a:lumMod val="75000"/>
              <a:alpha val="14901"/>
            </a:schemeClr>
          </a:solidFill>
          <a:ln w="28575" cap="flat" cmpd="sng" algn="ctr">
            <a:solidFill>
              <a:schemeClr val="accent2">
                <a:lumMod val="25000"/>
              </a:schemeClr>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803275"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panose="020B0604020202020204" pitchFamily="34" charset="0"/>
            </a:endParaRPr>
          </a:p>
        </p:txBody>
      </p:sp>
      <p:sp>
        <p:nvSpPr>
          <p:cNvPr id="8" name="Slide Number Placeholder 7">
            <a:extLst>
              <a:ext uri="{FF2B5EF4-FFF2-40B4-BE49-F238E27FC236}">
                <a16:creationId xmlns:a16="http://schemas.microsoft.com/office/drawing/2014/main" id="{32898C12-F336-987A-64F2-C8B8D24256D2}"/>
              </a:ext>
            </a:extLst>
          </p:cNvPr>
          <p:cNvSpPr>
            <a:spLocks noGrp="1"/>
          </p:cNvSpPr>
          <p:nvPr>
            <p:ph type="sldNum" sz="quarter" idx="12"/>
          </p:nvPr>
        </p:nvSpPr>
        <p:spPr/>
        <p:txBody>
          <a:bodyPr/>
          <a:lstStyle/>
          <a:p>
            <a:fld id="{CAD0E2FB-4BD6-D04C-8788-6E6E545732D2}" type="slidenum">
              <a:rPr lang="en-US" altLang="en-US" smtClean="0"/>
              <a:pPr/>
              <a:t>7</a:t>
            </a:fld>
            <a:endParaRPr lang="en-US" altLang="en-US"/>
          </a:p>
        </p:txBody>
      </p:sp>
    </p:spTree>
    <p:extLst>
      <p:ext uri="{BB962C8B-B14F-4D97-AF65-F5344CB8AC3E}">
        <p14:creationId xmlns:p14="http://schemas.microsoft.com/office/powerpoint/2010/main" val="20697769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EB63D8-D74F-C757-7723-62FC7321DE8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563C937-9253-CB0B-966A-9A32F7E2AD9F}"/>
              </a:ext>
            </a:extLst>
          </p:cNvPr>
          <p:cNvSpPr>
            <a:spLocks noGrp="1"/>
          </p:cNvSpPr>
          <p:nvPr>
            <p:ph type="title"/>
          </p:nvPr>
        </p:nvSpPr>
        <p:spPr/>
        <p:txBody>
          <a:bodyPr/>
          <a:lstStyle/>
          <a:p>
            <a:r>
              <a:rPr lang="en-US" dirty="0"/>
              <a:t>Divide Step</a:t>
            </a:r>
          </a:p>
        </p:txBody>
      </p:sp>
      <p:sp>
        <p:nvSpPr>
          <p:cNvPr id="3" name="Content Placeholder 2">
            <a:extLst>
              <a:ext uri="{FF2B5EF4-FFF2-40B4-BE49-F238E27FC236}">
                <a16:creationId xmlns:a16="http://schemas.microsoft.com/office/drawing/2014/main" id="{2503B22F-45D6-D675-938F-25373F6850AF}"/>
              </a:ext>
            </a:extLst>
          </p:cNvPr>
          <p:cNvSpPr>
            <a:spLocks noGrp="1"/>
          </p:cNvSpPr>
          <p:nvPr>
            <p:ph idx="1"/>
          </p:nvPr>
        </p:nvSpPr>
        <p:spPr>
          <a:xfrm>
            <a:off x="380999" y="1729409"/>
            <a:ext cx="8763001" cy="4701208"/>
          </a:xfrm>
        </p:spPr>
        <p:txBody>
          <a:bodyPr/>
          <a:lstStyle/>
          <a:p>
            <a:r>
              <a:rPr lang="en-US" dirty="0"/>
              <a:t>Recursively solve the remaining points in </a:t>
            </a:r>
            <a:r>
              <a:rPr lang="en-US" i="1" dirty="0"/>
              <a:t>S</a:t>
            </a:r>
            <a:r>
              <a:rPr lang="en-US" i="1" baseline="-25000" dirty="0"/>
              <a:t>L</a:t>
            </a:r>
            <a:r>
              <a:rPr lang="en-US" dirty="0"/>
              <a:t> and </a:t>
            </a:r>
            <a:r>
              <a:rPr lang="en-US" i="1" dirty="0"/>
              <a:t>S</a:t>
            </a:r>
            <a:r>
              <a:rPr lang="en-US" i="1" baseline="-25000" dirty="0"/>
              <a:t>R</a:t>
            </a:r>
            <a:r>
              <a:rPr lang="en-US" dirty="0"/>
              <a:t>.</a:t>
            </a:r>
          </a:p>
        </p:txBody>
      </p:sp>
      <p:pic>
        <p:nvPicPr>
          <p:cNvPr id="4" name="Picture 2">
            <a:extLst>
              <a:ext uri="{FF2B5EF4-FFF2-40B4-BE49-F238E27FC236}">
                <a16:creationId xmlns:a16="http://schemas.microsoft.com/office/drawing/2014/main" id="{5AB965D7-AB72-4019-C7F0-14DCCAC029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8315" y="2471152"/>
            <a:ext cx="3989821" cy="3989821"/>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a:extLst>
              <a:ext uri="{FF2B5EF4-FFF2-40B4-BE49-F238E27FC236}">
                <a16:creationId xmlns:a16="http://schemas.microsoft.com/office/drawing/2014/main" id="{D777C094-9287-025C-491E-72970D29D53C}"/>
              </a:ext>
            </a:extLst>
          </p:cNvPr>
          <p:cNvCxnSpPr/>
          <p:nvPr/>
        </p:nvCxnSpPr>
        <p:spPr bwMode="auto">
          <a:xfrm>
            <a:off x="4572000" y="2163337"/>
            <a:ext cx="0" cy="4605453"/>
          </a:xfrm>
          <a:prstGeom prst="line">
            <a:avLst/>
          </a:prstGeom>
          <a:solidFill>
            <a:schemeClr val="accent1"/>
          </a:solidFill>
          <a:ln w="28575" cap="flat" cmpd="sng" algn="ctr">
            <a:solidFill>
              <a:schemeClr val="accent2">
                <a:lumMod val="50000"/>
              </a:schemeClr>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Oval 4">
            <a:extLst>
              <a:ext uri="{FF2B5EF4-FFF2-40B4-BE49-F238E27FC236}">
                <a16:creationId xmlns:a16="http://schemas.microsoft.com/office/drawing/2014/main" id="{CEDC7458-9E30-99FA-6B47-29E268066B34}"/>
              </a:ext>
            </a:extLst>
          </p:cNvPr>
          <p:cNvSpPr/>
          <p:nvPr/>
        </p:nvSpPr>
        <p:spPr bwMode="auto">
          <a:xfrm>
            <a:off x="5096109" y="3281246"/>
            <a:ext cx="468348" cy="476715"/>
          </a:xfrm>
          <a:prstGeom prst="ellipse">
            <a:avLst/>
          </a:prstGeom>
          <a:noFill/>
          <a:ln w="28575" cap="flat" cmpd="sng" algn="ctr">
            <a:solidFill>
              <a:schemeClr val="accent2">
                <a:lumMod val="50000"/>
              </a:schemeClr>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803275"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anose="020B0604020202020204" pitchFamily="34" charset="0"/>
            </a:endParaRPr>
          </a:p>
        </p:txBody>
      </p:sp>
      <p:sp>
        <p:nvSpPr>
          <p:cNvPr id="7" name="Rectangle 6">
            <a:extLst>
              <a:ext uri="{FF2B5EF4-FFF2-40B4-BE49-F238E27FC236}">
                <a16:creationId xmlns:a16="http://schemas.microsoft.com/office/drawing/2014/main" id="{6A84E150-099E-1BE2-FA89-203DE398F267}"/>
              </a:ext>
            </a:extLst>
          </p:cNvPr>
          <p:cNvSpPr/>
          <p:nvPr/>
        </p:nvSpPr>
        <p:spPr bwMode="auto">
          <a:xfrm>
            <a:off x="1828800" y="3518210"/>
            <a:ext cx="3501483" cy="3339790"/>
          </a:xfrm>
          <a:prstGeom prst="rect">
            <a:avLst/>
          </a:prstGeom>
          <a:solidFill>
            <a:schemeClr val="accent2">
              <a:lumMod val="75000"/>
              <a:alpha val="14901"/>
            </a:schemeClr>
          </a:solidFill>
          <a:ln w="28575" cap="flat" cmpd="sng" algn="ctr">
            <a:solidFill>
              <a:schemeClr val="accent2">
                <a:lumMod val="25000"/>
              </a:schemeClr>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803275"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panose="020B0604020202020204" pitchFamily="34" charset="0"/>
            </a:endParaRPr>
          </a:p>
        </p:txBody>
      </p:sp>
      <p:sp>
        <p:nvSpPr>
          <p:cNvPr id="8" name="Oval 7">
            <a:extLst>
              <a:ext uri="{FF2B5EF4-FFF2-40B4-BE49-F238E27FC236}">
                <a16:creationId xmlns:a16="http://schemas.microsoft.com/office/drawing/2014/main" id="{ED9A5AE2-BB04-EDA0-C2B6-24D7725ACD75}"/>
              </a:ext>
            </a:extLst>
          </p:cNvPr>
          <p:cNvSpPr/>
          <p:nvPr/>
        </p:nvSpPr>
        <p:spPr bwMode="auto">
          <a:xfrm>
            <a:off x="1951463" y="2308302"/>
            <a:ext cx="2977376" cy="1449659"/>
          </a:xfrm>
          <a:prstGeom prst="ellipse">
            <a:avLst/>
          </a:prstGeom>
          <a:noFill/>
          <a:ln w="38100" cap="flat" cmpd="sng" algn="ctr">
            <a:solidFill>
              <a:schemeClr val="accent2">
                <a:lumMod val="50000"/>
              </a:schemeClr>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803275"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panose="020B0604020202020204" pitchFamily="34" charset="0"/>
            </a:endParaRPr>
          </a:p>
        </p:txBody>
      </p:sp>
      <p:sp>
        <p:nvSpPr>
          <p:cNvPr id="9" name="Oval 8">
            <a:extLst>
              <a:ext uri="{FF2B5EF4-FFF2-40B4-BE49-F238E27FC236}">
                <a16:creationId xmlns:a16="http://schemas.microsoft.com/office/drawing/2014/main" id="{E0CA77DA-83A9-D64E-AB3B-17118385E8B7}"/>
              </a:ext>
            </a:extLst>
          </p:cNvPr>
          <p:cNvSpPr/>
          <p:nvPr/>
        </p:nvSpPr>
        <p:spPr bwMode="auto">
          <a:xfrm rot="5400000">
            <a:off x="4443759" y="4505093"/>
            <a:ext cx="2977376" cy="1449659"/>
          </a:xfrm>
          <a:prstGeom prst="ellipse">
            <a:avLst/>
          </a:prstGeom>
          <a:noFill/>
          <a:ln w="38100" cap="flat" cmpd="sng" algn="ctr">
            <a:solidFill>
              <a:schemeClr val="accent2">
                <a:lumMod val="50000"/>
              </a:schemeClr>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803275"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panose="020B0604020202020204" pitchFamily="34" charset="0"/>
            </a:endParaRPr>
          </a:p>
        </p:txBody>
      </p:sp>
      <p:sp>
        <p:nvSpPr>
          <p:cNvPr id="10" name="Slide Number Placeholder 9">
            <a:extLst>
              <a:ext uri="{FF2B5EF4-FFF2-40B4-BE49-F238E27FC236}">
                <a16:creationId xmlns:a16="http://schemas.microsoft.com/office/drawing/2014/main" id="{7F8CF43A-53D2-8665-DC61-9419B2105925}"/>
              </a:ext>
            </a:extLst>
          </p:cNvPr>
          <p:cNvSpPr>
            <a:spLocks noGrp="1"/>
          </p:cNvSpPr>
          <p:nvPr>
            <p:ph type="sldNum" sz="quarter" idx="12"/>
          </p:nvPr>
        </p:nvSpPr>
        <p:spPr/>
        <p:txBody>
          <a:bodyPr/>
          <a:lstStyle/>
          <a:p>
            <a:fld id="{CAD0E2FB-4BD6-D04C-8788-6E6E545732D2}" type="slidenum">
              <a:rPr lang="en-US" altLang="en-US" smtClean="0"/>
              <a:pPr/>
              <a:t>8</a:t>
            </a:fld>
            <a:endParaRPr lang="en-US" altLang="en-US"/>
          </a:p>
        </p:txBody>
      </p:sp>
    </p:spTree>
    <p:extLst>
      <p:ext uri="{BB962C8B-B14F-4D97-AF65-F5344CB8AC3E}">
        <p14:creationId xmlns:p14="http://schemas.microsoft.com/office/powerpoint/2010/main" val="28730300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FD972-72EC-53FB-3DFD-33454528C89E}"/>
              </a:ext>
            </a:extLst>
          </p:cNvPr>
          <p:cNvSpPr>
            <a:spLocks noGrp="1"/>
          </p:cNvSpPr>
          <p:nvPr>
            <p:ph type="title"/>
          </p:nvPr>
        </p:nvSpPr>
        <p:spPr/>
        <p:txBody>
          <a:bodyPr/>
          <a:lstStyle/>
          <a:p>
            <a:r>
              <a:rPr lang="en-US" dirty="0"/>
              <a:t>A First Analysis</a:t>
            </a:r>
          </a:p>
        </p:txBody>
      </p:sp>
      <p:sp>
        <p:nvSpPr>
          <p:cNvPr id="3" name="Content Placeholder 2">
            <a:extLst>
              <a:ext uri="{FF2B5EF4-FFF2-40B4-BE49-F238E27FC236}">
                <a16:creationId xmlns:a16="http://schemas.microsoft.com/office/drawing/2014/main" id="{79B4BEE8-5DF7-2124-21D1-8F60A89EE4F1}"/>
              </a:ext>
            </a:extLst>
          </p:cNvPr>
          <p:cNvSpPr>
            <a:spLocks noGrp="1"/>
          </p:cNvSpPr>
          <p:nvPr>
            <p:ph idx="1"/>
          </p:nvPr>
        </p:nvSpPr>
        <p:spPr>
          <a:xfrm>
            <a:off x="213519" y="1762863"/>
            <a:ext cx="8763000" cy="4701208"/>
          </a:xfrm>
        </p:spPr>
        <p:txBody>
          <a:bodyPr/>
          <a:lstStyle/>
          <a:p>
            <a:r>
              <a:rPr lang="en-US" dirty="0"/>
              <a:t>Each recursive call takes </a:t>
            </a:r>
            <a:r>
              <a:rPr lang="en-US" i="1" dirty="0"/>
              <a:t>O</a:t>
            </a:r>
            <a:r>
              <a:rPr lang="en-US" dirty="0"/>
              <a:t>(</a:t>
            </a:r>
            <a:r>
              <a:rPr lang="en-US" i="1" dirty="0"/>
              <a:t>n</a:t>
            </a:r>
            <a:r>
              <a:rPr lang="en-US" dirty="0"/>
              <a:t>) time plus the times for the recursive steps.</a:t>
            </a:r>
          </a:p>
          <a:p>
            <a:r>
              <a:rPr lang="en-US" dirty="0"/>
              <a:t>Each recursive call is guaranteed to find a maximal point.</a:t>
            </a:r>
          </a:p>
          <a:p>
            <a:r>
              <a:rPr lang="en-US" dirty="0"/>
              <a:t>These facts imply that the time is </a:t>
            </a:r>
            <a:r>
              <a:rPr lang="en-US" i="1" dirty="0"/>
              <a:t>O</a:t>
            </a:r>
            <a:r>
              <a:rPr lang="en-US" dirty="0"/>
              <a:t>(</a:t>
            </a:r>
            <a:r>
              <a:rPr lang="en-US" i="1" dirty="0"/>
              <a:t>n</a:t>
            </a:r>
            <a:r>
              <a:rPr lang="en-US" dirty="0"/>
              <a:t> log </a:t>
            </a:r>
            <a:r>
              <a:rPr lang="en-US" i="1" dirty="0"/>
              <a:t>h</a:t>
            </a:r>
            <a:r>
              <a:rPr lang="en-US" dirty="0"/>
              <a:t>), where </a:t>
            </a:r>
            <a:r>
              <a:rPr lang="en-US" i="1" dirty="0"/>
              <a:t>h</a:t>
            </a:r>
            <a:r>
              <a:rPr lang="en-US" dirty="0"/>
              <a:t> is the size of the output.</a:t>
            </a:r>
          </a:p>
          <a:p>
            <a:r>
              <a:rPr lang="en-US" dirty="0"/>
              <a:t>Why?</a:t>
            </a:r>
          </a:p>
          <a:p>
            <a:endParaRPr lang="en-US" dirty="0"/>
          </a:p>
        </p:txBody>
      </p:sp>
      <p:pic>
        <p:nvPicPr>
          <p:cNvPr id="4" name="Picture 2">
            <a:extLst>
              <a:ext uri="{FF2B5EF4-FFF2-40B4-BE49-F238E27FC236}">
                <a16:creationId xmlns:a16="http://schemas.microsoft.com/office/drawing/2014/main" id="{390A8C49-B265-7728-8A71-14FB83244E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9328" y="4113467"/>
            <a:ext cx="2563728" cy="2563728"/>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2F229772-C479-12F2-0657-119E7FA900DD}"/>
              </a:ext>
            </a:extLst>
          </p:cNvPr>
          <p:cNvSpPr>
            <a:spLocks noGrp="1"/>
          </p:cNvSpPr>
          <p:nvPr>
            <p:ph type="sldNum" sz="quarter" idx="12"/>
          </p:nvPr>
        </p:nvSpPr>
        <p:spPr/>
        <p:txBody>
          <a:bodyPr/>
          <a:lstStyle/>
          <a:p>
            <a:fld id="{CAD0E2FB-4BD6-D04C-8788-6E6E545732D2}" type="slidenum">
              <a:rPr lang="en-US" altLang="en-US" smtClean="0"/>
              <a:pPr/>
              <a:t>9</a:t>
            </a:fld>
            <a:endParaRPr lang="en-US" altLang="en-US"/>
          </a:p>
        </p:txBody>
      </p:sp>
    </p:spTree>
    <p:extLst>
      <p:ext uri="{BB962C8B-B14F-4D97-AF65-F5344CB8AC3E}">
        <p14:creationId xmlns:p14="http://schemas.microsoft.com/office/powerpoint/2010/main" val="338017070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ICTUREPATH" val="ART"/>
  <p:tag name="FORCE_OPTION" val="0"/>
  <p:tag name="ARTICULATE_REFERENCE_TYPE_2" val="0"/>
  <p:tag name="ARTICULATE_REFERENCE_TITLE_2" val="UCI Student Counseling Center"/>
  <p:tag name="ARTICULATE_REFERENCE_2" val="http://www.counseling.uci.edu/"/>
  <p:tag name="ARTICULATE_REFERENCE_TYPE_3" val="0"/>
  <p:tag name="ARTICULATE_REFERENCE_TITLE_3" val="UCI Faculty and Staff Counseling Center"/>
  <p:tag name="ARTICULATE_REFERENCE_3" val="http://snap.uci.edu/viewXmlFile.jsp?resourceID=224"/>
  <p:tag name="ARTICULATE_REFERENCE_TYPE_4" val="0"/>
  <p:tag name="ARTICULATE_REFERENCE_TITLE_4" val="Schedule a Workplace Violence Workshop for Your Department"/>
  <p:tag name="ARTICULATE_REFERENCE_4" val="http://snap.uci.edu/viewXmlFile.jsp?resourceID=1566"/>
  <p:tag name="ARTICULATE_REFERENCE_TYPE_5" val="0"/>
  <p:tag name="LOGO_PIC_2" val="C:\Documents and Settings\Bonni Frazee\Desktop\Articulate UCI Template\Articulate Template\Articulate logo.jpg"/>
  <p:tag name="PRESENTER_PIC_MODE" val="0"/>
  <p:tag name="LOGO_PIC_MODE" val="1"/>
  <p:tag name="PRESENTATION_TITLE" val="Workplace Violence"/>
  <p:tag name="PRESENTATION_DESC" val="version 4"/>
  <p:tag name="LMS_QUIZ_INSERT" val="1"/>
  <p:tag name="LMS_COMPLETION_TITLE" val="Change Title"/>
  <p:tag name="LMS_COMPLETION_ID" val="Change_Title"/>
  <p:tag name="LMS_COMPLETION_VERSION" val="1.0"/>
  <p:tag name="LMS_COMPLETION_DURATION" val="01:00:00"/>
  <p:tag name="LMS_COMPLETION_SCO_TITLE" val="Change Title"/>
  <p:tag name="LMS_COMPLETION_SCO_ID" val="Change_Title"/>
  <p:tag name="LMS_COMPLETION_THRESHOLD" val="3"/>
  <p:tag name="LMS_COMPLETION_METHOD" val="VIEW"/>
  <p:tag name="LMS_REPORTING" val="0"/>
  <p:tag name="LMS_DATA_SCORM" val="Yes"/>
  <p:tag name="PUBLISH_TITLE" val="Change Title"/>
  <p:tag name="ARTICULATE_PUBLISH_PATH" val="X:\eLearning_Sources\eLearning_other\UCI_eLearning\elearning Creation\Published"/>
  <p:tag name="ARTICULATE_LOGO" val="UCI_logo.jpg"/>
  <p:tag name="ARTICULATE_PRESENTER" val="(None selected)"/>
  <p:tag name="ARTICULATE_LMS" val="0"/>
  <p:tag name="LMS_PUBLISH" val="Yes"/>
  <p:tag name="LMS_PROTOCOL_METHOD" val="SCORM"/>
  <p:tag name="LMS_PROTOCOL_VERSION" val="1.2"/>
  <p:tag name="ARTICULATE_TEMPLATE" val="UCI White"/>
  <p:tag name="PLAYERLOGOHEIGHT" val="41"/>
  <p:tag name="PLAYERLOGOWIDTH" val="244"/>
  <p:tag name="LASTPUBLISHED" val="X:\eLearning_Sources\eLearning_other\UCI_eLearning\elearning Creation\CoursePrep\Published\Course Preparation\player.html"/>
  <p:tag name="ARTICULATE_REFERENCE_COUNT" val="1"/>
  <p:tag name="ARTICULATE_REFERENCE_TYPE_1" val="0"/>
</p:tagLst>
</file>

<file path=ppt/tags/tag2.xml><?xml version="1.0" encoding="utf-8"?>
<p:tagLst xmlns:a="http://schemas.openxmlformats.org/drawingml/2006/main" xmlns:r="http://schemas.openxmlformats.org/officeDocument/2006/relationships" xmlns:p="http://schemas.openxmlformats.org/presentationml/2006/main">
  <p:tag name="ELAPSEDTIME" val="23.968"/>
</p:tagLst>
</file>

<file path=ppt/theme/theme1.xml><?xml version="1.0" encoding="utf-8"?>
<a:theme xmlns:a="http://schemas.openxmlformats.org/drawingml/2006/main" name="UCI Master">
  <a:themeElements>
    <a:clrScheme name="UCI 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UCI 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803275" rtl="0" eaLnBrk="1" fontAlgn="base" latinLnBrk="0" hangingPunct="1">
          <a:lnSpc>
            <a:spcPct val="100000"/>
          </a:lnSpc>
          <a:spcBef>
            <a:spcPct val="0"/>
          </a:spcBef>
          <a:spcAft>
            <a:spcPct val="0"/>
          </a:spcAft>
          <a:buClrTx/>
          <a:buSzTx/>
          <a:buFontTx/>
          <a:buNone/>
          <a:tabLst/>
          <a:defRPr kumimoji="0" lang="en-US" altLang="en-US" sz="16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803275" rtl="0" eaLnBrk="1" fontAlgn="base" latinLnBrk="0" hangingPunct="1">
          <a:lnSpc>
            <a:spcPct val="100000"/>
          </a:lnSpc>
          <a:spcBef>
            <a:spcPct val="0"/>
          </a:spcBef>
          <a:spcAft>
            <a:spcPct val="0"/>
          </a:spcAft>
          <a:buClrTx/>
          <a:buSzTx/>
          <a:buFontTx/>
          <a:buNone/>
          <a:tabLst/>
          <a:defRPr kumimoji="0" lang="en-US" altLang="en-US" sz="16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UCI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UCI 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UCI 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UCI 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UCI 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UCI 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UCI 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UCI 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UCI 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UCI 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UCI 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UCI 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4914</TotalTime>
  <Words>1435</Words>
  <Application>Microsoft Macintosh PowerPoint</Application>
  <PresentationFormat>On-screen Show (4:3)</PresentationFormat>
  <Paragraphs>154</Paragraphs>
  <Slides>26</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Times New Roman</vt:lpstr>
      <vt:lpstr>Wingdings</vt:lpstr>
      <vt:lpstr>UCI Master</vt:lpstr>
      <vt:lpstr>More Instance-Sensitive Algorithms</vt:lpstr>
      <vt:lpstr>The Maximal Points Problem</vt:lpstr>
      <vt:lpstr>A Simple Plane-Sweep Algorithm</vt:lpstr>
      <vt:lpstr>Combine-and-Conquer</vt:lpstr>
      <vt:lpstr>Split Step</vt:lpstr>
      <vt:lpstr>Conquer Step</vt:lpstr>
      <vt:lpstr>Prune Step</vt:lpstr>
      <vt:lpstr>Divide Step</vt:lpstr>
      <vt:lpstr>A First Analysis</vt:lpstr>
      <vt:lpstr>Vertical Entropy</vt:lpstr>
      <vt:lpstr>An Entropy-Sensitive Analysis</vt:lpstr>
      <vt:lpstr>Revisiting the Sorting Problem</vt:lpstr>
      <vt:lpstr>Recalling Priority Queue Sort (Heapsort)</vt:lpstr>
      <vt:lpstr>Cartesian Tree</vt:lpstr>
      <vt:lpstr>Hybrid Nature of Cartesian Trees</vt:lpstr>
      <vt:lpstr>Two Properties for Cartesian Trees</vt:lpstr>
      <vt:lpstr>Algorithm for Constructing a Cartesian Tree</vt:lpstr>
      <vt:lpstr>Cartesian-Tree Priority Queue Sort</vt:lpstr>
      <vt:lpstr>Step 1: Construct the Cartesian Tree</vt:lpstr>
      <vt:lpstr>Step 2: Initialization</vt:lpstr>
      <vt:lpstr>The Beginning of the Loop</vt:lpstr>
      <vt:lpstr>Analysis</vt:lpstr>
      <vt:lpstr>Properties of Osc(X)</vt:lpstr>
      <vt:lpstr>ExtractMin Lemma</vt:lpstr>
      <vt:lpstr>The Running Time Lemma</vt:lpstr>
      <vt:lpstr>Total Running Time</vt:lpstr>
    </vt:vector>
  </TitlesOfParts>
  <Manager/>
  <Company>University California Irvine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dc:creator>
  <dc:description/>
  <cp:lastModifiedBy>Michael T Goodrich</cp:lastModifiedBy>
  <cp:revision>183</cp:revision>
  <dcterms:created xsi:type="dcterms:W3CDTF">2002-12-30T18:35:41Z</dcterms:created>
  <dcterms:modified xsi:type="dcterms:W3CDTF">2026-02-17T21:08:56Z</dcterms:modified>
</cp:coreProperties>
</file>