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3"/>
  </p:notesMasterIdLst>
  <p:sldIdLst>
    <p:sldId id="256" r:id="rId2"/>
    <p:sldId id="257" r:id="rId3"/>
    <p:sldId id="258" r:id="rId4"/>
    <p:sldId id="370" r:id="rId5"/>
    <p:sldId id="384" r:id="rId6"/>
    <p:sldId id="372" r:id="rId7"/>
    <p:sldId id="371" r:id="rId8"/>
    <p:sldId id="302" r:id="rId9"/>
    <p:sldId id="386" r:id="rId10"/>
    <p:sldId id="393" r:id="rId11"/>
    <p:sldId id="394" r:id="rId12"/>
    <p:sldId id="373"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6"/>
    <p:restoredTop sz="94694"/>
  </p:normalViewPr>
  <p:slideViewPr>
    <p:cSldViewPr snapToGrid="0">
      <p:cViewPr varScale="1">
        <p:scale>
          <a:sx n="121" d="100"/>
          <a:sy n="121" d="100"/>
        </p:scale>
        <p:origin x="14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B797-135A-B645-BA1F-2FB8F3B1BA85}" type="slidenum">
              <a:rPr lang="en-US" altLang="en-US" smtClean="0"/>
              <a:pPr/>
              <a:t>24</a:t>
            </a:fld>
            <a:endParaRPr lang="en-US" altLang="en-US"/>
          </a:p>
        </p:txBody>
      </p:sp>
    </p:spTree>
    <p:extLst>
      <p:ext uri="{BB962C8B-B14F-4D97-AF65-F5344CB8AC3E}">
        <p14:creationId xmlns:p14="http://schemas.microsoft.com/office/powerpoint/2010/main" val="2424358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atin typeface="Times New Roman" panose="02020603050405020304" pitchFamily="18" charset="0"/>
                <a:cs typeface="Times New Roman" panose="02020603050405020304" pitchFamily="18" charset="0"/>
              </a:defRPr>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atin typeface="Times New Roman" panose="02020603050405020304" pitchFamily="18" charset="0"/>
                <a:cs typeface="Times New Roman" panose="02020603050405020304" pitchFamily="18" charset="0"/>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39BD475-42A0-B047-BB4B-3E80637FDA26}" type="slidenum">
              <a:rPr lang="en-US" altLang="en-US" smtClean="0"/>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93056"/>
          <a:stretch>
            <a:fillRect/>
          </a:stretch>
        </p:blipFill>
        <p:spPr bwMode="auto">
          <a:xfrm>
            <a:off x="0" y="0"/>
            <a:ext cx="9144000" cy="476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93768"/>
          <a:stretch>
            <a:fillRect/>
          </a:stretch>
        </p:blipFill>
        <p:spPr bwMode="auto">
          <a:xfrm>
            <a:off x="0" y="0"/>
            <a:ext cx="9144000" cy="427383"/>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213519" y="642145"/>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729409"/>
            <a:ext cx="8293100" cy="4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Times New Roman" panose="02020603050405020304" pitchFamily="18" charset="0"/>
          <a:ea typeface="+mj-ea"/>
          <a:cs typeface="Times New Roman" panose="02020603050405020304" pitchFamily="18" charset="0"/>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Times New Roman" panose="02020603050405020304" pitchFamily="18" charset="0"/>
          <a:ea typeface="+mn-ea"/>
          <a:cs typeface="Times New Roman" panose="02020603050405020304" pitchFamily="18" charset="0"/>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Times New Roman" panose="02020603050405020304" pitchFamily="18" charset="0"/>
          <a:ea typeface="+mn-ea"/>
          <a:cs typeface="Times New Roman" panose="02020603050405020304" pitchFamily="18" charset="0"/>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Times New Roman" panose="02020603050405020304" pitchFamily="18" charset="0"/>
          <a:ea typeface="+mn-ea"/>
          <a:cs typeface="Times New Roman" panose="02020603050405020304" pitchFamily="18" charset="0"/>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Times New Roman" panose="02020603050405020304" pitchFamily="18" charset="0"/>
          <a:ea typeface="+mn-ea"/>
          <a:cs typeface="Times New Roman" panose="02020603050405020304" pitchFamily="18" charset="0"/>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Entropy-Sensitive Sorting</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3E1C688B-FA09-FFC0-5624-0B9F43CFED78}"/>
              </a:ext>
            </a:extLst>
          </p:cNvPr>
          <p:cNvSpPr txBox="1"/>
          <p:nvPr/>
        </p:nvSpPr>
        <p:spPr>
          <a:xfrm>
            <a:off x="147145" y="6547945"/>
            <a:ext cx="5413661" cy="261610"/>
          </a:xfrm>
          <a:prstGeom prst="rect">
            <a:avLst/>
          </a:prstGeom>
          <a:noFill/>
        </p:spPr>
        <p:txBody>
          <a:bodyPr wrap="none" rtlCol="0">
            <a:spAutoFit/>
          </a:bodyPr>
          <a:lstStyle/>
          <a:p>
            <a:r>
              <a:rPr lang="en-US" sz="1100" dirty="0">
                <a:solidFill>
                  <a:schemeClr val="bg2">
                    <a:lumMod val="75000"/>
                  </a:schemeClr>
                </a:solidFill>
              </a:rPr>
              <a:t>Some slides adapted from material from  Ian Munro, Sabastian Wild, and Wikipedia.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AF576D6-2CA6-AC48-A7E4-E26D1F4A0AB2}" type="slidenum">
              <a:rPr lang="en-US" sz="1400"/>
              <a:pPr eaLnBrk="1" hangingPunct="1"/>
              <a:t>10</a:t>
            </a:fld>
            <a:endParaRPr lang="en-US" sz="1400"/>
          </a:p>
        </p:txBody>
      </p:sp>
      <p:sp>
        <p:nvSpPr>
          <p:cNvPr id="18435" name="Rectangle 2"/>
          <p:cNvSpPr>
            <a:spLocks noGrp="1" noChangeArrowheads="1"/>
          </p:cNvSpPr>
          <p:nvPr>
            <p:ph type="title"/>
          </p:nvPr>
        </p:nvSpPr>
        <p:spPr/>
        <p:txBody>
          <a:bodyPr/>
          <a:lstStyle/>
          <a:p>
            <a:pPr eaLnBrk="1" hangingPunct="1"/>
            <a:r>
              <a:rPr lang="en-US" dirty="0">
                <a:latin typeface="Tahoma" charset="0"/>
              </a:rPr>
              <a:t>The Merge-Sort Algorithm</a:t>
            </a:r>
            <a:endParaRPr lang="en-US" dirty="0">
              <a:latin typeface="Tahoma" charset="0"/>
              <a:cs typeface="Tahoma" charset="0"/>
            </a:endParaRPr>
          </a:p>
        </p:txBody>
      </p:sp>
      <p:sp>
        <p:nvSpPr>
          <p:cNvPr id="18436" name="Rectangle 3" descr="Rectangle: Click to edit Master text styles&#10;Second level&#10;Third level&#10;Fourth level&#10;Fifth level"/>
          <p:cNvSpPr>
            <a:spLocks noGrp="1" noChangeArrowheads="1"/>
          </p:cNvSpPr>
          <p:nvPr>
            <p:ph type="body" sz="half" idx="1"/>
          </p:nvPr>
        </p:nvSpPr>
        <p:spPr>
          <a:xfrm>
            <a:off x="762000" y="1676400"/>
            <a:ext cx="3810000" cy="4267200"/>
          </a:xfrm>
        </p:spPr>
        <p:txBody>
          <a:bodyPr/>
          <a:lstStyle/>
          <a:p>
            <a:pPr eaLnBrk="1" hangingPunct="1">
              <a:lnSpc>
                <a:spcPct val="90000"/>
              </a:lnSpc>
            </a:pPr>
            <a:r>
              <a:rPr lang="en-US" sz="2400">
                <a:latin typeface="Tahoma" charset="0"/>
              </a:rPr>
              <a:t>Merge-sort on an input sequence </a:t>
            </a:r>
            <a:r>
              <a:rPr lang="en-US" sz="2400" b="1" i="1">
                <a:latin typeface="Times New Roman" charset="0"/>
              </a:rPr>
              <a:t>S</a:t>
            </a:r>
            <a:r>
              <a:rPr lang="en-US" sz="2400">
                <a:latin typeface="Tahoma" charset="0"/>
              </a:rPr>
              <a:t> with </a:t>
            </a:r>
            <a:r>
              <a:rPr lang="en-US" sz="2400" b="1" i="1">
                <a:latin typeface="Times New Roman" charset="0"/>
              </a:rPr>
              <a:t>n</a:t>
            </a:r>
            <a:r>
              <a:rPr lang="en-US" sz="2400">
                <a:latin typeface="Tahoma" charset="0"/>
              </a:rPr>
              <a:t> elements consists of three steps:</a:t>
            </a:r>
          </a:p>
          <a:p>
            <a:pPr lvl="1" eaLnBrk="1" hangingPunct="1">
              <a:lnSpc>
                <a:spcPct val="90000"/>
              </a:lnSpc>
            </a:pPr>
            <a:r>
              <a:rPr lang="en-US" sz="2000">
                <a:solidFill>
                  <a:schemeClr val="tx2"/>
                </a:solidFill>
                <a:latin typeface="Tahoma" charset="0"/>
              </a:rPr>
              <a:t>Divide</a:t>
            </a:r>
            <a:r>
              <a:rPr lang="en-US" sz="2000">
                <a:latin typeface="Tahoma" charset="0"/>
              </a:rPr>
              <a:t>: partition </a:t>
            </a:r>
            <a:r>
              <a:rPr lang="en-US" sz="2000" b="1" i="1">
                <a:latin typeface="Times New Roman" charset="0"/>
              </a:rPr>
              <a:t>S</a:t>
            </a:r>
            <a:r>
              <a:rPr lang="en-US" sz="2000">
                <a:latin typeface="Tahoma" charset="0"/>
              </a:rPr>
              <a:t> into two sequences </a:t>
            </a:r>
            <a:r>
              <a:rPr lang="en-US" sz="2000" b="1" i="1">
                <a:latin typeface="Times New Roman" charset="0"/>
              </a:rPr>
              <a:t>S</a:t>
            </a:r>
            <a:r>
              <a:rPr lang="en-US" sz="2000" baseline="-25000">
                <a:latin typeface="Times New Roman" charset="0"/>
              </a:rPr>
              <a:t>1</a:t>
            </a:r>
            <a:r>
              <a:rPr lang="en-US" sz="2000" b="1" i="1">
                <a:latin typeface="Times New Roman" charset="0"/>
              </a:rPr>
              <a:t> </a:t>
            </a:r>
            <a:r>
              <a:rPr lang="en-US" sz="2000">
                <a:latin typeface="Tahoma" charset="0"/>
              </a:rPr>
              <a:t>and </a:t>
            </a:r>
            <a:r>
              <a:rPr lang="en-US" sz="2000" b="1" i="1">
                <a:latin typeface="Times New Roman" charset="0"/>
              </a:rPr>
              <a:t>S</a:t>
            </a:r>
            <a:r>
              <a:rPr lang="en-US" sz="2000" baseline="-25000">
                <a:latin typeface="Times New Roman" charset="0"/>
              </a:rPr>
              <a:t>2</a:t>
            </a:r>
            <a:r>
              <a:rPr lang="en-US" sz="2000">
                <a:latin typeface="Tahoma" charset="0"/>
              </a:rPr>
              <a:t> of about </a:t>
            </a:r>
            <a:r>
              <a:rPr lang="en-US" sz="2000" b="1" i="1">
                <a:latin typeface="Times New Roman" charset="0"/>
              </a:rPr>
              <a:t>n</a:t>
            </a:r>
            <a:r>
              <a:rPr lang="en-US" sz="2000">
                <a:latin typeface="Symbol" charset="0"/>
              </a:rPr>
              <a:t>/</a:t>
            </a:r>
            <a:r>
              <a:rPr lang="en-US" sz="2000">
                <a:latin typeface="Times New Roman" charset="0"/>
              </a:rPr>
              <a:t>2</a:t>
            </a:r>
            <a:r>
              <a:rPr lang="en-US" sz="2000">
                <a:latin typeface="Tahoma" charset="0"/>
              </a:rPr>
              <a:t> elements each</a:t>
            </a:r>
          </a:p>
          <a:p>
            <a:pPr lvl="1" eaLnBrk="1" hangingPunct="1">
              <a:lnSpc>
                <a:spcPct val="90000"/>
              </a:lnSpc>
            </a:pPr>
            <a:r>
              <a:rPr lang="en-US" sz="2000">
                <a:solidFill>
                  <a:schemeClr val="tx2"/>
                </a:solidFill>
                <a:latin typeface="Tahoma" charset="0"/>
              </a:rPr>
              <a:t>Recur</a:t>
            </a:r>
            <a:r>
              <a:rPr lang="en-US" sz="2000">
                <a:latin typeface="Tahoma" charset="0"/>
              </a:rPr>
              <a:t>: recursively sort </a:t>
            </a:r>
            <a:r>
              <a:rPr lang="en-US" sz="2000" b="1" i="1">
                <a:latin typeface="Times New Roman" charset="0"/>
              </a:rPr>
              <a:t>S</a:t>
            </a:r>
            <a:r>
              <a:rPr lang="en-US" sz="2000" baseline="-25000">
                <a:latin typeface="Times New Roman" charset="0"/>
              </a:rPr>
              <a:t>1</a:t>
            </a:r>
            <a:r>
              <a:rPr lang="en-US" sz="2000" b="1" i="1">
                <a:latin typeface="Times New Roman" charset="0"/>
              </a:rPr>
              <a:t> </a:t>
            </a:r>
            <a:r>
              <a:rPr lang="en-US" sz="2000">
                <a:latin typeface="Tahoma" charset="0"/>
              </a:rPr>
              <a:t>and </a:t>
            </a:r>
            <a:r>
              <a:rPr lang="en-US" sz="2000" b="1" i="1">
                <a:latin typeface="Times New Roman" charset="0"/>
              </a:rPr>
              <a:t>S</a:t>
            </a:r>
            <a:r>
              <a:rPr lang="en-US" sz="2000" baseline="-25000">
                <a:latin typeface="Times New Roman" charset="0"/>
              </a:rPr>
              <a:t>2</a:t>
            </a:r>
          </a:p>
          <a:p>
            <a:pPr lvl="1" eaLnBrk="1" hangingPunct="1">
              <a:lnSpc>
                <a:spcPct val="90000"/>
              </a:lnSpc>
            </a:pPr>
            <a:r>
              <a:rPr lang="en-US" sz="2000">
                <a:solidFill>
                  <a:schemeClr val="tx2"/>
                </a:solidFill>
                <a:latin typeface="Tahoma" charset="0"/>
              </a:rPr>
              <a:t>Conquer</a:t>
            </a:r>
            <a:r>
              <a:rPr lang="en-US" sz="2000">
                <a:latin typeface="Tahoma" charset="0"/>
              </a:rPr>
              <a:t>: merge </a:t>
            </a:r>
            <a:r>
              <a:rPr lang="en-US" sz="2000" b="1" i="1">
                <a:latin typeface="Times New Roman" charset="0"/>
              </a:rPr>
              <a:t>S</a:t>
            </a:r>
            <a:r>
              <a:rPr lang="en-US" sz="2000" baseline="-25000">
                <a:latin typeface="Times New Roman" charset="0"/>
              </a:rPr>
              <a:t>1</a:t>
            </a:r>
            <a:r>
              <a:rPr lang="en-US" sz="2000" b="1" i="1">
                <a:latin typeface="Times New Roman" charset="0"/>
              </a:rPr>
              <a:t> </a:t>
            </a:r>
            <a:r>
              <a:rPr lang="en-US" sz="2000">
                <a:latin typeface="Tahoma" charset="0"/>
              </a:rPr>
              <a:t>and </a:t>
            </a:r>
            <a:r>
              <a:rPr lang="en-US" sz="2000" b="1" i="1">
                <a:latin typeface="Times New Roman" charset="0"/>
              </a:rPr>
              <a:t>S</a:t>
            </a:r>
            <a:r>
              <a:rPr lang="en-US" sz="2000" baseline="-25000">
                <a:latin typeface="Times New Roman" charset="0"/>
              </a:rPr>
              <a:t>2 </a:t>
            </a:r>
            <a:r>
              <a:rPr lang="en-US" sz="2000">
                <a:latin typeface="Tahoma" charset="0"/>
              </a:rPr>
              <a:t>into a unique sorted sequence</a:t>
            </a:r>
          </a:p>
        </p:txBody>
      </p:sp>
      <p:sp>
        <p:nvSpPr>
          <p:cNvPr id="18437" name="Text Box 6"/>
          <p:cNvSpPr txBox="1">
            <a:spLocks noChangeArrowheads="1"/>
          </p:cNvSpPr>
          <p:nvPr/>
        </p:nvSpPr>
        <p:spPr bwMode="auto">
          <a:xfrm>
            <a:off x="4724400" y="1676400"/>
            <a:ext cx="4038600" cy="33004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defTabSz="342900" eaLnBrk="0" hangingPunct="0">
              <a:defRPr sz="2400">
                <a:solidFill>
                  <a:schemeClr val="tx1"/>
                </a:solidFill>
                <a:latin typeface="Tahoma" charset="0"/>
                <a:ea typeface="ＭＳ Ｐゴシック" charset="0"/>
                <a:cs typeface="ＭＳ Ｐゴシック" charset="0"/>
              </a:defRPr>
            </a:lvl1pPr>
            <a:lvl2pPr marL="342900" defTabSz="342900" eaLnBrk="0" hangingPunct="0">
              <a:defRPr sz="2400">
                <a:solidFill>
                  <a:schemeClr val="tx1"/>
                </a:solidFill>
                <a:latin typeface="Tahoma" charset="0"/>
                <a:ea typeface="ＭＳ Ｐゴシック" charset="0"/>
              </a:defRPr>
            </a:lvl2pPr>
            <a:lvl3pPr marL="1143000" indent="-228600" defTabSz="342900" eaLnBrk="0" hangingPunct="0">
              <a:defRPr sz="2400">
                <a:solidFill>
                  <a:schemeClr val="tx1"/>
                </a:solidFill>
                <a:latin typeface="Tahoma" charset="0"/>
                <a:ea typeface="ＭＳ Ｐゴシック" charset="0"/>
              </a:defRPr>
            </a:lvl3pPr>
            <a:lvl4pPr marL="1600200" indent="-228600" defTabSz="342900" eaLnBrk="0" hangingPunct="0">
              <a:defRPr sz="2400">
                <a:solidFill>
                  <a:schemeClr val="tx1"/>
                </a:solidFill>
                <a:latin typeface="Tahoma" charset="0"/>
                <a:ea typeface="ＭＳ Ｐゴシック" charset="0"/>
              </a:defRPr>
            </a:lvl4pPr>
            <a:lvl5pPr marL="2057400" indent="-228600" defTabSz="342900" eaLnBrk="0" hangingPunct="0">
              <a:defRPr sz="2400">
                <a:solidFill>
                  <a:schemeClr val="tx1"/>
                </a:solidFill>
                <a:latin typeface="Tahoma" charset="0"/>
                <a:ea typeface="ＭＳ Ｐゴシック" charset="0"/>
              </a:defRPr>
            </a:lvl5pPr>
            <a:lvl6pPr marL="2514600" indent="-228600" algn="ctr" defTabSz="342900"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342900"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342900"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3429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lnSpc>
                <a:spcPct val="90000"/>
              </a:lnSpc>
              <a:spcBef>
                <a:spcPct val="20000"/>
              </a:spcBef>
              <a:buClr>
                <a:schemeClr val="hlink"/>
              </a:buClr>
              <a:buSzPct val="110000"/>
              <a:buFont typeface="Wingdings" charset="0"/>
              <a:buNone/>
            </a:pPr>
            <a:r>
              <a:rPr lang="en-US" sz="2000" b="1" dirty="0">
                <a:solidFill>
                  <a:srgbClr val="000000"/>
                </a:solidFill>
                <a:latin typeface="Times New Roman" charset="0"/>
              </a:rPr>
              <a:t>Algorithm</a:t>
            </a:r>
            <a:r>
              <a:rPr lang="en-US" sz="2000" dirty="0">
                <a:latin typeface="Times New Roman" charset="0"/>
              </a:rPr>
              <a:t> </a:t>
            </a:r>
            <a:r>
              <a:rPr lang="en-US" sz="2000" b="1" i="1" dirty="0" err="1">
                <a:solidFill>
                  <a:schemeClr val="tx2"/>
                </a:solidFill>
                <a:latin typeface="Times New Roman" charset="0"/>
              </a:rPr>
              <a:t>mergeSort</a:t>
            </a:r>
            <a:r>
              <a:rPr lang="en-US" sz="2000" dirty="0">
                <a:solidFill>
                  <a:schemeClr val="tx2"/>
                </a:solidFill>
                <a:latin typeface="Times New Roman" charset="0"/>
              </a:rPr>
              <a:t>(</a:t>
            </a:r>
            <a:r>
              <a:rPr lang="en-US" sz="2000" b="1" i="1" dirty="0">
                <a:solidFill>
                  <a:schemeClr val="tx2"/>
                </a:solidFill>
                <a:latin typeface="Times New Roman" charset="0"/>
              </a:rPr>
              <a:t>S</a:t>
            </a:r>
            <a:r>
              <a:rPr lang="en-US" sz="2000" dirty="0">
                <a:solidFill>
                  <a:schemeClr val="tx2"/>
                </a:solidFill>
                <a:latin typeface="Times New Roman" charset="0"/>
              </a:rPr>
              <a:t>)</a:t>
            </a:r>
          </a:p>
          <a:p>
            <a:pPr algn="l" eaLnBrk="1" hangingPunct="1">
              <a:lnSpc>
                <a:spcPct val="90000"/>
              </a:lnSpc>
              <a:spcBef>
                <a:spcPct val="20000"/>
              </a:spcBef>
              <a:buClr>
                <a:schemeClr val="hlink"/>
              </a:buClr>
              <a:buSzPct val="110000"/>
              <a:buFont typeface="Wingdings" charset="0"/>
              <a:buNone/>
            </a:pPr>
            <a:r>
              <a:rPr lang="en-US" sz="2000" dirty="0">
                <a:solidFill>
                  <a:schemeClr val="tx2"/>
                </a:solidFill>
                <a:latin typeface="Times New Roman" charset="0"/>
              </a:rPr>
              <a:t>	</a:t>
            </a:r>
            <a:r>
              <a:rPr lang="en-US" sz="2000" b="1" dirty="0">
                <a:latin typeface="Times New Roman" charset="0"/>
              </a:rPr>
              <a:t>Input</a:t>
            </a:r>
            <a:r>
              <a:rPr lang="en-US" sz="2000" dirty="0">
                <a:latin typeface="Times New Roman" charset="0"/>
              </a:rPr>
              <a:t> sequence </a:t>
            </a:r>
            <a:r>
              <a:rPr lang="en-US" sz="2000" b="1" i="1" dirty="0">
                <a:latin typeface="Times New Roman" charset="0"/>
              </a:rPr>
              <a:t>S </a:t>
            </a:r>
            <a:r>
              <a:rPr lang="en-US" sz="2000" dirty="0">
                <a:latin typeface="Times New Roman" charset="0"/>
              </a:rPr>
              <a:t>with </a:t>
            </a:r>
            <a:r>
              <a:rPr lang="en-US" sz="2000" b="1" i="1" dirty="0">
                <a:latin typeface="Times New Roman" charset="0"/>
              </a:rPr>
              <a:t>n</a:t>
            </a:r>
            <a:r>
              <a:rPr lang="en-US" sz="2000" dirty="0">
                <a:latin typeface="Times New Roman" charset="0"/>
              </a:rPr>
              <a:t> 					elements </a:t>
            </a:r>
          </a:p>
          <a:p>
            <a:pPr algn="l" eaLnBrk="1" hangingPunct="1">
              <a:lnSpc>
                <a:spcPct val="90000"/>
              </a:lnSpc>
              <a:spcBef>
                <a:spcPct val="20000"/>
              </a:spcBef>
              <a:buClr>
                <a:schemeClr val="hlink"/>
              </a:buClr>
              <a:buSzPct val="110000"/>
              <a:buFont typeface="Wingdings" charset="0"/>
              <a:buNone/>
            </a:pPr>
            <a:r>
              <a:rPr lang="en-US" sz="2000" dirty="0">
                <a:latin typeface="Times New Roman" charset="0"/>
              </a:rPr>
              <a:t>	</a:t>
            </a:r>
            <a:r>
              <a:rPr lang="en-US" sz="2000" b="1" dirty="0">
                <a:latin typeface="Times New Roman" charset="0"/>
              </a:rPr>
              <a:t>Output</a:t>
            </a:r>
            <a:r>
              <a:rPr lang="en-US" sz="2000" dirty="0">
                <a:latin typeface="Times New Roman" charset="0"/>
              </a:rPr>
              <a:t> sequence </a:t>
            </a:r>
            <a:r>
              <a:rPr lang="en-US" sz="2000" b="1" i="1" dirty="0">
                <a:latin typeface="Times New Roman" charset="0"/>
              </a:rPr>
              <a:t>S</a:t>
            </a:r>
            <a:r>
              <a:rPr lang="en-US" sz="2000" dirty="0">
                <a:latin typeface="Times New Roman" charset="0"/>
              </a:rPr>
              <a:t> sorted</a:t>
            </a:r>
          </a:p>
          <a:p>
            <a:pPr lvl="1" algn="l" eaLnBrk="1" hangingPunct="1"/>
            <a:r>
              <a:rPr lang="en-US" sz="2000" dirty="0">
                <a:latin typeface="Times New Roman" charset="0"/>
              </a:rPr>
              <a:t>	according to </a:t>
            </a:r>
            <a:r>
              <a:rPr lang="en-US" sz="2000" b="1" i="1" dirty="0">
                <a:latin typeface="Times New Roman" charset="0"/>
              </a:rPr>
              <a:t>C</a:t>
            </a:r>
            <a:endParaRPr lang="en-US" sz="2000" dirty="0">
              <a:latin typeface="Times New Roman" charset="0"/>
            </a:endParaRPr>
          </a:p>
          <a:p>
            <a:pPr lvl="1" algn="l" eaLnBrk="1" hangingPunct="1">
              <a:lnSpc>
                <a:spcPct val="90000"/>
              </a:lnSpc>
              <a:spcBef>
                <a:spcPct val="20000"/>
              </a:spcBef>
              <a:buClr>
                <a:schemeClr val="hlink"/>
              </a:buClr>
              <a:buSzPct val="110000"/>
              <a:buFont typeface="Wingdings" charset="0"/>
              <a:buNone/>
            </a:pPr>
            <a:r>
              <a:rPr lang="en-US" sz="2000" b="1" dirty="0">
                <a:latin typeface="Times New Roman" charset="0"/>
              </a:rPr>
              <a:t>if</a:t>
            </a:r>
            <a:r>
              <a:rPr lang="en-US" sz="2000" dirty="0">
                <a:latin typeface="Times New Roman" charset="0"/>
              </a:rPr>
              <a:t> </a:t>
            </a:r>
            <a:r>
              <a:rPr lang="en-US" sz="2000" b="1" i="1" dirty="0" err="1">
                <a:latin typeface="Times New Roman" charset="0"/>
              </a:rPr>
              <a:t>S.size</a:t>
            </a:r>
            <a:r>
              <a:rPr lang="en-US" sz="2000" dirty="0">
                <a:latin typeface="Times New Roman" charset="0"/>
              </a:rPr>
              <a:t>() </a:t>
            </a:r>
            <a:r>
              <a:rPr lang="en-US" sz="2000" b="1" dirty="0">
                <a:latin typeface="Times New Roman" charset="0"/>
                <a:sym typeface="Symbol" charset="0"/>
              </a:rPr>
              <a:t>&gt; </a:t>
            </a:r>
            <a:r>
              <a:rPr lang="en-US" sz="2000" dirty="0">
                <a:latin typeface="Times New Roman" charset="0"/>
                <a:sym typeface="Symbol" charset="0"/>
              </a:rPr>
              <a:t>1</a:t>
            </a:r>
          </a:p>
          <a:p>
            <a:pPr lvl="1" algn="l" eaLnBrk="1" hangingPunct="1">
              <a:lnSpc>
                <a:spcPct val="90000"/>
              </a:lnSpc>
              <a:spcBef>
                <a:spcPct val="20000"/>
              </a:spcBef>
              <a:buClr>
                <a:schemeClr val="hlink"/>
              </a:buClr>
              <a:buSzPct val="110000"/>
              <a:buFont typeface="Wingdings" charset="0"/>
              <a:buNone/>
            </a:pPr>
            <a:r>
              <a:rPr lang="en-US" sz="2000" dirty="0">
                <a:latin typeface="Times New Roman" charset="0"/>
                <a:sym typeface="Symbol" charset="0"/>
              </a:rPr>
              <a:t>	</a:t>
            </a:r>
            <a:r>
              <a:rPr lang="en-US" sz="2000" dirty="0">
                <a:latin typeface="Times New Roman" charset="0"/>
              </a:rPr>
              <a:t>(</a:t>
            </a:r>
            <a:r>
              <a:rPr lang="en-US" sz="2000" b="1" i="1" dirty="0">
                <a:latin typeface="Times New Roman" charset="0"/>
              </a:rPr>
              <a:t>S</a:t>
            </a:r>
            <a:r>
              <a:rPr lang="en-US" sz="2000" baseline="-25000" dirty="0">
                <a:latin typeface="Times New Roman" charset="0"/>
              </a:rPr>
              <a:t>1</a:t>
            </a:r>
            <a:r>
              <a:rPr lang="en-US" sz="2000" dirty="0">
                <a:latin typeface="Times New Roman" charset="0"/>
              </a:rPr>
              <a:t>, </a:t>
            </a:r>
            <a:r>
              <a:rPr lang="en-US" sz="2000" b="1" i="1" dirty="0">
                <a:latin typeface="Times New Roman" charset="0"/>
              </a:rPr>
              <a:t>S</a:t>
            </a:r>
            <a:r>
              <a:rPr lang="en-US" sz="2000" baseline="-25000" dirty="0">
                <a:latin typeface="Times New Roman" charset="0"/>
              </a:rPr>
              <a:t>2</a:t>
            </a:r>
            <a:r>
              <a:rPr lang="en-US" sz="2000" dirty="0">
                <a:latin typeface="Times New Roman" charset="0"/>
              </a:rPr>
              <a:t>)</a:t>
            </a:r>
            <a:r>
              <a:rPr lang="en-US" sz="2000" dirty="0">
                <a:latin typeface="Times New Roman" charset="0"/>
                <a:sym typeface="Symbol" charset="0"/>
              </a:rPr>
              <a:t>  </a:t>
            </a:r>
            <a:r>
              <a:rPr lang="en-US" sz="2000" b="1" i="1" dirty="0">
                <a:latin typeface="Times New Roman" charset="0"/>
              </a:rPr>
              <a:t>partition</a:t>
            </a:r>
            <a:r>
              <a:rPr lang="en-US" sz="2000" dirty="0">
                <a:latin typeface="Times New Roman" charset="0"/>
              </a:rPr>
              <a:t>(</a:t>
            </a:r>
            <a:r>
              <a:rPr lang="en-US" sz="2000" b="1" i="1" dirty="0">
                <a:latin typeface="Times New Roman" charset="0"/>
              </a:rPr>
              <a:t>S</a:t>
            </a:r>
            <a:r>
              <a:rPr lang="en-US" sz="2000" dirty="0">
                <a:latin typeface="Times New Roman" charset="0"/>
              </a:rPr>
              <a:t>,</a:t>
            </a:r>
            <a:r>
              <a:rPr lang="en-US" sz="2000" b="1" i="1" dirty="0">
                <a:latin typeface="Times New Roman" charset="0"/>
              </a:rPr>
              <a:t> n</a:t>
            </a:r>
            <a:r>
              <a:rPr lang="en-US" sz="2000" dirty="0">
                <a:latin typeface="Times New Roman" charset="0"/>
              </a:rPr>
              <a:t>/2) </a:t>
            </a:r>
          </a:p>
          <a:p>
            <a:pPr lvl="1" algn="l" eaLnBrk="1" hangingPunct="1">
              <a:lnSpc>
                <a:spcPct val="90000"/>
              </a:lnSpc>
              <a:spcBef>
                <a:spcPct val="20000"/>
              </a:spcBef>
              <a:buClr>
                <a:schemeClr val="hlink"/>
              </a:buClr>
              <a:buSzPct val="110000"/>
              <a:buFont typeface="Wingdings" charset="0"/>
              <a:buNone/>
            </a:pPr>
            <a:r>
              <a:rPr lang="en-US" sz="2000" dirty="0">
                <a:latin typeface="Times New Roman" charset="0"/>
              </a:rPr>
              <a:t>	</a:t>
            </a:r>
            <a:r>
              <a:rPr lang="en-US" sz="2000" b="1" i="1" dirty="0" err="1">
                <a:latin typeface="Times New Roman" charset="0"/>
              </a:rPr>
              <a:t>mergeSort</a:t>
            </a:r>
            <a:r>
              <a:rPr lang="en-US" sz="2000" dirty="0">
                <a:latin typeface="Times New Roman" charset="0"/>
              </a:rPr>
              <a:t>(</a:t>
            </a:r>
            <a:r>
              <a:rPr lang="en-US" sz="2000" b="1" i="1" dirty="0">
                <a:latin typeface="Times New Roman" charset="0"/>
              </a:rPr>
              <a:t>S</a:t>
            </a:r>
            <a:r>
              <a:rPr lang="en-US" sz="2000" baseline="-25000" dirty="0">
                <a:latin typeface="Times New Roman" charset="0"/>
              </a:rPr>
              <a:t>1</a:t>
            </a:r>
            <a:r>
              <a:rPr lang="en-US" sz="2000" dirty="0">
                <a:latin typeface="Times New Roman" charset="0"/>
              </a:rPr>
              <a:t>)</a:t>
            </a:r>
          </a:p>
          <a:p>
            <a:pPr lvl="1" algn="l" eaLnBrk="1" hangingPunct="1">
              <a:lnSpc>
                <a:spcPct val="90000"/>
              </a:lnSpc>
              <a:spcBef>
                <a:spcPct val="20000"/>
              </a:spcBef>
              <a:buClr>
                <a:schemeClr val="hlink"/>
              </a:buClr>
              <a:buSzPct val="110000"/>
              <a:buFont typeface="Wingdings" charset="0"/>
              <a:buNone/>
            </a:pPr>
            <a:r>
              <a:rPr lang="en-US" sz="2000" dirty="0">
                <a:latin typeface="Times New Roman" charset="0"/>
              </a:rPr>
              <a:t>	</a:t>
            </a:r>
            <a:r>
              <a:rPr lang="en-US" sz="2000" b="1" i="1" dirty="0" err="1">
                <a:latin typeface="Times New Roman" charset="0"/>
              </a:rPr>
              <a:t>mergeSort</a:t>
            </a:r>
            <a:r>
              <a:rPr lang="en-US" sz="2000" dirty="0">
                <a:latin typeface="Times New Roman" charset="0"/>
              </a:rPr>
              <a:t>(</a:t>
            </a:r>
            <a:r>
              <a:rPr lang="en-US" sz="2000" b="1" i="1" dirty="0">
                <a:latin typeface="Times New Roman" charset="0"/>
              </a:rPr>
              <a:t>S</a:t>
            </a:r>
            <a:r>
              <a:rPr lang="en-US" sz="2000" baseline="-25000" dirty="0">
                <a:latin typeface="Times New Roman" charset="0"/>
              </a:rPr>
              <a:t>2</a:t>
            </a:r>
            <a:r>
              <a:rPr lang="en-US" sz="2000" dirty="0">
                <a:latin typeface="Times New Roman" charset="0"/>
              </a:rPr>
              <a:t>)</a:t>
            </a:r>
          </a:p>
          <a:p>
            <a:pPr lvl="1" algn="l" eaLnBrk="1" hangingPunct="1">
              <a:lnSpc>
                <a:spcPct val="90000"/>
              </a:lnSpc>
              <a:spcBef>
                <a:spcPct val="20000"/>
              </a:spcBef>
              <a:buClr>
                <a:schemeClr val="hlink"/>
              </a:buClr>
              <a:buSzPct val="110000"/>
              <a:buFont typeface="Wingdings" charset="0"/>
              <a:buNone/>
            </a:pPr>
            <a:r>
              <a:rPr lang="en-US" sz="2000" dirty="0">
                <a:latin typeface="Times New Roman" charset="0"/>
                <a:sym typeface="Symbol" charset="0"/>
              </a:rPr>
              <a:t>	</a:t>
            </a:r>
            <a:r>
              <a:rPr lang="en-US" sz="2000" b="1" i="1" dirty="0">
                <a:latin typeface="Times New Roman" charset="0"/>
              </a:rPr>
              <a:t>S</a:t>
            </a:r>
            <a:r>
              <a:rPr lang="en-US" sz="2000" dirty="0">
                <a:latin typeface="Times New Roman" charset="0"/>
                <a:sym typeface="Symbol" charset="0"/>
              </a:rPr>
              <a:t>  </a:t>
            </a:r>
            <a:r>
              <a:rPr lang="en-US" sz="2000" b="1" i="1" dirty="0">
                <a:latin typeface="Times New Roman" charset="0"/>
              </a:rPr>
              <a:t>merge</a:t>
            </a:r>
            <a:r>
              <a:rPr lang="en-US" sz="2000" dirty="0">
                <a:latin typeface="Times New Roman" charset="0"/>
              </a:rPr>
              <a:t>(</a:t>
            </a:r>
            <a:r>
              <a:rPr lang="en-US" sz="2000" b="1" i="1" dirty="0">
                <a:latin typeface="Times New Roman" charset="0"/>
              </a:rPr>
              <a:t>S</a:t>
            </a:r>
            <a:r>
              <a:rPr lang="en-US" sz="2000" baseline="-25000" dirty="0">
                <a:latin typeface="Times New Roman" charset="0"/>
              </a:rPr>
              <a:t>1</a:t>
            </a:r>
            <a:r>
              <a:rPr lang="en-US" sz="2000" dirty="0">
                <a:latin typeface="Times New Roman" charset="0"/>
              </a:rPr>
              <a:t>,</a:t>
            </a:r>
            <a:r>
              <a:rPr lang="en-US" sz="2000" b="1" i="1" dirty="0">
                <a:latin typeface="Times New Roman" charset="0"/>
              </a:rPr>
              <a:t> S</a:t>
            </a:r>
            <a:r>
              <a:rPr lang="en-US" sz="2000" baseline="-25000" dirty="0">
                <a:latin typeface="Times New Roman" charset="0"/>
              </a:rPr>
              <a:t>2</a:t>
            </a:r>
            <a:r>
              <a:rPr lang="en-US" sz="2000" dirty="0">
                <a:latin typeface="Times New Roman" charset="0"/>
              </a:rPr>
              <a:t>)</a:t>
            </a:r>
            <a:endParaRPr lang="en-US" sz="2000" b="1" i="1" dirty="0">
              <a:latin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FD3AE05-15BA-A749-9C18-AC2676ED64B6}" type="slidenum">
              <a:rPr lang="en-US" sz="1400"/>
              <a:pPr eaLnBrk="1" hangingPunct="1"/>
              <a:t>11</a:t>
            </a:fld>
            <a:endParaRPr lang="en-US" sz="1400"/>
          </a:p>
        </p:txBody>
      </p:sp>
      <p:sp>
        <p:nvSpPr>
          <p:cNvPr id="19459" name="Rectangle 2"/>
          <p:cNvSpPr>
            <a:spLocks noGrp="1" noChangeArrowheads="1"/>
          </p:cNvSpPr>
          <p:nvPr>
            <p:ph type="title"/>
          </p:nvPr>
        </p:nvSpPr>
        <p:spPr>
          <a:xfrm>
            <a:off x="609600" y="304800"/>
            <a:ext cx="8077200" cy="1143000"/>
          </a:xfrm>
        </p:spPr>
        <p:txBody>
          <a:bodyPr/>
          <a:lstStyle/>
          <a:p>
            <a:pPr eaLnBrk="1" hangingPunct="1"/>
            <a:r>
              <a:rPr lang="en-US">
                <a:latin typeface="Tahoma" charset="0"/>
              </a:rPr>
              <a:t>Merging Two Sorted Sequences</a:t>
            </a:r>
          </a:p>
        </p:txBody>
      </p:sp>
      <p:sp>
        <p:nvSpPr>
          <p:cNvPr id="19460" name="Rectangle 3" descr="Rectangle: Click to edit Master text styles&#10;Second level&#10;Third level&#10;Fourth level&#10;Fifth level"/>
          <p:cNvSpPr>
            <a:spLocks noGrp="1" noChangeArrowheads="1"/>
          </p:cNvSpPr>
          <p:nvPr>
            <p:ph type="body" idx="1"/>
          </p:nvPr>
        </p:nvSpPr>
        <p:spPr>
          <a:xfrm>
            <a:off x="685800" y="1600200"/>
            <a:ext cx="2895600" cy="4724400"/>
          </a:xfrm>
        </p:spPr>
        <p:txBody>
          <a:bodyPr/>
          <a:lstStyle/>
          <a:p>
            <a:pPr eaLnBrk="1" hangingPunct="1">
              <a:lnSpc>
                <a:spcPct val="90000"/>
              </a:lnSpc>
            </a:pPr>
            <a:r>
              <a:rPr lang="en-US" sz="2000">
                <a:latin typeface="Tahoma" charset="0"/>
              </a:rPr>
              <a:t>The conquer step of merge-sort consists of merging two sorted sequences </a:t>
            </a:r>
            <a:r>
              <a:rPr lang="en-US" sz="2000" b="1" i="1">
                <a:latin typeface="Times New Roman" charset="0"/>
              </a:rPr>
              <a:t>A </a:t>
            </a:r>
            <a:r>
              <a:rPr lang="en-US" sz="2000">
                <a:latin typeface="Tahoma" charset="0"/>
              </a:rPr>
              <a:t>and </a:t>
            </a:r>
            <a:r>
              <a:rPr lang="en-US" sz="2000" b="1" i="1">
                <a:latin typeface="Times New Roman" charset="0"/>
              </a:rPr>
              <a:t>B</a:t>
            </a:r>
            <a:r>
              <a:rPr lang="en-US" sz="2000">
                <a:latin typeface="Tahoma" charset="0"/>
              </a:rPr>
              <a:t> into a sorted sequence </a:t>
            </a:r>
            <a:r>
              <a:rPr lang="en-US" sz="2000" b="1" i="1">
                <a:latin typeface="Times New Roman" charset="0"/>
              </a:rPr>
              <a:t>S </a:t>
            </a:r>
            <a:r>
              <a:rPr lang="en-US" sz="2000">
                <a:latin typeface="Tahoma" charset="0"/>
              </a:rPr>
              <a:t>containing the union of the elements of </a:t>
            </a:r>
            <a:r>
              <a:rPr lang="en-US" sz="2000" b="1" i="1">
                <a:latin typeface="Times New Roman" charset="0"/>
              </a:rPr>
              <a:t>A </a:t>
            </a:r>
            <a:r>
              <a:rPr lang="en-US" sz="2000">
                <a:latin typeface="Tahoma" charset="0"/>
              </a:rPr>
              <a:t>and </a:t>
            </a:r>
            <a:r>
              <a:rPr lang="en-US" sz="2000" b="1" i="1">
                <a:latin typeface="Times New Roman" charset="0"/>
              </a:rPr>
              <a:t>B</a:t>
            </a:r>
            <a:endParaRPr lang="en-US" sz="2000">
              <a:latin typeface="Tahoma" charset="0"/>
            </a:endParaRPr>
          </a:p>
          <a:p>
            <a:pPr eaLnBrk="1" hangingPunct="1">
              <a:lnSpc>
                <a:spcPct val="90000"/>
              </a:lnSpc>
            </a:pPr>
            <a:r>
              <a:rPr lang="en-US" sz="2000">
                <a:latin typeface="Tahoma" charset="0"/>
              </a:rPr>
              <a:t>Merging two sorted sequences, each with </a:t>
            </a:r>
            <a:r>
              <a:rPr lang="en-US" sz="2000" b="1" i="1">
                <a:latin typeface="Times New Roman" charset="0"/>
              </a:rPr>
              <a:t>n</a:t>
            </a:r>
            <a:r>
              <a:rPr lang="en-US" sz="2000">
                <a:latin typeface="Symbol" charset="0"/>
              </a:rPr>
              <a:t>/</a:t>
            </a:r>
            <a:r>
              <a:rPr lang="en-US" sz="2000">
                <a:latin typeface="Times New Roman" charset="0"/>
              </a:rPr>
              <a:t>2</a:t>
            </a:r>
            <a:r>
              <a:rPr lang="en-US" sz="2000">
                <a:latin typeface="Tahoma" charset="0"/>
              </a:rPr>
              <a:t> elements and implemented by means of a doubly linked list, takes </a:t>
            </a:r>
            <a:r>
              <a:rPr lang="en-US" sz="2000" b="1" i="1">
                <a:latin typeface="Times New Roman" charset="0"/>
              </a:rPr>
              <a:t>O</a:t>
            </a:r>
            <a:r>
              <a:rPr lang="en-US" sz="2000">
                <a:latin typeface="Times New Roman" charset="0"/>
              </a:rPr>
              <a:t>(</a:t>
            </a:r>
            <a:r>
              <a:rPr lang="en-US" sz="2000" b="1" i="1">
                <a:latin typeface="Times New Roman" charset="0"/>
              </a:rPr>
              <a:t>n</a:t>
            </a:r>
            <a:r>
              <a:rPr lang="en-US" sz="2000">
                <a:latin typeface="Times New Roman" charset="0"/>
              </a:rPr>
              <a:t>)</a:t>
            </a:r>
            <a:r>
              <a:rPr lang="en-US" sz="2000">
                <a:latin typeface="Tahoma" charset="0"/>
              </a:rPr>
              <a:t> time</a:t>
            </a:r>
          </a:p>
        </p:txBody>
      </p:sp>
      <p:pic>
        <p:nvPicPr>
          <p:cNvPr id="2" name="Picture 1"/>
          <p:cNvPicPr>
            <a:picLocks noChangeAspect="1"/>
          </p:cNvPicPr>
          <p:nvPr/>
        </p:nvPicPr>
        <p:blipFill>
          <a:blip r:embed="rId2"/>
          <a:stretch>
            <a:fillRect/>
          </a:stretch>
        </p:blipFill>
        <p:spPr>
          <a:xfrm>
            <a:off x="3657600" y="1879295"/>
            <a:ext cx="5334000" cy="3759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A732006-F29D-604C-A2CF-BB4C5955DCB8}" type="slidenum">
              <a:rPr lang="en-US" sz="1400"/>
              <a:pPr eaLnBrk="1" hangingPunct="1"/>
              <a:t>12</a:t>
            </a:fld>
            <a:endParaRPr lang="en-US" sz="1400"/>
          </a:p>
        </p:txBody>
      </p:sp>
      <p:sp>
        <p:nvSpPr>
          <p:cNvPr id="20483" name="Rectangle 2"/>
          <p:cNvSpPr>
            <a:spLocks noGrp="1" noChangeArrowheads="1"/>
          </p:cNvSpPr>
          <p:nvPr>
            <p:ph type="title"/>
          </p:nvPr>
        </p:nvSpPr>
        <p:spPr>
          <a:xfrm>
            <a:off x="213519" y="642146"/>
            <a:ext cx="8628062" cy="671648"/>
          </a:xfrm>
        </p:spPr>
        <p:txBody>
          <a:bodyPr/>
          <a:lstStyle/>
          <a:p>
            <a:pPr eaLnBrk="1" hangingPunct="1"/>
            <a:r>
              <a:rPr lang="en-US" dirty="0"/>
              <a:t>Merge-sort Tree</a:t>
            </a:r>
          </a:p>
        </p:txBody>
      </p:sp>
      <p:sp>
        <p:nvSpPr>
          <p:cNvPr id="20484" name="Rectangle 3" descr="Rectangle: Click to edit Master text styles&#10;Second level&#10;Third level&#10;Fourth level&#10;Fifth level"/>
          <p:cNvSpPr>
            <a:spLocks noGrp="1" noChangeArrowheads="1"/>
          </p:cNvSpPr>
          <p:nvPr>
            <p:ph type="body" idx="1"/>
          </p:nvPr>
        </p:nvSpPr>
        <p:spPr>
          <a:xfrm>
            <a:off x="764381" y="1323319"/>
            <a:ext cx="8077200" cy="2200275"/>
          </a:xfrm>
        </p:spPr>
        <p:txBody>
          <a:bodyPr/>
          <a:lstStyle/>
          <a:p>
            <a:pPr eaLnBrk="1" hangingPunct="1">
              <a:lnSpc>
                <a:spcPct val="90000"/>
              </a:lnSpc>
            </a:pPr>
            <a:r>
              <a:rPr lang="en-US" sz="2400" dirty="0"/>
              <a:t>An execution of merge-sort is depicted by a binary tree</a:t>
            </a:r>
          </a:p>
          <a:p>
            <a:pPr lvl="1" eaLnBrk="1" hangingPunct="1">
              <a:lnSpc>
                <a:spcPct val="90000"/>
              </a:lnSpc>
            </a:pPr>
            <a:r>
              <a:rPr lang="en-US" sz="2000" dirty="0"/>
              <a:t>each node represents a recursive call of merge-sort and stores</a:t>
            </a:r>
          </a:p>
          <a:p>
            <a:pPr lvl="1" eaLnBrk="1" hangingPunct="1">
              <a:lnSpc>
                <a:spcPct val="90000"/>
              </a:lnSpc>
            </a:pPr>
            <a:r>
              <a:rPr lang="en-US" sz="2000" dirty="0"/>
              <a:t>the leaves are calls on subsequences of size 0 or 1</a:t>
            </a:r>
          </a:p>
          <a:p>
            <a:pPr>
              <a:lnSpc>
                <a:spcPct val="90000"/>
              </a:lnSpc>
            </a:pPr>
            <a:r>
              <a:rPr lang="en-US" sz="2300" dirty="0"/>
              <a:t>The sum of the cost across all calls on a single level is </a:t>
            </a:r>
            <a:r>
              <a:rPr lang="en-US" sz="2300" i="1" dirty="0"/>
              <a:t>O</a:t>
            </a:r>
            <a:r>
              <a:rPr lang="en-US" sz="2300" dirty="0"/>
              <a:t>(</a:t>
            </a:r>
            <a:r>
              <a:rPr lang="en-US" sz="2300" i="1" dirty="0"/>
              <a:t>n</a:t>
            </a:r>
            <a:r>
              <a:rPr lang="en-US" sz="2300" dirty="0"/>
              <a:t>).</a:t>
            </a:r>
          </a:p>
          <a:p>
            <a:pPr>
              <a:lnSpc>
                <a:spcPct val="90000"/>
              </a:lnSpc>
            </a:pPr>
            <a:r>
              <a:rPr lang="en-US" sz="2300" dirty="0"/>
              <a:t>There are O(log </a:t>
            </a:r>
            <a:r>
              <a:rPr lang="en-US" sz="2300" i="1" dirty="0"/>
              <a:t>n</a:t>
            </a:r>
            <a:r>
              <a:rPr lang="en-US" sz="2300" dirty="0"/>
              <a:t>) levels; hence, the total time is </a:t>
            </a:r>
            <a:r>
              <a:rPr lang="en-US" sz="2300" i="1" dirty="0"/>
              <a:t>O</a:t>
            </a:r>
            <a:r>
              <a:rPr lang="en-US" sz="2300" dirty="0"/>
              <a:t>(</a:t>
            </a:r>
            <a:r>
              <a:rPr lang="en-US" sz="2300" i="1" dirty="0"/>
              <a:t>n</a:t>
            </a:r>
            <a:r>
              <a:rPr lang="en-US" sz="2300" dirty="0"/>
              <a:t> log </a:t>
            </a:r>
            <a:r>
              <a:rPr lang="en-US" sz="2300" i="1" dirty="0"/>
              <a:t>n</a:t>
            </a:r>
            <a:r>
              <a:rPr lang="en-US" sz="2300" dirty="0"/>
              <a:t>).</a:t>
            </a:r>
          </a:p>
        </p:txBody>
      </p:sp>
      <p:sp>
        <p:nvSpPr>
          <p:cNvPr id="20485" name="AutoShape 4"/>
          <p:cNvSpPr>
            <a:spLocks noChangeArrowheads="1"/>
          </p:cNvSpPr>
          <p:nvPr/>
        </p:nvSpPr>
        <p:spPr bwMode="auto">
          <a:xfrm>
            <a:off x="2743200" y="3810000"/>
            <a:ext cx="3657600" cy="609600"/>
          </a:xfrm>
          <a:prstGeom prst="roundRect">
            <a:avLst>
              <a:gd name="adj" fmla="val 16667"/>
            </a:avLst>
          </a:prstGeom>
          <a:solidFill>
            <a:schemeClr val="accent1"/>
          </a:solidFill>
          <a:ln w="19050">
            <a:solidFill>
              <a:schemeClr val="tx1"/>
            </a:solidFill>
            <a:round/>
            <a:headEnd/>
            <a:tailEnd/>
          </a:ln>
        </p:spPr>
        <p:txBody>
          <a:bodyPr wrap="none" anchor="ctr"/>
          <a:lstStyle/>
          <a:p>
            <a:r>
              <a:rPr lang="en-US"/>
              <a:t>7  2 </a:t>
            </a:r>
            <a:r>
              <a:rPr lang="en-US" sz="1800" b="1">
                <a:solidFill>
                  <a:schemeClr val="tx2"/>
                </a:solidFill>
                <a:latin typeface="Symbol" charset="0"/>
                <a:sym typeface="Symbol" charset="0"/>
              </a:rPr>
              <a:t></a:t>
            </a:r>
            <a:r>
              <a:rPr lang="en-US"/>
              <a:t> 9  4  </a:t>
            </a:r>
            <a:r>
              <a:rPr lang="en-US" b="1">
                <a:solidFill>
                  <a:srgbClr val="000000"/>
                </a:solidFill>
                <a:sym typeface="Symbol" charset="0"/>
              </a:rPr>
              <a:t></a:t>
            </a:r>
            <a:r>
              <a:rPr lang="en-US"/>
              <a:t>  </a:t>
            </a:r>
            <a:r>
              <a:rPr lang="en-US">
                <a:solidFill>
                  <a:schemeClr val="tx2"/>
                </a:solidFill>
              </a:rPr>
              <a:t>2  4  7  9</a:t>
            </a:r>
          </a:p>
        </p:txBody>
      </p:sp>
      <p:sp>
        <p:nvSpPr>
          <p:cNvPr id="20486" name="AutoShape 5"/>
          <p:cNvSpPr>
            <a:spLocks noChangeArrowheads="1"/>
          </p:cNvSpPr>
          <p:nvPr/>
        </p:nvSpPr>
        <p:spPr bwMode="auto">
          <a:xfrm>
            <a:off x="1981200" y="4724400"/>
            <a:ext cx="2133600" cy="609600"/>
          </a:xfrm>
          <a:prstGeom prst="roundRect">
            <a:avLst>
              <a:gd name="adj" fmla="val 16667"/>
            </a:avLst>
          </a:prstGeom>
          <a:solidFill>
            <a:schemeClr val="accent1"/>
          </a:solidFill>
          <a:ln w="19050">
            <a:solidFill>
              <a:schemeClr val="tx1"/>
            </a:solidFill>
            <a:round/>
            <a:headEnd/>
            <a:tailEnd/>
          </a:ln>
        </p:spPr>
        <p:txBody>
          <a:bodyPr wrap="none" anchor="ctr"/>
          <a:lstStyle/>
          <a:p>
            <a:r>
              <a:rPr lang="en-US"/>
              <a:t>7 </a:t>
            </a:r>
            <a:r>
              <a:rPr lang="en-US" sz="1800" b="1">
                <a:solidFill>
                  <a:schemeClr val="tx2"/>
                </a:solidFill>
                <a:latin typeface="Symbol" charset="0"/>
                <a:sym typeface="Symbol" charset="0"/>
              </a:rPr>
              <a:t></a:t>
            </a:r>
            <a:r>
              <a:rPr lang="en-US"/>
              <a:t> 2  </a:t>
            </a:r>
            <a:r>
              <a:rPr lang="en-US" b="1">
                <a:solidFill>
                  <a:srgbClr val="000000"/>
                </a:solidFill>
                <a:sym typeface="Symbol" charset="0"/>
              </a:rPr>
              <a:t></a:t>
            </a:r>
            <a:r>
              <a:rPr lang="en-US"/>
              <a:t>  </a:t>
            </a:r>
            <a:r>
              <a:rPr lang="en-US">
                <a:solidFill>
                  <a:schemeClr val="tx2"/>
                </a:solidFill>
              </a:rPr>
              <a:t>2  7</a:t>
            </a:r>
          </a:p>
        </p:txBody>
      </p:sp>
      <p:sp>
        <p:nvSpPr>
          <p:cNvPr id="20487" name="AutoShape 6"/>
          <p:cNvSpPr>
            <a:spLocks noChangeArrowheads="1"/>
          </p:cNvSpPr>
          <p:nvPr/>
        </p:nvSpPr>
        <p:spPr bwMode="auto">
          <a:xfrm>
            <a:off x="5029200" y="4724400"/>
            <a:ext cx="2133600" cy="609600"/>
          </a:xfrm>
          <a:prstGeom prst="roundRect">
            <a:avLst>
              <a:gd name="adj" fmla="val 16667"/>
            </a:avLst>
          </a:prstGeom>
          <a:solidFill>
            <a:schemeClr val="accent1"/>
          </a:solidFill>
          <a:ln w="19050">
            <a:solidFill>
              <a:schemeClr val="tx1"/>
            </a:solidFill>
            <a:round/>
            <a:headEnd/>
            <a:tailEnd/>
          </a:ln>
        </p:spPr>
        <p:txBody>
          <a:bodyPr wrap="none" anchor="ctr"/>
          <a:lstStyle/>
          <a:p>
            <a:r>
              <a:rPr lang="en-US"/>
              <a:t>9 </a:t>
            </a:r>
            <a:r>
              <a:rPr lang="en-US" sz="1800" b="1">
                <a:solidFill>
                  <a:schemeClr val="tx2"/>
                </a:solidFill>
                <a:latin typeface="Symbol" charset="0"/>
                <a:sym typeface="Symbol" charset="0"/>
              </a:rPr>
              <a:t></a:t>
            </a:r>
            <a:r>
              <a:rPr lang="en-US"/>
              <a:t> 4  </a:t>
            </a:r>
            <a:r>
              <a:rPr lang="en-US" b="1">
                <a:solidFill>
                  <a:srgbClr val="000000"/>
                </a:solidFill>
                <a:sym typeface="Symbol" charset="0"/>
              </a:rPr>
              <a:t></a:t>
            </a:r>
            <a:r>
              <a:rPr lang="en-US"/>
              <a:t>  </a:t>
            </a:r>
            <a:r>
              <a:rPr lang="en-US">
                <a:solidFill>
                  <a:schemeClr val="tx2"/>
                </a:solidFill>
              </a:rPr>
              <a:t>4  9</a:t>
            </a:r>
          </a:p>
        </p:txBody>
      </p:sp>
      <p:sp>
        <p:nvSpPr>
          <p:cNvPr id="20488" name="AutoShape 7"/>
          <p:cNvSpPr>
            <a:spLocks noChangeArrowheads="1"/>
          </p:cNvSpPr>
          <p:nvPr/>
        </p:nvSpPr>
        <p:spPr bwMode="auto">
          <a:xfrm>
            <a:off x="1866900" y="5638800"/>
            <a:ext cx="1028700" cy="609600"/>
          </a:xfrm>
          <a:prstGeom prst="roundRect">
            <a:avLst>
              <a:gd name="adj" fmla="val 16667"/>
            </a:avLst>
          </a:prstGeom>
          <a:solidFill>
            <a:schemeClr val="folHlink"/>
          </a:solidFill>
          <a:ln w="19050">
            <a:solidFill>
              <a:schemeClr val="tx1"/>
            </a:solidFill>
            <a:round/>
            <a:headEnd/>
            <a:tailEnd/>
          </a:ln>
        </p:spPr>
        <p:txBody>
          <a:bodyPr wrap="none" anchor="ctr"/>
          <a:lstStyle/>
          <a:p>
            <a:r>
              <a:rPr lang="en-US"/>
              <a:t>7 </a:t>
            </a:r>
            <a:r>
              <a:rPr lang="en-US" b="1">
                <a:solidFill>
                  <a:srgbClr val="000000"/>
                </a:solidFill>
                <a:sym typeface="Symbol" charset="0"/>
              </a:rPr>
              <a:t></a:t>
            </a:r>
            <a:r>
              <a:rPr lang="en-US"/>
              <a:t> </a:t>
            </a:r>
            <a:r>
              <a:rPr lang="en-US">
                <a:solidFill>
                  <a:schemeClr val="tx2"/>
                </a:solidFill>
              </a:rPr>
              <a:t>7</a:t>
            </a:r>
          </a:p>
        </p:txBody>
      </p:sp>
      <p:sp>
        <p:nvSpPr>
          <p:cNvPr id="20489" name="AutoShape 8"/>
          <p:cNvSpPr>
            <a:spLocks noChangeArrowheads="1"/>
          </p:cNvSpPr>
          <p:nvPr/>
        </p:nvSpPr>
        <p:spPr bwMode="auto">
          <a:xfrm>
            <a:off x="3276600" y="5638800"/>
            <a:ext cx="990600" cy="609600"/>
          </a:xfrm>
          <a:prstGeom prst="roundRect">
            <a:avLst>
              <a:gd name="adj" fmla="val 16667"/>
            </a:avLst>
          </a:prstGeom>
          <a:solidFill>
            <a:schemeClr val="folHlink"/>
          </a:solidFill>
          <a:ln w="19050">
            <a:solidFill>
              <a:schemeClr val="tx1"/>
            </a:solidFill>
            <a:round/>
            <a:headEnd/>
            <a:tailEnd/>
          </a:ln>
        </p:spPr>
        <p:txBody>
          <a:bodyPr wrap="none" anchor="ctr"/>
          <a:lstStyle/>
          <a:p>
            <a:r>
              <a:rPr lang="en-US"/>
              <a:t>2 </a:t>
            </a:r>
            <a:r>
              <a:rPr lang="en-US" b="1">
                <a:solidFill>
                  <a:srgbClr val="000000"/>
                </a:solidFill>
                <a:sym typeface="Symbol" charset="0"/>
              </a:rPr>
              <a:t></a:t>
            </a:r>
            <a:r>
              <a:rPr lang="en-US"/>
              <a:t> </a:t>
            </a:r>
            <a:r>
              <a:rPr lang="en-US">
                <a:solidFill>
                  <a:schemeClr val="tx2"/>
                </a:solidFill>
              </a:rPr>
              <a:t>2</a:t>
            </a:r>
          </a:p>
        </p:txBody>
      </p:sp>
      <p:sp>
        <p:nvSpPr>
          <p:cNvPr id="20490" name="AutoShape 9"/>
          <p:cNvSpPr>
            <a:spLocks noChangeArrowheads="1"/>
          </p:cNvSpPr>
          <p:nvPr/>
        </p:nvSpPr>
        <p:spPr bwMode="auto">
          <a:xfrm>
            <a:off x="4905375" y="5638800"/>
            <a:ext cx="1009650" cy="609600"/>
          </a:xfrm>
          <a:prstGeom prst="roundRect">
            <a:avLst>
              <a:gd name="adj" fmla="val 16667"/>
            </a:avLst>
          </a:prstGeom>
          <a:solidFill>
            <a:schemeClr val="folHlink"/>
          </a:solidFill>
          <a:ln w="19050">
            <a:solidFill>
              <a:schemeClr val="tx1"/>
            </a:solidFill>
            <a:round/>
            <a:headEnd/>
            <a:tailEnd/>
          </a:ln>
        </p:spPr>
        <p:txBody>
          <a:bodyPr wrap="none" anchor="ctr"/>
          <a:lstStyle/>
          <a:p>
            <a:r>
              <a:rPr lang="en-US"/>
              <a:t>9 </a:t>
            </a:r>
            <a:r>
              <a:rPr lang="en-US" b="1">
                <a:solidFill>
                  <a:srgbClr val="000000"/>
                </a:solidFill>
                <a:sym typeface="Symbol" charset="0"/>
              </a:rPr>
              <a:t></a:t>
            </a:r>
            <a:r>
              <a:rPr lang="en-US"/>
              <a:t> </a:t>
            </a:r>
            <a:r>
              <a:rPr lang="en-US">
                <a:solidFill>
                  <a:schemeClr val="tx2"/>
                </a:solidFill>
              </a:rPr>
              <a:t>9</a:t>
            </a:r>
          </a:p>
        </p:txBody>
      </p:sp>
      <p:sp>
        <p:nvSpPr>
          <p:cNvPr id="20491" name="AutoShape 10"/>
          <p:cNvSpPr>
            <a:spLocks noChangeArrowheads="1"/>
          </p:cNvSpPr>
          <p:nvPr/>
        </p:nvSpPr>
        <p:spPr bwMode="auto">
          <a:xfrm>
            <a:off x="6324600" y="5638800"/>
            <a:ext cx="981075" cy="609600"/>
          </a:xfrm>
          <a:prstGeom prst="roundRect">
            <a:avLst>
              <a:gd name="adj" fmla="val 16667"/>
            </a:avLst>
          </a:prstGeom>
          <a:solidFill>
            <a:schemeClr val="folHlink"/>
          </a:solidFill>
          <a:ln w="19050">
            <a:solidFill>
              <a:schemeClr val="tx1"/>
            </a:solidFill>
            <a:round/>
            <a:headEnd/>
            <a:tailEnd/>
          </a:ln>
        </p:spPr>
        <p:txBody>
          <a:bodyPr wrap="none" anchor="ctr"/>
          <a:lstStyle/>
          <a:p>
            <a:r>
              <a:rPr lang="en-US"/>
              <a:t>4 </a:t>
            </a:r>
            <a:r>
              <a:rPr lang="en-US" b="1">
                <a:solidFill>
                  <a:srgbClr val="000000"/>
                </a:solidFill>
                <a:sym typeface="Symbol" charset="0"/>
              </a:rPr>
              <a:t></a:t>
            </a:r>
            <a:r>
              <a:rPr lang="en-US"/>
              <a:t> </a:t>
            </a:r>
            <a:r>
              <a:rPr lang="en-US">
                <a:solidFill>
                  <a:schemeClr val="tx2"/>
                </a:solidFill>
              </a:rPr>
              <a:t>4</a:t>
            </a:r>
          </a:p>
        </p:txBody>
      </p:sp>
      <p:cxnSp>
        <p:nvCxnSpPr>
          <p:cNvPr id="20492" name="AutoShape 11"/>
          <p:cNvCxnSpPr>
            <a:cxnSpLocks noChangeShapeType="1"/>
            <a:stCxn id="20486" idx="0"/>
            <a:endCxn id="20485" idx="2"/>
          </p:cNvCxnSpPr>
          <p:nvPr/>
        </p:nvCxnSpPr>
        <p:spPr bwMode="auto">
          <a:xfrm flipV="1">
            <a:off x="3048000" y="4429125"/>
            <a:ext cx="1524000"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0493" name="AutoShape 12"/>
          <p:cNvCxnSpPr>
            <a:cxnSpLocks noChangeShapeType="1"/>
            <a:stCxn id="20487" idx="0"/>
            <a:endCxn id="20485" idx="2"/>
          </p:cNvCxnSpPr>
          <p:nvPr/>
        </p:nvCxnSpPr>
        <p:spPr bwMode="auto">
          <a:xfrm flipH="1" flipV="1">
            <a:off x="4572000" y="4429125"/>
            <a:ext cx="1524000"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0494" name="AutoShape 13"/>
          <p:cNvCxnSpPr>
            <a:cxnSpLocks noChangeShapeType="1"/>
            <a:stCxn id="20488" idx="0"/>
            <a:endCxn id="20486" idx="2"/>
          </p:cNvCxnSpPr>
          <p:nvPr/>
        </p:nvCxnSpPr>
        <p:spPr bwMode="auto">
          <a:xfrm flipV="1">
            <a:off x="2381250" y="5343525"/>
            <a:ext cx="666750"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0495" name="AutoShape 14"/>
          <p:cNvCxnSpPr>
            <a:cxnSpLocks noChangeShapeType="1"/>
            <a:stCxn id="20490" idx="0"/>
            <a:endCxn id="20487" idx="2"/>
          </p:cNvCxnSpPr>
          <p:nvPr/>
        </p:nvCxnSpPr>
        <p:spPr bwMode="auto">
          <a:xfrm flipV="1">
            <a:off x="5410200" y="5343525"/>
            <a:ext cx="685800"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0496" name="AutoShape 15"/>
          <p:cNvCxnSpPr>
            <a:cxnSpLocks noChangeShapeType="1"/>
            <a:stCxn id="20486" idx="2"/>
            <a:endCxn id="20489" idx="0"/>
          </p:cNvCxnSpPr>
          <p:nvPr/>
        </p:nvCxnSpPr>
        <p:spPr bwMode="auto">
          <a:xfrm>
            <a:off x="3048000" y="5343525"/>
            <a:ext cx="723900"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0497" name="AutoShape 16"/>
          <p:cNvCxnSpPr>
            <a:cxnSpLocks noChangeShapeType="1"/>
            <a:stCxn id="20487" idx="2"/>
            <a:endCxn id="20491" idx="0"/>
          </p:cNvCxnSpPr>
          <p:nvPr/>
        </p:nvCxnSpPr>
        <p:spPr bwMode="auto">
          <a:xfrm>
            <a:off x="6096000" y="5343525"/>
            <a:ext cx="719138" cy="28575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610E-1383-1ED5-17C2-4B9B6D5D18F6}"/>
              </a:ext>
            </a:extLst>
          </p:cNvPr>
          <p:cNvSpPr>
            <a:spLocks noGrp="1"/>
          </p:cNvSpPr>
          <p:nvPr>
            <p:ph type="title"/>
          </p:nvPr>
        </p:nvSpPr>
        <p:spPr/>
        <p:txBody>
          <a:bodyPr/>
          <a:lstStyle/>
          <a:p>
            <a:r>
              <a:rPr lang="en-US" dirty="0"/>
              <a:t>Pre-</a:t>
            </a:r>
            <a:r>
              <a:rPr lang="en-US" dirty="0" err="1"/>
              <a:t>sortedness</a:t>
            </a:r>
            <a:r>
              <a:rPr lang="en-US" dirty="0"/>
              <a:t> Based On Runs</a:t>
            </a:r>
          </a:p>
        </p:txBody>
      </p:sp>
      <p:sp>
        <p:nvSpPr>
          <p:cNvPr id="3" name="Content Placeholder 2">
            <a:extLst>
              <a:ext uri="{FF2B5EF4-FFF2-40B4-BE49-F238E27FC236}">
                <a16:creationId xmlns:a16="http://schemas.microsoft.com/office/drawing/2014/main" id="{9A0C12B2-54E9-EEB9-066B-670D35A8F026}"/>
              </a:ext>
            </a:extLst>
          </p:cNvPr>
          <p:cNvSpPr>
            <a:spLocks noGrp="1"/>
          </p:cNvSpPr>
          <p:nvPr>
            <p:ph idx="1"/>
          </p:nvPr>
        </p:nvSpPr>
        <p:spPr/>
        <p:txBody>
          <a:bodyPr/>
          <a:lstStyle/>
          <a:p>
            <a:r>
              <a:rPr lang="en-US" dirty="0"/>
              <a:t>A </a:t>
            </a:r>
            <a:r>
              <a:rPr lang="en-US" b="1" dirty="0">
                <a:solidFill>
                  <a:schemeClr val="accent2">
                    <a:lumMod val="50000"/>
                  </a:schemeClr>
                </a:solidFill>
              </a:rPr>
              <a:t>run</a:t>
            </a:r>
            <a:r>
              <a:rPr lang="en-US" dirty="0"/>
              <a:t> is a sequence of non-decreasing contiguous cells in the input array.</a:t>
            </a:r>
          </a:p>
        </p:txBody>
      </p:sp>
      <p:pic>
        <p:nvPicPr>
          <p:cNvPr id="4" name="Picture 3">
            <a:extLst>
              <a:ext uri="{FF2B5EF4-FFF2-40B4-BE49-F238E27FC236}">
                <a16:creationId xmlns:a16="http://schemas.microsoft.com/office/drawing/2014/main" id="{F6A530F6-DCC8-44B5-6ABC-820DC22EF230}"/>
              </a:ext>
            </a:extLst>
          </p:cNvPr>
          <p:cNvPicPr>
            <a:picLocks noChangeAspect="1"/>
          </p:cNvPicPr>
          <p:nvPr/>
        </p:nvPicPr>
        <p:blipFill>
          <a:blip r:embed="rId2"/>
          <a:stretch>
            <a:fillRect/>
          </a:stretch>
        </p:blipFill>
        <p:spPr>
          <a:xfrm>
            <a:off x="381000" y="2961937"/>
            <a:ext cx="3573317" cy="2992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5A67572-545F-965F-7E51-EA5B0BD69BC0}"/>
              </a:ext>
            </a:extLst>
          </p:cNvPr>
          <p:cNvPicPr>
            <a:picLocks noChangeAspect="1"/>
          </p:cNvPicPr>
          <p:nvPr/>
        </p:nvPicPr>
        <p:blipFill>
          <a:blip r:embed="rId3"/>
          <a:stretch>
            <a:fillRect/>
          </a:stretch>
        </p:blipFill>
        <p:spPr>
          <a:xfrm>
            <a:off x="4933206" y="2961937"/>
            <a:ext cx="3535397" cy="2992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F666F45-FB09-7FDC-5C61-04F18E2883C0}"/>
              </a:ext>
            </a:extLst>
          </p:cNvPr>
          <p:cNvSpPr txBox="1"/>
          <p:nvPr/>
        </p:nvSpPr>
        <p:spPr>
          <a:xfrm>
            <a:off x="469900" y="6088426"/>
            <a:ext cx="324960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6 runs: some long, some short</a:t>
            </a:r>
          </a:p>
        </p:txBody>
      </p:sp>
      <p:sp>
        <p:nvSpPr>
          <p:cNvPr id="7" name="TextBox 6">
            <a:extLst>
              <a:ext uri="{FF2B5EF4-FFF2-40B4-BE49-F238E27FC236}">
                <a16:creationId xmlns:a16="http://schemas.microsoft.com/office/drawing/2014/main" id="{D5CD40F4-F94F-F8C1-142C-0BC8803D8656}"/>
              </a:ext>
            </a:extLst>
          </p:cNvPr>
          <p:cNvSpPr txBox="1"/>
          <p:nvPr/>
        </p:nvSpPr>
        <p:spPr>
          <a:xfrm>
            <a:off x="5740544" y="6088426"/>
            <a:ext cx="192071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2 runs: both long</a:t>
            </a:r>
          </a:p>
        </p:txBody>
      </p:sp>
    </p:spTree>
    <p:extLst>
      <p:ext uri="{BB962C8B-B14F-4D97-AF65-F5344CB8AC3E}">
        <p14:creationId xmlns:p14="http://schemas.microsoft.com/office/powerpoint/2010/main" val="277538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C4-C6C5-0A17-A74A-3682E6BCA23F}"/>
              </a:ext>
            </a:extLst>
          </p:cNvPr>
          <p:cNvSpPr>
            <a:spLocks noGrp="1"/>
          </p:cNvSpPr>
          <p:nvPr>
            <p:ph type="title"/>
          </p:nvPr>
        </p:nvSpPr>
        <p:spPr>
          <a:xfrm>
            <a:off x="257969" y="555394"/>
            <a:ext cx="8628062" cy="456090"/>
          </a:xfrm>
        </p:spPr>
        <p:txBody>
          <a:bodyPr/>
          <a:lstStyle/>
          <a:p>
            <a:r>
              <a:rPr lang="en-US" dirty="0"/>
              <a:t>Natural Merge-Sort</a:t>
            </a:r>
          </a:p>
        </p:txBody>
      </p:sp>
      <p:sp>
        <p:nvSpPr>
          <p:cNvPr id="3" name="Content Placeholder 2">
            <a:extLst>
              <a:ext uri="{FF2B5EF4-FFF2-40B4-BE49-F238E27FC236}">
                <a16:creationId xmlns:a16="http://schemas.microsoft.com/office/drawing/2014/main" id="{C0968337-7E63-9CAB-3326-F6C2ABDF001A}"/>
              </a:ext>
            </a:extLst>
          </p:cNvPr>
          <p:cNvSpPr>
            <a:spLocks noGrp="1"/>
          </p:cNvSpPr>
          <p:nvPr>
            <p:ph idx="1"/>
          </p:nvPr>
        </p:nvSpPr>
        <p:spPr>
          <a:xfrm>
            <a:off x="109828" y="1079208"/>
            <a:ext cx="8908701" cy="1796514"/>
          </a:xfrm>
        </p:spPr>
        <p:txBody>
          <a:bodyPr/>
          <a:lstStyle/>
          <a:p>
            <a:r>
              <a:rPr lang="en-US" dirty="0"/>
              <a:t>The term “</a:t>
            </a:r>
            <a:r>
              <a:rPr lang="en-US" b="1" dirty="0">
                <a:solidFill>
                  <a:schemeClr val="accent2">
                    <a:lumMod val="50000"/>
                  </a:schemeClr>
                </a:solidFill>
              </a:rPr>
              <a:t>natural merge-sort</a:t>
            </a:r>
            <a:r>
              <a:rPr lang="en-US" dirty="0"/>
              <a:t>” was coined by Don Knuth to refer to a merge-sort algorithm that starts with the maximal runs in an input array as the leaf-level inputs.</a:t>
            </a:r>
          </a:p>
          <a:p>
            <a:r>
              <a:rPr lang="en-US" dirty="0"/>
              <a:t>All the maximal runs can be found in </a:t>
            </a:r>
            <a:r>
              <a:rPr lang="en-US" i="1" dirty="0"/>
              <a:t>O</a:t>
            </a:r>
            <a:r>
              <a:rPr lang="en-US" dirty="0"/>
              <a:t>(</a:t>
            </a:r>
            <a:r>
              <a:rPr lang="en-US" i="1" dirty="0"/>
              <a:t>n</a:t>
            </a:r>
            <a:r>
              <a:rPr lang="en-US" dirty="0"/>
              <a:t>) time.</a:t>
            </a:r>
          </a:p>
        </p:txBody>
      </p:sp>
      <p:grpSp>
        <p:nvGrpSpPr>
          <p:cNvPr id="74" name="Group 73">
            <a:extLst>
              <a:ext uri="{FF2B5EF4-FFF2-40B4-BE49-F238E27FC236}">
                <a16:creationId xmlns:a16="http://schemas.microsoft.com/office/drawing/2014/main" id="{5F9CC911-1290-67F6-437C-A9924ABE99B8}"/>
              </a:ext>
            </a:extLst>
          </p:cNvPr>
          <p:cNvGrpSpPr/>
          <p:nvPr/>
        </p:nvGrpSpPr>
        <p:grpSpPr>
          <a:xfrm>
            <a:off x="356838" y="2961291"/>
            <a:ext cx="5787484" cy="3714903"/>
            <a:chOff x="356838" y="2782621"/>
            <a:chExt cx="5787484" cy="3714903"/>
          </a:xfrm>
        </p:grpSpPr>
        <p:pic>
          <p:nvPicPr>
            <p:cNvPr id="4" name="Picture 3">
              <a:extLst>
                <a:ext uri="{FF2B5EF4-FFF2-40B4-BE49-F238E27FC236}">
                  <a16:creationId xmlns:a16="http://schemas.microsoft.com/office/drawing/2014/main" id="{F97C8A38-EED4-763F-3727-ADBA4093DA68}"/>
                </a:ext>
              </a:extLst>
            </p:cNvPr>
            <p:cNvPicPr>
              <a:picLocks noChangeAspect="1"/>
            </p:cNvPicPr>
            <p:nvPr/>
          </p:nvPicPr>
          <p:blipFill>
            <a:blip r:embed="rId2"/>
            <a:stretch>
              <a:fillRect/>
            </a:stretch>
          </p:blipFill>
          <p:spPr>
            <a:xfrm>
              <a:off x="356838" y="4446458"/>
              <a:ext cx="2560816" cy="2051066"/>
            </a:xfrm>
            <a:prstGeom prst="rect">
              <a:avLst/>
            </a:prstGeom>
            <a:ln>
              <a:noFill/>
            </a:ln>
            <a:effectLst>
              <a:softEdge rad="112500"/>
            </a:effectLst>
          </p:spPr>
        </p:pic>
        <p:pic>
          <p:nvPicPr>
            <p:cNvPr id="5" name="Picture 4">
              <a:extLst>
                <a:ext uri="{FF2B5EF4-FFF2-40B4-BE49-F238E27FC236}">
                  <a16:creationId xmlns:a16="http://schemas.microsoft.com/office/drawing/2014/main" id="{FF91649E-2298-F12B-A19C-0BC9110BE899}"/>
                </a:ext>
              </a:extLst>
            </p:cNvPr>
            <p:cNvPicPr>
              <a:picLocks noChangeAspect="1"/>
            </p:cNvPicPr>
            <p:nvPr/>
          </p:nvPicPr>
          <p:blipFill>
            <a:blip r:embed="rId2"/>
            <a:stretch>
              <a:fillRect/>
            </a:stretch>
          </p:blipFill>
          <p:spPr>
            <a:xfrm>
              <a:off x="3289764" y="4446458"/>
              <a:ext cx="2709592" cy="2051066"/>
            </a:xfrm>
            <a:prstGeom prst="rect">
              <a:avLst/>
            </a:prstGeom>
            <a:ln>
              <a:noFill/>
            </a:ln>
            <a:effectLst>
              <a:softEdge rad="112500"/>
            </a:effectLst>
          </p:spPr>
        </p:pic>
        <p:sp>
          <p:nvSpPr>
            <p:cNvPr id="15" name="Rounded Rectangle 14">
              <a:extLst>
                <a:ext uri="{FF2B5EF4-FFF2-40B4-BE49-F238E27FC236}">
                  <a16:creationId xmlns:a16="http://schemas.microsoft.com/office/drawing/2014/main" id="{E9B57D66-3350-9FF7-A80C-B65B477B3D3B}"/>
                </a:ext>
              </a:extLst>
            </p:cNvPr>
            <p:cNvSpPr/>
            <p:nvPr/>
          </p:nvSpPr>
          <p:spPr bwMode="auto">
            <a:xfrm>
              <a:off x="3910314" y="4146920"/>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16" name="Rounded Rectangle 15">
              <a:extLst>
                <a:ext uri="{FF2B5EF4-FFF2-40B4-BE49-F238E27FC236}">
                  <a16:creationId xmlns:a16="http://schemas.microsoft.com/office/drawing/2014/main" id="{8F6B4846-CE76-8053-F165-3E34550F3227}"/>
                </a:ext>
              </a:extLst>
            </p:cNvPr>
            <p:cNvSpPr/>
            <p:nvPr/>
          </p:nvSpPr>
          <p:spPr bwMode="auto">
            <a:xfrm>
              <a:off x="4857812" y="4146920"/>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17" name="Rounded Rectangle 16">
              <a:extLst>
                <a:ext uri="{FF2B5EF4-FFF2-40B4-BE49-F238E27FC236}">
                  <a16:creationId xmlns:a16="http://schemas.microsoft.com/office/drawing/2014/main" id="{EC1E160F-43CE-D3BD-0732-E45ED8CDDC01}"/>
                </a:ext>
              </a:extLst>
            </p:cNvPr>
            <p:cNvSpPr/>
            <p:nvPr/>
          </p:nvSpPr>
          <p:spPr bwMode="auto">
            <a:xfrm>
              <a:off x="5412058" y="4146920"/>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18" name="Rounded Rectangle 17">
              <a:extLst>
                <a:ext uri="{FF2B5EF4-FFF2-40B4-BE49-F238E27FC236}">
                  <a16:creationId xmlns:a16="http://schemas.microsoft.com/office/drawing/2014/main" id="{FF8F5759-2554-DABF-4698-2FC828E750E3}"/>
                </a:ext>
              </a:extLst>
            </p:cNvPr>
            <p:cNvSpPr/>
            <p:nvPr/>
          </p:nvSpPr>
          <p:spPr bwMode="auto">
            <a:xfrm>
              <a:off x="5854390" y="4140325"/>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19" name="Rounded Rectangle 18">
              <a:extLst>
                <a:ext uri="{FF2B5EF4-FFF2-40B4-BE49-F238E27FC236}">
                  <a16:creationId xmlns:a16="http://schemas.microsoft.com/office/drawing/2014/main" id="{140F9044-7F66-DCE2-F3E5-FFF6CF78EB9F}"/>
                </a:ext>
              </a:extLst>
            </p:cNvPr>
            <p:cNvSpPr/>
            <p:nvPr/>
          </p:nvSpPr>
          <p:spPr bwMode="auto">
            <a:xfrm>
              <a:off x="828612" y="4155193"/>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0" name="Rounded Rectangle 19">
              <a:extLst>
                <a:ext uri="{FF2B5EF4-FFF2-40B4-BE49-F238E27FC236}">
                  <a16:creationId xmlns:a16="http://schemas.microsoft.com/office/drawing/2014/main" id="{679EB68A-B036-3FBE-27E5-199C15AEB25F}"/>
                </a:ext>
              </a:extLst>
            </p:cNvPr>
            <p:cNvSpPr/>
            <p:nvPr/>
          </p:nvSpPr>
          <p:spPr bwMode="auto">
            <a:xfrm>
              <a:off x="1776110" y="4155193"/>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1" name="Rounded Rectangle 20">
              <a:extLst>
                <a:ext uri="{FF2B5EF4-FFF2-40B4-BE49-F238E27FC236}">
                  <a16:creationId xmlns:a16="http://schemas.microsoft.com/office/drawing/2014/main" id="{FB7AF04E-51A3-6C15-82D5-A69AEE3BF518}"/>
                </a:ext>
              </a:extLst>
            </p:cNvPr>
            <p:cNvSpPr/>
            <p:nvPr/>
          </p:nvSpPr>
          <p:spPr bwMode="auto">
            <a:xfrm>
              <a:off x="2330356" y="4155193"/>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2" name="Rounded Rectangle 21">
              <a:extLst>
                <a:ext uri="{FF2B5EF4-FFF2-40B4-BE49-F238E27FC236}">
                  <a16:creationId xmlns:a16="http://schemas.microsoft.com/office/drawing/2014/main" id="{942E1B2E-595D-0B9E-B691-352EFE5AFFDB}"/>
                </a:ext>
              </a:extLst>
            </p:cNvPr>
            <p:cNvSpPr/>
            <p:nvPr/>
          </p:nvSpPr>
          <p:spPr bwMode="auto">
            <a:xfrm>
              <a:off x="2772688" y="4148598"/>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3" name="Rounded Rectangle 22">
              <a:extLst>
                <a:ext uri="{FF2B5EF4-FFF2-40B4-BE49-F238E27FC236}">
                  <a16:creationId xmlns:a16="http://schemas.microsoft.com/office/drawing/2014/main" id="{9CD96274-E540-6B7D-7A10-B3FCCA0AA485}"/>
                </a:ext>
              </a:extLst>
            </p:cNvPr>
            <p:cNvSpPr/>
            <p:nvPr/>
          </p:nvSpPr>
          <p:spPr bwMode="auto">
            <a:xfrm>
              <a:off x="1375270" y="3649645"/>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4" name="Rounded Rectangle 23">
              <a:extLst>
                <a:ext uri="{FF2B5EF4-FFF2-40B4-BE49-F238E27FC236}">
                  <a16:creationId xmlns:a16="http://schemas.microsoft.com/office/drawing/2014/main" id="{85964B57-5E3A-C07C-9589-3ADC4838977C}"/>
                </a:ext>
              </a:extLst>
            </p:cNvPr>
            <p:cNvSpPr/>
            <p:nvPr/>
          </p:nvSpPr>
          <p:spPr bwMode="auto">
            <a:xfrm>
              <a:off x="2576599" y="3649645"/>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5" name="Rounded Rectangle 24">
              <a:extLst>
                <a:ext uri="{FF2B5EF4-FFF2-40B4-BE49-F238E27FC236}">
                  <a16:creationId xmlns:a16="http://schemas.microsoft.com/office/drawing/2014/main" id="{3F5DA288-E382-1ACE-9E73-E3EB24A7B677}"/>
                </a:ext>
              </a:extLst>
            </p:cNvPr>
            <p:cNvSpPr/>
            <p:nvPr/>
          </p:nvSpPr>
          <p:spPr bwMode="auto">
            <a:xfrm>
              <a:off x="4419213" y="3649645"/>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6" name="Rounded Rectangle 25">
              <a:extLst>
                <a:ext uri="{FF2B5EF4-FFF2-40B4-BE49-F238E27FC236}">
                  <a16:creationId xmlns:a16="http://schemas.microsoft.com/office/drawing/2014/main" id="{528E6589-6151-C824-6088-93B0BD119237}"/>
                </a:ext>
              </a:extLst>
            </p:cNvPr>
            <p:cNvSpPr/>
            <p:nvPr/>
          </p:nvSpPr>
          <p:spPr bwMode="auto">
            <a:xfrm>
              <a:off x="5638305" y="3651265"/>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7" name="Rounded Rectangle 26">
              <a:extLst>
                <a:ext uri="{FF2B5EF4-FFF2-40B4-BE49-F238E27FC236}">
                  <a16:creationId xmlns:a16="http://schemas.microsoft.com/office/drawing/2014/main" id="{A33982E1-02FC-39E9-7EE6-BF564EBAA2CF}"/>
                </a:ext>
              </a:extLst>
            </p:cNvPr>
            <p:cNvSpPr/>
            <p:nvPr/>
          </p:nvSpPr>
          <p:spPr bwMode="auto">
            <a:xfrm>
              <a:off x="2066042" y="3231501"/>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29" name="Rounded Rectangle 28">
              <a:extLst>
                <a:ext uri="{FF2B5EF4-FFF2-40B4-BE49-F238E27FC236}">
                  <a16:creationId xmlns:a16="http://schemas.microsoft.com/office/drawing/2014/main" id="{71F0901B-7C8E-B09F-0B43-78B0DE60DDAD}"/>
                </a:ext>
              </a:extLst>
            </p:cNvPr>
            <p:cNvSpPr/>
            <p:nvPr/>
          </p:nvSpPr>
          <p:spPr bwMode="auto">
            <a:xfrm>
              <a:off x="3334369" y="2782621"/>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30" name="Rounded Rectangle 29">
              <a:extLst>
                <a:ext uri="{FF2B5EF4-FFF2-40B4-BE49-F238E27FC236}">
                  <a16:creationId xmlns:a16="http://schemas.microsoft.com/office/drawing/2014/main" id="{AA3F8FD8-25F2-C9DE-8E33-76BD5E0A4523}"/>
                </a:ext>
              </a:extLst>
            </p:cNvPr>
            <p:cNvSpPr/>
            <p:nvPr/>
          </p:nvSpPr>
          <p:spPr bwMode="auto">
            <a:xfrm>
              <a:off x="5089231" y="3239904"/>
              <a:ext cx="289932" cy="299538"/>
            </a:xfrm>
            <a:prstGeom prst="roundRect">
              <a:avLst/>
            </a:prstGeom>
            <a:solidFill>
              <a:schemeClr val="accent2">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cxnSp>
          <p:nvCxnSpPr>
            <p:cNvPr id="32" name="Straight Connector 31">
              <a:extLst>
                <a:ext uri="{FF2B5EF4-FFF2-40B4-BE49-F238E27FC236}">
                  <a16:creationId xmlns:a16="http://schemas.microsoft.com/office/drawing/2014/main" id="{986A6919-F2DD-D78E-97A5-B980F592FD96}"/>
                </a:ext>
              </a:extLst>
            </p:cNvPr>
            <p:cNvCxnSpPr>
              <a:stCxn id="27" idx="0"/>
              <a:endCxn id="29" idx="1"/>
            </p:cNvCxnSpPr>
            <p:nvPr/>
          </p:nvCxnSpPr>
          <p:spPr bwMode="auto">
            <a:xfrm flipV="1">
              <a:off x="2211008" y="2932390"/>
              <a:ext cx="1123361" cy="29911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CEE1F379-35AA-0C3E-FE4C-90E5D999BCE7}"/>
                </a:ext>
              </a:extLst>
            </p:cNvPr>
            <p:cNvCxnSpPr>
              <a:stCxn id="19" idx="0"/>
              <a:endCxn id="23" idx="1"/>
            </p:cNvCxnSpPr>
            <p:nvPr/>
          </p:nvCxnSpPr>
          <p:spPr bwMode="auto">
            <a:xfrm flipV="1">
              <a:off x="973578" y="3799414"/>
              <a:ext cx="401692" cy="355779"/>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0EEDD456-91BC-DB0A-6F0D-00FDDEB63C59}"/>
                </a:ext>
              </a:extLst>
            </p:cNvPr>
            <p:cNvCxnSpPr>
              <a:stCxn id="23" idx="3"/>
              <a:endCxn id="20" idx="0"/>
            </p:cNvCxnSpPr>
            <p:nvPr/>
          </p:nvCxnSpPr>
          <p:spPr bwMode="auto">
            <a:xfrm>
              <a:off x="1665202" y="3799414"/>
              <a:ext cx="255874" cy="355779"/>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5285993E-DD85-29C6-6A43-BF23A6FD7ACF}"/>
                </a:ext>
              </a:extLst>
            </p:cNvPr>
            <p:cNvCxnSpPr>
              <a:stCxn id="27" idx="3"/>
              <a:endCxn id="24" idx="0"/>
            </p:cNvCxnSpPr>
            <p:nvPr/>
          </p:nvCxnSpPr>
          <p:spPr bwMode="auto">
            <a:xfrm>
              <a:off x="2355974" y="3381270"/>
              <a:ext cx="365591" cy="26837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1B14978B-FFD6-8D10-4791-5B93E1A881D2}"/>
                </a:ext>
              </a:extLst>
            </p:cNvPr>
            <p:cNvCxnSpPr>
              <a:stCxn id="23" idx="0"/>
              <a:endCxn id="27" idx="1"/>
            </p:cNvCxnSpPr>
            <p:nvPr/>
          </p:nvCxnSpPr>
          <p:spPr bwMode="auto">
            <a:xfrm flipV="1">
              <a:off x="1520236" y="3381270"/>
              <a:ext cx="545806" cy="26837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21032E51-3387-855C-0521-D40F14C69E37}"/>
                </a:ext>
              </a:extLst>
            </p:cNvPr>
            <p:cNvCxnSpPr>
              <a:stCxn id="26" idx="0"/>
              <a:endCxn id="30" idx="3"/>
            </p:cNvCxnSpPr>
            <p:nvPr/>
          </p:nvCxnSpPr>
          <p:spPr bwMode="auto">
            <a:xfrm flipH="1" flipV="1">
              <a:off x="5379163" y="3389673"/>
              <a:ext cx="404108" cy="26159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3122E3F7-0C06-A119-0AF5-8F9B41248F14}"/>
                </a:ext>
              </a:extLst>
            </p:cNvPr>
            <p:cNvCxnSpPr>
              <a:stCxn id="25" idx="0"/>
              <a:endCxn id="30" idx="1"/>
            </p:cNvCxnSpPr>
            <p:nvPr/>
          </p:nvCxnSpPr>
          <p:spPr bwMode="auto">
            <a:xfrm flipV="1">
              <a:off x="4564179" y="3389673"/>
              <a:ext cx="525052" cy="25997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80F50D13-5DDE-C412-8C79-6A9DCD4B8766}"/>
                </a:ext>
              </a:extLst>
            </p:cNvPr>
            <p:cNvCxnSpPr>
              <a:stCxn id="29" idx="3"/>
              <a:endCxn id="30" idx="0"/>
            </p:cNvCxnSpPr>
            <p:nvPr/>
          </p:nvCxnSpPr>
          <p:spPr bwMode="auto">
            <a:xfrm>
              <a:off x="3624301" y="2932390"/>
              <a:ext cx="1609896" cy="30751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3650095B-7185-44E0-270C-DD810BFF4B3A}"/>
                </a:ext>
              </a:extLst>
            </p:cNvPr>
            <p:cNvCxnSpPr>
              <a:stCxn id="21" idx="0"/>
              <a:endCxn id="24" idx="1"/>
            </p:cNvCxnSpPr>
            <p:nvPr/>
          </p:nvCxnSpPr>
          <p:spPr bwMode="auto">
            <a:xfrm flipV="1">
              <a:off x="2475322" y="3799414"/>
              <a:ext cx="101277" cy="355779"/>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294EEE54-56D9-23BA-7585-3BF0B8311035}"/>
                </a:ext>
              </a:extLst>
            </p:cNvPr>
            <p:cNvCxnSpPr>
              <a:stCxn id="24" idx="3"/>
              <a:endCxn id="22" idx="0"/>
            </p:cNvCxnSpPr>
            <p:nvPr/>
          </p:nvCxnSpPr>
          <p:spPr bwMode="auto">
            <a:xfrm>
              <a:off x="2866531" y="3799414"/>
              <a:ext cx="51123" cy="3491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6E223FB4-7E8C-56AA-7C46-CAAFADC08204}"/>
                </a:ext>
              </a:extLst>
            </p:cNvPr>
            <p:cNvCxnSpPr>
              <a:stCxn id="15" idx="0"/>
              <a:endCxn id="25" idx="1"/>
            </p:cNvCxnSpPr>
            <p:nvPr/>
          </p:nvCxnSpPr>
          <p:spPr bwMode="auto">
            <a:xfrm flipV="1">
              <a:off x="4055280" y="3799414"/>
              <a:ext cx="363933" cy="34750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722BCC27-B7FA-3A4D-3DF3-B942B84F8A15}"/>
                </a:ext>
              </a:extLst>
            </p:cNvPr>
            <p:cNvCxnSpPr>
              <a:stCxn id="25" idx="3"/>
              <a:endCxn id="16" idx="0"/>
            </p:cNvCxnSpPr>
            <p:nvPr/>
          </p:nvCxnSpPr>
          <p:spPr bwMode="auto">
            <a:xfrm>
              <a:off x="4709145" y="3799414"/>
              <a:ext cx="293633" cy="34750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a:extLst>
                <a:ext uri="{FF2B5EF4-FFF2-40B4-BE49-F238E27FC236}">
                  <a16:creationId xmlns:a16="http://schemas.microsoft.com/office/drawing/2014/main" id="{421D73B5-A346-094B-50A0-9BA162CCFCCB}"/>
                </a:ext>
              </a:extLst>
            </p:cNvPr>
            <p:cNvCxnSpPr>
              <a:stCxn id="17" idx="0"/>
              <a:endCxn id="26" idx="1"/>
            </p:cNvCxnSpPr>
            <p:nvPr/>
          </p:nvCxnSpPr>
          <p:spPr bwMode="auto">
            <a:xfrm flipV="1">
              <a:off x="5557024" y="3801034"/>
              <a:ext cx="81281" cy="34588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F84A5FB1-04C7-76F0-42CA-D48545AF9A57}"/>
                </a:ext>
              </a:extLst>
            </p:cNvPr>
            <p:cNvCxnSpPr>
              <a:stCxn id="18" idx="0"/>
              <a:endCxn id="26" idx="3"/>
            </p:cNvCxnSpPr>
            <p:nvPr/>
          </p:nvCxnSpPr>
          <p:spPr bwMode="auto">
            <a:xfrm flipH="1" flipV="1">
              <a:off x="5928237" y="3801034"/>
              <a:ext cx="71119" cy="33929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 name="TextBox 72">
            <a:extLst>
              <a:ext uri="{FF2B5EF4-FFF2-40B4-BE49-F238E27FC236}">
                <a16:creationId xmlns:a16="http://schemas.microsoft.com/office/drawing/2014/main" id="{AD6BA6AD-18B7-F162-14B9-6570C3F65D2F}"/>
              </a:ext>
            </a:extLst>
          </p:cNvPr>
          <p:cNvSpPr txBox="1"/>
          <p:nvPr/>
        </p:nvSpPr>
        <p:spPr>
          <a:xfrm>
            <a:off x="6356056" y="2895326"/>
            <a:ext cx="2634054" cy="1938992"/>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This natural merge-</a:t>
            </a:r>
          </a:p>
          <a:p>
            <a:r>
              <a:rPr lang="en-US" sz="2400" dirty="0">
                <a:latin typeface="Times New Roman" panose="02020603050405020304" pitchFamily="18" charset="0"/>
                <a:cs typeface="Times New Roman" panose="02020603050405020304" pitchFamily="18" charset="0"/>
              </a:rPr>
              <a:t>sort algorithm </a:t>
            </a:r>
          </a:p>
          <a:p>
            <a:r>
              <a:rPr lang="en-US" sz="2400" dirty="0">
                <a:latin typeface="Times New Roman" panose="02020603050405020304" pitchFamily="18" charset="0"/>
                <a:cs typeface="Times New Roman" panose="02020603050405020304" pitchFamily="18" charset="0"/>
              </a:rPr>
              <a:t>takes O(</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log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time, where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is the</a:t>
            </a:r>
          </a:p>
          <a:p>
            <a:r>
              <a:rPr lang="en-US" sz="2400" dirty="0">
                <a:latin typeface="Times New Roman" panose="02020603050405020304" pitchFamily="18" charset="0"/>
                <a:cs typeface="Times New Roman" panose="02020603050405020304" pitchFamily="18" charset="0"/>
              </a:rPr>
              <a:t>number of runs.</a:t>
            </a:r>
          </a:p>
        </p:txBody>
      </p:sp>
      <p:sp>
        <p:nvSpPr>
          <p:cNvPr id="75" name="TextBox 74">
            <a:extLst>
              <a:ext uri="{FF2B5EF4-FFF2-40B4-BE49-F238E27FC236}">
                <a16:creationId xmlns:a16="http://schemas.microsoft.com/office/drawing/2014/main" id="{2E3D3352-D465-B40C-D35E-1DD1BA5C9CF8}"/>
              </a:ext>
            </a:extLst>
          </p:cNvPr>
          <p:cNvSpPr txBox="1"/>
          <p:nvPr/>
        </p:nvSpPr>
        <p:spPr>
          <a:xfrm>
            <a:off x="6271730" y="4854498"/>
            <a:ext cx="2515432" cy="1938992"/>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But it is not </a:t>
            </a:r>
          </a:p>
          <a:p>
            <a:r>
              <a:rPr lang="en-US" sz="2400" dirty="0">
                <a:latin typeface="Times New Roman" panose="02020603050405020304" pitchFamily="18" charset="0"/>
                <a:cs typeface="Times New Roman" panose="02020603050405020304" pitchFamily="18" charset="0"/>
              </a:rPr>
              <a:t>sensitive to the</a:t>
            </a:r>
          </a:p>
          <a:p>
            <a:r>
              <a:rPr lang="en-US" sz="2400" dirty="0">
                <a:latin typeface="Times New Roman" panose="02020603050405020304" pitchFamily="18" charset="0"/>
                <a:cs typeface="Times New Roman" panose="02020603050405020304" pitchFamily="18" charset="0"/>
              </a:rPr>
              <a:t>fact that some runs</a:t>
            </a:r>
          </a:p>
          <a:p>
            <a:r>
              <a:rPr lang="en-US" sz="2400" dirty="0">
                <a:latin typeface="Times New Roman" panose="02020603050405020304" pitchFamily="18" charset="0"/>
                <a:cs typeface="Times New Roman" panose="02020603050405020304" pitchFamily="18" charset="0"/>
              </a:rPr>
              <a:t>are long and some</a:t>
            </a:r>
          </a:p>
          <a:p>
            <a:r>
              <a:rPr lang="en-US" sz="2400" dirty="0">
                <a:latin typeface="Times New Roman" panose="02020603050405020304" pitchFamily="18" charset="0"/>
                <a:cs typeface="Times New Roman" panose="02020603050405020304" pitchFamily="18" charset="0"/>
              </a:rPr>
              <a:t>are short.</a:t>
            </a:r>
          </a:p>
        </p:txBody>
      </p:sp>
    </p:spTree>
    <p:extLst>
      <p:ext uri="{BB962C8B-B14F-4D97-AF65-F5344CB8AC3E}">
        <p14:creationId xmlns:p14="http://schemas.microsoft.com/office/powerpoint/2010/main" val="177682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6653-F174-BB21-96C1-0D14401CA85D}"/>
              </a:ext>
            </a:extLst>
          </p:cNvPr>
          <p:cNvSpPr>
            <a:spLocks noGrp="1"/>
          </p:cNvSpPr>
          <p:nvPr>
            <p:ph type="title"/>
          </p:nvPr>
        </p:nvSpPr>
        <p:spPr/>
        <p:txBody>
          <a:bodyPr/>
          <a:lstStyle/>
          <a:p>
            <a:r>
              <a:rPr lang="en-US" dirty="0"/>
              <a:t>Run-Based Entropy</a:t>
            </a:r>
          </a:p>
        </p:txBody>
      </p:sp>
      <p:pic>
        <p:nvPicPr>
          <p:cNvPr id="4" name="Picture 3">
            <a:extLst>
              <a:ext uri="{FF2B5EF4-FFF2-40B4-BE49-F238E27FC236}">
                <a16:creationId xmlns:a16="http://schemas.microsoft.com/office/drawing/2014/main" id="{CC811C97-E4DC-0AE9-E043-F2D433A3356E}"/>
              </a:ext>
            </a:extLst>
          </p:cNvPr>
          <p:cNvPicPr>
            <a:picLocks noChangeAspect="1"/>
          </p:cNvPicPr>
          <p:nvPr/>
        </p:nvPicPr>
        <p:blipFill>
          <a:blip r:embed="rId2"/>
          <a:stretch>
            <a:fillRect/>
          </a:stretch>
        </p:blipFill>
        <p:spPr>
          <a:xfrm>
            <a:off x="27098" y="2297151"/>
            <a:ext cx="9095858" cy="3780264"/>
          </a:xfrm>
          <a:prstGeom prst="rect">
            <a:avLst/>
          </a:prstGeom>
        </p:spPr>
      </p:pic>
    </p:spTree>
    <p:extLst>
      <p:ext uri="{BB962C8B-B14F-4D97-AF65-F5344CB8AC3E}">
        <p14:creationId xmlns:p14="http://schemas.microsoft.com/office/powerpoint/2010/main" val="112769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82C6-547F-7813-1B83-51CF59BECA35}"/>
              </a:ext>
            </a:extLst>
          </p:cNvPr>
          <p:cNvSpPr>
            <a:spLocks noGrp="1"/>
          </p:cNvSpPr>
          <p:nvPr>
            <p:ph type="title"/>
          </p:nvPr>
        </p:nvSpPr>
        <p:spPr>
          <a:xfrm>
            <a:off x="213519" y="642145"/>
            <a:ext cx="8628062" cy="707153"/>
          </a:xfrm>
        </p:spPr>
        <p:txBody>
          <a:bodyPr/>
          <a:lstStyle/>
          <a:p>
            <a:r>
              <a:rPr lang="en-US" dirty="0"/>
              <a:t>Entropy Sorting Lower Bound</a:t>
            </a:r>
          </a:p>
        </p:txBody>
      </p:sp>
      <p:sp>
        <p:nvSpPr>
          <p:cNvPr id="3" name="Content Placeholder 2">
            <a:extLst>
              <a:ext uri="{FF2B5EF4-FFF2-40B4-BE49-F238E27FC236}">
                <a16:creationId xmlns:a16="http://schemas.microsoft.com/office/drawing/2014/main" id="{DD561892-D982-D0F9-4000-686291B21FF6}"/>
              </a:ext>
            </a:extLst>
          </p:cNvPr>
          <p:cNvSpPr>
            <a:spLocks noGrp="1"/>
          </p:cNvSpPr>
          <p:nvPr>
            <p:ph idx="1"/>
          </p:nvPr>
        </p:nvSpPr>
        <p:spPr>
          <a:xfrm>
            <a:off x="380999" y="1514647"/>
            <a:ext cx="8293100" cy="2094270"/>
          </a:xfrm>
        </p:spPr>
        <p:txBody>
          <a:bodyPr/>
          <a:lstStyle/>
          <a:p>
            <a:r>
              <a:rPr lang="en-US" b="1" dirty="0"/>
              <a:t>Theorem</a:t>
            </a:r>
            <a:r>
              <a:rPr lang="en-US" dirty="0"/>
              <a:t>: The running time for sorting a sequence of size </a:t>
            </a:r>
            <a:r>
              <a:rPr lang="en-US" i="1" dirty="0"/>
              <a:t>n</a:t>
            </a:r>
            <a:r>
              <a:rPr lang="en-US" dirty="0"/>
              <a:t> is </a:t>
            </a:r>
            <a:r>
              <a:rPr lang="en-US" dirty="0">
                <a:latin typeface="Symbol" pitchFamily="2" charset="2"/>
              </a:rPr>
              <a:t>W</a:t>
            </a:r>
            <a:r>
              <a:rPr lang="en-US" dirty="0"/>
              <a:t>(</a:t>
            </a:r>
            <a:r>
              <a:rPr lang="en-US" i="1" dirty="0"/>
              <a:t>n H</a:t>
            </a:r>
            <a:r>
              <a:rPr lang="en-US" dirty="0"/>
              <a:t>(</a:t>
            </a:r>
            <a:r>
              <a:rPr lang="en-US" i="1" dirty="0"/>
              <a:t>R</a:t>
            </a:r>
            <a:r>
              <a:rPr lang="en-US" dirty="0"/>
              <a:t>)).</a:t>
            </a:r>
          </a:p>
          <a:p>
            <a:endParaRPr lang="en-US" dirty="0"/>
          </a:p>
          <a:p>
            <a:r>
              <a:rPr lang="en-US" dirty="0"/>
              <a:t>Proof uses the multinomial coefficient for the number of permutations in the set, </a:t>
            </a:r>
            <a:r>
              <a:rPr lang="en-US" i="1" dirty="0"/>
              <a:t>W</a:t>
            </a:r>
            <a:r>
              <a:rPr lang="en-US" dirty="0"/>
              <a:t>, of all possible inputs:</a:t>
            </a:r>
          </a:p>
        </p:txBody>
      </p:sp>
      <p:pic>
        <p:nvPicPr>
          <p:cNvPr id="5" name="Picture 4">
            <a:extLst>
              <a:ext uri="{FF2B5EF4-FFF2-40B4-BE49-F238E27FC236}">
                <a16:creationId xmlns:a16="http://schemas.microsoft.com/office/drawing/2014/main" id="{EEF63177-B334-F1B0-2A0E-C560CDC0B581}"/>
              </a:ext>
            </a:extLst>
          </p:cNvPr>
          <p:cNvPicPr>
            <a:picLocks noChangeAspect="1"/>
          </p:cNvPicPr>
          <p:nvPr/>
        </p:nvPicPr>
        <p:blipFill>
          <a:blip r:embed="rId2"/>
          <a:stretch>
            <a:fillRect/>
          </a:stretch>
        </p:blipFill>
        <p:spPr>
          <a:xfrm>
            <a:off x="72015" y="3880624"/>
            <a:ext cx="9017046" cy="2919927"/>
          </a:xfrm>
          <a:prstGeom prst="rect">
            <a:avLst/>
          </a:prstGeom>
        </p:spPr>
      </p:pic>
    </p:spTree>
    <p:extLst>
      <p:ext uri="{BB962C8B-B14F-4D97-AF65-F5344CB8AC3E}">
        <p14:creationId xmlns:p14="http://schemas.microsoft.com/office/powerpoint/2010/main" val="416541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59E5-1CDA-7CBE-E693-F670AB94F96D}"/>
              </a:ext>
            </a:extLst>
          </p:cNvPr>
          <p:cNvSpPr>
            <a:spLocks noGrp="1"/>
          </p:cNvSpPr>
          <p:nvPr>
            <p:ph type="title"/>
          </p:nvPr>
        </p:nvSpPr>
        <p:spPr>
          <a:xfrm>
            <a:off x="0" y="728466"/>
            <a:ext cx="9144000" cy="684850"/>
          </a:xfrm>
        </p:spPr>
        <p:txBody>
          <a:bodyPr/>
          <a:lstStyle/>
          <a:p>
            <a:r>
              <a:rPr lang="en-US" sz="3600" dirty="0"/>
              <a:t>Proof of Entropy-Based Sorting Lower Bound</a:t>
            </a:r>
          </a:p>
        </p:txBody>
      </p:sp>
      <p:pic>
        <p:nvPicPr>
          <p:cNvPr id="4" name="Content Placeholder 3">
            <a:extLst>
              <a:ext uri="{FF2B5EF4-FFF2-40B4-BE49-F238E27FC236}">
                <a16:creationId xmlns:a16="http://schemas.microsoft.com/office/drawing/2014/main" id="{25228877-D38C-8735-4E5C-734F94817EB9}"/>
              </a:ext>
            </a:extLst>
          </p:cNvPr>
          <p:cNvPicPr>
            <a:picLocks noGrp="1" noChangeAspect="1"/>
          </p:cNvPicPr>
          <p:nvPr>
            <p:ph idx="1"/>
          </p:nvPr>
        </p:nvPicPr>
        <p:blipFill>
          <a:blip r:embed="rId2"/>
          <a:stretch>
            <a:fillRect/>
          </a:stretch>
        </p:blipFill>
        <p:spPr>
          <a:xfrm>
            <a:off x="44449" y="1547051"/>
            <a:ext cx="9124054" cy="5154832"/>
          </a:xfrm>
          <a:prstGeom prst="rect">
            <a:avLst/>
          </a:prstGeom>
        </p:spPr>
      </p:pic>
    </p:spTree>
    <p:extLst>
      <p:ext uri="{BB962C8B-B14F-4D97-AF65-F5344CB8AC3E}">
        <p14:creationId xmlns:p14="http://schemas.microsoft.com/office/powerpoint/2010/main" val="10029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D8D6-4AA3-52E6-1F70-DFDF6211279C}"/>
              </a:ext>
            </a:extLst>
          </p:cNvPr>
          <p:cNvSpPr>
            <a:spLocks noGrp="1"/>
          </p:cNvSpPr>
          <p:nvPr>
            <p:ph type="title"/>
          </p:nvPr>
        </p:nvSpPr>
        <p:spPr>
          <a:xfrm>
            <a:off x="213519" y="541785"/>
            <a:ext cx="8628062" cy="468989"/>
          </a:xfrm>
        </p:spPr>
        <p:txBody>
          <a:bodyPr/>
          <a:lstStyle/>
          <a:p>
            <a:r>
              <a:rPr lang="en-US" dirty="0"/>
              <a:t>Completing the Proof</a:t>
            </a:r>
          </a:p>
        </p:txBody>
      </p:sp>
      <p:pic>
        <p:nvPicPr>
          <p:cNvPr id="4" name="Content Placeholder 3">
            <a:extLst>
              <a:ext uri="{FF2B5EF4-FFF2-40B4-BE49-F238E27FC236}">
                <a16:creationId xmlns:a16="http://schemas.microsoft.com/office/drawing/2014/main" id="{4E96F493-1A9D-8847-8B49-2DAEC3E56B83}"/>
              </a:ext>
            </a:extLst>
          </p:cNvPr>
          <p:cNvPicPr>
            <a:picLocks noGrp="1" noChangeAspect="1"/>
          </p:cNvPicPr>
          <p:nvPr>
            <p:ph idx="1"/>
          </p:nvPr>
        </p:nvPicPr>
        <p:blipFill>
          <a:blip r:embed="rId2"/>
          <a:stretch>
            <a:fillRect/>
          </a:stretch>
        </p:blipFill>
        <p:spPr>
          <a:xfrm>
            <a:off x="381000" y="1047809"/>
            <a:ext cx="8293100" cy="4134702"/>
          </a:xfrm>
          <a:prstGeom prst="rect">
            <a:avLst/>
          </a:prstGeom>
        </p:spPr>
      </p:pic>
      <p:pic>
        <p:nvPicPr>
          <p:cNvPr id="5" name="Picture 4">
            <a:extLst>
              <a:ext uri="{FF2B5EF4-FFF2-40B4-BE49-F238E27FC236}">
                <a16:creationId xmlns:a16="http://schemas.microsoft.com/office/drawing/2014/main" id="{9C958170-71A4-4F47-03EF-A09E8C585E42}"/>
              </a:ext>
            </a:extLst>
          </p:cNvPr>
          <p:cNvPicPr>
            <a:picLocks noChangeAspect="1"/>
          </p:cNvPicPr>
          <p:nvPr/>
        </p:nvPicPr>
        <p:blipFill>
          <a:blip r:embed="rId3"/>
          <a:stretch>
            <a:fillRect/>
          </a:stretch>
        </p:blipFill>
        <p:spPr>
          <a:xfrm>
            <a:off x="0" y="5041900"/>
            <a:ext cx="7327900" cy="1816100"/>
          </a:xfrm>
          <a:prstGeom prst="rect">
            <a:avLst/>
          </a:prstGeom>
        </p:spPr>
      </p:pic>
      <p:pic>
        <p:nvPicPr>
          <p:cNvPr id="6" name="Picture 5">
            <a:extLst>
              <a:ext uri="{FF2B5EF4-FFF2-40B4-BE49-F238E27FC236}">
                <a16:creationId xmlns:a16="http://schemas.microsoft.com/office/drawing/2014/main" id="{C2E84EE4-4485-D89D-3DD7-A1E298BE9D1C}"/>
              </a:ext>
            </a:extLst>
          </p:cNvPr>
          <p:cNvPicPr>
            <a:picLocks noChangeAspect="1"/>
          </p:cNvPicPr>
          <p:nvPr/>
        </p:nvPicPr>
        <p:blipFill>
          <a:blip r:embed="rId4"/>
          <a:stretch>
            <a:fillRect/>
          </a:stretch>
        </p:blipFill>
        <p:spPr>
          <a:xfrm>
            <a:off x="7338410" y="6100315"/>
            <a:ext cx="1079500" cy="431800"/>
          </a:xfrm>
          <a:prstGeom prst="rect">
            <a:avLst/>
          </a:prstGeom>
        </p:spPr>
      </p:pic>
      <p:sp>
        <p:nvSpPr>
          <p:cNvPr id="7" name="TextBox 6">
            <a:extLst>
              <a:ext uri="{FF2B5EF4-FFF2-40B4-BE49-F238E27FC236}">
                <a16:creationId xmlns:a16="http://schemas.microsoft.com/office/drawing/2014/main" id="{9928C65D-3F95-CEFB-E547-9EA600BED336}"/>
              </a:ext>
            </a:extLst>
          </p:cNvPr>
          <p:cNvSpPr txBox="1"/>
          <p:nvPr/>
        </p:nvSpPr>
        <p:spPr>
          <a:xfrm>
            <a:off x="6746487" y="6146938"/>
            <a:ext cx="41259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002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A4B6-73C2-ACFE-FCEE-22C4B7D5F65B}"/>
              </a:ext>
            </a:extLst>
          </p:cNvPr>
          <p:cNvSpPr>
            <a:spLocks noGrp="1"/>
          </p:cNvSpPr>
          <p:nvPr>
            <p:ph type="title"/>
          </p:nvPr>
        </p:nvSpPr>
        <p:spPr>
          <a:xfrm>
            <a:off x="257969" y="526532"/>
            <a:ext cx="8628062" cy="713689"/>
          </a:xfrm>
        </p:spPr>
        <p:txBody>
          <a:bodyPr/>
          <a:lstStyle/>
          <a:p>
            <a:r>
              <a:rPr lang="en-US" dirty="0"/>
              <a:t>Building a Better Merge-sort Tree</a:t>
            </a:r>
          </a:p>
        </p:txBody>
      </p:sp>
      <p:sp>
        <p:nvSpPr>
          <p:cNvPr id="3" name="Content Placeholder 2">
            <a:extLst>
              <a:ext uri="{FF2B5EF4-FFF2-40B4-BE49-F238E27FC236}">
                <a16:creationId xmlns:a16="http://schemas.microsoft.com/office/drawing/2014/main" id="{70E1FFFF-34AA-9F52-96BE-AA4BE48C1C27}"/>
              </a:ext>
            </a:extLst>
          </p:cNvPr>
          <p:cNvSpPr>
            <a:spLocks noGrp="1"/>
          </p:cNvSpPr>
          <p:nvPr>
            <p:ph idx="1"/>
          </p:nvPr>
        </p:nvSpPr>
        <p:spPr>
          <a:xfrm>
            <a:off x="381000" y="1240221"/>
            <a:ext cx="8293100" cy="5190396"/>
          </a:xfrm>
        </p:spPr>
        <p:txBody>
          <a:bodyPr/>
          <a:lstStyle/>
          <a:p>
            <a:r>
              <a:rPr lang="en-US" dirty="0"/>
              <a:t>Let’s try to design a better merge-sort algorithm by building a better merge-sort tree, which is sensitive to the run-based entropy.</a:t>
            </a:r>
          </a:p>
          <a:p>
            <a:r>
              <a:rPr lang="en-US" dirty="0"/>
              <a:t>Idea: Use a Huffman tree, where the “frequencies” or “probabilities” assigned to leaves are the run sizes.</a:t>
            </a:r>
          </a:p>
        </p:txBody>
      </p:sp>
      <p:pic>
        <p:nvPicPr>
          <p:cNvPr id="1028" name="Picture 4" descr="undefined">
            <a:extLst>
              <a:ext uri="{FF2B5EF4-FFF2-40B4-BE49-F238E27FC236}">
                <a16:creationId xmlns:a16="http://schemas.microsoft.com/office/drawing/2014/main" id="{C6051922-AB67-6E27-7964-18ACD6672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682" y="3646076"/>
            <a:ext cx="4172607" cy="2685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7DB71E-5AB2-0D31-EFE5-0511BA178284}"/>
              </a:ext>
            </a:extLst>
          </p:cNvPr>
          <p:cNvSpPr txBox="1"/>
          <p:nvPr/>
        </p:nvSpPr>
        <p:spPr>
          <a:xfrm>
            <a:off x="0" y="6519446"/>
            <a:ext cx="3629520" cy="261610"/>
          </a:xfrm>
          <a:prstGeom prst="rect">
            <a:avLst/>
          </a:prstGeom>
          <a:noFill/>
        </p:spPr>
        <p:txBody>
          <a:bodyPr wrap="none" rtlCol="0">
            <a:spAutoFit/>
          </a:bodyPr>
          <a:lstStyle/>
          <a:p>
            <a:r>
              <a:rPr lang="en-US" sz="1100" dirty="0">
                <a:solidFill>
                  <a:schemeClr val="bg2">
                    <a:lumMod val="75000"/>
                  </a:schemeClr>
                </a:solidFill>
              </a:rPr>
              <a:t>Public domain image of a Huffman tree from Wikipedia.</a:t>
            </a:r>
          </a:p>
        </p:txBody>
      </p:sp>
    </p:spTree>
    <p:extLst>
      <p:ext uri="{BB962C8B-B14F-4D97-AF65-F5344CB8AC3E}">
        <p14:creationId xmlns:p14="http://schemas.microsoft.com/office/powerpoint/2010/main" val="109782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A29B-3DF1-EE2F-5DF5-7C9A3DCE3763}"/>
              </a:ext>
            </a:extLst>
          </p:cNvPr>
          <p:cNvSpPr>
            <a:spLocks noGrp="1"/>
          </p:cNvSpPr>
          <p:nvPr>
            <p:ph type="title"/>
          </p:nvPr>
        </p:nvSpPr>
        <p:spPr/>
        <p:txBody>
          <a:bodyPr/>
          <a:lstStyle/>
          <a:p>
            <a:r>
              <a:rPr lang="en-US" dirty="0"/>
              <a:t>Recall the Sorting Problem</a:t>
            </a:r>
          </a:p>
        </p:txBody>
      </p:sp>
      <p:sp>
        <p:nvSpPr>
          <p:cNvPr id="3" name="Content Placeholder 2">
            <a:extLst>
              <a:ext uri="{FF2B5EF4-FFF2-40B4-BE49-F238E27FC236}">
                <a16:creationId xmlns:a16="http://schemas.microsoft.com/office/drawing/2014/main" id="{443E2F37-0C71-DA26-0826-C618C3375359}"/>
              </a:ext>
            </a:extLst>
          </p:cNvPr>
          <p:cNvSpPr>
            <a:spLocks noGrp="1"/>
          </p:cNvSpPr>
          <p:nvPr>
            <p:ph idx="1"/>
          </p:nvPr>
        </p:nvSpPr>
        <p:spPr>
          <a:xfrm>
            <a:off x="381000" y="1729409"/>
            <a:ext cx="8293100" cy="1147606"/>
          </a:xfrm>
        </p:spPr>
        <p:txBody>
          <a:bodyPr/>
          <a:lstStyle/>
          <a:p>
            <a:r>
              <a:rPr lang="en-US" dirty="0"/>
              <a:t>Given an array, A, of n elements, reorder the elements to be in nondecreasing order. </a:t>
            </a:r>
          </a:p>
        </p:txBody>
      </p:sp>
      <p:pic>
        <p:nvPicPr>
          <p:cNvPr id="4" name="Picture 3">
            <a:extLst>
              <a:ext uri="{FF2B5EF4-FFF2-40B4-BE49-F238E27FC236}">
                <a16:creationId xmlns:a16="http://schemas.microsoft.com/office/drawing/2014/main" id="{3C27A0E8-73DB-CDE8-1DDE-5CD766517794}"/>
              </a:ext>
            </a:extLst>
          </p:cNvPr>
          <p:cNvPicPr>
            <a:picLocks noChangeAspect="1"/>
          </p:cNvPicPr>
          <p:nvPr/>
        </p:nvPicPr>
        <p:blipFill>
          <a:blip r:embed="rId2"/>
          <a:stretch>
            <a:fillRect/>
          </a:stretch>
        </p:blipFill>
        <p:spPr>
          <a:xfrm>
            <a:off x="280425" y="3178097"/>
            <a:ext cx="3418478" cy="288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CE10EF1-17D4-34DF-31E6-C578B57E4121}"/>
              </a:ext>
            </a:extLst>
          </p:cNvPr>
          <p:cNvPicPr>
            <a:picLocks noChangeAspect="1"/>
          </p:cNvPicPr>
          <p:nvPr/>
        </p:nvPicPr>
        <p:blipFill>
          <a:blip r:embed="rId3"/>
          <a:stretch>
            <a:fillRect/>
          </a:stretch>
        </p:blipFill>
        <p:spPr>
          <a:xfrm>
            <a:off x="5399694" y="3178096"/>
            <a:ext cx="3430212" cy="288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a:extLst>
              <a:ext uri="{FF2B5EF4-FFF2-40B4-BE49-F238E27FC236}">
                <a16:creationId xmlns:a16="http://schemas.microsoft.com/office/drawing/2014/main" id="{49BB252F-3C55-31B4-FBE1-5C3F4EA53608}"/>
              </a:ext>
            </a:extLst>
          </p:cNvPr>
          <p:cNvSpPr/>
          <p:nvPr/>
        </p:nvSpPr>
        <p:spPr bwMode="auto">
          <a:xfrm>
            <a:off x="3902926" y="4304370"/>
            <a:ext cx="1371600" cy="579863"/>
          </a:xfrm>
          <a:prstGeom prst="right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215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2D5F-2404-A6C1-6DA1-574046D87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CE0B5-E7F1-AA7A-FA79-66D3270DBC2B}"/>
              </a:ext>
            </a:extLst>
          </p:cNvPr>
          <p:cNvSpPr>
            <a:spLocks noGrp="1"/>
          </p:cNvSpPr>
          <p:nvPr>
            <p:ph type="title"/>
          </p:nvPr>
        </p:nvSpPr>
        <p:spPr>
          <a:xfrm>
            <a:off x="257969" y="526532"/>
            <a:ext cx="8628062" cy="713689"/>
          </a:xfrm>
        </p:spPr>
        <p:txBody>
          <a:bodyPr/>
          <a:lstStyle/>
          <a:p>
            <a:r>
              <a:rPr lang="en-US" dirty="0"/>
              <a:t>Huffman Tree Idea: Good News</a:t>
            </a:r>
          </a:p>
        </p:txBody>
      </p:sp>
      <p:sp>
        <p:nvSpPr>
          <p:cNvPr id="3" name="Content Placeholder 2">
            <a:extLst>
              <a:ext uri="{FF2B5EF4-FFF2-40B4-BE49-F238E27FC236}">
                <a16:creationId xmlns:a16="http://schemas.microsoft.com/office/drawing/2014/main" id="{64E752C3-6E89-FA50-E107-19251075A1B3}"/>
              </a:ext>
            </a:extLst>
          </p:cNvPr>
          <p:cNvSpPr>
            <a:spLocks noGrp="1"/>
          </p:cNvSpPr>
          <p:nvPr>
            <p:ph idx="1"/>
          </p:nvPr>
        </p:nvSpPr>
        <p:spPr>
          <a:xfrm>
            <a:off x="380999" y="1240221"/>
            <a:ext cx="8536221" cy="5190396"/>
          </a:xfrm>
        </p:spPr>
        <p:txBody>
          <a:bodyPr/>
          <a:lstStyle/>
          <a:p>
            <a:r>
              <a:rPr lang="en-US" sz="2400" dirty="0"/>
              <a:t>Huffman tree method: Given a set of symbols and their probabilities, put each into a leaf subtree and repeatedly combine the two subtrees with smallest weights.</a:t>
            </a:r>
          </a:p>
          <a:p>
            <a:r>
              <a:rPr lang="en-US" sz="2400" dirty="0"/>
              <a:t>The sum of the depths of all the leaves matches the entropy bound.</a:t>
            </a:r>
          </a:p>
        </p:txBody>
      </p:sp>
      <p:sp>
        <p:nvSpPr>
          <p:cNvPr id="5" name="TextBox 4">
            <a:extLst>
              <a:ext uri="{FF2B5EF4-FFF2-40B4-BE49-F238E27FC236}">
                <a16:creationId xmlns:a16="http://schemas.microsoft.com/office/drawing/2014/main" id="{188FF94D-0AE7-4EEA-8A3F-7EAA271ADEDD}"/>
              </a:ext>
            </a:extLst>
          </p:cNvPr>
          <p:cNvSpPr txBox="1"/>
          <p:nvPr/>
        </p:nvSpPr>
        <p:spPr>
          <a:xfrm>
            <a:off x="0" y="6519446"/>
            <a:ext cx="3629520" cy="261610"/>
          </a:xfrm>
          <a:prstGeom prst="rect">
            <a:avLst/>
          </a:prstGeom>
          <a:noFill/>
        </p:spPr>
        <p:txBody>
          <a:bodyPr wrap="none" rtlCol="0">
            <a:spAutoFit/>
          </a:bodyPr>
          <a:lstStyle/>
          <a:p>
            <a:r>
              <a:rPr lang="en-US" sz="1100" dirty="0">
                <a:solidFill>
                  <a:schemeClr val="bg2">
                    <a:lumMod val="75000"/>
                  </a:schemeClr>
                </a:solidFill>
              </a:rPr>
              <a:t>Public domain image of a Huffman tree from Wikipedia.</a:t>
            </a:r>
          </a:p>
        </p:txBody>
      </p:sp>
      <p:pic>
        <p:nvPicPr>
          <p:cNvPr id="4" name="Picture 3">
            <a:extLst>
              <a:ext uri="{FF2B5EF4-FFF2-40B4-BE49-F238E27FC236}">
                <a16:creationId xmlns:a16="http://schemas.microsoft.com/office/drawing/2014/main" id="{BF8B6A36-AC19-4A53-078A-24D41E2B18F7}"/>
              </a:ext>
            </a:extLst>
          </p:cNvPr>
          <p:cNvPicPr>
            <a:picLocks noChangeAspect="1"/>
          </p:cNvPicPr>
          <p:nvPr/>
        </p:nvPicPr>
        <p:blipFill>
          <a:blip r:embed="rId2"/>
          <a:stretch>
            <a:fillRect/>
          </a:stretch>
        </p:blipFill>
        <p:spPr>
          <a:xfrm>
            <a:off x="257969" y="3086302"/>
            <a:ext cx="8846829" cy="2081048"/>
          </a:xfrm>
          <a:prstGeom prst="rect">
            <a:avLst/>
          </a:prstGeom>
        </p:spPr>
      </p:pic>
      <p:pic>
        <p:nvPicPr>
          <p:cNvPr id="1028" name="Picture 4" descr="undefined">
            <a:extLst>
              <a:ext uri="{FF2B5EF4-FFF2-40B4-BE49-F238E27FC236}">
                <a16:creationId xmlns:a16="http://schemas.microsoft.com/office/drawing/2014/main" id="{F96CCE41-CD39-AD38-6909-CD4AA5E42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30" y="4590510"/>
            <a:ext cx="3233568" cy="2081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A5DD24-8CAD-538F-A6D1-E1AE54859E2A}"/>
              </a:ext>
            </a:extLst>
          </p:cNvPr>
          <p:cNvSpPr txBox="1"/>
          <p:nvPr/>
        </p:nvSpPr>
        <p:spPr>
          <a:xfrm>
            <a:off x="226779" y="5763349"/>
            <a:ext cx="458170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For us, the “probability” for leaf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L</a:t>
            </a:r>
            <a:r>
              <a:rPr lang="en-US" sz="2000" i="1" baseline="-25000" dirty="0">
                <a:latin typeface="Times New Roman" panose="02020603050405020304" pitchFamily="18" charset="0"/>
                <a:cs typeface="Times New Roman" panose="02020603050405020304" pitchFamily="18" charset="0"/>
              </a:rPr>
              <a:t>i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70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E85C4-4165-5942-2689-E2B14C297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36048-0360-4D96-5096-6C7B69BE402A}"/>
              </a:ext>
            </a:extLst>
          </p:cNvPr>
          <p:cNvSpPr>
            <a:spLocks noGrp="1"/>
          </p:cNvSpPr>
          <p:nvPr>
            <p:ph type="title"/>
          </p:nvPr>
        </p:nvSpPr>
        <p:spPr>
          <a:xfrm>
            <a:off x="257969" y="526532"/>
            <a:ext cx="8628062" cy="713689"/>
          </a:xfrm>
        </p:spPr>
        <p:txBody>
          <a:bodyPr/>
          <a:lstStyle/>
          <a:p>
            <a:r>
              <a:rPr lang="en-US" dirty="0"/>
              <a:t>Huffman Tree Idea: Bad News</a:t>
            </a:r>
          </a:p>
        </p:txBody>
      </p:sp>
      <p:sp>
        <p:nvSpPr>
          <p:cNvPr id="3" name="Content Placeholder 2">
            <a:extLst>
              <a:ext uri="{FF2B5EF4-FFF2-40B4-BE49-F238E27FC236}">
                <a16:creationId xmlns:a16="http://schemas.microsoft.com/office/drawing/2014/main" id="{E5D6AC08-999A-0273-D518-D30219978E4C}"/>
              </a:ext>
            </a:extLst>
          </p:cNvPr>
          <p:cNvSpPr>
            <a:spLocks noGrp="1"/>
          </p:cNvSpPr>
          <p:nvPr>
            <p:ph idx="1"/>
          </p:nvPr>
        </p:nvSpPr>
        <p:spPr>
          <a:xfrm>
            <a:off x="380999" y="1240221"/>
            <a:ext cx="8505031" cy="5190396"/>
          </a:xfrm>
        </p:spPr>
        <p:txBody>
          <a:bodyPr/>
          <a:lstStyle/>
          <a:p>
            <a:r>
              <a:rPr lang="en-US" dirty="0"/>
              <a:t>The textbook algorithm for building a Huffman tree takes O(</a:t>
            </a:r>
            <a:r>
              <a:rPr lang="en-US" i="1" dirty="0"/>
              <a:t>n</a:t>
            </a:r>
            <a:r>
              <a:rPr lang="en-US" dirty="0"/>
              <a:t> log </a:t>
            </a:r>
            <a:r>
              <a:rPr lang="en-US" i="1" dirty="0"/>
              <a:t>n</a:t>
            </a:r>
            <a:r>
              <a:rPr lang="en-US" dirty="0"/>
              <a:t>) time, where </a:t>
            </a:r>
            <a:r>
              <a:rPr lang="en-US" i="1" dirty="0"/>
              <a:t>n</a:t>
            </a:r>
            <a:r>
              <a:rPr lang="en-US" dirty="0"/>
              <a:t> is the number of leaves.</a:t>
            </a:r>
          </a:p>
          <a:p>
            <a:r>
              <a:rPr lang="en-US" dirty="0"/>
              <a:t>In our case, we have </a:t>
            </a:r>
            <a:r>
              <a:rPr lang="en-US" i="1" dirty="0"/>
              <a:t>R</a:t>
            </a:r>
            <a:r>
              <a:rPr lang="en-US" dirty="0"/>
              <a:t> leaves, so the time needed to build the Huffman tree is </a:t>
            </a:r>
            <a:r>
              <a:rPr lang="en-US" i="1" dirty="0"/>
              <a:t>O</a:t>
            </a:r>
            <a:r>
              <a:rPr lang="en-US" dirty="0"/>
              <a:t>(</a:t>
            </a:r>
            <a:r>
              <a:rPr lang="en-US" i="1" dirty="0"/>
              <a:t>R</a:t>
            </a:r>
            <a:r>
              <a:rPr lang="en-US" dirty="0"/>
              <a:t> log </a:t>
            </a:r>
            <a:r>
              <a:rPr lang="en-US" i="1" dirty="0"/>
              <a:t>R</a:t>
            </a:r>
            <a:r>
              <a:rPr lang="en-US" dirty="0"/>
              <a:t>), which is too large, e.g., if</a:t>
            </a:r>
            <a:r>
              <a:rPr lang="en-US" i="1" dirty="0"/>
              <a:t> R </a:t>
            </a:r>
            <a:r>
              <a:rPr lang="en-US" dirty="0"/>
              <a:t>is </a:t>
            </a:r>
            <a:r>
              <a:rPr lang="en-US" dirty="0">
                <a:latin typeface="Symbol" pitchFamily="2" charset="2"/>
              </a:rPr>
              <a:t>W</a:t>
            </a:r>
            <a:r>
              <a:rPr lang="en-US" dirty="0"/>
              <a:t>(</a:t>
            </a:r>
            <a:r>
              <a:rPr lang="en-US" i="1" dirty="0"/>
              <a:t>n</a:t>
            </a:r>
            <a:r>
              <a:rPr lang="en-US" dirty="0"/>
              <a:t>).</a:t>
            </a:r>
          </a:p>
        </p:txBody>
      </p:sp>
      <p:sp>
        <p:nvSpPr>
          <p:cNvPr id="5" name="TextBox 4">
            <a:extLst>
              <a:ext uri="{FF2B5EF4-FFF2-40B4-BE49-F238E27FC236}">
                <a16:creationId xmlns:a16="http://schemas.microsoft.com/office/drawing/2014/main" id="{6AAB753B-C7F1-1B77-DC63-73C808E2369B}"/>
              </a:ext>
            </a:extLst>
          </p:cNvPr>
          <p:cNvSpPr txBox="1"/>
          <p:nvPr/>
        </p:nvSpPr>
        <p:spPr>
          <a:xfrm>
            <a:off x="0" y="6519446"/>
            <a:ext cx="3629520" cy="261610"/>
          </a:xfrm>
          <a:prstGeom prst="rect">
            <a:avLst/>
          </a:prstGeom>
          <a:noFill/>
        </p:spPr>
        <p:txBody>
          <a:bodyPr wrap="none" rtlCol="0">
            <a:spAutoFit/>
          </a:bodyPr>
          <a:lstStyle/>
          <a:p>
            <a:r>
              <a:rPr lang="en-US" sz="1100" dirty="0">
                <a:solidFill>
                  <a:schemeClr val="bg2">
                    <a:lumMod val="75000"/>
                  </a:schemeClr>
                </a:solidFill>
              </a:rPr>
              <a:t>Public domain image of a Huffman tree from Wikipedia.</a:t>
            </a:r>
          </a:p>
        </p:txBody>
      </p:sp>
      <p:pic>
        <p:nvPicPr>
          <p:cNvPr id="1028" name="Picture 4" descr="undefined">
            <a:extLst>
              <a:ext uri="{FF2B5EF4-FFF2-40B4-BE49-F238E27FC236}">
                <a16:creationId xmlns:a16="http://schemas.microsoft.com/office/drawing/2014/main" id="{EF66B343-992F-2BFF-FDBF-D9B63CF11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739" y="3653793"/>
            <a:ext cx="4007330" cy="257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6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D0AE-60C1-139A-6D79-A8263949689C}"/>
              </a:ext>
            </a:extLst>
          </p:cNvPr>
          <p:cNvSpPr>
            <a:spLocks noGrp="1"/>
          </p:cNvSpPr>
          <p:nvPr>
            <p:ph type="title"/>
          </p:nvPr>
        </p:nvSpPr>
        <p:spPr>
          <a:xfrm>
            <a:off x="257969" y="427383"/>
            <a:ext cx="8628062" cy="671648"/>
          </a:xfrm>
        </p:spPr>
        <p:txBody>
          <a:bodyPr/>
          <a:lstStyle/>
          <a:p>
            <a:r>
              <a:rPr lang="en-US" dirty="0"/>
              <a:t>Huffman Tree Idea: The Fix</a:t>
            </a:r>
          </a:p>
        </p:txBody>
      </p:sp>
      <p:sp>
        <p:nvSpPr>
          <p:cNvPr id="3" name="Content Placeholder 2">
            <a:extLst>
              <a:ext uri="{FF2B5EF4-FFF2-40B4-BE49-F238E27FC236}">
                <a16:creationId xmlns:a16="http://schemas.microsoft.com/office/drawing/2014/main" id="{C00BC494-92F3-EF8D-3062-A8C5E5263159}"/>
              </a:ext>
            </a:extLst>
          </p:cNvPr>
          <p:cNvSpPr>
            <a:spLocks noGrp="1"/>
          </p:cNvSpPr>
          <p:nvPr>
            <p:ph idx="1"/>
          </p:nvPr>
        </p:nvSpPr>
        <p:spPr>
          <a:xfrm>
            <a:off x="257969" y="1099031"/>
            <a:ext cx="8751093" cy="5511976"/>
          </a:xfrm>
        </p:spPr>
        <p:txBody>
          <a:bodyPr/>
          <a:lstStyle/>
          <a:p>
            <a:r>
              <a:rPr lang="en-US" dirty="0"/>
              <a:t>Since run lengths are integers between 1 and </a:t>
            </a:r>
            <a:r>
              <a:rPr lang="en-US" i="1" dirty="0"/>
              <a:t>n</a:t>
            </a:r>
            <a:r>
              <a:rPr lang="en-US" dirty="0"/>
              <a:t>, we can sort the runs by their lengths in </a:t>
            </a:r>
            <a:r>
              <a:rPr lang="en-US" i="1" dirty="0"/>
              <a:t>O</a:t>
            </a:r>
            <a:r>
              <a:rPr lang="en-US" dirty="0"/>
              <a:t>(</a:t>
            </a:r>
            <a:r>
              <a:rPr lang="en-US" i="1" dirty="0"/>
              <a:t>n</a:t>
            </a:r>
            <a:r>
              <a:rPr lang="en-US" dirty="0"/>
              <a:t>) time by radix-sort. Then we can construct the Huffman tree in </a:t>
            </a:r>
            <a:r>
              <a:rPr lang="en-US" i="1" dirty="0"/>
              <a:t>O</a:t>
            </a:r>
            <a:r>
              <a:rPr lang="en-US" dirty="0"/>
              <a:t>(</a:t>
            </a:r>
            <a:r>
              <a:rPr lang="en-US" i="1" dirty="0"/>
              <a:t>R</a:t>
            </a:r>
            <a:r>
              <a:rPr lang="en-US" dirty="0"/>
              <a:t>) time.</a:t>
            </a:r>
          </a:p>
          <a:p>
            <a:r>
              <a:rPr lang="en-US" dirty="0"/>
              <a:t>If the symbols (i.e., runs) are sorted by probability (i.e., run lengths), there is a linear-time method to create a Huffman tree using two queues, the first one (Queue A) containing the initial weights (along with pointers to the associated leaves), and combined weights (along with pointers to the trees) being put in the back of the second queue (Queue B). </a:t>
            </a:r>
          </a:p>
          <a:p>
            <a:r>
              <a:rPr lang="en-US" dirty="0"/>
              <a:t>This assures that the lowest weight is always kept at the front of one of the two queues, and the second lowest weight is right after the lowest weight in the same queue or it is at the front of the other queue.</a:t>
            </a:r>
          </a:p>
        </p:txBody>
      </p:sp>
    </p:spTree>
    <p:extLst>
      <p:ext uri="{BB962C8B-B14F-4D97-AF65-F5344CB8AC3E}">
        <p14:creationId xmlns:p14="http://schemas.microsoft.com/office/powerpoint/2010/main" val="332647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9EF17-16C7-ECF0-52E7-A1D4BE890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8F06D-1CE9-2EF9-0774-2DC8D400C6A9}"/>
              </a:ext>
            </a:extLst>
          </p:cNvPr>
          <p:cNvSpPr>
            <a:spLocks noGrp="1"/>
          </p:cNvSpPr>
          <p:nvPr>
            <p:ph type="title"/>
          </p:nvPr>
        </p:nvSpPr>
        <p:spPr>
          <a:xfrm>
            <a:off x="257969" y="427383"/>
            <a:ext cx="8628062" cy="671648"/>
          </a:xfrm>
        </p:spPr>
        <p:txBody>
          <a:bodyPr/>
          <a:lstStyle/>
          <a:p>
            <a:r>
              <a:rPr lang="en-US" dirty="0"/>
              <a:t>Huffman Tree Idea: The Fixed Algorithm</a:t>
            </a:r>
          </a:p>
        </p:txBody>
      </p:sp>
      <p:sp>
        <p:nvSpPr>
          <p:cNvPr id="3" name="Content Placeholder 2">
            <a:extLst>
              <a:ext uri="{FF2B5EF4-FFF2-40B4-BE49-F238E27FC236}">
                <a16:creationId xmlns:a16="http://schemas.microsoft.com/office/drawing/2014/main" id="{68D784F0-742D-5E51-A681-E39B7995D681}"/>
              </a:ext>
            </a:extLst>
          </p:cNvPr>
          <p:cNvSpPr>
            <a:spLocks noGrp="1"/>
          </p:cNvSpPr>
          <p:nvPr>
            <p:ph idx="1"/>
          </p:nvPr>
        </p:nvSpPr>
        <p:spPr>
          <a:xfrm>
            <a:off x="381000" y="1099031"/>
            <a:ext cx="8293100" cy="5331586"/>
          </a:xfrm>
        </p:spPr>
        <p:txBody>
          <a:bodyPr/>
          <a:lstStyle/>
          <a:p>
            <a:pPr marL="514350" indent="-514350">
              <a:buFont typeface="+mj-lt"/>
              <a:buAutoNum type="arabicPeriod"/>
            </a:pPr>
            <a:r>
              <a:rPr lang="en-US" dirty="0"/>
              <a:t>Start with as many leaves as there are symbols.</a:t>
            </a:r>
          </a:p>
          <a:p>
            <a:pPr marL="514350" indent="-514350">
              <a:buFont typeface="+mj-lt"/>
              <a:buAutoNum type="arabicPeriod"/>
            </a:pPr>
            <a:r>
              <a:rPr lang="en-US" dirty="0"/>
              <a:t>Enqueue all leaf nodes into Queue A (by probability in increasing order so that the least likely item is in the head of the queue).</a:t>
            </a:r>
          </a:p>
          <a:p>
            <a:pPr marL="514350" indent="-514350">
              <a:buFont typeface="+mj-lt"/>
              <a:buAutoNum type="arabicPeriod"/>
            </a:pPr>
            <a:r>
              <a:rPr lang="en-US" dirty="0"/>
              <a:t>While there is more than one node in the queues:</a:t>
            </a:r>
          </a:p>
          <a:p>
            <a:pPr marL="909638" lvl="1" indent="-514350">
              <a:buFont typeface="+mj-lt"/>
              <a:buAutoNum type="arabicPeriod"/>
            </a:pPr>
            <a:r>
              <a:rPr lang="en-US" dirty="0"/>
              <a:t>Dequeue the two nodes with the lowest weight by examining the fronts of both queues.</a:t>
            </a:r>
          </a:p>
          <a:p>
            <a:pPr marL="909638" lvl="1" indent="-514350">
              <a:buFont typeface="+mj-lt"/>
              <a:buAutoNum type="arabicPeriod"/>
            </a:pPr>
            <a:r>
              <a:rPr lang="en-US" dirty="0"/>
              <a:t>Create a new internal node, with the two just-removed nodes as children (either node can be either child) and the sum of their weights as the new weight.</a:t>
            </a:r>
          </a:p>
          <a:p>
            <a:pPr marL="909638" lvl="1" indent="-514350">
              <a:buFont typeface="+mj-lt"/>
              <a:buAutoNum type="arabicPeriod"/>
            </a:pPr>
            <a:r>
              <a:rPr lang="en-US" dirty="0"/>
              <a:t>Enqueue the new node into the rear of Queue B.</a:t>
            </a:r>
          </a:p>
          <a:p>
            <a:pPr marL="514350" indent="-514350">
              <a:buFont typeface="+mj-lt"/>
              <a:buAutoNum type="arabicPeriod"/>
            </a:pPr>
            <a:r>
              <a:rPr lang="en-US" dirty="0"/>
              <a:t>The remaining node is the root node; the tree has now been generated.</a:t>
            </a:r>
          </a:p>
        </p:txBody>
      </p:sp>
    </p:spTree>
    <p:extLst>
      <p:ext uri="{BB962C8B-B14F-4D97-AF65-F5344CB8AC3E}">
        <p14:creationId xmlns:p14="http://schemas.microsoft.com/office/powerpoint/2010/main" val="38962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18AE-B6C4-2182-124B-06668591B05C}"/>
              </a:ext>
            </a:extLst>
          </p:cNvPr>
          <p:cNvSpPr>
            <a:spLocks noGrp="1"/>
          </p:cNvSpPr>
          <p:nvPr>
            <p:ph type="title"/>
          </p:nvPr>
        </p:nvSpPr>
        <p:spPr>
          <a:xfrm>
            <a:off x="213519" y="427384"/>
            <a:ext cx="8628062" cy="823348"/>
          </a:xfrm>
        </p:spPr>
        <p:txBody>
          <a:bodyPr/>
          <a:lstStyle/>
          <a:p>
            <a:r>
              <a:rPr lang="en-US" dirty="0"/>
              <a:t>Huffman Tree Idea: Proof</a:t>
            </a:r>
          </a:p>
        </p:txBody>
      </p:sp>
      <p:sp>
        <p:nvSpPr>
          <p:cNvPr id="3" name="Content Placeholder 2">
            <a:extLst>
              <a:ext uri="{FF2B5EF4-FFF2-40B4-BE49-F238E27FC236}">
                <a16:creationId xmlns:a16="http://schemas.microsoft.com/office/drawing/2014/main" id="{6F635979-B28C-61F0-86B0-040BE9B1AAA3}"/>
              </a:ext>
            </a:extLst>
          </p:cNvPr>
          <p:cNvSpPr>
            <a:spLocks noGrp="1"/>
          </p:cNvSpPr>
          <p:nvPr>
            <p:ph idx="1"/>
          </p:nvPr>
        </p:nvSpPr>
        <p:spPr>
          <a:xfrm>
            <a:off x="425449" y="1250732"/>
            <a:ext cx="8416131" cy="5496909"/>
          </a:xfrm>
        </p:spPr>
        <p:txBody>
          <a:bodyPr/>
          <a:lstStyle/>
          <a:p>
            <a:r>
              <a:rPr lang="en-US" dirty="0"/>
              <a:t>The reason this algorithm works:</a:t>
            </a:r>
          </a:p>
          <a:p>
            <a:pPr lvl="1"/>
            <a:r>
              <a:rPr lang="en-US" dirty="0"/>
              <a:t>Queue A is sorted by definition (the input).</a:t>
            </a:r>
          </a:p>
          <a:p>
            <a:pPr lvl="1"/>
            <a:r>
              <a:rPr lang="en-US" dirty="0"/>
              <a:t>Queue B will naturally be sorted. Because we always pick the two smallest available values to create a new sum, each new sum added to Queue B will be equal to or greater than the previous sum added to Queue B.</a:t>
            </a:r>
          </a:p>
          <a:p>
            <a:r>
              <a:rPr lang="en-US" dirty="0"/>
              <a:t>Since we only ever look at the front of the queues and add to the back, every operation is </a:t>
            </a:r>
            <a:r>
              <a:rPr lang="en-US" i="1" dirty="0"/>
              <a:t>O</a:t>
            </a:r>
            <a:r>
              <a:rPr lang="en-US" dirty="0"/>
              <a:t>(1). We perform this </a:t>
            </a:r>
            <a:r>
              <a:rPr lang="en-US" i="1" dirty="0"/>
              <a:t>R </a:t>
            </a:r>
            <a:r>
              <a:rPr lang="en-US" dirty="0"/>
              <a:t>- 1 times, resulting in a total complexity of </a:t>
            </a:r>
            <a:r>
              <a:rPr lang="en-US" i="1" dirty="0"/>
              <a:t>O</a:t>
            </a:r>
            <a:r>
              <a:rPr lang="en-US" dirty="0"/>
              <a:t>(</a:t>
            </a:r>
            <a:r>
              <a:rPr lang="en-US" i="1" dirty="0"/>
              <a:t>R</a:t>
            </a:r>
            <a:r>
              <a:rPr lang="en-US" dirty="0"/>
              <a:t>).</a:t>
            </a:r>
          </a:p>
          <a:p>
            <a:r>
              <a:rPr lang="en-US" b="1" dirty="0">
                <a:solidFill>
                  <a:schemeClr val="accent2">
                    <a:lumMod val="50000"/>
                  </a:schemeClr>
                </a:solidFill>
              </a:rPr>
              <a:t>Drawbacks</a:t>
            </a:r>
            <a:r>
              <a:rPr lang="en-US" dirty="0"/>
              <a:t>: We need to explicitly build the merge tree, and the order of merges is likely different than the ordering of the runs (which is bad for cache misses and can cause the sorting method to not be stable).</a:t>
            </a:r>
          </a:p>
        </p:txBody>
      </p:sp>
    </p:spTree>
    <p:extLst>
      <p:ext uri="{BB962C8B-B14F-4D97-AF65-F5344CB8AC3E}">
        <p14:creationId xmlns:p14="http://schemas.microsoft.com/office/powerpoint/2010/main" val="146176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BC59-BD98-0B53-2DB0-9A1847EDCBC6}"/>
              </a:ext>
            </a:extLst>
          </p:cNvPr>
          <p:cNvSpPr>
            <a:spLocks noGrp="1"/>
          </p:cNvSpPr>
          <p:nvPr>
            <p:ph type="title"/>
          </p:nvPr>
        </p:nvSpPr>
        <p:spPr>
          <a:xfrm>
            <a:off x="213519" y="642146"/>
            <a:ext cx="8628062" cy="535014"/>
          </a:xfrm>
        </p:spPr>
        <p:txBody>
          <a:bodyPr/>
          <a:lstStyle/>
          <a:p>
            <a:r>
              <a:rPr lang="en-US" dirty="0"/>
              <a:t>Weight-Balanced Binary Search Trees</a:t>
            </a:r>
          </a:p>
        </p:txBody>
      </p:sp>
      <p:sp>
        <p:nvSpPr>
          <p:cNvPr id="3" name="Content Placeholder 2">
            <a:extLst>
              <a:ext uri="{FF2B5EF4-FFF2-40B4-BE49-F238E27FC236}">
                <a16:creationId xmlns:a16="http://schemas.microsoft.com/office/drawing/2014/main" id="{1EAFAB05-57AA-AA46-323A-522634D1BB29}"/>
              </a:ext>
            </a:extLst>
          </p:cNvPr>
          <p:cNvSpPr>
            <a:spLocks noGrp="1"/>
          </p:cNvSpPr>
          <p:nvPr>
            <p:ph idx="1"/>
          </p:nvPr>
        </p:nvSpPr>
        <p:spPr>
          <a:xfrm>
            <a:off x="381000" y="1324303"/>
            <a:ext cx="8293100" cy="5106314"/>
          </a:xfrm>
        </p:spPr>
        <p:txBody>
          <a:bodyPr/>
          <a:lstStyle/>
          <a:p>
            <a:r>
              <a:rPr lang="en-US" dirty="0"/>
              <a:t>Suppose we want to build a binary search trees on weighted elements, such that element</a:t>
            </a:r>
            <a:r>
              <a:rPr lang="en-US" i="1" dirty="0"/>
              <a:t> </a:t>
            </a:r>
            <a:r>
              <a:rPr lang="en-US" i="1" dirty="0" err="1"/>
              <a:t>i</a:t>
            </a:r>
            <a:r>
              <a:rPr lang="en-US" i="1" dirty="0"/>
              <a:t> </a:t>
            </a:r>
            <a:r>
              <a:rPr lang="en-US" dirty="0"/>
              <a:t>has weight </a:t>
            </a:r>
            <a:r>
              <a:rPr lang="en-US" i="1" dirty="0" err="1"/>
              <a:t>w</a:t>
            </a:r>
            <a:r>
              <a:rPr lang="en-US" i="1" baseline="-25000" dirty="0" err="1"/>
              <a:t>i</a:t>
            </a:r>
            <a:r>
              <a:rPr lang="en-US" dirty="0"/>
              <a:t> and the depth of each element is </a:t>
            </a:r>
            <a:r>
              <a:rPr lang="en-US" i="1" dirty="0"/>
              <a:t>O</a:t>
            </a:r>
            <a:r>
              <a:rPr lang="en-US" dirty="0"/>
              <a:t>(log </a:t>
            </a:r>
            <a:r>
              <a:rPr lang="en-US" i="1" dirty="0"/>
              <a:t>W</a:t>
            </a:r>
            <a:r>
              <a:rPr lang="en-US" dirty="0"/>
              <a:t>/</a:t>
            </a:r>
            <a:r>
              <a:rPr lang="en-US" i="1" dirty="0" err="1"/>
              <a:t>w</a:t>
            </a:r>
            <a:r>
              <a:rPr lang="en-US" i="1" baseline="-25000" dirty="0" err="1"/>
              <a:t>i</a:t>
            </a:r>
            <a:r>
              <a:rPr lang="en-US" dirty="0"/>
              <a:t>), where </a:t>
            </a:r>
            <a:r>
              <a:rPr lang="en-US" i="1" dirty="0"/>
              <a:t>W</a:t>
            </a:r>
            <a:r>
              <a:rPr lang="en-US" dirty="0"/>
              <a:t> is the sum of the weights.</a:t>
            </a:r>
          </a:p>
          <a:p>
            <a:r>
              <a:rPr lang="en-US" dirty="0"/>
              <a:t>Then taking </a:t>
            </a:r>
            <a:r>
              <a:rPr lang="en-US" i="1" dirty="0" err="1"/>
              <a:t>w</a:t>
            </a:r>
            <a:r>
              <a:rPr lang="en-US" i="1" baseline="-25000" dirty="0" err="1"/>
              <a:t>i</a:t>
            </a:r>
            <a:r>
              <a:rPr lang="en-US" dirty="0"/>
              <a:t> = </a:t>
            </a:r>
            <a:r>
              <a:rPr lang="en-US" i="1" dirty="0"/>
              <a:t>L</a:t>
            </a:r>
            <a:r>
              <a:rPr lang="en-US" i="1" baseline="-25000" dirty="0"/>
              <a:t>i</a:t>
            </a:r>
            <a:r>
              <a:rPr lang="en-US" dirty="0"/>
              <a:t>, the sum of the depths of all the leaf elements in each run is proportional to</a:t>
            </a:r>
          </a:p>
          <a:p>
            <a:endParaRPr lang="en-US" dirty="0"/>
          </a:p>
          <a:p>
            <a:endParaRPr lang="en-US" dirty="0"/>
          </a:p>
          <a:p>
            <a:endParaRPr lang="en-US" dirty="0"/>
          </a:p>
          <a:p>
            <a:r>
              <a:rPr lang="en-US" dirty="0"/>
              <a:t>Thus, using such a tree as a merge tree gives an entropy-sensitive sorting algorithm.</a:t>
            </a:r>
          </a:p>
        </p:txBody>
      </p:sp>
      <p:grpSp>
        <p:nvGrpSpPr>
          <p:cNvPr id="7" name="Group 6">
            <a:extLst>
              <a:ext uri="{FF2B5EF4-FFF2-40B4-BE49-F238E27FC236}">
                <a16:creationId xmlns:a16="http://schemas.microsoft.com/office/drawing/2014/main" id="{91297EBE-E1A4-67D6-C5BB-C16D86F7E4EF}"/>
              </a:ext>
            </a:extLst>
          </p:cNvPr>
          <p:cNvGrpSpPr/>
          <p:nvPr/>
        </p:nvGrpSpPr>
        <p:grpSpPr>
          <a:xfrm>
            <a:off x="890314" y="3746062"/>
            <a:ext cx="7955454" cy="1320800"/>
            <a:chOff x="890314" y="3746062"/>
            <a:chExt cx="7955454" cy="1320800"/>
          </a:xfrm>
        </p:grpSpPr>
        <p:pic>
          <p:nvPicPr>
            <p:cNvPr id="4" name="Picture 3">
              <a:extLst>
                <a:ext uri="{FF2B5EF4-FFF2-40B4-BE49-F238E27FC236}">
                  <a16:creationId xmlns:a16="http://schemas.microsoft.com/office/drawing/2014/main" id="{4DF9F92F-E52D-AB9D-6068-AECBFB2003CB}"/>
                </a:ext>
              </a:extLst>
            </p:cNvPr>
            <p:cNvPicPr>
              <a:picLocks noChangeAspect="1"/>
            </p:cNvPicPr>
            <p:nvPr/>
          </p:nvPicPr>
          <p:blipFill>
            <a:blip r:embed="rId2"/>
            <a:stretch>
              <a:fillRect/>
            </a:stretch>
          </p:blipFill>
          <p:spPr>
            <a:xfrm>
              <a:off x="890314" y="4026994"/>
              <a:ext cx="2108200" cy="927100"/>
            </a:xfrm>
            <a:prstGeom prst="rect">
              <a:avLst/>
            </a:prstGeom>
          </p:spPr>
        </p:pic>
        <p:pic>
          <p:nvPicPr>
            <p:cNvPr id="5" name="Picture 4">
              <a:extLst>
                <a:ext uri="{FF2B5EF4-FFF2-40B4-BE49-F238E27FC236}">
                  <a16:creationId xmlns:a16="http://schemas.microsoft.com/office/drawing/2014/main" id="{61D30563-E3B8-FD79-D29D-B176E7606557}"/>
                </a:ext>
              </a:extLst>
            </p:cNvPr>
            <p:cNvPicPr>
              <a:picLocks noChangeAspect="1"/>
            </p:cNvPicPr>
            <p:nvPr/>
          </p:nvPicPr>
          <p:blipFill>
            <a:blip r:embed="rId3"/>
            <a:stretch>
              <a:fillRect/>
            </a:stretch>
          </p:blipFill>
          <p:spPr>
            <a:xfrm>
              <a:off x="3854668" y="3746062"/>
              <a:ext cx="4991100" cy="1320800"/>
            </a:xfrm>
            <a:prstGeom prst="rect">
              <a:avLst/>
            </a:prstGeom>
          </p:spPr>
        </p:pic>
        <p:sp>
          <p:nvSpPr>
            <p:cNvPr id="6" name="TextBox 5">
              <a:extLst>
                <a:ext uri="{FF2B5EF4-FFF2-40B4-BE49-F238E27FC236}">
                  <a16:creationId xmlns:a16="http://schemas.microsoft.com/office/drawing/2014/main" id="{5B525608-77D3-FBC4-DA49-30707B2BE4D7}"/>
                </a:ext>
              </a:extLst>
            </p:cNvPr>
            <p:cNvSpPr txBox="1"/>
            <p:nvPr/>
          </p:nvSpPr>
          <p:spPr>
            <a:xfrm>
              <a:off x="3247696" y="4259711"/>
              <a:ext cx="35779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34132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914E-1398-D82C-3DA8-BCFF5EC3149B}"/>
              </a:ext>
            </a:extLst>
          </p:cNvPr>
          <p:cNvSpPr>
            <a:spLocks noGrp="1"/>
          </p:cNvSpPr>
          <p:nvPr>
            <p:ph type="title"/>
          </p:nvPr>
        </p:nvSpPr>
        <p:spPr>
          <a:xfrm>
            <a:off x="257969" y="427383"/>
            <a:ext cx="8628062" cy="587565"/>
          </a:xfrm>
        </p:spPr>
        <p:txBody>
          <a:bodyPr/>
          <a:lstStyle/>
          <a:p>
            <a:r>
              <a:rPr lang="en-US" dirty="0"/>
              <a:t>Method 1 for a Weighted BST</a:t>
            </a:r>
          </a:p>
        </p:txBody>
      </p:sp>
      <p:sp>
        <p:nvSpPr>
          <p:cNvPr id="3" name="Content Placeholder 2">
            <a:extLst>
              <a:ext uri="{FF2B5EF4-FFF2-40B4-BE49-F238E27FC236}">
                <a16:creationId xmlns:a16="http://schemas.microsoft.com/office/drawing/2014/main" id="{0DFDB6D1-E46D-F7DD-CB8E-11AC24C573E8}"/>
              </a:ext>
            </a:extLst>
          </p:cNvPr>
          <p:cNvSpPr>
            <a:spLocks noGrp="1"/>
          </p:cNvSpPr>
          <p:nvPr>
            <p:ph idx="1"/>
          </p:nvPr>
        </p:nvSpPr>
        <p:spPr>
          <a:xfrm>
            <a:off x="517635" y="1078396"/>
            <a:ext cx="8293100" cy="4701208"/>
          </a:xfrm>
        </p:spPr>
        <p:txBody>
          <a:bodyPr/>
          <a:lstStyle/>
          <a:p>
            <a:r>
              <a:rPr lang="en-US" dirty="0"/>
              <a:t>Normalize run lengths to sum to 1. </a:t>
            </a:r>
          </a:p>
          <a:p>
            <a:r>
              <a:rPr lang="en-US" dirty="0"/>
              <a:t>Choose the split closest to the midpoint of the subtree’s actual weights (1/2 after (re)normalizing)</a:t>
            </a:r>
          </a:p>
          <a:p>
            <a:r>
              <a:rPr lang="en-US" dirty="0"/>
              <a:t>Recursively split the left and right children (renormalizing based on the sum of the sizes of their respective sets of runs).</a:t>
            </a:r>
          </a:p>
        </p:txBody>
      </p:sp>
      <p:pic>
        <p:nvPicPr>
          <p:cNvPr id="4" name="Picture 3">
            <a:extLst>
              <a:ext uri="{FF2B5EF4-FFF2-40B4-BE49-F238E27FC236}">
                <a16:creationId xmlns:a16="http://schemas.microsoft.com/office/drawing/2014/main" id="{A7C3A024-E4AB-4AE5-5AB5-1B15E5C47146}"/>
              </a:ext>
            </a:extLst>
          </p:cNvPr>
          <p:cNvPicPr>
            <a:picLocks noChangeAspect="1"/>
          </p:cNvPicPr>
          <p:nvPr/>
        </p:nvPicPr>
        <p:blipFill>
          <a:blip r:embed="rId2"/>
          <a:stretch>
            <a:fillRect/>
          </a:stretch>
        </p:blipFill>
        <p:spPr>
          <a:xfrm>
            <a:off x="2533432" y="3582042"/>
            <a:ext cx="4646510" cy="3275957"/>
          </a:xfrm>
          <a:prstGeom prst="rect">
            <a:avLst/>
          </a:prstGeom>
        </p:spPr>
      </p:pic>
    </p:spTree>
    <p:extLst>
      <p:ext uri="{BB962C8B-B14F-4D97-AF65-F5344CB8AC3E}">
        <p14:creationId xmlns:p14="http://schemas.microsoft.com/office/powerpoint/2010/main" val="386265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40F6-F890-C483-99AD-EA2A4F674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8E610-7E0B-879F-BBD7-71DEB4D44F68}"/>
              </a:ext>
            </a:extLst>
          </p:cNvPr>
          <p:cNvSpPr>
            <a:spLocks noGrp="1"/>
          </p:cNvSpPr>
          <p:nvPr>
            <p:ph type="title"/>
          </p:nvPr>
        </p:nvSpPr>
        <p:spPr>
          <a:xfrm>
            <a:off x="257969" y="427383"/>
            <a:ext cx="8628062" cy="587565"/>
          </a:xfrm>
        </p:spPr>
        <p:txBody>
          <a:bodyPr/>
          <a:lstStyle/>
          <a:p>
            <a:r>
              <a:rPr lang="en-US" dirty="0"/>
              <a:t>Method 2 for a Weighted BST</a:t>
            </a:r>
          </a:p>
        </p:txBody>
      </p:sp>
      <p:sp>
        <p:nvSpPr>
          <p:cNvPr id="3" name="Content Placeholder 2">
            <a:extLst>
              <a:ext uri="{FF2B5EF4-FFF2-40B4-BE49-F238E27FC236}">
                <a16:creationId xmlns:a16="http://schemas.microsoft.com/office/drawing/2014/main" id="{F8C4663B-EE98-EFE7-2D24-1C85ABF6E7B0}"/>
              </a:ext>
            </a:extLst>
          </p:cNvPr>
          <p:cNvSpPr>
            <a:spLocks noGrp="1"/>
          </p:cNvSpPr>
          <p:nvPr>
            <p:ph idx="1"/>
          </p:nvPr>
        </p:nvSpPr>
        <p:spPr>
          <a:xfrm>
            <a:off x="517635" y="1078396"/>
            <a:ext cx="8293100" cy="4701208"/>
          </a:xfrm>
        </p:spPr>
        <p:txBody>
          <a:bodyPr/>
          <a:lstStyle/>
          <a:p>
            <a:r>
              <a:rPr lang="en-US" dirty="0"/>
              <a:t>Normalize run lengths to sum to 1. </a:t>
            </a:r>
          </a:p>
          <a:p>
            <a:r>
              <a:rPr lang="en-US" dirty="0"/>
              <a:t>Choose the split closest to the midpoint of the subtree’s assigned subinterval.</a:t>
            </a:r>
          </a:p>
          <a:p>
            <a:r>
              <a:rPr lang="en-US" dirty="0"/>
              <a:t>Recursively split the left and right children (but don’t renormalize weights).</a:t>
            </a:r>
          </a:p>
        </p:txBody>
      </p:sp>
      <p:pic>
        <p:nvPicPr>
          <p:cNvPr id="5" name="Picture 4">
            <a:extLst>
              <a:ext uri="{FF2B5EF4-FFF2-40B4-BE49-F238E27FC236}">
                <a16:creationId xmlns:a16="http://schemas.microsoft.com/office/drawing/2014/main" id="{556349BF-1306-C5C2-3449-83D4723F9B88}"/>
              </a:ext>
            </a:extLst>
          </p:cNvPr>
          <p:cNvPicPr>
            <a:picLocks noChangeAspect="1"/>
          </p:cNvPicPr>
          <p:nvPr/>
        </p:nvPicPr>
        <p:blipFill>
          <a:blip r:embed="rId2"/>
          <a:stretch>
            <a:fillRect/>
          </a:stretch>
        </p:blipFill>
        <p:spPr>
          <a:xfrm>
            <a:off x="2163378" y="3429000"/>
            <a:ext cx="4974715" cy="3429000"/>
          </a:xfrm>
          <a:prstGeom prst="rect">
            <a:avLst/>
          </a:prstGeom>
        </p:spPr>
      </p:pic>
    </p:spTree>
    <p:extLst>
      <p:ext uri="{BB962C8B-B14F-4D97-AF65-F5344CB8AC3E}">
        <p14:creationId xmlns:p14="http://schemas.microsoft.com/office/powerpoint/2010/main" val="11731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6DB4-0BFF-EE48-0A05-6C941B912BA0}"/>
              </a:ext>
            </a:extLst>
          </p:cNvPr>
          <p:cNvSpPr>
            <a:spLocks noGrp="1"/>
          </p:cNvSpPr>
          <p:nvPr>
            <p:ph type="title"/>
          </p:nvPr>
        </p:nvSpPr>
        <p:spPr/>
        <p:txBody>
          <a:bodyPr/>
          <a:lstStyle/>
          <a:p>
            <a:r>
              <a:rPr lang="en-US" dirty="0"/>
              <a:t>Method 1 and 2 Both Work</a:t>
            </a:r>
          </a:p>
        </p:txBody>
      </p:sp>
      <p:sp>
        <p:nvSpPr>
          <p:cNvPr id="3" name="Content Placeholder 2">
            <a:extLst>
              <a:ext uri="{FF2B5EF4-FFF2-40B4-BE49-F238E27FC236}">
                <a16:creationId xmlns:a16="http://schemas.microsoft.com/office/drawing/2014/main" id="{800A439E-C7C7-4A3D-2825-BCCF19B783EB}"/>
              </a:ext>
            </a:extLst>
          </p:cNvPr>
          <p:cNvSpPr>
            <a:spLocks noGrp="1"/>
          </p:cNvSpPr>
          <p:nvPr>
            <p:ph idx="1"/>
          </p:nvPr>
        </p:nvSpPr>
        <p:spPr/>
        <p:txBody>
          <a:bodyPr/>
          <a:lstStyle/>
          <a:p>
            <a:r>
              <a:rPr lang="en-US" dirty="0"/>
              <a:t>Both Method 1 and 2 build a binary search tree on weighted elements, such that element</a:t>
            </a:r>
            <a:r>
              <a:rPr lang="en-US" i="1" dirty="0"/>
              <a:t> </a:t>
            </a:r>
            <a:r>
              <a:rPr lang="en-US" i="1" dirty="0" err="1"/>
              <a:t>i</a:t>
            </a:r>
            <a:r>
              <a:rPr lang="en-US" i="1" dirty="0"/>
              <a:t> </a:t>
            </a:r>
            <a:r>
              <a:rPr lang="en-US" dirty="0"/>
              <a:t>has weight </a:t>
            </a:r>
            <a:r>
              <a:rPr lang="en-US" i="1" dirty="0" err="1"/>
              <a:t>w</a:t>
            </a:r>
            <a:r>
              <a:rPr lang="en-US" i="1" baseline="-25000" dirty="0" err="1"/>
              <a:t>i</a:t>
            </a:r>
            <a:r>
              <a:rPr lang="en-US" dirty="0"/>
              <a:t> and the depth of each element is </a:t>
            </a:r>
            <a:r>
              <a:rPr lang="en-US" i="1" dirty="0"/>
              <a:t>O</a:t>
            </a:r>
            <a:r>
              <a:rPr lang="en-US" dirty="0"/>
              <a:t>(log </a:t>
            </a:r>
            <a:r>
              <a:rPr lang="en-US" i="1" dirty="0"/>
              <a:t>W</a:t>
            </a:r>
            <a:r>
              <a:rPr lang="en-US" dirty="0"/>
              <a:t>/</a:t>
            </a:r>
            <a:r>
              <a:rPr lang="en-US" i="1" dirty="0" err="1"/>
              <a:t>w</a:t>
            </a:r>
            <a:r>
              <a:rPr lang="en-US" i="1" baseline="-25000" dirty="0" err="1"/>
              <a:t>i</a:t>
            </a:r>
            <a:r>
              <a:rPr lang="en-US" dirty="0"/>
              <a:t>), where </a:t>
            </a:r>
            <a:r>
              <a:rPr lang="en-US" i="1" dirty="0"/>
              <a:t>W</a:t>
            </a:r>
            <a:r>
              <a:rPr lang="en-US" dirty="0"/>
              <a:t> is the sum of the weights.</a:t>
            </a:r>
          </a:p>
          <a:p>
            <a:endParaRPr lang="en-US" dirty="0"/>
          </a:p>
        </p:txBody>
      </p:sp>
      <p:pic>
        <p:nvPicPr>
          <p:cNvPr id="4" name="Picture 3">
            <a:extLst>
              <a:ext uri="{FF2B5EF4-FFF2-40B4-BE49-F238E27FC236}">
                <a16:creationId xmlns:a16="http://schemas.microsoft.com/office/drawing/2014/main" id="{4249A3B5-CB65-909B-B44C-06DF252D9FAC}"/>
              </a:ext>
            </a:extLst>
          </p:cNvPr>
          <p:cNvPicPr>
            <a:picLocks noChangeAspect="1"/>
          </p:cNvPicPr>
          <p:nvPr/>
        </p:nvPicPr>
        <p:blipFill>
          <a:blip r:embed="rId2"/>
          <a:stretch>
            <a:fillRect/>
          </a:stretch>
        </p:blipFill>
        <p:spPr>
          <a:xfrm>
            <a:off x="55910" y="3429000"/>
            <a:ext cx="8943279" cy="3001617"/>
          </a:xfrm>
          <a:prstGeom prst="rect">
            <a:avLst/>
          </a:prstGeom>
        </p:spPr>
      </p:pic>
    </p:spTree>
    <p:extLst>
      <p:ext uri="{BB962C8B-B14F-4D97-AF65-F5344CB8AC3E}">
        <p14:creationId xmlns:p14="http://schemas.microsoft.com/office/powerpoint/2010/main" val="188634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5345-D834-3C49-5880-F1E7757AD3FD}"/>
              </a:ext>
            </a:extLst>
          </p:cNvPr>
          <p:cNvSpPr>
            <a:spLocks noGrp="1"/>
          </p:cNvSpPr>
          <p:nvPr>
            <p:ph type="title"/>
          </p:nvPr>
        </p:nvSpPr>
        <p:spPr>
          <a:xfrm>
            <a:off x="228942" y="484491"/>
            <a:ext cx="8628062" cy="682158"/>
          </a:xfrm>
        </p:spPr>
        <p:txBody>
          <a:bodyPr/>
          <a:lstStyle/>
          <a:p>
            <a:r>
              <a:rPr lang="en-US" dirty="0"/>
              <a:t>Method 1 Leads to </a:t>
            </a:r>
            <a:r>
              <a:rPr lang="en-US" dirty="0" err="1"/>
              <a:t>Peeksort</a:t>
            </a:r>
            <a:endParaRPr lang="en-US" dirty="0"/>
          </a:p>
        </p:txBody>
      </p:sp>
      <p:pic>
        <p:nvPicPr>
          <p:cNvPr id="4" name="Content Placeholder 3">
            <a:extLst>
              <a:ext uri="{FF2B5EF4-FFF2-40B4-BE49-F238E27FC236}">
                <a16:creationId xmlns:a16="http://schemas.microsoft.com/office/drawing/2014/main" id="{F44843C5-FA6B-76A7-4FEB-155A6751D2B9}"/>
              </a:ext>
            </a:extLst>
          </p:cNvPr>
          <p:cNvPicPr>
            <a:picLocks noGrp="1" noChangeAspect="1"/>
          </p:cNvPicPr>
          <p:nvPr>
            <p:ph idx="1"/>
          </p:nvPr>
        </p:nvPicPr>
        <p:blipFill>
          <a:blip r:embed="rId2"/>
          <a:stretch>
            <a:fillRect/>
          </a:stretch>
        </p:blipFill>
        <p:spPr>
          <a:xfrm>
            <a:off x="542792" y="1166649"/>
            <a:ext cx="7784721" cy="5691351"/>
          </a:xfrm>
          <a:prstGeom prst="rect">
            <a:avLst/>
          </a:prstGeom>
        </p:spPr>
      </p:pic>
    </p:spTree>
    <p:extLst>
      <p:ext uri="{BB962C8B-B14F-4D97-AF65-F5344CB8AC3E}">
        <p14:creationId xmlns:p14="http://schemas.microsoft.com/office/powerpoint/2010/main" val="360555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5591-6E9D-1E02-3511-74FDF4205635}"/>
              </a:ext>
            </a:extLst>
          </p:cNvPr>
          <p:cNvSpPr>
            <a:spLocks noGrp="1"/>
          </p:cNvSpPr>
          <p:nvPr>
            <p:ph type="title"/>
          </p:nvPr>
        </p:nvSpPr>
        <p:spPr/>
        <p:txBody>
          <a:bodyPr/>
          <a:lstStyle/>
          <a:p>
            <a:r>
              <a:rPr lang="en-US" dirty="0"/>
              <a:t>Worst-Case Running Time for Sorting</a:t>
            </a:r>
          </a:p>
        </p:txBody>
      </p:sp>
      <p:sp>
        <p:nvSpPr>
          <p:cNvPr id="3" name="Content Placeholder 2">
            <a:extLst>
              <a:ext uri="{FF2B5EF4-FFF2-40B4-BE49-F238E27FC236}">
                <a16:creationId xmlns:a16="http://schemas.microsoft.com/office/drawing/2014/main" id="{3D139BEE-9667-9F8F-E2C5-B761A244517B}"/>
              </a:ext>
            </a:extLst>
          </p:cNvPr>
          <p:cNvSpPr>
            <a:spLocks noGrp="1"/>
          </p:cNvSpPr>
          <p:nvPr>
            <p:ph idx="1"/>
          </p:nvPr>
        </p:nvSpPr>
        <p:spPr>
          <a:xfrm>
            <a:off x="213519" y="1729409"/>
            <a:ext cx="8795542" cy="4701208"/>
          </a:xfrm>
        </p:spPr>
        <p:txBody>
          <a:bodyPr/>
          <a:lstStyle/>
          <a:p>
            <a:r>
              <a:rPr lang="en-US" dirty="0"/>
              <a:t>There are several comparison-based algorithms that sort in </a:t>
            </a:r>
            <a:r>
              <a:rPr lang="en-US" i="1" dirty="0"/>
              <a:t>O</a:t>
            </a:r>
            <a:r>
              <a:rPr lang="en-US" dirty="0"/>
              <a:t>(</a:t>
            </a:r>
            <a:r>
              <a:rPr lang="en-US" i="1" dirty="0"/>
              <a:t>n</a:t>
            </a:r>
            <a:r>
              <a:rPr lang="en-US" dirty="0"/>
              <a:t> log </a:t>
            </a:r>
            <a:r>
              <a:rPr lang="en-US" i="1" dirty="0"/>
              <a:t>n</a:t>
            </a:r>
            <a:r>
              <a:rPr lang="en-US" dirty="0"/>
              <a:t>) time in the worst case:</a:t>
            </a:r>
          </a:p>
          <a:p>
            <a:pPr lvl="1"/>
            <a:r>
              <a:rPr lang="en-US" dirty="0"/>
              <a:t>Heap-sort</a:t>
            </a:r>
          </a:p>
          <a:p>
            <a:pPr lvl="1"/>
            <a:r>
              <a:rPr lang="en-US" dirty="0"/>
              <a:t>Merge-sort</a:t>
            </a:r>
          </a:p>
          <a:p>
            <a:pPr lvl="1"/>
            <a:r>
              <a:rPr lang="en-US" dirty="0"/>
              <a:t>Quick-sort (runs in </a:t>
            </a:r>
            <a:r>
              <a:rPr lang="en-US" i="1" dirty="0"/>
              <a:t>O</a:t>
            </a:r>
            <a:r>
              <a:rPr lang="en-US" dirty="0"/>
              <a:t>(</a:t>
            </a:r>
            <a:r>
              <a:rPr lang="en-US" i="1" dirty="0"/>
              <a:t>n</a:t>
            </a:r>
            <a:r>
              <a:rPr lang="en-US" dirty="0"/>
              <a:t> log </a:t>
            </a:r>
            <a:r>
              <a:rPr lang="en-US" i="1" dirty="0"/>
              <a:t>n</a:t>
            </a:r>
            <a:r>
              <a:rPr lang="en-US" dirty="0"/>
              <a:t>) time with high probability)</a:t>
            </a:r>
          </a:p>
          <a:p>
            <a:pPr marL="0" indent="0">
              <a:buNone/>
            </a:pPr>
            <a:endParaRPr lang="en-US" dirty="0"/>
          </a:p>
          <a:p>
            <a:r>
              <a:rPr lang="en-US" b="1" dirty="0"/>
              <a:t>Note</a:t>
            </a:r>
            <a:r>
              <a:rPr lang="en-US" dirty="0"/>
              <a:t>: if we can assume that all keys are integers in the range from 0 to </a:t>
            </a:r>
            <a:r>
              <a:rPr lang="en-US" i="1" dirty="0"/>
              <a:t>N</a:t>
            </a:r>
            <a:r>
              <a:rPr lang="en-US" dirty="0"/>
              <a:t> (or even </a:t>
            </a:r>
            <a:r>
              <a:rPr lang="en-US" i="1" dirty="0"/>
              <a:t>N</a:t>
            </a:r>
            <a:r>
              <a:rPr lang="en-US" i="1" baseline="30000" dirty="0"/>
              <a:t>c</a:t>
            </a:r>
            <a:r>
              <a:rPr lang="en-US" dirty="0"/>
              <a:t> for some constant, </a:t>
            </a:r>
            <a:r>
              <a:rPr lang="en-US" i="1" dirty="0"/>
              <a:t>c</a:t>
            </a:r>
            <a:r>
              <a:rPr lang="en-US" dirty="0"/>
              <a:t>), we can sort in </a:t>
            </a:r>
            <a:r>
              <a:rPr lang="en-US" i="1" dirty="0"/>
              <a:t>O</a:t>
            </a:r>
            <a:r>
              <a:rPr lang="en-US" dirty="0"/>
              <a:t>(</a:t>
            </a:r>
            <a:r>
              <a:rPr lang="en-US" i="1" dirty="0"/>
              <a:t>n </a:t>
            </a:r>
            <a:r>
              <a:rPr lang="en-US" dirty="0"/>
              <a:t>+ </a:t>
            </a:r>
            <a:r>
              <a:rPr lang="en-US" i="1" dirty="0"/>
              <a:t>N</a:t>
            </a:r>
            <a:r>
              <a:rPr lang="en-US" dirty="0"/>
              <a:t>) time using radix-sort, but this is not a comparison-based algorithm.</a:t>
            </a:r>
          </a:p>
        </p:txBody>
      </p:sp>
    </p:spTree>
    <p:extLst>
      <p:ext uri="{BB962C8B-B14F-4D97-AF65-F5344CB8AC3E}">
        <p14:creationId xmlns:p14="http://schemas.microsoft.com/office/powerpoint/2010/main" val="1370833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885B-278C-31F5-6A92-E35CA2A7C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28D02-2DBD-7E65-C2C4-1BF865135479}"/>
              </a:ext>
            </a:extLst>
          </p:cNvPr>
          <p:cNvSpPr>
            <a:spLocks noGrp="1"/>
          </p:cNvSpPr>
          <p:nvPr>
            <p:ph type="title"/>
          </p:nvPr>
        </p:nvSpPr>
        <p:spPr>
          <a:xfrm>
            <a:off x="228942" y="484491"/>
            <a:ext cx="8628062" cy="682158"/>
          </a:xfrm>
        </p:spPr>
        <p:txBody>
          <a:bodyPr/>
          <a:lstStyle/>
          <a:p>
            <a:r>
              <a:rPr lang="en-US" dirty="0"/>
              <a:t>Method 2 Leads to </a:t>
            </a:r>
            <a:r>
              <a:rPr lang="en-US" dirty="0" err="1"/>
              <a:t>Powersort</a:t>
            </a:r>
            <a:endParaRPr lang="en-US" dirty="0"/>
          </a:p>
        </p:txBody>
      </p:sp>
      <p:pic>
        <p:nvPicPr>
          <p:cNvPr id="5" name="Content Placeholder 4">
            <a:extLst>
              <a:ext uri="{FF2B5EF4-FFF2-40B4-BE49-F238E27FC236}">
                <a16:creationId xmlns:a16="http://schemas.microsoft.com/office/drawing/2014/main" id="{A25A9913-313A-E403-1EF7-9BBF6849593B}"/>
              </a:ext>
            </a:extLst>
          </p:cNvPr>
          <p:cNvPicPr>
            <a:picLocks noGrp="1" noChangeAspect="1"/>
          </p:cNvPicPr>
          <p:nvPr>
            <p:ph idx="1"/>
          </p:nvPr>
        </p:nvPicPr>
        <p:blipFill>
          <a:blip r:embed="rId2"/>
          <a:stretch>
            <a:fillRect/>
          </a:stretch>
        </p:blipFill>
        <p:spPr>
          <a:xfrm>
            <a:off x="321132" y="1038706"/>
            <a:ext cx="8443682" cy="5819294"/>
          </a:xfrm>
          <a:prstGeom prst="rect">
            <a:avLst/>
          </a:prstGeom>
        </p:spPr>
      </p:pic>
    </p:spTree>
    <p:extLst>
      <p:ext uri="{BB962C8B-B14F-4D97-AF65-F5344CB8AC3E}">
        <p14:creationId xmlns:p14="http://schemas.microsoft.com/office/powerpoint/2010/main" val="320044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5425-9800-E817-7383-D3373DEA7ACD}"/>
              </a:ext>
            </a:extLst>
          </p:cNvPr>
          <p:cNvSpPr>
            <a:spLocks noGrp="1"/>
          </p:cNvSpPr>
          <p:nvPr>
            <p:ph type="title"/>
          </p:nvPr>
        </p:nvSpPr>
        <p:spPr/>
        <p:txBody>
          <a:bodyPr/>
          <a:lstStyle/>
          <a:p>
            <a:r>
              <a:rPr lang="en-US" dirty="0"/>
              <a:t>Both Are Good, </a:t>
            </a:r>
            <a:r>
              <a:rPr lang="en-US" dirty="0" err="1"/>
              <a:t>Powersort</a:t>
            </a:r>
            <a:r>
              <a:rPr lang="en-US" dirty="0"/>
              <a:t> is a Little Better</a:t>
            </a:r>
          </a:p>
        </p:txBody>
      </p:sp>
      <p:sp>
        <p:nvSpPr>
          <p:cNvPr id="3" name="Content Placeholder 2">
            <a:extLst>
              <a:ext uri="{FF2B5EF4-FFF2-40B4-BE49-F238E27FC236}">
                <a16:creationId xmlns:a16="http://schemas.microsoft.com/office/drawing/2014/main" id="{2FB4D211-B0AB-D808-2B75-CB2A0729CFB2}"/>
              </a:ext>
            </a:extLst>
          </p:cNvPr>
          <p:cNvSpPr>
            <a:spLocks noGrp="1"/>
          </p:cNvSpPr>
          <p:nvPr>
            <p:ph idx="1"/>
          </p:nvPr>
        </p:nvSpPr>
        <p:spPr>
          <a:xfrm>
            <a:off x="380999" y="1729409"/>
            <a:ext cx="8460581" cy="4701208"/>
          </a:xfrm>
        </p:spPr>
        <p:txBody>
          <a:bodyPr/>
          <a:lstStyle/>
          <a:p>
            <a:r>
              <a:rPr lang="en-US" dirty="0"/>
              <a:t>Both </a:t>
            </a:r>
            <a:r>
              <a:rPr lang="en-US" dirty="0" err="1"/>
              <a:t>Peeksort</a:t>
            </a:r>
            <a:r>
              <a:rPr lang="en-US" dirty="0"/>
              <a:t> and </a:t>
            </a:r>
            <a:r>
              <a:rPr lang="en-US" dirty="0" err="1"/>
              <a:t>Powersort</a:t>
            </a:r>
            <a:r>
              <a:rPr lang="en-US" dirty="0"/>
              <a:t> run in time </a:t>
            </a:r>
            <a:r>
              <a:rPr lang="en-US" i="1" dirty="0"/>
              <a:t>O</a:t>
            </a:r>
            <a:r>
              <a:rPr lang="en-US" dirty="0"/>
              <a:t>(</a:t>
            </a:r>
            <a:r>
              <a:rPr lang="en-US" i="1" dirty="0"/>
              <a:t>n</a:t>
            </a:r>
            <a:r>
              <a:rPr lang="en-US" dirty="0"/>
              <a:t>(1+</a:t>
            </a:r>
            <a:r>
              <a:rPr lang="en-US" i="1" dirty="0"/>
              <a:t>H</a:t>
            </a:r>
            <a:r>
              <a:rPr lang="en-US" dirty="0"/>
              <a:t>(</a:t>
            </a:r>
            <a:r>
              <a:rPr lang="en-US" i="1" dirty="0"/>
              <a:t>R</a:t>
            </a:r>
            <a:r>
              <a:rPr lang="en-US" dirty="0"/>
              <a:t>)), and both are fast in practice.</a:t>
            </a:r>
          </a:p>
          <a:p>
            <a:endParaRPr lang="en-US" dirty="0"/>
          </a:p>
          <a:p>
            <a:endParaRPr lang="en-US" dirty="0"/>
          </a:p>
          <a:p>
            <a:endParaRPr lang="en-US" dirty="0"/>
          </a:p>
          <a:p>
            <a:endParaRPr lang="en-US" dirty="0"/>
          </a:p>
          <a:p>
            <a:endParaRPr lang="en-US" dirty="0"/>
          </a:p>
          <a:p>
            <a:r>
              <a:rPr lang="en-US" dirty="0" err="1"/>
              <a:t>Powersort</a:t>
            </a:r>
            <a:r>
              <a:rPr lang="en-US" dirty="0"/>
              <a:t> is now the reference sorting algorithm in the </a:t>
            </a:r>
            <a:r>
              <a:rPr lang="en-US" dirty="0" err="1"/>
              <a:t>PyPy</a:t>
            </a:r>
            <a:r>
              <a:rPr lang="en-US" dirty="0"/>
              <a:t> JIT Python complier, </a:t>
            </a:r>
            <a:r>
              <a:rPr lang="en-US" dirty="0" err="1"/>
              <a:t>CPython</a:t>
            </a:r>
            <a:r>
              <a:rPr lang="en-US" dirty="0"/>
              <a:t>, NumPy, and </a:t>
            </a:r>
            <a:r>
              <a:rPr lang="en-US" dirty="0" err="1"/>
              <a:t>AssemblyScript</a:t>
            </a:r>
            <a:r>
              <a:rPr lang="en-US" dirty="0"/>
              <a:t>. </a:t>
            </a:r>
          </a:p>
        </p:txBody>
      </p:sp>
      <p:pic>
        <p:nvPicPr>
          <p:cNvPr id="4" name="Picture 3">
            <a:extLst>
              <a:ext uri="{FF2B5EF4-FFF2-40B4-BE49-F238E27FC236}">
                <a16:creationId xmlns:a16="http://schemas.microsoft.com/office/drawing/2014/main" id="{CA3F4F11-EDBF-936F-E15E-63E375E71F85}"/>
              </a:ext>
            </a:extLst>
          </p:cNvPr>
          <p:cNvPicPr>
            <a:picLocks noChangeAspect="1"/>
          </p:cNvPicPr>
          <p:nvPr/>
        </p:nvPicPr>
        <p:blipFill>
          <a:blip r:embed="rId2"/>
          <a:stretch>
            <a:fillRect/>
          </a:stretch>
        </p:blipFill>
        <p:spPr>
          <a:xfrm>
            <a:off x="2547663" y="2693713"/>
            <a:ext cx="3670300" cy="2311400"/>
          </a:xfrm>
          <a:prstGeom prst="rect">
            <a:avLst/>
          </a:prstGeom>
        </p:spPr>
      </p:pic>
    </p:spTree>
    <p:extLst>
      <p:ext uri="{BB962C8B-B14F-4D97-AF65-F5344CB8AC3E}">
        <p14:creationId xmlns:p14="http://schemas.microsoft.com/office/powerpoint/2010/main" val="127106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005747EF-C8D4-584D-9BB8-907B58628637}" type="slidenum">
              <a:rPr lang="en-US" sz="1400"/>
              <a:pPr eaLnBrk="1" hangingPunct="1"/>
              <a:t>4</a:t>
            </a:fld>
            <a:endParaRPr lang="en-US" sz="1400"/>
          </a:p>
        </p:txBody>
      </p:sp>
      <p:sp>
        <p:nvSpPr>
          <p:cNvPr id="144386" name="Rectangle 1026"/>
          <p:cNvSpPr>
            <a:spLocks noGrp="1" noChangeArrowheads="1"/>
          </p:cNvSpPr>
          <p:nvPr>
            <p:ph type="title"/>
          </p:nvPr>
        </p:nvSpPr>
        <p:spPr>
          <a:xfrm>
            <a:off x="381000" y="304800"/>
            <a:ext cx="6477000" cy="1143000"/>
          </a:xfrm>
        </p:spPr>
        <p:txBody>
          <a:bodyPr>
            <a:normAutofit/>
          </a:bodyPr>
          <a:lstStyle/>
          <a:p>
            <a:pPr eaLnBrk="1" hangingPunct="1">
              <a:defRPr/>
            </a:pPr>
            <a:r>
              <a:rPr lang="en-US" dirty="0">
                <a:ea typeface="+mj-ea"/>
                <a:cs typeface="+mj-cs"/>
              </a:rPr>
              <a:t>Comparison-Based Sorting</a:t>
            </a:r>
          </a:p>
        </p:txBody>
      </p:sp>
      <p:sp>
        <p:nvSpPr>
          <p:cNvPr id="17412" name="Rectangle 1027" descr="Rectangle: Click to edit Master text styles&#10;Second level&#10;Third level&#10;Fourth level&#10;Fifth level"/>
          <p:cNvSpPr>
            <a:spLocks noGrp="1" noChangeArrowheads="1"/>
          </p:cNvSpPr>
          <p:nvPr>
            <p:ph type="body" sz="half" idx="1"/>
          </p:nvPr>
        </p:nvSpPr>
        <p:spPr>
          <a:xfrm>
            <a:off x="648494" y="1404938"/>
            <a:ext cx="8077200" cy="2895600"/>
          </a:xfrm>
        </p:spPr>
        <p:txBody>
          <a:bodyPr/>
          <a:lstStyle/>
          <a:p>
            <a:pPr eaLnBrk="1" hangingPunct="1">
              <a:lnSpc>
                <a:spcPct val="90000"/>
              </a:lnSpc>
            </a:pPr>
            <a:r>
              <a:rPr lang="en-US" dirty="0"/>
              <a:t>Many sorting algorithms are comparison based.</a:t>
            </a:r>
          </a:p>
          <a:p>
            <a:pPr lvl="1" eaLnBrk="1" hangingPunct="1">
              <a:lnSpc>
                <a:spcPct val="90000"/>
              </a:lnSpc>
            </a:pPr>
            <a:r>
              <a:rPr lang="en-US" sz="2400" dirty="0"/>
              <a:t>They sort by making comparisons between pairs of objects</a:t>
            </a:r>
          </a:p>
          <a:p>
            <a:pPr lvl="1" eaLnBrk="1" hangingPunct="1">
              <a:lnSpc>
                <a:spcPct val="90000"/>
              </a:lnSpc>
            </a:pPr>
            <a:r>
              <a:rPr lang="en-US" sz="2400" dirty="0"/>
              <a:t>Examples: bubble-sort, selection-sort, insertion-sort, heap-sort, merge-sort, quick-sort, ...</a:t>
            </a:r>
          </a:p>
          <a:p>
            <a:pPr eaLnBrk="1" hangingPunct="1">
              <a:lnSpc>
                <a:spcPct val="90000"/>
              </a:lnSpc>
            </a:pPr>
            <a:r>
              <a:rPr lang="en-US" dirty="0"/>
              <a:t>Let us therefore derive a lower bound on the running time of any algorithm that uses comparisons to sort n elements,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a:t>
            </a:r>
          </a:p>
        </p:txBody>
      </p:sp>
      <p:sp>
        <p:nvSpPr>
          <p:cNvPr id="17414" name="AutoShape 1092"/>
          <p:cNvSpPr>
            <a:spLocks noChangeArrowheads="1"/>
          </p:cNvSpPr>
          <p:nvPr/>
        </p:nvSpPr>
        <p:spPr bwMode="auto">
          <a:xfrm>
            <a:off x="4108450" y="4501124"/>
            <a:ext cx="2514600" cy="1447800"/>
          </a:xfrm>
          <a:prstGeom prst="flowChartDecision">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a:t>Is x</a:t>
            </a:r>
            <a:r>
              <a:rPr lang="en-US" baseline="-25000"/>
              <a:t>i</a:t>
            </a:r>
            <a:r>
              <a:rPr lang="en-US"/>
              <a:t> &lt; x</a:t>
            </a:r>
            <a:r>
              <a:rPr lang="en-US" baseline="-25000"/>
              <a:t>j</a:t>
            </a:r>
            <a:r>
              <a:rPr lang="en-US"/>
              <a:t>?</a:t>
            </a:r>
          </a:p>
        </p:txBody>
      </p:sp>
      <p:cxnSp>
        <p:nvCxnSpPr>
          <p:cNvPr id="17415" name="AutoShape 1095"/>
          <p:cNvCxnSpPr>
            <a:cxnSpLocks noChangeShapeType="1"/>
            <a:stCxn id="17414" idx="2"/>
          </p:cNvCxnSpPr>
          <p:nvPr/>
        </p:nvCxnSpPr>
        <p:spPr bwMode="auto">
          <a:xfrm rot="5400000">
            <a:off x="4513262" y="5553637"/>
            <a:ext cx="447675" cy="1257300"/>
          </a:xfrm>
          <a:prstGeom prst="bentConnector2">
            <a:avLst/>
          </a:prstGeom>
          <a:noFill/>
          <a:ln w="1905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17416" name="AutoShape 1096"/>
          <p:cNvCxnSpPr>
            <a:cxnSpLocks noChangeShapeType="1"/>
            <a:stCxn id="17414" idx="3"/>
          </p:cNvCxnSpPr>
          <p:nvPr/>
        </p:nvCxnSpPr>
        <p:spPr bwMode="auto">
          <a:xfrm>
            <a:off x="6632575" y="5225024"/>
            <a:ext cx="752475" cy="1181100"/>
          </a:xfrm>
          <a:prstGeom prst="bentConnector2">
            <a:avLst/>
          </a:prstGeom>
          <a:noFill/>
          <a:ln w="19050">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17417" name="Text Box 1097"/>
          <p:cNvSpPr txBox="1">
            <a:spLocks noChangeArrowheads="1"/>
          </p:cNvSpPr>
          <p:nvPr/>
        </p:nvSpPr>
        <p:spPr bwMode="auto">
          <a:xfrm>
            <a:off x="4395788" y="5775325"/>
            <a:ext cx="5572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yes</a:t>
            </a:r>
          </a:p>
        </p:txBody>
      </p:sp>
      <p:sp>
        <p:nvSpPr>
          <p:cNvPr id="17418" name="Text Box 1098"/>
          <p:cNvSpPr txBox="1">
            <a:spLocks noChangeArrowheads="1"/>
          </p:cNvSpPr>
          <p:nvPr/>
        </p:nvSpPr>
        <p:spPr bwMode="auto">
          <a:xfrm>
            <a:off x="6623050" y="4632325"/>
            <a:ext cx="4635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no</a:t>
            </a:r>
          </a:p>
        </p:txBody>
      </p:sp>
      <p:cxnSp>
        <p:nvCxnSpPr>
          <p:cNvPr id="17419" name="AutoShape 1101"/>
          <p:cNvCxnSpPr>
            <a:cxnSpLocks noChangeShapeType="1"/>
            <a:endCxn id="17414" idx="0"/>
          </p:cNvCxnSpPr>
          <p:nvPr/>
        </p:nvCxnSpPr>
        <p:spPr bwMode="auto">
          <a:xfrm rot="10800000" flipV="1">
            <a:off x="5365750" y="4196324"/>
            <a:ext cx="952500" cy="295275"/>
          </a:xfrm>
          <a:prstGeom prst="bentConnector2">
            <a:avLst/>
          </a:prstGeom>
          <a:noFill/>
          <a:ln w="19050">
            <a:solidFill>
              <a:schemeClr val="tx1"/>
            </a:solidFill>
            <a:miter lim="800000"/>
            <a:headEnd/>
            <a:tailEnd type="triangle" w="med" len="med"/>
          </a:ln>
          <a:extLst>
            <a:ext uri="{909E8E84-426E-40dd-AFC4-6F175D3DCCD1}">
              <a14:hiddenFill xmlns=""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1F618BE9-44D1-3649-A72E-332A47B42381}" type="slidenum">
              <a:rPr lang="en-US" sz="1400"/>
              <a:pPr eaLnBrk="1" hangingPunct="1"/>
              <a:t>5</a:t>
            </a:fld>
            <a:endParaRPr lang="en-US" sz="1400"/>
          </a:p>
        </p:txBody>
      </p:sp>
      <p:sp>
        <p:nvSpPr>
          <p:cNvPr id="18435" name="Rectangle 2050"/>
          <p:cNvSpPr>
            <a:spLocks noGrp="1" noChangeArrowheads="1"/>
          </p:cNvSpPr>
          <p:nvPr>
            <p:ph type="title"/>
          </p:nvPr>
        </p:nvSpPr>
        <p:spPr/>
        <p:txBody>
          <a:bodyPr/>
          <a:lstStyle/>
          <a:p>
            <a:pPr eaLnBrk="1" hangingPunct="1"/>
            <a:r>
              <a:rPr lang="en-US" dirty="0"/>
              <a:t>Counting Comparisons</a:t>
            </a:r>
          </a:p>
        </p:txBody>
      </p:sp>
      <p:sp>
        <p:nvSpPr>
          <p:cNvPr id="18436" name="Rectangle 2051" descr="Rectangle: Click to edit Master text styles&#10;Second level&#10;Third level&#10;Fourth level&#10;Fifth level"/>
          <p:cNvSpPr>
            <a:spLocks noGrp="1" noChangeArrowheads="1"/>
          </p:cNvSpPr>
          <p:nvPr>
            <p:ph type="body" sz="half" idx="1"/>
          </p:nvPr>
        </p:nvSpPr>
        <p:spPr>
          <a:xfrm>
            <a:off x="838200" y="1524000"/>
            <a:ext cx="7924800" cy="4114800"/>
          </a:xfrm>
        </p:spPr>
        <p:txBody>
          <a:bodyPr/>
          <a:lstStyle/>
          <a:p>
            <a:pPr eaLnBrk="1" hangingPunct="1"/>
            <a:r>
              <a:rPr lang="en-US" dirty="0"/>
              <a:t>Let us just count comparisons then.</a:t>
            </a:r>
          </a:p>
          <a:p>
            <a:pPr eaLnBrk="1" hangingPunct="1"/>
            <a:r>
              <a:rPr lang="en-US" dirty="0"/>
              <a:t>Each possible run of the algorithm corresponds to a root-to-leaf path in a </a:t>
            </a:r>
            <a:r>
              <a:rPr lang="en-US" dirty="0">
                <a:solidFill>
                  <a:schemeClr val="tx2"/>
                </a:solidFill>
              </a:rPr>
              <a:t>decision tree</a:t>
            </a:r>
            <a:endParaRPr lang="en-US" dirty="0"/>
          </a:p>
        </p:txBody>
      </p:sp>
      <p:graphicFrame>
        <p:nvGraphicFramePr>
          <p:cNvPr id="18437" name="Object 2054"/>
          <p:cNvGraphicFramePr>
            <a:graphicFrameLocks noChangeAspect="1"/>
          </p:cNvGraphicFramePr>
          <p:nvPr/>
        </p:nvGraphicFramePr>
        <p:xfrm>
          <a:off x="1676400" y="3071813"/>
          <a:ext cx="5332413" cy="3282950"/>
        </p:xfrm>
        <a:graphic>
          <a:graphicData uri="http://schemas.openxmlformats.org/presentationml/2006/ole">
            <mc:AlternateContent xmlns:mc="http://schemas.openxmlformats.org/markup-compatibility/2006">
              <mc:Choice xmlns:v="urn:schemas-microsoft-com:vml" Requires="v">
                <p:oleObj name="VISIO" r:id="rId2" imgW="5635800" imgH="3470040" progId="Visio.Drawing.6">
                  <p:embed/>
                </p:oleObj>
              </mc:Choice>
              <mc:Fallback>
                <p:oleObj name="VISIO" r:id="rId2" imgW="5635800" imgH="3470040" progId="Visio.Drawing.6">
                  <p:embed/>
                  <p:pic>
                    <p:nvPicPr>
                      <p:cNvPr id="18437" name="Object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71813"/>
                        <a:ext cx="5332413" cy="3282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4C4A6EA4-6E79-1240-8F62-A94561C5EE28}" type="slidenum">
              <a:rPr lang="en-US" sz="1400"/>
              <a:pPr eaLnBrk="1" hangingPunct="1"/>
              <a:t>6</a:t>
            </a:fld>
            <a:endParaRPr lang="en-US" sz="1400"/>
          </a:p>
        </p:txBody>
      </p:sp>
      <p:sp>
        <p:nvSpPr>
          <p:cNvPr id="19459" name="Rectangle 2"/>
          <p:cNvSpPr>
            <a:spLocks noGrp="1" noChangeArrowheads="1"/>
          </p:cNvSpPr>
          <p:nvPr>
            <p:ph type="title"/>
          </p:nvPr>
        </p:nvSpPr>
        <p:spPr/>
        <p:txBody>
          <a:bodyPr/>
          <a:lstStyle/>
          <a:p>
            <a:pPr eaLnBrk="1" hangingPunct="1"/>
            <a:r>
              <a:rPr lang="en-US" dirty="0"/>
              <a:t>Decision Tree Height</a:t>
            </a:r>
          </a:p>
        </p:txBody>
      </p:sp>
      <p:sp>
        <p:nvSpPr>
          <p:cNvPr id="19460" name="Rectangle 3" descr="Rectangle: Click to edit Master text styles&#10;Second level&#10;Third level&#10;Fourth level&#10;Fifth level"/>
          <p:cNvSpPr>
            <a:spLocks noGrp="1" noChangeArrowheads="1"/>
          </p:cNvSpPr>
          <p:nvPr>
            <p:ph type="body" idx="1"/>
          </p:nvPr>
        </p:nvSpPr>
        <p:spPr>
          <a:xfrm>
            <a:off x="611981" y="1524000"/>
            <a:ext cx="8229600" cy="1905000"/>
          </a:xfrm>
        </p:spPr>
        <p:txBody>
          <a:bodyPr/>
          <a:lstStyle/>
          <a:p>
            <a:pPr eaLnBrk="1" hangingPunct="1">
              <a:lnSpc>
                <a:spcPct val="90000"/>
              </a:lnSpc>
            </a:pPr>
            <a:r>
              <a:rPr lang="en-US" sz="2000" dirty="0"/>
              <a:t>The height of the decision tree is a lower bound on the running time</a:t>
            </a:r>
          </a:p>
          <a:p>
            <a:pPr eaLnBrk="1" hangingPunct="1">
              <a:lnSpc>
                <a:spcPct val="90000"/>
              </a:lnSpc>
            </a:pPr>
            <a:r>
              <a:rPr lang="en-US" sz="2000" dirty="0"/>
              <a:t>Every input permutation must lead to a separate leaf output </a:t>
            </a:r>
          </a:p>
          <a:p>
            <a:pPr eaLnBrk="1" hangingPunct="1">
              <a:lnSpc>
                <a:spcPct val="90000"/>
              </a:lnSpc>
            </a:pPr>
            <a:r>
              <a:rPr lang="en-US" sz="2000" dirty="0"/>
              <a:t>If not, some input …4…5… would have same output ordering as …5…4…, which would be wrong</a:t>
            </a:r>
          </a:p>
          <a:p>
            <a:pPr eaLnBrk="1" hangingPunct="1">
              <a:lnSpc>
                <a:spcPct val="90000"/>
              </a:lnSpc>
            </a:pPr>
            <a:r>
              <a:rPr lang="en-US" sz="2000" dirty="0"/>
              <a:t>Since there are n!=1</a:t>
            </a:r>
            <a:r>
              <a:rPr lang="en-US" sz="2000" dirty="0">
                <a:sym typeface="Symbol" charset="0"/>
              </a:rPr>
              <a:t></a:t>
            </a:r>
            <a:r>
              <a:rPr lang="en-US" sz="2000" dirty="0"/>
              <a:t>2</a:t>
            </a:r>
            <a:r>
              <a:rPr lang="en-US" sz="2000" dirty="0">
                <a:sym typeface="Symbol" charset="0"/>
              </a:rPr>
              <a:t>  </a:t>
            </a:r>
            <a:r>
              <a:rPr lang="en-US" sz="2000" dirty="0"/>
              <a:t>…</a:t>
            </a:r>
            <a:r>
              <a:rPr lang="en-US" sz="2000" dirty="0">
                <a:sym typeface="Symbol" charset="0"/>
              </a:rPr>
              <a:t> </a:t>
            </a:r>
            <a:r>
              <a:rPr lang="en-US" sz="2000" dirty="0"/>
              <a:t>n leaves, the height is at least log (n!)</a:t>
            </a:r>
          </a:p>
        </p:txBody>
      </p:sp>
      <p:graphicFrame>
        <p:nvGraphicFramePr>
          <p:cNvPr id="19461" name="Object 54"/>
          <p:cNvGraphicFramePr>
            <a:graphicFrameLocks noChangeAspect="1"/>
          </p:cNvGraphicFramePr>
          <p:nvPr/>
        </p:nvGraphicFramePr>
        <p:xfrm>
          <a:off x="2009775" y="3376613"/>
          <a:ext cx="5610225" cy="3176587"/>
        </p:xfrm>
        <a:graphic>
          <a:graphicData uri="http://schemas.openxmlformats.org/presentationml/2006/ole">
            <mc:AlternateContent xmlns:mc="http://schemas.openxmlformats.org/markup-compatibility/2006">
              <mc:Choice xmlns:v="urn:schemas-microsoft-com:vml" Requires="v">
                <p:oleObj name="VISIO" r:id="rId2" imgW="7208640" imgH="4082400" progId="Visio.Drawing.6">
                  <p:embed/>
                </p:oleObj>
              </mc:Choice>
              <mc:Fallback>
                <p:oleObj name="VISIO" r:id="rId2" imgW="7208640" imgH="4082400" progId="Visio.Drawing.6">
                  <p:embed/>
                  <p:pic>
                    <p:nvPicPr>
                      <p:cNvPr id="19461" name="Object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3376613"/>
                        <a:ext cx="5610225" cy="317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0A24A60F-8DC4-0645-971F-9366556F16FB}" type="slidenum">
              <a:rPr lang="en-US" sz="1400"/>
              <a:pPr eaLnBrk="1" hangingPunct="1"/>
              <a:t>7</a:t>
            </a:fld>
            <a:endParaRPr lang="en-US" sz="1400"/>
          </a:p>
        </p:txBody>
      </p:sp>
      <p:sp>
        <p:nvSpPr>
          <p:cNvPr id="20483" name="Rectangle 2"/>
          <p:cNvSpPr>
            <a:spLocks noGrp="1" noChangeArrowheads="1"/>
          </p:cNvSpPr>
          <p:nvPr>
            <p:ph type="title"/>
          </p:nvPr>
        </p:nvSpPr>
        <p:spPr/>
        <p:txBody>
          <a:bodyPr/>
          <a:lstStyle/>
          <a:p>
            <a:pPr eaLnBrk="1" hangingPunct="1"/>
            <a:r>
              <a:rPr lang="en-US" dirty="0"/>
              <a:t>Sorting Lower Bound</a:t>
            </a:r>
          </a:p>
        </p:txBody>
      </p:sp>
      <p:sp>
        <p:nvSpPr>
          <p:cNvPr id="20484" name="Rectangle 3" descr="Rectangle: Click to edit Master text styles&#10;Second level&#10;Third level&#10;Fourth level&#10;Fifth level"/>
          <p:cNvSpPr>
            <a:spLocks noGrp="1" noChangeArrowheads="1"/>
          </p:cNvSpPr>
          <p:nvPr>
            <p:ph type="body" idx="1"/>
          </p:nvPr>
        </p:nvSpPr>
        <p:spPr>
          <a:xfrm>
            <a:off x="213519" y="1676399"/>
            <a:ext cx="8628062" cy="4412167"/>
          </a:xfrm>
        </p:spPr>
        <p:txBody>
          <a:bodyPr/>
          <a:lstStyle/>
          <a:p>
            <a:pPr eaLnBrk="1" hangingPunct="1">
              <a:lnSpc>
                <a:spcPct val="90000"/>
              </a:lnSpc>
            </a:pPr>
            <a:r>
              <a:rPr lang="en-US" dirty="0"/>
              <a:t>Any comparison-based sorting algorithms takes at least log </a:t>
            </a:r>
            <a:r>
              <a:rPr lang="en-US" i="1" dirty="0"/>
              <a:t>n</a:t>
            </a:r>
            <a:r>
              <a:rPr lang="en-US" dirty="0"/>
              <a:t>! time (assuming all permutations are possible).</a:t>
            </a:r>
          </a:p>
          <a:p>
            <a:pPr eaLnBrk="1" hangingPunct="1">
              <a:lnSpc>
                <a:spcPct val="90000"/>
              </a:lnSpc>
            </a:pPr>
            <a:r>
              <a:rPr lang="en-US" b="1" dirty="0">
                <a:solidFill>
                  <a:schemeClr val="accent2">
                    <a:lumMod val="50000"/>
                  </a:schemeClr>
                </a:solidFill>
              </a:rPr>
              <a:t>Stirling’s Approximation</a:t>
            </a:r>
            <a:r>
              <a:rPr lang="en-US" dirty="0"/>
              <a:t>:</a:t>
            </a:r>
          </a:p>
          <a:p>
            <a:pPr eaLnBrk="1" hangingPunct="1">
              <a:lnSpc>
                <a:spcPct val="90000"/>
              </a:lnSpc>
            </a:pPr>
            <a:endParaRPr lang="en-US" dirty="0"/>
          </a:p>
          <a:p>
            <a:pPr eaLnBrk="1" hangingPunct="1">
              <a:lnSpc>
                <a:spcPct val="90000"/>
              </a:lnSpc>
            </a:pPr>
            <a:endParaRPr lang="en-US" dirty="0"/>
          </a:p>
          <a:p>
            <a:pPr marL="0" indent="0" eaLnBrk="1" hangingPunct="1">
              <a:lnSpc>
                <a:spcPct val="90000"/>
              </a:lnSpc>
              <a:buNone/>
            </a:pPr>
            <a:endParaRPr lang="en-US" dirty="0"/>
          </a:p>
          <a:p>
            <a:pPr eaLnBrk="1" hangingPunct="1">
              <a:lnSpc>
                <a:spcPct val="90000"/>
              </a:lnSpc>
            </a:pPr>
            <a:r>
              <a:rPr lang="en-US" dirty="0"/>
              <a:t>Therefore, any comparison-based sorting algorithm must run in </a:t>
            </a:r>
            <a:r>
              <a:rPr lang="en-US" dirty="0">
                <a:latin typeface="Symbol" pitchFamily="2" charset="2"/>
              </a:rPr>
              <a:t>W</a:t>
            </a:r>
            <a:r>
              <a:rPr lang="en-US" dirty="0"/>
              <a:t>(</a:t>
            </a:r>
            <a:r>
              <a:rPr lang="en-US" i="1" dirty="0"/>
              <a:t>n</a:t>
            </a:r>
            <a:r>
              <a:rPr lang="en-US" dirty="0"/>
              <a:t> log </a:t>
            </a:r>
            <a:r>
              <a:rPr lang="en-US" i="1" dirty="0"/>
              <a:t>n</a:t>
            </a:r>
            <a:r>
              <a:rPr lang="en-US" dirty="0"/>
              <a:t>) time.</a:t>
            </a:r>
          </a:p>
          <a:p>
            <a:pPr eaLnBrk="1" hangingPunct="1">
              <a:lnSpc>
                <a:spcPct val="90000"/>
              </a:lnSpc>
            </a:pPr>
            <a:endParaRPr lang="en-US" sz="2400" dirty="0"/>
          </a:p>
        </p:txBody>
      </p:sp>
      <p:pic>
        <p:nvPicPr>
          <p:cNvPr id="2" name="Picture 1">
            <a:extLst>
              <a:ext uri="{FF2B5EF4-FFF2-40B4-BE49-F238E27FC236}">
                <a16:creationId xmlns:a16="http://schemas.microsoft.com/office/drawing/2014/main" id="{32C5A1DF-ED82-12BE-8403-328DA31E8EF7}"/>
              </a:ext>
            </a:extLst>
          </p:cNvPr>
          <p:cNvPicPr>
            <a:picLocks noChangeAspect="1"/>
          </p:cNvPicPr>
          <p:nvPr/>
        </p:nvPicPr>
        <p:blipFill>
          <a:blip r:embed="rId2"/>
          <a:stretch>
            <a:fillRect/>
          </a:stretch>
        </p:blipFill>
        <p:spPr>
          <a:xfrm>
            <a:off x="1471960" y="3906028"/>
            <a:ext cx="5832089" cy="673565"/>
          </a:xfrm>
          <a:prstGeom prst="rect">
            <a:avLst/>
          </a:prstGeom>
        </p:spPr>
      </p:pic>
      <p:pic>
        <p:nvPicPr>
          <p:cNvPr id="3" name="Picture 2">
            <a:extLst>
              <a:ext uri="{FF2B5EF4-FFF2-40B4-BE49-F238E27FC236}">
                <a16:creationId xmlns:a16="http://schemas.microsoft.com/office/drawing/2014/main" id="{BE037E4F-42DD-924E-E7BD-53A0F01B33A3}"/>
              </a:ext>
            </a:extLst>
          </p:cNvPr>
          <p:cNvPicPr>
            <a:picLocks noChangeAspect="1"/>
          </p:cNvPicPr>
          <p:nvPr/>
        </p:nvPicPr>
        <p:blipFill>
          <a:blip r:embed="rId3"/>
          <a:stretch>
            <a:fillRect/>
          </a:stretch>
        </p:blipFill>
        <p:spPr>
          <a:xfrm>
            <a:off x="2231362" y="3142243"/>
            <a:ext cx="3949047" cy="573513"/>
          </a:xfrm>
          <a:prstGeom prst="rect">
            <a:avLst/>
          </a:prstGeom>
        </p:spPr>
      </p:pic>
      <p:sp>
        <p:nvSpPr>
          <p:cNvPr id="4" name="TextBox 3">
            <a:extLst>
              <a:ext uri="{FF2B5EF4-FFF2-40B4-BE49-F238E27FC236}">
                <a16:creationId xmlns:a16="http://schemas.microsoft.com/office/drawing/2014/main" id="{0E074942-94E9-D38A-345A-D7B98AEA24B3}"/>
              </a:ext>
            </a:extLst>
          </p:cNvPr>
          <p:cNvSpPr txBox="1"/>
          <p:nvPr/>
        </p:nvSpPr>
        <p:spPr>
          <a:xfrm>
            <a:off x="3985312" y="3580060"/>
            <a:ext cx="44114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15601" y="133945"/>
            <a:ext cx="8628062" cy="1198097"/>
          </a:xfrm>
          <a:prstGeom prst="rect">
            <a:avLst/>
          </a:prstGeom>
        </p:spPr>
        <p:txBody>
          <a:bodyPr vert="horz" wrap="square" lIns="0" tIns="607390" rIns="0" bIns="0" rtlCol="0">
            <a:spAutoFit/>
          </a:bodyPr>
          <a:lstStyle/>
          <a:p>
            <a:pPr marL="393700">
              <a:lnSpc>
                <a:spcPct val="100000"/>
              </a:lnSpc>
              <a:spcBef>
                <a:spcPts val="100"/>
              </a:spcBef>
            </a:pPr>
            <a:r>
              <a:rPr lang="en-US" spc="-25" dirty="0">
                <a:solidFill>
                  <a:srgbClr val="BD2C00"/>
                </a:solidFill>
              </a:rPr>
              <a:t>Skip-List Insertion Sort</a:t>
            </a:r>
            <a:endParaRPr spc="-10" dirty="0">
              <a:solidFill>
                <a:srgbClr val="BD2C00"/>
              </a:solidFill>
            </a:endParaRPr>
          </a:p>
        </p:txBody>
      </p:sp>
      <p:grpSp>
        <p:nvGrpSpPr>
          <p:cNvPr id="117" name="Group 116">
            <a:extLst>
              <a:ext uri="{FF2B5EF4-FFF2-40B4-BE49-F238E27FC236}">
                <a16:creationId xmlns:a16="http://schemas.microsoft.com/office/drawing/2014/main" id="{28DFED33-6DB0-3869-F34B-D0AC91EBA11A}"/>
              </a:ext>
            </a:extLst>
          </p:cNvPr>
          <p:cNvGrpSpPr/>
          <p:nvPr/>
        </p:nvGrpSpPr>
        <p:grpSpPr>
          <a:xfrm>
            <a:off x="703635" y="3732860"/>
            <a:ext cx="7742098" cy="2079219"/>
            <a:chOff x="892378" y="4150829"/>
            <a:chExt cx="7742098" cy="2079219"/>
          </a:xfrm>
        </p:grpSpPr>
        <p:grpSp>
          <p:nvGrpSpPr>
            <p:cNvPr id="4" name="object 4"/>
            <p:cNvGrpSpPr/>
            <p:nvPr/>
          </p:nvGrpSpPr>
          <p:grpSpPr>
            <a:xfrm>
              <a:off x="8237601" y="4335526"/>
              <a:ext cx="386080" cy="375285"/>
              <a:chOff x="8237601" y="4335526"/>
              <a:chExt cx="386080" cy="375285"/>
            </a:xfrm>
          </p:grpSpPr>
          <p:sp>
            <p:nvSpPr>
              <p:cNvPr id="5" name="object 5"/>
              <p:cNvSpPr/>
              <p:nvPr/>
            </p:nvSpPr>
            <p:spPr>
              <a:xfrm>
                <a:off x="8247888" y="4416552"/>
                <a:ext cx="365760" cy="219710"/>
              </a:xfrm>
              <a:custGeom>
                <a:avLst/>
                <a:gdLst/>
                <a:ahLst/>
                <a:cxnLst/>
                <a:rect l="l" t="t" r="r" b="b"/>
                <a:pathLst>
                  <a:path w="365759" h="219710">
                    <a:moveTo>
                      <a:pt x="0" y="219456"/>
                    </a:moveTo>
                    <a:lnTo>
                      <a:pt x="365759" y="219456"/>
                    </a:lnTo>
                    <a:lnTo>
                      <a:pt x="365759" y="0"/>
                    </a:lnTo>
                    <a:lnTo>
                      <a:pt x="0" y="0"/>
                    </a:lnTo>
                    <a:lnTo>
                      <a:pt x="0" y="219456"/>
                    </a:lnTo>
                    <a:close/>
                  </a:path>
                </a:pathLst>
              </a:custGeom>
              <a:ln w="19049">
                <a:solidFill>
                  <a:srgbClr val="40458B"/>
                </a:solidFill>
              </a:ln>
            </p:spPr>
            <p:txBody>
              <a:bodyPr wrap="square" lIns="0" tIns="0" rIns="0" bIns="0" rtlCol="0"/>
              <a:lstStyle/>
              <a:p>
                <a:endParaRPr/>
              </a:p>
            </p:txBody>
          </p:sp>
          <p:sp>
            <p:nvSpPr>
              <p:cNvPr id="6" name="object 6"/>
              <p:cNvSpPr/>
              <p:nvPr/>
            </p:nvSpPr>
            <p:spPr>
              <a:xfrm>
                <a:off x="8237601" y="4335525"/>
                <a:ext cx="384175" cy="375285"/>
              </a:xfrm>
              <a:custGeom>
                <a:avLst/>
                <a:gdLst/>
                <a:ahLst/>
                <a:cxnLst/>
                <a:rect l="l" t="t" r="r" b="b"/>
                <a:pathLst>
                  <a:path w="384175" h="375285">
                    <a:moveTo>
                      <a:pt x="384111" y="0"/>
                    </a:moveTo>
                    <a:lnTo>
                      <a:pt x="166687" y="0"/>
                    </a:lnTo>
                    <a:lnTo>
                      <a:pt x="0" y="0"/>
                    </a:lnTo>
                    <a:lnTo>
                      <a:pt x="0" y="374904"/>
                    </a:lnTo>
                    <a:lnTo>
                      <a:pt x="166624" y="374904"/>
                    </a:lnTo>
                    <a:lnTo>
                      <a:pt x="384111" y="374904"/>
                    </a:lnTo>
                    <a:lnTo>
                      <a:pt x="384111" y="0"/>
                    </a:lnTo>
                    <a:close/>
                  </a:path>
                </a:pathLst>
              </a:custGeom>
              <a:solidFill>
                <a:srgbClr val="0000FF"/>
              </a:solidFill>
            </p:spPr>
            <p:txBody>
              <a:bodyPr wrap="square" lIns="0" tIns="0" rIns="0" bIns="0" rtlCol="0"/>
              <a:lstStyle/>
              <a:p>
                <a:endParaRPr/>
              </a:p>
            </p:txBody>
          </p:sp>
        </p:grpSp>
        <p:sp>
          <p:nvSpPr>
            <p:cNvPr id="7" name="object 7"/>
            <p:cNvSpPr txBox="1"/>
            <p:nvPr/>
          </p:nvSpPr>
          <p:spPr>
            <a:xfrm>
              <a:off x="8237601" y="4335526"/>
              <a:ext cx="396875" cy="375285"/>
            </a:xfrm>
            <a:prstGeom prst="rect">
              <a:avLst/>
            </a:prstGeom>
          </p:spPr>
          <p:txBody>
            <a:bodyPr vert="horz" wrap="square" lIns="0" tIns="18415" rIns="0" bIns="0" rtlCol="0">
              <a:spAutoFit/>
            </a:bodyPr>
            <a:lstStyle/>
            <a:p>
              <a:pPr marL="8255">
                <a:lnSpc>
                  <a:spcPts val="2805"/>
                </a:lnSpc>
                <a:spcBef>
                  <a:spcPts val="145"/>
                </a:spcBef>
              </a:pPr>
              <a:r>
                <a:rPr sz="2350" spc="-165" dirty="0">
                  <a:solidFill>
                    <a:srgbClr val="FAF7E6"/>
                  </a:solidFill>
                  <a:latin typeface="Cambria"/>
                  <a:cs typeface="Cambria"/>
                </a:rPr>
                <a:t>+∞</a:t>
              </a:r>
              <a:endParaRPr sz="2350">
                <a:latin typeface="Cambria"/>
                <a:cs typeface="Cambria"/>
              </a:endParaRPr>
            </a:p>
          </p:txBody>
        </p:sp>
        <p:grpSp>
          <p:nvGrpSpPr>
            <p:cNvPr id="8" name="object 8"/>
            <p:cNvGrpSpPr/>
            <p:nvPr/>
          </p:nvGrpSpPr>
          <p:grpSpPr>
            <a:xfrm>
              <a:off x="1316355" y="4335526"/>
              <a:ext cx="387985" cy="375285"/>
              <a:chOff x="1316355" y="4335526"/>
              <a:chExt cx="387985" cy="375285"/>
            </a:xfrm>
          </p:grpSpPr>
          <p:sp>
            <p:nvSpPr>
              <p:cNvPr id="9" name="object 9"/>
              <p:cNvSpPr/>
              <p:nvPr/>
            </p:nvSpPr>
            <p:spPr>
              <a:xfrm>
                <a:off x="1325880" y="4416552"/>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10" name="object 10"/>
              <p:cNvSpPr/>
              <p:nvPr/>
            </p:nvSpPr>
            <p:spPr>
              <a:xfrm>
                <a:off x="1320038" y="4335525"/>
                <a:ext cx="384175" cy="375285"/>
              </a:xfrm>
              <a:custGeom>
                <a:avLst/>
                <a:gdLst/>
                <a:ahLst/>
                <a:cxnLst/>
                <a:rect l="l" t="t" r="r" b="b"/>
                <a:pathLst>
                  <a:path w="384175" h="375285">
                    <a:moveTo>
                      <a:pt x="384111" y="0"/>
                    </a:moveTo>
                    <a:lnTo>
                      <a:pt x="166687" y="0"/>
                    </a:lnTo>
                    <a:lnTo>
                      <a:pt x="0" y="0"/>
                    </a:lnTo>
                    <a:lnTo>
                      <a:pt x="0" y="374904"/>
                    </a:lnTo>
                    <a:lnTo>
                      <a:pt x="166624" y="374904"/>
                    </a:lnTo>
                    <a:lnTo>
                      <a:pt x="384111" y="374904"/>
                    </a:lnTo>
                    <a:lnTo>
                      <a:pt x="384111" y="0"/>
                    </a:lnTo>
                    <a:close/>
                  </a:path>
                </a:pathLst>
              </a:custGeom>
              <a:solidFill>
                <a:srgbClr val="0000FF"/>
              </a:solidFill>
            </p:spPr>
            <p:txBody>
              <a:bodyPr wrap="square" lIns="0" tIns="0" rIns="0" bIns="0" rtlCol="0"/>
              <a:lstStyle/>
              <a:p>
                <a:endParaRPr/>
              </a:p>
            </p:txBody>
          </p:sp>
        </p:grpSp>
        <p:sp>
          <p:nvSpPr>
            <p:cNvPr id="11" name="object 11"/>
            <p:cNvSpPr txBox="1"/>
            <p:nvPr/>
          </p:nvSpPr>
          <p:spPr>
            <a:xfrm>
              <a:off x="1320038" y="4335526"/>
              <a:ext cx="384175" cy="375285"/>
            </a:xfrm>
            <a:prstGeom prst="rect">
              <a:avLst/>
            </a:prstGeom>
          </p:spPr>
          <p:txBody>
            <a:bodyPr vert="horz" wrap="square" lIns="0" tIns="18415" rIns="0" bIns="0" rtlCol="0">
              <a:spAutoFit/>
            </a:bodyPr>
            <a:lstStyle/>
            <a:p>
              <a:pPr marL="1270">
                <a:lnSpc>
                  <a:spcPts val="2805"/>
                </a:lnSpc>
                <a:spcBef>
                  <a:spcPts val="145"/>
                </a:spcBef>
              </a:pPr>
              <a:r>
                <a:rPr sz="2350" spc="-175" dirty="0">
                  <a:solidFill>
                    <a:srgbClr val="FAF7E6"/>
                  </a:solidFill>
                  <a:latin typeface="Cambria"/>
                  <a:cs typeface="Cambria"/>
                </a:rPr>
                <a:t>−∞</a:t>
              </a:r>
              <a:endParaRPr sz="2350">
                <a:latin typeface="Cambria"/>
                <a:cs typeface="Cambria"/>
              </a:endParaRPr>
            </a:p>
          </p:txBody>
        </p:sp>
        <p:sp>
          <p:nvSpPr>
            <p:cNvPr id="12" name="object 12"/>
            <p:cNvSpPr/>
            <p:nvPr/>
          </p:nvSpPr>
          <p:spPr>
            <a:xfrm>
              <a:off x="1709927" y="4526279"/>
              <a:ext cx="6517005" cy="0"/>
            </a:xfrm>
            <a:custGeom>
              <a:avLst/>
              <a:gdLst/>
              <a:ahLst/>
              <a:cxnLst/>
              <a:rect l="l" t="t" r="r" b="b"/>
              <a:pathLst>
                <a:path w="6517005">
                  <a:moveTo>
                    <a:pt x="0" y="0"/>
                  </a:moveTo>
                  <a:lnTo>
                    <a:pt x="6516624" y="0"/>
                  </a:lnTo>
                </a:path>
              </a:pathLst>
            </a:custGeom>
            <a:ln w="19050">
              <a:solidFill>
                <a:srgbClr val="40458B"/>
              </a:solidFill>
            </a:ln>
          </p:spPr>
          <p:txBody>
            <a:bodyPr wrap="square" lIns="0" tIns="0" rIns="0" bIns="0" rtlCol="0"/>
            <a:lstStyle/>
            <a:p>
              <a:endParaRPr/>
            </a:p>
          </p:txBody>
        </p:sp>
        <p:sp>
          <p:nvSpPr>
            <p:cNvPr id="13" name="object 13"/>
            <p:cNvSpPr txBox="1"/>
            <p:nvPr/>
          </p:nvSpPr>
          <p:spPr>
            <a:xfrm>
              <a:off x="892378" y="4150829"/>
              <a:ext cx="347345" cy="2059939"/>
            </a:xfrm>
            <a:prstGeom prst="rect">
              <a:avLst/>
            </a:prstGeom>
          </p:spPr>
          <p:txBody>
            <a:bodyPr vert="horz" wrap="square" lIns="0" tIns="12065" rIns="0" bIns="0" rtlCol="0">
              <a:spAutoFit/>
            </a:bodyPr>
            <a:lstStyle/>
            <a:p>
              <a:pPr marL="38100" marR="30480" algn="just">
                <a:lnSpc>
                  <a:spcPct val="142000"/>
                </a:lnSpc>
                <a:spcBef>
                  <a:spcPts val="95"/>
                </a:spcBef>
              </a:pPr>
              <a:r>
                <a:rPr sz="2350" b="1" i="1" spc="-25" dirty="0">
                  <a:solidFill>
                    <a:srgbClr val="2C2CB8"/>
                  </a:solidFill>
                  <a:latin typeface="Times New Roman"/>
                  <a:cs typeface="Times New Roman"/>
                </a:rPr>
                <a:t>S</a:t>
              </a:r>
              <a:r>
                <a:rPr sz="2325" spc="-37" baseline="-17921" dirty="0">
                  <a:solidFill>
                    <a:srgbClr val="2C2CB8"/>
                  </a:solidFill>
                  <a:latin typeface="Times New Roman"/>
                  <a:cs typeface="Times New Roman"/>
                </a:rPr>
                <a:t>3 </a:t>
              </a:r>
              <a:r>
                <a:rPr sz="2350" b="1" i="1" spc="-25" dirty="0">
                  <a:solidFill>
                    <a:srgbClr val="2C2CB8"/>
                  </a:solidFill>
                  <a:latin typeface="Times New Roman"/>
                  <a:cs typeface="Times New Roman"/>
                </a:rPr>
                <a:t>S</a:t>
              </a:r>
              <a:r>
                <a:rPr sz="2325" spc="-37" baseline="-17921" dirty="0">
                  <a:solidFill>
                    <a:srgbClr val="2C2CB8"/>
                  </a:solidFill>
                  <a:latin typeface="Times New Roman"/>
                  <a:cs typeface="Times New Roman"/>
                </a:rPr>
                <a:t>2 </a:t>
              </a:r>
              <a:r>
                <a:rPr sz="2350" b="1" i="1" spc="-25" dirty="0">
                  <a:solidFill>
                    <a:srgbClr val="2C2CB8"/>
                  </a:solidFill>
                  <a:latin typeface="Times New Roman"/>
                  <a:cs typeface="Times New Roman"/>
                </a:rPr>
                <a:t>S</a:t>
              </a:r>
              <a:r>
                <a:rPr sz="2325" spc="-37" baseline="-17921" dirty="0">
                  <a:solidFill>
                    <a:srgbClr val="2C2CB8"/>
                  </a:solidFill>
                  <a:latin typeface="Times New Roman"/>
                  <a:cs typeface="Times New Roman"/>
                </a:rPr>
                <a:t>1 </a:t>
              </a:r>
              <a:r>
                <a:rPr sz="2350" b="1" i="1" spc="-25" dirty="0">
                  <a:solidFill>
                    <a:srgbClr val="2C2CB8"/>
                  </a:solidFill>
                  <a:latin typeface="Times New Roman"/>
                  <a:cs typeface="Times New Roman"/>
                </a:rPr>
                <a:t>S</a:t>
              </a:r>
              <a:r>
                <a:rPr sz="2325" spc="-37" baseline="-17921" dirty="0">
                  <a:solidFill>
                    <a:srgbClr val="2C2CB8"/>
                  </a:solidFill>
                  <a:latin typeface="Times New Roman"/>
                  <a:cs typeface="Times New Roman"/>
                </a:rPr>
                <a:t>0</a:t>
              </a:r>
              <a:endParaRPr sz="2325" baseline="-17921">
                <a:latin typeface="Times New Roman"/>
                <a:cs typeface="Times New Roman"/>
              </a:endParaRPr>
            </a:p>
          </p:txBody>
        </p:sp>
        <p:grpSp>
          <p:nvGrpSpPr>
            <p:cNvPr id="14" name="object 14"/>
            <p:cNvGrpSpPr/>
            <p:nvPr/>
          </p:nvGrpSpPr>
          <p:grpSpPr>
            <a:xfrm>
              <a:off x="8237601" y="4842002"/>
              <a:ext cx="386080" cy="375285"/>
              <a:chOff x="8237601" y="4842002"/>
              <a:chExt cx="386080" cy="375285"/>
            </a:xfrm>
          </p:grpSpPr>
          <p:sp>
            <p:nvSpPr>
              <p:cNvPr id="15" name="object 15"/>
              <p:cNvSpPr/>
              <p:nvPr/>
            </p:nvSpPr>
            <p:spPr>
              <a:xfrm>
                <a:off x="8247888" y="4928616"/>
                <a:ext cx="365760" cy="210820"/>
              </a:xfrm>
              <a:custGeom>
                <a:avLst/>
                <a:gdLst/>
                <a:ahLst/>
                <a:cxnLst/>
                <a:rect l="l" t="t" r="r" b="b"/>
                <a:pathLst>
                  <a:path w="365759" h="210820">
                    <a:moveTo>
                      <a:pt x="0" y="210312"/>
                    </a:moveTo>
                    <a:lnTo>
                      <a:pt x="365759" y="210312"/>
                    </a:lnTo>
                    <a:lnTo>
                      <a:pt x="365759" y="0"/>
                    </a:lnTo>
                    <a:lnTo>
                      <a:pt x="0" y="0"/>
                    </a:lnTo>
                    <a:lnTo>
                      <a:pt x="0" y="210312"/>
                    </a:lnTo>
                    <a:close/>
                  </a:path>
                </a:pathLst>
              </a:custGeom>
              <a:ln w="19050">
                <a:solidFill>
                  <a:srgbClr val="40458B"/>
                </a:solidFill>
              </a:ln>
            </p:spPr>
            <p:txBody>
              <a:bodyPr wrap="square" lIns="0" tIns="0" rIns="0" bIns="0" rtlCol="0"/>
              <a:lstStyle/>
              <a:p>
                <a:endParaRPr/>
              </a:p>
            </p:txBody>
          </p:sp>
          <p:sp>
            <p:nvSpPr>
              <p:cNvPr id="16" name="object 16"/>
              <p:cNvSpPr/>
              <p:nvPr/>
            </p:nvSpPr>
            <p:spPr>
              <a:xfrm>
                <a:off x="8237601" y="4842002"/>
                <a:ext cx="384175" cy="375285"/>
              </a:xfrm>
              <a:custGeom>
                <a:avLst/>
                <a:gdLst/>
                <a:ahLst/>
                <a:cxnLst/>
                <a:rect l="l" t="t" r="r" b="b"/>
                <a:pathLst>
                  <a:path w="384175" h="375285">
                    <a:moveTo>
                      <a:pt x="384111" y="0"/>
                    </a:moveTo>
                    <a:lnTo>
                      <a:pt x="166687" y="0"/>
                    </a:lnTo>
                    <a:lnTo>
                      <a:pt x="0" y="0"/>
                    </a:lnTo>
                    <a:lnTo>
                      <a:pt x="0" y="374904"/>
                    </a:lnTo>
                    <a:lnTo>
                      <a:pt x="166624" y="374904"/>
                    </a:lnTo>
                    <a:lnTo>
                      <a:pt x="384111" y="374904"/>
                    </a:lnTo>
                    <a:lnTo>
                      <a:pt x="384111"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8237601" y="4842002"/>
              <a:ext cx="396875" cy="375285"/>
            </a:xfrm>
            <a:prstGeom prst="rect">
              <a:avLst/>
            </a:prstGeom>
          </p:spPr>
          <p:txBody>
            <a:bodyPr vert="horz" wrap="square" lIns="0" tIns="19050" rIns="0" bIns="0" rtlCol="0">
              <a:spAutoFit/>
            </a:bodyPr>
            <a:lstStyle/>
            <a:p>
              <a:pPr marL="8255">
                <a:lnSpc>
                  <a:spcPts val="2800"/>
                </a:lnSpc>
                <a:spcBef>
                  <a:spcPts val="150"/>
                </a:spcBef>
              </a:pPr>
              <a:r>
                <a:rPr sz="2350" spc="-165" dirty="0">
                  <a:solidFill>
                    <a:srgbClr val="FAF7E6"/>
                  </a:solidFill>
                  <a:latin typeface="Cambria"/>
                  <a:cs typeface="Cambria"/>
                </a:rPr>
                <a:t>+∞</a:t>
              </a:r>
              <a:endParaRPr sz="2350">
                <a:latin typeface="Cambria"/>
                <a:cs typeface="Cambria"/>
              </a:endParaRPr>
            </a:p>
          </p:txBody>
        </p:sp>
        <p:grpSp>
          <p:nvGrpSpPr>
            <p:cNvPr id="18" name="object 18"/>
            <p:cNvGrpSpPr/>
            <p:nvPr/>
          </p:nvGrpSpPr>
          <p:grpSpPr>
            <a:xfrm>
              <a:off x="4132707" y="4919090"/>
              <a:ext cx="384810" cy="229870"/>
              <a:chOff x="4132707" y="4919090"/>
              <a:chExt cx="384810" cy="229870"/>
            </a:xfrm>
          </p:grpSpPr>
          <p:sp>
            <p:nvSpPr>
              <p:cNvPr id="19" name="object 19"/>
              <p:cNvSpPr/>
              <p:nvPr/>
            </p:nvSpPr>
            <p:spPr>
              <a:xfrm>
                <a:off x="4142232" y="4928615"/>
                <a:ext cx="365760" cy="210820"/>
              </a:xfrm>
              <a:custGeom>
                <a:avLst/>
                <a:gdLst/>
                <a:ahLst/>
                <a:cxnLst/>
                <a:rect l="l" t="t" r="r" b="b"/>
                <a:pathLst>
                  <a:path w="365760" h="210820">
                    <a:moveTo>
                      <a:pt x="365760" y="0"/>
                    </a:moveTo>
                    <a:lnTo>
                      <a:pt x="0" y="0"/>
                    </a:lnTo>
                    <a:lnTo>
                      <a:pt x="0" y="210312"/>
                    </a:lnTo>
                    <a:lnTo>
                      <a:pt x="365760" y="210312"/>
                    </a:lnTo>
                    <a:lnTo>
                      <a:pt x="365760" y="0"/>
                    </a:lnTo>
                    <a:close/>
                  </a:path>
                </a:pathLst>
              </a:custGeom>
              <a:solidFill>
                <a:srgbClr val="EBD782"/>
              </a:solidFill>
            </p:spPr>
            <p:txBody>
              <a:bodyPr wrap="square" lIns="0" tIns="0" rIns="0" bIns="0" rtlCol="0"/>
              <a:lstStyle/>
              <a:p>
                <a:endParaRPr/>
              </a:p>
            </p:txBody>
          </p:sp>
          <p:sp>
            <p:nvSpPr>
              <p:cNvPr id="20" name="object 20"/>
              <p:cNvSpPr/>
              <p:nvPr/>
            </p:nvSpPr>
            <p:spPr>
              <a:xfrm>
                <a:off x="4142232" y="4928615"/>
                <a:ext cx="365760" cy="210820"/>
              </a:xfrm>
              <a:custGeom>
                <a:avLst/>
                <a:gdLst/>
                <a:ahLst/>
                <a:cxnLst/>
                <a:rect l="l" t="t" r="r" b="b"/>
                <a:pathLst>
                  <a:path w="365760" h="210820">
                    <a:moveTo>
                      <a:pt x="0" y="210312"/>
                    </a:moveTo>
                    <a:lnTo>
                      <a:pt x="365760" y="210312"/>
                    </a:lnTo>
                    <a:lnTo>
                      <a:pt x="365760" y="0"/>
                    </a:lnTo>
                    <a:lnTo>
                      <a:pt x="0" y="0"/>
                    </a:lnTo>
                    <a:lnTo>
                      <a:pt x="0" y="210312"/>
                    </a:lnTo>
                    <a:close/>
                  </a:path>
                </a:pathLst>
              </a:custGeom>
              <a:ln w="19050">
                <a:solidFill>
                  <a:srgbClr val="40458B"/>
                </a:solidFill>
              </a:ln>
            </p:spPr>
            <p:txBody>
              <a:bodyPr wrap="square" lIns="0" tIns="0" rIns="0" bIns="0" rtlCol="0"/>
              <a:lstStyle/>
              <a:p>
                <a:endParaRPr/>
              </a:p>
            </p:txBody>
          </p:sp>
          <p:sp>
            <p:nvSpPr>
              <p:cNvPr id="21" name="object 21"/>
              <p:cNvSpPr/>
              <p:nvPr/>
            </p:nvSpPr>
            <p:spPr>
              <a:xfrm>
                <a:off x="4229100" y="4938013"/>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22" name="object 22"/>
            <p:cNvSpPr txBox="1"/>
            <p:nvPr/>
          </p:nvSpPr>
          <p:spPr>
            <a:xfrm>
              <a:off x="4220717" y="4904295"/>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31</a:t>
              </a:r>
              <a:endParaRPr sz="1500">
                <a:latin typeface="Times New Roman"/>
                <a:cs typeface="Times New Roman"/>
              </a:endParaRPr>
            </a:p>
          </p:txBody>
        </p:sp>
        <p:grpSp>
          <p:nvGrpSpPr>
            <p:cNvPr id="23" name="object 23"/>
            <p:cNvGrpSpPr/>
            <p:nvPr/>
          </p:nvGrpSpPr>
          <p:grpSpPr>
            <a:xfrm>
              <a:off x="1316355" y="4842002"/>
              <a:ext cx="387985" cy="375285"/>
              <a:chOff x="1316355" y="4842002"/>
              <a:chExt cx="387985" cy="375285"/>
            </a:xfrm>
          </p:grpSpPr>
          <p:sp>
            <p:nvSpPr>
              <p:cNvPr id="24" name="object 24"/>
              <p:cNvSpPr/>
              <p:nvPr/>
            </p:nvSpPr>
            <p:spPr>
              <a:xfrm>
                <a:off x="1325880" y="4928616"/>
                <a:ext cx="365760" cy="210820"/>
              </a:xfrm>
              <a:custGeom>
                <a:avLst/>
                <a:gdLst/>
                <a:ahLst/>
                <a:cxnLst/>
                <a:rect l="l" t="t" r="r" b="b"/>
                <a:pathLst>
                  <a:path w="365760" h="210820">
                    <a:moveTo>
                      <a:pt x="0" y="210312"/>
                    </a:moveTo>
                    <a:lnTo>
                      <a:pt x="365760" y="210312"/>
                    </a:lnTo>
                    <a:lnTo>
                      <a:pt x="365760" y="0"/>
                    </a:lnTo>
                    <a:lnTo>
                      <a:pt x="0" y="0"/>
                    </a:lnTo>
                    <a:lnTo>
                      <a:pt x="0" y="210312"/>
                    </a:lnTo>
                    <a:close/>
                  </a:path>
                </a:pathLst>
              </a:custGeom>
              <a:ln w="19050">
                <a:solidFill>
                  <a:srgbClr val="40458B"/>
                </a:solidFill>
              </a:ln>
            </p:spPr>
            <p:txBody>
              <a:bodyPr wrap="square" lIns="0" tIns="0" rIns="0" bIns="0" rtlCol="0"/>
              <a:lstStyle/>
              <a:p>
                <a:endParaRPr/>
              </a:p>
            </p:txBody>
          </p:sp>
          <p:sp>
            <p:nvSpPr>
              <p:cNvPr id="25" name="object 25"/>
              <p:cNvSpPr/>
              <p:nvPr/>
            </p:nvSpPr>
            <p:spPr>
              <a:xfrm>
                <a:off x="1320038" y="4842002"/>
                <a:ext cx="384175" cy="375285"/>
              </a:xfrm>
              <a:custGeom>
                <a:avLst/>
                <a:gdLst/>
                <a:ahLst/>
                <a:cxnLst/>
                <a:rect l="l" t="t" r="r" b="b"/>
                <a:pathLst>
                  <a:path w="384175" h="375285">
                    <a:moveTo>
                      <a:pt x="384111" y="0"/>
                    </a:moveTo>
                    <a:lnTo>
                      <a:pt x="166687" y="0"/>
                    </a:lnTo>
                    <a:lnTo>
                      <a:pt x="0" y="0"/>
                    </a:lnTo>
                    <a:lnTo>
                      <a:pt x="0" y="374904"/>
                    </a:lnTo>
                    <a:lnTo>
                      <a:pt x="166624" y="374904"/>
                    </a:lnTo>
                    <a:lnTo>
                      <a:pt x="384111" y="374904"/>
                    </a:lnTo>
                    <a:lnTo>
                      <a:pt x="384111" y="0"/>
                    </a:lnTo>
                    <a:close/>
                  </a:path>
                </a:pathLst>
              </a:custGeom>
              <a:solidFill>
                <a:srgbClr val="0000FF"/>
              </a:solidFill>
            </p:spPr>
            <p:txBody>
              <a:bodyPr wrap="square" lIns="0" tIns="0" rIns="0" bIns="0" rtlCol="0"/>
              <a:lstStyle/>
              <a:p>
                <a:endParaRPr/>
              </a:p>
            </p:txBody>
          </p:sp>
        </p:grpSp>
        <p:sp>
          <p:nvSpPr>
            <p:cNvPr id="26" name="object 26"/>
            <p:cNvSpPr txBox="1"/>
            <p:nvPr/>
          </p:nvSpPr>
          <p:spPr>
            <a:xfrm>
              <a:off x="1320038" y="4842002"/>
              <a:ext cx="384175" cy="375285"/>
            </a:xfrm>
            <a:prstGeom prst="rect">
              <a:avLst/>
            </a:prstGeom>
          </p:spPr>
          <p:txBody>
            <a:bodyPr vert="horz" wrap="square" lIns="0" tIns="19050" rIns="0" bIns="0" rtlCol="0">
              <a:spAutoFit/>
            </a:bodyPr>
            <a:lstStyle/>
            <a:p>
              <a:pPr marL="1270">
                <a:lnSpc>
                  <a:spcPts val="2800"/>
                </a:lnSpc>
                <a:spcBef>
                  <a:spcPts val="150"/>
                </a:spcBef>
              </a:pPr>
              <a:r>
                <a:rPr sz="2350" spc="-175" dirty="0">
                  <a:solidFill>
                    <a:srgbClr val="FAF7E6"/>
                  </a:solidFill>
                  <a:latin typeface="Cambria"/>
                  <a:cs typeface="Cambria"/>
                </a:rPr>
                <a:t>−∞</a:t>
              </a:r>
              <a:endParaRPr sz="2350">
                <a:latin typeface="Cambria"/>
                <a:cs typeface="Cambria"/>
              </a:endParaRPr>
            </a:p>
          </p:txBody>
        </p:sp>
        <p:grpSp>
          <p:nvGrpSpPr>
            <p:cNvPr id="27" name="object 27"/>
            <p:cNvGrpSpPr/>
            <p:nvPr/>
          </p:nvGrpSpPr>
          <p:grpSpPr>
            <a:xfrm>
              <a:off x="1700402" y="5028819"/>
              <a:ext cx="6541134" cy="916305"/>
              <a:chOff x="1700402" y="5028819"/>
              <a:chExt cx="6541134" cy="916305"/>
            </a:xfrm>
          </p:grpSpPr>
          <p:sp>
            <p:nvSpPr>
              <p:cNvPr id="28" name="object 28"/>
              <p:cNvSpPr/>
              <p:nvPr/>
            </p:nvSpPr>
            <p:spPr>
              <a:xfrm>
                <a:off x="1709927" y="5038344"/>
                <a:ext cx="6522084" cy="0"/>
              </a:xfrm>
              <a:custGeom>
                <a:avLst/>
                <a:gdLst/>
                <a:ahLst/>
                <a:cxnLst/>
                <a:rect l="l" t="t" r="r" b="b"/>
                <a:pathLst>
                  <a:path w="6522084">
                    <a:moveTo>
                      <a:pt x="0" y="0"/>
                    </a:moveTo>
                    <a:lnTo>
                      <a:pt x="2411349" y="0"/>
                    </a:lnTo>
                  </a:path>
                  <a:path w="6522084">
                    <a:moveTo>
                      <a:pt x="2816352" y="0"/>
                    </a:moveTo>
                    <a:lnTo>
                      <a:pt x="6521577" y="0"/>
                    </a:lnTo>
                  </a:path>
                </a:pathLst>
              </a:custGeom>
              <a:ln w="19050">
                <a:solidFill>
                  <a:srgbClr val="40458B"/>
                </a:solidFill>
              </a:ln>
            </p:spPr>
            <p:txBody>
              <a:bodyPr wrap="square" lIns="0" tIns="0" rIns="0" bIns="0" rtlCol="0"/>
              <a:lstStyle/>
              <a:p>
                <a:endParaRPr/>
              </a:p>
            </p:txBody>
          </p:sp>
          <p:pic>
            <p:nvPicPr>
              <p:cNvPr id="29" name="object 29"/>
              <p:cNvPicPr/>
              <p:nvPr/>
            </p:nvPicPr>
            <p:blipFill>
              <a:blip r:embed="rId2" cstate="print"/>
              <a:stretch>
                <a:fillRect/>
              </a:stretch>
            </p:blipFill>
            <p:spPr>
              <a:xfrm>
                <a:off x="4286757" y="5692140"/>
                <a:ext cx="85725" cy="252412"/>
              </a:xfrm>
              <a:prstGeom prst="rect">
                <a:avLst/>
              </a:prstGeom>
            </p:spPr>
          </p:pic>
          <p:pic>
            <p:nvPicPr>
              <p:cNvPr id="30" name="object 30"/>
              <p:cNvPicPr/>
              <p:nvPr/>
            </p:nvPicPr>
            <p:blipFill>
              <a:blip r:embed="rId3" cstate="print"/>
              <a:stretch>
                <a:fillRect/>
              </a:stretch>
            </p:blipFill>
            <p:spPr>
              <a:xfrm>
                <a:off x="7020813" y="5673852"/>
                <a:ext cx="85725" cy="252412"/>
              </a:xfrm>
              <a:prstGeom prst="rect">
                <a:avLst/>
              </a:prstGeom>
            </p:spPr>
          </p:pic>
          <p:sp>
            <p:nvSpPr>
              <p:cNvPr id="31" name="object 31"/>
              <p:cNvSpPr/>
              <p:nvPr/>
            </p:nvSpPr>
            <p:spPr>
              <a:xfrm>
                <a:off x="6876287" y="5431536"/>
                <a:ext cx="356870" cy="219710"/>
              </a:xfrm>
              <a:custGeom>
                <a:avLst/>
                <a:gdLst/>
                <a:ahLst/>
                <a:cxnLst/>
                <a:rect l="l" t="t" r="r" b="b"/>
                <a:pathLst>
                  <a:path w="356870" h="219710">
                    <a:moveTo>
                      <a:pt x="356616" y="0"/>
                    </a:moveTo>
                    <a:lnTo>
                      <a:pt x="0" y="0"/>
                    </a:lnTo>
                    <a:lnTo>
                      <a:pt x="0" y="219455"/>
                    </a:lnTo>
                    <a:lnTo>
                      <a:pt x="356616" y="219455"/>
                    </a:lnTo>
                    <a:lnTo>
                      <a:pt x="356616" y="0"/>
                    </a:lnTo>
                    <a:close/>
                  </a:path>
                </a:pathLst>
              </a:custGeom>
              <a:solidFill>
                <a:srgbClr val="EBD782"/>
              </a:solidFill>
            </p:spPr>
            <p:txBody>
              <a:bodyPr wrap="square" lIns="0" tIns="0" rIns="0" bIns="0" rtlCol="0"/>
              <a:lstStyle/>
              <a:p>
                <a:endParaRPr/>
              </a:p>
            </p:txBody>
          </p:sp>
          <p:sp>
            <p:nvSpPr>
              <p:cNvPr id="32" name="object 32"/>
              <p:cNvSpPr/>
              <p:nvPr/>
            </p:nvSpPr>
            <p:spPr>
              <a:xfrm>
                <a:off x="6876287" y="5431536"/>
                <a:ext cx="356870" cy="219710"/>
              </a:xfrm>
              <a:custGeom>
                <a:avLst/>
                <a:gdLst/>
                <a:ahLst/>
                <a:cxnLst/>
                <a:rect l="l" t="t" r="r" b="b"/>
                <a:pathLst>
                  <a:path w="356870" h="219710">
                    <a:moveTo>
                      <a:pt x="0" y="219455"/>
                    </a:moveTo>
                    <a:lnTo>
                      <a:pt x="356616" y="219455"/>
                    </a:lnTo>
                    <a:lnTo>
                      <a:pt x="356616" y="0"/>
                    </a:lnTo>
                    <a:lnTo>
                      <a:pt x="0" y="0"/>
                    </a:lnTo>
                    <a:lnTo>
                      <a:pt x="0" y="219455"/>
                    </a:lnTo>
                    <a:close/>
                  </a:path>
                </a:pathLst>
              </a:custGeom>
              <a:ln w="19050">
                <a:solidFill>
                  <a:srgbClr val="40458B"/>
                </a:solidFill>
              </a:ln>
            </p:spPr>
            <p:txBody>
              <a:bodyPr wrap="square" lIns="0" tIns="0" rIns="0" bIns="0" rtlCol="0"/>
              <a:lstStyle/>
              <a:p>
                <a:endParaRPr/>
              </a:p>
            </p:txBody>
          </p:sp>
          <p:sp>
            <p:nvSpPr>
              <p:cNvPr id="33" name="object 33"/>
              <p:cNvSpPr/>
              <p:nvPr/>
            </p:nvSpPr>
            <p:spPr>
              <a:xfrm>
                <a:off x="6958837" y="5444363"/>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34" name="object 34"/>
            <p:cNvSpPr txBox="1"/>
            <p:nvPr/>
          </p:nvSpPr>
          <p:spPr>
            <a:xfrm>
              <a:off x="6953122" y="5411266"/>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64</a:t>
              </a:r>
              <a:endParaRPr sz="1500">
                <a:latin typeface="Times New Roman"/>
                <a:cs typeface="Times New Roman"/>
              </a:endParaRPr>
            </a:p>
          </p:txBody>
        </p:sp>
        <p:grpSp>
          <p:nvGrpSpPr>
            <p:cNvPr id="35" name="object 35"/>
            <p:cNvGrpSpPr/>
            <p:nvPr/>
          </p:nvGrpSpPr>
          <p:grpSpPr>
            <a:xfrm>
              <a:off x="8237601" y="5348351"/>
              <a:ext cx="386080" cy="375285"/>
              <a:chOff x="8237601" y="5348351"/>
              <a:chExt cx="386080" cy="375285"/>
            </a:xfrm>
          </p:grpSpPr>
          <p:sp>
            <p:nvSpPr>
              <p:cNvPr id="36" name="object 36"/>
              <p:cNvSpPr/>
              <p:nvPr/>
            </p:nvSpPr>
            <p:spPr>
              <a:xfrm>
                <a:off x="8247888" y="5431536"/>
                <a:ext cx="365760" cy="219710"/>
              </a:xfrm>
              <a:custGeom>
                <a:avLst/>
                <a:gdLst/>
                <a:ahLst/>
                <a:cxnLst/>
                <a:rect l="l" t="t" r="r" b="b"/>
                <a:pathLst>
                  <a:path w="365759" h="219710">
                    <a:moveTo>
                      <a:pt x="0" y="219455"/>
                    </a:moveTo>
                    <a:lnTo>
                      <a:pt x="365759" y="219455"/>
                    </a:lnTo>
                    <a:lnTo>
                      <a:pt x="365759" y="0"/>
                    </a:lnTo>
                    <a:lnTo>
                      <a:pt x="0" y="0"/>
                    </a:lnTo>
                    <a:lnTo>
                      <a:pt x="0" y="219455"/>
                    </a:lnTo>
                    <a:close/>
                  </a:path>
                </a:pathLst>
              </a:custGeom>
              <a:ln w="19049">
                <a:solidFill>
                  <a:srgbClr val="40458B"/>
                </a:solidFill>
              </a:ln>
            </p:spPr>
            <p:txBody>
              <a:bodyPr wrap="square" lIns="0" tIns="0" rIns="0" bIns="0" rtlCol="0"/>
              <a:lstStyle/>
              <a:p>
                <a:endParaRPr/>
              </a:p>
            </p:txBody>
          </p:sp>
          <p:sp>
            <p:nvSpPr>
              <p:cNvPr id="37" name="object 37"/>
              <p:cNvSpPr/>
              <p:nvPr/>
            </p:nvSpPr>
            <p:spPr>
              <a:xfrm>
                <a:off x="8237601" y="5348363"/>
                <a:ext cx="384175" cy="375285"/>
              </a:xfrm>
              <a:custGeom>
                <a:avLst/>
                <a:gdLst/>
                <a:ahLst/>
                <a:cxnLst/>
                <a:rect l="l" t="t" r="r" b="b"/>
                <a:pathLst>
                  <a:path w="384175" h="375285">
                    <a:moveTo>
                      <a:pt x="384111" y="0"/>
                    </a:moveTo>
                    <a:lnTo>
                      <a:pt x="166687" y="0"/>
                    </a:lnTo>
                    <a:lnTo>
                      <a:pt x="0" y="0"/>
                    </a:lnTo>
                    <a:lnTo>
                      <a:pt x="0" y="374891"/>
                    </a:lnTo>
                    <a:lnTo>
                      <a:pt x="166624" y="374891"/>
                    </a:lnTo>
                    <a:lnTo>
                      <a:pt x="384111" y="374891"/>
                    </a:lnTo>
                    <a:lnTo>
                      <a:pt x="384111" y="0"/>
                    </a:lnTo>
                    <a:close/>
                  </a:path>
                </a:pathLst>
              </a:custGeom>
              <a:solidFill>
                <a:srgbClr val="0000FF"/>
              </a:solidFill>
            </p:spPr>
            <p:txBody>
              <a:bodyPr wrap="square" lIns="0" tIns="0" rIns="0" bIns="0" rtlCol="0"/>
              <a:lstStyle/>
              <a:p>
                <a:endParaRPr/>
              </a:p>
            </p:txBody>
          </p:sp>
        </p:grpSp>
        <p:sp>
          <p:nvSpPr>
            <p:cNvPr id="38" name="object 38"/>
            <p:cNvSpPr txBox="1"/>
            <p:nvPr/>
          </p:nvSpPr>
          <p:spPr>
            <a:xfrm>
              <a:off x="8237601" y="5348351"/>
              <a:ext cx="396875" cy="375285"/>
            </a:xfrm>
            <a:prstGeom prst="rect">
              <a:avLst/>
            </a:prstGeom>
          </p:spPr>
          <p:txBody>
            <a:bodyPr vert="horz" wrap="square" lIns="0" tIns="19685" rIns="0" bIns="0" rtlCol="0">
              <a:spAutoFit/>
            </a:bodyPr>
            <a:lstStyle/>
            <a:p>
              <a:pPr marL="8255">
                <a:lnSpc>
                  <a:spcPts val="2795"/>
                </a:lnSpc>
                <a:spcBef>
                  <a:spcPts val="155"/>
                </a:spcBef>
              </a:pPr>
              <a:r>
                <a:rPr sz="2350" spc="-165" dirty="0">
                  <a:solidFill>
                    <a:srgbClr val="FAF7E6"/>
                  </a:solidFill>
                  <a:latin typeface="Cambria"/>
                  <a:cs typeface="Cambria"/>
                </a:rPr>
                <a:t>+∞</a:t>
              </a:r>
              <a:endParaRPr sz="2350">
                <a:latin typeface="Cambria"/>
                <a:cs typeface="Cambria"/>
              </a:endParaRPr>
            </a:p>
          </p:txBody>
        </p:sp>
        <p:grpSp>
          <p:nvGrpSpPr>
            <p:cNvPr id="39" name="object 39"/>
            <p:cNvGrpSpPr/>
            <p:nvPr/>
          </p:nvGrpSpPr>
          <p:grpSpPr>
            <a:xfrm>
              <a:off x="4132707" y="5422010"/>
              <a:ext cx="384810" cy="238760"/>
              <a:chOff x="4132707" y="5422010"/>
              <a:chExt cx="384810" cy="238760"/>
            </a:xfrm>
          </p:grpSpPr>
          <p:sp>
            <p:nvSpPr>
              <p:cNvPr id="40" name="object 40"/>
              <p:cNvSpPr/>
              <p:nvPr/>
            </p:nvSpPr>
            <p:spPr>
              <a:xfrm>
                <a:off x="4142232" y="5431535"/>
                <a:ext cx="365760" cy="219710"/>
              </a:xfrm>
              <a:custGeom>
                <a:avLst/>
                <a:gdLst/>
                <a:ahLst/>
                <a:cxnLst/>
                <a:rect l="l" t="t" r="r" b="b"/>
                <a:pathLst>
                  <a:path w="365760" h="219710">
                    <a:moveTo>
                      <a:pt x="365760" y="0"/>
                    </a:moveTo>
                    <a:lnTo>
                      <a:pt x="0" y="0"/>
                    </a:lnTo>
                    <a:lnTo>
                      <a:pt x="0" y="219455"/>
                    </a:lnTo>
                    <a:lnTo>
                      <a:pt x="365760" y="219455"/>
                    </a:lnTo>
                    <a:lnTo>
                      <a:pt x="365760" y="0"/>
                    </a:lnTo>
                    <a:close/>
                  </a:path>
                </a:pathLst>
              </a:custGeom>
              <a:solidFill>
                <a:srgbClr val="EBD782"/>
              </a:solidFill>
            </p:spPr>
            <p:txBody>
              <a:bodyPr wrap="square" lIns="0" tIns="0" rIns="0" bIns="0" rtlCol="0"/>
              <a:lstStyle/>
              <a:p>
                <a:endParaRPr/>
              </a:p>
            </p:txBody>
          </p:sp>
          <p:sp>
            <p:nvSpPr>
              <p:cNvPr id="41" name="object 41"/>
              <p:cNvSpPr/>
              <p:nvPr/>
            </p:nvSpPr>
            <p:spPr>
              <a:xfrm>
                <a:off x="4142232" y="5431535"/>
                <a:ext cx="365760" cy="219710"/>
              </a:xfrm>
              <a:custGeom>
                <a:avLst/>
                <a:gdLst/>
                <a:ahLst/>
                <a:cxnLst/>
                <a:rect l="l" t="t" r="r" b="b"/>
                <a:pathLst>
                  <a:path w="365760" h="219710">
                    <a:moveTo>
                      <a:pt x="0" y="219455"/>
                    </a:moveTo>
                    <a:lnTo>
                      <a:pt x="365760" y="219455"/>
                    </a:lnTo>
                    <a:lnTo>
                      <a:pt x="365760" y="0"/>
                    </a:lnTo>
                    <a:lnTo>
                      <a:pt x="0" y="0"/>
                    </a:lnTo>
                    <a:lnTo>
                      <a:pt x="0" y="219455"/>
                    </a:lnTo>
                    <a:close/>
                  </a:path>
                </a:pathLst>
              </a:custGeom>
              <a:ln w="19050">
                <a:solidFill>
                  <a:srgbClr val="40458B"/>
                </a:solidFill>
              </a:ln>
            </p:spPr>
            <p:txBody>
              <a:bodyPr wrap="square" lIns="0" tIns="0" rIns="0" bIns="0" rtlCol="0"/>
              <a:lstStyle/>
              <a:p>
                <a:endParaRPr/>
              </a:p>
            </p:txBody>
          </p:sp>
          <p:sp>
            <p:nvSpPr>
              <p:cNvPr id="42" name="object 42"/>
              <p:cNvSpPr/>
              <p:nvPr/>
            </p:nvSpPr>
            <p:spPr>
              <a:xfrm>
                <a:off x="4229100" y="5444362"/>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43" name="object 43"/>
            <p:cNvSpPr txBox="1"/>
            <p:nvPr/>
          </p:nvSpPr>
          <p:spPr>
            <a:xfrm>
              <a:off x="4220717" y="5411266"/>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31</a:t>
              </a:r>
              <a:endParaRPr sz="1500">
                <a:latin typeface="Times New Roman"/>
                <a:cs typeface="Times New Roman"/>
              </a:endParaRPr>
            </a:p>
          </p:txBody>
        </p:sp>
        <p:grpSp>
          <p:nvGrpSpPr>
            <p:cNvPr id="44" name="object 44"/>
            <p:cNvGrpSpPr/>
            <p:nvPr/>
          </p:nvGrpSpPr>
          <p:grpSpPr>
            <a:xfrm>
              <a:off x="4818507" y="5422010"/>
              <a:ext cx="384810" cy="238760"/>
              <a:chOff x="4818507" y="5422010"/>
              <a:chExt cx="384810" cy="238760"/>
            </a:xfrm>
          </p:grpSpPr>
          <p:sp>
            <p:nvSpPr>
              <p:cNvPr id="45" name="object 45"/>
              <p:cNvSpPr/>
              <p:nvPr/>
            </p:nvSpPr>
            <p:spPr>
              <a:xfrm>
                <a:off x="4828032" y="5431535"/>
                <a:ext cx="365760" cy="219710"/>
              </a:xfrm>
              <a:custGeom>
                <a:avLst/>
                <a:gdLst/>
                <a:ahLst/>
                <a:cxnLst/>
                <a:rect l="l" t="t" r="r" b="b"/>
                <a:pathLst>
                  <a:path w="365760" h="219710">
                    <a:moveTo>
                      <a:pt x="365760" y="0"/>
                    </a:moveTo>
                    <a:lnTo>
                      <a:pt x="0" y="0"/>
                    </a:lnTo>
                    <a:lnTo>
                      <a:pt x="0" y="219455"/>
                    </a:lnTo>
                    <a:lnTo>
                      <a:pt x="365760" y="219455"/>
                    </a:lnTo>
                    <a:lnTo>
                      <a:pt x="365760" y="0"/>
                    </a:lnTo>
                    <a:close/>
                  </a:path>
                </a:pathLst>
              </a:custGeom>
              <a:solidFill>
                <a:srgbClr val="EBD782"/>
              </a:solidFill>
            </p:spPr>
            <p:txBody>
              <a:bodyPr wrap="square" lIns="0" tIns="0" rIns="0" bIns="0" rtlCol="0"/>
              <a:lstStyle/>
              <a:p>
                <a:endParaRPr/>
              </a:p>
            </p:txBody>
          </p:sp>
          <p:sp>
            <p:nvSpPr>
              <p:cNvPr id="46" name="object 46"/>
              <p:cNvSpPr/>
              <p:nvPr/>
            </p:nvSpPr>
            <p:spPr>
              <a:xfrm>
                <a:off x="4828032" y="5431535"/>
                <a:ext cx="365760" cy="219710"/>
              </a:xfrm>
              <a:custGeom>
                <a:avLst/>
                <a:gdLst/>
                <a:ahLst/>
                <a:cxnLst/>
                <a:rect l="l" t="t" r="r" b="b"/>
                <a:pathLst>
                  <a:path w="365760" h="219710">
                    <a:moveTo>
                      <a:pt x="0" y="219455"/>
                    </a:moveTo>
                    <a:lnTo>
                      <a:pt x="365760" y="219455"/>
                    </a:lnTo>
                    <a:lnTo>
                      <a:pt x="365760" y="0"/>
                    </a:lnTo>
                    <a:lnTo>
                      <a:pt x="0" y="0"/>
                    </a:lnTo>
                    <a:lnTo>
                      <a:pt x="0" y="219455"/>
                    </a:lnTo>
                    <a:close/>
                  </a:path>
                </a:pathLst>
              </a:custGeom>
              <a:ln w="19050">
                <a:solidFill>
                  <a:srgbClr val="40458B"/>
                </a:solidFill>
              </a:ln>
            </p:spPr>
            <p:txBody>
              <a:bodyPr wrap="square" lIns="0" tIns="0" rIns="0" bIns="0" rtlCol="0"/>
              <a:lstStyle/>
              <a:p>
                <a:endParaRPr/>
              </a:p>
            </p:txBody>
          </p:sp>
          <p:sp>
            <p:nvSpPr>
              <p:cNvPr id="47" name="object 47"/>
              <p:cNvSpPr/>
              <p:nvPr/>
            </p:nvSpPr>
            <p:spPr>
              <a:xfrm>
                <a:off x="4917313" y="5444362"/>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48" name="object 48"/>
            <p:cNvSpPr txBox="1"/>
            <p:nvPr/>
          </p:nvSpPr>
          <p:spPr>
            <a:xfrm>
              <a:off x="4909565" y="5411266"/>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34</a:t>
              </a:r>
              <a:endParaRPr sz="1500">
                <a:latin typeface="Times New Roman"/>
                <a:cs typeface="Times New Roman"/>
              </a:endParaRPr>
            </a:p>
          </p:txBody>
        </p:sp>
        <p:grpSp>
          <p:nvGrpSpPr>
            <p:cNvPr id="49" name="object 49"/>
            <p:cNvGrpSpPr/>
            <p:nvPr/>
          </p:nvGrpSpPr>
          <p:grpSpPr>
            <a:xfrm>
              <a:off x="1316355" y="5348351"/>
              <a:ext cx="387985" cy="375285"/>
              <a:chOff x="1316355" y="5348351"/>
              <a:chExt cx="387985" cy="375285"/>
            </a:xfrm>
          </p:grpSpPr>
          <p:sp>
            <p:nvSpPr>
              <p:cNvPr id="50" name="object 50"/>
              <p:cNvSpPr/>
              <p:nvPr/>
            </p:nvSpPr>
            <p:spPr>
              <a:xfrm>
                <a:off x="1325880" y="5431536"/>
                <a:ext cx="365760" cy="219710"/>
              </a:xfrm>
              <a:custGeom>
                <a:avLst/>
                <a:gdLst/>
                <a:ahLst/>
                <a:cxnLst/>
                <a:rect l="l" t="t" r="r" b="b"/>
                <a:pathLst>
                  <a:path w="365760" h="219710">
                    <a:moveTo>
                      <a:pt x="0" y="219455"/>
                    </a:moveTo>
                    <a:lnTo>
                      <a:pt x="365760" y="219455"/>
                    </a:lnTo>
                    <a:lnTo>
                      <a:pt x="365760" y="0"/>
                    </a:lnTo>
                    <a:lnTo>
                      <a:pt x="0" y="0"/>
                    </a:lnTo>
                    <a:lnTo>
                      <a:pt x="0" y="219455"/>
                    </a:lnTo>
                    <a:close/>
                  </a:path>
                </a:pathLst>
              </a:custGeom>
              <a:ln w="19050">
                <a:solidFill>
                  <a:srgbClr val="40458B"/>
                </a:solidFill>
              </a:ln>
            </p:spPr>
            <p:txBody>
              <a:bodyPr wrap="square" lIns="0" tIns="0" rIns="0" bIns="0" rtlCol="0"/>
              <a:lstStyle/>
              <a:p>
                <a:endParaRPr/>
              </a:p>
            </p:txBody>
          </p:sp>
          <p:sp>
            <p:nvSpPr>
              <p:cNvPr id="51" name="object 51"/>
              <p:cNvSpPr/>
              <p:nvPr/>
            </p:nvSpPr>
            <p:spPr>
              <a:xfrm>
                <a:off x="1320038" y="5348363"/>
                <a:ext cx="384175" cy="375285"/>
              </a:xfrm>
              <a:custGeom>
                <a:avLst/>
                <a:gdLst/>
                <a:ahLst/>
                <a:cxnLst/>
                <a:rect l="l" t="t" r="r" b="b"/>
                <a:pathLst>
                  <a:path w="384175" h="375285">
                    <a:moveTo>
                      <a:pt x="384111" y="0"/>
                    </a:moveTo>
                    <a:lnTo>
                      <a:pt x="166687" y="0"/>
                    </a:lnTo>
                    <a:lnTo>
                      <a:pt x="0" y="0"/>
                    </a:lnTo>
                    <a:lnTo>
                      <a:pt x="0" y="374891"/>
                    </a:lnTo>
                    <a:lnTo>
                      <a:pt x="166624" y="374891"/>
                    </a:lnTo>
                    <a:lnTo>
                      <a:pt x="384111" y="374891"/>
                    </a:lnTo>
                    <a:lnTo>
                      <a:pt x="384111" y="0"/>
                    </a:lnTo>
                    <a:close/>
                  </a:path>
                </a:pathLst>
              </a:custGeom>
              <a:solidFill>
                <a:srgbClr val="0000FF"/>
              </a:solidFill>
            </p:spPr>
            <p:txBody>
              <a:bodyPr wrap="square" lIns="0" tIns="0" rIns="0" bIns="0" rtlCol="0"/>
              <a:lstStyle/>
              <a:p>
                <a:endParaRPr/>
              </a:p>
            </p:txBody>
          </p:sp>
        </p:grpSp>
        <p:sp>
          <p:nvSpPr>
            <p:cNvPr id="52" name="object 52"/>
            <p:cNvSpPr txBox="1"/>
            <p:nvPr/>
          </p:nvSpPr>
          <p:spPr>
            <a:xfrm>
              <a:off x="1320038" y="5348351"/>
              <a:ext cx="384175" cy="375285"/>
            </a:xfrm>
            <a:prstGeom prst="rect">
              <a:avLst/>
            </a:prstGeom>
          </p:spPr>
          <p:txBody>
            <a:bodyPr vert="horz" wrap="square" lIns="0" tIns="19685" rIns="0" bIns="0" rtlCol="0">
              <a:spAutoFit/>
            </a:bodyPr>
            <a:lstStyle/>
            <a:p>
              <a:pPr marL="1270">
                <a:lnSpc>
                  <a:spcPts val="2795"/>
                </a:lnSpc>
                <a:spcBef>
                  <a:spcPts val="155"/>
                </a:spcBef>
              </a:pPr>
              <a:r>
                <a:rPr sz="2350" spc="-175" dirty="0">
                  <a:solidFill>
                    <a:srgbClr val="FAF7E6"/>
                  </a:solidFill>
                  <a:latin typeface="Cambria"/>
                  <a:cs typeface="Cambria"/>
                </a:rPr>
                <a:t>−∞</a:t>
              </a:r>
              <a:endParaRPr sz="2350">
                <a:latin typeface="Cambria"/>
                <a:cs typeface="Cambria"/>
              </a:endParaRPr>
            </a:p>
          </p:txBody>
        </p:sp>
        <p:grpSp>
          <p:nvGrpSpPr>
            <p:cNvPr id="53" name="object 53"/>
            <p:cNvGrpSpPr/>
            <p:nvPr/>
          </p:nvGrpSpPr>
          <p:grpSpPr>
            <a:xfrm>
              <a:off x="2697098" y="5422010"/>
              <a:ext cx="384810" cy="238760"/>
              <a:chOff x="2697098" y="5422010"/>
              <a:chExt cx="384810" cy="238760"/>
            </a:xfrm>
          </p:grpSpPr>
          <p:sp>
            <p:nvSpPr>
              <p:cNvPr id="54" name="object 54"/>
              <p:cNvSpPr/>
              <p:nvPr/>
            </p:nvSpPr>
            <p:spPr>
              <a:xfrm>
                <a:off x="2706623" y="5431535"/>
                <a:ext cx="365760" cy="219710"/>
              </a:xfrm>
              <a:custGeom>
                <a:avLst/>
                <a:gdLst/>
                <a:ahLst/>
                <a:cxnLst/>
                <a:rect l="l" t="t" r="r" b="b"/>
                <a:pathLst>
                  <a:path w="365760" h="219710">
                    <a:moveTo>
                      <a:pt x="365760" y="0"/>
                    </a:moveTo>
                    <a:lnTo>
                      <a:pt x="0" y="0"/>
                    </a:lnTo>
                    <a:lnTo>
                      <a:pt x="0" y="219455"/>
                    </a:lnTo>
                    <a:lnTo>
                      <a:pt x="365760" y="219455"/>
                    </a:lnTo>
                    <a:lnTo>
                      <a:pt x="365760" y="0"/>
                    </a:lnTo>
                    <a:close/>
                  </a:path>
                </a:pathLst>
              </a:custGeom>
              <a:solidFill>
                <a:srgbClr val="EBD782"/>
              </a:solidFill>
            </p:spPr>
            <p:txBody>
              <a:bodyPr wrap="square" lIns="0" tIns="0" rIns="0" bIns="0" rtlCol="0"/>
              <a:lstStyle/>
              <a:p>
                <a:endParaRPr/>
              </a:p>
            </p:txBody>
          </p:sp>
          <p:sp>
            <p:nvSpPr>
              <p:cNvPr id="55" name="object 55"/>
              <p:cNvSpPr/>
              <p:nvPr/>
            </p:nvSpPr>
            <p:spPr>
              <a:xfrm>
                <a:off x="2706623" y="5431535"/>
                <a:ext cx="365760" cy="219710"/>
              </a:xfrm>
              <a:custGeom>
                <a:avLst/>
                <a:gdLst/>
                <a:ahLst/>
                <a:cxnLst/>
                <a:rect l="l" t="t" r="r" b="b"/>
                <a:pathLst>
                  <a:path w="365760" h="219710">
                    <a:moveTo>
                      <a:pt x="0" y="219455"/>
                    </a:moveTo>
                    <a:lnTo>
                      <a:pt x="365760" y="219455"/>
                    </a:lnTo>
                    <a:lnTo>
                      <a:pt x="365760" y="0"/>
                    </a:lnTo>
                    <a:lnTo>
                      <a:pt x="0" y="0"/>
                    </a:lnTo>
                    <a:lnTo>
                      <a:pt x="0" y="219455"/>
                    </a:lnTo>
                    <a:close/>
                  </a:path>
                </a:pathLst>
              </a:custGeom>
              <a:ln w="19050">
                <a:solidFill>
                  <a:srgbClr val="40458B"/>
                </a:solidFill>
              </a:ln>
            </p:spPr>
            <p:txBody>
              <a:bodyPr wrap="square" lIns="0" tIns="0" rIns="0" bIns="0" rtlCol="0"/>
              <a:lstStyle/>
              <a:p>
                <a:endParaRPr/>
              </a:p>
            </p:txBody>
          </p:sp>
          <p:sp>
            <p:nvSpPr>
              <p:cNvPr id="56" name="object 56"/>
              <p:cNvSpPr/>
              <p:nvPr/>
            </p:nvSpPr>
            <p:spPr>
              <a:xfrm>
                <a:off x="2793237" y="5444362"/>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57" name="object 57"/>
            <p:cNvSpPr txBox="1"/>
            <p:nvPr/>
          </p:nvSpPr>
          <p:spPr>
            <a:xfrm>
              <a:off x="2783458" y="5411266"/>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23</a:t>
              </a:r>
              <a:endParaRPr sz="1500">
                <a:latin typeface="Times New Roman"/>
                <a:cs typeface="Times New Roman"/>
              </a:endParaRPr>
            </a:p>
          </p:txBody>
        </p:sp>
        <p:grpSp>
          <p:nvGrpSpPr>
            <p:cNvPr id="58" name="object 58"/>
            <p:cNvGrpSpPr/>
            <p:nvPr/>
          </p:nvGrpSpPr>
          <p:grpSpPr>
            <a:xfrm>
              <a:off x="1691258" y="5193919"/>
              <a:ext cx="6546215" cy="969644"/>
              <a:chOff x="1691258" y="5193919"/>
              <a:chExt cx="6546215" cy="969644"/>
            </a:xfrm>
          </p:grpSpPr>
          <p:sp>
            <p:nvSpPr>
              <p:cNvPr id="59" name="object 59"/>
              <p:cNvSpPr/>
              <p:nvPr/>
            </p:nvSpPr>
            <p:spPr>
              <a:xfrm>
                <a:off x="1700783" y="5541264"/>
                <a:ext cx="6527165" cy="0"/>
              </a:xfrm>
              <a:custGeom>
                <a:avLst/>
                <a:gdLst/>
                <a:ahLst/>
                <a:cxnLst/>
                <a:rect l="l" t="t" r="r" b="b"/>
                <a:pathLst>
                  <a:path w="6527165">
                    <a:moveTo>
                      <a:pt x="0" y="0"/>
                    </a:moveTo>
                    <a:lnTo>
                      <a:pt x="993775" y="0"/>
                    </a:lnTo>
                  </a:path>
                  <a:path w="6527165">
                    <a:moveTo>
                      <a:pt x="1380744" y="0"/>
                    </a:moveTo>
                    <a:lnTo>
                      <a:pt x="2425319" y="0"/>
                    </a:lnTo>
                  </a:path>
                  <a:path w="6527165">
                    <a:moveTo>
                      <a:pt x="2825496" y="0"/>
                    </a:moveTo>
                    <a:lnTo>
                      <a:pt x="3112897" y="0"/>
                    </a:lnTo>
                  </a:path>
                  <a:path w="6527165">
                    <a:moveTo>
                      <a:pt x="3511296" y="0"/>
                    </a:moveTo>
                    <a:lnTo>
                      <a:pt x="5152771" y="0"/>
                    </a:lnTo>
                  </a:path>
                  <a:path w="6527165">
                    <a:moveTo>
                      <a:pt x="5550408" y="0"/>
                    </a:moveTo>
                    <a:lnTo>
                      <a:pt x="6526657" y="0"/>
                    </a:lnTo>
                  </a:path>
                </a:pathLst>
              </a:custGeom>
              <a:ln w="19050">
                <a:solidFill>
                  <a:srgbClr val="40458B"/>
                </a:solidFill>
              </a:ln>
            </p:spPr>
            <p:txBody>
              <a:bodyPr wrap="square" lIns="0" tIns="0" rIns="0" bIns="0" rtlCol="0"/>
              <a:lstStyle/>
              <a:p>
                <a:endParaRPr/>
              </a:p>
            </p:txBody>
          </p:sp>
          <p:sp>
            <p:nvSpPr>
              <p:cNvPr id="60" name="object 60"/>
              <p:cNvSpPr/>
              <p:nvPr/>
            </p:nvSpPr>
            <p:spPr>
              <a:xfrm>
                <a:off x="4321175" y="5193918"/>
                <a:ext cx="2750185" cy="226060"/>
              </a:xfrm>
              <a:custGeom>
                <a:avLst/>
                <a:gdLst/>
                <a:ahLst/>
                <a:cxnLst/>
                <a:rect l="l" t="t" r="r" b="b"/>
                <a:pathLst>
                  <a:path w="2750184" h="226060">
                    <a:moveTo>
                      <a:pt x="2750185" y="222758"/>
                    </a:moveTo>
                    <a:lnTo>
                      <a:pt x="2750134" y="222250"/>
                    </a:lnTo>
                    <a:lnTo>
                      <a:pt x="2750032" y="220916"/>
                    </a:lnTo>
                    <a:lnTo>
                      <a:pt x="2749969" y="220091"/>
                    </a:lnTo>
                    <a:lnTo>
                      <a:pt x="2749804" y="217805"/>
                    </a:lnTo>
                    <a:lnTo>
                      <a:pt x="2749677" y="217170"/>
                    </a:lnTo>
                    <a:lnTo>
                      <a:pt x="2749550" y="216408"/>
                    </a:lnTo>
                    <a:lnTo>
                      <a:pt x="2728722" y="179959"/>
                    </a:lnTo>
                    <a:lnTo>
                      <a:pt x="2692908" y="153416"/>
                    </a:lnTo>
                    <a:lnTo>
                      <a:pt x="2654173" y="133985"/>
                    </a:lnTo>
                    <a:lnTo>
                      <a:pt x="2606929" y="115443"/>
                    </a:lnTo>
                    <a:lnTo>
                      <a:pt x="2551684" y="97790"/>
                    </a:lnTo>
                    <a:lnTo>
                      <a:pt x="2489073" y="81280"/>
                    </a:lnTo>
                    <a:lnTo>
                      <a:pt x="2419858" y="65786"/>
                    </a:lnTo>
                    <a:lnTo>
                      <a:pt x="2344801" y="51689"/>
                    </a:lnTo>
                    <a:lnTo>
                      <a:pt x="2305177" y="45085"/>
                    </a:lnTo>
                    <a:lnTo>
                      <a:pt x="2264397" y="38862"/>
                    </a:lnTo>
                    <a:lnTo>
                      <a:pt x="2222627" y="33020"/>
                    </a:lnTo>
                    <a:lnTo>
                      <a:pt x="2187778" y="28575"/>
                    </a:lnTo>
                    <a:lnTo>
                      <a:pt x="2179828" y="27559"/>
                    </a:lnTo>
                    <a:lnTo>
                      <a:pt x="2136013" y="22606"/>
                    </a:lnTo>
                    <a:lnTo>
                      <a:pt x="2091436" y="18034"/>
                    </a:lnTo>
                    <a:lnTo>
                      <a:pt x="2045970" y="13970"/>
                    </a:lnTo>
                    <a:lnTo>
                      <a:pt x="1999996" y="10414"/>
                    </a:lnTo>
                    <a:lnTo>
                      <a:pt x="1908467" y="4826"/>
                    </a:lnTo>
                    <a:lnTo>
                      <a:pt x="1909356" y="4826"/>
                    </a:lnTo>
                    <a:lnTo>
                      <a:pt x="1861858" y="2794"/>
                    </a:lnTo>
                    <a:lnTo>
                      <a:pt x="1863242" y="2794"/>
                    </a:lnTo>
                    <a:lnTo>
                      <a:pt x="1769224" y="381"/>
                    </a:lnTo>
                    <a:lnTo>
                      <a:pt x="1787321" y="381"/>
                    </a:lnTo>
                    <a:lnTo>
                      <a:pt x="1715135" y="0"/>
                    </a:lnTo>
                    <a:lnTo>
                      <a:pt x="1667129" y="381"/>
                    </a:lnTo>
                    <a:lnTo>
                      <a:pt x="1619250" y="1270"/>
                    </a:lnTo>
                    <a:lnTo>
                      <a:pt x="1571498" y="2794"/>
                    </a:lnTo>
                    <a:lnTo>
                      <a:pt x="1524127" y="4826"/>
                    </a:lnTo>
                    <a:lnTo>
                      <a:pt x="1430528" y="10553"/>
                    </a:lnTo>
                    <a:lnTo>
                      <a:pt x="1384427" y="14109"/>
                    </a:lnTo>
                    <a:lnTo>
                      <a:pt x="1338961" y="18161"/>
                    </a:lnTo>
                    <a:lnTo>
                      <a:pt x="1250569" y="27813"/>
                    </a:lnTo>
                    <a:lnTo>
                      <a:pt x="1209751" y="33020"/>
                    </a:lnTo>
                    <a:lnTo>
                      <a:pt x="1165860" y="39116"/>
                    </a:lnTo>
                    <a:lnTo>
                      <a:pt x="1125220" y="45339"/>
                    </a:lnTo>
                    <a:lnTo>
                      <a:pt x="1085596" y="52070"/>
                    </a:lnTo>
                    <a:lnTo>
                      <a:pt x="1047496" y="58928"/>
                    </a:lnTo>
                    <a:lnTo>
                      <a:pt x="975106" y="73914"/>
                    </a:lnTo>
                    <a:lnTo>
                      <a:pt x="909320" y="90043"/>
                    </a:lnTo>
                    <a:lnTo>
                      <a:pt x="850265" y="107315"/>
                    </a:lnTo>
                    <a:lnTo>
                      <a:pt x="799084" y="125349"/>
                    </a:lnTo>
                    <a:lnTo>
                      <a:pt x="763028" y="141020"/>
                    </a:lnTo>
                    <a:lnTo>
                      <a:pt x="763028" y="172351"/>
                    </a:lnTo>
                    <a:lnTo>
                      <a:pt x="761898" y="173532"/>
                    </a:lnTo>
                    <a:lnTo>
                      <a:pt x="763016" y="172351"/>
                    </a:lnTo>
                    <a:lnTo>
                      <a:pt x="763028" y="141020"/>
                    </a:lnTo>
                    <a:lnTo>
                      <a:pt x="755904" y="144526"/>
                    </a:lnTo>
                    <a:lnTo>
                      <a:pt x="746633" y="149352"/>
                    </a:lnTo>
                    <a:lnTo>
                      <a:pt x="745236" y="149987"/>
                    </a:lnTo>
                    <a:lnTo>
                      <a:pt x="743966" y="151003"/>
                    </a:lnTo>
                    <a:lnTo>
                      <a:pt x="742823" y="152146"/>
                    </a:lnTo>
                    <a:lnTo>
                      <a:pt x="742022" y="152984"/>
                    </a:lnTo>
                    <a:lnTo>
                      <a:pt x="720979" y="133604"/>
                    </a:lnTo>
                    <a:lnTo>
                      <a:pt x="720813" y="133604"/>
                    </a:lnTo>
                    <a:lnTo>
                      <a:pt x="705510" y="186702"/>
                    </a:lnTo>
                    <a:lnTo>
                      <a:pt x="703326" y="180213"/>
                    </a:lnTo>
                    <a:lnTo>
                      <a:pt x="679577" y="138684"/>
                    </a:lnTo>
                    <a:lnTo>
                      <a:pt x="653542" y="109982"/>
                    </a:lnTo>
                    <a:lnTo>
                      <a:pt x="621665" y="83693"/>
                    </a:lnTo>
                    <a:lnTo>
                      <a:pt x="571627" y="53340"/>
                    </a:lnTo>
                    <a:lnTo>
                      <a:pt x="514477" y="28575"/>
                    </a:lnTo>
                    <a:lnTo>
                      <a:pt x="452247" y="10934"/>
                    </a:lnTo>
                    <a:lnTo>
                      <a:pt x="403098" y="2794"/>
                    </a:lnTo>
                    <a:lnTo>
                      <a:pt x="353314" y="127"/>
                    </a:lnTo>
                    <a:lnTo>
                      <a:pt x="336677" y="381"/>
                    </a:lnTo>
                    <a:lnTo>
                      <a:pt x="286893" y="4965"/>
                    </a:lnTo>
                    <a:lnTo>
                      <a:pt x="223139" y="18542"/>
                    </a:lnTo>
                    <a:lnTo>
                      <a:pt x="162788" y="40132"/>
                    </a:lnTo>
                    <a:lnTo>
                      <a:pt x="109093" y="67945"/>
                    </a:lnTo>
                    <a:lnTo>
                      <a:pt x="73660" y="92456"/>
                    </a:lnTo>
                    <a:lnTo>
                      <a:pt x="43688" y="119507"/>
                    </a:lnTo>
                    <a:lnTo>
                      <a:pt x="33020" y="131953"/>
                    </a:lnTo>
                    <a:lnTo>
                      <a:pt x="28092" y="141109"/>
                    </a:lnTo>
                    <a:lnTo>
                      <a:pt x="0" y="130048"/>
                    </a:lnTo>
                    <a:lnTo>
                      <a:pt x="8293" y="223266"/>
                    </a:lnTo>
                    <a:lnTo>
                      <a:pt x="8407" y="224536"/>
                    </a:lnTo>
                    <a:lnTo>
                      <a:pt x="8509" y="225552"/>
                    </a:lnTo>
                    <a:lnTo>
                      <a:pt x="74955" y="165735"/>
                    </a:lnTo>
                    <a:lnTo>
                      <a:pt x="79756" y="161417"/>
                    </a:lnTo>
                    <a:lnTo>
                      <a:pt x="54864" y="151638"/>
                    </a:lnTo>
                    <a:lnTo>
                      <a:pt x="56654" y="148336"/>
                    </a:lnTo>
                    <a:lnTo>
                      <a:pt x="57442" y="146875"/>
                    </a:lnTo>
                    <a:lnTo>
                      <a:pt x="90805" y="115316"/>
                    </a:lnTo>
                    <a:lnTo>
                      <a:pt x="123190" y="92837"/>
                    </a:lnTo>
                    <a:lnTo>
                      <a:pt x="173609" y="66548"/>
                    </a:lnTo>
                    <a:lnTo>
                      <a:pt x="229997" y="46355"/>
                    </a:lnTo>
                    <a:lnTo>
                      <a:pt x="290576" y="33274"/>
                    </a:lnTo>
                    <a:lnTo>
                      <a:pt x="337185" y="28956"/>
                    </a:lnTo>
                    <a:lnTo>
                      <a:pt x="352806" y="28575"/>
                    </a:lnTo>
                    <a:lnTo>
                      <a:pt x="368300" y="28956"/>
                    </a:lnTo>
                    <a:lnTo>
                      <a:pt x="414655" y="33020"/>
                    </a:lnTo>
                    <a:lnTo>
                      <a:pt x="475107" y="45974"/>
                    </a:lnTo>
                    <a:lnTo>
                      <a:pt x="531622" y="65913"/>
                    </a:lnTo>
                    <a:lnTo>
                      <a:pt x="581914" y="91694"/>
                    </a:lnTo>
                    <a:lnTo>
                      <a:pt x="614680" y="114173"/>
                    </a:lnTo>
                    <a:lnTo>
                      <a:pt x="649389" y="146875"/>
                    </a:lnTo>
                    <a:lnTo>
                      <a:pt x="672465" y="181102"/>
                    </a:lnTo>
                    <a:lnTo>
                      <a:pt x="683183" y="223266"/>
                    </a:lnTo>
                    <a:lnTo>
                      <a:pt x="683260" y="224536"/>
                    </a:lnTo>
                    <a:lnTo>
                      <a:pt x="694740" y="224028"/>
                    </a:lnTo>
                    <a:lnTo>
                      <a:pt x="694309" y="225552"/>
                    </a:lnTo>
                    <a:lnTo>
                      <a:pt x="698792" y="223850"/>
                    </a:lnTo>
                    <a:lnTo>
                      <a:pt x="711835" y="223266"/>
                    </a:lnTo>
                    <a:lnTo>
                      <a:pt x="711606" y="218986"/>
                    </a:lnTo>
                    <a:lnTo>
                      <a:pt x="783844" y="191516"/>
                    </a:lnTo>
                    <a:lnTo>
                      <a:pt x="774458" y="182880"/>
                    </a:lnTo>
                    <a:lnTo>
                      <a:pt x="763460" y="172758"/>
                    </a:lnTo>
                    <a:lnTo>
                      <a:pt x="765302" y="171831"/>
                    </a:lnTo>
                    <a:lnTo>
                      <a:pt x="808990" y="152146"/>
                    </a:lnTo>
                    <a:lnTo>
                      <a:pt x="858774" y="134620"/>
                    </a:lnTo>
                    <a:lnTo>
                      <a:pt x="916305" y="117729"/>
                    </a:lnTo>
                    <a:lnTo>
                      <a:pt x="981202" y="101854"/>
                    </a:lnTo>
                    <a:lnTo>
                      <a:pt x="1052449" y="87122"/>
                    </a:lnTo>
                    <a:lnTo>
                      <a:pt x="1090422" y="80264"/>
                    </a:lnTo>
                    <a:lnTo>
                      <a:pt x="1129538" y="73660"/>
                    </a:lnTo>
                    <a:lnTo>
                      <a:pt x="1169797" y="67437"/>
                    </a:lnTo>
                    <a:lnTo>
                      <a:pt x="1253871" y="56261"/>
                    </a:lnTo>
                    <a:lnTo>
                      <a:pt x="1297305" y="51181"/>
                    </a:lnTo>
                    <a:lnTo>
                      <a:pt x="1386586" y="42545"/>
                    </a:lnTo>
                    <a:lnTo>
                      <a:pt x="1432179" y="39116"/>
                    </a:lnTo>
                    <a:lnTo>
                      <a:pt x="1525270" y="33401"/>
                    </a:lnTo>
                    <a:lnTo>
                      <a:pt x="1572387" y="31242"/>
                    </a:lnTo>
                    <a:lnTo>
                      <a:pt x="1619885" y="29845"/>
                    </a:lnTo>
                    <a:lnTo>
                      <a:pt x="1667383" y="28956"/>
                    </a:lnTo>
                    <a:lnTo>
                      <a:pt x="1772056" y="28879"/>
                    </a:lnTo>
                    <a:lnTo>
                      <a:pt x="1786432" y="28956"/>
                    </a:lnTo>
                    <a:lnTo>
                      <a:pt x="1769427" y="28956"/>
                    </a:lnTo>
                    <a:lnTo>
                      <a:pt x="1817052" y="29845"/>
                    </a:lnTo>
                    <a:lnTo>
                      <a:pt x="1814195" y="29845"/>
                    </a:lnTo>
                    <a:lnTo>
                      <a:pt x="1857629" y="31242"/>
                    </a:lnTo>
                    <a:lnTo>
                      <a:pt x="1907552" y="33401"/>
                    </a:lnTo>
                    <a:lnTo>
                      <a:pt x="1906727" y="33401"/>
                    </a:lnTo>
                    <a:lnTo>
                      <a:pt x="1997710" y="38862"/>
                    </a:lnTo>
                    <a:lnTo>
                      <a:pt x="2088515" y="46482"/>
                    </a:lnTo>
                    <a:lnTo>
                      <a:pt x="2132838" y="51054"/>
                    </a:lnTo>
                    <a:lnTo>
                      <a:pt x="2176272" y="56007"/>
                    </a:lnTo>
                    <a:lnTo>
                      <a:pt x="2218690" y="61341"/>
                    </a:lnTo>
                    <a:lnTo>
                      <a:pt x="2260219" y="67183"/>
                    </a:lnTo>
                    <a:lnTo>
                      <a:pt x="2300605" y="73279"/>
                    </a:lnTo>
                    <a:lnTo>
                      <a:pt x="2339721" y="79756"/>
                    </a:lnTo>
                    <a:lnTo>
                      <a:pt x="2377440" y="86614"/>
                    </a:lnTo>
                    <a:lnTo>
                      <a:pt x="2448687" y="101219"/>
                    </a:lnTo>
                    <a:lnTo>
                      <a:pt x="2513584" y="116967"/>
                    </a:lnTo>
                    <a:lnTo>
                      <a:pt x="2571115" y="133604"/>
                    </a:lnTo>
                    <a:lnTo>
                      <a:pt x="2620645" y="151003"/>
                    </a:lnTo>
                    <a:lnTo>
                      <a:pt x="2661412" y="168910"/>
                    </a:lnTo>
                    <a:lnTo>
                      <a:pt x="2697988" y="191008"/>
                    </a:lnTo>
                    <a:lnTo>
                      <a:pt x="2720365" y="217170"/>
                    </a:lnTo>
                    <a:lnTo>
                      <a:pt x="2720467" y="217424"/>
                    </a:lnTo>
                    <a:lnTo>
                      <a:pt x="2721279" y="220916"/>
                    </a:lnTo>
                    <a:lnTo>
                      <a:pt x="2721381" y="221335"/>
                    </a:lnTo>
                    <a:lnTo>
                      <a:pt x="2721432" y="222758"/>
                    </a:lnTo>
                    <a:lnTo>
                      <a:pt x="2721610" y="225044"/>
                    </a:lnTo>
                    <a:lnTo>
                      <a:pt x="2750185" y="222758"/>
                    </a:lnTo>
                    <a:close/>
                  </a:path>
                </a:pathLst>
              </a:custGeom>
              <a:solidFill>
                <a:srgbClr val="BD2C00"/>
              </a:solidFill>
            </p:spPr>
            <p:txBody>
              <a:bodyPr wrap="square" lIns="0" tIns="0" rIns="0" bIns="0" rtlCol="0"/>
              <a:lstStyle/>
              <a:p>
                <a:endParaRPr/>
              </a:p>
            </p:txBody>
          </p:sp>
          <p:sp>
            <p:nvSpPr>
              <p:cNvPr id="61" name="object 61"/>
              <p:cNvSpPr/>
              <p:nvPr/>
            </p:nvSpPr>
            <p:spPr>
              <a:xfrm>
                <a:off x="6181343" y="5934456"/>
                <a:ext cx="365760" cy="219710"/>
              </a:xfrm>
              <a:custGeom>
                <a:avLst/>
                <a:gdLst/>
                <a:ahLst/>
                <a:cxnLst/>
                <a:rect l="l" t="t" r="r" b="b"/>
                <a:pathLst>
                  <a:path w="365759" h="219710">
                    <a:moveTo>
                      <a:pt x="365759" y="0"/>
                    </a:moveTo>
                    <a:lnTo>
                      <a:pt x="0" y="0"/>
                    </a:lnTo>
                    <a:lnTo>
                      <a:pt x="0" y="219456"/>
                    </a:lnTo>
                    <a:lnTo>
                      <a:pt x="365759" y="219456"/>
                    </a:lnTo>
                    <a:lnTo>
                      <a:pt x="365759" y="0"/>
                    </a:lnTo>
                    <a:close/>
                  </a:path>
                </a:pathLst>
              </a:custGeom>
              <a:solidFill>
                <a:srgbClr val="EBD782"/>
              </a:solidFill>
            </p:spPr>
            <p:txBody>
              <a:bodyPr wrap="square" lIns="0" tIns="0" rIns="0" bIns="0" rtlCol="0"/>
              <a:lstStyle/>
              <a:p>
                <a:endParaRPr/>
              </a:p>
            </p:txBody>
          </p:sp>
          <p:sp>
            <p:nvSpPr>
              <p:cNvPr id="62" name="object 62"/>
              <p:cNvSpPr/>
              <p:nvPr/>
            </p:nvSpPr>
            <p:spPr>
              <a:xfrm>
                <a:off x="6181343" y="5934456"/>
                <a:ext cx="365760" cy="219710"/>
              </a:xfrm>
              <a:custGeom>
                <a:avLst/>
                <a:gdLst/>
                <a:ahLst/>
                <a:cxnLst/>
                <a:rect l="l" t="t" r="r" b="b"/>
                <a:pathLst>
                  <a:path w="365759" h="219710">
                    <a:moveTo>
                      <a:pt x="0" y="219456"/>
                    </a:moveTo>
                    <a:lnTo>
                      <a:pt x="365759" y="219456"/>
                    </a:lnTo>
                    <a:lnTo>
                      <a:pt x="365759" y="0"/>
                    </a:lnTo>
                    <a:lnTo>
                      <a:pt x="0" y="0"/>
                    </a:lnTo>
                    <a:lnTo>
                      <a:pt x="0" y="219456"/>
                    </a:lnTo>
                    <a:close/>
                  </a:path>
                </a:pathLst>
              </a:custGeom>
              <a:ln w="19049">
                <a:solidFill>
                  <a:srgbClr val="40458B"/>
                </a:solidFill>
              </a:ln>
            </p:spPr>
            <p:txBody>
              <a:bodyPr wrap="square" lIns="0" tIns="0" rIns="0" bIns="0" rtlCol="0"/>
              <a:lstStyle/>
              <a:p>
                <a:endParaRPr/>
              </a:p>
            </p:txBody>
          </p:sp>
          <p:sp>
            <p:nvSpPr>
              <p:cNvPr id="63" name="object 63"/>
              <p:cNvSpPr/>
              <p:nvPr/>
            </p:nvSpPr>
            <p:spPr>
              <a:xfrm>
                <a:off x="6271387"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64" name="object 64"/>
            <p:cNvSpPr txBox="1"/>
            <p:nvPr/>
          </p:nvSpPr>
          <p:spPr>
            <a:xfrm>
              <a:off x="6265164"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56</a:t>
              </a:r>
              <a:endParaRPr sz="1500">
                <a:latin typeface="Times New Roman"/>
                <a:cs typeface="Times New Roman"/>
              </a:endParaRPr>
            </a:p>
          </p:txBody>
        </p:sp>
        <p:grpSp>
          <p:nvGrpSpPr>
            <p:cNvPr id="65" name="object 65"/>
            <p:cNvGrpSpPr/>
            <p:nvPr/>
          </p:nvGrpSpPr>
          <p:grpSpPr>
            <a:xfrm>
              <a:off x="6866763" y="5924930"/>
              <a:ext cx="375920" cy="238760"/>
              <a:chOff x="6866763" y="5924930"/>
              <a:chExt cx="375920" cy="238760"/>
            </a:xfrm>
          </p:grpSpPr>
          <p:sp>
            <p:nvSpPr>
              <p:cNvPr id="66" name="object 66"/>
              <p:cNvSpPr/>
              <p:nvPr/>
            </p:nvSpPr>
            <p:spPr>
              <a:xfrm>
                <a:off x="6876288" y="5934455"/>
                <a:ext cx="356870" cy="219710"/>
              </a:xfrm>
              <a:custGeom>
                <a:avLst/>
                <a:gdLst/>
                <a:ahLst/>
                <a:cxnLst/>
                <a:rect l="l" t="t" r="r" b="b"/>
                <a:pathLst>
                  <a:path w="356870" h="219710">
                    <a:moveTo>
                      <a:pt x="356616" y="0"/>
                    </a:moveTo>
                    <a:lnTo>
                      <a:pt x="0" y="0"/>
                    </a:lnTo>
                    <a:lnTo>
                      <a:pt x="0" y="219456"/>
                    </a:lnTo>
                    <a:lnTo>
                      <a:pt x="356616" y="219456"/>
                    </a:lnTo>
                    <a:lnTo>
                      <a:pt x="356616" y="0"/>
                    </a:lnTo>
                    <a:close/>
                  </a:path>
                </a:pathLst>
              </a:custGeom>
              <a:solidFill>
                <a:srgbClr val="EBD782"/>
              </a:solidFill>
            </p:spPr>
            <p:txBody>
              <a:bodyPr wrap="square" lIns="0" tIns="0" rIns="0" bIns="0" rtlCol="0"/>
              <a:lstStyle/>
              <a:p>
                <a:endParaRPr/>
              </a:p>
            </p:txBody>
          </p:sp>
          <p:sp>
            <p:nvSpPr>
              <p:cNvPr id="67" name="object 67"/>
              <p:cNvSpPr/>
              <p:nvPr/>
            </p:nvSpPr>
            <p:spPr>
              <a:xfrm>
                <a:off x="6876288" y="5934455"/>
                <a:ext cx="356870" cy="219710"/>
              </a:xfrm>
              <a:custGeom>
                <a:avLst/>
                <a:gdLst/>
                <a:ahLst/>
                <a:cxnLst/>
                <a:rect l="l" t="t" r="r" b="b"/>
                <a:pathLst>
                  <a:path w="356870" h="219710">
                    <a:moveTo>
                      <a:pt x="0" y="219456"/>
                    </a:moveTo>
                    <a:lnTo>
                      <a:pt x="356616" y="219456"/>
                    </a:lnTo>
                    <a:lnTo>
                      <a:pt x="356616" y="0"/>
                    </a:lnTo>
                    <a:lnTo>
                      <a:pt x="0" y="0"/>
                    </a:lnTo>
                    <a:lnTo>
                      <a:pt x="0" y="219456"/>
                    </a:lnTo>
                    <a:close/>
                  </a:path>
                </a:pathLst>
              </a:custGeom>
              <a:ln w="19050">
                <a:solidFill>
                  <a:srgbClr val="40458B"/>
                </a:solidFill>
              </a:ln>
            </p:spPr>
            <p:txBody>
              <a:bodyPr wrap="square" lIns="0" tIns="0" rIns="0" bIns="0" rtlCol="0"/>
              <a:lstStyle/>
              <a:p>
                <a:endParaRPr/>
              </a:p>
            </p:txBody>
          </p:sp>
          <p:sp>
            <p:nvSpPr>
              <p:cNvPr id="68" name="object 68"/>
              <p:cNvSpPr/>
              <p:nvPr/>
            </p:nvSpPr>
            <p:spPr>
              <a:xfrm>
                <a:off x="6958838"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69" name="object 69"/>
            <p:cNvSpPr txBox="1"/>
            <p:nvPr/>
          </p:nvSpPr>
          <p:spPr>
            <a:xfrm>
              <a:off x="6953122"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64</a:t>
              </a:r>
              <a:endParaRPr sz="1500">
                <a:latin typeface="Times New Roman"/>
                <a:cs typeface="Times New Roman"/>
              </a:endParaRPr>
            </a:p>
          </p:txBody>
        </p:sp>
        <p:grpSp>
          <p:nvGrpSpPr>
            <p:cNvPr id="70" name="object 70"/>
            <p:cNvGrpSpPr/>
            <p:nvPr/>
          </p:nvGrpSpPr>
          <p:grpSpPr>
            <a:xfrm>
              <a:off x="7552563" y="5924930"/>
              <a:ext cx="375920" cy="238760"/>
              <a:chOff x="7552563" y="5924930"/>
              <a:chExt cx="375920" cy="238760"/>
            </a:xfrm>
          </p:grpSpPr>
          <p:sp>
            <p:nvSpPr>
              <p:cNvPr id="71" name="object 71"/>
              <p:cNvSpPr/>
              <p:nvPr/>
            </p:nvSpPr>
            <p:spPr>
              <a:xfrm>
                <a:off x="7562088" y="5934455"/>
                <a:ext cx="356870" cy="219710"/>
              </a:xfrm>
              <a:custGeom>
                <a:avLst/>
                <a:gdLst/>
                <a:ahLst/>
                <a:cxnLst/>
                <a:rect l="l" t="t" r="r" b="b"/>
                <a:pathLst>
                  <a:path w="356870" h="219710">
                    <a:moveTo>
                      <a:pt x="356616" y="0"/>
                    </a:moveTo>
                    <a:lnTo>
                      <a:pt x="0" y="0"/>
                    </a:lnTo>
                    <a:lnTo>
                      <a:pt x="0" y="219456"/>
                    </a:lnTo>
                    <a:lnTo>
                      <a:pt x="356616" y="219456"/>
                    </a:lnTo>
                    <a:lnTo>
                      <a:pt x="356616" y="0"/>
                    </a:lnTo>
                    <a:close/>
                  </a:path>
                </a:pathLst>
              </a:custGeom>
              <a:solidFill>
                <a:srgbClr val="EBD782"/>
              </a:solidFill>
            </p:spPr>
            <p:txBody>
              <a:bodyPr wrap="square" lIns="0" tIns="0" rIns="0" bIns="0" rtlCol="0"/>
              <a:lstStyle/>
              <a:p>
                <a:endParaRPr/>
              </a:p>
            </p:txBody>
          </p:sp>
          <p:sp>
            <p:nvSpPr>
              <p:cNvPr id="72" name="object 72"/>
              <p:cNvSpPr/>
              <p:nvPr/>
            </p:nvSpPr>
            <p:spPr>
              <a:xfrm>
                <a:off x="7562088" y="5934455"/>
                <a:ext cx="356870" cy="219710"/>
              </a:xfrm>
              <a:custGeom>
                <a:avLst/>
                <a:gdLst/>
                <a:ahLst/>
                <a:cxnLst/>
                <a:rect l="l" t="t" r="r" b="b"/>
                <a:pathLst>
                  <a:path w="356870" h="219710">
                    <a:moveTo>
                      <a:pt x="0" y="219456"/>
                    </a:moveTo>
                    <a:lnTo>
                      <a:pt x="356616" y="219456"/>
                    </a:lnTo>
                    <a:lnTo>
                      <a:pt x="356616" y="0"/>
                    </a:lnTo>
                    <a:lnTo>
                      <a:pt x="0" y="0"/>
                    </a:lnTo>
                    <a:lnTo>
                      <a:pt x="0" y="219456"/>
                    </a:lnTo>
                    <a:close/>
                  </a:path>
                </a:pathLst>
              </a:custGeom>
              <a:ln w="19050">
                <a:solidFill>
                  <a:srgbClr val="40458B"/>
                </a:solidFill>
              </a:ln>
            </p:spPr>
            <p:txBody>
              <a:bodyPr wrap="square" lIns="0" tIns="0" rIns="0" bIns="0" rtlCol="0"/>
              <a:lstStyle/>
              <a:p>
                <a:endParaRPr/>
              </a:p>
            </p:txBody>
          </p:sp>
          <p:sp>
            <p:nvSpPr>
              <p:cNvPr id="73" name="object 73"/>
              <p:cNvSpPr/>
              <p:nvPr/>
            </p:nvSpPr>
            <p:spPr>
              <a:xfrm>
                <a:off x="7645400"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74" name="object 74"/>
            <p:cNvSpPr txBox="1"/>
            <p:nvPr/>
          </p:nvSpPr>
          <p:spPr>
            <a:xfrm>
              <a:off x="7640573"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78</a:t>
              </a:r>
              <a:endParaRPr sz="1500">
                <a:latin typeface="Times New Roman"/>
                <a:cs typeface="Times New Roman"/>
              </a:endParaRPr>
            </a:p>
          </p:txBody>
        </p:sp>
        <p:grpSp>
          <p:nvGrpSpPr>
            <p:cNvPr id="75" name="object 75"/>
            <p:cNvGrpSpPr/>
            <p:nvPr/>
          </p:nvGrpSpPr>
          <p:grpSpPr>
            <a:xfrm>
              <a:off x="8237601" y="5845619"/>
              <a:ext cx="386080" cy="384175"/>
              <a:chOff x="8237601" y="5845619"/>
              <a:chExt cx="386080" cy="384175"/>
            </a:xfrm>
          </p:grpSpPr>
          <p:sp>
            <p:nvSpPr>
              <p:cNvPr id="76" name="object 76"/>
              <p:cNvSpPr/>
              <p:nvPr/>
            </p:nvSpPr>
            <p:spPr>
              <a:xfrm>
                <a:off x="8247888" y="5934456"/>
                <a:ext cx="365760" cy="219710"/>
              </a:xfrm>
              <a:custGeom>
                <a:avLst/>
                <a:gdLst/>
                <a:ahLst/>
                <a:cxnLst/>
                <a:rect l="l" t="t" r="r" b="b"/>
                <a:pathLst>
                  <a:path w="365759" h="219710">
                    <a:moveTo>
                      <a:pt x="0" y="219456"/>
                    </a:moveTo>
                    <a:lnTo>
                      <a:pt x="365759" y="219456"/>
                    </a:lnTo>
                    <a:lnTo>
                      <a:pt x="365759" y="0"/>
                    </a:lnTo>
                    <a:lnTo>
                      <a:pt x="0" y="0"/>
                    </a:lnTo>
                    <a:lnTo>
                      <a:pt x="0" y="219456"/>
                    </a:lnTo>
                    <a:close/>
                  </a:path>
                </a:pathLst>
              </a:custGeom>
              <a:ln w="19049">
                <a:solidFill>
                  <a:srgbClr val="40458B"/>
                </a:solidFill>
              </a:ln>
            </p:spPr>
            <p:txBody>
              <a:bodyPr wrap="square" lIns="0" tIns="0" rIns="0" bIns="0" rtlCol="0"/>
              <a:lstStyle/>
              <a:p>
                <a:endParaRPr/>
              </a:p>
            </p:txBody>
          </p:sp>
          <p:sp>
            <p:nvSpPr>
              <p:cNvPr id="77" name="object 77"/>
              <p:cNvSpPr/>
              <p:nvPr/>
            </p:nvSpPr>
            <p:spPr>
              <a:xfrm>
                <a:off x="8237601" y="5845619"/>
                <a:ext cx="384175" cy="384175"/>
              </a:xfrm>
              <a:custGeom>
                <a:avLst/>
                <a:gdLst/>
                <a:ahLst/>
                <a:cxnLst/>
                <a:rect l="l" t="t" r="r" b="b"/>
                <a:pathLst>
                  <a:path w="384175" h="384175">
                    <a:moveTo>
                      <a:pt x="384111" y="0"/>
                    </a:moveTo>
                    <a:lnTo>
                      <a:pt x="166687" y="0"/>
                    </a:lnTo>
                    <a:lnTo>
                      <a:pt x="0" y="0"/>
                    </a:lnTo>
                    <a:lnTo>
                      <a:pt x="0" y="384048"/>
                    </a:lnTo>
                    <a:lnTo>
                      <a:pt x="166624" y="384048"/>
                    </a:lnTo>
                    <a:lnTo>
                      <a:pt x="384111" y="384048"/>
                    </a:lnTo>
                    <a:lnTo>
                      <a:pt x="384111" y="0"/>
                    </a:lnTo>
                    <a:close/>
                  </a:path>
                </a:pathLst>
              </a:custGeom>
              <a:solidFill>
                <a:srgbClr val="0000FF"/>
              </a:solidFill>
            </p:spPr>
            <p:txBody>
              <a:bodyPr wrap="square" lIns="0" tIns="0" rIns="0" bIns="0" rtlCol="0"/>
              <a:lstStyle/>
              <a:p>
                <a:endParaRPr/>
              </a:p>
            </p:txBody>
          </p:sp>
        </p:grpSp>
        <p:sp>
          <p:nvSpPr>
            <p:cNvPr id="78" name="object 78"/>
            <p:cNvSpPr txBox="1"/>
            <p:nvPr/>
          </p:nvSpPr>
          <p:spPr>
            <a:xfrm>
              <a:off x="8237601" y="5845619"/>
              <a:ext cx="396875" cy="384175"/>
            </a:xfrm>
            <a:prstGeom prst="rect">
              <a:avLst/>
            </a:prstGeom>
          </p:spPr>
          <p:txBody>
            <a:bodyPr vert="horz" wrap="square" lIns="0" tIns="20320" rIns="0" bIns="0" rtlCol="0">
              <a:spAutoFit/>
            </a:bodyPr>
            <a:lstStyle/>
            <a:p>
              <a:pPr marL="8255">
                <a:lnSpc>
                  <a:spcPct val="100000"/>
                </a:lnSpc>
                <a:spcBef>
                  <a:spcPts val="160"/>
                </a:spcBef>
              </a:pPr>
              <a:r>
                <a:rPr sz="2350" spc="-165" dirty="0">
                  <a:solidFill>
                    <a:srgbClr val="FAF7E6"/>
                  </a:solidFill>
                  <a:latin typeface="Cambria"/>
                  <a:cs typeface="Cambria"/>
                </a:rPr>
                <a:t>+∞</a:t>
              </a:r>
              <a:endParaRPr sz="2350">
                <a:latin typeface="Cambria"/>
                <a:cs typeface="Cambria"/>
              </a:endParaRPr>
            </a:p>
          </p:txBody>
        </p:sp>
        <p:grpSp>
          <p:nvGrpSpPr>
            <p:cNvPr id="79" name="object 79"/>
            <p:cNvGrpSpPr/>
            <p:nvPr/>
          </p:nvGrpSpPr>
          <p:grpSpPr>
            <a:xfrm>
              <a:off x="4132707" y="5924930"/>
              <a:ext cx="384810" cy="238760"/>
              <a:chOff x="4132707" y="5924930"/>
              <a:chExt cx="384810" cy="238760"/>
            </a:xfrm>
          </p:grpSpPr>
          <p:sp>
            <p:nvSpPr>
              <p:cNvPr id="80" name="object 80"/>
              <p:cNvSpPr/>
              <p:nvPr/>
            </p:nvSpPr>
            <p:spPr>
              <a:xfrm>
                <a:off x="4142232"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81" name="object 81"/>
              <p:cNvSpPr/>
              <p:nvPr/>
            </p:nvSpPr>
            <p:spPr>
              <a:xfrm>
                <a:off x="4142232"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82" name="object 82"/>
              <p:cNvSpPr/>
              <p:nvPr/>
            </p:nvSpPr>
            <p:spPr>
              <a:xfrm>
                <a:off x="4229100"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83" name="object 83"/>
            <p:cNvSpPr txBox="1"/>
            <p:nvPr/>
          </p:nvSpPr>
          <p:spPr>
            <a:xfrm>
              <a:off x="4220717"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31</a:t>
              </a:r>
              <a:endParaRPr sz="1500">
                <a:latin typeface="Times New Roman"/>
                <a:cs typeface="Times New Roman"/>
              </a:endParaRPr>
            </a:p>
          </p:txBody>
        </p:sp>
        <p:grpSp>
          <p:nvGrpSpPr>
            <p:cNvPr id="84" name="object 84"/>
            <p:cNvGrpSpPr/>
            <p:nvPr/>
          </p:nvGrpSpPr>
          <p:grpSpPr>
            <a:xfrm>
              <a:off x="4818507" y="5924930"/>
              <a:ext cx="384810" cy="238760"/>
              <a:chOff x="4818507" y="5924930"/>
              <a:chExt cx="384810" cy="238760"/>
            </a:xfrm>
          </p:grpSpPr>
          <p:sp>
            <p:nvSpPr>
              <p:cNvPr id="85" name="object 85"/>
              <p:cNvSpPr/>
              <p:nvPr/>
            </p:nvSpPr>
            <p:spPr>
              <a:xfrm>
                <a:off x="4828032"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86" name="object 86"/>
              <p:cNvSpPr/>
              <p:nvPr/>
            </p:nvSpPr>
            <p:spPr>
              <a:xfrm>
                <a:off x="4828032"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87" name="object 87"/>
              <p:cNvSpPr/>
              <p:nvPr/>
            </p:nvSpPr>
            <p:spPr>
              <a:xfrm>
                <a:off x="4917313"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88" name="object 88"/>
            <p:cNvSpPr txBox="1"/>
            <p:nvPr/>
          </p:nvSpPr>
          <p:spPr>
            <a:xfrm>
              <a:off x="4909565"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34</a:t>
              </a:r>
              <a:endParaRPr sz="1500">
                <a:latin typeface="Times New Roman"/>
                <a:cs typeface="Times New Roman"/>
              </a:endParaRPr>
            </a:p>
          </p:txBody>
        </p:sp>
        <p:grpSp>
          <p:nvGrpSpPr>
            <p:cNvPr id="89" name="object 89"/>
            <p:cNvGrpSpPr/>
            <p:nvPr/>
          </p:nvGrpSpPr>
          <p:grpSpPr>
            <a:xfrm>
              <a:off x="5486019" y="5924930"/>
              <a:ext cx="384810" cy="238760"/>
              <a:chOff x="5486019" y="5924930"/>
              <a:chExt cx="384810" cy="238760"/>
            </a:xfrm>
          </p:grpSpPr>
          <p:sp>
            <p:nvSpPr>
              <p:cNvPr id="90" name="object 90"/>
              <p:cNvSpPr/>
              <p:nvPr/>
            </p:nvSpPr>
            <p:spPr>
              <a:xfrm>
                <a:off x="5495544"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91" name="object 91"/>
              <p:cNvSpPr/>
              <p:nvPr/>
            </p:nvSpPr>
            <p:spPr>
              <a:xfrm>
                <a:off x="5495544"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92" name="object 92"/>
              <p:cNvSpPr/>
              <p:nvPr/>
            </p:nvSpPr>
            <p:spPr>
              <a:xfrm>
                <a:off x="5582412"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93" name="object 93"/>
            <p:cNvSpPr txBox="1"/>
            <p:nvPr/>
          </p:nvSpPr>
          <p:spPr>
            <a:xfrm>
              <a:off x="5575553"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44</a:t>
              </a:r>
              <a:endParaRPr sz="1500">
                <a:latin typeface="Times New Roman"/>
                <a:cs typeface="Times New Roman"/>
              </a:endParaRPr>
            </a:p>
          </p:txBody>
        </p:sp>
        <p:grpSp>
          <p:nvGrpSpPr>
            <p:cNvPr id="94" name="object 94"/>
            <p:cNvGrpSpPr/>
            <p:nvPr/>
          </p:nvGrpSpPr>
          <p:grpSpPr>
            <a:xfrm>
              <a:off x="1316355" y="5854763"/>
              <a:ext cx="387985" cy="375285"/>
              <a:chOff x="1316355" y="5854763"/>
              <a:chExt cx="387985" cy="375285"/>
            </a:xfrm>
          </p:grpSpPr>
          <p:sp>
            <p:nvSpPr>
              <p:cNvPr id="95" name="object 95"/>
              <p:cNvSpPr/>
              <p:nvPr/>
            </p:nvSpPr>
            <p:spPr>
              <a:xfrm>
                <a:off x="1325880" y="5934456"/>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96" name="object 96"/>
              <p:cNvSpPr/>
              <p:nvPr/>
            </p:nvSpPr>
            <p:spPr>
              <a:xfrm>
                <a:off x="1320038" y="5854763"/>
                <a:ext cx="384175" cy="375285"/>
              </a:xfrm>
              <a:custGeom>
                <a:avLst/>
                <a:gdLst/>
                <a:ahLst/>
                <a:cxnLst/>
                <a:rect l="l" t="t" r="r" b="b"/>
                <a:pathLst>
                  <a:path w="384175" h="375285">
                    <a:moveTo>
                      <a:pt x="384111" y="0"/>
                    </a:moveTo>
                    <a:lnTo>
                      <a:pt x="166687" y="0"/>
                    </a:lnTo>
                    <a:lnTo>
                      <a:pt x="0" y="0"/>
                    </a:lnTo>
                    <a:lnTo>
                      <a:pt x="0" y="374904"/>
                    </a:lnTo>
                    <a:lnTo>
                      <a:pt x="166624" y="374904"/>
                    </a:lnTo>
                    <a:lnTo>
                      <a:pt x="384111" y="374904"/>
                    </a:lnTo>
                    <a:lnTo>
                      <a:pt x="384111" y="0"/>
                    </a:lnTo>
                    <a:close/>
                  </a:path>
                </a:pathLst>
              </a:custGeom>
              <a:solidFill>
                <a:srgbClr val="0000FF"/>
              </a:solidFill>
            </p:spPr>
            <p:txBody>
              <a:bodyPr wrap="square" lIns="0" tIns="0" rIns="0" bIns="0" rtlCol="0"/>
              <a:lstStyle/>
              <a:p>
                <a:endParaRPr/>
              </a:p>
            </p:txBody>
          </p:sp>
        </p:grpSp>
        <p:sp>
          <p:nvSpPr>
            <p:cNvPr id="97" name="object 97"/>
            <p:cNvSpPr txBox="1"/>
            <p:nvPr/>
          </p:nvSpPr>
          <p:spPr>
            <a:xfrm>
              <a:off x="1320038" y="5854763"/>
              <a:ext cx="384175" cy="375285"/>
            </a:xfrm>
            <a:prstGeom prst="rect">
              <a:avLst/>
            </a:prstGeom>
          </p:spPr>
          <p:txBody>
            <a:bodyPr vert="horz" wrap="square" lIns="0" tIns="20320" rIns="0" bIns="0" rtlCol="0">
              <a:spAutoFit/>
            </a:bodyPr>
            <a:lstStyle/>
            <a:p>
              <a:pPr marL="1270">
                <a:lnSpc>
                  <a:spcPts val="2790"/>
                </a:lnSpc>
                <a:spcBef>
                  <a:spcPts val="160"/>
                </a:spcBef>
              </a:pPr>
              <a:r>
                <a:rPr sz="2350" spc="-175" dirty="0">
                  <a:solidFill>
                    <a:srgbClr val="FAF7E6"/>
                  </a:solidFill>
                  <a:latin typeface="Cambria"/>
                  <a:cs typeface="Cambria"/>
                </a:rPr>
                <a:t>−∞</a:t>
              </a:r>
              <a:endParaRPr sz="2350">
                <a:latin typeface="Cambria"/>
                <a:cs typeface="Cambria"/>
              </a:endParaRPr>
            </a:p>
          </p:txBody>
        </p:sp>
        <p:grpSp>
          <p:nvGrpSpPr>
            <p:cNvPr id="98" name="object 98"/>
            <p:cNvGrpSpPr/>
            <p:nvPr/>
          </p:nvGrpSpPr>
          <p:grpSpPr>
            <a:xfrm>
              <a:off x="2011298" y="5924930"/>
              <a:ext cx="384810" cy="238760"/>
              <a:chOff x="2011298" y="5924930"/>
              <a:chExt cx="384810" cy="238760"/>
            </a:xfrm>
          </p:grpSpPr>
          <p:sp>
            <p:nvSpPr>
              <p:cNvPr id="99" name="object 99"/>
              <p:cNvSpPr/>
              <p:nvPr/>
            </p:nvSpPr>
            <p:spPr>
              <a:xfrm>
                <a:off x="2020823"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100" name="object 100"/>
              <p:cNvSpPr/>
              <p:nvPr/>
            </p:nvSpPr>
            <p:spPr>
              <a:xfrm>
                <a:off x="2020823"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101" name="object 101"/>
              <p:cNvSpPr/>
              <p:nvPr/>
            </p:nvSpPr>
            <p:spPr>
              <a:xfrm>
                <a:off x="2105786"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102" name="object 102"/>
            <p:cNvSpPr txBox="1"/>
            <p:nvPr/>
          </p:nvSpPr>
          <p:spPr>
            <a:xfrm>
              <a:off x="2095119"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12</a:t>
              </a:r>
              <a:endParaRPr sz="1500">
                <a:latin typeface="Times New Roman"/>
                <a:cs typeface="Times New Roman"/>
              </a:endParaRPr>
            </a:p>
          </p:txBody>
        </p:sp>
        <p:grpSp>
          <p:nvGrpSpPr>
            <p:cNvPr id="103" name="object 103"/>
            <p:cNvGrpSpPr/>
            <p:nvPr/>
          </p:nvGrpSpPr>
          <p:grpSpPr>
            <a:xfrm>
              <a:off x="2697098" y="5924930"/>
              <a:ext cx="384810" cy="238760"/>
              <a:chOff x="2697098" y="5924930"/>
              <a:chExt cx="384810" cy="238760"/>
            </a:xfrm>
          </p:grpSpPr>
          <p:sp>
            <p:nvSpPr>
              <p:cNvPr id="104" name="object 104"/>
              <p:cNvSpPr/>
              <p:nvPr/>
            </p:nvSpPr>
            <p:spPr>
              <a:xfrm>
                <a:off x="2706623"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105" name="object 105"/>
              <p:cNvSpPr/>
              <p:nvPr/>
            </p:nvSpPr>
            <p:spPr>
              <a:xfrm>
                <a:off x="2706623"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106" name="object 106"/>
              <p:cNvSpPr/>
              <p:nvPr/>
            </p:nvSpPr>
            <p:spPr>
              <a:xfrm>
                <a:off x="2793237"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107" name="object 107"/>
            <p:cNvSpPr txBox="1"/>
            <p:nvPr/>
          </p:nvSpPr>
          <p:spPr>
            <a:xfrm>
              <a:off x="2783458"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23</a:t>
              </a:r>
              <a:endParaRPr sz="1500">
                <a:latin typeface="Times New Roman"/>
                <a:cs typeface="Times New Roman"/>
              </a:endParaRPr>
            </a:p>
          </p:txBody>
        </p:sp>
        <p:grpSp>
          <p:nvGrpSpPr>
            <p:cNvPr id="108" name="object 108"/>
            <p:cNvGrpSpPr/>
            <p:nvPr/>
          </p:nvGrpSpPr>
          <p:grpSpPr>
            <a:xfrm>
              <a:off x="3382898" y="5924930"/>
              <a:ext cx="384810" cy="238760"/>
              <a:chOff x="3382898" y="5924930"/>
              <a:chExt cx="384810" cy="238760"/>
            </a:xfrm>
          </p:grpSpPr>
          <p:sp>
            <p:nvSpPr>
              <p:cNvPr id="109" name="object 109"/>
              <p:cNvSpPr/>
              <p:nvPr/>
            </p:nvSpPr>
            <p:spPr>
              <a:xfrm>
                <a:off x="3392423" y="5934455"/>
                <a:ext cx="365760" cy="219710"/>
              </a:xfrm>
              <a:custGeom>
                <a:avLst/>
                <a:gdLst/>
                <a:ahLst/>
                <a:cxnLst/>
                <a:rect l="l" t="t" r="r" b="b"/>
                <a:pathLst>
                  <a:path w="365760" h="219710">
                    <a:moveTo>
                      <a:pt x="365760" y="0"/>
                    </a:moveTo>
                    <a:lnTo>
                      <a:pt x="0" y="0"/>
                    </a:lnTo>
                    <a:lnTo>
                      <a:pt x="0" y="219456"/>
                    </a:lnTo>
                    <a:lnTo>
                      <a:pt x="365760" y="219456"/>
                    </a:lnTo>
                    <a:lnTo>
                      <a:pt x="365760" y="0"/>
                    </a:lnTo>
                    <a:close/>
                  </a:path>
                </a:pathLst>
              </a:custGeom>
              <a:solidFill>
                <a:srgbClr val="EBD782"/>
              </a:solidFill>
            </p:spPr>
            <p:txBody>
              <a:bodyPr wrap="square" lIns="0" tIns="0" rIns="0" bIns="0" rtlCol="0"/>
              <a:lstStyle/>
              <a:p>
                <a:endParaRPr/>
              </a:p>
            </p:txBody>
          </p:sp>
          <p:sp>
            <p:nvSpPr>
              <p:cNvPr id="110" name="object 110"/>
              <p:cNvSpPr/>
              <p:nvPr/>
            </p:nvSpPr>
            <p:spPr>
              <a:xfrm>
                <a:off x="3392423" y="5934455"/>
                <a:ext cx="365760" cy="219710"/>
              </a:xfrm>
              <a:custGeom>
                <a:avLst/>
                <a:gdLst/>
                <a:ahLst/>
                <a:cxnLst/>
                <a:rect l="l" t="t" r="r" b="b"/>
                <a:pathLst>
                  <a:path w="365760" h="219710">
                    <a:moveTo>
                      <a:pt x="0" y="219456"/>
                    </a:moveTo>
                    <a:lnTo>
                      <a:pt x="365760" y="219456"/>
                    </a:lnTo>
                    <a:lnTo>
                      <a:pt x="365760" y="0"/>
                    </a:lnTo>
                    <a:lnTo>
                      <a:pt x="0" y="0"/>
                    </a:lnTo>
                    <a:lnTo>
                      <a:pt x="0" y="219456"/>
                    </a:lnTo>
                    <a:close/>
                  </a:path>
                </a:pathLst>
              </a:custGeom>
              <a:ln w="19050">
                <a:solidFill>
                  <a:srgbClr val="40458B"/>
                </a:solidFill>
              </a:ln>
            </p:spPr>
            <p:txBody>
              <a:bodyPr wrap="square" lIns="0" tIns="0" rIns="0" bIns="0" rtlCol="0"/>
              <a:lstStyle/>
              <a:p>
                <a:endParaRPr/>
              </a:p>
            </p:txBody>
          </p:sp>
          <p:sp>
            <p:nvSpPr>
              <p:cNvPr id="111" name="object 111"/>
              <p:cNvSpPr/>
              <p:nvPr/>
            </p:nvSpPr>
            <p:spPr>
              <a:xfrm>
                <a:off x="3482212" y="5950775"/>
                <a:ext cx="190500" cy="210820"/>
              </a:xfrm>
              <a:custGeom>
                <a:avLst/>
                <a:gdLst/>
                <a:ahLst/>
                <a:cxnLst/>
                <a:rect l="l" t="t" r="r" b="b"/>
                <a:pathLst>
                  <a:path w="190500" h="210820">
                    <a:moveTo>
                      <a:pt x="190500" y="0"/>
                    </a:moveTo>
                    <a:lnTo>
                      <a:pt x="0" y="0"/>
                    </a:lnTo>
                    <a:lnTo>
                      <a:pt x="0" y="210312"/>
                    </a:lnTo>
                    <a:lnTo>
                      <a:pt x="190500" y="210312"/>
                    </a:lnTo>
                    <a:lnTo>
                      <a:pt x="190500" y="0"/>
                    </a:lnTo>
                    <a:close/>
                  </a:path>
                </a:pathLst>
              </a:custGeom>
              <a:solidFill>
                <a:srgbClr val="0000FF"/>
              </a:solidFill>
            </p:spPr>
            <p:txBody>
              <a:bodyPr wrap="square" lIns="0" tIns="0" rIns="0" bIns="0" rtlCol="0"/>
              <a:lstStyle/>
              <a:p>
                <a:endParaRPr/>
              </a:p>
            </p:txBody>
          </p:sp>
        </p:grpSp>
        <p:sp>
          <p:nvSpPr>
            <p:cNvPr id="112" name="object 112"/>
            <p:cNvSpPr txBox="1"/>
            <p:nvPr/>
          </p:nvSpPr>
          <p:spPr>
            <a:xfrm>
              <a:off x="3473069" y="5918288"/>
              <a:ext cx="208915" cy="256540"/>
            </a:xfrm>
            <a:prstGeom prst="rect">
              <a:avLst/>
            </a:prstGeom>
          </p:spPr>
          <p:txBody>
            <a:bodyPr vert="horz" wrap="square" lIns="0" tIns="14605" rIns="0" bIns="0" rtlCol="0">
              <a:spAutoFit/>
            </a:bodyPr>
            <a:lstStyle/>
            <a:p>
              <a:pPr marL="12700">
                <a:lnSpc>
                  <a:spcPct val="100000"/>
                </a:lnSpc>
                <a:spcBef>
                  <a:spcPts val="115"/>
                </a:spcBef>
              </a:pPr>
              <a:r>
                <a:rPr sz="1500" spc="-25" dirty="0">
                  <a:solidFill>
                    <a:srgbClr val="FAF7E6"/>
                  </a:solidFill>
                  <a:latin typeface="Times New Roman"/>
                  <a:cs typeface="Times New Roman"/>
                </a:rPr>
                <a:t>26</a:t>
              </a:r>
              <a:endParaRPr sz="1500">
                <a:latin typeface="Times New Roman"/>
                <a:cs typeface="Times New Roman"/>
              </a:endParaRPr>
            </a:p>
          </p:txBody>
        </p:sp>
        <p:grpSp>
          <p:nvGrpSpPr>
            <p:cNvPr id="113" name="object 113"/>
            <p:cNvGrpSpPr/>
            <p:nvPr/>
          </p:nvGrpSpPr>
          <p:grpSpPr>
            <a:xfrm>
              <a:off x="1700783" y="5697004"/>
              <a:ext cx="6534784" cy="356870"/>
              <a:chOff x="1700783" y="5697004"/>
              <a:chExt cx="6534784" cy="356870"/>
            </a:xfrm>
          </p:grpSpPr>
          <p:sp>
            <p:nvSpPr>
              <p:cNvPr id="114" name="object 114"/>
              <p:cNvSpPr/>
              <p:nvPr/>
            </p:nvSpPr>
            <p:spPr>
              <a:xfrm>
                <a:off x="1700783" y="6044184"/>
                <a:ext cx="6534784" cy="0"/>
              </a:xfrm>
              <a:custGeom>
                <a:avLst/>
                <a:gdLst/>
                <a:ahLst/>
                <a:cxnLst/>
                <a:rect l="l" t="t" r="r" b="b"/>
                <a:pathLst>
                  <a:path w="6534784">
                    <a:moveTo>
                      <a:pt x="0" y="0"/>
                    </a:moveTo>
                    <a:lnTo>
                      <a:pt x="306324" y="0"/>
                    </a:lnTo>
                  </a:path>
                  <a:path w="6534784">
                    <a:moveTo>
                      <a:pt x="1380744" y="0"/>
                    </a:moveTo>
                    <a:lnTo>
                      <a:pt x="1687195" y="0"/>
                    </a:lnTo>
                  </a:path>
                  <a:path w="6534784">
                    <a:moveTo>
                      <a:pt x="2816352" y="0"/>
                    </a:moveTo>
                    <a:lnTo>
                      <a:pt x="3122803" y="0"/>
                    </a:lnTo>
                  </a:path>
                  <a:path w="6534784">
                    <a:moveTo>
                      <a:pt x="694944" y="0"/>
                    </a:moveTo>
                    <a:lnTo>
                      <a:pt x="999744" y="0"/>
                    </a:lnTo>
                  </a:path>
                  <a:path w="6534784">
                    <a:moveTo>
                      <a:pt x="2066544" y="0"/>
                    </a:moveTo>
                    <a:lnTo>
                      <a:pt x="2431669" y="0"/>
                    </a:lnTo>
                  </a:path>
                  <a:path w="6534784">
                    <a:moveTo>
                      <a:pt x="3502152" y="0"/>
                    </a:moveTo>
                    <a:lnTo>
                      <a:pt x="3784727" y="0"/>
                    </a:lnTo>
                  </a:path>
                  <a:path w="6534784">
                    <a:moveTo>
                      <a:pt x="4169664" y="0"/>
                    </a:moveTo>
                    <a:lnTo>
                      <a:pt x="4475988" y="0"/>
                    </a:lnTo>
                  </a:path>
                  <a:path w="6534784">
                    <a:moveTo>
                      <a:pt x="4855464" y="0"/>
                    </a:moveTo>
                    <a:lnTo>
                      <a:pt x="5152263" y="0"/>
                    </a:lnTo>
                  </a:path>
                  <a:path w="6534784">
                    <a:moveTo>
                      <a:pt x="5550408" y="0"/>
                    </a:moveTo>
                    <a:lnTo>
                      <a:pt x="5837682" y="0"/>
                    </a:lnTo>
                  </a:path>
                  <a:path w="6534784">
                    <a:moveTo>
                      <a:pt x="6236208" y="0"/>
                    </a:moveTo>
                    <a:lnTo>
                      <a:pt x="6534658" y="0"/>
                    </a:lnTo>
                  </a:path>
                </a:pathLst>
              </a:custGeom>
              <a:ln w="19050">
                <a:solidFill>
                  <a:srgbClr val="40458B"/>
                </a:solidFill>
              </a:ln>
            </p:spPr>
            <p:txBody>
              <a:bodyPr wrap="square" lIns="0" tIns="0" rIns="0" bIns="0" rtlCol="0"/>
              <a:lstStyle/>
              <a:p>
                <a:endParaRPr/>
              </a:p>
            </p:txBody>
          </p:sp>
          <p:sp>
            <p:nvSpPr>
              <p:cNvPr id="115" name="object 115"/>
              <p:cNvSpPr/>
              <p:nvPr/>
            </p:nvSpPr>
            <p:spPr>
              <a:xfrm>
                <a:off x="3598799" y="5697004"/>
                <a:ext cx="4192904" cy="234950"/>
              </a:xfrm>
              <a:custGeom>
                <a:avLst/>
                <a:gdLst/>
                <a:ahLst/>
                <a:cxnLst/>
                <a:rect l="l" t="t" r="r" b="b"/>
                <a:pathLst>
                  <a:path w="4192904" h="234950">
                    <a:moveTo>
                      <a:pt x="711835" y="232181"/>
                    </a:moveTo>
                    <a:lnTo>
                      <a:pt x="711390" y="223761"/>
                    </a:lnTo>
                    <a:lnTo>
                      <a:pt x="711327" y="222377"/>
                    </a:lnTo>
                    <a:lnTo>
                      <a:pt x="709676" y="211061"/>
                    </a:lnTo>
                    <a:lnTo>
                      <a:pt x="693166" y="167944"/>
                    </a:lnTo>
                    <a:lnTo>
                      <a:pt x="662813" y="128181"/>
                    </a:lnTo>
                    <a:lnTo>
                      <a:pt x="632968" y="101206"/>
                    </a:lnTo>
                    <a:lnTo>
                      <a:pt x="597738" y="76885"/>
                    </a:lnTo>
                    <a:lnTo>
                      <a:pt x="543814" y="49085"/>
                    </a:lnTo>
                    <a:lnTo>
                      <a:pt x="483870" y="27724"/>
                    </a:lnTo>
                    <a:lnTo>
                      <a:pt x="419735" y="13931"/>
                    </a:lnTo>
                    <a:lnTo>
                      <a:pt x="369951" y="9347"/>
                    </a:lnTo>
                    <a:lnTo>
                      <a:pt x="353314" y="9042"/>
                    </a:lnTo>
                    <a:lnTo>
                      <a:pt x="336448" y="9347"/>
                    </a:lnTo>
                    <a:lnTo>
                      <a:pt x="319239" y="10337"/>
                    </a:lnTo>
                    <a:lnTo>
                      <a:pt x="319481" y="10337"/>
                    </a:lnTo>
                    <a:lnTo>
                      <a:pt x="302679" y="11823"/>
                    </a:lnTo>
                    <a:lnTo>
                      <a:pt x="302907" y="11823"/>
                    </a:lnTo>
                    <a:lnTo>
                      <a:pt x="286816" y="13931"/>
                    </a:lnTo>
                    <a:lnTo>
                      <a:pt x="254266" y="19837"/>
                    </a:lnTo>
                    <a:lnTo>
                      <a:pt x="254393" y="19837"/>
                    </a:lnTo>
                    <a:lnTo>
                      <a:pt x="223139" y="27559"/>
                    </a:lnTo>
                    <a:lnTo>
                      <a:pt x="191973" y="37617"/>
                    </a:lnTo>
                    <a:lnTo>
                      <a:pt x="135204" y="62280"/>
                    </a:lnTo>
                    <a:lnTo>
                      <a:pt x="85090" y="92875"/>
                    </a:lnTo>
                    <a:lnTo>
                      <a:pt x="52959" y="119341"/>
                    </a:lnTo>
                    <a:lnTo>
                      <a:pt x="33020" y="140982"/>
                    </a:lnTo>
                    <a:lnTo>
                      <a:pt x="28105" y="150114"/>
                    </a:lnTo>
                    <a:lnTo>
                      <a:pt x="0" y="139026"/>
                    </a:lnTo>
                    <a:lnTo>
                      <a:pt x="8293" y="232181"/>
                    </a:lnTo>
                    <a:lnTo>
                      <a:pt x="8420" y="233565"/>
                    </a:lnTo>
                    <a:lnTo>
                      <a:pt x="8509" y="234492"/>
                    </a:lnTo>
                    <a:lnTo>
                      <a:pt x="74930" y="174777"/>
                    </a:lnTo>
                    <a:lnTo>
                      <a:pt x="79756" y="170446"/>
                    </a:lnTo>
                    <a:lnTo>
                      <a:pt x="54838" y="160642"/>
                    </a:lnTo>
                    <a:lnTo>
                      <a:pt x="56629" y="157314"/>
                    </a:lnTo>
                    <a:lnTo>
                      <a:pt x="57378" y="155930"/>
                    </a:lnTo>
                    <a:lnTo>
                      <a:pt x="57505" y="155778"/>
                    </a:lnTo>
                    <a:lnTo>
                      <a:pt x="58686" y="154470"/>
                    </a:lnTo>
                    <a:lnTo>
                      <a:pt x="63754" y="148831"/>
                    </a:lnTo>
                    <a:lnTo>
                      <a:pt x="72263" y="140474"/>
                    </a:lnTo>
                    <a:lnTo>
                      <a:pt x="123190" y="101790"/>
                    </a:lnTo>
                    <a:lnTo>
                      <a:pt x="173609" y="75577"/>
                    </a:lnTo>
                    <a:lnTo>
                      <a:pt x="229997" y="55295"/>
                    </a:lnTo>
                    <a:lnTo>
                      <a:pt x="290576" y="42252"/>
                    </a:lnTo>
                    <a:lnTo>
                      <a:pt x="337185" y="37896"/>
                    </a:lnTo>
                    <a:lnTo>
                      <a:pt x="352806" y="37617"/>
                    </a:lnTo>
                    <a:lnTo>
                      <a:pt x="369836" y="37896"/>
                    </a:lnTo>
                    <a:lnTo>
                      <a:pt x="368719" y="37896"/>
                    </a:lnTo>
                    <a:lnTo>
                      <a:pt x="384327" y="38823"/>
                    </a:lnTo>
                    <a:lnTo>
                      <a:pt x="400113" y="40220"/>
                    </a:lnTo>
                    <a:lnTo>
                      <a:pt x="399948" y="40220"/>
                    </a:lnTo>
                    <a:lnTo>
                      <a:pt x="414655" y="42049"/>
                    </a:lnTo>
                    <a:lnTo>
                      <a:pt x="475107" y="54940"/>
                    </a:lnTo>
                    <a:lnTo>
                      <a:pt x="531622" y="74917"/>
                    </a:lnTo>
                    <a:lnTo>
                      <a:pt x="581914" y="100685"/>
                    </a:lnTo>
                    <a:lnTo>
                      <a:pt x="614680" y="123190"/>
                    </a:lnTo>
                    <a:lnTo>
                      <a:pt x="649351" y="155778"/>
                    </a:lnTo>
                    <a:lnTo>
                      <a:pt x="672465" y="190017"/>
                    </a:lnTo>
                    <a:lnTo>
                      <a:pt x="683183" y="232181"/>
                    </a:lnTo>
                    <a:lnTo>
                      <a:pt x="683260" y="233565"/>
                    </a:lnTo>
                    <a:lnTo>
                      <a:pt x="711835" y="232181"/>
                    </a:lnTo>
                    <a:close/>
                  </a:path>
                  <a:path w="4192904" h="234950">
                    <a:moveTo>
                      <a:pt x="4192397" y="223037"/>
                    </a:moveTo>
                    <a:lnTo>
                      <a:pt x="4192066" y="214617"/>
                    </a:lnTo>
                    <a:lnTo>
                      <a:pt x="4192016" y="213233"/>
                    </a:lnTo>
                    <a:lnTo>
                      <a:pt x="4190238" y="201917"/>
                    </a:lnTo>
                    <a:lnTo>
                      <a:pt x="4173855" y="158851"/>
                    </a:lnTo>
                    <a:lnTo>
                      <a:pt x="4143756" y="119189"/>
                    </a:lnTo>
                    <a:lnTo>
                      <a:pt x="4113784" y="92062"/>
                    </a:lnTo>
                    <a:lnTo>
                      <a:pt x="4078986" y="67818"/>
                    </a:lnTo>
                    <a:lnTo>
                      <a:pt x="4025138" y="40030"/>
                    </a:lnTo>
                    <a:lnTo>
                      <a:pt x="3965575" y="18681"/>
                    </a:lnTo>
                    <a:lnTo>
                      <a:pt x="3901694" y="4889"/>
                    </a:lnTo>
                    <a:lnTo>
                      <a:pt x="3869334" y="1257"/>
                    </a:lnTo>
                    <a:lnTo>
                      <a:pt x="3869842" y="1257"/>
                    </a:lnTo>
                    <a:lnTo>
                      <a:pt x="3852164" y="304"/>
                    </a:lnTo>
                    <a:lnTo>
                      <a:pt x="3835527" y="0"/>
                    </a:lnTo>
                    <a:lnTo>
                      <a:pt x="3817366" y="304"/>
                    </a:lnTo>
                    <a:lnTo>
                      <a:pt x="3818458" y="304"/>
                    </a:lnTo>
                    <a:lnTo>
                      <a:pt x="3802380" y="1257"/>
                    </a:lnTo>
                    <a:lnTo>
                      <a:pt x="3785285" y="2768"/>
                    </a:lnTo>
                    <a:lnTo>
                      <a:pt x="3785476" y="2768"/>
                    </a:lnTo>
                    <a:lnTo>
                      <a:pt x="3769410" y="4889"/>
                    </a:lnTo>
                    <a:lnTo>
                      <a:pt x="3736860" y="10795"/>
                    </a:lnTo>
                    <a:lnTo>
                      <a:pt x="3736987" y="10795"/>
                    </a:lnTo>
                    <a:lnTo>
                      <a:pt x="3705860" y="18516"/>
                    </a:lnTo>
                    <a:lnTo>
                      <a:pt x="3646005" y="40030"/>
                    </a:lnTo>
                    <a:lnTo>
                      <a:pt x="3592372" y="67818"/>
                    </a:lnTo>
                    <a:lnTo>
                      <a:pt x="3557143" y="92430"/>
                    </a:lnTo>
                    <a:lnTo>
                      <a:pt x="3527171" y="119519"/>
                    </a:lnTo>
                    <a:lnTo>
                      <a:pt x="3516630" y="131940"/>
                    </a:lnTo>
                    <a:lnTo>
                      <a:pt x="3511829" y="140906"/>
                    </a:lnTo>
                    <a:lnTo>
                      <a:pt x="3483991" y="129997"/>
                    </a:lnTo>
                    <a:lnTo>
                      <a:pt x="3483737" y="129997"/>
                    </a:lnTo>
                    <a:lnTo>
                      <a:pt x="3492157" y="223037"/>
                    </a:lnTo>
                    <a:lnTo>
                      <a:pt x="3492284" y="224434"/>
                    </a:lnTo>
                    <a:lnTo>
                      <a:pt x="3492373" y="225348"/>
                    </a:lnTo>
                    <a:lnTo>
                      <a:pt x="3558730" y="165582"/>
                    </a:lnTo>
                    <a:lnTo>
                      <a:pt x="3563620" y="161188"/>
                    </a:lnTo>
                    <a:lnTo>
                      <a:pt x="3538575" y="151384"/>
                    </a:lnTo>
                    <a:lnTo>
                      <a:pt x="3540277" y="148209"/>
                    </a:lnTo>
                    <a:lnTo>
                      <a:pt x="3540874" y="147091"/>
                    </a:lnTo>
                    <a:lnTo>
                      <a:pt x="3541191" y="146735"/>
                    </a:lnTo>
                    <a:lnTo>
                      <a:pt x="3541293" y="146507"/>
                    </a:lnTo>
                    <a:lnTo>
                      <a:pt x="3542373" y="145415"/>
                    </a:lnTo>
                    <a:lnTo>
                      <a:pt x="3574415" y="115201"/>
                    </a:lnTo>
                    <a:lnTo>
                      <a:pt x="3606546" y="92621"/>
                    </a:lnTo>
                    <a:lnTo>
                      <a:pt x="3656711" y="66509"/>
                    </a:lnTo>
                    <a:lnTo>
                      <a:pt x="3712845" y="46240"/>
                    </a:lnTo>
                    <a:lnTo>
                      <a:pt x="3773297" y="33210"/>
                    </a:lnTo>
                    <a:lnTo>
                      <a:pt x="3819398" y="28854"/>
                    </a:lnTo>
                    <a:lnTo>
                      <a:pt x="3835019" y="28562"/>
                    </a:lnTo>
                    <a:lnTo>
                      <a:pt x="3852126" y="28854"/>
                    </a:lnTo>
                    <a:lnTo>
                      <a:pt x="3851110" y="28854"/>
                    </a:lnTo>
                    <a:lnTo>
                      <a:pt x="3866007" y="29641"/>
                    </a:lnTo>
                    <a:lnTo>
                      <a:pt x="3927221" y="38531"/>
                    </a:lnTo>
                    <a:lnTo>
                      <a:pt x="3985641" y="55105"/>
                    </a:lnTo>
                    <a:lnTo>
                      <a:pt x="4038981" y="78066"/>
                    </a:lnTo>
                    <a:lnTo>
                      <a:pt x="4085463" y="106438"/>
                    </a:lnTo>
                    <a:lnTo>
                      <a:pt x="4122674" y="138353"/>
                    </a:lnTo>
                    <a:lnTo>
                      <a:pt x="4148582" y="172224"/>
                    </a:lnTo>
                    <a:lnTo>
                      <a:pt x="4163441" y="214617"/>
                    </a:lnTo>
                    <a:lnTo>
                      <a:pt x="4163872" y="223037"/>
                    </a:lnTo>
                    <a:lnTo>
                      <a:pt x="4163949" y="224434"/>
                    </a:lnTo>
                    <a:lnTo>
                      <a:pt x="4192397" y="223037"/>
                    </a:lnTo>
                    <a:close/>
                  </a:path>
                </a:pathLst>
              </a:custGeom>
              <a:solidFill>
                <a:srgbClr val="BD2C00"/>
              </a:solidFill>
            </p:spPr>
            <p:txBody>
              <a:bodyPr wrap="square" lIns="0" tIns="0" rIns="0" bIns="0" rtlCol="0"/>
              <a:lstStyle/>
              <a:p>
                <a:endParaRPr/>
              </a:p>
            </p:txBody>
          </p:sp>
        </p:grpSp>
      </p:grpSp>
      <p:sp>
        <p:nvSpPr>
          <p:cNvPr id="116" name="object 5">
            <a:extLst>
              <a:ext uri="{FF2B5EF4-FFF2-40B4-BE49-F238E27FC236}">
                <a16:creationId xmlns:a16="http://schemas.microsoft.com/office/drawing/2014/main" id="{F181FE8C-9195-2FC0-65BF-05CEAAF41270}"/>
              </a:ext>
            </a:extLst>
          </p:cNvPr>
          <p:cNvSpPr txBox="1"/>
          <p:nvPr/>
        </p:nvSpPr>
        <p:spPr>
          <a:xfrm>
            <a:off x="703635" y="1805549"/>
            <a:ext cx="8040028" cy="1319592"/>
          </a:xfrm>
          <a:prstGeom prst="rect">
            <a:avLst/>
          </a:prstGeom>
        </p:spPr>
        <p:txBody>
          <a:bodyPr vert="horz" wrap="square" lIns="0" tIns="13970" rIns="0" bIns="0" rtlCol="0">
            <a:spAutoFit/>
          </a:bodyPr>
          <a:lstStyle/>
          <a:p>
            <a:pPr marL="355600" indent="-342900">
              <a:lnSpc>
                <a:spcPct val="100000"/>
              </a:lnSpc>
              <a:spcBef>
                <a:spcPts val="110"/>
              </a:spcBef>
              <a:buClr>
                <a:srgbClr val="40458B"/>
              </a:buClr>
              <a:buSzPct val="58928"/>
              <a:buFont typeface="Wingdings"/>
              <a:buChar char=""/>
              <a:tabLst>
                <a:tab pos="355600" algn="l"/>
              </a:tabLst>
            </a:pPr>
            <a:r>
              <a:rPr lang="en-US" sz="2800" dirty="0">
                <a:latin typeface="Times New Roman" panose="02020603050405020304" pitchFamily="18" charset="0"/>
                <a:cs typeface="Times New Roman" panose="02020603050405020304" pitchFamily="18" charset="0"/>
              </a:rPr>
              <a:t>Expected r</a:t>
            </a:r>
            <a:r>
              <a:rPr sz="2800" dirty="0">
                <a:latin typeface="Times New Roman" panose="02020603050405020304" pitchFamily="18" charset="0"/>
                <a:cs typeface="Times New Roman" panose="02020603050405020304" pitchFamily="18" charset="0"/>
              </a:rPr>
              <a:t>unning</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time is</a:t>
            </a:r>
            <a:r>
              <a:rPr sz="2800" spc="1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O(</a:t>
            </a:r>
            <a:r>
              <a:rPr sz="2800" i="1" dirty="0">
                <a:latin typeface="Times New Roman" panose="02020603050405020304" pitchFamily="18" charset="0"/>
                <a:cs typeface="Times New Roman" panose="02020603050405020304" pitchFamily="18" charset="0"/>
              </a:rPr>
              <a:t>n</a:t>
            </a:r>
            <a:r>
              <a:rPr sz="2800" dirty="0">
                <a:latin typeface="Times New Roman" panose="02020603050405020304" pitchFamily="18" charset="0"/>
                <a:cs typeface="Times New Roman" panose="02020603050405020304" pitchFamily="18" charset="0"/>
              </a:rPr>
              <a:t>(1+</a:t>
            </a:r>
            <a:r>
              <a:rPr sz="2800" spc="1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log</a:t>
            </a:r>
            <a:r>
              <a:rPr sz="2800" spc="-6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(1+Inv(</a:t>
            </a:r>
            <a:r>
              <a:rPr lang="en-US" sz="2800" spc="-10" dirty="0">
                <a:latin typeface="Times New Roman" panose="02020603050405020304" pitchFamily="18" charset="0"/>
                <a:cs typeface="Times New Roman" panose="02020603050405020304" pitchFamily="18" charset="0"/>
              </a:rPr>
              <a:t>A</a:t>
            </a:r>
            <a:r>
              <a:rPr sz="2800" spc="-10" dirty="0">
                <a:latin typeface="Times New Roman" panose="02020603050405020304" pitchFamily="18" charset="0"/>
                <a:cs typeface="Times New Roman" panose="02020603050405020304" pitchFamily="18" charset="0"/>
              </a:rPr>
              <a:t>)/</a:t>
            </a:r>
            <a:r>
              <a:rPr sz="2800" i="1" spc="-10" dirty="0">
                <a:latin typeface="Times New Roman" panose="02020603050405020304" pitchFamily="18" charset="0"/>
                <a:cs typeface="Times New Roman" panose="02020603050405020304" pitchFamily="18" charset="0"/>
              </a:rPr>
              <a:t>n</a:t>
            </a:r>
            <a:r>
              <a:rPr sz="2800" spc="-10" dirty="0">
                <a:latin typeface="Times New Roman" panose="02020603050405020304" pitchFamily="18" charset="0"/>
                <a:cs typeface="Times New Roman" panose="02020603050405020304" pitchFamily="18" charset="0"/>
              </a:rPr>
              <a:t>))).</a:t>
            </a:r>
            <a:endParaRPr lang="en-US" sz="2800" spc="-10" dirty="0">
              <a:latin typeface="Times New Roman" panose="02020603050405020304" pitchFamily="18" charset="0"/>
              <a:cs typeface="Times New Roman" panose="02020603050405020304" pitchFamily="18" charset="0"/>
            </a:endParaRPr>
          </a:p>
          <a:p>
            <a:pPr marL="355600" indent="-342900">
              <a:lnSpc>
                <a:spcPct val="100000"/>
              </a:lnSpc>
              <a:spcBef>
                <a:spcPts val="110"/>
              </a:spcBef>
              <a:buClr>
                <a:srgbClr val="40458B"/>
              </a:buClr>
              <a:buSzPct val="58928"/>
              <a:buFont typeface="Wingdings"/>
              <a:buChar char=""/>
              <a:tabLst>
                <a:tab pos="355600" algn="l"/>
              </a:tabLst>
            </a:pPr>
            <a:r>
              <a:rPr lang="en-US" sz="2800" spc="-10" dirty="0">
                <a:latin typeface="Times New Roman" panose="02020603050405020304" pitchFamily="18" charset="0"/>
                <a:cs typeface="Times New Roman" panose="02020603050405020304" pitchFamily="18" charset="0"/>
              </a:rPr>
              <a:t>Can beat the worst-case sorting lower bound in inputs with a smaller than worst-case number of inversions.</a:t>
            </a:r>
          </a:p>
        </p:txBody>
      </p:sp>
    </p:spTree>
    <p:extLst>
      <p:ext uri="{BB962C8B-B14F-4D97-AF65-F5344CB8AC3E}">
        <p14:creationId xmlns:p14="http://schemas.microsoft.com/office/powerpoint/2010/main" val="426859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Merge Sort</a:t>
            </a:r>
          </a:p>
        </p:txBody>
      </p:sp>
      <p:sp>
        <p:nvSpPr>
          <p:cNvPr id="1741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E648B4F-3079-E941-8451-2EEAAFC52225}" type="slidenum">
              <a:rPr lang="en-US" sz="1400"/>
              <a:pPr eaLnBrk="1" hangingPunct="1"/>
              <a:t>9</a:t>
            </a:fld>
            <a:endParaRPr lang="en-US" sz="1400"/>
          </a:p>
        </p:txBody>
      </p:sp>
      <p:sp>
        <p:nvSpPr>
          <p:cNvPr id="17411" name="Rectangle 2"/>
          <p:cNvSpPr>
            <a:spLocks noGrp="1" noChangeArrowheads="1"/>
          </p:cNvSpPr>
          <p:nvPr>
            <p:ph type="title"/>
          </p:nvPr>
        </p:nvSpPr>
        <p:spPr/>
        <p:txBody>
          <a:bodyPr/>
          <a:lstStyle/>
          <a:p>
            <a:pPr eaLnBrk="1" hangingPunct="1"/>
            <a:r>
              <a:rPr lang="en-US" dirty="0">
                <a:latin typeface="Tahoma" charset="0"/>
              </a:rPr>
              <a:t>Review: Divide-and-Conquer</a:t>
            </a:r>
            <a:endParaRPr lang="en-US" dirty="0">
              <a:latin typeface="Tahoma" charset="0"/>
              <a:cs typeface="Tahoma" charset="0"/>
            </a:endParaRPr>
          </a:p>
        </p:txBody>
      </p:sp>
      <p:sp>
        <p:nvSpPr>
          <p:cNvPr id="17412" name="Rectangle 3" descr="Rectangle: Click to edit Master text styles&#10;Second level&#10;Third level&#10;Fourth level&#10;Fifth level"/>
          <p:cNvSpPr>
            <a:spLocks noGrp="1" noChangeArrowheads="1"/>
          </p:cNvSpPr>
          <p:nvPr>
            <p:ph type="body" sz="half" idx="1"/>
          </p:nvPr>
        </p:nvSpPr>
        <p:spPr>
          <a:xfrm>
            <a:off x="838200" y="1752600"/>
            <a:ext cx="3810000" cy="4419600"/>
          </a:xfrm>
        </p:spPr>
        <p:txBody>
          <a:bodyPr/>
          <a:lstStyle/>
          <a:p>
            <a:pPr eaLnBrk="1" hangingPunct="1">
              <a:lnSpc>
                <a:spcPct val="90000"/>
              </a:lnSpc>
            </a:pPr>
            <a:r>
              <a:rPr lang="en-US" sz="2000">
                <a:solidFill>
                  <a:schemeClr val="tx2"/>
                </a:solidFill>
                <a:latin typeface="Tahoma" charset="0"/>
              </a:rPr>
              <a:t>Divide-and conquer</a:t>
            </a:r>
            <a:r>
              <a:rPr lang="en-US" sz="2000">
                <a:latin typeface="Tahoma" charset="0"/>
              </a:rPr>
              <a:t> is a general algorithm design paradigm:</a:t>
            </a:r>
          </a:p>
          <a:p>
            <a:pPr lvl="1" eaLnBrk="1" hangingPunct="1">
              <a:lnSpc>
                <a:spcPct val="90000"/>
              </a:lnSpc>
            </a:pPr>
            <a:r>
              <a:rPr lang="en-US" sz="1800">
                <a:solidFill>
                  <a:schemeClr val="tx2"/>
                </a:solidFill>
                <a:latin typeface="Tahoma" charset="0"/>
              </a:rPr>
              <a:t>Divide</a:t>
            </a:r>
            <a:r>
              <a:rPr lang="en-US" sz="1800">
                <a:latin typeface="Tahoma" charset="0"/>
              </a:rPr>
              <a:t>: divide the input data </a:t>
            </a:r>
            <a:r>
              <a:rPr lang="en-US" sz="1800" b="1" i="1">
                <a:latin typeface="Times New Roman" charset="0"/>
              </a:rPr>
              <a:t>S</a:t>
            </a:r>
            <a:r>
              <a:rPr lang="en-US" sz="1800">
                <a:latin typeface="Tahoma" charset="0"/>
              </a:rPr>
              <a:t> in two disjoint subsets </a:t>
            </a:r>
            <a:r>
              <a:rPr lang="en-US" sz="1800" b="1" i="1">
                <a:latin typeface="Times New Roman" charset="0"/>
              </a:rPr>
              <a:t>S</a:t>
            </a:r>
            <a:r>
              <a:rPr lang="en-US" sz="1800" baseline="-25000">
                <a:latin typeface="Times New Roman" charset="0"/>
              </a:rPr>
              <a:t>1</a:t>
            </a:r>
            <a:r>
              <a:rPr lang="en-US" sz="1800" b="1" i="1">
                <a:latin typeface="Times New Roman" charset="0"/>
              </a:rPr>
              <a:t> </a:t>
            </a:r>
            <a:r>
              <a:rPr lang="en-US" sz="1800">
                <a:latin typeface="Tahoma" charset="0"/>
              </a:rPr>
              <a:t>and </a:t>
            </a:r>
            <a:r>
              <a:rPr lang="en-US" sz="1800" b="1" i="1">
                <a:latin typeface="Times New Roman" charset="0"/>
              </a:rPr>
              <a:t>S</a:t>
            </a:r>
            <a:r>
              <a:rPr lang="en-US" sz="1800" baseline="-25000">
                <a:latin typeface="Times New Roman" charset="0"/>
              </a:rPr>
              <a:t>2</a:t>
            </a:r>
            <a:endParaRPr lang="en-US" sz="1800">
              <a:latin typeface="Tahoma" charset="0"/>
            </a:endParaRPr>
          </a:p>
          <a:p>
            <a:pPr lvl="1" eaLnBrk="1" hangingPunct="1">
              <a:lnSpc>
                <a:spcPct val="90000"/>
              </a:lnSpc>
            </a:pPr>
            <a:r>
              <a:rPr lang="en-US" sz="1800">
                <a:solidFill>
                  <a:schemeClr val="tx2"/>
                </a:solidFill>
                <a:latin typeface="Tahoma" charset="0"/>
              </a:rPr>
              <a:t>Recur</a:t>
            </a:r>
            <a:r>
              <a:rPr lang="en-US" sz="1800">
                <a:latin typeface="Tahoma" charset="0"/>
              </a:rPr>
              <a:t>: solve the subproblems associated with </a:t>
            </a:r>
            <a:r>
              <a:rPr lang="en-US" sz="1800" b="1" i="1">
                <a:latin typeface="Times New Roman" charset="0"/>
              </a:rPr>
              <a:t>S</a:t>
            </a:r>
            <a:r>
              <a:rPr lang="en-US" sz="1800" baseline="-25000">
                <a:latin typeface="Times New Roman" charset="0"/>
              </a:rPr>
              <a:t>1</a:t>
            </a:r>
            <a:r>
              <a:rPr lang="en-US" sz="1800" b="1" i="1">
                <a:latin typeface="Times New Roman" charset="0"/>
              </a:rPr>
              <a:t> </a:t>
            </a:r>
            <a:r>
              <a:rPr lang="en-US" sz="1800">
                <a:latin typeface="Tahoma" charset="0"/>
              </a:rPr>
              <a:t>and </a:t>
            </a:r>
            <a:r>
              <a:rPr lang="en-US" sz="1800" b="1" i="1">
                <a:latin typeface="Times New Roman" charset="0"/>
              </a:rPr>
              <a:t>S</a:t>
            </a:r>
            <a:r>
              <a:rPr lang="en-US" sz="1800" baseline="-25000">
                <a:latin typeface="Times New Roman" charset="0"/>
              </a:rPr>
              <a:t>2</a:t>
            </a:r>
            <a:endParaRPr lang="en-US" sz="1800">
              <a:latin typeface="Tahoma" charset="0"/>
            </a:endParaRPr>
          </a:p>
          <a:p>
            <a:pPr lvl="1" eaLnBrk="1" hangingPunct="1">
              <a:lnSpc>
                <a:spcPct val="90000"/>
              </a:lnSpc>
            </a:pPr>
            <a:r>
              <a:rPr lang="en-US" sz="1800">
                <a:solidFill>
                  <a:schemeClr val="tx2"/>
                </a:solidFill>
                <a:latin typeface="Tahoma" charset="0"/>
              </a:rPr>
              <a:t>Conquer</a:t>
            </a:r>
            <a:r>
              <a:rPr lang="en-US" sz="1800">
                <a:latin typeface="Tahoma" charset="0"/>
              </a:rPr>
              <a:t>: combine the solutions for </a:t>
            </a:r>
            <a:r>
              <a:rPr lang="en-US" sz="1800" b="1" i="1">
                <a:latin typeface="Times New Roman" charset="0"/>
              </a:rPr>
              <a:t>S</a:t>
            </a:r>
            <a:r>
              <a:rPr lang="en-US" sz="1800" baseline="-25000">
                <a:latin typeface="Times New Roman" charset="0"/>
              </a:rPr>
              <a:t>1</a:t>
            </a:r>
            <a:r>
              <a:rPr lang="en-US" sz="1800" b="1" i="1">
                <a:latin typeface="Times New Roman" charset="0"/>
              </a:rPr>
              <a:t> </a:t>
            </a:r>
            <a:r>
              <a:rPr lang="en-US" sz="1800">
                <a:latin typeface="Tahoma" charset="0"/>
              </a:rPr>
              <a:t>and </a:t>
            </a:r>
            <a:r>
              <a:rPr lang="en-US" sz="1800" b="1" i="1">
                <a:latin typeface="Times New Roman" charset="0"/>
              </a:rPr>
              <a:t>S</a:t>
            </a:r>
            <a:r>
              <a:rPr lang="en-US" sz="1800" baseline="-25000">
                <a:latin typeface="Times New Roman" charset="0"/>
              </a:rPr>
              <a:t>2</a:t>
            </a:r>
            <a:r>
              <a:rPr lang="en-US" sz="1800">
                <a:latin typeface="Tahoma" charset="0"/>
              </a:rPr>
              <a:t> into a solution for </a:t>
            </a:r>
            <a:r>
              <a:rPr lang="en-US" sz="1800" b="1" i="1">
                <a:latin typeface="Times New Roman" charset="0"/>
              </a:rPr>
              <a:t>S</a:t>
            </a:r>
          </a:p>
          <a:p>
            <a:pPr eaLnBrk="1" hangingPunct="1">
              <a:lnSpc>
                <a:spcPct val="90000"/>
              </a:lnSpc>
            </a:pPr>
            <a:r>
              <a:rPr lang="en-US" sz="2000">
                <a:latin typeface="Tahoma" charset="0"/>
              </a:rPr>
              <a:t>The base case for the recursion are subproblems of size 0 or 1</a:t>
            </a:r>
          </a:p>
        </p:txBody>
      </p:sp>
      <p:pic>
        <p:nvPicPr>
          <p:cNvPr id="3" name="Picture 2"/>
          <p:cNvPicPr>
            <a:picLocks noChangeAspect="1"/>
          </p:cNvPicPr>
          <p:nvPr/>
        </p:nvPicPr>
        <p:blipFill>
          <a:blip r:embed="rId2"/>
          <a:stretch>
            <a:fillRect/>
          </a:stretch>
        </p:blipFill>
        <p:spPr>
          <a:xfrm>
            <a:off x="5029200" y="2057400"/>
            <a:ext cx="3827603" cy="36195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4626</TotalTime>
  <Words>1920</Words>
  <Application>Microsoft Macintosh PowerPoint</Application>
  <PresentationFormat>On-screen Show (4:3)</PresentationFormat>
  <Paragraphs>194</Paragraphs>
  <Slides>31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Cambria</vt:lpstr>
      <vt:lpstr>Symbol</vt:lpstr>
      <vt:lpstr>Tahoma</vt:lpstr>
      <vt:lpstr>Times New Roman</vt:lpstr>
      <vt:lpstr>Wingdings</vt:lpstr>
      <vt:lpstr>UCI Master</vt:lpstr>
      <vt:lpstr>VISIO</vt:lpstr>
      <vt:lpstr>Entropy-Sensitive Sorting</vt:lpstr>
      <vt:lpstr>Recall the Sorting Problem</vt:lpstr>
      <vt:lpstr>Worst-Case Running Time for Sorting</vt:lpstr>
      <vt:lpstr>Comparison-Based Sorting</vt:lpstr>
      <vt:lpstr>Counting Comparisons</vt:lpstr>
      <vt:lpstr>Decision Tree Height</vt:lpstr>
      <vt:lpstr>Sorting Lower Bound</vt:lpstr>
      <vt:lpstr>Skip-List Insertion Sort</vt:lpstr>
      <vt:lpstr>Review: Divide-and-Conquer</vt:lpstr>
      <vt:lpstr>The Merge-Sort Algorithm</vt:lpstr>
      <vt:lpstr>Merging Two Sorted Sequences</vt:lpstr>
      <vt:lpstr>Merge-sort Tree</vt:lpstr>
      <vt:lpstr>Pre-sortedness Based On Runs</vt:lpstr>
      <vt:lpstr>Natural Merge-Sort</vt:lpstr>
      <vt:lpstr>Run-Based Entropy</vt:lpstr>
      <vt:lpstr>Entropy Sorting Lower Bound</vt:lpstr>
      <vt:lpstr>Proof of Entropy-Based Sorting Lower Bound</vt:lpstr>
      <vt:lpstr>Completing the Proof</vt:lpstr>
      <vt:lpstr>Building a Better Merge-sort Tree</vt:lpstr>
      <vt:lpstr>Huffman Tree Idea: Good News</vt:lpstr>
      <vt:lpstr>Huffman Tree Idea: Bad News</vt:lpstr>
      <vt:lpstr>Huffman Tree Idea: The Fix</vt:lpstr>
      <vt:lpstr>Huffman Tree Idea: The Fixed Algorithm</vt:lpstr>
      <vt:lpstr>Huffman Tree Idea: Proof</vt:lpstr>
      <vt:lpstr>Weight-Balanced Binary Search Trees</vt:lpstr>
      <vt:lpstr>Method 1 for a Weighted BST</vt:lpstr>
      <vt:lpstr>Method 2 for a Weighted BST</vt:lpstr>
      <vt:lpstr>Method 1 and 2 Both Work</vt:lpstr>
      <vt:lpstr>Method 1 Leads to Peeksort</vt:lpstr>
      <vt:lpstr>Method 2 Leads to Powersort</vt:lpstr>
      <vt:lpstr>Both Are Good, Powersort is a Little Better</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T Goodrich</cp:lastModifiedBy>
  <cp:revision>175</cp:revision>
  <dcterms:created xsi:type="dcterms:W3CDTF">2002-12-30T18:35:41Z</dcterms:created>
  <dcterms:modified xsi:type="dcterms:W3CDTF">2026-02-10T21:56:28Z</dcterms:modified>
</cp:coreProperties>
</file>