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2"/>
  </p:notesMasterIdLst>
  <p:sldIdLst>
    <p:sldId id="256" r:id="rId2"/>
    <p:sldId id="287" r:id="rId3"/>
    <p:sldId id="288" r:id="rId4"/>
    <p:sldId id="297" r:id="rId5"/>
    <p:sldId id="286" r:id="rId6"/>
    <p:sldId id="290" r:id="rId7"/>
    <p:sldId id="291" r:id="rId8"/>
    <p:sldId id="292" r:id="rId9"/>
    <p:sldId id="264" r:id="rId10"/>
    <p:sldId id="296" r:id="rId11"/>
    <p:sldId id="258" r:id="rId12"/>
    <p:sldId id="259" r:id="rId13"/>
    <p:sldId id="260" r:id="rId14"/>
    <p:sldId id="261" r:id="rId15"/>
    <p:sldId id="262" r:id="rId16"/>
    <p:sldId id="265" r:id="rId17"/>
    <p:sldId id="298" r:id="rId18"/>
    <p:sldId id="299" r:id="rId19"/>
    <p:sldId id="300" r:id="rId20"/>
    <p:sldId id="293" r:id="rId21"/>
    <p:sldId id="301" r:id="rId22"/>
    <p:sldId id="302" r:id="rId23"/>
    <p:sldId id="303" r:id="rId24"/>
    <p:sldId id="304" r:id="rId25"/>
    <p:sldId id="308" r:id="rId26"/>
    <p:sldId id="289" r:id="rId27"/>
    <p:sldId id="295" r:id="rId28"/>
    <p:sldId id="305" r:id="rId29"/>
    <p:sldId id="306" r:id="rId30"/>
    <p:sldId id="307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3"/>
    <p:restoredTop sz="94618"/>
  </p:normalViewPr>
  <p:slideViewPr>
    <p:cSldViewPr snapToGrid="0">
      <p:cViewPr varScale="1">
        <p:scale>
          <a:sx n="116" d="100"/>
          <a:sy n="116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8FC58-FE1E-0146-9506-4DC07697F269}" type="slidenum">
              <a:rPr lang="en-US">
                <a:latin typeface="Arial" pitchFamily="-110" charset="0"/>
              </a:rPr>
              <a:pPr/>
              <a:t>26</a:t>
            </a:fld>
            <a:endParaRPr lang="en-US">
              <a:latin typeface="Arial" pitchFamily="-110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3DB95-D0A1-2B4A-9294-921EB187A05C}" type="slidenum">
              <a:rPr lang="en-US">
                <a:latin typeface="Arial" pitchFamily="-110" charset="0"/>
              </a:rPr>
              <a:pPr/>
              <a:t>27</a:t>
            </a:fld>
            <a:endParaRPr lang="en-US">
              <a:latin typeface="Arial" pitchFamily="-110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4D5C1-6B2D-B64D-9A17-1B2CE5747443}" type="slidenum">
              <a:rPr lang="en-US">
                <a:latin typeface="Arial" pitchFamily="-110" charset="0"/>
              </a:rPr>
              <a:pPr/>
              <a:t>2</a:t>
            </a:fld>
            <a:endParaRPr lang="en-US">
              <a:latin typeface="Arial" pitchFamily="-110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E8AAC-9A87-D04B-9FF3-6CE7B9680DC9}" type="slidenum">
              <a:rPr lang="en-US">
                <a:latin typeface="Arial" pitchFamily="-110" charset="0"/>
              </a:rPr>
              <a:pPr/>
              <a:t>3</a:t>
            </a:fld>
            <a:endParaRPr lang="en-US">
              <a:latin typeface="Arial" pitchFamily="-110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5F2DB-4215-5240-A48A-4ADA78712605}" type="slidenum">
              <a:rPr lang="en-US">
                <a:latin typeface="Arial" pitchFamily="-110" charset="0"/>
              </a:rPr>
              <a:pPr/>
              <a:t>5</a:t>
            </a:fld>
            <a:endParaRPr lang="en-US">
              <a:latin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72706-B8FB-7C4E-A91A-9D5742926EB8}" type="slidenum">
              <a:rPr lang="en-US">
                <a:latin typeface="Arial" pitchFamily="-110" charset="0"/>
              </a:rPr>
              <a:pPr/>
              <a:t>6</a:t>
            </a:fld>
            <a:endParaRPr lang="en-US">
              <a:latin typeface="Arial" pitchFamily="-110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7F649-5C64-6A41-B9F8-226B737467A9}" type="slidenum">
              <a:rPr lang="en-US">
                <a:latin typeface="Arial" pitchFamily="-110" charset="0"/>
              </a:rPr>
              <a:pPr/>
              <a:t>7</a:t>
            </a:fld>
            <a:endParaRPr lang="en-US">
              <a:latin typeface="Arial" pitchFamily="-110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C0551-C3F6-A947-AE7D-7D4857E3C84B}" type="slidenum">
              <a:rPr lang="en-US">
                <a:latin typeface="Arial" pitchFamily="-110" charset="0"/>
              </a:rPr>
              <a:pPr/>
              <a:t>8</a:t>
            </a:fld>
            <a:endParaRPr lang="en-US">
              <a:latin typeface="Arial" pitchFamily="-110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478F3-92B8-3743-95A0-9F229CA1C6CE}" type="slidenum">
              <a:rPr lang="en-US">
                <a:latin typeface="Arial" pitchFamily="-110" charset="0"/>
              </a:rPr>
              <a:pPr/>
              <a:t>20</a:t>
            </a:fld>
            <a:endParaRPr lang="en-US">
              <a:latin typeface="Arial" pitchFamily="-110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8A401-BB08-C3BA-B914-2B8DCEE43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720B7AE-5D31-B574-E4AF-973B806C1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478F3-92B8-3743-95A0-9F229CA1C6CE}" type="slidenum">
              <a:rPr lang="en-US">
                <a:latin typeface="Arial" pitchFamily="-110" charset="0"/>
              </a:rPr>
              <a:pPr/>
              <a:t>25</a:t>
            </a:fld>
            <a:endParaRPr lang="en-US">
              <a:latin typeface="Arial" pitchFamily="-110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AC45F28-D9A7-DEF8-CDFF-BF78649B3B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0C172E7-34F1-E277-F56B-C7D17A640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45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56"/>
          <a:stretch>
            <a:fillRect/>
          </a:stretch>
        </p:blipFill>
        <p:spPr bwMode="auto">
          <a:xfrm>
            <a:off x="0" y="0"/>
            <a:ext cx="91440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68"/>
          <a:stretch>
            <a:fillRect/>
          </a:stretch>
        </p:blipFill>
        <p:spPr bwMode="auto">
          <a:xfrm>
            <a:off x="0" y="0"/>
            <a:ext cx="9144000" cy="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519" y="642145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29409"/>
            <a:ext cx="8293100" cy="4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Combinatorial Group Testing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07" y="1600200"/>
            <a:ext cx="8042185" cy="4525963"/>
          </a:xfrm>
        </p:spPr>
      </p:pic>
      <p:sp>
        <p:nvSpPr>
          <p:cNvPr id="7" name="TextBox 6"/>
          <p:cNvSpPr txBox="1"/>
          <p:nvPr/>
        </p:nvSpPr>
        <p:spPr>
          <a:xfrm>
            <a:off x="3962400" y="6172200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number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81D8-690B-4E43-B9FA-076D0CD388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54" y="1600200"/>
            <a:ext cx="8052092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62400" y="6172200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number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81D8-690B-4E43-B9FA-076D0CD388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063" y="1600200"/>
            <a:ext cx="804787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62400" y="6172200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number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81D8-690B-4E43-B9FA-076D0CD388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416" y="1600200"/>
            <a:ext cx="804916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62400" y="6172200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number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81D8-690B-4E43-B9FA-076D0CD388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313" y="1600200"/>
            <a:ext cx="804737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62400" y="6172200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number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81D8-690B-4E43-B9FA-076D0CD388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522"/>
          <a:stretch>
            <a:fillRect/>
          </a:stretch>
        </p:blipFill>
        <p:spPr>
          <a:xfrm>
            <a:off x="2667000" y="1295400"/>
            <a:ext cx="4507797" cy="5257800"/>
          </a:xfrm>
        </p:spPr>
      </p:pic>
      <p:sp>
        <p:nvSpPr>
          <p:cNvPr id="7" name="TextBox 6"/>
          <p:cNvSpPr txBox="1"/>
          <p:nvPr/>
        </p:nvSpPr>
        <p:spPr>
          <a:xfrm>
            <a:off x="762000" y="3810000"/>
            <a:ext cx="9541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Solved!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447800" y="4191000"/>
            <a:ext cx="18288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81D8-690B-4E43-B9FA-076D0CD388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Mastermind</a:t>
            </a: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45237" y="1524000"/>
            <a:ext cx="3789163" cy="505221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47800"/>
            <a:ext cx="4267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/>
              <a:t>Try to guess the secret vector as quickly as possible, in terms of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length of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/>
              <a:t>K = number of colors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b="1" dirty="0"/>
              <a:t>Restriction</a:t>
            </a:r>
            <a:r>
              <a:rPr lang="en-US" sz="2800" dirty="0"/>
              <a:t>: use only: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 score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number of characters in right place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/>
              <a:t>Non-adaptive guesses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81D8-690B-4E43-B9FA-076D0CD388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DF62B-D396-188B-54AD-F4299642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96A5-63AC-EAC9-CB25-D73A46643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t(</a:t>
            </a:r>
            <a:r>
              <a:rPr lang="en-US" sz="3200" dirty="0" err="1"/>
              <a:t>n,d</a:t>
            </a:r>
            <a:r>
              <a:rPr lang="en-US" sz="3200" dirty="0"/>
              <a:t>) = number of tests to identify up to d defectives among n items.</a:t>
            </a:r>
          </a:p>
          <a:p>
            <a:pPr lvl="1"/>
            <a:r>
              <a:rPr lang="en-US" sz="2900" dirty="0"/>
              <a:t>t(</a:t>
            </a:r>
            <a:r>
              <a:rPr lang="en-US" sz="2900" dirty="0" err="1"/>
              <a:t>n,d</a:t>
            </a:r>
            <a:r>
              <a:rPr lang="en-US" sz="2900" dirty="0"/>
              <a:t>) must be </a:t>
            </a:r>
            <a:r>
              <a:rPr lang="el-GR" sz="2900" dirty="0"/>
              <a:t>Ω(</a:t>
            </a:r>
            <a:r>
              <a:rPr lang="en-US" sz="2900" dirty="0"/>
              <a:t>min{n, d log (n/d)}).</a:t>
            </a:r>
          </a:p>
          <a:p>
            <a:r>
              <a:rPr lang="en-US" sz="3200" dirty="0"/>
              <a:t>A(</a:t>
            </a:r>
            <a:r>
              <a:rPr lang="en-US" sz="3200" dirty="0" err="1"/>
              <a:t>n,t</a:t>
            </a:r>
            <a:r>
              <a:rPr lang="en-US" sz="3200" dirty="0"/>
              <a:t>) = analysis time needed to determine which items are defective (after the tests are done).</a:t>
            </a:r>
          </a:p>
          <a:p>
            <a:pPr lvl="1"/>
            <a:r>
              <a:rPr lang="en-US" sz="2900" dirty="0"/>
              <a:t>time-optimal is A(</a:t>
            </a:r>
            <a:r>
              <a:rPr lang="en-US" sz="2900" dirty="0" err="1"/>
              <a:t>n,t</a:t>
            </a:r>
            <a:r>
              <a:rPr lang="en-US" sz="2900" dirty="0"/>
              <a:t>) is O(t).</a:t>
            </a:r>
          </a:p>
        </p:txBody>
      </p:sp>
    </p:spTree>
    <p:extLst>
      <p:ext uri="{BB962C8B-B14F-4D97-AF65-F5344CB8AC3E}">
        <p14:creationId xmlns:p14="http://schemas.microsoft.com/office/powerpoint/2010/main" val="3310016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64FC-D618-AC0C-42DC-E9F98FFC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Adaptive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958A8-576F-EA8D-7B84-FCA505DA4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9409"/>
            <a:ext cx="8460581" cy="4701208"/>
          </a:xfrm>
        </p:spPr>
        <p:txBody>
          <a:bodyPr/>
          <a:lstStyle/>
          <a:p>
            <a:r>
              <a:rPr lang="en-US" dirty="0"/>
              <a:t>For the fully-adaptive case: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a complete binary tree “on top of” the items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a top-down search to defectives</a:t>
            </a:r>
          </a:p>
          <a:p>
            <a:r>
              <a:rPr lang="en-US" dirty="0"/>
              <a:t>This will use t(</a:t>
            </a:r>
            <a:r>
              <a:rPr lang="en-US" dirty="0" err="1"/>
              <a:t>n,d</a:t>
            </a:r>
            <a:r>
              <a:rPr lang="en-US" dirty="0"/>
              <a:t>) = O(d log (n/d)) tests.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A3AE4-02DD-AA1C-7A4A-090F1203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58" y="3817713"/>
            <a:ext cx="5993635" cy="27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2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0A7B-0174-997B-EB8E-2A6487AB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Nonadaptive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8F7CE-9998-244B-82C1-17C76939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813602"/>
            <a:ext cx="7772400" cy="440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9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WPES 2010</a:t>
            </a:r>
            <a:endParaRPr lang="en-US">
              <a:latin typeface="Arial" pitchFamily="-110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Group Testing</a:t>
            </a:r>
          </a:p>
        </p:txBody>
      </p:sp>
      <p:sp>
        <p:nvSpPr>
          <p:cNvPr id="2355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4478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i="1"/>
              <a:t>Input:</a:t>
            </a:r>
            <a:r>
              <a:rPr lang="en-US" sz="2400"/>
              <a:t> </a:t>
            </a:r>
            <a:r>
              <a:rPr lang="en-US" sz="2400" b="1" i="1"/>
              <a:t>n</a:t>
            </a:r>
            <a:r>
              <a:rPr lang="en-US" sz="2400"/>
              <a:t> items, numbered 0,1, …, n-1, at most </a:t>
            </a:r>
            <a:r>
              <a:rPr lang="en-US" sz="2400" b="1" i="1"/>
              <a:t>d</a:t>
            </a:r>
            <a:r>
              <a:rPr lang="en-US" sz="2400"/>
              <a:t> of which are </a:t>
            </a:r>
            <a:r>
              <a:rPr lang="en-US" sz="2400" b="1"/>
              <a:t>defective</a:t>
            </a:r>
            <a:r>
              <a:rPr lang="en-US" sz="2400"/>
              <a:t>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i="1"/>
              <a:t>Output:</a:t>
            </a:r>
            <a:r>
              <a:rPr lang="en-US" sz="2400"/>
              <a:t> the indices of the defective items.</a:t>
            </a:r>
            <a:endParaRPr lang="en-US" sz="2400" b="1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/>
              <a:t>Items can be grouped into subsets, each of which can be tested to see it contains a defective item or not.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i="1"/>
              <a:t>Goal:</a:t>
            </a:r>
            <a:r>
              <a:rPr lang="en-US" sz="2400"/>
              <a:t> minimize the total number of tests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i="1"/>
              <a:t>Original problem: </a:t>
            </a:r>
            <a:r>
              <a:rPr lang="en-US" sz="2400"/>
              <a:t>Testing blood samples.</a:t>
            </a:r>
            <a:endParaRPr lang="en-US" sz="2400" i="1"/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2590800" y="4362450"/>
            <a:ext cx="4038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869" y="497553"/>
            <a:ext cx="8628062" cy="65325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Matrix View of Nonadaptive Testing</a:t>
            </a:r>
          </a:p>
        </p:txBody>
      </p:sp>
      <p:sp>
        <p:nvSpPr>
          <p:cNvPr id="3584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2954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A non-adaptive testing regimen can be viewed as a t x n binary matrix M: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ea typeface="ＭＳ Ｐゴシック" pitchFamily="-110" charset="-128"/>
                <a:cs typeface="ＭＳ Ｐゴシック" pitchFamily="-110" charset="-128"/>
              </a:rPr>
              <a:t>M[i,j] = 1 if and only if                                    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ea typeface="ＭＳ Ｐゴシック" pitchFamily="-110" charset="-128"/>
                <a:cs typeface="ＭＳ Ｐゴシック" pitchFamily="-110" charset="-128"/>
              </a:rPr>
              <a:t>	test i includes item j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 is </a:t>
            </a:r>
            <a:r>
              <a:rPr lang="en-US" sz="2800" b="1"/>
              <a:t>d-disjunct</a:t>
            </a:r>
            <a:r>
              <a:rPr lang="en-US" sz="2800"/>
              <a:t> if the Boolean sum of any d columns does not contain any other column.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ea typeface="ＭＳ Ｐゴシック" pitchFamily="-110" charset="-128"/>
                <a:cs typeface="ＭＳ Ｐゴシック" pitchFamily="-110" charset="-128"/>
              </a:rPr>
              <a:t>An item is defective iff all its tests are positive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 is </a:t>
            </a:r>
            <a:r>
              <a:rPr lang="en-US" sz="2800" b="1"/>
              <a:t>d-separable</a:t>
            </a:r>
            <a:r>
              <a:rPr lang="en-US" sz="2800"/>
              <a:t> if the Boolean sums of each set of at most d columns are distinct (harder analysis algorithm)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29200" y="1828800"/>
            <a:ext cx="3276600" cy="1524000"/>
            <a:chOff x="3168" y="3312"/>
            <a:chExt cx="1920" cy="864"/>
          </a:xfrm>
        </p:grpSpPr>
        <p:sp>
          <p:nvSpPr>
            <p:cNvPr id="35847" name="Rectangle 8"/>
            <p:cNvSpPr>
              <a:spLocks noChangeArrowheads="1"/>
            </p:cNvSpPr>
            <p:nvPr/>
          </p:nvSpPr>
          <p:spPr bwMode="auto">
            <a:xfrm>
              <a:off x="3456" y="3648"/>
              <a:ext cx="1632" cy="52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ea typeface="Tahoma" pitchFamily="-110" charset="0"/>
                <a:cs typeface="Tahoma" pitchFamily="-110" charset="0"/>
              </a:endParaRPr>
            </a:p>
          </p:txBody>
        </p:sp>
        <p:sp>
          <p:nvSpPr>
            <p:cNvPr id="35848" name="Text Box 9"/>
            <p:cNvSpPr txBox="1">
              <a:spLocks noChangeArrowheads="1"/>
            </p:cNvSpPr>
            <p:nvPr/>
          </p:nvSpPr>
          <p:spPr bwMode="auto">
            <a:xfrm>
              <a:off x="3191" y="3744"/>
              <a:ext cx="15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Tahoma" pitchFamily="-110" charset="0"/>
                  <a:cs typeface="Tahoma" pitchFamily="-110" charset="0"/>
                </a:rPr>
                <a:t>t</a:t>
              </a:r>
            </a:p>
          </p:txBody>
        </p:sp>
        <p:sp>
          <p:nvSpPr>
            <p:cNvPr id="35849" name="Text Box 11"/>
            <p:cNvSpPr txBox="1">
              <a:spLocks noChangeArrowheads="1"/>
            </p:cNvSpPr>
            <p:nvPr/>
          </p:nvSpPr>
          <p:spPr bwMode="auto">
            <a:xfrm>
              <a:off x="4128" y="3312"/>
              <a:ext cx="20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Tahoma" pitchFamily="-110" charset="0"/>
                  <a:cs typeface="Tahoma" pitchFamily="-110" charset="0"/>
                </a:rPr>
                <a:t>n</a:t>
              </a:r>
            </a:p>
          </p:txBody>
        </p:sp>
        <p:sp>
          <p:nvSpPr>
            <p:cNvPr id="35850" name="Line 12"/>
            <p:cNvSpPr>
              <a:spLocks noChangeShapeType="1"/>
            </p:cNvSpPr>
            <p:nvPr/>
          </p:nvSpPr>
          <p:spPr bwMode="auto">
            <a:xfrm flipH="1">
              <a:off x="3168" y="36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Line 13"/>
            <p:cNvSpPr>
              <a:spLocks noChangeShapeType="1"/>
            </p:cNvSpPr>
            <p:nvPr/>
          </p:nvSpPr>
          <p:spPr bwMode="auto">
            <a:xfrm flipH="1">
              <a:off x="3168" y="41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2" name="Line 14"/>
            <p:cNvSpPr>
              <a:spLocks noChangeShapeType="1"/>
            </p:cNvSpPr>
            <p:nvPr/>
          </p:nvSpPr>
          <p:spPr bwMode="auto">
            <a:xfrm flipV="1">
              <a:off x="3456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3" name="Line 15"/>
            <p:cNvSpPr>
              <a:spLocks noChangeShapeType="1"/>
            </p:cNvSpPr>
            <p:nvPr/>
          </p:nvSpPr>
          <p:spPr bwMode="auto">
            <a:xfrm flipV="1">
              <a:off x="5088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4" name="Line 16"/>
            <p:cNvSpPr>
              <a:spLocks noChangeShapeType="1"/>
            </p:cNvSpPr>
            <p:nvPr/>
          </p:nvSpPr>
          <p:spPr bwMode="auto">
            <a:xfrm>
              <a:off x="4320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5" name="Line 17"/>
            <p:cNvSpPr>
              <a:spLocks noChangeShapeType="1"/>
            </p:cNvSpPr>
            <p:nvPr/>
          </p:nvSpPr>
          <p:spPr bwMode="auto">
            <a:xfrm flipH="1">
              <a:off x="3456" y="35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Line 18"/>
            <p:cNvSpPr>
              <a:spLocks noChangeShapeType="1"/>
            </p:cNvSpPr>
            <p:nvPr/>
          </p:nvSpPr>
          <p:spPr bwMode="auto">
            <a:xfrm>
              <a:off x="3264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Line 19"/>
            <p:cNvSpPr>
              <a:spLocks noChangeShapeType="1"/>
            </p:cNvSpPr>
            <p:nvPr/>
          </p:nvSpPr>
          <p:spPr bwMode="auto">
            <a:xfrm flipV="1">
              <a:off x="3264" y="36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Text Box 20"/>
            <p:cNvSpPr txBox="1">
              <a:spLocks noChangeArrowheads="1"/>
            </p:cNvSpPr>
            <p:nvPr/>
          </p:nvSpPr>
          <p:spPr bwMode="auto">
            <a:xfrm>
              <a:off x="4128" y="3792"/>
              <a:ext cx="2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Tahoma" pitchFamily="-110" charset="0"/>
                  <a:cs typeface="Tahoma" pitchFamily="-110" charset="0"/>
                </a:rPr>
                <a:t>M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4F3E-82E0-A73A-074A-D5B70543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Rake-and-Winnow Algorithm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AFC7E-3EB1-BF22-E9E2-83527F5FB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4711"/>
            <a:ext cx="7772400" cy="48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9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B973-94EA-6E9B-3CAC-EB504B86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Two-Stage Algorithm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35C31-50FA-A07F-95BC-BE13BF1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94" y="1771256"/>
            <a:ext cx="8548211" cy="44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9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9E8B-5E91-7A6E-61B2-7B248C42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Matrix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65360-2C53-FB81-D3C8-0CF19861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2068821"/>
            <a:ext cx="8825436" cy="28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0AAA-48CE-39ED-6B99-A86B9A67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8" y="471452"/>
            <a:ext cx="8628062" cy="420916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350E-F59C-CA8E-7526-BB7CD8AB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8" y="848300"/>
            <a:ext cx="8499872" cy="5910483"/>
          </a:xfrm>
        </p:spPr>
        <p:txBody>
          <a:bodyPr/>
          <a:lstStyle/>
          <a:p>
            <a:r>
              <a:rPr lang="en-US" dirty="0"/>
              <a:t>Let D be a fixed set of d defectives samples. For each (column) item </a:t>
            </a:r>
            <a:r>
              <a:rPr lang="en-US" dirty="0" err="1"/>
              <a:t>i</a:t>
            </a:r>
            <a:r>
              <a:rPr lang="en-US" dirty="0"/>
              <a:t> in C−D, let X</a:t>
            </a:r>
            <a:r>
              <a:rPr lang="en-US" baseline="-25000" dirty="0"/>
              <a:t>i</a:t>
            </a:r>
            <a:r>
              <a:rPr lang="en-US" dirty="0"/>
              <a:t> denote the indicator random variable that is 1 if </a:t>
            </a:r>
            <a:r>
              <a:rPr lang="en-US" dirty="0" err="1"/>
              <a:t>i</a:t>
            </a:r>
            <a:r>
              <a:rPr lang="en-US" dirty="0"/>
              <a:t> is falsely identified as a positive sample by M (that is, </a:t>
            </a:r>
            <a:r>
              <a:rPr lang="en-US" dirty="0" err="1"/>
              <a:t>i</a:t>
            </a:r>
            <a:r>
              <a:rPr lang="en-US" dirty="0"/>
              <a:t> is not included in the set of (negative) items distinguished from those in D), and is 0 otherwise. </a:t>
            </a:r>
          </a:p>
          <a:p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’s are independent and any Xi is 1 (a false positive) with probability at most 2</a:t>
            </a:r>
            <a:r>
              <a:rPr lang="en-US" baseline="30000" dirty="0"/>
              <a:t>−t/d</a:t>
            </a:r>
            <a:r>
              <a:rPr lang="en-US" dirty="0"/>
              <a:t>. </a:t>
            </a:r>
          </a:p>
          <a:p>
            <a:r>
              <a:rPr lang="en-US" dirty="0"/>
              <a:t>Therefore, the expected value of the sum, X, E[X], is at most </a:t>
            </a:r>
            <a:r>
              <a:rPr lang="el-GR" dirty="0"/>
              <a:t>μ = </a:t>
            </a:r>
            <a:r>
              <a:rPr lang="en-US" dirty="0"/>
              <a:t>n/2</a:t>
            </a:r>
            <a:r>
              <a:rPr lang="en-US" baseline="30000" dirty="0"/>
              <a:t>t/d</a:t>
            </a:r>
            <a:r>
              <a:rPr lang="en-US" dirty="0"/>
              <a:t>. By a Chernoff bound,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Thus, </a:t>
            </a:r>
            <a:r>
              <a:rPr lang="en-US" dirty="0" err="1"/>
              <a:t>whp</a:t>
            </a:r>
            <a:r>
              <a:rPr lang="en-US" dirty="0"/>
              <a:t>, M is (</a:t>
            </a:r>
            <a:r>
              <a:rPr lang="en-US" dirty="0" err="1"/>
              <a:t>d,d</a:t>
            </a:r>
            <a:r>
              <a:rPr lang="en-US" dirty="0"/>
              <a:t>)-resolvable and we can find all the defectives with 2d tests in a second round.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F9317-1EC7-12A0-6B10-89A36AC43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98" y="4953221"/>
            <a:ext cx="4330388" cy="9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10689-8954-1733-F332-80C8321CC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>
            <a:extLst>
              <a:ext uri="{FF2B5EF4-FFF2-40B4-BE49-F238E27FC236}">
                <a16:creationId xmlns:a16="http://schemas.microsoft.com/office/drawing/2014/main" id="{30E66AD3-CF0F-7F82-2939-94AE2D9E4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869" y="497553"/>
            <a:ext cx="8628062" cy="107724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Recall the Matrix View of </a:t>
            </a:r>
            <a:br>
              <a:rPr lang="en-US" dirty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Nonadaptive Testing</a:t>
            </a:r>
          </a:p>
        </p:txBody>
      </p:sp>
      <p:sp>
        <p:nvSpPr>
          <p:cNvPr id="3584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DEC44B7-FDF7-EEE4-50AE-4C89C0C1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8001000" cy="398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A non-adaptive testing regimen can be viewed as a t x n binary matrix M: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M[</a:t>
            </a:r>
            <a:r>
              <a:rPr lang="en-US" sz="2400" dirty="0" err="1">
                <a:ea typeface="ＭＳ Ｐゴシック" pitchFamily="-110" charset="-128"/>
                <a:cs typeface="ＭＳ Ｐゴシック" pitchFamily="-110" charset="-128"/>
              </a:rPr>
              <a:t>i,j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] = 1 if and only if                                    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	test </a:t>
            </a:r>
            <a:r>
              <a:rPr lang="en-US" sz="2400" dirty="0" err="1">
                <a:ea typeface="ＭＳ Ｐゴシック" pitchFamily="-110" charset="-128"/>
                <a:cs typeface="ＭＳ Ｐゴシック" pitchFamily="-110" charset="-128"/>
              </a:rPr>
              <a:t>i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 includes item j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M is </a:t>
            </a:r>
            <a:r>
              <a:rPr lang="en-US" sz="2800" b="1" dirty="0"/>
              <a:t>d-disjunct</a:t>
            </a:r>
            <a:r>
              <a:rPr lang="en-US" sz="2800" dirty="0"/>
              <a:t> if the Boolean sum of any d columns does not contain any other column.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An item is defective </a:t>
            </a:r>
            <a:r>
              <a:rPr lang="en-US" sz="2400" dirty="0" err="1">
                <a:ea typeface="ＭＳ Ｐゴシック" pitchFamily="-110" charset="-128"/>
                <a:cs typeface="ＭＳ Ｐゴシック" pitchFamily="-110" charset="-128"/>
              </a:rPr>
              <a:t>iff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 all its tests are positive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94CF950C-F57C-46CB-A9D1-0898D0D452DD}"/>
              </a:ext>
            </a:extLst>
          </p:cNvPr>
          <p:cNvGrpSpPr>
            <a:grpSpLocks/>
          </p:cNvGrpSpPr>
          <p:nvPr/>
        </p:nvGrpSpPr>
        <p:grpSpPr bwMode="auto">
          <a:xfrm>
            <a:off x="4941065" y="2379644"/>
            <a:ext cx="3276600" cy="1524000"/>
            <a:chOff x="3168" y="3312"/>
            <a:chExt cx="1920" cy="864"/>
          </a:xfrm>
        </p:grpSpPr>
        <p:sp>
          <p:nvSpPr>
            <p:cNvPr id="35847" name="Rectangle 8">
              <a:extLst>
                <a:ext uri="{FF2B5EF4-FFF2-40B4-BE49-F238E27FC236}">
                  <a16:creationId xmlns:a16="http://schemas.microsoft.com/office/drawing/2014/main" id="{A65307B7-9C38-61E4-4A8D-604883BD7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48"/>
              <a:ext cx="1632" cy="52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ea typeface="Tahoma" pitchFamily="-110" charset="0"/>
                <a:cs typeface="Tahoma" pitchFamily="-110" charset="0"/>
              </a:endParaRPr>
            </a:p>
          </p:txBody>
        </p:sp>
        <p:sp>
          <p:nvSpPr>
            <p:cNvPr id="35848" name="Text Box 9">
              <a:extLst>
                <a:ext uri="{FF2B5EF4-FFF2-40B4-BE49-F238E27FC236}">
                  <a16:creationId xmlns:a16="http://schemas.microsoft.com/office/drawing/2014/main" id="{49A75F81-98E8-5BD5-AFC3-0F93CF3AA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" y="3744"/>
              <a:ext cx="15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Tahoma" pitchFamily="-110" charset="0"/>
                  <a:cs typeface="Tahoma" pitchFamily="-110" charset="0"/>
                </a:rPr>
                <a:t>t</a:t>
              </a:r>
            </a:p>
          </p:txBody>
        </p:sp>
        <p:sp>
          <p:nvSpPr>
            <p:cNvPr id="35849" name="Text Box 11">
              <a:extLst>
                <a:ext uri="{FF2B5EF4-FFF2-40B4-BE49-F238E27FC236}">
                  <a16:creationId xmlns:a16="http://schemas.microsoft.com/office/drawing/2014/main" id="{50848916-621D-2398-522C-313EFC072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312"/>
              <a:ext cx="20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Tahoma" pitchFamily="-110" charset="0"/>
                  <a:cs typeface="Tahoma" pitchFamily="-110" charset="0"/>
                </a:rPr>
                <a:t>n</a:t>
              </a:r>
            </a:p>
          </p:txBody>
        </p:sp>
        <p:sp>
          <p:nvSpPr>
            <p:cNvPr id="35850" name="Line 12">
              <a:extLst>
                <a:ext uri="{FF2B5EF4-FFF2-40B4-BE49-F238E27FC236}">
                  <a16:creationId xmlns:a16="http://schemas.microsoft.com/office/drawing/2014/main" id="{999EA4E1-AAC2-1CE1-FFC8-2D402252F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36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Line 13">
              <a:extLst>
                <a:ext uri="{FF2B5EF4-FFF2-40B4-BE49-F238E27FC236}">
                  <a16:creationId xmlns:a16="http://schemas.microsoft.com/office/drawing/2014/main" id="{6BB66E71-5983-C19A-DB8E-175124BAE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41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2" name="Line 14">
              <a:extLst>
                <a:ext uri="{FF2B5EF4-FFF2-40B4-BE49-F238E27FC236}">
                  <a16:creationId xmlns:a16="http://schemas.microsoft.com/office/drawing/2014/main" id="{6430A720-9DFE-1811-475D-4413EEC7E5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3" name="Line 15">
              <a:extLst>
                <a:ext uri="{FF2B5EF4-FFF2-40B4-BE49-F238E27FC236}">
                  <a16:creationId xmlns:a16="http://schemas.microsoft.com/office/drawing/2014/main" id="{C3DDE0FD-1D0A-0D97-DB8B-FD165EB48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8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4" name="Line 16">
              <a:extLst>
                <a:ext uri="{FF2B5EF4-FFF2-40B4-BE49-F238E27FC236}">
                  <a16:creationId xmlns:a16="http://schemas.microsoft.com/office/drawing/2014/main" id="{351D2EE6-3E5A-72C2-341B-66A25E06F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5" name="Line 17">
              <a:extLst>
                <a:ext uri="{FF2B5EF4-FFF2-40B4-BE49-F238E27FC236}">
                  <a16:creationId xmlns:a16="http://schemas.microsoft.com/office/drawing/2014/main" id="{2C0949E9-E2BA-EC40-F073-2F3F64BB71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35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Line 18">
              <a:extLst>
                <a:ext uri="{FF2B5EF4-FFF2-40B4-BE49-F238E27FC236}">
                  <a16:creationId xmlns:a16="http://schemas.microsoft.com/office/drawing/2014/main" id="{0E837461-7AD3-DFB7-505E-371D8048A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Line 19">
              <a:extLst>
                <a:ext uri="{FF2B5EF4-FFF2-40B4-BE49-F238E27FC236}">
                  <a16:creationId xmlns:a16="http://schemas.microsoft.com/office/drawing/2014/main" id="{81C15692-73B2-F775-D6FE-4EAB232AA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6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Text Box 20">
              <a:extLst>
                <a:ext uri="{FF2B5EF4-FFF2-40B4-BE49-F238E27FC236}">
                  <a16:creationId xmlns:a16="http://schemas.microsoft.com/office/drawing/2014/main" id="{059596F4-FFF6-6E89-A205-A591F5F50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792"/>
              <a:ext cx="2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Tahoma" pitchFamily="-110" charset="0"/>
                  <a:cs typeface="Tahoma" pitchFamily="-110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77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969" y="476893"/>
            <a:ext cx="8628062" cy="56971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110" charset="-128"/>
                <a:cs typeface="ＭＳ Ｐゴシック" pitchFamily="-110" charset="-128"/>
              </a:rPr>
              <a:t>High-Probability Nonadaptive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188100"/>
            <a:ext cx="8352631" cy="1649776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With high probability, there exists a </a:t>
            </a:r>
            <a:r>
              <a:rPr lang="en-US" sz="2800" b="1" dirty="0">
                <a:ea typeface="ＭＳ Ｐゴシック" pitchFamily="-110" charset="-128"/>
                <a:cs typeface="ＭＳ Ｐゴシック" pitchFamily="-110" charset="-128"/>
              </a:rPr>
              <a:t>nonadaptive group test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using O(d</a:t>
            </a:r>
            <a:r>
              <a:rPr lang="en-US" sz="2800" baseline="30000" dirty="0">
                <a:ea typeface="ＭＳ Ｐゴシック" pitchFamily="-110" charset="-128"/>
                <a:cs typeface="ＭＳ Ｐゴシック" pitchFamily="-110" charset="-128"/>
              </a:rPr>
              <a:t>2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log n) tests.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21B8C2-3A4E-D7B0-9550-33817B47E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01" y="2137858"/>
            <a:ext cx="8208426" cy="4472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6A71F9-D860-F1B8-176A-DD2EC7F739AF}"/>
              </a:ext>
            </a:extLst>
          </p:cNvPr>
          <p:cNvSpPr txBox="1"/>
          <p:nvPr/>
        </p:nvSpPr>
        <p:spPr>
          <a:xfrm>
            <a:off x="110169" y="6610809"/>
            <a:ext cx="27142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generated using Nano Banana Pro.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Constructing the Matrix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8BDF8-6941-0183-D819-004EC9A5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1" y="1813134"/>
            <a:ext cx="8880490" cy="440272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1700-DE01-9889-B21C-CDC09C4D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for Nonadaptive Algorithm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C5C81-8903-A72F-E09C-A85DCB9B6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9" y="2082003"/>
            <a:ext cx="8741852" cy="38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25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5B1C-60BB-A77D-9DDA-D88487C3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Analysis, Part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FEB0F-0A9A-9D3C-FC4A-9DDD8C72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9" y="1764633"/>
            <a:ext cx="8963521" cy="41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8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183" y="870332"/>
            <a:ext cx="8229600" cy="83361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Testing Schemes</a:t>
            </a:r>
          </a:p>
        </p:txBody>
      </p:sp>
      <p:sp>
        <p:nvSpPr>
          <p:cNvPr id="2560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69983" y="1703942"/>
            <a:ext cx="5715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/>
              <a:t>Non-adaptive</a:t>
            </a:r>
            <a:r>
              <a:rPr lang="en-US" sz="2400" dirty="0"/>
              <a:t>: All tests must be done in parallel.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/>
              <a:t>Adaptive</a:t>
            </a:r>
            <a:r>
              <a:rPr lang="en-US" sz="2400" dirty="0"/>
              <a:t>: Tests can be done sequentially.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Adaptive is easier, but the non-adaptive approach has wider applications.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In some applications, high probability of success is sufficient.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Others require 0% errors.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/>
              <a:t>Semi-adaptive</a:t>
            </a:r>
            <a:r>
              <a:rPr lang="en-US" sz="2400" dirty="0"/>
              <a:t>: Do tests in a sequence of rounds, where the tests in each round are done in parallel.</a:t>
            </a:r>
          </a:p>
        </p:txBody>
      </p:sp>
      <p:pic>
        <p:nvPicPr>
          <p:cNvPr id="25606" name="Picture 5" descr="j04037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983" y="2237342"/>
            <a:ext cx="28035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6FDD-718D-BF80-7E16-FD737E29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Analysis, Part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3A266-9A12-45A6-1FE2-4E4BD373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2" y="1636712"/>
            <a:ext cx="8901376" cy="4903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BB1B1D-8DEE-D49B-30D7-ED88C454314B}"/>
              </a:ext>
            </a:extLst>
          </p:cNvPr>
          <p:cNvSpPr txBox="1"/>
          <p:nvPr/>
        </p:nvSpPr>
        <p:spPr>
          <a:xfrm>
            <a:off x="6147413" y="359354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EC58D-B3B5-2FBC-125C-AA7F1486A00E}"/>
              </a:ext>
            </a:extLst>
          </p:cNvPr>
          <p:cNvSpPr txBox="1"/>
          <p:nvPr/>
        </p:nvSpPr>
        <p:spPr>
          <a:xfrm>
            <a:off x="5209143" y="430780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9AAF-D05A-CF5B-178F-D67B72FD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1A520-EF48-A561-D11A-0524CA55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69" y="1817427"/>
            <a:ext cx="7772400" cy="46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4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WPES 2010</a:t>
            </a:r>
            <a:endParaRPr lang="en-US">
              <a:latin typeface="Arial" pitchFamily="-110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Application: Learning Attribute Vectors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Viewed abstractly, we are trying to learn a database X of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g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b="1" dirty="0">
                <a:ea typeface="ＭＳ Ｐゴシック" pitchFamily="-110" charset="-128"/>
                <a:cs typeface="ＭＳ Ｐゴシック" pitchFamily="-110" charset="-128"/>
              </a:rPr>
              <a:t>attribute vectors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eaLnBrk="1" hangingPunct="1"/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0"/>
            <a:ext cx="68897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WPES 2010</a:t>
            </a:r>
            <a:endParaRPr lang="en-US">
              <a:latin typeface="Arial" pitchFamily="-110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Facebook Application</a:t>
            </a:r>
          </a:p>
        </p:txBody>
      </p:sp>
      <p:sp>
        <p:nvSpPr>
          <p:cNvPr id="2970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524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Each member has a “vector” of friendships</a:t>
            </a:r>
            <a:endParaRPr lang="en-US" sz="2800" b="1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For any member M, the system returns a bit for whether M has a friend in common with the attacker, even if M restricts this information to friends-of-friends</a:t>
            </a:r>
            <a:endParaRPr lang="en-US" sz="2800" b="1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We can use non-adaptive scheme to learn friendship relationships in any sub-community in Facebook</a:t>
            </a:r>
          </a:p>
        </p:txBody>
      </p:sp>
      <p:pic>
        <p:nvPicPr>
          <p:cNvPr id="2970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7434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WPES 2010</a:t>
            </a:r>
            <a:endParaRPr lang="en-US">
              <a:latin typeface="Arial" pitchFamily="-110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DNA Application</a:t>
            </a:r>
          </a:p>
        </p:txBody>
      </p:sp>
      <p:sp>
        <p:nvSpPr>
          <p:cNvPr id="3174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4478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DNA sequences are stored in a database, D.</a:t>
            </a:r>
            <a:endParaRPr lang="en-US" sz="2800" b="1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For any sequence Q, the database returns a score for how close Q is to each sequence in D</a:t>
            </a:r>
            <a:endParaRPr lang="en-US" sz="2800" b="1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We form a binary vector w.r.t. places where mutations happen relative to a reference string 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We can use non-adaptive scheme to learn DNA strings in D.</a:t>
            </a:r>
          </a:p>
        </p:txBody>
      </p:sp>
      <p:pic>
        <p:nvPicPr>
          <p:cNvPr id="3175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324350"/>
            <a:ext cx="2895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WPES 2010</a:t>
            </a:r>
            <a:endParaRPr lang="en-US">
              <a:latin typeface="Arial" pitchFamily="-110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Netflix Application</a:t>
            </a:r>
          </a:p>
        </p:txBody>
      </p:sp>
      <p:sp>
        <p:nvSpPr>
          <p:cNvPr id="3379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28600" y="16002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Movie ratings vectors are stored in a database, D.</a:t>
            </a:r>
            <a:endParaRPr lang="en-US" sz="2800" b="1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For any vector V, the database returns a score for how close V is to each vector in the database</a:t>
            </a:r>
            <a:endParaRPr lang="en-US" sz="2800" b="1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We can form a binary attribute vector for movies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We can use non-adaptive scheme to learn ratings vectors in D.</a:t>
            </a:r>
          </a:p>
        </p:txBody>
      </p:sp>
      <p:pic>
        <p:nvPicPr>
          <p:cNvPr id="3379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40052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Mastermind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667000"/>
            <a:ext cx="28575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6388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Mastermind is a two-player game</a:t>
            </a:r>
          </a:p>
          <a:p>
            <a:pPr lvl="1"/>
            <a:r>
              <a:rPr lang="en-US" dirty="0"/>
              <a:t>A </a:t>
            </a:r>
            <a:r>
              <a:rPr lang="en-US" b="1" dirty="0" err="1">
                <a:solidFill>
                  <a:schemeClr val="accent2"/>
                </a:solidFill>
              </a:rPr>
              <a:t>codemaker</a:t>
            </a:r>
            <a:r>
              <a:rPr lang="en-US" dirty="0"/>
              <a:t>: creates a vector X of length N using an alphabet of size K (called “colors”)</a:t>
            </a:r>
          </a:p>
          <a:p>
            <a:pPr lvl="1"/>
            <a:r>
              <a:rPr lang="en-US" dirty="0"/>
              <a:t>A </a:t>
            </a:r>
            <a:r>
              <a:rPr lang="en-US" b="1" dirty="0" err="1">
                <a:solidFill>
                  <a:schemeClr val="accent2"/>
                </a:solidFill>
              </a:rPr>
              <a:t>codebreaker</a:t>
            </a:r>
            <a:r>
              <a:rPr lang="en-US" dirty="0"/>
              <a:t>: guesses vectors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, …, of length N using same alphabet</a:t>
            </a:r>
          </a:p>
          <a:p>
            <a:r>
              <a:rPr lang="en-US" dirty="0" err="1"/>
              <a:t>Codemaker</a:t>
            </a:r>
            <a:r>
              <a:rPr lang="en-US" dirty="0"/>
              <a:t> scores each guess: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Black score</a:t>
            </a:r>
            <a:r>
              <a:rPr lang="en-US" dirty="0"/>
              <a:t>: number of characters in right place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White score</a:t>
            </a:r>
            <a:r>
              <a:rPr lang="en-US" dirty="0"/>
              <a:t>: number of characters not in right place but with right color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77000"/>
            <a:ext cx="883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by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ZeroOne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from http://commons.wikimedia.org/wiki/File:Mastermind.jpg, used under Creative Commons 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Attribution </a:t>
            </a:r>
            <a:r>
              <a:rPr lang="en-US" sz="1050" i="1" dirty="0" err="1">
                <a:solidFill>
                  <a:schemeClr val="bg1">
                    <a:lumMod val="65000"/>
                  </a:schemeClr>
                </a:solidFill>
              </a:rPr>
              <a:t>ShareAlike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 2.0 License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81D8-690B-4E43-B9FA-076D0CD388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4242</TotalTime>
  <Words>1050</Words>
  <Application>Microsoft Macintosh PowerPoint</Application>
  <PresentationFormat>On-screen Show (4:3)</PresentationFormat>
  <Paragraphs>137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Tahoma</vt:lpstr>
      <vt:lpstr>Times New Roman</vt:lpstr>
      <vt:lpstr>Wingdings</vt:lpstr>
      <vt:lpstr>UCI Master</vt:lpstr>
      <vt:lpstr>Combinatorial Group Testing</vt:lpstr>
      <vt:lpstr>Group Testing</vt:lpstr>
      <vt:lpstr>Testing Schemes</vt:lpstr>
      <vt:lpstr>Applications</vt:lpstr>
      <vt:lpstr>Application: Learning Attribute Vectors</vt:lpstr>
      <vt:lpstr>Facebook Application</vt:lpstr>
      <vt:lpstr>DNA Application</vt:lpstr>
      <vt:lpstr>Netflix Application</vt:lpstr>
      <vt:lpstr>Mastermind</vt:lpstr>
      <vt:lpstr>Mastermind example</vt:lpstr>
      <vt:lpstr>Mastermind example</vt:lpstr>
      <vt:lpstr>Mastermind example</vt:lpstr>
      <vt:lpstr>Mastermind example</vt:lpstr>
      <vt:lpstr>Mastermind example</vt:lpstr>
      <vt:lpstr>Mastermind example</vt:lpstr>
      <vt:lpstr>Restricted Mastermind</vt:lpstr>
      <vt:lpstr>Efficiency Measures</vt:lpstr>
      <vt:lpstr>Simple Adaptive Algorithm</vt:lpstr>
      <vt:lpstr>A Simple Nonadaptive Case</vt:lpstr>
      <vt:lpstr>Matrix View of Nonadaptive Testing</vt:lpstr>
      <vt:lpstr>Rake-and-Winnow Algorithm</vt:lpstr>
      <vt:lpstr>Two-Stage Algorithm</vt:lpstr>
      <vt:lpstr>Constructing the Matrix</vt:lpstr>
      <vt:lpstr>Analysis</vt:lpstr>
      <vt:lpstr>Recall the Matrix View of  Nonadaptive Testing</vt:lpstr>
      <vt:lpstr>High-Probability Nonadaptive</vt:lpstr>
      <vt:lpstr>Constructing the Matrix</vt:lpstr>
      <vt:lpstr>Analysis for Nonadaptive Algorithm</vt:lpstr>
      <vt:lpstr>Analysis, Part 2</vt:lpstr>
      <vt:lpstr>Analysis, Part 3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T Goodrich</cp:lastModifiedBy>
  <cp:revision>160</cp:revision>
  <dcterms:created xsi:type="dcterms:W3CDTF">2002-12-30T18:35:41Z</dcterms:created>
  <dcterms:modified xsi:type="dcterms:W3CDTF">2026-02-02T01:39:37Z</dcterms:modified>
</cp:coreProperties>
</file>