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8"/>
  </p:notesMasterIdLst>
  <p:sldIdLst>
    <p:sldId id="256" r:id="rId2"/>
    <p:sldId id="490" r:id="rId3"/>
    <p:sldId id="491" r:id="rId4"/>
    <p:sldId id="492" r:id="rId5"/>
    <p:sldId id="493" r:id="rId6"/>
    <p:sldId id="475" r:id="rId7"/>
    <p:sldId id="476" r:id="rId8"/>
    <p:sldId id="457" r:id="rId9"/>
    <p:sldId id="467" r:id="rId10"/>
    <p:sldId id="468" r:id="rId11"/>
    <p:sldId id="469" r:id="rId12"/>
    <p:sldId id="470" r:id="rId13"/>
    <p:sldId id="471" r:id="rId14"/>
    <p:sldId id="472" r:id="rId15"/>
    <p:sldId id="463" r:id="rId16"/>
    <p:sldId id="494" r:id="rId17"/>
    <p:sldId id="473" r:id="rId18"/>
    <p:sldId id="474" r:id="rId19"/>
    <p:sldId id="495" r:id="rId20"/>
    <p:sldId id="477" r:id="rId21"/>
    <p:sldId id="478" r:id="rId22"/>
    <p:sldId id="479" r:id="rId23"/>
    <p:sldId id="480" r:id="rId24"/>
    <p:sldId id="481" r:id="rId25"/>
    <p:sldId id="482" r:id="rId26"/>
    <p:sldId id="483" r:id="rId27"/>
    <p:sldId id="484" r:id="rId28"/>
    <p:sldId id="485" r:id="rId29"/>
    <p:sldId id="486" r:id="rId30"/>
    <p:sldId id="487" r:id="rId31"/>
    <p:sldId id="489" r:id="rId32"/>
    <p:sldId id="488" r:id="rId33"/>
    <p:sldId id="496" r:id="rId34"/>
    <p:sldId id="497" r:id="rId35"/>
    <p:sldId id="498" r:id="rId36"/>
    <p:sldId id="499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70"/>
    <p:restoredTop sz="94623"/>
  </p:normalViewPr>
  <p:slideViewPr>
    <p:cSldViewPr snapToGrid="0">
      <p:cViewPr varScale="1">
        <p:scale>
          <a:sx n="117" d="100"/>
          <a:sy n="117" d="100"/>
        </p:scale>
        <p:origin x="5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3" Type="http://schemas.openxmlformats.org/officeDocument/2006/relationships/slide" Target="slides/slide10.xml"/><Relationship Id="rId7" Type="http://schemas.openxmlformats.org/officeDocument/2006/relationships/slide" Target="slides/slide14.xml"/><Relationship Id="rId2" Type="http://schemas.openxmlformats.org/officeDocument/2006/relationships/slide" Target="slides/slide9.xml"/><Relationship Id="rId1" Type="http://schemas.openxmlformats.org/officeDocument/2006/relationships/slide" Target="slides/slide8.xml"/><Relationship Id="rId6" Type="http://schemas.openxmlformats.org/officeDocument/2006/relationships/slide" Target="slides/slide13.xml"/><Relationship Id="rId5" Type="http://schemas.openxmlformats.org/officeDocument/2006/relationships/slide" Target="slides/slide12.xml"/><Relationship Id="rId10" Type="http://schemas.openxmlformats.org/officeDocument/2006/relationships/slide" Target="slides/slide19.xml"/><Relationship Id="rId4" Type="http://schemas.openxmlformats.org/officeDocument/2006/relationships/slide" Target="slides/slide11.xml"/><Relationship Id="rId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5468529-623D-774E-8C94-AEBAA54A5A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6B6FAC-02EE-E54A-94F0-174D35BBF4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AED2FCA3-D04E-384D-A102-EEEA3AB2F47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00977F41-4A6D-8547-84F6-4ED2DFF8EE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AF15641-4CA0-5844-B746-F8464C2F07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064D596C-057A-7949-B6C3-084F77894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ECB797-135A-B645-BA1F-2FB8F3B1BA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4FDCFB-E8EC-A64E-BB7B-737E930B9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11F23-A958-B542-9B83-C7083E876BA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DB2780BD-8694-3D47-9738-517A4DD2F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BE57E19-9754-9043-9D06-53870FF81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C5EA430B-A23C-654A-9017-8877A90790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1775" y="2089150"/>
            <a:ext cx="8574088" cy="1554163"/>
          </a:xfrm>
          <a:extLs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defRPr sz="46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4E6056C4-BBE0-EE49-84C0-4785ABA032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1775" y="4035425"/>
            <a:ext cx="8574088" cy="13779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6484" name="Rectangle 4">
            <a:extLst>
              <a:ext uri="{FF2B5EF4-FFF2-40B4-BE49-F238E27FC236}">
                <a16:creationId xmlns:a16="http://schemas.microsoft.com/office/drawing/2014/main" id="{53A6680A-44D4-784D-9BED-FCD0AFCA29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3505200" y="6216650"/>
            <a:ext cx="2133600" cy="4778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485" name="Rectangle 5">
            <a:extLst>
              <a:ext uri="{FF2B5EF4-FFF2-40B4-BE49-F238E27FC236}">
                <a16:creationId xmlns:a16="http://schemas.microsoft.com/office/drawing/2014/main" id="{7730C9A1-9743-0442-AC9B-A553B02271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25413" y="6223000"/>
            <a:ext cx="21431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486" name="Rectangle 6">
            <a:extLst>
              <a:ext uri="{FF2B5EF4-FFF2-40B4-BE49-F238E27FC236}">
                <a16:creationId xmlns:a16="http://schemas.microsoft.com/office/drawing/2014/main" id="{662610D4-07B6-AB4C-898B-69863F851A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175625" y="6329363"/>
            <a:ext cx="844550" cy="477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9BD475-42A0-B047-BB4B-3E80637FDA2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984F57BE-DD12-3143-8358-96282ABC094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56"/>
          <a:stretch>
            <a:fillRect/>
          </a:stretch>
        </p:blipFill>
        <p:spPr bwMode="auto">
          <a:xfrm>
            <a:off x="0" y="0"/>
            <a:ext cx="91440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6B57-7AD2-9F4E-9B07-E57C3A62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767E9-E7A9-2746-83DD-012ABF0FE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05AE-718F-0842-A2DE-0DD675D1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2715E-4066-4C4B-84EC-C6D410C0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DB70F-3E45-694D-9BAF-1764AD63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570EA2-3E0E-D643-9853-B9E68D8F7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65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E783C-00AF-1441-9CCE-3D48FD071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54800" y="828675"/>
            <a:ext cx="2155825" cy="4608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81B2C-CDFC-5F46-96E6-EB67C8D4D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82563" y="828675"/>
            <a:ext cx="6319837" cy="4608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EC27-BE5C-7149-9AD5-C3574B60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CBFB-7145-1D4A-ADB0-0E6E5833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40486-9D88-A94C-89E2-BA9B9214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C8E93A-BE18-F44D-99BA-E3CD60E76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89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F3877-B09C-634E-B282-99CAEB15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8A096-D484-CE46-B649-808738555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3EB63-C8AA-5548-BC21-D76D531C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D0E2FB-4BD6-D04C-8788-6E6E545732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10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F126-141D-7143-B910-01E0DC1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B4DEF-436B-0941-938E-0FBA1CD1E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15FC0-6DC4-E241-BD16-E052EEF2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53B08-5386-7E4E-B514-057CAB4E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7D636-4746-494A-B6B3-E87FC2C5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09FAAF-8198-654D-B057-0FEDDFD1B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40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C5AF-C8E8-D649-AC10-858CE676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10C06-DAC1-3943-89E8-92FE8B122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189163"/>
            <a:ext cx="407035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23228-1F02-4040-A415-67A82BC7B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3750" y="2189163"/>
            <a:ext cx="407035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4FE66-1994-9643-B419-0CE1210C9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3882F-2037-B94C-AA2D-02ACA4E8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CB84A-E874-164B-84DF-D76543E9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7DBE27-472C-D245-BFBD-66B721222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56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3269-8405-D944-B5E1-007EEDEB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8970B-264C-CF4E-B109-416160663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45FB5-5FBF-4A4F-A703-FB3453EFD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97C3E-1BF4-4B48-A913-B44E92E37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020AD-CD2C-DE49-A833-6F39BE34C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21536-18DA-1845-B460-DE7D1D9C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1BB82-C304-9644-8829-29B02E27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3DB1E9-C764-3149-B90E-7A31CD98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BFCA45-A96D-154E-94E5-31BEFCD900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76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0525-4E50-A341-A1A2-98A781C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E6D01A-EA0B-D24C-94CE-78E9FFB4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FF9A5-8A05-8A4B-AAA8-F31D45F6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21B49-BBA3-C244-A06B-9DB8613A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6F6FF6-D854-804B-BE3C-88B0DE1D2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11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D7E4B-3F89-3249-B301-66D3772F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DC236-885A-8341-A199-9F203FF8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1B2BB-5A6B-6F4A-B973-FDCDEA8C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7EC12F-0B5D-1743-AA59-B04720612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51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F0461-BA43-8245-B4AD-D3B95D5C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C137-925C-0448-92F0-DEFF69E1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78220-608C-564D-8451-CC496F993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2AA24-B55A-454B-8613-3CEBF27A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14F91-05CC-AD42-9327-CE9D743F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F482B-16B0-9245-9119-97E8640F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DE07BE-A102-1145-9B3C-33C4280BF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07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630EA-EF7E-BD4A-97FA-F10C80F4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6B317-BB57-D249-B0DD-2E1D4B669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045A8-D207-5D49-B335-EAC6A11E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2BCB5-C9B2-DC41-8A22-F39F01D9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44263-6D27-084D-99B3-6AE26B2C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C2FDB-BBAD-E44A-8251-5E4944BD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81A3F4-2594-204E-8E09-4A0AEB6AC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51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9" name="Picture 13">
            <a:extLst>
              <a:ext uri="{FF2B5EF4-FFF2-40B4-BE49-F238E27FC236}">
                <a16:creationId xmlns:a16="http://schemas.microsoft.com/office/drawing/2014/main" id="{631473C5-AADA-BE4A-A54F-6BA9F99669D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68"/>
          <a:stretch>
            <a:fillRect/>
          </a:stretch>
        </p:blipFill>
        <p:spPr bwMode="auto">
          <a:xfrm>
            <a:off x="0" y="0"/>
            <a:ext cx="9144000" cy="42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58" name="Rectangle 2">
            <a:extLst>
              <a:ext uri="{FF2B5EF4-FFF2-40B4-BE49-F238E27FC236}">
                <a16:creationId xmlns:a16="http://schemas.microsoft.com/office/drawing/2014/main" id="{3DDDC3D2-CABD-414D-BAF3-6C3945626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3519" y="642145"/>
            <a:ext cx="8628062" cy="99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000066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F5A74A2D-18EB-EE4C-8A74-73B30EDF2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29409"/>
            <a:ext cx="8293100" cy="4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2pPr>
      <a:lvl3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3pPr>
      <a:lvl4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4pPr>
      <a:lvl5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5pPr>
      <a:lvl6pPr marL="4572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6pPr>
      <a:lvl7pPr marL="9144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6075" indent="-346075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0988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0938" indent="-295275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38" indent="-3429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8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4">
            <a:extLst>
              <a:ext uri="{FF2B5EF4-FFF2-40B4-BE49-F238E27FC236}">
                <a16:creationId xmlns:a16="http://schemas.microsoft.com/office/drawing/2014/main" id="{898B42E1-8805-4648-A5B4-2C2E98B7D0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5000" dirty="0"/>
              <a:t>Randomized Graph Algorithms</a:t>
            </a:r>
          </a:p>
        </p:txBody>
      </p:sp>
      <p:sp>
        <p:nvSpPr>
          <p:cNvPr id="6159" name="Rectangle 15">
            <a:extLst>
              <a:ext uri="{FF2B5EF4-FFF2-40B4-BE49-F238E27FC236}">
                <a16:creationId xmlns:a16="http://schemas.microsoft.com/office/drawing/2014/main" id="{D829BBBC-DE0A-7E45-A9E7-5BC79B60C1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T. Goodrich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California, Irvine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02A4-BEB9-C540-9A63-DA50F9E490FC}" type="slidenum">
              <a:rPr lang="en-US"/>
              <a:pPr/>
              <a:t>10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Flow</a:t>
            </a:r>
          </a:p>
        </p:txBody>
      </p:sp>
      <p:sp>
        <p:nvSpPr>
          <p:cNvPr id="2549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429000" cy="4800600"/>
          </a:xfrm>
        </p:spPr>
        <p:txBody>
          <a:bodyPr/>
          <a:lstStyle/>
          <a:p>
            <a:r>
              <a:rPr lang="en-US" sz="2000"/>
              <a:t>A flow for a network </a:t>
            </a:r>
            <a:r>
              <a:rPr lang="en-US" sz="2000" b="1" i="1">
                <a:latin typeface="Times New Roman" charset="0"/>
              </a:rPr>
              <a:t>N </a:t>
            </a:r>
            <a:r>
              <a:rPr lang="en-US" sz="2000"/>
              <a:t>is said to be maximum if its value is the largest of all flows for </a:t>
            </a:r>
            <a:r>
              <a:rPr lang="en-US" sz="2000" b="1" i="1">
                <a:latin typeface="Times New Roman" charset="0"/>
              </a:rPr>
              <a:t>N</a:t>
            </a:r>
            <a:endParaRPr lang="en-US" sz="2000"/>
          </a:p>
          <a:p>
            <a:r>
              <a:rPr lang="en-US" sz="2000"/>
              <a:t>The maximum flow problem consists of finding a maximum flow for a given network </a:t>
            </a:r>
            <a:r>
              <a:rPr lang="en-US" sz="2000" b="1" i="1">
                <a:latin typeface="Times New Roman" charset="0"/>
              </a:rPr>
              <a:t>N</a:t>
            </a:r>
          </a:p>
          <a:p>
            <a:r>
              <a:rPr lang="en-US" sz="2000"/>
              <a:t>Applications</a:t>
            </a:r>
          </a:p>
          <a:p>
            <a:pPr lvl="1"/>
            <a:r>
              <a:rPr lang="en-US" sz="1800"/>
              <a:t>Hydraulic systems</a:t>
            </a:r>
          </a:p>
          <a:p>
            <a:pPr lvl="1"/>
            <a:r>
              <a:rPr lang="en-US" sz="1800"/>
              <a:t>Electrical circuits</a:t>
            </a:r>
          </a:p>
          <a:p>
            <a:pPr lvl="1"/>
            <a:r>
              <a:rPr lang="en-US" sz="1800"/>
              <a:t>Traffic movements</a:t>
            </a:r>
          </a:p>
          <a:p>
            <a:pPr lvl="1"/>
            <a:r>
              <a:rPr lang="en-US" sz="1800"/>
              <a:t>Freight transportation</a:t>
            </a:r>
          </a:p>
        </p:txBody>
      </p:sp>
      <p:sp>
        <p:nvSpPr>
          <p:cNvPr id="254980" name="Oval 4"/>
          <p:cNvSpPr>
            <a:spLocks noChangeAspect="1" noChangeArrowheads="1"/>
          </p:cNvSpPr>
          <p:nvPr/>
        </p:nvSpPr>
        <p:spPr bwMode="auto">
          <a:xfrm rot="21600000">
            <a:off x="6824663" y="24828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254981" name="Oval 5"/>
          <p:cNvSpPr>
            <a:spLocks noChangeAspect="1" noChangeArrowheads="1"/>
          </p:cNvSpPr>
          <p:nvPr/>
        </p:nvSpPr>
        <p:spPr bwMode="auto">
          <a:xfrm rot="21600000">
            <a:off x="4975225" y="2257425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54982" name="Oval 6"/>
          <p:cNvSpPr>
            <a:spLocks noChangeAspect="1" noChangeArrowheads="1"/>
          </p:cNvSpPr>
          <p:nvPr/>
        </p:nvSpPr>
        <p:spPr bwMode="auto">
          <a:xfrm rot="21600000">
            <a:off x="6078538" y="15240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254983" name="Oval 7"/>
          <p:cNvSpPr>
            <a:spLocks noChangeAspect="1" noChangeArrowheads="1"/>
          </p:cNvSpPr>
          <p:nvPr/>
        </p:nvSpPr>
        <p:spPr bwMode="auto">
          <a:xfrm rot="21600000">
            <a:off x="5902325" y="31765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54984" name="Oval 8"/>
          <p:cNvSpPr>
            <a:spLocks noChangeAspect="1" noChangeArrowheads="1"/>
          </p:cNvSpPr>
          <p:nvPr/>
        </p:nvSpPr>
        <p:spPr bwMode="auto">
          <a:xfrm rot="21600000">
            <a:off x="8167688" y="2054225"/>
            <a:ext cx="366712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254985" name="Oval 9"/>
          <p:cNvSpPr>
            <a:spLocks noChangeAspect="1" noChangeArrowheads="1"/>
          </p:cNvSpPr>
          <p:nvPr/>
        </p:nvSpPr>
        <p:spPr bwMode="auto">
          <a:xfrm rot="21600000">
            <a:off x="7720013" y="316547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254986" name="Text Box 10"/>
          <p:cNvSpPr txBox="1">
            <a:spLocks noChangeArrowheads="1"/>
          </p:cNvSpPr>
          <p:nvPr/>
        </p:nvSpPr>
        <p:spPr bwMode="auto">
          <a:xfrm>
            <a:off x="5911850" y="22352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254987" name="Text Box 11"/>
          <p:cNvSpPr txBox="1">
            <a:spLocks noChangeArrowheads="1"/>
          </p:cNvSpPr>
          <p:nvPr/>
        </p:nvSpPr>
        <p:spPr bwMode="auto">
          <a:xfrm>
            <a:off x="7359650" y="26685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54988" name="Text Box 12"/>
          <p:cNvSpPr txBox="1">
            <a:spLocks noChangeArrowheads="1"/>
          </p:cNvSpPr>
          <p:nvPr/>
        </p:nvSpPr>
        <p:spPr bwMode="auto">
          <a:xfrm>
            <a:off x="6626225" y="19589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54989" name="Text Box 13"/>
          <p:cNvSpPr txBox="1">
            <a:spLocks noChangeArrowheads="1"/>
          </p:cNvSpPr>
          <p:nvPr/>
        </p:nvSpPr>
        <p:spPr bwMode="auto">
          <a:xfrm>
            <a:off x="7102475" y="15398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54990" name="Text Box 14"/>
          <p:cNvSpPr txBox="1">
            <a:spLocks noChangeArrowheads="1"/>
          </p:cNvSpPr>
          <p:nvPr/>
        </p:nvSpPr>
        <p:spPr bwMode="auto">
          <a:xfrm>
            <a:off x="7251700" y="20891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54991" name="Text Box 15"/>
          <p:cNvSpPr txBox="1">
            <a:spLocks noChangeArrowheads="1"/>
          </p:cNvSpPr>
          <p:nvPr/>
        </p:nvSpPr>
        <p:spPr bwMode="auto">
          <a:xfrm>
            <a:off x="5349875" y="17526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6</a:t>
            </a:r>
          </a:p>
        </p:txBody>
      </p:sp>
      <p:sp>
        <p:nvSpPr>
          <p:cNvPr id="254992" name="Text Box 16"/>
          <p:cNvSpPr txBox="1">
            <a:spLocks noChangeArrowheads="1"/>
          </p:cNvSpPr>
          <p:nvPr/>
        </p:nvSpPr>
        <p:spPr bwMode="auto">
          <a:xfrm>
            <a:off x="8045450" y="26685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4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54993" name="Text Box 17"/>
          <p:cNvSpPr txBox="1">
            <a:spLocks noChangeArrowheads="1"/>
          </p:cNvSpPr>
          <p:nvPr/>
        </p:nvSpPr>
        <p:spPr bwMode="auto">
          <a:xfrm>
            <a:off x="6105525" y="27432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54994" name="Text Box 18"/>
          <p:cNvSpPr txBox="1">
            <a:spLocks noChangeArrowheads="1"/>
          </p:cNvSpPr>
          <p:nvPr/>
        </p:nvSpPr>
        <p:spPr bwMode="auto">
          <a:xfrm>
            <a:off x="5197475" y="28527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54995" name="Text Box 19"/>
          <p:cNvSpPr txBox="1">
            <a:spLocks noChangeArrowheads="1"/>
          </p:cNvSpPr>
          <p:nvPr/>
        </p:nvSpPr>
        <p:spPr bwMode="auto">
          <a:xfrm>
            <a:off x="6677025" y="33004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2</a:t>
            </a:r>
          </a:p>
        </p:txBody>
      </p:sp>
      <p:cxnSp>
        <p:nvCxnSpPr>
          <p:cNvPr id="254996" name="AutoShape 20"/>
          <p:cNvCxnSpPr>
            <a:cxnSpLocks noChangeShapeType="1"/>
            <a:stCxn id="254981" idx="7"/>
            <a:endCxn id="254982" idx="3"/>
          </p:cNvCxnSpPr>
          <p:nvPr/>
        </p:nvCxnSpPr>
        <p:spPr bwMode="auto">
          <a:xfrm flipV="1">
            <a:off x="5287963" y="1846263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4997" name="AutoShape 21"/>
          <p:cNvCxnSpPr>
            <a:cxnSpLocks noChangeShapeType="1"/>
            <a:stCxn id="254981" idx="5"/>
            <a:endCxn id="254983" idx="1"/>
          </p:cNvCxnSpPr>
          <p:nvPr/>
        </p:nvCxnSpPr>
        <p:spPr bwMode="auto">
          <a:xfrm>
            <a:off x="5287963" y="2589213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4998" name="AutoShape 22"/>
          <p:cNvCxnSpPr>
            <a:cxnSpLocks noChangeShapeType="1"/>
            <a:stCxn id="254982" idx="5"/>
            <a:endCxn id="254980" idx="1"/>
          </p:cNvCxnSpPr>
          <p:nvPr/>
        </p:nvCxnSpPr>
        <p:spPr bwMode="auto">
          <a:xfrm>
            <a:off x="6391275" y="1846263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4999" name="AutoShape 23"/>
          <p:cNvCxnSpPr>
            <a:cxnSpLocks noChangeShapeType="1"/>
            <a:stCxn id="254982" idx="6"/>
            <a:endCxn id="254984" idx="1"/>
          </p:cNvCxnSpPr>
          <p:nvPr/>
        </p:nvCxnSpPr>
        <p:spPr bwMode="auto">
          <a:xfrm>
            <a:off x="6453188" y="1706563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5000" name="AutoShape 24"/>
          <p:cNvCxnSpPr>
            <a:cxnSpLocks noChangeShapeType="1"/>
            <a:stCxn id="254980" idx="7"/>
            <a:endCxn id="254984" idx="2"/>
          </p:cNvCxnSpPr>
          <p:nvPr/>
        </p:nvCxnSpPr>
        <p:spPr bwMode="auto">
          <a:xfrm flipV="1">
            <a:off x="7137400" y="2236788"/>
            <a:ext cx="100965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5001" name="AutoShape 25"/>
          <p:cNvCxnSpPr>
            <a:cxnSpLocks noChangeShapeType="1"/>
            <a:stCxn id="254980" idx="5"/>
            <a:endCxn id="254985" idx="1"/>
          </p:cNvCxnSpPr>
          <p:nvPr/>
        </p:nvCxnSpPr>
        <p:spPr bwMode="auto">
          <a:xfrm>
            <a:off x="7137400" y="2805113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5002" name="AutoShape 26"/>
          <p:cNvCxnSpPr>
            <a:cxnSpLocks noChangeShapeType="1"/>
            <a:stCxn id="254985" idx="0"/>
            <a:endCxn id="254984" idx="3"/>
          </p:cNvCxnSpPr>
          <p:nvPr/>
        </p:nvCxnSpPr>
        <p:spPr bwMode="auto">
          <a:xfrm flipV="1">
            <a:off x="7902575" y="2386013"/>
            <a:ext cx="317500" cy="768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5003" name="AutoShape 27"/>
          <p:cNvCxnSpPr>
            <a:cxnSpLocks noChangeShapeType="1"/>
            <a:stCxn id="254983" idx="6"/>
            <a:endCxn id="254985" idx="2"/>
          </p:cNvCxnSpPr>
          <p:nvPr/>
        </p:nvCxnSpPr>
        <p:spPr bwMode="auto">
          <a:xfrm flipV="1">
            <a:off x="6276975" y="3348038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5004" name="AutoShape 28"/>
          <p:cNvCxnSpPr>
            <a:cxnSpLocks noChangeShapeType="1"/>
            <a:stCxn id="254983" idx="7"/>
            <a:endCxn id="254980" idx="3"/>
          </p:cNvCxnSpPr>
          <p:nvPr/>
        </p:nvCxnSpPr>
        <p:spPr bwMode="auto">
          <a:xfrm flipV="1">
            <a:off x="6215063" y="2805113"/>
            <a:ext cx="661987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5005" name="AutoShape 29"/>
          <p:cNvCxnSpPr>
            <a:cxnSpLocks noChangeShapeType="1"/>
            <a:stCxn id="254981" idx="6"/>
            <a:endCxn id="254980" idx="2"/>
          </p:cNvCxnSpPr>
          <p:nvPr/>
        </p:nvCxnSpPr>
        <p:spPr bwMode="auto">
          <a:xfrm>
            <a:off x="5359400" y="2439988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5006" name="Oval 30"/>
          <p:cNvSpPr>
            <a:spLocks noChangeAspect="1" noChangeArrowheads="1"/>
          </p:cNvSpPr>
          <p:nvPr/>
        </p:nvSpPr>
        <p:spPr bwMode="auto">
          <a:xfrm rot="21600000">
            <a:off x="6824663" y="491807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255007" name="Oval 31"/>
          <p:cNvSpPr>
            <a:spLocks noChangeAspect="1" noChangeArrowheads="1"/>
          </p:cNvSpPr>
          <p:nvPr/>
        </p:nvSpPr>
        <p:spPr bwMode="auto">
          <a:xfrm rot="21600000">
            <a:off x="4975225" y="4692650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55008" name="Oval 32"/>
          <p:cNvSpPr>
            <a:spLocks noChangeAspect="1" noChangeArrowheads="1"/>
          </p:cNvSpPr>
          <p:nvPr/>
        </p:nvSpPr>
        <p:spPr bwMode="auto">
          <a:xfrm rot="21600000">
            <a:off x="6078538" y="395922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255009" name="Oval 33"/>
          <p:cNvSpPr>
            <a:spLocks noChangeAspect="1" noChangeArrowheads="1"/>
          </p:cNvSpPr>
          <p:nvPr/>
        </p:nvSpPr>
        <p:spPr bwMode="auto">
          <a:xfrm rot="21600000">
            <a:off x="5902325" y="5611813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55010" name="Oval 34"/>
          <p:cNvSpPr>
            <a:spLocks noChangeAspect="1" noChangeArrowheads="1"/>
          </p:cNvSpPr>
          <p:nvPr/>
        </p:nvSpPr>
        <p:spPr bwMode="auto">
          <a:xfrm rot="21600000">
            <a:off x="8167688" y="4489450"/>
            <a:ext cx="366712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255011" name="Oval 35"/>
          <p:cNvSpPr>
            <a:spLocks noChangeAspect="1" noChangeArrowheads="1"/>
          </p:cNvSpPr>
          <p:nvPr/>
        </p:nvSpPr>
        <p:spPr bwMode="auto">
          <a:xfrm rot="21600000">
            <a:off x="7720013" y="56007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255012" name="Text Box 36"/>
          <p:cNvSpPr txBox="1">
            <a:spLocks noChangeArrowheads="1"/>
          </p:cNvSpPr>
          <p:nvPr/>
        </p:nvSpPr>
        <p:spPr bwMode="auto">
          <a:xfrm>
            <a:off x="5911850" y="467042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255013" name="Text Box 37"/>
          <p:cNvSpPr txBox="1">
            <a:spLocks noChangeArrowheads="1"/>
          </p:cNvSpPr>
          <p:nvPr/>
        </p:nvSpPr>
        <p:spPr bwMode="auto">
          <a:xfrm>
            <a:off x="7359650" y="51038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55014" name="Text Box 38"/>
          <p:cNvSpPr txBox="1">
            <a:spLocks noChangeArrowheads="1"/>
          </p:cNvSpPr>
          <p:nvPr/>
        </p:nvSpPr>
        <p:spPr bwMode="auto">
          <a:xfrm>
            <a:off x="6626225" y="43942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55015" name="Text Box 39"/>
          <p:cNvSpPr txBox="1">
            <a:spLocks noChangeArrowheads="1"/>
          </p:cNvSpPr>
          <p:nvPr/>
        </p:nvSpPr>
        <p:spPr bwMode="auto">
          <a:xfrm>
            <a:off x="7102475" y="39751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55016" name="Text Box 40"/>
          <p:cNvSpPr txBox="1">
            <a:spLocks noChangeArrowheads="1"/>
          </p:cNvSpPr>
          <p:nvPr/>
        </p:nvSpPr>
        <p:spPr bwMode="auto">
          <a:xfrm>
            <a:off x="7251700" y="45243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55017" name="Text Box 41"/>
          <p:cNvSpPr txBox="1">
            <a:spLocks noChangeArrowheads="1"/>
          </p:cNvSpPr>
          <p:nvPr/>
        </p:nvSpPr>
        <p:spPr bwMode="auto">
          <a:xfrm>
            <a:off x="5349875" y="418782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4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6</a:t>
            </a:r>
          </a:p>
        </p:txBody>
      </p:sp>
      <p:sp>
        <p:nvSpPr>
          <p:cNvPr id="255018" name="Text Box 42"/>
          <p:cNvSpPr txBox="1">
            <a:spLocks noChangeArrowheads="1"/>
          </p:cNvSpPr>
          <p:nvPr/>
        </p:nvSpPr>
        <p:spPr bwMode="auto">
          <a:xfrm>
            <a:off x="8045450" y="51038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4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55019" name="Text Box 43"/>
          <p:cNvSpPr txBox="1">
            <a:spLocks noChangeArrowheads="1"/>
          </p:cNvSpPr>
          <p:nvPr/>
        </p:nvSpPr>
        <p:spPr bwMode="auto">
          <a:xfrm>
            <a:off x="6105525" y="517842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55020" name="Text Box 44"/>
          <p:cNvSpPr txBox="1">
            <a:spLocks noChangeArrowheads="1"/>
          </p:cNvSpPr>
          <p:nvPr/>
        </p:nvSpPr>
        <p:spPr bwMode="auto">
          <a:xfrm>
            <a:off x="5197475" y="52879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55021" name="Text Box 45"/>
          <p:cNvSpPr txBox="1">
            <a:spLocks noChangeArrowheads="1"/>
          </p:cNvSpPr>
          <p:nvPr/>
        </p:nvSpPr>
        <p:spPr bwMode="auto">
          <a:xfrm>
            <a:off x="6677025" y="57356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2</a:t>
            </a:r>
          </a:p>
        </p:txBody>
      </p:sp>
      <p:cxnSp>
        <p:nvCxnSpPr>
          <p:cNvPr id="255022" name="AutoShape 46"/>
          <p:cNvCxnSpPr>
            <a:cxnSpLocks noChangeShapeType="1"/>
            <a:stCxn id="255007" idx="7"/>
            <a:endCxn id="255008" idx="3"/>
          </p:cNvCxnSpPr>
          <p:nvPr/>
        </p:nvCxnSpPr>
        <p:spPr bwMode="auto">
          <a:xfrm flipV="1">
            <a:off x="5287963" y="4281488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5023" name="AutoShape 47"/>
          <p:cNvCxnSpPr>
            <a:cxnSpLocks noChangeShapeType="1"/>
            <a:stCxn id="255007" idx="5"/>
            <a:endCxn id="255009" idx="1"/>
          </p:cNvCxnSpPr>
          <p:nvPr/>
        </p:nvCxnSpPr>
        <p:spPr bwMode="auto">
          <a:xfrm>
            <a:off x="5287963" y="5024438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5024" name="AutoShape 48"/>
          <p:cNvCxnSpPr>
            <a:cxnSpLocks noChangeShapeType="1"/>
            <a:stCxn id="255008" idx="5"/>
            <a:endCxn id="255006" idx="1"/>
          </p:cNvCxnSpPr>
          <p:nvPr/>
        </p:nvCxnSpPr>
        <p:spPr bwMode="auto">
          <a:xfrm>
            <a:off x="6391275" y="4281488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5025" name="AutoShape 49"/>
          <p:cNvCxnSpPr>
            <a:cxnSpLocks noChangeShapeType="1"/>
            <a:stCxn id="255008" idx="6"/>
            <a:endCxn id="255010" idx="1"/>
          </p:cNvCxnSpPr>
          <p:nvPr/>
        </p:nvCxnSpPr>
        <p:spPr bwMode="auto">
          <a:xfrm>
            <a:off x="6453188" y="4141788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5026" name="AutoShape 50"/>
          <p:cNvCxnSpPr>
            <a:cxnSpLocks noChangeShapeType="1"/>
            <a:stCxn id="255006" idx="7"/>
            <a:endCxn id="255010" idx="2"/>
          </p:cNvCxnSpPr>
          <p:nvPr/>
        </p:nvCxnSpPr>
        <p:spPr bwMode="auto">
          <a:xfrm flipV="1">
            <a:off x="7137400" y="4672013"/>
            <a:ext cx="100965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5027" name="AutoShape 51"/>
          <p:cNvCxnSpPr>
            <a:cxnSpLocks noChangeShapeType="1"/>
            <a:stCxn id="255006" idx="5"/>
            <a:endCxn id="255011" idx="1"/>
          </p:cNvCxnSpPr>
          <p:nvPr/>
        </p:nvCxnSpPr>
        <p:spPr bwMode="auto">
          <a:xfrm>
            <a:off x="7137400" y="5240338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5028" name="AutoShape 52"/>
          <p:cNvCxnSpPr>
            <a:cxnSpLocks noChangeShapeType="1"/>
            <a:stCxn id="255011" idx="0"/>
            <a:endCxn id="255010" idx="3"/>
          </p:cNvCxnSpPr>
          <p:nvPr/>
        </p:nvCxnSpPr>
        <p:spPr bwMode="auto">
          <a:xfrm flipV="1">
            <a:off x="7902575" y="4821238"/>
            <a:ext cx="317500" cy="768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5029" name="AutoShape 53"/>
          <p:cNvCxnSpPr>
            <a:cxnSpLocks noChangeShapeType="1"/>
            <a:stCxn id="255009" idx="6"/>
            <a:endCxn id="255011" idx="2"/>
          </p:cNvCxnSpPr>
          <p:nvPr/>
        </p:nvCxnSpPr>
        <p:spPr bwMode="auto">
          <a:xfrm flipV="1">
            <a:off x="6276975" y="5783263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5030" name="AutoShape 54"/>
          <p:cNvCxnSpPr>
            <a:cxnSpLocks noChangeShapeType="1"/>
            <a:stCxn id="255009" idx="7"/>
            <a:endCxn id="255006" idx="3"/>
          </p:cNvCxnSpPr>
          <p:nvPr/>
        </p:nvCxnSpPr>
        <p:spPr bwMode="auto">
          <a:xfrm flipV="1">
            <a:off x="6215063" y="5240338"/>
            <a:ext cx="661987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5031" name="AutoShape 55"/>
          <p:cNvCxnSpPr>
            <a:cxnSpLocks noChangeShapeType="1"/>
            <a:stCxn id="255007" idx="6"/>
            <a:endCxn id="255006" idx="2"/>
          </p:cNvCxnSpPr>
          <p:nvPr/>
        </p:nvCxnSpPr>
        <p:spPr bwMode="auto">
          <a:xfrm>
            <a:off x="5359400" y="4875213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5032" name="Text Box 56"/>
          <p:cNvSpPr txBox="1">
            <a:spLocks noChangeArrowheads="1"/>
          </p:cNvSpPr>
          <p:nvPr/>
        </p:nvSpPr>
        <p:spPr bwMode="auto">
          <a:xfrm>
            <a:off x="4449763" y="3530600"/>
            <a:ext cx="4330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Flow of value 8 = 2 + 3 + 3 = 1 + 3 + 4</a:t>
            </a:r>
          </a:p>
        </p:txBody>
      </p:sp>
      <p:sp>
        <p:nvSpPr>
          <p:cNvPr id="255033" name="Text Box 57"/>
          <p:cNvSpPr txBox="1">
            <a:spLocks noChangeArrowheads="1"/>
          </p:cNvSpPr>
          <p:nvPr/>
        </p:nvSpPr>
        <p:spPr bwMode="auto">
          <a:xfrm>
            <a:off x="3325813" y="5965825"/>
            <a:ext cx="545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Maximum flow of value 10 = 4 + 3 + 3 = 3 + 3 + 4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58B2-8CEC-3B4D-BD8C-A19B41C9532C}" type="slidenum">
              <a:rPr lang="en-US"/>
              <a:pPr/>
              <a:t>11</a:t>
            </a:fld>
            <a:endParaRPr 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Cut</a:t>
            </a:r>
          </a:p>
        </p:txBody>
      </p:sp>
      <p:sp>
        <p:nvSpPr>
          <p:cNvPr id="2560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57213" y="1384981"/>
            <a:ext cx="4495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A cut of a network </a:t>
            </a:r>
            <a:r>
              <a:rPr lang="en-US" sz="2000" b="1" i="1" dirty="0">
                <a:latin typeface="Times New Roman" charset="0"/>
              </a:rPr>
              <a:t>N</a:t>
            </a:r>
            <a:r>
              <a:rPr lang="en-US" sz="2000" dirty="0"/>
              <a:t> with source </a:t>
            </a:r>
            <a:r>
              <a:rPr lang="en-US" sz="2000" b="1" i="1" dirty="0">
                <a:latin typeface="Times New Roman" charset="0"/>
              </a:rPr>
              <a:t>s</a:t>
            </a:r>
            <a:r>
              <a:rPr lang="en-US" sz="2000" dirty="0"/>
              <a:t> and sink </a:t>
            </a:r>
            <a:r>
              <a:rPr lang="en-US" sz="2000" b="1" i="1" dirty="0">
                <a:latin typeface="Times New Roman" charset="0"/>
              </a:rPr>
              <a:t>t</a:t>
            </a:r>
            <a:r>
              <a:rPr lang="en-US" sz="2000" dirty="0"/>
              <a:t> is a partition </a:t>
            </a:r>
            <a:r>
              <a:rPr lang="en-US" sz="2000" b="1" i="1" dirty="0">
                <a:latin typeface="Symbol" charset="0"/>
              </a:rPr>
              <a:t>c</a:t>
            </a:r>
            <a:r>
              <a:rPr lang="en-US" sz="2000" b="1" i="1" dirty="0"/>
              <a:t> </a:t>
            </a:r>
            <a:r>
              <a:rPr lang="en-US" sz="2000" dirty="0">
                <a:latin typeface="Symbol" charset="0"/>
              </a:rPr>
              <a:t>=</a:t>
            </a:r>
            <a:r>
              <a:rPr lang="en-US" sz="2000" dirty="0">
                <a:latin typeface="Times New Roman" charset="0"/>
              </a:rPr>
              <a:t> (</a:t>
            </a:r>
            <a:r>
              <a:rPr lang="en-US" sz="2000" b="1" i="1" dirty="0" err="1">
                <a:latin typeface="Times New Roman" charset="0"/>
              </a:rPr>
              <a:t>V</a:t>
            </a:r>
            <a:r>
              <a:rPr lang="en-US" sz="2000" b="1" i="1" baseline="-25000" dirty="0" err="1">
                <a:latin typeface="Times New Roman" charset="0"/>
              </a:rPr>
              <a:t>s</a:t>
            </a:r>
            <a:r>
              <a:rPr lang="en-US" sz="2000" b="1" i="1" dirty="0" err="1">
                <a:latin typeface="Times New Roman" charset="0"/>
              </a:rPr>
              <a:t>,V</a:t>
            </a:r>
            <a:r>
              <a:rPr lang="en-US" sz="2000" b="1" i="1" baseline="-25000" dirty="0" err="1">
                <a:latin typeface="Times New Roman" charset="0"/>
              </a:rPr>
              <a:t>t</a:t>
            </a:r>
            <a:r>
              <a:rPr lang="en-US" sz="2000" dirty="0">
                <a:latin typeface="Times New Roman" charset="0"/>
              </a:rPr>
              <a:t>)</a:t>
            </a:r>
            <a:r>
              <a:rPr lang="en-US" sz="2000" dirty="0"/>
              <a:t> of the vertices of </a:t>
            </a:r>
            <a:r>
              <a:rPr lang="en-US" sz="2000" b="1" i="1" dirty="0">
                <a:latin typeface="Times New Roman" charset="0"/>
              </a:rPr>
              <a:t>N</a:t>
            </a:r>
            <a:r>
              <a:rPr lang="en-US" sz="2000" dirty="0"/>
              <a:t> such that </a:t>
            </a:r>
            <a:r>
              <a:rPr lang="en-US" sz="2000" b="1" i="1" dirty="0">
                <a:latin typeface="Times New Roman" charset="0"/>
              </a:rPr>
              <a:t>s</a:t>
            </a:r>
            <a:r>
              <a:rPr lang="en-US" sz="2000" dirty="0"/>
              <a:t> </a:t>
            </a:r>
            <a:r>
              <a:rPr lang="en-US" sz="2000" dirty="0">
                <a:latin typeface="Times New Roman" charset="0"/>
                <a:sym typeface="Symbol" charset="0"/>
              </a:rPr>
              <a:t>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b="1" i="1" dirty="0">
                <a:latin typeface="Times New Roman" charset="0"/>
              </a:rPr>
              <a:t>V</a:t>
            </a:r>
            <a:r>
              <a:rPr lang="en-US" sz="2000" b="1" i="1" baseline="-25000" dirty="0">
                <a:latin typeface="Times New Roman" charset="0"/>
              </a:rPr>
              <a:t>s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/>
              <a:t>and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b="1" i="1" dirty="0">
                <a:latin typeface="Times New Roman" charset="0"/>
              </a:rPr>
              <a:t>t</a:t>
            </a:r>
            <a:r>
              <a:rPr lang="en-US" sz="2000" dirty="0"/>
              <a:t> </a:t>
            </a:r>
            <a:r>
              <a:rPr lang="en-US" sz="2000" dirty="0">
                <a:latin typeface="Times New Roman" charset="0"/>
                <a:sym typeface="Symbol" charset="0"/>
              </a:rPr>
              <a:t>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b="1" i="1" dirty="0">
                <a:latin typeface="Times New Roman" charset="0"/>
              </a:rPr>
              <a:t>V</a:t>
            </a:r>
            <a:r>
              <a:rPr lang="en-US" sz="2000" b="1" i="1" baseline="-25000" dirty="0">
                <a:latin typeface="Times New Roman" charset="0"/>
              </a:rPr>
              <a:t>t</a:t>
            </a:r>
            <a:endParaRPr lang="en-US" sz="2000" dirty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/>
              <a:t>Forward edge of cut </a:t>
            </a:r>
            <a:r>
              <a:rPr lang="en-US" sz="1800" b="1" i="1" dirty="0">
                <a:latin typeface="Symbol" charset="0"/>
              </a:rPr>
              <a:t>c</a:t>
            </a:r>
            <a:r>
              <a:rPr lang="en-US" sz="1800" dirty="0"/>
              <a:t>: origin in </a:t>
            </a:r>
            <a:r>
              <a:rPr lang="en-US" sz="1800" b="1" i="1" dirty="0">
                <a:latin typeface="Times New Roman" charset="0"/>
              </a:rPr>
              <a:t>V</a:t>
            </a:r>
            <a:r>
              <a:rPr lang="en-US" sz="1800" b="1" i="1" baseline="-25000" dirty="0">
                <a:latin typeface="Times New Roman" charset="0"/>
              </a:rPr>
              <a:t>s</a:t>
            </a:r>
            <a:r>
              <a:rPr lang="en-US" sz="1800" dirty="0">
                <a:latin typeface="Times New Roman" charset="0"/>
              </a:rPr>
              <a:t> </a:t>
            </a:r>
            <a:r>
              <a:rPr lang="en-US" sz="1800" dirty="0"/>
              <a:t>and destination in</a:t>
            </a:r>
            <a:r>
              <a:rPr lang="en-US" sz="1800" dirty="0">
                <a:latin typeface="Times New Roman" charset="0"/>
              </a:rPr>
              <a:t> </a:t>
            </a:r>
            <a:r>
              <a:rPr lang="en-US" sz="1800" b="1" i="1" dirty="0">
                <a:latin typeface="Times New Roman" charset="0"/>
              </a:rPr>
              <a:t>V</a:t>
            </a:r>
            <a:r>
              <a:rPr lang="en-US" sz="1800" b="1" i="1" baseline="-25000" dirty="0">
                <a:latin typeface="Times New Roman" charset="0"/>
              </a:rPr>
              <a:t>t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Backward edge of cut </a:t>
            </a:r>
            <a:r>
              <a:rPr lang="en-US" sz="1800" b="1" i="1" dirty="0">
                <a:latin typeface="Symbol" charset="0"/>
              </a:rPr>
              <a:t>c</a:t>
            </a:r>
            <a:r>
              <a:rPr lang="en-US" sz="1800" dirty="0"/>
              <a:t>: origin in </a:t>
            </a:r>
            <a:r>
              <a:rPr lang="en-US" sz="1800" b="1" i="1" dirty="0">
                <a:latin typeface="Times New Roman" charset="0"/>
              </a:rPr>
              <a:t>V</a:t>
            </a:r>
            <a:r>
              <a:rPr lang="en-US" sz="1800" b="1" i="1" baseline="-25000" dirty="0">
                <a:latin typeface="Times New Roman" charset="0"/>
              </a:rPr>
              <a:t>t</a:t>
            </a:r>
            <a:r>
              <a:rPr lang="en-US" sz="1800" dirty="0">
                <a:latin typeface="Times New Roman" charset="0"/>
              </a:rPr>
              <a:t> </a:t>
            </a:r>
            <a:r>
              <a:rPr lang="en-US" sz="1800" dirty="0"/>
              <a:t>and destination in</a:t>
            </a:r>
            <a:r>
              <a:rPr lang="en-US" sz="1800" dirty="0">
                <a:latin typeface="Times New Roman" charset="0"/>
              </a:rPr>
              <a:t> </a:t>
            </a:r>
            <a:r>
              <a:rPr lang="en-US" sz="1800" b="1" i="1" dirty="0">
                <a:latin typeface="Times New Roman" charset="0"/>
              </a:rPr>
              <a:t>V</a:t>
            </a:r>
            <a:r>
              <a:rPr lang="en-US" sz="1800" b="1" i="1" baseline="-25000" dirty="0">
                <a:latin typeface="Times New Roman" charset="0"/>
              </a:rPr>
              <a:t>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Flow </a:t>
            </a:r>
            <a:r>
              <a:rPr lang="en-US" sz="2000" b="1" i="1" dirty="0">
                <a:latin typeface="Times New Roman" charset="0"/>
              </a:rPr>
              <a:t>f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b="1" i="1" dirty="0">
                <a:latin typeface="Symbol" charset="0"/>
              </a:rPr>
              <a:t>c</a:t>
            </a:r>
            <a:r>
              <a:rPr lang="en-US" sz="2000" dirty="0">
                <a:latin typeface="Times New Roman" charset="0"/>
              </a:rPr>
              <a:t>) </a:t>
            </a:r>
            <a:r>
              <a:rPr lang="en-US" sz="2000" dirty="0"/>
              <a:t>across a cut </a:t>
            </a:r>
            <a:r>
              <a:rPr lang="en-US" sz="2000" b="1" i="1" dirty="0">
                <a:latin typeface="Symbol" charset="0"/>
              </a:rPr>
              <a:t>c</a:t>
            </a:r>
            <a:r>
              <a:rPr lang="en-US" sz="2000" dirty="0"/>
              <a:t>: total flow of forward edges minus total flow of backward edges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Capacity </a:t>
            </a:r>
            <a:r>
              <a:rPr lang="en-US" sz="2000" b="1" i="1" dirty="0">
                <a:latin typeface="Times New Roman" charset="0"/>
              </a:rPr>
              <a:t>c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b="1" i="1" dirty="0">
                <a:latin typeface="Symbol" charset="0"/>
              </a:rPr>
              <a:t>c</a:t>
            </a:r>
            <a:r>
              <a:rPr lang="en-US" sz="2000" dirty="0">
                <a:latin typeface="Times New Roman" charset="0"/>
              </a:rPr>
              <a:t>) </a:t>
            </a:r>
            <a:r>
              <a:rPr lang="en-US" sz="2000" dirty="0"/>
              <a:t>of a cut </a:t>
            </a:r>
            <a:r>
              <a:rPr lang="en-US" sz="2000" b="1" i="1" dirty="0">
                <a:latin typeface="Symbol" charset="0"/>
              </a:rPr>
              <a:t>c</a:t>
            </a:r>
            <a:r>
              <a:rPr lang="en-US" sz="2000" dirty="0"/>
              <a:t>: total capacity of forward edges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Example:</a:t>
            </a:r>
          </a:p>
          <a:p>
            <a:pPr lvl="1">
              <a:lnSpc>
                <a:spcPct val="90000"/>
              </a:lnSpc>
            </a:pPr>
            <a:r>
              <a:rPr lang="en-US" sz="1800" b="1" i="1" dirty="0">
                <a:solidFill>
                  <a:schemeClr val="accent2"/>
                </a:solidFill>
                <a:latin typeface="Times New Roman" charset="0"/>
              </a:rPr>
              <a:t>c</a:t>
            </a:r>
            <a:r>
              <a:rPr lang="en-US" sz="18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sz="1800" b="1" i="1" dirty="0">
                <a:solidFill>
                  <a:schemeClr val="accent2"/>
                </a:solidFill>
                <a:latin typeface="Symbol" charset="0"/>
              </a:rPr>
              <a:t>c</a:t>
            </a:r>
            <a:r>
              <a:rPr lang="en-US" sz="1800" dirty="0">
                <a:solidFill>
                  <a:schemeClr val="accent2"/>
                </a:solidFill>
                <a:latin typeface="Times New Roman" charset="0"/>
              </a:rPr>
              <a:t>) </a:t>
            </a:r>
            <a:r>
              <a:rPr lang="en-US" sz="1800" dirty="0">
                <a:solidFill>
                  <a:schemeClr val="accent2"/>
                </a:solidFill>
                <a:latin typeface="Symbol" charset="0"/>
              </a:rPr>
              <a:t>=</a:t>
            </a:r>
            <a:r>
              <a:rPr lang="en-US" sz="1800" dirty="0">
                <a:solidFill>
                  <a:schemeClr val="accent2"/>
                </a:solidFill>
                <a:latin typeface="Times New Roman" charset="0"/>
              </a:rPr>
              <a:t> 24</a:t>
            </a:r>
            <a:endParaRPr lang="en-US" sz="1800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b="1" i="1" dirty="0">
                <a:solidFill>
                  <a:schemeClr val="tx2"/>
                </a:solidFill>
                <a:latin typeface="Times New Roman" charset="0"/>
              </a:rPr>
              <a:t>f</a:t>
            </a:r>
            <a:r>
              <a:rPr lang="en-US" sz="1800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sz="1800" b="1" i="1" dirty="0">
                <a:solidFill>
                  <a:schemeClr val="tx2"/>
                </a:solidFill>
                <a:latin typeface="Symbol" charset="0"/>
              </a:rPr>
              <a:t>c</a:t>
            </a:r>
            <a:r>
              <a:rPr lang="en-US" sz="1800" dirty="0">
                <a:solidFill>
                  <a:schemeClr val="tx2"/>
                </a:solidFill>
                <a:latin typeface="Times New Roman" charset="0"/>
              </a:rPr>
              <a:t>) </a:t>
            </a:r>
            <a:r>
              <a:rPr lang="en-US" sz="1800" dirty="0">
                <a:solidFill>
                  <a:schemeClr val="tx2"/>
                </a:solidFill>
                <a:latin typeface="Symbol" charset="0"/>
              </a:rPr>
              <a:t>=</a:t>
            </a:r>
            <a:r>
              <a:rPr lang="en-US" sz="1800" dirty="0">
                <a:solidFill>
                  <a:schemeClr val="tx2"/>
                </a:solidFill>
                <a:latin typeface="Times New Roman" charset="0"/>
              </a:rPr>
              <a:t> 8</a:t>
            </a:r>
          </a:p>
        </p:txBody>
      </p:sp>
      <p:sp>
        <p:nvSpPr>
          <p:cNvPr id="256004" name="Oval 4"/>
          <p:cNvSpPr>
            <a:spLocks noChangeAspect="1" noChangeArrowheads="1"/>
          </p:cNvSpPr>
          <p:nvPr/>
        </p:nvSpPr>
        <p:spPr bwMode="auto">
          <a:xfrm rot="21600000">
            <a:off x="7053263" y="2549525"/>
            <a:ext cx="366712" cy="3667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256005" name="Oval 5"/>
          <p:cNvSpPr>
            <a:spLocks noChangeAspect="1" noChangeArrowheads="1"/>
          </p:cNvSpPr>
          <p:nvPr/>
        </p:nvSpPr>
        <p:spPr bwMode="auto">
          <a:xfrm rot="21600000">
            <a:off x="5203825" y="2324100"/>
            <a:ext cx="366713" cy="3667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56006" name="Oval 6"/>
          <p:cNvSpPr>
            <a:spLocks noChangeAspect="1" noChangeArrowheads="1"/>
          </p:cNvSpPr>
          <p:nvPr/>
        </p:nvSpPr>
        <p:spPr bwMode="auto">
          <a:xfrm rot="21600000">
            <a:off x="6307138" y="159067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solidFill>
                  <a:schemeClr val="tx2"/>
                </a:solidFill>
                <a:latin typeface="Times New Roman" charset="0"/>
              </a:rPr>
              <a:t>v</a:t>
            </a:r>
          </a:p>
        </p:txBody>
      </p:sp>
      <p:sp>
        <p:nvSpPr>
          <p:cNvPr id="256007" name="Oval 7"/>
          <p:cNvSpPr>
            <a:spLocks noChangeAspect="1" noChangeArrowheads="1"/>
          </p:cNvSpPr>
          <p:nvPr/>
        </p:nvSpPr>
        <p:spPr bwMode="auto">
          <a:xfrm rot="21600000">
            <a:off x="6130925" y="3243263"/>
            <a:ext cx="366713" cy="3667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56008" name="Oval 8"/>
          <p:cNvSpPr>
            <a:spLocks noChangeAspect="1" noChangeArrowheads="1"/>
          </p:cNvSpPr>
          <p:nvPr/>
        </p:nvSpPr>
        <p:spPr bwMode="auto">
          <a:xfrm rot="21600000">
            <a:off x="8396288" y="2120900"/>
            <a:ext cx="366712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solidFill>
                  <a:schemeClr val="tx2"/>
                </a:solidFill>
                <a:latin typeface="Times New Roman" charset="0"/>
              </a:rPr>
              <a:t>t</a:t>
            </a:r>
          </a:p>
        </p:txBody>
      </p:sp>
      <p:sp>
        <p:nvSpPr>
          <p:cNvPr id="256009" name="Oval 9"/>
          <p:cNvSpPr>
            <a:spLocks noChangeAspect="1" noChangeArrowheads="1"/>
          </p:cNvSpPr>
          <p:nvPr/>
        </p:nvSpPr>
        <p:spPr bwMode="auto">
          <a:xfrm rot="21600000">
            <a:off x="7948613" y="32321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solidFill>
                  <a:schemeClr val="tx2"/>
                </a:solidFill>
                <a:latin typeface="Times New Roman" charset="0"/>
              </a:rPr>
              <a:t>z</a:t>
            </a:r>
          </a:p>
        </p:txBody>
      </p:sp>
      <p:sp>
        <p:nvSpPr>
          <p:cNvPr id="256010" name="Text Box 10"/>
          <p:cNvSpPr txBox="1">
            <a:spLocks noChangeArrowheads="1"/>
          </p:cNvSpPr>
          <p:nvPr/>
        </p:nvSpPr>
        <p:spPr bwMode="auto">
          <a:xfrm>
            <a:off x="6061075" y="22796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256011" name="Text Box 11"/>
          <p:cNvSpPr txBox="1">
            <a:spLocks noChangeArrowheads="1"/>
          </p:cNvSpPr>
          <p:nvPr/>
        </p:nvSpPr>
        <p:spPr bwMode="auto">
          <a:xfrm>
            <a:off x="7569200" y="27352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56012" name="Text Box 12"/>
          <p:cNvSpPr txBox="1">
            <a:spLocks noChangeArrowheads="1"/>
          </p:cNvSpPr>
          <p:nvPr/>
        </p:nvSpPr>
        <p:spPr bwMode="auto">
          <a:xfrm>
            <a:off x="6807200" y="19716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56013" name="Text Box 13"/>
          <p:cNvSpPr txBox="1">
            <a:spLocks noChangeArrowheads="1"/>
          </p:cNvSpPr>
          <p:nvPr/>
        </p:nvSpPr>
        <p:spPr bwMode="auto">
          <a:xfrm>
            <a:off x="7419975" y="16065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56014" name="Text Box 14"/>
          <p:cNvSpPr txBox="1">
            <a:spLocks noChangeArrowheads="1"/>
          </p:cNvSpPr>
          <p:nvPr/>
        </p:nvSpPr>
        <p:spPr bwMode="auto">
          <a:xfrm>
            <a:off x="7569200" y="21558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56015" name="Text Box 15"/>
          <p:cNvSpPr txBox="1">
            <a:spLocks noChangeArrowheads="1"/>
          </p:cNvSpPr>
          <p:nvPr/>
        </p:nvSpPr>
        <p:spPr bwMode="auto">
          <a:xfrm>
            <a:off x="5667375" y="18192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6</a:t>
            </a:r>
          </a:p>
        </p:txBody>
      </p:sp>
      <p:sp>
        <p:nvSpPr>
          <p:cNvPr id="256016" name="Text Box 16"/>
          <p:cNvSpPr txBox="1">
            <a:spLocks noChangeArrowheads="1"/>
          </p:cNvSpPr>
          <p:nvPr/>
        </p:nvSpPr>
        <p:spPr bwMode="auto">
          <a:xfrm>
            <a:off x="8235950" y="27352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56017" name="Text Box 17"/>
          <p:cNvSpPr txBox="1">
            <a:spLocks noChangeArrowheads="1"/>
          </p:cNvSpPr>
          <p:nvPr/>
        </p:nvSpPr>
        <p:spPr bwMode="auto">
          <a:xfrm>
            <a:off x="6423025" y="28098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56018" name="Text Box 18"/>
          <p:cNvSpPr txBox="1">
            <a:spLocks noChangeArrowheads="1"/>
          </p:cNvSpPr>
          <p:nvPr/>
        </p:nvSpPr>
        <p:spPr bwMode="auto">
          <a:xfrm>
            <a:off x="5570538" y="29194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56019" name="Text Box 19"/>
          <p:cNvSpPr txBox="1">
            <a:spLocks noChangeArrowheads="1"/>
          </p:cNvSpPr>
          <p:nvPr/>
        </p:nvSpPr>
        <p:spPr bwMode="auto">
          <a:xfrm>
            <a:off x="6994525" y="33670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2</a:t>
            </a:r>
          </a:p>
        </p:txBody>
      </p:sp>
      <p:cxnSp>
        <p:nvCxnSpPr>
          <p:cNvPr id="256020" name="AutoShape 20"/>
          <p:cNvCxnSpPr>
            <a:cxnSpLocks noChangeShapeType="1"/>
            <a:stCxn id="256005" idx="7"/>
            <a:endCxn id="256006" idx="3"/>
          </p:cNvCxnSpPr>
          <p:nvPr/>
        </p:nvCxnSpPr>
        <p:spPr bwMode="auto">
          <a:xfrm flipV="1">
            <a:off x="5516563" y="1912938"/>
            <a:ext cx="842962" cy="44450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6021" name="AutoShape 21"/>
          <p:cNvCxnSpPr>
            <a:cxnSpLocks noChangeShapeType="1"/>
            <a:stCxn id="256005" idx="5"/>
            <a:endCxn id="256007" idx="1"/>
          </p:cNvCxnSpPr>
          <p:nvPr/>
        </p:nvCxnSpPr>
        <p:spPr bwMode="auto">
          <a:xfrm>
            <a:off x="5516563" y="2655888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6022" name="AutoShape 22"/>
          <p:cNvCxnSpPr>
            <a:cxnSpLocks noChangeShapeType="1"/>
            <a:stCxn id="256006" idx="5"/>
            <a:endCxn id="256004" idx="1"/>
          </p:cNvCxnSpPr>
          <p:nvPr/>
        </p:nvCxnSpPr>
        <p:spPr bwMode="auto">
          <a:xfrm>
            <a:off x="6619875" y="1912938"/>
            <a:ext cx="485775" cy="6794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6023" name="AutoShape 23"/>
          <p:cNvCxnSpPr>
            <a:cxnSpLocks noChangeShapeType="1"/>
            <a:stCxn id="256006" idx="6"/>
            <a:endCxn id="256008" idx="1"/>
          </p:cNvCxnSpPr>
          <p:nvPr/>
        </p:nvCxnSpPr>
        <p:spPr bwMode="auto">
          <a:xfrm>
            <a:off x="6681788" y="1773238"/>
            <a:ext cx="1766887" cy="3810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6024" name="AutoShape 24"/>
          <p:cNvCxnSpPr>
            <a:cxnSpLocks noChangeShapeType="1"/>
            <a:stCxn id="256004" idx="7"/>
            <a:endCxn id="256008" idx="2"/>
          </p:cNvCxnSpPr>
          <p:nvPr/>
        </p:nvCxnSpPr>
        <p:spPr bwMode="auto">
          <a:xfrm flipV="1">
            <a:off x="7366000" y="2303463"/>
            <a:ext cx="1009650" cy="28892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6025" name="AutoShape 25"/>
          <p:cNvCxnSpPr>
            <a:cxnSpLocks noChangeShapeType="1"/>
            <a:stCxn id="256004" idx="5"/>
            <a:endCxn id="256009" idx="1"/>
          </p:cNvCxnSpPr>
          <p:nvPr/>
        </p:nvCxnSpPr>
        <p:spPr bwMode="auto">
          <a:xfrm>
            <a:off x="7366000" y="2871788"/>
            <a:ext cx="635000" cy="40322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6026" name="AutoShape 26"/>
          <p:cNvCxnSpPr>
            <a:cxnSpLocks noChangeShapeType="1"/>
            <a:stCxn id="256009" idx="0"/>
            <a:endCxn id="256008" idx="3"/>
          </p:cNvCxnSpPr>
          <p:nvPr/>
        </p:nvCxnSpPr>
        <p:spPr bwMode="auto">
          <a:xfrm flipV="1">
            <a:off x="8131175" y="2452688"/>
            <a:ext cx="317500" cy="76835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6027" name="AutoShape 27"/>
          <p:cNvCxnSpPr>
            <a:cxnSpLocks noChangeShapeType="1"/>
            <a:stCxn id="256007" idx="6"/>
            <a:endCxn id="256009" idx="2"/>
          </p:cNvCxnSpPr>
          <p:nvPr/>
        </p:nvCxnSpPr>
        <p:spPr bwMode="auto">
          <a:xfrm flipV="1">
            <a:off x="6505575" y="3414713"/>
            <a:ext cx="1431925" cy="11112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6028" name="AutoShape 28"/>
          <p:cNvCxnSpPr>
            <a:cxnSpLocks noChangeShapeType="1"/>
            <a:stCxn id="256007" idx="7"/>
            <a:endCxn id="256004" idx="3"/>
          </p:cNvCxnSpPr>
          <p:nvPr/>
        </p:nvCxnSpPr>
        <p:spPr bwMode="auto">
          <a:xfrm flipV="1">
            <a:off x="6443663" y="2871788"/>
            <a:ext cx="661987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6029" name="AutoShape 29"/>
          <p:cNvCxnSpPr>
            <a:cxnSpLocks noChangeShapeType="1"/>
            <a:stCxn id="256005" idx="6"/>
            <a:endCxn id="256004" idx="2"/>
          </p:cNvCxnSpPr>
          <p:nvPr/>
        </p:nvCxnSpPr>
        <p:spPr bwMode="auto">
          <a:xfrm>
            <a:off x="5588000" y="2506663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6030" name="Freeform 30"/>
          <p:cNvSpPr>
            <a:spLocks/>
          </p:cNvSpPr>
          <p:nvPr/>
        </p:nvSpPr>
        <p:spPr bwMode="auto">
          <a:xfrm>
            <a:off x="5740400" y="1473200"/>
            <a:ext cx="1874838" cy="2286000"/>
          </a:xfrm>
          <a:custGeom>
            <a:avLst/>
            <a:gdLst>
              <a:gd name="T0" fmla="*/ 0 w 1181"/>
              <a:gd name="T1" fmla="*/ 0 h 1440"/>
              <a:gd name="T2" fmla="*/ 344 w 1181"/>
              <a:gd name="T3" fmla="*/ 520 h 1440"/>
              <a:gd name="T4" fmla="*/ 952 w 1181"/>
              <a:gd name="T5" fmla="*/ 512 h 1440"/>
              <a:gd name="T6" fmla="*/ 1176 w 1181"/>
              <a:gd name="T7" fmla="*/ 832 h 1440"/>
              <a:gd name="T8" fmla="*/ 984 w 1181"/>
              <a:gd name="T9" fmla="*/ 1120 h 1440"/>
              <a:gd name="T10" fmla="*/ 1064 w 1181"/>
              <a:gd name="T11" fmla="*/ 144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1" h="1440">
                <a:moveTo>
                  <a:pt x="0" y="0"/>
                </a:moveTo>
                <a:cubicBezTo>
                  <a:pt x="57" y="88"/>
                  <a:pt x="185" y="435"/>
                  <a:pt x="344" y="520"/>
                </a:cubicBezTo>
                <a:cubicBezTo>
                  <a:pt x="503" y="605"/>
                  <a:pt x="813" y="460"/>
                  <a:pt x="952" y="512"/>
                </a:cubicBezTo>
                <a:cubicBezTo>
                  <a:pt x="1091" y="564"/>
                  <a:pt x="1171" y="731"/>
                  <a:pt x="1176" y="832"/>
                </a:cubicBezTo>
                <a:cubicBezTo>
                  <a:pt x="1181" y="933"/>
                  <a:pt x="1003" y="1019"/>
                  <a:pt x="984" y="1120"/>
                </a:cubicBezTo>
                <a:cubicBezTo>
                  <a:pt x="965" y="1221"/>
                  <a:pt x="1047" y="1373"/>
                  <a:pt x="1064" y="144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1" name="Text Box 31"/>
          <p:cNvSpPr txBox="1">
            <a:spLocks noChangeArrowheads="1"/>
          </p:cNvSpPr>
          <p:nvPr/>
        </p:nvSpPr>
        <p:spPr bwMode="auto">
          <a:xfrm>
            <a:off x="5791200" y="1295400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  <a:latin typeface="Symbol" charset="0"/>
              </a:rPr>
              <a:t>c</a:t>
            </a:r>
          </a:p>
        </p:txBody>
      </p:sp>
      <p:sp>
        <p:nvSpPr>
          <p:cNvPr id="256034" name="Oval 34"/>
          <p:cNvSpPr>
            <a:spLocks noChangeAspect="1" noChangeArrowheads="1"/>
          </p:cNvSpPr>
          <p:nvPr/>
        </p:nvSpPr>
        <p:spPr bwMode="auto">
          <a:xfrm rot="21600000">
            <a:off x="7040563" y="5210175"/>
            <a:ext cx="366712" cy="3667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256035" name="Oval 35"/>
          <p:cNvSpPr>
            <a:spLocks noChangeAspect="1" noChangeArrowheads="1"/>
          </p:cNvSpPr>
          <p:nvPr/>
        </p:nvSpPr>
        <p:spPr bwMode="auto">
          <a:xfrm rot="21600000">
            <a:off x="5191125" y="4984750"/>
            <a:ext cx="366713" cy="3667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56036" name="Oval 36"/>
          <p:cNvSpPr>
            <a:spLocks noChangeAspect="1" noChangeArrowheads="1"/>
          </p:cNvSpPr>
          <p:nvPr/>
        </p:nvSpPr>
        <p:spPr bwMode="auto">
          <a:xfrm rot="21600000">
            <a:off x="6294438" y="425132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solidFill>
                  <a:schemeClr val="tx2"/>
                </a:solidFill>
                <a:latin typeface="Times New Roman" charset="0"/>
              </a:rPr>
              <a:t>v</a:t>
            </a:r>
          </a:p>
        </p:txBody>
      </p:sp>
      <p:sp>
        <p:nvSpPr>
          <p:cNvPr id="256037" name="Oval 37"/>
          <p:cNvSpPr>
            <a:spLocks noChangeAspect="1" noChangeArrowheads="1"/>
          </p:cNvSpPr>
          <p:nvPr/>
        </p:nvSpPr>
        <p:spPr bwMode="auto">
          <a:xfrm rot="21600000">
            <a:off x="6118225" y="5903913"/>
            <a:ext cx="366713" cy="3667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56038" name="Oval 38"/>
          <p:cNvSpPr>
            <a:spLocks noChangeAspect="1" noChangeArrowheads="1"/>
          </p:cNvSpPr>
          <p:nvPr/>
        </p:nvSpPr>
        <p:spPr bwMode="auto">
          <a:xfrm rot="21600000">
            <a:off x="8383588" y="4781550"/>
            <a:ext cx="366712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solidFill>
                  <a:schemeClr val="tx2"/>
                </a:solidFill>
                <a:latin typeface="Times New Roman" charset="0"/>
              </a:rPr>
              <a:t>t</a:t>
            </a:r>
          </a:p>
        </p:txBody>
      </p:sp>
      <p:sp>
        <p:nvSpPr>
          <p:cNvPr id="256039" name="Oval 39"/>
          <p:cNvSpPr>
            <a:spLocks noChangeAspect="1" noChangeArrowheads="1"/>
          </p:cNvSpPr>
          <p:nvPr/>
        </p:nvSpPr>
        <p:spPr bwMode="auto">
          <a:xfrm rot="21600000">
            <a:off x="7935913" y="58928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solidFill>
                  <a:schemeClr val="tx2"/>
                </a:solidFill>
                <a:latin typeface="Times New Roman" charset="0"/>
              </a:rPr>
              <a:t>z</a:t>
            </a:r>
          </a:p>
        </p:txBody>
      </p:sp>
      <p:sp>
        <p:nvSpPr>
          <p:cNvPr id="256040" name="Text Box 40"/>
          <p:cNvSpPr txBox="1">
            <a:spLocks noChangeArrowheads="1"/>
          </p:cNvSpPr>
          <p:nvPr/>
        </p:nvSpPr>
        <p:spPr bwMode="auto">
          <a:xfrm>
            <a:off x="6127750" y="496252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256041" name="Text Box 41"/>
          <p:cNvSpPr txBox="1">
            <a:spLocks noChangeArrowheads="1"/>
          </p:cNvSpPr>
          <p:nvPr/>
        </p:nvSpPr>
        <p:spPr bwMode="auto">
          <a:xfrm>
            <a:off x="7575550" y="53959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56042" name="Text Box 42"/>
          <p:cNvSpPr txBox="1">
            <a:spLocks noChangeArrowheads="1"/>
          </p:cNvSpPr>
          <p:nvPr/>
        </p:nvSpPr>
        <p:spPr bwMode="auto">
          <a:xfrm>
            <a:off x="6842125" y="46863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56043" name="Text Box 43"/>
          <p:cNvSpPr txBox="1">
            <a:spLocks noChangeArrowheads="1"/>
          </p:cNvSpPr>
          <p:nvPr/>
        </p:nvSpPr>
        <p:spPr bwMode="auto">
          <a:xfrm>
            <a:off x="7318375" y="42672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56044" name="Text Box 44"/>
          <p:cNvSpPr txBox="1">
            <a:spLocks noChangeArrowheads="1"/>
          </p:cNvSpPr>
          <p:nvPr/>
        </p:nvSpPr>
        <p:spPr bwMode="auto">
          <a:xfrm>
            <a:off x="7467600" y="48164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56045" name="Text Box 45"/>
          <p:cNvSpPr txBox="1">
            <a:spLocks noChangeArrowheads="1"/>
          </p:cNvSpPr>
          <p:nvPr/>
        </p:nvSpPr>
        <p:spPr bwMode="auto">
          <a:xfrm>
            <a:off x="5565775" y="447992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6</a:t>
            </a:r>
          </a:p>
        </p:txBody>
      </p:sp>
      <p:sp>
        <p:nvSpPr>
          <p:cNvPr id="256046" name="Text Box 46"/>
          <p:cNvSpPr txBox="1">
            <a:spLocks noChangeArrowheads="1"/>
          </p:cNvSpPr>
          <p:nvPr/>
        </p:nvSpPr>
        <p:spPr bwMode="auto">
          <a:xfrm>
            <a:off x="8261350" y="53959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4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56047" name="Text Box 47"/>
          <p:cNvSpPr txBox="1">
            <a:spLocks noChangeArrowheads="1"/>
          </p:cNvSpPr>
          <p:nvPr/>
        </p:nvSpPr>
        <p:spPr bwMode="auto">
          <a:xfrm>
            <a:off x="6321425" y="547052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56048" name="Text Box 48"/>
          <p:cNvSpPr txBox="1">
            <a:spLocks noChangeArrowheads="1"/>
          </p:cNvSpPr>
          <p:nvPr/>
        </p:nvSpPr>
        <p:spPr bwMode="auto">
          <a:xfrm>
            <a:off x="5413375" y="55800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56049" name="Text Box 49"/>
          <p:cNvSpPr txBox="1">
            <a:spLocks noChangeArrowheads="1"/>
          </p:cNvSpPr>
          <p:nvPr/>
        </p:nvSpPr>
        <p:spPr bwMode="auto">
          <a:xfrm>
            <a:off x="6892925" y="60277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2</a:t>
            </a:r>
          </a:p>
        </p:txBody>
      </p:sp>
      <p:cxnSp>
        <p:nvCxnSpPr>
          <p:cNvPr id="256050" name="AutoShape 50"/>
          <p:cNvCxnSpPr>
            <a:cxnSpLocks noChangeShapeType="1"/>
            <a:stCxn id="256035" idx="7"/>
            <a:endCxn id="256036" idx="3"/>
          </p:cNvCxnSpPr>
          <p:nvPr/>
        </p:nvCxnSpPr>
        <p:spPr bwMode="auto">
          <a:xfrm flipV="1">
            <a:off x="5503863" y="4573588"/>
            <a:ext cx="842962" cy="44450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6051" name="AutoShape 51"/>
          <p:cNvCxnSpPr>
            <a:cxnSpLocks noChangeShapeType="1"/>
            <a:stCxn id="256035" idx="5"/>
            <a:endCxn id="256037" idx="1"/>
          </p:cNvCxnSpPr>
          <p:nvPr/>
        </p:nvCxnSpPr>
        <p:spPr bwMode="auto">
          <a:xfrm>
            <a:off x="5503863" y="5316538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6052" name="AutoShape 52"/>
          <p:cNvCxnSpPr>
            <a:cxnSpLocks noChangeShapeType="1"/>
            <a:stCxn id="256036" idx="5"/>
            <a:endCxn id="256034" idx="1"/>
          </p:cNvCxnSpPr>
          <p:nvPr/>
        </p:nvCxnSpPr>
        <p:spPr bwMode="auto">
          <a:xfrm>
            <a:off x="6607175" y="4573588"/>
            <a:ext cx="485775" cy="6794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6053" name="AutoShape 53"/>
          <p:cNvCxnSpPr>
            <a:cxnSpLocks noChangeShapeType="1"/>
            <a:stCxn id="256036" idx="6"/>
            <a:endCxn id="256038" idx="1"/>
          </p:cNvCxnSpPr>
          <p:nvPr/>
        </p:nvCxnSpPr>
        <p:spPr bwMode="auto">
          <a:xfrm>
            <a:off x="6669088" y="4433888"/>
            <a:ext cx="1766887" cy="3810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6054" name="AutoShape 54"/>
          <p:cNvCxnSpPr>
            <a:cxnSpLocks noChangeShapeType="1"/>
            <a:stCxn id="256034" idx="7"/>
            <a:endCxn id="256038" idx="2"/>
          </p:cNvCxnSpPr>
          <p:nvPr/>
        </p:nvCxnSpPr>
        <p:spPr bwMode="auto">
          <a:xfrm flipV="1">
            <a:off x="7353300" y="4964113"/>
            <a:ext cx="1009650" cy="28892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6055" name="AutoShape 55"/>
          <p:cNvCxnSpPr>
            <a:cxnSpLocks noChangeShapeType="1"/>
            <a:stCxn id="256034" idx="5"/>
            <a:endCxn id="256039" idx="1"/>
          </p:cNvCxnSpPr>
          <p:nvPr/>
        </p:nvCxnSpPr>
        <p:spPr bwMode="auto">
          <a:xfrm>
            <a:off x="7353300" y="5532438"/>
            <a:ext cx="635000" cy="40322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6056" name="AutoShape 56"/>
          <p:cNvCxnSpPr>
            <a:cxnSpLocks noChangeShapeType="1"/>
            <a:stCxn id="256039" idx="0"/>
            <a:endCxn id="256038" idx="3"/>
          </p:cNvCxnSpPr>
          <p:nvPr/>
        </p:nvCxnSpPr>
        <p:spPr bwMode="auto">
          <a:xfrm flipV="1">
            <a:off x="8118475" y="5113338"/>
            <a:ext cx="317500" cy="76835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6057" name="AutoShape 57"/>
          <p:cNvCxnSpPr>
            <a:cxnSpLocks noChangeShapeType="1"/>
            <a:stCxn id="256037" idx="6"/>
            <a:endCxn id="256039" idx="2"/>
          </p:cNvCxnSpPr>
          <p:nvPr/>
        </p:nvCxnSpPr>
        <p:spPr bwMode="auto">
          <a:xfrm flipV="1">
            <a:off x="6492875" y="6075363"/>
            <a:ext cx="1431925" cy="11112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6058" name="AutoShape 58"/>
          <p:cNvCxnSpPr>
            <a:cxnSpLocks noChangeShapeType="1"/>
            <a:stCxn id="256037" idx="7"/>
            <a:endCxn id="256034" idx="3"/>
          </p:cNvCxnSpPr>
          <p:nvPr/>
        </p:nvCxnSpPr>
        <p:spPr bwMode="auto">
          <a:xfrm flipV="1">
            <a:off x="6430963" y="5532438"/>
            <a:ext cx="661987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6059" name="AutoShape 59"/>
          <p:cNvCxnSpPr>
            <a:cxnSpLocks noChangeShapeType="1"/>
            <a:stCxn id="256035" idx="6"/>
            <a:endCxn id="256034" idx="2"/>
          </p:cNvCxnSpPr>
          <p:nvPr/>
        </p:nvCxnSpPr>
        <p:spPr bwMode="auto">
          <a:xfrm>
            <a:off x="5575300" y="5167313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6061" name="Freeform 61"/>
          <p:cNvSpPr>
            <a:spLocks/>
          </p:cNvSpPr>
          <p:nvPr/>
        </p:nvSpPr>
        <p:spPr bwMode="auto">
          <a:xfrm>
            <a:off x="5757863" y="4191000"/>
            <a:ext cx="1870075" cy="2286000"/>
          </a:xfrm>
          <a:custGeom>
            <a:avLst/>
            <a:gdLst>
              <a:gd name="T0" fmla="*/ 0 w 1178"/>
              <a:gd name="T1" fmla="*/ 0 h 1440"/>
              <a:gd name="T2" fmla="*/ 373 w 1178"/>
              <a:gd name="T3" fmla="*/ 472 h 1440"/>
              <a:gd name="T4" fmla="*/ 973 w 1178"/>
              <a:gd name="T5" fmla="*/ 552 h 1440"/>
              <a:gd name="T6" fmla="*/ 1176 w 1178"/>
              <a:gd name="T7" fmla="*/ 832 h 1440"/>
              <a:gd name="T8" fmla="*/ 984 w 1178"/>
              <a:gd name="T9" fmla="*/ 1120 h 1440"/>
              <a:gd name="T10" fmla="*/ 1064 w 1178"/>
              <a:gd name="T11" fmla="*/ 144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8" h="1440">
                <a:moveTo>
                  <a:pt x="0" y="0"/>
                </a:moveTo>
                <a:cubicBezTo>
                  <a:pt x="62" y="79"/>
                  <a:pt x="211" y="380"/>
                  <a:pt x="373" y="472"/>
                </a:cubicBezTo>
                <a:cubicBezTo>
                  <a:pt x="535" y="564"/>
                  <a:pt x="839" y="492"/>
                  <a:pt x="973" y="552"/>
                </a:cubicBezTo>
                <a:cubicBezTo>
                  <a:pt x="1107" y="612"/>
                  <a:pt x="1174" y="737"/>
                  <a:pt x="1176" y="832"/>
                </a:cubicBezTo>
                <a:cubicBezTo>
                  <a:pt x="1178" y="927"/>
                  <a:pt x="1003" y="1019"/>
                  <a:pt x="984" y="1120"/>
                </a:cubicBezTo>
                <a:cubicBezTo>
                  <a:pt x="965" y="1221"/>
                  <a:pt x="1047" y="1373"/>
                  <a:pt x="1064" y="144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2" name="Text Box 62"/>
          <p:cNvSpPr txBox="1">
            <a:spLocks noChangeArrowheads="1"/>
          </p:cNvSpPr>
          <p:nvPr/>
        </p:nvSpPr>
        <p:spPr bwMode="auto">
          <a:xfrm>
            <a:off x="5791200" y="3886200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  <a:latin typeface="Symbol" charset="0"/>
              </a:rPr>
              <a:t>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F34F-2E72-DD46-B3C9-2CB3B0494104}" type="slidenum">
              <a:rPr lang="en-US"/>
              <a:pPr/>
              <a:t>12</a:t>
            </a:fld>
            <a:endParaRPr lang="en-US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Flows and Cuts</a:t>
            </a:r>
          </a:p>
        </p:txBody>
      </p:sp>
      <p:sp>
        <p:nvSpPr>
          <p:cNvPr id="2570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3581400" cy="4572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>
                <a:solidFill>
                  <a:schemeClr val="tx2"/>
                </a:solidFill>
              </a:rPr>
              <a:t>Lemma: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>
                <a:solidFill>
                  <a:schemeClr val="tx2"/>
                </a:solidFill>
              </a:rPr>
              <a:t>	</a:t>
            </a:r>
            <a:r>
              <a:rPr lang="en-US" sz="2000"/>
              <a:t>The flow </a:t>
            </a:r>
            <a:r>
              <a:rPr lang="en-US" sz="2000" b="1" i="1">
                <a:latin typeface="Times New Roman" charset="0"/>
              </a:rPr>
              <a:t>f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Symbol" charset="0"/>
              </a:rPr>
              <a:t>c</a:t>
            </a:r>
            <a:r>
              <a:rPr lang="en-US" sz="2000">
                <a:latin typeface="Times New Roman" charset="0"/>
              </a:rPr>
              <a:t>) </a:t>
            </a:r>
            <a:r>
              <a:rPr lang="en-US" sz="2000"/>
              <a:t>across any cut </a:t>
            </a:r>
            <a:r>
              <a:rPr lang="en-US" sz="2000" b="1" i="1">
                <a:latin typeface="Symbol" charset="0"/>
              </a:rPr>
              <a:t>c</a:t>
            </a:r>
            <a:r>
              <a:rPr lang="en-US" sz="2000"/>
              <a:t> is equal to the flow value </a:t>
            </a:r>
            <a:r>
              <a:rPr lang="en-US" sz="2000">
                <a:latin typeface="Times New Roman" charset="0"/>
              </a:rPr>
              <a:t>|</a:t>
            </a:r>
            <a:r>
              <a:rPr lang="en-US" sz="2000" b="1" i="1">
                <a:latin typeface="Times New Roman" charset="0"/>
              </a:rPr>
              <a:t>f</a:t>
            </a:r>
            <a:r>
              <a:rPr lang="en-US" sz="2000">
                <a:latin typeface="Times New Roman" charset="0"/>
              </a:rPr>
              <a:t>|</a:t>
            </a:r>
            <a:endParaRPr lang="en-US" sz="200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>
                <a:solidFill>
                  <a:schemeClr val="tx2"/>
                </a:solidFill>
              </a:rPr>
              <a:t>Lemma: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>
                <a:solidFill>
                  <a:schemeClr val="tx2"/>
                </a:solidFill>
              </a:rPr>
              <a:t>	</a:t>
            </a:r>
            <a:r>
              <a:rPr lang="en-US" sz="2000"/>
              <a:t>The flow </a:t>
            </a:r>
            <a:r>
              <a:rPr lang="en-US" sz="2000" b="1" i="1">
                <a:latin typeface="Times New Roman" charset="0"/>
              </a:rPr>
              <a:t>f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Symbol" charset="0"/>
              </a:rPr>
              <a:t>c</a:t>
            </a:r>
            <a:r>
              <a:rPr lang="en-US" sz="2000">
                <a:latin typeface="Times New Roman" charset="0"/>
              </a:rPr>
              <a:t>)</a:t>
            </a:r>
            <a:r>
              <a:rPr lang="en-US" sz="2000"/>
              <a:t> across a cut </a:t>
            </a:r>
            <a:r>
              <a:rPr lang="en-US" sz="2000" b="1" i="1">
                <a:latin typeface="Symbol" charset="0"/>
              </a:rPr>
              <a:t>c</a:t>
            </a:r>
            <a:r>
              <a:rPr lang="en-US" sz="2000"/>
              <a:t> is less than or equal to the capacity </a:t>
            </a:r>
            <a:r>
              <a:rPr lang="en-US" sz="2000" b="1" i="1">
                <a:latin typeface="Times New Roman" charset="0"/>
              </a:rPr>
              <a:t>c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Symbol" charset="0"/>
              </a:rPr>
              <a:t>c</a:t>
            </a:r>
            <a:r>
              <a:rPr lang="en-US" sz="2000">
                <a:latin typeface="Times New Roman" charset="0"/>
              </a:rPr>
              <a:t>)</a:t>
            </a:r>
            <a:r>
              <a:rPr lang="en-US" sz="2000"/>
              <a:t> of the cut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>
                <a:solidFill>
                  <a:schemeClr val="tx2"/>
                </a:solidFill>
              </a:rPr>
              <a:t>Theorem:</a:t>
            </a:r>
            <a:endParaRPr lang="en-US" sz="200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/>
              <a:t>	The value of any flow is less than or equal to the capacity of any cut, i.e., for any flow </a:t>
            </a:r>
            <a:r>
              <a:rPr lang="en-US" sz="2000" b="1" i="1">
                <a:latin typeface="Times New Roman" charset="0"/>
              </a:rPr>
              <a:t>f</a:t>
            </a:r>
            <a:r>
              <a:rPr lang="en-US" sz="2000"/>
              <a:t> and any cut </a:t>
            </a:r>
            <a:r>
              <a:rPr lang="en-US" sz="2000" b="1" i="1">
                <a:latin typeface="Symbol" charset="0"/>
              </a:rPr>
              <a:t>c</a:t>
            </a:r>
            <a:r>
              <a:rPr lang="en-US" sz="2000"/>
              <a:t>, we have</a:t>
            </a:r>
            <a:br>
              <a:rPr lang="en-US" sz="2000"/>
            </a:br>
            <a:r>
              <a:rPr lang="en-US" sz="2000"/>
              <a:t>	</a:t>
            </a:r>
            <a:r>
              <a:rPr lang="en-US" sz="2000">
                <a:latin typeface="Times New Roman" charset="0"/>
              </a:rPr>
              <a:t>|</a:t>
            </a:r>
            <a:r>
              <a:rPr lang="en-US" sz="2000" b="1" i="1">
                <a:latin typeface="Times New Roman" charset="0"/>
              </a:rPr>
              <a:t>f</a:t>
            </a:r>
            <a:r>
              <a:rPr lang="en-US" sz="2000">
                <a:latin typeface="Times New Roman" charset="0"/>
              </a:rPr>
              <a:t>| </a:t>
            </a:r>
            <a:r>
              <a:rPr lang="en-US" sz="2000">
                <a:latin typeface="Times New Roman" charset="0"/>
                <a:sym typeface="Symbol" charset="0"/>
              </a:rPr>
              <a:t>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 b="1" i="1">
                <a:latin typeface="Times New Roman" charset="0"/>
              </a:rPr>
              <a:t>c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Symbol" charset="0"/>
              </a:rPr>
              <a:t>c</a:t>
            </a:r>
            <a:r>
              <a:rPr lang="en-US" sz="2000">
                <a:latin typeface="Times New Roman" charset="0"/>
              </a:rPr>
              <a:t>)</a:t>
            </a:r>
          </a:p>
        </p:txBody>
      </p:sp>
      <p:sp>
        <p:nvSpPr>
          <p:cNvPr id="257028" name="Oval 4"/>
          <p:cNvSpPr>
            <a:spLocks noChangeAspect="1" noChangeArrowheads="1"/>
          </p:cNvSpPr>
          <p:nvPr/>
        </p:nvSpPr>
        <p:spPr bwMode="auto">
          <a:xfrm rot="21600000">
            <a:off x="6802438" y="338137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257029" name="Oval 5"/>
          <p:cNvSpPr>
            <a:spLocks noChangeAspect="1" noChangeArrowheads="1"/>
          </p:cNvSpPr>
          <p:nvPr/>
        </p:nvSpPr>
        <p:spPr bwMode="auto">
          <a:xfrm rot="21600000">
            <a:off x="4953000" y="3155950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57030" name="Oval 6"/>
          <p:cNvSpPr>
            <a:spLocks noChangeAspect="1" noChangeArrowheads="1"/>
          </p:cNvSpPr>
          <p:nvPr/>
        </p:nvSpPr>
        <p:spPr bwMode="auto">
          <a:xfrm rot="21600000">
            <a:off x="6056313" y="242252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257031" name="Oval 7"/>
          <p:cNvSpPr>
            <a:spLocks noChangeAspect="1" noChangeArrowheads="1"/>
          </p:cNvSpPr>
          <p:nvPr/>
        </p:nvSpPr>
        <p:spPr bwMode="auto">
          <a:xfrm rot="21600000">
            <a:off x="5880100" y="4075113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57032" name="Oval 8"/>
          <p:cNvSpPr>
            <a:spLocks noChangeAspect="1" noChangeArrowheads="1"/>
          </p:cNvSpPr>
          <p:nvPr/>
        </p:nvSpPr>
        <p:spPr bwMode="auto">
          <a:xfrm rot="21600000">
            <a:off x="8145463" y="2952750"/>
            <a:ext cx="366712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257033" name="Oval 9"/>
          <p:cNvSpPr>
            <a:spLocks noChangeAspect="1" noChangeArrowheads="1"/>
          </p:cNvSpPr>
          <p:nvPr/>
        </p:nvSpPr>
        <p:spPr bwMode="auto">
          <a:xfrm rot="21600000">
            <a:off x="7697788" y="40640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257034" name="Text Box 10"/>
          <p:cNvSpPr txBox="1">
            <a:spLocks noChangeArrowheads="1"/>
          </p:cNvSpPr>
          <p:nvPr/>
        </p:nvSpPr>
        <p:spPr bwMode="auto">
          <a:xfrm>
            <a:off x="5889625" y="313372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257035" name="Text Box 11"/>
          <p:cNvSpPr txBox="1">
            <a:spLocks noChangeArrowheads="1"/>
          </p:cNvSpPr>
          <p:nvPr/>
        </p:nvSpPr>
        <p:spPr bwMode="auto">
          <a:xfrm>
            <a:off x="7337425" y="35671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57036" name="Text Box 12"/>
          <p:cNvSpPr txBox="1">
            <a:spLocks noChangeArrowheads="1"/>
          </p:cNvSpPr>
          <p:nvPr/>
        </p:nvSpPr>
        <p:spPr bwMode="auto">
          <a:xfrm>
            <a:off x="6604000" y="28575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57037" name="Text Box 13"/>
          <p:cNvSpPr txBox="1">
            <a:spLocks noChangeArrowheads="1"/>
          </p:cNvSpPr>
          <p:nvPr/>
        </p:nvSpPr>
        <p:spPr bwMode="auto">
          <a:xfrm>
            <a:off x="7080250" y="24384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57038" name="Text Box 14"/>
          <p:cNvSpPr txBox="1">
            <a:spLocks noChangeArrowheads="1"/>
          </p:cNvSpPr>
          <p:nvPr/>
        </p:nvSpPr>
        <p:spPr bwMode="auto">
          <a:xfrm>
            <a:off x="7229475" y="29876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57039" name="Text Box 15"/>
          <p:cNvSpPr txBox="1">
            <a:spLocks noChangeArrowheads="1"/>
          </p:cNvSpPr>
          <p:nvPr/>
        </p:nvSpPr>
        <p:spPr bwMode="auto">
          <a:xfrm>
            <a:off x="5327650" y="265112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6</a:t>
            </a:r>
          </a:p>
        </p:txBody>
      </p:sp>
      <p:sp>
        <p:nvSpPr>
          <p:cNvPr id="257040" name="Text Box 16"/>
          <p:cNvSpPr txBox="1">
            <a:spLocks noChangeArrowheads="1"/>
          </p:cNvSpPr>
          <p:nvPr/>
        </p:nvSpPr>
        <p:spPr bwMode="auto">
          <a:xfrm>
            <a:off x="8023225" y="35671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4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57041" name="Text Box 17"/>
          <p:cNvSpPr txBox="1">
            <a:spLocks noChangeArrowheads="1"/>
          </p:cNvSpPr>
          <p:nvPr/>
        </p:nvSpPr>
        <p:spPr bwMode="auto">
          <a:xfrm>
            <a:off x="6019800" y="36718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57042" name="Text Box 18"/>
          <p:cNvSpPr txBox="1">
            <a:spLocks noChangeArrowheads="1"/>
          </p:cNvSpPr>
          <p:nvPr/>
        </p:nvSpPr>
        <p:spPr bwMode="auto">
          <a:xfrm>
            <a:off x="5175250" y="37512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57043" name="Text Box 19"/>
          <p:cNvSpPr txBox="1">
            <a:spLocks noChangeArrowheads="1"/>
          </p:cNvSpPr>
          <p:nvPr/>
        </p:nvSpPr>
        <p:spPr bwMode="auto">
          <a:xfrm>
            <a:off x="6654800" y="41989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2</a:t>
            </a:r>
          </a:p>
        </p:txBody>
      </p:sp>
      <p:cxnSp>
        <p:nvCxnSpPr>
          <p:cNvPr id="257044" name="AutoShape 20"/>
          <p:cNvCxnSpPr>
            <a:cxnSpLocks noChangeShapeType="1"/>
            <a:stCxn id="257029" idx="7"/>
            <a:endCxn id="257030" idx="3"/>
          </p:cNvCxnSpPr>
          <p:nvPr/>
        </p:nvCxnSpPr>
        <p:spPr bwMode="auto">
          <a:xfrm flipV="1">
            <a:off x="5265738" y="2744788"/>
            <a:ext cx="842962" cy="44450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7045" name="AutoShape 21"/>
          <p:cNvCxnSpPr>
            <a:cxnSpLocks noChangeShapeType="1"/>
            <a:stCxn id="257029" idx="5"/>
            <a:endCxn id="257031" idx="1"/>
          </p:cNvCxnSpPr>
          <p:nvPr/>
        </p:nvCxnSpPr>
        <p:spPr bwMode="auto">
          <a:xfrm>
            <a:off x="5265738" y="3487738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7046" name="AutoShape 22"/>
          <p:cNvCxnSpPr>
            <a:cxnSpLocks noChangeShapeType="1"/>
            <a:stCxn id="257030" idx="5"/>
            <a:endCxn id="257028" idx="1"/>
          </p:cNvCxnSpPr>
          <p:nvPr/>
        </p:nvCxnSpPr>
        <p:spPr bwMode="auto">
          <a:xfrm>
            <a:off x="6369050" y="2744788"/>
            <a:ext cx="485775" cy="6794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7047" name="AutoShape 23"/>
          <p:cNvCxnSpPr>
            <a:cxnSpLocks noChangeShapeType="1"/>
            <a:stCxn id="257030" idx="6"/>
            <a:endCxn id="257032" idx="1"/>
          </p:cNvCxnSpPr>
          <p:nvPr/>
        </p:nvCxnSpPr>
        <p:spPr bwMode="auto">
          <a:xfrm>
            <a:off x="6430963" y="2605088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7048" name="AutoShape 24"/>
          <p:cNvCxnSpPr>
            <a:cxnSpLocks noChangeShapeType="1"/>
            <a:stCxn id="257028" idx="7"/>
            <a:endCxn id="257032" idx="2"/>
          </p:cNvCxnSpPr>
          <p:nvPr/>
        </p:nvCxnSpPr>
        <p:spPr bwMode="auto">
          <a:xfrm flipV="1">
            <a:off x="7115175" y="3135313"/>
            <a:ext cx="1009650" cy="28892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7049" name="AutoShape 25"/>
          <p:cNvCxnSpPr>
            <a:cxnSpLocks noChangeShapeType="1"/>
            <a:stCxn id="257028" idx="5"/>
            <a:endCxn id="257033" idx="1"/>
          </p:cNvCxnSpPr>
          <p:nvPr/>
        </p:nvCxnSpPr>
        <p:spPr bwMode="auto">
          <a:xfrm>
            <a:off x="7115175" y="3703638"/>
            <a:ext cx="635000" cy="40322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7050" name="AutoShape 26"/>
          <p:cNvCxnSpPr>
            <a:cxnSpLocks noChangeShapeType="1"/>
            <a:stCxn id="257033" idx="0"/>
            <a:endCxn id="257032" idx="3"/>
          </p:cNvCxnSpPr>
          <p:nvPr/>
        </p:nvCxnSpPr>
        <p:spPr bwMode="auto">
          <a:xfrm flipV="1">
            <a:off x="7880350" y="3284538"/>
            <a:ext cx="317500" cy="768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7051" name="AutoShape 27"/>
          <p:cNvCxnSpPr>
            <a:cxnSpLocks noChangeShapeType="1"/>
            <a:stCxn id="257031" idx="6"/>
            <a:endCxn id="257033" idx="2"/>
          </p:cNvCxnSpPr>
          <p:nvPr/>
        </p:nvCxnSpPr>
        <p:spPr bwMode="auto">
          <a:xfrm flipV="1">
            <a:off x="6254750" y="4246563"/>
            <a:ext cx="1431925" cy="11112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7052" name="AutoShape 28"/>
          <p:cNvCxnSpPr>
            <a:cxnSpLocks noChangeShapeType="1"/>
            <a:stCxn id="257031" idx="7"/>
            <a:endCxn id="257028" idx="3"/>
          </p:cNvCxnSpPr>
          <p:nvPr/>
        </p:nvCxnSpPr>
        <p:spPr bwMode="auto">
          <a:xfrm flipV="1">
            <a:off x="6192838" y="3703638"/>
            <a:ext cx="661987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7053" name="AutoShape 29"/>
          <p:cNvCxnSpPr>
            <a:cxnSpLocks noChangeShapeType="1"/>
            <a:stCxn id="257029" idx="6"/>
            <a:endCxn id="257028" idx="2"/>
          </p:cNvCxnSpPr>
          <p:nvPr/>
        </p:nvCxnSpPr>
        <p:spPr bwMode="auto">
          <a:xfrm>
            <a:off x="5337175" y="3338513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7054" name="Freeform 30"/>
          <p:cNvSpPr>
            <a:spLocks/>
          </p:cNvSpPr>
          <p:nvPr/>
        </p:nvSpPr>
        <p:spPr bwMode="auto">
          <a:xfrm>
            <a:off x="5519738" y="2362200"/>
            <a:ext cx="1204912" cy="2324100"/>
          </a:xfrm>
          <a:custGeom>
            <a:avLst/>
            <a:gdLst>
              <a:gd name="T0" fmla="*/ 0 w 759"/>
              <a:gd name="T1" fmla="*/ 0 h 1464"/>
              <a:gd name="T2" fmla="*/ 219 w 759"/>
              <a:gd name="T3" fmla="*/ 336 h 1464"/>
              <a:gd name="T4" fmla="*/ 235 w 759"/>
              <a:gd name="T5" fmla="*/ 728 h 1464"/>
              <a:gd name="T6" fmla="*/ 683 w 759"/>
              <a:gd name="T7" fmla="*/ 896 h 1464"/>
              <a:gd name="T8" fmla="*/ 691 w 759"/>
              <a:gd name="T9" fmla="*/ 1176 h 1464"/>
              <a:gd name="T10" fmla="*/ 603 w 759"/>
              <a:gd name="T11" fmla="*/ 1464 h 1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9" h="1464">
                <a:moveTo>
                  <a:pt x="0" y="0"/>
                </a:moveTo>
                <a:cubicBezTo>
                  <a:pt x="36" y="56"/>
                  <a:pt x="180" y="215"/>
                  <a:pt x="219" y="336"/>
                </a:cubicBezTo>
                <a:cubicBezTo>
                  <a:pt x="258" y="457"/>
                  <a:pt x="158" y="635"/>
                  <a:pt x="235" y="728"/>
                </a:cubicBezTo>
                <a:cubicBezTo>
                  <a:pt x="312" y="821"/>
                  <a:pt x="607" y="821"/>
                  <a:pt x="683" y="896"/>
                </a:cubicBezTo>
                <a:cubicBezTo>
                  <a:pt x="759" y="971"/>
                  <a:pt x="704" y="1081"/>
                  <a:pt x="691" y="1176"/>
                </a:cubicBezTo>
                <a:cubicBezTo>
                  <a:pt x="678" y="1271"/>
                  <a:pt x="621" y="1404"/>
                  <a:pt x="603" y="1464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5" name="Text Box 31"/>
          <p:cNvSpPr txBox="1">
            <a:spLocks noChangeArrowheads="1"/>
          </p:cNvSpPr>
          <p:nvPr/>
        </p:nvSpPr>
        <p:spPr bwMode="auto">
          <a:xfrm>
            <a:off x="5511800" y="205740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  <a:latin typeface="Symbol" charset="0"/>
              </a:rPr>
              <a:t>c</a:t>
            </a:r>
            <a:r>
              <a:rPr lang="en-US" sz="2000" baseline="-25000">
                <a:solidFill>
                  <a:schemeClr val="accent2"/>
                </a:solidFill>
                <a:latin typeface="Times New Roman" charset="0"/>
              </a:rPr>
              <a:t>1</a:t>
            </a:r>
          </a:p>
        </p:txBody>
      </p:sp>
      <p:sp>
        <p:nvSpPr>
          <p:cNvPr id="257056" name="Text Box 32"/>
          <p:cNvSpPr txBox="1">
            <a:spLocks noChangeArrowheads="1"/>
          </p:cNvSpPr>
          <p:nvPr/>
        </p:nvSpPr>
        <p:spPr bwMode="auto">
          <a:xfrm>
            <a:off x="6731000" y="205740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  <a:latin typeface="Symbol" charset="0"/>
              </a:rPr>
              <a:t>c</a:t>
            </a:r>
            <a:r>
              <a:rPr lang="en-US" sz="2000" baseline="-25000">
                <a:solidFill>
                  <a:schemeClr val="accent2"/>
                </a:solidFill>
                <a:latin typeface="Times New Roman" charset="0"/>
              </a:rPr>
              <a:t>2</a:t>
            </a:r>
          </a:p>
        </p:txBody>
      </p:sp>
      <p:sp>
        <p:nvSpPr>
          <p:cNvPr id="257057" name="Freeform 33"/>
          <p:cNvSpPr>
            <a:spLocks/>
          </p:cNvSpPr>
          <p:nvPr/>
        </p:nvSpPr>
        <p:spPr bwMode="auto">
          <a:xfrm>
            <a:off x="6988175" y="2324100"/>
            <a:ext cx="403225" cy="2400300"/>
          </a:xfrm>
          <a:custGeom>
            <a:avLst/>
            <a:gdLst>
              <a:gd name="T0" fmla="*/ 94 w 254"/>
              <a:gd name="T1" fmla="*/ 0 h 1512"/>
              <a:gd name="T2" fmla="*/ 24 w 254"/>
              <a:gd name="T3" fmla="*/ 343 h 1512"/>
              <a:gd name="T4" fmla="*/ 239 w 254"/>
              <a:gd name="T5" fmla="*/ 792 h 1512"/>
              <a:gd name="T6" fmla="*/ 114 w 254"/>
              <a:gd name="T7" fmla="*/ 1079 h 1512"/>
              <a:gd name="T8" fmla="*/ 221 w 254"/>
              <a:gd name="T9" fmla="*/ 1512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512">
                <a:moveTo>
                  <a:pt x="94" y="0"/>
                </a:moveTo>
                <a:cubicBezTo>
                  <a:pt x="81" y="56"/>
                  <a:pt x="0" y="211"/>
                  <a:pt x="24" y="343"/>
                </a:cubicBezTo>
                <a:cubicBezTo>
                  <a:pt x="48" y="475"/>
                  <a:pt x="225" y="670"/>
                  <a:pt x="239" y="792"/>
                </a:cubicBezTo>
                <a:cubicBezTo>
                  <a:pt x="254" y="915"/>
                  <a:pt x="117" y="959"/>
                  <a:pt x="114" y="1079"/>
                </a:cubicBezTo>
                <a:cubicBezTo>
                  <a:pt x="110" y="1198"/>
                  <a:pt x="199" y="1422"/>
                  <a:pt x="221" y="1512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9" name="Text Box 35"/>
          <p:cNvSpPr txBox="1">
            <a:spLocks noChangeArrowheads="1"/>
          </p:cNvSpPr>
          <p:nvPr/>
        </p:nvSpPr>
        <p:spPr bwMode="auto">
          <a:xfrm>
            <a:off x="5308600" y="4953000"/>
            <a:ext cx="3300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2"/>
                </a:solidFill>
                <a:latin typeface="Times New Roman" charset="0"/>
              </a:rPr>
              <a:t>c</a:t>
            </a:r>
            <a:r>
              <a:rPr lang="en-US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b="1" i="1">
                <a:solidFill>
                  <a:schemeClr val="accent2"/>
                </a:solidFill>
                <a:latin typeface="Symbol" charset="0"/>
              </a:rPr>
              <a:t>c</a:t>
            </a:r>
            <a:r>
              <a:rPr lang="en-US" baseline="-25000">
                <a:solidFill>
                  <a:schemeClr val="accent2"/>
                </a:solidFill>
                <a:latin typeface="Times New Roman" charset="0"/>
              </a:rPr>
              <a:t>1</a:t>
            </a:r>
            <a:r>
              <a:rPr lang="en-US">
                <a:solidFill>
                  <a:schemeClr val="accent2"/>
                </a:solidFill>
                <a:latin typeface="Times New Roman" charset="0"/>
              </a:rPr>
              <a:t>) </a:t>
            </a:r>
            <a:r>
              <a:rPr lang="en-US">
                <a:solidFill>
                  <a:schemeClr val="accent2"/>
                </a:solidFill>
                <a:latin typeface="Symbol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Times New Roman" charset="0"/>
              </a:rPr>
              <a:t> 12 </a:t>
            </a:r>
            <a:r>
              <a:rPr lang="en-US">
                <a:solidFill>
                  <a:schemeClr val="accent2"/>
                </a:solidFill>
                <a:latin typeface="Symbol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Times New Roman" charset="0"/>
              </a:rPr>
              <a:t> 6 </a:t>
            </a:r>
            <a:r>
              <a:rPr lang="en-US">
                <a:solidFill>
                  <a:schemeClr val="accent2"/>
                </a:solidFill>
                <a:latin typeface="Symbol" charset="0"/>
              </a:rPr>
              <a:t>+</a:t>
            </a:r>
            <a:r>
              <a:rPr lang="en-US">
                <a:solidFill>
                  <a:schemeClr val="accent2"/>
                </a:solidFill>
                <a:latin typeface="Times New Roman" charset="0"/>
              </a:rPr>
              <a:t> 3 </a:t>
            </a:r>
            <a:r>
              <a:rPr lang="en-US">
                <a:solidFill>
                  <a:schemeClr val="accent2"/>
                </a:solidFill>
                <a:latin typeface="Symbol" charset="0"/>
              </a:rPr>
              <a:t>+</a:t>
            </a:r>
            <a:r>
              <a:rPr lang="en-US">
                <a:solidFill>
                  <a:schemeClr val="accent2"/>
                </a:solidFill>
                <a:latin typeface="Times New Roman" charset="0"/>
              </a:rPr>
              <a:t> 1 </a:t>
            </a:r>
            <a:r>
              <a:rPr lang="en-US">
                <a:solidFill>
                  <a:schemeClr val="accent2"/>
                </a:solidFill>
                <a:latin typeface="Symbol" charset="0"/>
              </a:rPr>
              <a:t>+</a:t>
            </a:r>
            <a:r>
              <a:rPr lang="en-US">
                <a:solidFill>
                  <a:schemeClr val="accent2"/>
                </a:solidFill>
                <a:latin typeface="Times New Roman" charset="0"/>
              </a:rPr>
              <a:t> 2</a:t>
            </a:r>
          </a:p>
          <a:p>
            <a:r>
              <a:rPr lang="en-US" b="1" i="1">
                <a:solidFill>
                  <a:schemeClr val="accent2"/>
                </a:solidFill>
                <a:latin typeface="Times New Roman" charset="0"/>
              </a:rPr>
              <a:t>c</a:t>
            </a:r>
            <a:r>
              <a:rPr lang="en-US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b="1" i="1">
                <a:solidFill>
                  <a:schemeClr val="accent2"/>
                </a:solidFill>
                <a:latin typeface="Symbol" charset="0"/>
              </a:rPr>
              <a:t>c</a:t>
            </a:r>
            <a:r>
              <a:rPr lang="en-US" baseline="-25000">
                <a:solidFill>
                  <a:schemeClr val="accent2"/>
                </a:solidFill>
                <a:latin typeface="Times New Roman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Times New Roman" charset="0"/>
              </a:rPr>
              <a:t>) </a:t>
            </a:r>
            <a:r>
              <a:rPr lang="en-US">
                <a:solidFill>
                  <a:schemeClr val="accent2"/>
                </a:solidFill>
                <a:latin typeface="Symbol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Times New Roman" charset="0"/>
              </a:rPr>
              <a:t> 21 </a:t>
            </a:r>
            <a:r>
              <a:rPr lang="en-US">
                <a:solidFill>
                  <a:schemeClr val="accent2"/>
                </a:solidFill>
                <a:latin typeface="Symbol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Times New Roman" charset="0"/>
              </a:rPr>
              <a:t> 3 </a:t>
            </a:r>
            <a:r>
              <a:rPr lang="en-US">
                <a:solidFill>
                  <a:schemeClr val="accent2"/>
                </a:solidFill>
                <a:latin typeface="Symbol" charset="0"/>
              </a:rPr>
              <a:t>+</a:t>
            </a:r>
            <a:r>
              <a:rPr lang="en-US">
                <a:solidFill>
                  <a:schemeClr val="accent2"/>
                </a:solidFill>
                <a:latin typeface="Times New Roman" charset="0"/>
              </a:rPr>
              <a:t> 7 </a:t>
            </a:r>
            <a:r>
              <a:rPr lang="en-US">
                <a:solidFill>
                  <a:schemeClr val="accent2"/>
                </a:solidFill>
                <a:latin typeface="Symbol" charset="0"/>
              </a:rPr>
              <a:t>+</a:t>
            </a:r>
            <a:r>
              <a:rPr lang="en-US">
                <a:solidFill>
                  <a:schemeClr val="accent2"/>
                </a:solidFill>
                <a:latin typeface="Times New Roman" charset="0"/>
              </a:rPr>
              <a:t> 9 </a:t>
            </a:r>
            <a:r>
              <a:rPr lang="en-US">
                <a:solidFill>
                  <a:schemeClr val="accent2"/>
                </a:solidFill>
                <a:latin typeface="Symbol" charset="0"/>
              </a:rPr>
              <a:t>+</a:t>
            </a:r>
            <a:r>
              <a:rPr lang="en-US">
                <a:solidFill>
                  <a:schemeClr val="accent2"/>
                </a:solidFill>
                <a:latin typeface="Times New Roman" charset="0"/>
              </a:rPr>
              <a:t> 2</a:t>
            </a:r>
          </a:p>
          <a:p>
            <a:r>
              <a:rPr lang="en-US">
                <a:solidFill>
                  <a:schemeClr val="tx2"/>
                </a:solidFill>
                <a:latin typeface="Times New Roman" charset="0"/>
              </a:rPr>
              <a:t>|</a:t>
            </a:r>
            <a:r>
              <a:rPr lang="en-US" b="1" i="1">
                <a:solidFill>
                  <a:schemeClr val="tx2"/>
                </a:solidFill>
                <a:latin typeface="Times New Roman" charset="0"/>
              </a:rPr>
              <a:t>f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| </a:t>
            </a:r>
            <a:r>
              <a:rPr lang="en-US">
                <a:solidFill>
                  <a:schemeClr val="tx2"/>
                </a:solidFill>
                <a:latin typeface="Symbol" charset="0"/>
              </a:rPr>
              <a:t>=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 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AC0B-BCAB-0349-A464-715F2973FBA7}" type="slidenum">
              <a:rPr lang="en-US"/>
              <a:pPr/>
              <a:t>13</a:t>
            </a:fld>
            <a:endParaRPr 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Augmenting Path</a:t>
            </a:r>
          </a:p>
        </p:txBody>
      </p:sp>
      <p:sp>
        <p:nvSpPr>
          <p:cNvPr id="258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3810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Consider a flow </a:t>
            </a:r>
            <a:r>
              <a:rPr lang="en-US" sz="2000" b="1" i="1">
                <a:latin typeface="Times New Roman" charset="0"/>
              </a:rPr>
              <a:t>f</a:t>
            </a:r>
            <a:r>
              <a:rPr lang="en-US" sz="2000"/>
              <a:t> for a network </a:t>
            </a:r>
            <a:r>
              <a:rPr lang="en-US" sz="2000" b="1" i="1">
                <a:latin typeface="Times New Roman" charset="0"/>
              </a:rPr>
              <a:t>N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Let </a:t>
            </a:r>
            <a:r>
              <a:rPr lang="en-US" sz="2000" b="1" i="1">
                <a:latin typeface="Times New Roman" charset="0"/>
              </a:rPr>
              <a:t>e</a:t>
            </a:r>
            <a:r>
              <a:rPr lang="en-US" sz="2000"/>
              <a:t> be an edge from </a:t>
            </a:r>
            <a:r>
              <a:rPr lang="en-US" sz="2000" b="1" i="1">
                <a:latin typeface="Times New Roman" charset="0"/>
              </a:rPr>
              <a:t>u</a:t>
            </a:r>
            <a:r>
              <a:rPr lang="en-US" sz="2000"/>
              <a:t> to </a:t>
            </a:r>
            <a:r>
              <a:rPr lang="en-US" sz="2000" b="1" i="1">
                <a:latin typeface="Times New Roman" charset="0"/>
              </a:rPr>
              <a:t>v</a:t>
            </a:r>
            <a:r>
              <a:rPr lang="en-US" sz="2000"/>
              <a:t>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Residual capacity of </a:t>
            </a:r>
            <a:r>
              <a:rPr lang="en-US" sz="1800" b="1" i="1">
                <a:latin typeface="Times New Roman" charset="0"/>
              </a:rPr>
              <a:t>e</a:t>
            </a:r>
            <a:r>
              <a:rPr lang="en-US" sz="1800"/>
              <a:t> from </a:t>
            </a:r>
            <a:r>
              <a:rPr lang="en-US" sz="1800" b="1" i="1">
                <a:latin typeface="Times New Roman" charset="0"/>
              </a:rPr>
              <a:t>u</a:t>
            </a:r>
            <a:r>
              <a:rPr lang="en-US" sz="1800"/>
              <a:t> to </a:t>
            </a:r>
            <a:r>
              <a:rPr lang="en-US" sz="1800" b="1" i="1">
                <a:latin typeface="Times New Roman" charset="0"/>
              </a:rPr>
              <a:t>v</a:t>
            </a:r>
            <a:r>
              <a:rPr lang="en-US" sz="1800"/>
              <a:t>: </a:t>
            </a:r>
            <a:r>
              <a:rPr lang="en-US" sz="1800" b="1" i="1">
                <a:latin typeface="Symbol" charset="0"/>
              </a:rPr>
              <a:t>D</a:t>
            </a:r>
            <a:r>
              <a:rPr lang="en-US" sz="1800" b="1" i="1" baseline="-25000">
                <a:latin typeface="Times New Roman" charset="0"/>
              </a:rPr>
              <a:t>f</a:t>
            </a:r>
            <a:r>
              <a:rPr lang="en-US" sz="1800">
                <a:latin typeface="Times New Roman" charset="0"/>
              </a:rPr>
              <a:t>(</a:t>
            </a:r>
            <a:r>
              <a:rPr lang="en-US" sz="1800" b="1" i="1">
                <a:latin typeface="Times New Roman" charset="0"/>
              </a:rPr>
              <a:t>u, v</a:t>
            </a:r>
            <a:r>
              <a:rPr lang="en-US" sz="1800">
                <a:latin typeface="Times New Roman" charset="0"/>
              </a:rPr>
              <a:t>) = </a:t>
            </a:r>
            <a:r>
              <a:rPr lang="en-US" sz="1800" b="1" i="1">
                <a:latin typeface="Times New Roman" charset="0"/>
              </a:rPr>
              <a:t>c</a:t>
            </a:r>
            <a:r>
              <a:rPr lang="en-US" sz="1800">
                <a:latin typeface="Times New Roman" charset="0"/>
              </a:rPr>
              <a:t>(</a:t>
            </a:r>
            <a:r>
              <a:rPr lang="en-US" sz="1800" b="1" i="1">
                <a:latin typeface="Times New Roman" charset="0"/>
              </a:rPr>
              <a:t>e</a:t>
            </a:r>
            <a:r>
              <a:rPr lang="en-US" sz="1800">
                <a:latin typeface="Times New Roman" charset="0"/>
              </a:rPr>
              <a:t>) </a:t>
            </a:r>
            <a:r>
              <a:rPr lang="en-US" sz="1800">
                <a:latin typeface="Symbol" charset="0"/>
              </a:rPr>
              <a:t>-</a:t>
            </a:r>
            <a:r>
              <a:rPr lang="en-US" sz="1800">
                <a:latin typeface="Times New Roman" charset="0"/>
              </a:rPr>
              <a:t> </a:t>
            </a:r>
            <a:r>
              <a:rPr lang="en-US" sz="1800" b="1" i="1">
                <a:latin typeface="Times New Roman" charset="0"/>
              </a:rPr>
              <a:t>f</a:t>
            </a:r>
            <a:r>
              <a:rPr lang="en-US" sz="1800">
                <a:latin typeface="Times New Roman" charset="0"/>
              </a:rPr>
              <a:t> (</a:t>
            </a:r>
            <a:r>
              <a:rPr lang="en-US" sz="1800" b="1" i="1">
                <a:latin typeface="Times New Roman" charset="0"/>
              </a:rPr>
              <a:t>e</a:t>
            </a:r>
            <a:r>
              <a:rPr lang="en-US" sz="1800">
                <a:latin typeface="Times New Roman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Residual capacity of </a:t>
            </a:r>
            <a:r>
              <a:rPr lang="en-US" sz="1800" b="1" i="1">
                <a:latin typeface="Times New Roman" charset="0"/>
              </a:rPr>
              <a:t>e</a:t>
            </a:r>
            <a:r>
              <a:rPr lang="en-US" sz="1800"/>
              <a:t> from </a:t>
            </a:r>
            <a:r>
              <a:rPr lang="en-US" sz="1800" b="1" i="1">
                <a:latin typeface="Times New Roman" charset="0"/>
              </a:rPr>
              <a:t>v</a:t>
            </a:r>
            <a:r>
              <a:rPr lang="en-US" sz="1800"/>
              <a:t> to </a:t>
            </a:r>
            <a:r>
              <a:rPr lang="en-US" sz="1800" b="1" i="1">
                <a:latin typeface="Times New Roman" charset="0"/>
              </a:rPr>
              <a:t>u</a:t>
            </a:r>
            <a:r>
              <a:rPr lang="en-US" sz="1800"/>
              <a:t>: </a:t>
            </a:r>
            <a:r>
              <a:rPr lang="en-US" sz="1800" b="1" i="1">
                <a:latin typeface="Symbol" charset="0"/>
              </a:rPr>
              <a:t>D</a:t>
            </a:r>
            <a:r>
              <a:rPr lang="en-US" sz="1800" b="1" i="1" baseline="-25000">
                <a:latin typeface="Times New Roman" charset="0"/>
              </a:rPr>
              <a:t>f</a:t>
            </a:r>
            <a:r>
              <a:rPr lang="en-US" sz="1800">
                <a:latin typeface="Times New Roman" charset="0"/>
              </a:rPr>
              <a:t>(</a:t>
            </a:r>
            <a:r>
              <a:rPr lang="en-US" sz="1800" b="1" i="1">
                <a:latin typeface="Times New Roman" charset="0"/>
              </a:rPr>
              <a:t>v, u</a:t>
            </a:r>
            <a:r>
              <a:rPr lang="en-US" sz="1800">
                <a:latin typeface="Times New Roman" charset="0"/>
              </a:rPr>
              <a:t>) = </a:t>
            </a:r>
            <a:r>
              <a:rPr lang="en-US" sz="1800" b="1" i="1">
                <a:latin typeface="Times New Roman" charset="0"/>
              </a:rPr>
              <a:t>f</a:t>
            </a:r>
            <a:r>
              <a:rPr lang="en-US" sz="1800">
                <a:latin typeface="Times New Roman" charset="0"/>
              </a:rPr>
              <a:t> (</a:t>
            </a:r>
            <a:r>
              <a:rPr lang="en-US" sz="1800" b="1" i="1">
                <a:latin typeface="Times New Roman" charset="0"/>
              </a:rPr>
              <a:t>e</a:t>
            </a:r>
            <a:r>
              <a:rPr lang="en-US" sz="1800">
                <a:latin typeface="Times New Roman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/>
              <a:t>Let </a:t>
            </a:r>
            <a:r>
              <a:rPr lang="en-US" sz="2000" b="1" i="1">
                <a:latin typeface="Symbol" charset="0"/>
              </a:rPr>
              <a:t>p</a:t>
            </a:r>
            <a:r>
              <a:rPr lang="en-US" sz="2000"/>
              <a:t> be a path from </a:t>
            </a:r>
            <a:r>
              <a:rPr lang="en-US" sz="2000" b="1" i="1">
                <a:latin typeface="Times New Roman" charset="0"/>
              </a:rPr>
              <a:t>s</a:t>
            </a:r>
            <a:r>
              <a:rPr lang="en-US" sz="2000"/>
              <a:t> to </a:t>
            </a:r>
            <a:r>
              <a:rPr lang="en-US" sz="2000" b="1" i="1">
                <a:latin typeface="Times New Roman" charset="0"/>
              </a:rPr>
              <a:t>t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The residual capacity </a:t>
            </a:r>
            <a:r>
              <a:rPr lang="en-US" sz="1800" b="1" i="1">
                <a:latin typeface="Symbol" charset="0"/>
              </a:rPr>
              <a:t>D</a:t>
            </a:r>
            <a:r>
              <a:rPr lang="en-US" sz="1800" b="1" i="1" baseline="-25000">
                <a:latin typeface="Times New Roman" charset="0"/>
              </a:rPr>
              <a:t>f</a:t>
            </a:r>
            <a:r>
              <a:rPr lang="en-US" sz="1800">
                <a:latin typeface="Times New Roman" charset="0"/>
              </a:rPr>
              <a:t>(</a:t>
            </a:r>
            <a:r>
              <a:rPr lang="en-US" sz="1800" b="1" i="1">
                <a:latin typeface="Symbol" charset="0"/>
              </a:rPr>
              <a:t>p</a:t>
            </a:r>
            <a:r>
              <a:rPr lang="en-US" sz="1800">
                <a:latin typeface="Times New Roman" charset="0"/>
              </a:rPr>
              <a:t>)</a:t>
            </a:r>
            <a:r>
              <a:rPr lang="en-US" sz="1800"/>
              <a:t> of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 b="1" i="1">
                <a:latin typeface="Symbol" charset="0"/>
              </a:rPr>
              <a:t>p</a:t>
            </a:r>
            <a:r>
              <a:rPr lang="en-US" sz="1800">
                <a:latin typeface="Symbol" charset="0"/>
              </a:rPr>
              <a:t> </a:t>
            </a:r>
            <a:r>
              <a:rPr lang="en-US" sz="1800"/>
              <a:t>is the smallest of the residual capacities of the edges of </a:t>
            </a:r>
            <a:r>
              <a:rPr lang="en-US" sz="1800" b="1" i="1">
                <a:latin typeface="Symbol" charset="0"/>
              </a:rPr>
              <a:t>p</a:t>
            </a:r>
            <a:r>
              <a:rPr lang="en-US" sz="1800"/>
              <a:t> in the direction from </a:t>
            </a:r>
            <a:r>
              <a:rPr lang="en-US" sz="1800" b="1" i="1">
                <a:latin typeface="Times New Roman" charset="0"/>
              </a:rPr>
              <a:t>s</a:t>
            </a:r>
            <a:r>
              <a:rPr lang="en-US" sz="1800"/>
              <a:t> to </a:t>
            </a:r>
            <a:r>
              <a:rPr lang="en-US" sz="1800" b="1" i="1">
                <a:latin typeface="Times New Roman" charset="0"/>
              </a:rPr>
              <a:t>t</a:t>
            </a:r>
          </a:p>
          <a:p>
            <a:pPr>
              <a:lnSpc>
                <a:spcPct val="90000"/>
              </a:lnSpc>
            </a:pPr>
            <a:r>
              <a:rPr lang="en-US" sz="2000"/>
              <a:t>A path </a:t>
            </a:r>
            <a:r>
              <a:rPr lang="en-US" sz="2000" b="1" i="1">
                <a:latin typeface="Symbol" charset="0"/>
              </a:rPr>
              <a:t>p</a:t>
            </a:r>
            <a:r>
              <a:rPr lang="en-US" sz="2000"/>
              <a:t> from </a:t>
            </a:r>
            <a:r>
              <a:rPr lang="en-US" sz="2000" b="1" i="1">
                <a:latin typeface="Times New Roman" charset="0"/>
              </a:rPr>
              <a:t>s</a:t>
            </a:r>
            <a:r>
              <a:rPr lang="en-US" sz="2000"/>
              <a:t> to </a:t>
            </a:r>
            <a:r>
              <a:rPr lang="en-US" sz="2000" b="1" i="1">
                <a:latin typeface="Times New Roman" charset="0"/>
              </a:rPr>
              <a:t>t </a:t>
            </a:r>
            <a:r>
              <a:rPr lang="en-US" sz="2000"/>
              <a:t>is an augmenting path if </a:t>
            </a:r>
            <a:r>
              <a:rPr lang="en-US" sz="2000" b="1" i="1">
                <a:latin typeface="Symbol" charset="0"/>
              </a:rPr>
              <a:t>D</a:t>
            </a:r>
            <a:r>
              <a:rPr lang="en-US" sz="2000" b="1" i="1" baseline="-25000">
                <a:latin typeface="Times New Roman" charset="0"/>
              </a:rPr>
              <a:t>f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Symbol" charset="0"/>
              </a:rPr>
              <a:t>p</a:t>
            </a:r>
            <a:r>
              <a:rPr lang="en-US" sz="2000">
                <a:latin typeface="Times New Roman" charset="0"/>
              </a:rPr>
              <a:t>) </a:t>
            </a:r>
            <a:r>
              <a:rPr lang="en-US" sz="2000">
                <a:latin typeface="Symbol" charset="0"/>
              </a:rPr>
              <a:t>&gt;</a:t>
            </a:r>
            <a:r>
              <a:rPr lang="en-US" sz="2000">
                <a:latin typeface="Times New Roman" charset="0"/>
              </a:rPr>
              <a:t> 0</a:t>
            </a:r>
          </a:p>
        </p:txBody>
      </p:sp>
      <p:sp>
        <p:nvSpPr>
          <p:cNvPr id="258052" name="Oval 4"/>
          <p:cNvSpPr>
            <a:spLocks noChangeAspect="1" noChangeArrowheads="1"/>
          </p:cNvSpPr>
          <p:nvPr/>
        </p:nvSpPr>
        <p:spPr bwMode="auto">
          <a:xfrm rot="21600000">
            <a:off x="6802438" y="284797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258053" name="Oval 5"/>
          <p:cNvSpPr>
            <a:spLocks noChangeAspect="1" noChangeArrowheads="1"/>
          </p:cNvSpPr>
          <p:nvPr/>
        </p:nvSpPr>
        <p:spPr bwMode="auto">
          <a:xfrm rot="21600000">
            <a:off x="4953000" y="2622550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58054" name="Oval 6"/>
          <p:cNvSpPr>
            <a:spLocks noChangeAspect="1" noChangeArrowheads="1"/>
          </p:cNvSpPr>
          <p:nvPr/>
        </p:nvSpPr>
        <p:spPr bwMode="auto">
          <a:xfrm rot="21600000">
            <a:off x="6056313" y="188912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258055" name="Oval 7"/>
          <p:cNvSpPr>
            <a:spLocks noChangeAspect="1" noChangeArrowheads="1"/>
          </p:cNvSpPr>
          <p:nvPr/>
        </p:nvSpPr>
        <p:spPr bwMode="auto">
          <a:xfrm rot="21600000">
            <a:off x="5880100" y="3541713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58056" name="Oval 8"/>
          <p:cNvSpPr>
            <a:spLocks noChangeAspect="1" noChangeArrowheads="1"/>
          </p:cNvSpPr>
          <p:nvPr/>
        </p:nvSpPr>
        <p:spPr bwMode="auto">
          <a:xfrm rot="21600000">
            <a:off x="8145463" y="2419350"/>
            <a:ext cx="366712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258057" name="Oval 9"/>
          <p:cNvSpPr>
            <a:spLocks noChangeAspect="1" noChangeArrowheads="1"/>
          </p:cNvSpPr>
          <p:nvPr/>
        </p:nvSpPr>
        <p:spPr bwMode="auto">
          <a:xfrm rot="21600000">
            <a:off x="7697788" y="35306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258058" name="Text Box 10"/>
          <p:cNvSpPr txBox="1">
            <a:spLocks noChangeArrowheads="1"/>
          </p:cNvSpPr>
          <p:nvPr/>
        </p:nvSpPr>
        <p:spPr bwMode="auto">
          <a:xfrm>
            <a:off x="5889625" y="260032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258059" name="Text Box 11"/>
          <p:cNvSpPr txBox="1">
            <a:spLocks noChangeArrowheads="1"/>
          </p:cNvSpPr>
          <p:nvPr/>
        </p:nvSpPr>
        <p:spPr bwMode="auto">
          <a:xfrm>
            <a:off x="7337425" y="30337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58060" name="Text Box 12"/>
          <p:cNvSpPr txBox="1">
            <a:spLocks noChangeArrowheads="1"/>
          </p:cNvSpPr>
          <p:nvPr/>
        </p:nvSpPr>
        <p:spPr bwMode="auto">
          <a:xfrm>
            <a:off x="6604000" y="23241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58061" name="Text Box 13"/>
          <p:cNvSpPr txBox="1">
            <a:spLocks noChangeArrowheads="1"/>
          </p:cNvSpPr>
          <p:nvPr/>
        </p:nvSpPr>
        <p:spPr bwMode="auto">
          <a:xfrm>
            <a:off x="7080250" y="19050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58062" name="Text Box 14"/>
          <p:cNvSpPr txBox="1">
            <a:spLocks noChangeArrowheads="1"/>
          </p:cNvSpPr>
          <p:nvPr/>
        </p:nvSpPr>
        <p:spPr bwMode="auto">
          <a:xfrm>
            <a:off x="7229475" y="24542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58063" name="Text Box 15"/>
          <p:cNvSpPr txBox="1">
            <a:spLocks noChangeArrowheads="1"/>
          </p:cNvSpPr>
          <p:nvPr/>
        </p:nvSpPr>
        <p:spPr bwMode="auto">
          <a:xfrm>
            <a:off x="5327650" y="211772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6</a:t>
            </a:r>
          </a:p>
        </p:txBody>
      </p:sp>
      <p:sp>
        <p:nvSpPr>
          <p:cNvPr id="258064" name="Text Box 16"/>
          <p:cNvSpPr txBox="1">
            <a:spLocks noChangeArrowheads="1"/>
          </p:cNvSpPr>
          <p:nvPr/>
        </p:nvSpPr>
        <p:spPr bwMode="auto">
          <a:xfrm>
            <a:off x="8023225" y="30337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4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58065" name="Text Box 17"/>
          <p:cNvSpPr txBox="1">
            <a:spLocks noChangeArrowheads="1"/>
          </p:cNvSpPr>
          <p:nvPr/>
        </p:nvSpPr>
        <p:spPr bwMode="auto">
          <a:xfrm>
            <a:off x="6019800" y="31384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58066" name="Text Box 18"/>
          <p:cNvSpPr txBox="1">
            <a:spLocks noChangeArrowheads="1"/>
          </p:cNvSpPr>
          <p:nvPr/>
        </p:nvSpPr>
        <p:spPr bwMode="auto">
          <a:xfrm>
            <a:off x="5175250" y="32178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58067" name="Text Box 19"/>
          <p:cNvSpPr txBox="1">
            <a:spLocks noChangeArrowheads="1"/>
          </p:cNvSpPr>
          <p:nvPr/>
        </p:nvSpPr>
        <p:spPr bwMode="auto">
          <a:xfrm>
            <a:off x="6654800" y="36655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2</a:t>
            </a:r>
          </a:p>
        </p:txBody>
      </p:sp>
      <p:cxnSp>
        <p:nvCxnSpPr>
          <p:cNvPr id="258068" name="AutoShape 20"/>
          <p:cNvCxnSpPr>
            <a:cxnSpLocks noChangeShapeType="1"/>
            <a:stCxn id="258053" idx="7"/>
            <a:endCxn id="258054" idx="3"/>
          </p:cNvCxnSpPr>
          <p:nvPr/>
        </p:nvCxnSpPr>
        <p:spPr bwMode="auto">
          <a:xfrm flipV="1">
            <a:off x="5265738" y="2211388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8069" name="AutoShape 21"/>
          <p:cNvCxnSpPr>
            <a:cxnSpLocks noChangeShapeType="1"/>
            <a:stCxn id="258053" idx="5"/>
            <a:endCxn id="258055" idx="1"/>
          </p:cNvCxnSpPr>
          <p:nvPr/>
        </p:nvCxnSpPr>
        <p:spPr bwMode="auto">
          <a:xfrm>
            <a:off x="5265738" y="2954338"/>
            <a:ext cx="666750" cy="63023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8070" name="AutoShape 22"/>
          <p:cNvCxnSpPr>
            <a:cxnSpLocks noChangeShapeType="1"/>
            <a:stCxn id="258054" idx="5"/>
            <a:endCxn id="258052" idx="1"/>
          </p:cNvCxnSpPr>
          <p:nvPr/>
        </p:nvCxnSpPr>
        <p:spPr bwMode="auto">
          <a:xfrm>
            <a:off x="6369050" y="2211388"/>
            <a:ext cx="485775" cy="6794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8071" name="AutoShape 23"/>
          <p:cNvCxnSpPr>
            <a:cxnSpLocks noChangeShapeType="1"/>
            <a:stCxn id="258054" idx="6"/>
            <a:endCxn id="258056" idx="1"/>
          </p:cNvCxnSpPr>
          <p:nvPr/>
        </p:nvCxnSpPr>
        <p:spPr bwMode="auto">
          <a:xfrm>
            <a:off x="6430963" y="2071688"/>
            <a:ext cx="1766887" cy="3810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8072" name="AutoShape 24"/>
          <p:cNvCxnSpPr>
            <a:cxnSpLocks noChangeShapeType="1"/>
            <a:stCxn id="258052" idx="7"/>
            <a:endCxn id="258056" idx="2"/>
          </p:cNvCxnSpPr>
          <p:nvPr/>
        </p:nvCxnSpPr>
        <p:spPr bwMode="auto">
          <a:xfrm flipV="1">
            <a:off x="7115175" y="2601913"/>
            <a:ext cx="100965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8073" name="AutoShape 25"/>
          <p:cNvCxnSpPr>
            <a:cxnSpLocks noChangeShapeType="1"/>
            <a:stCxn id="258052" idx="5"/>
            <a:endCxn id="258057" idx="1"/>
          </p:cNvCxnSpPr>
          <p:nvPr/>
        </p:nvCxnSpPr>
        <p:spPr bwMode="auto">
          <a:xfrm>
            <a:off x="7115175" y="3170238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8074" name="AutoShape 26"/>
          <p:cNvCxnSpPr>
            <a:cxnSpLocks noChangeShapeType="1"/>
            <a:stCxn id="258057" idx="0"/>
            <a:endCxn id="258056" idx="3"/>
          </p:cNvCxnSpPr>
          <p:nvPr/>
        </p:nvCxnSpPr>
        <p:spPr bwMode="auto">
          <a:xfrm flipV="1">
            <a:off x="7880350" y="2751138"/>
            <a:ext cx="317500" cy="768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8075" name="AutoShape 27"/>
          <p:cNvCxnSpPr>
            <a:cxnSpLocks noChangeShapeType="1"/>
            <a:stCxn id="258055" idx="6"/>
            <a:endCxn id="258057" idx="2"/>
          </p:cNvCxnSpPr>
          <p:nvPr/>
        </p:nvCxnSpPr>
        <p:spPr bwMode="auto">
          <a:xfrm flipV="1">
            <a:off x="6254750" y="3713163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8076" name="AutoShape 28"/>
          <p:cNvCxnSpPr>
            <a:cxnSpLocks noChangeShapeType="1"/>
            <a:stCxn id="258055" idx="7"/>
            <a:endCxn id="258052" idx="3"/>
          </p:cNvCxnSpPr>
          <p:nvPr/>
        </p:nvCxnSpPr>
        <p:spPr bwMode="auto">
          <a:xfrm flipV="1">
            <a:off x="6192838" y="3170238"/>
            <a:ext cx="661987" cy="41433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8077" name="AutoShape 29"/>
          <p:cNvCxnSpPr>
            <a:cxnSpLocks noChangeShapeType="1"/>
            <a:stCxn id="258053" idx="6"/>
            <a:endCxn id="258052" idx="2"/>
          </p:cNvCxnSpPr>
          <p:nvPr/>
        </p:nvCxnSpPr>
        <p:spPr bwMode="auto">
          <a:xfrm>
            <a:off x="5337175" y="2805113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8079" name="Text Box 31"/>
          <p:cNvSpPr txBox="1">
            <a:spLocks noChangeArrowheads="1"/>
          </p:cNvSpPr>
          <p:nvPr/>
        </p:nvSpPr>
        <p:spPr bwMode="auto">
          <a:xfrm>
            <a:off x="6553200" y="1676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Symbol" charset="0"/>
              </a:rPr>
              <a:t>p</a:t>
            </a:r>
            <a:endParaRPr lang="en-US" baseline="-250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58082" name="Text Box 34"/>
          <p:cNvSpPr txBox="1">
            <a:spLocks noChangeArrowheads="1"/>
          </p:cNvSpPr>
          <p:nvPr/>
        </p:nvSpPr>
        <p:spPr bwMode="auto">
          <a:xfrm>
            <a:off x="6175375" y="4114800"/>
            <a:ext cx="156368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b="1" i="1">
                <a:solidFill>
                  <a:schemeClr val="tx2"/>
                </a:solidFill>
                <a:latin typeface="Symbol" charset="0"/>
              </a:rPr>
              <a:t>D</a:t>
            </a:r>
            <a:r>
              <a:rPr lang="en-US" b="1" i="1" baseline="-25000">
                <a:solidFill>
                  <a:schemeClr val="tx2"/>
                </a:solidFill>
                <a:latin typeface="Times New Roman" charset="0"/>
              </a:rPr>
              <a:t>f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b="1" i="1">
                <a:solidFill>
                  <a:schemeClr val="tx2"/>
                </a:solidFill>
                <a:latin typeface="Times New Roman" charset="0"/>
              </a:rPr>
              <a:t>s,u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) </a:t>
            </a:r>
            <a:r>
              <a:rPr lang="en-US">
                <a:solidFill>
                  <a:schemeClr val="tx2"/>
                </a:solidFill>
                <a:latin typeface="Symbol" charset="0"/>
              </a:rPr>
              <a:t>=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 3</a:t>
            </a:r>
            <a:endParaRPr lang="en-US" b="1" i="1">
              <a:solidFill>
                <a:schemeClr val="tx2"/>
              </a:solidFill>
              <a:latin typeface="Symbol" charset="0"/>
            </a:endParaRPr>
          </a:p>
          <a:p>
            <a:pPr algn="r"/>
            <a:r>
              <a:rPr lang="en-US" b="1" i="1">
                <a:solidFill>
                  <a:schemeClr val="tx2"/>
                </a:solidFill>
                <a:latin typeface="Symbol" charset="0"/>
              </a:rPr>
              <a:t>D</a:t>
            </a:r>
            <a:r>
              <a:rPr lang="en-US" b="1" i="1" baseline="-25000">
                <a:solidFill>
                  <a:schemeClr val="tx2"/>
                </a:solidFill>
                <a:latin typeface="Times New Roman" charset="0"/>
              </a:rPr>
              <a:t>f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b="1" i="1">
                <a:solidFill>
                  <a:schemeClr val="tx2"/>
                </a:solidFill>
                <a:latin typeface="Times New Roman" charset="0"/>
              </a:rPr>
              <a:t>u,w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) </a:t>
            </a:r>
            <a:r>
              <a:rPr lang="en-US">
                <a:solidFill>
                  <a:schemeClr val="tx2"/>
                </a:solidFill>
                <a:latin typeface="Symbol" charset="0"/>
              </a:rPr>
              <a:t>=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 1</a:t>
            </a:r>
            <a:endParaRPr lang="en-US" b="1" i="1">
              <a:solidFill>
                <a:schemeClr val="tx2"/>
              </a:solidFill>
              <a:latin typeface="Symbol" charset="0"/>
            </a:endParaRPr>
          </a:p>
          <a:p>
            <a:pPr algn="r"/>
            <a:r>
              <a:rPr lang="en-US" b="1" i="1">
                <a:solidFill>
                  <a:schemeClr val="tx2"/>
                </a:solidFill>
                <a:latin typeface="Symbol" charset="0"/>
              </a:rPr>
              <a:t>D</a:t>
            </a:r>
            <a:r>
              <a:rPr lang="en-US" b="1" i="1" baseline="-25000">
                <a:solidFill>
                  <a:schemeClr val="tx2"/>
                </a:solidFill>
                <a:latin typeface="Times New Roman" charset="0"/>
              </a:rPr>
              <a:t>f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b="1" i="1">
                <a:solidFill>
                  <a:schemeClr val="tx2"/>
                </a:solidFill>
                <a:latin typeface="Times New Roman" charset="0"/>
              </a:rPr>
              <a:t>w,v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) </a:t>
            </a:r>
            <a:r>
              <a:rPr lang="en-US">
                <a:solidFill>
                  <a:schemeClr val="tx2"/>
                </a:solidFill>
                <a:latin typeface="Symbol" charset="0"/>
              </a:rPr>
              <a:t>=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 1</a:t>
            </a:r>
            <a:endParaRPr lang="en-US" b="1" i="1">
              <a:solidFill>
                <a:schemeClr val="tx2"/>
              </a:solidFill>
              <a:latin typeface="Symbol" charset="0"/>
            </a:endParaRPr>
          </a:p>
          <a:p>
            <a:pPr algn="r"/>
            <a:r>
              <a:rPr lang="en-US" b="1" i="1">
                <a:solidFill>
                  <a:schemeClr val="tx2"/>
                </a:solidFill>
                <a:latin typeface="Symbol" charset="0"/>
              </a:rPr>
              <a:t>D</a:t>
            </a:r>
            <a:r>
              <a:rPr lang="en-US" b="1" i="1" baseline="-25000">
                <a:solidFill>
                  <a:schemeClr val="tx2"/>
                </a:solidFill>
                <a:latin typeface="Times New Roman" charset="0"/>
              </a:rPr>
              <a:t>f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b="1" i="1">
                <a:solidFill>
                  <a:schemeClr val="tx2"/>
                </a:solidFill>
                <a:latin typeface="Times New Roman" charset="0"/>
              </a:rPr>
              <a:t>v,t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) </a:t>
            </a:r>
            <a:r>
              <a:rPr lang="en-US">
                <a:solidFill>
                  <a:schemeClr val="tx2"/>
                </a:solidFill>
                <a:latin typeface="Symbol" charset="0"/>
              </a:rPr>
              <a:t>=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 2</a:t>
            </a:r>
            <a:endParaRPr lang="en-US" b="1" i="1">
              <a:solidFill>
                <a:schemeClr val="tx2"/>
              </a:solidFill>
              <a:latin typeface="Symbol" charset="0"/>
            </a:endParaRPr>
          </a:p>
          <a:p>
            <a:pPr algn="r"/>
            <a:r>
              <a:rPr lang="en-US" b="1" i="1">
                <a:solidFill>
                  <a:schemeClr val="tx2"/>
                </a:solidFill>
                <a:latin typeface="Symbol" charset="0"/>
              </a:rPr>
              <a:t>D</a:t>
            </a:r>
            <a:r>
              <a:rPr lang="en-US" b="1" i="1" baseline="-25000">
                <a:solidFill>
                  <a:schemeClr val="tx2"/>
                </a:solidFill>
                <a:latin typeface="Times New Roman" charset="0"/>
              </a:rPr>
              <a:t>f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b="1" i="1">
                <a:solidFill>
                  <a:schemeClr val="tx2"/>
                </a:solidFill>
                <a:latin typeface="Symbol" charset="0"/>
              </a:rPr>
              <a:t>p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) </a:t>
            </a:r>
            <a:r>
              <a:rPr lang="en-US">
                <a:solidFill>
                  <a:schemeClr val="tx2"/>
                </a:solidFill>
                <a:latin typeface="Symbol" charset="0"/>
              </a:rPr>
              <a:t>=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 1</a:t>
            </a:r>
          </a:p>
          <a:p>
            <a:pPr algn="r"/>
            <a:r>
              <a:rPr lang="en-US">
                <a:solidFill>
                  <a:schemeClr val="tx2"/>
                </a:solidFill>
                <a:latin typeface="Times New Roman" charset="0"/>
              </a:rPr>
              <a:t>|</a:t>
            </a:r>
            <a:r>
              <a:rPr lang="en-US" b="1" i="1">
                <a:solidFill>
                  <a:schemeClr val="tx2"/>
                </a:solidFill>
                <a:latin typeface="Times New Roman" charset="0"/>
              </a:rPr>
              <a:t>f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| </a:t>
            </a:r>
            <a:r>
              <a:rPr lang="en-US">
                <a:solidFill>
                  <a:schemeClr val="tx2"/>
                </a:solidFill>
                <a:latin typeface="Symbol" charset="0"/>
              </a:rPr>
              <a:t>=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 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4BFC-86BD-3643-8A65-9CC5ACB910EE}" type="slidenum">
              <a:rPr lang="en-US"/>
              <a:pPr/>
              <a:t>14</a:t>
            </a:fld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 Augmentation</a:t>
            </a:r>
          </a:p>
        </p:txBody>
      </p:sp>
      <p:sp>
        <p:nvSpPr>
          <p:cNvPr id="259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886200" cy="43434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000">
                <a:solidFill>
                  <a:schemeClr val="tx2"/>
                </a:solidFill>
              </a:rPr>
              <a:t>Lemma:</a:t>
            </a:r>
          </a:p>
          <a:p>
            <a:pPr>
              <a:buFont typeface="Wingdings" charset="0"/>
              <a:buNone/>
            </a:pPr>
            <a:r>
              <a:rPr lang="en-US" sz="2000"/>
              <a:t>	Let </a:t>
            </a:r>
            <a:r>
              <a:rPr lang="en-US" sz="2000" b="1" i="1">
                <a:latin typeface="Symbol" charset="0"/>
              </a:rPr>
              <a:t>p</a:t>
            </a:r>
            <a:r>
              <a:rPr lang="en-US" sz="2000"/>
              <a:t> be an augmenting path for flow </a:t>
            </a:r>
            <a:r>
              <a:rPr lang="en-US" sz="2000" b="1" i="1">
                <a:latin typeface="Times New Roman" charset="0"/>
              </a:rPr>
              <a:t>f</a:t>
            </a:r>
            <a:r>
              <a:rPr lang="en-US" sz="2000"/>
              <a:t> in network </a:t>
            </a:r>
            <a:r>
              <a:rPr lang="en-US" sz="2000" b="1" i="1">
                <a:latin typeface="Times New Roman" charset="0"/>
              </a:rPr>
              <a:t>N</a:t>
            </a:r>
            <a:r>
              <a:rPr lang="en-US" sz="2000"/>
              <a:t>. There exists a flow </a:t>
            </a:r>
            <a:r>
              <a:rPr lang="en-US" sz="2000" b="1" i="1">
                <a:latin typeface="Times New Roman" charset="0"/>
              </a:rPr>
              <a:t>f</a:t>
            </a:r>
            <a:r>
              <a:rPr lang="en-US" sz="2000" b="1" i="1">
                <a:latin typeface="Times New Roman" charset="0"/>
                <a:sym typeface="Symbol" charset="0"/>
              </a:rPr>
              <a:t></a:t>
            </a:r>
            <a:r>
              <a:rPr lang="en-US" sz="2000"/>
              <a:t> for </a:t>
            </a:r>
            <a:r>
              <a:rPr lang="en-US" sz="2000" b="1" i="1">
                <a:latin typeface="Times New Roman" charset="0"/>
              </a:rPr>
              <a:t>N</a:t>
            </a:r>
            <a:r>
              <a:rPr lang="en-US" sz="2000"/>
              <a:t> of value</a:t>
            </a:r>
            <a:br>
              <a:rPr lang="en-US" sz="2000"/>
            </a:br>
            <a:r>
              <a:rPr lang="en-US" sz="2000"/>
              <a:t>	</a:t>
            </a:r>
            <a:r>
              <a:rPr lang="en-US" sz="2000">
                <a:latin typeface="Times New Roman" charset="0"/>
              </a:rPr>
              <a:t>| </a:t>
            </a:r>
            <a:r>
              <a:rPr lang="en-US" sz="2000" b="1" i="1">
                <a:latin typeface="Times New Roman" charset="0"/>
              </a:rPr>
              <a:t>f</a:t>
            </a:r>
            <a:r>
              <a:rPr lang="en-US" sz="2000" b="1" i="1">
                <a:latin typeface="Times New Roman" charset="0"/>
                <a:sym typeface="Symbol" charset="0"/>
              </a:rPr>
              <a:t></a:t>
            </a:r>
            <a:r>
              <a:rPr lang="en-US" sz="2000"/>
              <a:t> </a:t>
            </a:r>
            <a:r>
              <a:rPr lang="en-US" sz="2000">
                <a:latin typeface="Times New Roman" charset="0"/>
              </a:rPr>
              <a:t>| </a:t>
            </a:r>
            <a:r>
              <a:rPr lang="en-US" sz="2000">
                <a:latin typeface="Times New Roman" charset="0"/>
                <a:sym typeface="Symbol" charset="0"/>
              </a:rPr>
              <a:t>=</a:t>
            </a:r>
            <a:r>
              <a:rPr lang="en-US" sz="2000">
                <a:latin typeface="Times New Roman" charset="0"/>
              </a:rPr>
              <a:t> |</a:t>
            </a:r>
            <a:r>
              <a:rPr lang="en-US" sz="2000" b="1" i="1">
                <a:latin typeface="Times New Roman" charset="0"/>
              </a:rPr>
              <a:t>f </a:t>
            </a:r>
            <a:r>
              <a:rPr lang="en-US" sz="2000">
                <a:latin typeface="Times New Roman" charset="0"/>
              </a:rPr>
              <a:t>| </a:t>
            </a:r>
            <a:r>
              <a:rPr lang="en-US" sz="2000">
                <a:latin typeface="Symbol" charset="0"/>
                <a:sym typeface="Symbol" charset="0"/>
              </a:rPr>
              <a:t>+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 b="1" i="1">
                <a:latin typeface="Symbol" charset="0"/>
              </a:rPr>
              <a:t>D</a:t>
            </a:r>
            <a:r>
              <a:rPr lang="en-US" sz="2000" b="1" i="1" baseline="-25000">
                <a:latin typeface="Times New Roman" charset="0"/>
              </a:rPr>
              <a:t>f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Symbol" charset="0"/>
              </a:rPr>
              <a:t>p</a:t>
            </a:r>
            <a:r>
              <a:rPr lang="en-US" sz="2000">
                <a:latin typeface="Times New Roman" charset="0"/>
              </a:rPr>
              <a:t>)</a:t>
            </a:r>
            <a:endParaRPr lang="en-US" sz="2000"/>
          </a:p>
          <a:p>
            <a:pPr>
              <a:buFont typeface="Wingdings" charset="0"/>
              <a:buNone/>
            </a:pPr>
            <a:r>
              <a:rPr lang="en-US" sz="2000">
                <a:solidFill>
                  <a:srgbClr val="000000"/>
                </a:solidFill>
              </a:rPr>
              <a:t>	Proof:</a:t>
            </a:r>
            <a:r>
              <a:rPr lang="en-US" sz="2000"/>
              <a:t> </a:t>
            </a:r>
          </a:p>
          <a:p>
            <a:pPr>
              <a:buFont typeface="Wingdings" charset="0"/>
              <a:buNone/>
            </a:pPr>
            <a:r>
              <a:rPr lang="en-US" sz="2000"/>
              <a:t>	We compute flow </a:t>
            </a:r>
            <a:r>
              <a:rPr lang="en-US" sz="2000" b="1" i="1">
                <a:latin typeface="Times New Roman" charset="0"/>
              </a:rPr>
              <a:t>f</a:t>
            </a:r>
            <a:r>
              <a:rPr lang="en-US" sz="2000" b="1" i="1">
                <a:latin typeface="Times New Roman" charset="0"/>
                <a:sym typeface="Symbol" charset="0"/>
              </a:rPr>
              <a:t></a:t>
            </a:r>
            <a:r>
              <a:rPr lang="en-US" sz="2000"/>
              <a:t> by modifying the flow on the edges of </a:t>
            </a:r>
            <a:r>
              <a:rPr lang="en-US" sz="2000" b="1" i="1">
                <a:latin typeface="Symbol" charset="0"/>
              </a:rPr>
              <a:t>p</a:t>
            </a:r>
          </a:p>
          <a:p>
            <a:pPr lvl="1"/>
            <a:r>
              <a:rPr lang="en-US" sz="1800"/>
              <a:t>Forward edge:</a:t>
            </a:r>
            <a:br>
              <a:rPr lang="en-US" sz="1800"/>
            </a:br>
            <a:r>
              <a:rPr lang="en-US" sz="1800"/>
              <a:t>		</a:t>
            </a:r>
            <a:r>
              <a:rPr lang="en-US" sz="1800" b="1" i="1">
                <a:latin typeface="Times New Roman" charset="0"/>
              </a:rPr>
              <a:t>f</a:t>
            </a:r>
            <a:r>
              <a:rPr lang="en-US" sz="1800" b="1" i="1">
                <a:latin typeface="Times New Roman" charset="0"/>
                <a:sym typeface="Symbol" charset="0"/>
              </a:rPr>
              <a:t></a:t>
            </a:r>
            <a:r>
              <a:rPr lang="en-US" sz="1800"/>
              <a:t> </a:t>
            </a:r>
            <a:r>
              <a:rPr lang="en-US" sz="1800">
                <a:latin typeface="Times New Roman" charset="0"/>
              </a:rPr>
              <a:t>(</a:t>
            </a:r>
            <a:r>
              <a:rPr lang="en-US" sz="1800" b="1" i="1">
                <a:latin typeface="Times New Roman" charset="0"/>
              </a:rPr>
              <a:t>e</a:t>
            </a:r>
            <a:r>
              <a:rPr lang="en-US" sz="1800">
                <a:latin typeface="Times New Roman" charset="0"/>
              </a:rPr>
              <a:t>) = </a:t>
            </a:r>
            <a:r>
              <a:rPr lang="en-US" sz="1800" b="1" i="1">
                <a:latin typeface="Times New Roman" charset="0"/>
              </a:rPr>
              <a:t>f</a:t>
            </a:r>
            <a:r>
              <a:rPr lang="en-US" sz="1800">
                <a:latin typeface="Times New Roman" charset="0"/>
              </a:rPr>
              <a:t>(</a:t>
            </a:r>
            <a:r>
              <a:rPr lang="en-US" sz="1800" b="1" i="1">
                <a:latin typeface="Times New Roman" charset="0"/>
              </a:rPr>
              <a:t>e</a:t>
            </a:r>
            <a:r>
              <a:rPr lang="en-US" sz="1800">
                <a:latin typeface="Times New Roman" charset="0"/>
              </a:rPr>
              <a:t>) </a:t>
            </a:r>
            <a:r>
              <a:rPr lang="en-US" sz="1800">
                <a:latin typeface="Symbol" charset="0"/>
              </a:rPr>
              <a:t>+ </a:t>
            </a:r>
            <a:r>
              <a:rPr lang="en-US" sz="1800" b="1" i="1">
                <a:latin typeface="Symbol" charset="0"/>
              </a:rPr>
              <a:t>D</a:t>
            </a:r>
            <a:r>
              <a:rPr lang="en-US" sz="1800" b="1" i="1" baseline="-25000">
                <a:latin typeface="Times New Roman" charset="0"/>
              </a:rPr>
              <a:t>f</a:t>
            </a:r>
            <a:r>
              <a:rPr lang="en-US" sz="1800">
                <a:latin typeface="Times New Roman" charset="0"/>
              </a:rPr>
              <a:t>(</a:t>
            </a:r>
            <a:r>
              <a:rPr lang="en-US" sz="1800" b="1" i="1">
                <a:latin typeface="Symbol" charset="0"/>
              </a:rPr>
              <a:t>p</a:t>
            </a:r>
            <a:r>
              <a:rPr lang="en-US" sz="1800">
                <a:latin typeface="Times New Roman" charset="0"/>
              </a:rPr>
              <a:t>)</a:t>
            </a:r>
            <a:r>
              <a:rPr lang="en-US" sz="1800">
                <a:latin typeface="Symbol" charset="0"/>
              </a:rPr>
              <a:t> </a:t>
            </a:r>
          </a:p>
          <a:p>
            <a:pPr lvl="1"/>
            <a:r>
              <a:rPr lang="en-US" sz="1800"/>
              <a:t>Backward edge:</a:t>
            </a:r>
            <a:br>
              <a:rPr lang="en-US" sz="1800"/>
            </a:br>
            <a:r>
              <a:rPr lang="en-US" sz="1800"/>
              <a:t>		</a:t>
            </a:r>
            <a:r>
              <a:rPr lang="en-US" sz="1800" b="1" i="1">
                <a:latin typeface="Times New Roman" charset="0"/>
              </a:rPr>
              <a:t>f</a:t>
            </a:r>
            <a:r>
              <a:rPr lang="en-US" sz="1800" b="1" i="1">
                <a:latin typeface="Times New Roman" charset="0"/>
                <a:sym typeface="Symbol" charset="0"/>
              </a:rPr>
              <a:t></a:t>
            </a:r>
            <a:r>
              <a:rPr lang="en-US" sz="1800"/>
              <a:t> </a:t>
            </a:r>
            <a:r>
              <a:rPr lang="en-US" sz="1800">
                <a:latin typeface="Times New Roman" charset="0"/>
              </a:rPr>
              <a:t>(</a:t>
            </a:r>
            <a:r>
              <a:rPr lang="en-US" sz="1800" b="1" i="1">
                <a:latin typeface="Times New Roman" charset="0"/>
              </a:rPr>
              <a:t>e</a:t>
            </a:r>
            <a:r>
              <a:rPr lang="en-US" sz="1800">
                <a:latin typeface="Times New Roman" charset="0"/>
              </a:rPr>
              <a:t>) = </a:t>
            </a:r>
            <a:r>
              <a:rPr lang="en-US" sz="1800" b="1" i="1">
                <a:latin typeface="Times New Roman" charset="0"/>
              </a:rPr>
              <a:t>f</a:t>
            </a:r>
            <a:r>
              <a:rPr lang="en-US" sz="1800">
                <a:latin typeface="Times New Roman" charset="0"/>
              </a:rPr>
              <a:t>(</a:t>
            </a:r>
            <a:r>
              <a:rPr lang="en-US" sz="1800" b="1" i="1">
                <a:latin typeface="Times New Roman" charset="0"/>
              </a:rPr>
              <a:t>e</a:t>
            </a:r>
            <a:r>
              <a:rPr lang="en-US" sz="1800">
                <a:latin typeface="Times New Roman" charset="0"/>
              </a:rPr>
              <a:t>) </a:t>
            </a:r>
            <a:r>
              <a:rPr lang="en-US" sz="1800">
                <a:latin typeface="Symbol" charset="0"/>
              </a:rPr>
              <a:t>- </a:t>
            </a:r>
            <a:r>
              <a:rPr lang="en-US" sz="1800" b="1" i="1">
                <a:latin typeface="Symbol" charset="0"/>
              </a:rPr>
              <a:t>D</a:t>
            </a:r>
            <a:r>
              <a:rPr lang="en-US" sz="1800" b="1" i="1" baseline="-25000">
                <a:latin typeface="Times New Roman" charset="0"/>
              </a:rPr>
              <a:t>f</a:t>
            </a:r>
            <a:r>
              <a:rPr lang="en-US" sz="1800">
                <a:latin typeface="Times New Roman" charset="0"/>
              </a:rPr>
              <a:t>(</a:t>
            </a:r>
            <a:r>
              <a:rPr lang="en-US" sz="1800" b="1" i="1">
                <a:latin typeface="Symbol" charset="0"/>
              </a:rPr>
              <a:t>p</a:t>
            </a:r>
            <a:r>
              <a:rPr lang="en-US" sz="1800">
                <a:latin typeface="Times New Roman" charset="0"/>
              </a:rPr>
              <a:t>)</a:t>
            </a:r>
            <a:r>
              <a:rPr lang="en-US" sz="1800">
                <a:latin typeface="Symbol" charset="0"/>
              </a:rPr>
              <a:t> </a:t>
            </a:r>
            <a:endParaRPr lang="en-US" sz="1800"/>
          </a:p>
          <a:p>
            <a:pPr lvl="1">
              <a:buFont typeface="Wingdings" charset="0"/>
              <a:buNone/>
            </a:pPr>
            <a:endParaRPr lang="en-US" sz="1800"/>
          </a:p>
        </p:txBody>
      </p:sp>
      <p:grpSp>
        <p:nvGrpSpPr>
          <p:cNvPr id="259131" name="Group 59"/>
          <p:cNvGrpSpPr>
            <a:grpSpLocks/>
          </p:cNvGrpSpPr>
          <p:nvPr/>
        </p:nvGrpSpPr>
        <p:grpSpPr bwMode="auto">
          <a:xfrm>
            <a:off x="4648200" y="1371600"/>
            <a:ext cx="3559175" cy="2355850"/>
            <a:chOff x="3278" y="864"/>
            <a:chExt cx="2242" cy="1484"/>
          </a:xfrm>
        </p:grpSpPr>
        <p:sp>
          <p:nvSpPr>
            <p:cNvPr id="259076" name="Oval 4"/>
            <p:cNvSpPr>
              <a:spLocks noChangeAspect="1" noChangeArrowheads="1"/>
            </p:cNvSpPr>
            <p:nvPr/>
          </p:nvSpPr>
          <p:spPr bwMode="auto">
            <a:xfrm rot="21600000">
              <a:off x="4443" y="1602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 i="1">
                  <a:latin typeface="Times New Roman" charset="0"/>
                </a:rPr>
                <a:t>w</a:t>
              </a:r>
            </a:p>
          </p:txBody>
        </p:sp>
        <p:sp>
          <p:nvSpPr>
            <p:cNvPr id="259077" name="Oval 5"/>
            <p:cNvSpPr>
              <a:spLocks noChangeAspect="1" noChangeArrowheads="1"/>
            </p:cNvSpPr>
            <p:nvPr/>
          </p:nvSpPr>
          <p:spPr bwMode="auto">
            <a:xfrm rot="21600000">
              <a:off x="3278" y="1460"/>
              <a:ext cx="231" cy="23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 i="1">
                  <a:latin typeface="Times New Roman" charset="0"/>
                </a:rPr>
                <a:t>s</a:t>
              </a:r>
            </a:p>
          </p:txBody>
        </p:sp>
        <p:sp>
          <p:nvSpPr>
            <p:cNvPr id="259078" name="Oval 6"/>
            <p:cNvSpPr>
              <a:spLocks noChangeAspect="1" noChangeArrowheads="1"/>
            </p:cNvSpPr>
            <p:nvPr/>
          </p:nvSpPr>
          <p:spPr bwMode="auto">
            <a:xfrm rot="21600000">
              <a:off x="3973" y="998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 i="1">
                  <a:latin typeface="Times New Roman" charset="0"/>
                </a:rPr>
                <a:t>v</a:t>
              </a:r>
            </a:p>
          </p:txBody>
        </p:sp>
        <p:sp>
          <p:nvSpPr>
            <p:cNvPr id="259079" name="Oval 7"/>
            <p:cNvSpPr>
              <a:spLocks noChangeAspect="1" noChangeArrowheads="1"/>
            </p:cNvSpPr>
            <p:nvPr/>
          </p:nvSpPr>
          <p:spPr bwMode="auto">
            <a:xfrm rot="21600000">
              <a:off x="3862" y="2039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 i="1">
                  <a:latin typeface="Times New Roman" charset="0"/>
                </a:rPr>
                <a:t>u</a:t>
              </a:r>
            </a:p>
          </p:txBody>
        </p:sp>
        <p:sp>
          <p:nvSpPr>
            <p:cNvPr id="259080" name="Oval 8"/>
            <p:cNvSpPr>
              <a:spLocks noChangeAspect="1" noChangeArrowheads="1"/>
            </p:cNvSpPr>
            <p:nvPr/>
          </p:nvSpPr>
          <p:spPr bwMode="auto">
            <a:xfrm rot="21600000">
              <a:off x="5289" y="1332"/>
              <a:ext cx="231" cy="23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 i="1">
                  <a:latin typeface="Times New Roman" charset="0"/>
                </a:rPr>
                <a:t>t</a:t>
              </a:r>
            </a:p>
          </p:txBody>
        </p:sp>
        <p:sp>
          <p:nvSpPr>
            <p:cNvPr id="259081" name="Oval 9"/>
            <p:cNvSpPr>
              <a:spLocks noChangeAspect="1" noChangeArrowheads="1"/>
            </p:cNvSpPr>
            <p:nvPr/>
          </p:nvSpPr>
          <p:spPr bwMode="auto">
            <a:xfrm rot="21600000">
              <a:off x="5007" y="2032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 i="1">
                  <a:latin typeface="Times New Roman" charset="0"/>
                </a:rPr>
                <a:t>z</a:t>
              </a:r>
            </a:p>
          </p:txBody>
        </p:sp>
        <p:sp>
          <p:nvSpPr>
            <p:cNvPr id="259082" name="Text Box 10"/>
            <p:cNvSpPr txBox="1">
              <a:spLocks noChangeArrowheads="1"/>
            </p:cNvSpPr>
            <p:nvPr/>
          </p:nvSpPr>
          <p:spPr bwMode="auto">
            <a:xfrm>
              <a:off x="3868" y="1446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  <a:latin typeface="Times New Roman" charset="0"/>
                </a:rPr>
                <a:t>3</a:t>
              </a:r>
              <a:r>
                <a:rPr lang="en-US" sz="1800">
                  <a:solidFill>
                    <a:srgbClr val="000000"/>
                  </a:solidFill>
                  <a:latin typeface="Times New Roman" charset="0"/>
                </a:rPr>
                <a:t>/</a:t>
              </a:r>
              <a:r>
                <a:rPr lang="en-US" sz="1800">
                  <a:latin typeface="Times New Roman" charset="0"/>
                  <a:sym typeface="Symbol" charset="0"/>
                </a:rPr>
                <a:t>3</a:t>
              </a:r>
            </a:p>
          </p:txBody>
        </p:sp>
        <p:sp>
          <p:nvSpPr>
            <p:cNvPr id="259083" name="Text Box 11"/>
            <p:cNvSpPr txBox="1">
              <a:spLocks noChangeArrowheads="1"/>
            </p:cNvSpPr>
            <p:nvPr/>
          </p:nvSpPr>
          <p:spPr bwMode="auto">
            <a:xfrm>
              <a:off x="4780" y="1719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  <a:latin typeface="Times New Roman" charset="0"/>
                </a:rPr>
                <a:t>2</a:t>
              </a:r>
              <a:r>
                <a:rPr lang="en-US" sz="1800">
                  <a:solidFill>
                    <a:srgbClr val="000000"/>
                  </a:solidFill>
                  <a:latin typeface="Times New Roman" charset="0"/>
                </a:rPr>
                <a:t>/</a:t>
              </a:r>
              <a:r>
                <a:rPr lang="en-US" sz="1800">
                  <a:latin typeface="Times New Roman" charset="0"/>
                  <a:sym typeface="Symbol" charset="0"/>
                </a:rPr>
                <a:t>9</a:t>
              </a:r>
            </a:p>
          </p:txBody>
        </p:sp>
        <p:sp>
          <p:nvSpPr>
            <p:cNvPr id="259084" name="Text Box 12"/>
            <p:cNvSpPr txBox="1">
              <a:spLocks noChangeArrowheads="1"/>
            </p:cNvSpPr>
            <p:nvPr/>
          </p:nvSpPr>
          <p:spPr bwMode="auto">
            <a:xfrm>
              <a:off x="4318" y="1272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  <a:latin typeface="Times New Roman" charset="0"/>
                </a:rPr>
                <a:t>1</a:t>
              </a:r>
              <a:r>
                <a:rPr lang="en-US" sz="1800">
                  <a:solidFill>
                    <a:srgbClr val="000000"/>
                  </a:solidFill>
                  <a:latin typeface="Times New Roman" charset="0"/>
                </a:rPr>
                <a:t>/</a:t>
              </a:r>
              <a:r>
                <a:rPr lang="en-US" sz="1800">
                  <a:latin typeface="Times New Roman" charset="0"/>
                </a:rPr>
                <a:t>1</a:t>
              </a:r>
            </a:p>
          </p:txBody>
        </p:sp>
        <p:sp>
          <p:nvSpPr>
            <p:cNvPr id="259085" name="Text Box 13"/>
            <p:cNvSpPr txBox="1">
              <a:spLocks noChangeArrowheads="1"/>
            </p:cNvSpPr>
            <p:nvPr/>
          </p:nvSpPr>
          <p:spPr bwMode="auto">
            <a:xfrm>
              <a:off x="4618" y="1008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  <a:latin typeface="Times New Roman" charset="0"/>
                </a:rPr>
                <a:t>1</a:t>
              </a:r>
              <a:r>
                <a:rPr lang="en-US" sz="1800">
                  <a:solidFill>
                    <a:srgbClr val="000000"/>
                  </a:solidFill>
                  <a:latin typeface="Times New Roman" charset="0"/>
                </a:rPr>
                <a:t>/</a:t>
              </a:r>
              <a:r>
                <a:rPr lang="en-US" sz="1800">
                  <a:latin typeface="Times New Roman" charset="0"/>
                </a:rPr>
                <a:t>3</a:t>
              </a:r>
            </a:p>
          </p:txBody>
        </p:sp>
        <p:sp>
          <p:nvSpPr>
            <p:cNvPr id="259086" name="Text Box 14"/>
            <p:cNvSpPr txBox="1">
              <a:spLocks noChangeArrowheads="1"/>
            </p:cNvSpPr>
            <p:nvPr/>
          </p:nvSpPr>
          <p:spPr bwMode="auto">
            <a:xfrm>
              <a:off x="4712" y="1354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  <a:latin typeface="Times New Roman" charset="0"/>
                </a:rPr>
                <a:t>2</a:t>
              </a:r>
              <a:r>
                <a:rPr lang="en-US" sz="1800">
                  <a:solidFill>
                    <a:srgbClr val="000000"/>
                  </a:solidFill>
                  <a:latin typeface="Times New Roman" charset="0"/>
                </a:rPr>
                <a:t>/</a:t>
              </a:r>
              <a:r>
                <a:rPr lang="en-US" sz="1800">
                  <a:latin typeface="Times New Roman" charset="0"/>
                </a:rPr>
                <a:t>7</a:t>
              </a:r>
            </a:p>
          </p:txBody>
        </p:sp>
        <p:sp>
          <p:nvSpPr>
            <p:cNvPr id="259087" name="Text Box 15"/>
            <p:cNvSpPr txBox="1">
              <a:spLocks noChangeArrowheads="1"/>
            </p:cNvSpPr>
            <p:nvPr/>
          </p:nvSpPr>
          <p:spPr bwMode="auto">
            <a:xfrm>
              <a:off x="3514" y="1142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  <a:latin typeface="Times New Roman" charset="0"/>
                </a:rPr>
                <a:t>2</a:t>
              </a:r>
              <a:r>
                <a:rPr lang="en-US" sz="1800">
                  <a:solidFill>
                    <a:srgbClr val="000000"/>
                  </a:solidFill>
                  <a:latin typeface="Times New Roman" charset="0"/>
                </a:rPr>
                <a:t>/</a:t>
              </a:r>
              <a:r>
                <a:rPr lang="en-US" sz="1800">
                  <a:latin typeface="Times New Roman" charset="0"/>
                </a:rPr>
                <a:t>6</a:t>
              </a:r>
            </a:p>
          </p:txBody>
        </p:sp>
        <p:sp>
          <p:nvSpPr>
            <p:cNvPr id="259088" name="Text Box 16"/>
            <p:cNvSpPr txBox="1">
              <a:spLocks noChangeArrowheads="1"/>
            </p:cNvSpPr>
            <p:nvPr/>
          </p:nvSpPr>
          <p:spPr bwMode="auto">
            <a:xfrm>
              <a:off x="5212" y="1719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  <a:latin typeface="Times New Roman" charset="0"/>
                </a:rPr>
                <a:t>4</a:t>
              </a:r>
              <a:r>
                <a:rPr lang="en-US" sz="1800">
                  <a:solidFill>
                    <a:srgbClr val="000000"/>
                  </a:solidFill>
                  <a:latin typeface="Times New Roman" charset="0"/>
                </a:rPr>
                <a:t>/</a:t>
              </a:r>
              <a:r>
                <a:rPr lang="en-US" sz="1800">
                  <a:latin typeface="Times New Roman" charset="0"/>
                </a:rPr>
                <a:t>5</a:t>
              </a:r>
            </a:p>
          </p:txBody>
        </p:sp>
        <p:sp>
          <p:nvSpPr>
            <p:cNvPr id="259089" name="Text Box 17"/>
            <p:cNvSpPr txBox="1">
              <a:spLocks noChangeArrowheads="1"/>
            </p:cNvSpPr>
            <p:nvPr/>
          </p:nvSpPr>
          <p:spPr bwMode="auto">
            <a:xfrm>
              <a:off x="3950" y="1785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  <a:latin typeface="Times New Roman" charset="0"/>
                </a:rPr>
                <a:t>0</a:t>
              </a:r>
              <a:r>
                <a:rPr lang="en-US" sz="1800">
                  <a:solidFill>
                    <a:srgbClr val="000000"/>
                  </a:solidFill>
                  <a:latin typeface="Times New Roman" charset="0"/>
                </a:rPr>
                <a:t>/</a:t>
              </a:r>
              <a:r>
                <a:rPr lang="en-US" sz="1800">
                  <a:latin typeface="Times New Roman" charset="0"/>
                </a:rPr>
                <a:t>1</a:t>
              </a:r>
            </a:p>
          </p:txBody>
        </p:sp>
        <p:sp>
          <p:nvSpPr>
            <p:cNvPr id="259090" name="Text Box 18"/>
            <p:cNvSpPr txBox="1">
              <a:spLocks noChangeArrowheads="1"/>
            </p:cNvSpPr>
            <p:nvPr/>
          </p:nvSpPr>
          <p:spPr bwMode="auto">
            <a:xfrm>
              <a:off x="3418" y="1835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  <a:latin typeface="Times New Roman" charset="0"/>
                </a:rPr>
                <a:t>2</a:t>
              </a:r>
              <a:r>
                <a:rPr lang="en-US" sz="1800">
                  <a:solidFill>
                    <a:srgbClr val="000000"/>
                  </a:solidFill>
                  <a:latin typeface="Times New Roman" charset="0"/>
                </a:rPr>
                <a:t>/</a:t>
              </a:r>
              <a:r>
                <a:rPr lang="en-US" sz="1800">
                  <a:latin typeface="Times New Roman" charset="0"/>
                </a:rPr>
                <a:t>5</a:t>
              </a:r>
            </a:p>
          </p:txBody>
        </p:sp>
        <p:sp>
          <p:nvSpPr>
            <p:cNvPr id="259091" name="Text Box 19"/>
            <p:cNvSpPr txBox="1">
              <a:spLocks noChangeArrowheads="1"/>
            </p:cNvSpPr>
            <p:nvPr/>
          </p:nvSpPr>
          <p:spPr bwMode="auto">
            <a:xfrm>
              <a:off x="4350" y="2117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  <a:latin typeface="Times New Roman" charset="0"/>
                </a:rPr>
                <a:t>2</a:t>
              </a:r>
              <a:r>
                <a:rPr lang="en-US" sz="1800">
                  <a:solidFill>
                    <a:srgbClr val="000000"/>
                  </a:solidFill>
                  <a:latin typeface="Times New Roman" charset="0"/>
                </a:rPr>
                <a:t>/</a:t>
              </a:r>
              <a:r>
                <a:rPr lang="en-US" sz="1800">
                  <a:latin typeface="Times New Roman" charset="0"/>
                </a:rPr>
                <a:t>2</a:t>
              </a:r>
            </a:p>
          </p:txBody>
        </p:sp>
        <p:cxnSp>
          <p:nvCxnSpPr>
            <p:cNvPr id="259092" name="AutoShape 20"/>
            <p:cNvCxnSpPr>
              <a:cxnSpLocks noChangeShapeType="1"/>
              <a:stCxn id="259077" idx="7"/>
              <a:endCxn id="259078" idx="3"/>
            </p:cNvCxnSpPr>
            <p:nvPr/>
          </p:nvCxnSpPr>
          <p:spPr bwMode="auto">
            <a:xfrm flipV="1">
              <a:off x="3475" y="1201"/>
              <a:ext cx="531" cy="2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093" name="AutoShape 21"/>
            <p:cNvCxnSpPr>
              <a:cxnSpLocks noChangeShapeType="1"/>
              <a:stCxn id="259077" idx="5"/>
              <a:endCxn id="259079" idx="1"/>
            </p:cNvCxnSpPr>
            <p:nvPr/>
          </p:nvCxnSpPr>
          <p:spPr bwMode="auto">
            <a:xfrm>
              <a:off x="3475" y="1669"/>
              <a:ext cx="420" cy="39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094" name="AutoShape 22"/>
            <p:cNvCxnSpPr>
              <a:cxnSpLocks noChangeShapeType="1"/>
              <a:stCxn id="259078" idx="5"/>
              <a:endCxn id="259076" idx="1"/>
            </p:cNvCxnSpPr>
            <p:nvPr/>
          </p:nvCxnSpPr>
          <p:spPr bwMode="auto">
            <a:xfrm>
              <a:off x="4170" y="1201"/>
              <a:ext cx="306" cy="428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095" name="AutoShape 23"/>
            <p:cNvCxnSpPr>
              <a:cxnSpLocks noChangeShapeType="1"/>
              <a:stCxn id="259078" idx="6"/>
              <a:endCxn id="259080" idx="1"/>
            </p:cNvCxnSpPr>
            <p:nvPr/>
          </p:nvCxnSpPr>
          <p:spPr bwMode="auto">
            <a:xfrm>
              <a:off x="4209" y="1113"/>
              <a:ext cx="1113" cy="24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096" name="AutoShape 24"/>
            <p:cNvCxnSpPr>
              <a:cxnSpLocks noChangeShapeType="1"/>
              <a:stCxn id="259076" idx="7"/>
              <a:endCxn id="259080" idx="2"/>
            </p:cNvCxnSpPr>
            <p:nvPr/>
          </p:nvCxnSpPr>
          <p:spPr bwMode="auto">
            <a:xfrm flipV="1">
              <a:off x="4640" y="1447"/>
              <a:ext cx="636" cy="18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097" name="AutoShape 25"/>
            <p:cNvCxnSpPr>
              <a:cxnSpLocks noChangeShapeType="1"/>
              <a:stCxn id="259076" idx="5"/>
              <a:endCxn id="259081" idx="1"/>
            </p:cNvCxnSpPr>
            <p:nvPr/>
          </p:nvCxnSpPr>
          <p:spPr bwMode="auto">
            <a:xfrm>
              <a:off x="4640" y="1805"/>
              <a:ext cx="400" cy="2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098" name="AutoShape 26"/>
            <p:cNvCxnSpPr>
              <a:cxnSpLocks noChangeShapeType="1"/>
              <a:stCxn id="259081" idx="0"/>
              <a:endCxn id="259080" idx="3"/>
            </p:cNvCxnSpPr>
            <p:nvPr/>
          </p:nvCxnSpPr>
          <p:spPr bwMode="auto">
            <a:xfrm flipV="1">
              <a:off x="5122" y="1541"/>
              <a:ext cx="200" cy="4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099" name="AutoShape 27"/>
            <p:cNvCxnSpPr>
              <a:cxnSpLocks noChangeShapeType="1"/>
              <a:stCxn id="259079" idx="6"/>
              <a:endCxn id="259081" idx="2"/>
            </p:cNvCxnSpPr>
            <p:nvPr/>
          </p:nvCxnSpPr>
          <p:spPr bwMode="auto">
            <a:xfrm flipV="1">
              <a:off x="4098" y="2147"/>
              <a:ext cx="902" cy="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100" name="AutoShape 28"/>
            <p:cNvCxnSpPr>
              <a:cxnSpLocks noChangeShapeType="1"/>
              <a:stCxn id="259079" idx="7"/>
              <a:endCxn id="259076" idx="3"/>
            </p:cNvCxnSpPr>
            <p:nvPr/>
          </p:nvCxnSpPr>
          <p:spPr bwMode="auto">
            <a:xfrm flipV="1">
              <a:off x="4059" y="1805"/>
              <a:ext cx="417" cy="261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101" name="AutoShape 29"/>
            <p:cNvCxnSpPr>
              <a:cxnSpLocks noChangeShapeType="1"/>
              <a:stCxn id="259077" idx="6"/>
              <a:endCxn id="259076" idx="2"/>
            </p:cNvCxnSpPr>
            <p:nvPr/>
          </p:nvCxnSpPr>
          <p:spPr bwMode="auto">
            <a:xfrm>
              <a:off x="3520" y="1575"/>
              <a:ext cx="916" cy="1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9102" name="Text Box 30"/>
            <p:cNvSpPr txBox="1">
              <a:spLocks noChangeArrowheads="1"/>
            </p:cNvSpPr>
            <p:nvPr/>
          </p:nvSpPr>
          <p:spPr bwMode="auto">
            <a:xfrm>
              <a:off x="4286" y="86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Symbol" charset="0"/>
                </a:rPr>
                <a:t>p</a:t>
              </a:r>
              <a:endParaRPr lang="en-US" baseline="-25000">
                <a:solidFill>
                  <a:schemeClr val="tx2"/>
                </a:solidFill>
                <a:latin typeface="Times New Roman" charset="0"/>
              </a:endParaRPr>
            </a:p>
          </p:txBody>
        </p:sp>
      </p:grpSp>
      <p:sp>
        <p:nvSpPr>
          <p:cNvPr id="259103" name="AutoShape 31"/>
          <p:cNvSpPr>
            <a:spLocks noChangeArrowheads="1"/>
          </p:cNvSpPr>
          <p:nvPr/>
        </p:nvSpPr>
        <p:spPr bwMode="auto">
          <a:xfrm>
            <a:off x="6286500" y="3886200"/>
            <a:ext cx="284163" cy="304800"/>
          </a:xfrm>
          <a:prstGeom prst="downArrow">
            <a:avLst>
              <a:gd name="adj1" fmla="val 50000"/>
              <a:gd name="adj2" fmla="val 2681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463040" anchor="ctr"/>
          <a:lstStyle/>
          <a:p>
            <a:r>
              <a:rPr lang="en-US" sz="2000" b="1" i="1">
                <a:solidFill>
                  <a:schemeClr val="tx2"/>
                </a:solidFill>
                <a:latin typeface="Symbol" charset="0"/>
              </a:rPr>
              <a:t>D</a:t>
            </a:r>
            <a:r>
              <a:rPr lang="en-US" sz="2000" b="1" i="1" baseline="-25000">
                <a:solidFill>
                  <a:schemeClr val="tx2"/>
                </a:solidFill>
                <a:latin typeface="Times New Roman" charset="0"/>
              </a:rPr>
              <a:t>f</a:t>
            </a:r>
            <a:r>
              <a:rPr lang="en-US" sz="20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sz="2000" b="1" i="1">
                <a:solidFill>
                  <a:schemeClr val="tx2"/>
                </a:solidFill>
                <a:latin typeface="Symbol" charset="0"/>
              </a:rPr>
              <a:t>p</a:t>
            </a:r>
            <a:r>
              <a:rPr lang="en-US" sz="2000">
                <a:solidFill>
                  <a:schemeClr val="tx2"/>
                </a:solidFill>
                <a:latin typeface="Times New Roman" charset="0"/>
              </a:rPr>
              <a:t>) = 1</a:t>
            </a:r>
          </a:p>
        </p:txBody>
      </p:sp>
      <p:grpSp>
        <p:nvGrpSpPr>
          <p:cNvPr id="259132" name="Group 60"/>
          <p:cNvGrpSpPr>
            <a:grpSpLocks/>
          </p:cNvGrpSpPr>
          <p:nvPr/>
        </p:nvGrpSpPr>
        <p:grpSpPr bwMode="auto">
          <a:xfrm>
            <a:off x="4648200" y="4191000"/>
            <a:ext cx="3559175" cy="2355850"/>
            <a:chOff x="3278" y="2640"/>
            <a:chExt cx="2242" cy="1484"/>
          </a:xfrm>
        </p:grpSpPr>
        <p:sp>
          <p:nvSpPr>
            <p:cNvPr id="259104" name="Oval 32"/>
            <p:cNvSpPr>
              <a:spLocks noChangeAspect="1" noChangeArrowheads="1"/>
            </p:cNvSpPr>
            <p:nvPr/>
          </p:nvSpPr>
          <p:spPr bwMode="auto">
            <a:xfrm rot="21600000">
              <a:off x="4443" y="3378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 i="1">
                  <a:latin typeface="Times New Roman" charset="0"/>
                </a:rPr>
                <a:t>w</a:t>
              </a:r>
            </a:p>
          </p:txBody>
        </p:sp>
        <p:sp>
          <p:nvSpPr>
            <p:cNvPr id="259105" name="Oval 33"/>
            <p:cNvSpPr>
              <a:spLocks noChangeAspect="1" noChangeArrowheads="1"/>
            </p:cNvSpPr>
            <p:nvPr/>
          </p:nvSpPr>
          <p:spPr bwMode="auto">
            <a:xfrm rot="21600000">
              <a:off x="3278" y="3236"/>
              <a:ext cx="231" cy="23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 i="1">
                  <a:latin typeface="Times New Roman" charset="0"/>
                </a:rPr>
                <a:t>s</a:t>
              </a:r>
            </a:p>
          </p:txBody>
        </p:sp>
        <p:sp>
          <p:nvSpPr>
            <p:cNvPr id="259106" name="Oval 34"/>
            <p:cNvSpPr>
              <a:spLocks noChangeAspect="1" noChangeArrowheads="1"/>
            </p:cNvSpPr>
            <p:nvPr/>
          </p:nvSpPr>
          <p:spPr bwMode="auto">
            <a:xfrm rot="21600000">
              <a:off x="3973" y="2774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 i="1">
                  <a:latin typeface="Times New Roman" charset="0"/>
                </a:rPr>
                <a:t>v</a:t>
              </a:r>
            </a:p>
          </p:txBody>
        </p:sp>
        <p:sp>
          <p:nvSpPr>
            <p:cNvPr id="259107" name="Oval 35"/>
            <p:cNvSpPr>
              <a:spLocks noChangeAspect="1" noChangeArrowheads="1"/>
            </p:cNvSpPr>
            <p:nvPr/>
          </p:nvSpPr>
          <p:spPr bwMode="auto">
            <a:xfrm rot="21600000">
              <a:off x="3862" y="3815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 i="1">
                  <a:latin typeface="Times New Roman" charset="0"/>
                </a:rPr>
                <a:t>u</a:t>
              </a:r>
            </a:p>
          </p:txBody>
        </p:sp>
        <p:sp>
          <p:nvSpPr>
            <p:cNvPr id="259108" name="Oval 36"/>
            <p:cNvSpPr>
              <a:spLocks noChangeAspect="1" noChangeArrowheads="1"/>
            </p:cNvSpPr>
            <p:nvPr/>
          </p:nvSpPr>
          <p:spPr bwMode="auto">
            <a:xfrm rot="21600000">
              <a:off x="5289" y="3108"/>
              <a:ext cx="231" cy="23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 i="1">
                  <a:latin typeface="Times New Roman" charset="0"/>
                </a:rPr>
                <a:t>t</a:t>
              </a:r>
            </a:p>
          </p:txBody>
        </p:sp>
        <p:sp>
          <p:nvSpPr>
            <p:cNvPr id="259109" name="Oval 37"/>
            <p:cNvSpPr>
              <a:spLocks noChangeAspect="1" noChangeArrowheads="1"/>
            </p:cNvSpPr>
            <p:nvPr/>
          </p:nvSpPr>
          <p:spPr bwMode="auto">
            <a:xfrm rot="21600000">
              <a:off x="5007" y="3808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 i="1">
                  <a:latin typeface="Times New Roman" charset="0"/>
                </a:rPr>
                <a:t>z</a:t>
              </a:r>
            </a:p>
          </p:txBody>
        </p:sp>
        <p:sp>
          <p:nvSpPr>
            <p:cNvPr id="259110" name="Text Box 38"/>
            <p:cNvSpPr txBox="1">
              <a:spLocks noChangeArrowheads="1"/>
            </p:cNvSpPr>
            <p:nvPr/>
          </p:nvSpPr>
          <p:spPr bwMode="auto">
            <a:xfrm>
              <a:off x="3868" y="3222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  <a:latin typeface="Times New Roman" charset="0"/>
                </a:rPr>
                <a:t>3</a:t>
              </a:r>
              <a:r>
                <a:rPr lang="en-US" sz="1800">
                  <a:solidFill>
                    <a:srgbClr val="000000"/>
                  </a:solidFill>
                  <a:latin typeface="Times New Roman" charset="0"/>
                </a:rPr>
                <a:t>/</a:t>
              </a:r>
              <a:r>
                <a:rPr lang="en-US" sz="1800">
                  <a:latin typeface="Times New Roman" charset="0"/>
                  <a:sym typeface="Symbol" charset="0"/>
                </a:rPr>
                <a:t>3</a:t>
              </a:r>
            </a:p>
          </p:txBody>
        </p:sp>
        <p:sp>
          <p:nvSpPr>
            <p:cNvPr id="259111" name="Text Box 39"/>
            <p:cNvSpPr txBox="1">
              <a:spLocks noChangeArrowheads="1"/>
            </p:cNvSpPr>
            <p:nvPr/>
          </p:nvSpPr>
          <p:spPr bwMode="auto">
            <a:xfrm>
              <a:off x="4780" y="3495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  <a:latin typeface="Times New Roman" charset="0"/>
                </a:rPr>
                <a:t>2</a:t>
              </a:r>
              <a:r>
                <a:rPr lang="en-US" sz="1800">
                  <a:solidFill>
                    <a:srgbClr val="000000"/>
                  </a:solidFill>
                  <a:latin typeface="Times New Roman" charset="0"/>
                </a:rPr>
                <a:t>/</a:t>
              </a:r>
              <a:r>
                <a:rPr lang="en-US" sz="1800">
                  <a:latin typeface="Times New Roman" charset="0"/>
                  <a:sym typeface="Symbol" charset="0"/>
                </a:rPr>
                <a:t>9</a:t>
              </a:r>
            </a:p>
          </p:txBody>
        </p:sp>
        <p:sp>
          <p:nvSpPr>
            <p:cNvPr id="259112" name="Text Box 40"/>
            <p:cNvSpPr txBox="1">
              <a:spLocks noChangeArrowheads="1"/>
            </p:cNvSpPr>
            <p:nvPr/>
          </p:nvSpPr>
          <p:spPr bwMode="auto">
            <a:xfrm>
              <a:off x="4318" y="3048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  <a:latin typeface="Times New Roman" charset="0"/>
                </a:rPr>
                <a:t>0</a:t>
              </a:r>
              <a:r>
                <a:rPr lang="en-US" sz="1800">
                  <a:solidFill>
                    <a:srgbClr val="000000"/>
                  </a:solidFill>
                  <a:latin typeface="Times New Roman" charset="0"/>
                </a:rPr>
                <a:t>/</a:t>
              </a:r>
              <a:r>
                <a:rPr lang="en-US" sz="1800">
                  <a:latin typeface="Times New Roman" charset="0"/>
                </a:rPr>
                <a:t>1</a:t>
              </a:r>
            </a:p>
          </p:txBody>
        </p:sp>
        <p:sp>
          <p:nvSpPr>
            <p:cNvPr id="259113" name="Text Box 41"/>
            <p:cNvSpPr txBox="1">
              <a:spLocks noChangeArrowheads="1"/>
            </p:cNvSpPr>
            <p:nvPr/>
          </p:nvSpPr>
          <p:spPr bwMode="auto">
            <a:xfrm>
              <a:off x="4618" y="2784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  <a:latin typeface="Times New Roman" charset="0"/>
                </a:rPr>
                <a:t>2</a:t>
              </a:r>
              <a:r>
                <a:rPr lang="en-US" sz="1800">
                  <a:solidFill>
                    <a:srgbClr val="000000"/>
                  </a:solidFill>
                  <a:latin typeface="Times New Roman" charset="0"/>
                </a:rPr>
                <a:t>/</a:t>
              </a:r>
              <a:r>
                <a:rPr lang="en-US" sz="1800">
                  <a:latin typeface="Times New Roman" charset="0"/>
                </a:rPr>
                <a:t>3</a:t>
              </a:r>
            </a:p>
          </p:txBody>
        </p:sp>
        <p:sp>
          <p:nvSpPr>
            <p:cNvPr id="259114" name="Text Box 42"/>
            <p:cNvSpPr txBox="1">
              <a:spLocks noChangeArrowheads="1"/>
            </p:cNvSpPr>
            <p:nvPr/>
          </p:nvSpPr>
          <p:spPr bwMode="auto">
            <a:xfrm>
              <a:off x="4712" y="3130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  <a:latin typeface="Times New Roman" charset="0"/>
                </a:rPr>
                <a:t>2</a:t>
              </a:r>
              <a:r>
                <a:rPr lang="en-US" sz="1800">
                  <a:solidFill>
                    <a:srgbClr val="000000"/>
                  </a:solidFill>
                  <a:latin typeface="Times New Roman" charset="0"/>
                </a:rPr>
                <a:t>/</a:t>
              </a:r>
              <a:r>
                <a:rPr lang="en-US" sz="1800">
                  <a:latin typeface="Times New Roman" charset="0"/>
                </a:rPr>
                <a:t>7</a:t>
              </a:r>
            </a:p>
          </p:txBody>
        </p:sp>
        <p:sp>
          <p:nvSpPr>
            <p:cNvPr id="259115" name="Text Box 43"/>
            <p:cNvSpPr txBox="1">
              <a:spLocks noChangeArrowheads="1"/>
            </p:cNvSpPr>
            <p:nvPr/>
          </p:nvSpPr>
          <p:spPr bwMode="auto">
            <a:xfrm>
              <a:off x="3514" y="2918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  <a:latin typeface="Times New Roman" charset="0"/>
                </a:rPr>
                <a:t>2</a:t>
              </a:r>
              <a:r>
                <a:rPr lang="en-US" sz="1800">
                  <a:solidFill>
                    <a:srgbClr val="000000"/>
                  </a:solidFill>
                  <a:latin typeface="Times New Roman" charset="0"/>
                </a:rPr>
                <a:t>/</a:t>
              </a:r>
              <a:r>
                <a:rPr lang="en-US" sz="1800">
                  <a:latin typeface="Times New Roman" charset="0"/>
                </a:rPr>
                <a:t>6</a:t>
              </a:r>
            </a:p>
          </p:txBody>
        </p:sp>
        <p:sp>
          <p:nvSpPr>
            <p:cNvPr id="259116" name="Text Box 44"/>
            <p:cNvSpPr txBox="1">
              <a:spLocks noChangeArrowheads="1"/>
            </p:cNvSpPr>
            <p:nvPr/>
          </p:nvSpPr>
          <p:spPr bwMode="auto">
            <a:xfrm>
              <a:off x="5212" y="3495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  <a:latin typeface="Times New Roman" charset="0"/>
                </a:rPr>
                <a:t>4</a:t>
              </a:r>
              <a:r>
                <a:rPr lang="en-US" sz="1800">
                  <a:solidFill>
                    <a:srgbClr val="000000"/>
                  </a:solidFill>
                  <a:latin typeface="Times New Roman" charset="0"/>
                </a:rPr>
                <a:t>/</a:t>
              </a:r>
              <a:r>
                <a:rPr lang="en-US" sz="1800">
                  <a:latin typeface="Times New Roman" charset="0"/>
                </a:rPr>
                <a:t>5</a:t>
              </a:r>
            </a:p>
          </p:txBody>
        </p:sp>
        <p:sp>
          <p:nvSpPr>
            <p:cNvPr id="259117" name="Text Box 45"/>
            <p:cNvSpPr txBox="1">
              <a:spLocks noChangeArrowheads="1"/>
            </p:cNvSpPr>
            <p:nvPr/>
          </p:nvSpPr>
          <p:spPr bwMode="auto">
            <a:xfrm>
              <a:off x="3950" y="3561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  <a:latin typeface="Times New Roman" charset="0"/>
                </a:rPr>
                <a:t>1</a:t>
              </a:r>
              <a:r>
                <a:rPr lang="en-US" sz="1800">
                  <a:solidFill>
                    <a:srgbClr val="000000"/>
                  </a:solidFill>
                  <a:latin typeface="Times New Roman" charset="0"/>
                </a:rPr>
                <a:t>/</a:t>
              </a:r>
              <a:r>
                <a:rPr lang="en-US" sz="1800">
                  <a:latin typeface="Times New Roman" charset="0"/>
                </a:rPr>
                <a:t>1</a:t>
              </a:r>
            </a:p>
          </p:txBody>
        </p:sp>
        <p:sp>
          <p:nvSpPr>
            <p:cNvPr id="259118" name="Text Box 46"/>
            <p:cNvSpPr txBox="1">
              <a:spLocks noChangeArrowheads="1"/>
            </p:cNvSpPr>
            <p:nvPr/>
          </p:nvSpPr>
          <p:spPr bwMode="auto">
            <a:xfrm>
              <a:off x="3418" y="3611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  <a:latin typeface="Times New Roman" charset="0"/>
                </a:rPr>
                <a:t>3</a:t>
              </a:r>
              <a:r>
                <a:rPr lang="en-US" sz="1800">
                  <a:solidFill>
                    <a:srgbClr val="000000"/>
                  </a:solidFill>
                  <a:latin typeface="Times New Roman" charset="0"/>
                </a:rPr>
                <a:t>/</a:t>
              </a:r>
              <a:r>
                <a:rPr lang="en-US" sz="1800">
                  <a:latin typeface="Times New Roman" charset="0"/>
                </a:rPr>
                <a:t>5</a:t>
              </a:r>
            </a:p>
          </p:txBody>
        </p:sp>
        <p:sp>
          <p:nvSpPr>
            <p:cNvPr id="259119" name="Text Box 47"/>
            <p:cNvSpPr txBox="1">
              <a:spLocks noChangeArrowheads="1"/>
            </p:cNvSpPr>
            <p:nvPr/>
          </p:nvSpPr>
          <p:spPr bwMode="auto">
            <a:xfrm>
              <a:off x="4350" y="3893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  <a:latin typeface="Times New Roman" charset="0"/>
                </a:rPr>
                <a:t>2</a:t>
              </a:r>
              <a:r>
                <a:rPr lang="en-US" sz="1800">
                  <a:solidFill>
                    <a:srgbClr val="000000"/>
                  </a:solidFill>
                  <a:latin typeface="Times New Roman" charset="0"/>
                </a:rPr>
                <a:t>/</a:t>
              </a:r>
              <a:r>
                <a:rPr lang="en-US" sz="1800">
                  <a:latin typeface="Times New Roman" charset="0"/>
                </a:rPr>
                <a:t>2</a:t>
              </a:r>
            </a:p>
          </p:txBody>
        </p:sp>
        <p:cxnSp>
          <p:nvCxnSpPr>
            <p:cNvPr id="259120" name="AutoShape 48"/>
            <p:cNvCxnSpPr>
              <a:cxnSpLocks noChangeShapeType="1"/>
              <a:stCxn id="259105" idx="7"/>
              <a:endCxn id="259106" idx="3"/>
            </p:cNvCxnSpPr>
            <p:nvPr/>
          </p:nvCxnSpPr>
          <p:spPr bwMode="auto">
            <a:xfrm flipV="1">
              <a:off x="3475" y="2977"/>
              <a:ext cx="531" cy="2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121" name="AutoShape 49"/>
            <p:cNvCxnSpPr>
              <a:cxnSpLocks noChangeShapeType="1"/>
              <a:stCxn id="259105" idx="5"/>
              <a:endCxn id="259107" idx="1"/>
            </p:cNvCxnSpPr>
            <p:nvPr/>
          </p:nvCxnSpPr>
          <p:spPr bwMode="auto">
            <a:xfrm>
              <a:off x="3475" y="3445"/>
              <a:ext cx="420" cy="39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122" name="AutoShape 50"/>
            <p:cNvCxnSpPr>
              <a:cxnSpLocks noChangeShapeType="1"/>
              <a:stCxn id="259106" idx="5"/>
              <a:endCxn id="259104" idx="1"/>
            </p:cNvCxnSpPr>
            <p:nvPr/>
          </p:nvCxnSpPr>
          <p:spPr bwMode="auto">
            <a:xfrm>
              <a:off x="4170" y="2977"/>
              <a:ext cx="306" cy="428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123" name="AutoShape 51"/>
            <p:cNvCxnSpPr>
              <a:cxnSpLocks noChangeShapeType="1"/>
              <a:stCxn id="259106" idx="6"/>
              <a:endCxn id="259108" idx="1"/>
            </p:cNvCxnSpPr>
            <p:nvPr/>
          </p:nvCxnSpPr>
          <p:spPr bwMode="auto">
            <a:xfrm>
              <a:off x="4209" y="2889"/>
              <a:ext cx="1113" cy="24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124" name="AutoShape 52"/>
            <p:cNvCxnSpPr>
              <a:cxnSpLocks noChangeShapeType="1"/>
              <a:stCxn id="259104" idx="7"/>
              <a:endCxn id="259108" idx="2"/>
            </p:cNvCxnSpPr>
            <p:nvPr/>
          </p:nvCxnSpPr>
          <p:spPr bwMode="auto">
            <a:xfrm flipV="1">
              <a:off x="4640" y="3223"/>
              <a:ext cx="636" cy="18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125" name="AutoShape 53"/>
            <p:cNvCxnSpPr>
              <a:cxnSpLocks noChangeShapeType="1"/>
              <a:stCxn id="259104" idx="5"/>
              <a:endCxn id="259109" idx="1"/>
            </p:cNvCxnSpPr>
            <p:nvPr/>
          </p:nvCxnSpPr>
          <p:spPr bwMode="auto">
            <a:xfrm>
              <a:off x="4640" y="3581"/>
              <a:ext cx="400" cy="2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126" name="AutoShape 54"/>
            <p:cNvCxnSpPr>
              <a:cxnSpLocks noChangeShapeType="1"/>
              <a:stCxn id="259109" idx="0"/>
              <a:endCxn id="259108" idx="3"/>
            </p:cNvCxnSpPr>
            <p:nvPr/>
          </p:nvCxnSpPr>
          <p:spPr bwMode="auto">
            <a:xfrm flipV="1">
              <a:off x="5122" y="3317"/>
              <a:ext cx="200" cy="4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127" name="AutoShape 55"/>
            <p:cNvCxnSpPr>
              <a:cxnSpLocks noChangeShapeType="1"/>
              <a:stCxn id="259107" idx="6"/>
              <a:endCxn id="259109" idx="2"/>
            </p:cNvCxnSpPr>
            <p:nvPr/>
          </p:nvCxnSpPr>
          <p:spPr bwMode="auto">
            <a:xfrm flipV="1">
              <a:off x="4098" y="3923"/>
              <a:ext cx="902" cy="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128" name="AutoShape 56"/>
            <p:cNvCxnSpPr>
              <a:cxnSpLocks noChangeShapeType="1"/>
              <a:stCxn id="259107" idx="7"/>
              <a:endCxn id="259104" idx="3"/>
            </p:cNvCxnSpPr>
            <p:nvPr/>
          </p:nvCxnSpPr>
          <p:spPr bwMode="auto">
            <a:xfrm flipV="1">
              <a:off x="4059" y="3581"/>
              <a:ext cx="417" cy="261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129" name="AutoShape 57"/>
            <p:cNvCxnSpPr>
              <a:cxnSpLocks noChangeShapeType="1"/>
              <a:stCxn id="259105" idx="6"/>
              <a:endCxn id="259104" idx="2"/>
            </p:cNvCxnSpPr>
            <p:nvPr/>
          </p:nvCxnSpPr>
          <p:spPr bwMode="auto">
            <a:xfrm>
              <a:off x="3520" y="3351"/>
              <a:ext cx="916" cy="1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9130" name="Text Box 58"/>
            <p:cNvSpPr txBox="1">
              <a:spLocks noChangeArrowheads="1"/>
            </p:cNvSpPr>
            <p:nvPr/>
          </p:nvSpPr>
          <p:spPr bwMode="auto">
            <a:xfrm>
              <a:off x="4286" y="264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Symbol" charset="0"/>
                </a:rPr>
                <a:t>p</a:t>
              </a:r>
              <a:endParaRPr lang="en-US" baseline="-25000">
                <a:solidFill>
                  <a:schemeClr val="tx2"/>
                </a:solidFill>
                <a:latin typeface="Times New Roman" charset="0"/>
              </a:endParaRPr>
            </a:p>
          </p:txBody>
        </p:sp>
      </p:grpSp>
      <p:sp>
        <p:nvSpPr>
          <p:cNvPr id="259133" name="Text Box 61"/>
          <p:cNvSpPr txBox="1">
            <a:spLocks noChangeArrowheads="1"/>
          </p:cNvSpPr>
          <p:nvPr/>
        </p:nvSpPr>
        <p:spPr bwMode="auto">
          <a:xfrm>
            <a:off x="7974013" y="3162300"/>
            <a:ext cx="893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Times New Roman" charset="0"/>
              </a:rPr>
              <a:t>| </a:t>
            </a:r>
            <a:r>
              <a:rPr lang="en-US" sz="2000" b="1" i="1">
                <a:solidFill>
                  <a:schemeClr val="tx2"/>
                </a:solidFill>
                <a:latin typeface="Times New Roman" charset="0"/>
              </a:rPr>
              <a:t>f</a:t>
            </a:r>
            <a:r>
              <a:rPr lang="en-US" sz="2000" b="1" i="1">
                <a:solidFill>
                  <a:schemeClr val="tx2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2000">
                <a:solidFill>
                  <a:schemeClr val="tx2"/>
                </a:solidFill>
                <a:latin typeface="Times New Roman" charset="0"/>
              </a:rPr>
              <a:t>| </a:t>
            </a:r>
            <a:r>
              <a:rPr lang="en-US" sz="2000">
                <a:solidFill>
                  <a:schemeClr val="tx2"/>
                </a:solidFill>
                <a:latin typeface="Times New Roman" charset="0"/>
                <a:sym typeface="Symbol" charset="0"/>
              </a:rPr>
              <a:t>= 7</a:t>
            </a:r>
          </a:p>
        </p:txBody>
      </p:sp>
      <p:sp>
        <p:nvSpPr>
          <p:cNvPr id="259134" name="Text Box 62"/>
          <p:cNvSpPr txBox="1">
            <a:spLocks noChangeArrowheads="1"/>
          </p:cNvSpPr>
          <p:nvPr/>
        </p:nvSpPr>
        <p:spPr bwMode="auto">
          <a:xfrm>
            <a:off x="7894638" y="5981700"/>
            <a:ext cx="973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Times New Roman" charset="0"/>
              </a:rPr>
              <a:t>| </a:t>
            </a:r>
            <a:r>
              <a:rPr lang="en-US" sz="2000" b="1" i="1">
                <a:solidFill>
                  <a:schemeClr val="tx2"/>
                </a:solidFill>
                <a:latin typeface="Times New Roman" charset="0"/>
              </a:rPr>
              <a:t>f</a:t>
            </a:r>
            <a:r>
              <a:rPr lang="en-US" sz="2000" b="1" i="1">
                <a:solidFill>
                  <a:schemeClr val="tx2"/>
                </a:solidFill>
                <a:latin typeface="Times New Roman" charset="0"/>
                <a:sym typeface="Symbol" charset="0"/>
              </a:rPr>
              <a:t>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>
                <a:solidFill>
                  <a:schemeClr val="tx2"/>
                </a:solidFill>
                <a:latin typeface="Times New Roman" charset="0"/>
              </a:rPr>
              <a:t>| </a:t>
            </a:r>
            <a:r>
              <a:rPr lang="en-US" sz="2000">
                <a:solidFill>
                  <a:schemeClr val="tx2"/>
                </a:solidFill>
                <a:latin typeface="Times New Roman" charset="0"/>
                <a:sym typeface="Symbol" charset="0"/>
              </a:rPr>
              <a:t>= 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FD3C-CD47-A742-AE2C-19509EED776D}" type="slidenum">
              <a:rPr lang="en-US"/>
              <a:pPr/>
              <a:t>15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Ford-Fulkerson Algorithm</a:t>
            </a:r>
          </a:p>
        </p:txBody>
      </p:sp>
      <p:sp>
        <p:nvSpPr>
          <p:cNvPr id="2478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3276600" cy="4687888"/>
          </a:xfrm>
        </p:spPr>
        <p:txBody>
          <a:bodyPr/>
          <a:lstStyle/>
          <a:p>
            <a:r>
              <a:rPr lang="en-US" sz="2000"/>
              <a:t>Initially, </a:t>
            </a:r>
            <a:r>
              <a:rPr lang="en-US" sz="2000" b="1" i="1">
                <a:latin typeface="Times New Roman" charset="0"/>
              </a:rPr>
              <a:t>f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Times New Roman" charset="0"/>
              </a:rPr>
              <a:t>e</a:t>
            </a:r>
            <a:r>
              <a:rPr lang="en-US" sz="2000">
                <a:latin typeface="Times New Roman" charset="0"/>
              </a:rPr>
              <a:t>) </a:t>
            </a:r>
            <a:r>
              <a:rPr lang="en-US" sz="2000">
                <a:latin typeface="Symbol" charset="0"/>
              </a:rPr>
              <a:t>=</a:t>
            </a:r>
            <a:r>
              <a:rPr lang="en-US" sz="2000">
                <a:latin typeface="Times New Roman" charset="0"/>
              </a:rPr>
              <a:t> 0</a:t>
            </a:r>
            <a:r>
              <a:rPr lang="en-US" sz="2000"/>
              <a:t> for each edge </a:t>
            </a:r>
            <a:r>
              <a:rPr lang="en-US" sz="2000" b="1" i="1">
                <a:latin typeface="Times New Roman" charset="0"/>
              </a:rPr>
              <a:t>e</a:t>
            </a:r>
            <a:endParaRPr lang="en-US" sz="2000"/>
          </a:p>
          <a:p>
            <a:r>
              <a:rPr lang="en-US" sz="2000"/>
              <a:t>Repeatedly</a:t>
            </a:r>
          </a:p>
          <a:p>
            <a:pPr lvl="1"/>
            <a:r>
              <a:rPr lang="en-US" sz="1800"/>
              <a:t>Search for an augmenting path </a:t>
            </a:r>
            <a:r>
              <a:rPr lang="en-US" sz="1800" b="1" i="1">
                <a:latin typeface="Symbol" charset="0"/>
              </a:rPr>
              <a:t>p</a:t>
            </a:r>
          </a:p>
          <a:p>
            <a:pPr lvl="1"/>
            <a:r>
              <a:rPr lang="en-US" sz="1800"/>
              <a:t>Augment by </a:t>
            </a:r>
            <a:r>
              <a:rPr lang="en-US" sz="1800" b="1" i="1">
                <a:latin typeface="Symbol" charset="0"/>
              </a:rPr>
              <a:t>D</a:t>
            </a:r>
            <a:r>
              <a:rPr lang="en-US" sz="1800" b="1" i="1" baseline="-25000">
                <a:latin typeface="Times New Roman" charset="0"/>
              </a:rPr>
              <a:t>f</a:t>
            </a:r>
            <a:r>
              <a:rPr lang="en-US" sz="1800">
                <a:latin typeface="Times New Roman" charset="0"/>
              </a:rPr>
              <a:t>(</a:t>
            </a:r>
            <a:r>
              <a:rPr lang="en-US" sz="1800" b="1" i="1">
                <a:latin typeface="Symbol" charset="0"/>
              </a:rPr>
              <a:t>p</a:t>
            </a:r>
            <a:r>
              <a:rPr lang="en-US" sz="1800">
                <a:latin typeface="Times New Roman" charset="0"/>
              </a:rPr>
              <a:t>)</a:t>
            </a:r>
            <a:r>
              <a:rPr lang="en-US" sz="1800"/>
              <a:t> the flow along the edges of </a:t>
            </a:r>
            <a:r>
              <a:rPr lang="en-US" sz="1800" b="1" i="1">
                <a:latin typeface="Symbol" charset="0"/>
              </a:rPr>
              <a:t>p</a:t>
            </a:r>
            <a:endParaRPr lang="en-US" sz="1800"/>
          </a:p>
          <a:p>
            <a:r>
              <a:rPr lang="en-US" sz="2000"/>
              <a:t>A specialization of DFS (or BFS) searches for an augmenting path</a:t>
            </a:r>
          </a:p>
          <a:p>
            <a:pPr lvl="1"/>
            <a:r>
              <a:rPr lang="en-US" sz="1800"/>
              <a:t>An edge </a:t>
            </a:r>
            <a:r>
              <a:rPr lang="en-US" sz="1800" b="1" i="1">
                <a:latin typeface="Times New Roman" charset="0"/>
              </a:rPr>
              <a:t>e</a:t>
            </a:r>
            <a:r>
              <a:rPr lang="en-US" sz="1800"/>
              <a:t> is traversed from </a:t>
            </a:r>
            <a:r>
              <a:rPr lang="en-US" sz="1800" b="1" i="1">
                <a:latin typeface="Times New Roman" charset="0"/>
              </a:rPr>
              <a:t>u</a:t>
            </a:r>
            <a:r>
              <a:rPr lang="en-US" sz="1800"/>
              <a:t> to</a:t>
            </a:r>
            <a:r>
              <a:rPr lang="en-US" sz="1800" b="1" i="1">
                <a:latin typeface="Times New Roman" charset="0"/>
              </a:rPr>
              <a:t> v</a:t>
            </a:r>
            <a:r>
              <a:rPr lang="en-US" sz="1800"/>
              <a:t> provided </a:t>
            </a:r>
            <a:r>
              <a:rPr lang="en-US" sz="1800" b="1" i="1">
                <a:latin typeface="Symbol" charset="0"/>
              </a:rPr>
              <a:t>D</a:t>
            </a:r>
            <a:r>
              <a:rPr lang="en-US" sz="1800" b="1" i="1" baseline="-25000">
                <a:latin typeface="Times New Roman" charset="0"/>
              </a:rPr>
              <a:t>f</a:t>
            </a:r>
            <a:r>
              <a:rPr lang="en-US" sz="1800">
                <a:latin typeface="Times New Roman" charset="0"/>
              </a:rPr>
              <a:t>(</a:t>
            </a:r>
            <a:r>
              <a:rPr lang="en-US" sz="1800" b="1" i="1">
                <a:latin typeface="Times New Roman" charset="0"/>
              </a:rPr>
              <a:t>u, v</a:t>
            </a:r>
            <a:r>
              <a:rPr lang="en-US" sz="1800">
                <a:latin typeface="Times New Roman" charset="0"/>
              </a:rPr>
              <a:t>) </a:t>
            </a:r>
            <a:r>
              <a:rPr lang="en-US" sz="1800">
                <a:latin typeface="Symbol" charset="0"/>
              </a:rPr>
              <a:t>&gt;</a:t>
            </a:r>
            <a:r>
              <a:rPr lang="en-US" sz="1800">
                <a:latin typeface="Times New Roman" charset="0"/>
              </a:rPr>
              <a:t> 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676400"/>
            <a:ext cx="4967806" cy="4527908"/>
          </a:xfrm>
          <a:prstGeom prst="rect">
            <a:avLst/>
          </a:prstGeom>
          <a:ln w="38100" cap="sq">
            <a:solidFill>
              <a:srgbClr val="40458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8503-B192-394B-B185-5CD1CA2C0513}" type="slidenum">
              <a:rPr lang="en-US"/>
              <a:pPr/>
              <a:t>16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Max-Flow and Min-Cut</a:t>
            </a:r>
          </a:p>
        </p:txBody>
      </p:sp>
      <p:sp>
        <p:nvSpPr>
          <p:cNvPr id="262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4114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Termination of Ford-Fulkerson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s algorithm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There is no augmenting path from </a:t>
            </a:r>
            <a:r>
              <a:rPr lang="en-US" sz="1800" b="1" i="1">
                <a:latin typeface="Times New Roman" charset="0"/>
              </a:rPr>
              <a:t>s</a:t>
            </a:r>
            <a:r>
              <a:rPr lang="en-US" sz="1800"/>
              <a:t> to </a:t>
            </a:r>
            <a:r>
              <a:rPr lang="en-US" sz="1800" b="1" i="1">
                <a:latin typeface="Times New Roman" charset="0"/>
              </a:rPr>
              <a:t>t</a:t>
            </a:r>
            <a:r>
              <a:rPr lang="en-US" sz="1800"/>
              <a:t> with respect to the current flow </a:t>
            </a:r>
            <a:r>
              <a:rPr lang="en-US" sz="1800" b="1" i="1">
                <a:latin typeface="Times New Roman" charset="0"/>
              </a:rPr>
              <a:t>f</a:t>
            </a:r>
          </a:p>
          <a:p>
            <a:pPr>
              <a:lnSpc>
                <a:spcPct val="90000"/>
              </a:lnSpc>
            </a:pPr>
            <a:r>
              <a:rPr lang="en-US" sz="2000"/>
              <a:t>Define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800" b="1" i="1">
                <a:latin typeface="Times New Roman" charset="0"/>
              </a:rPr>
              <a:t>V</a:t>
            </a:r>
            <a:r>
              <a:rPr lang="en-US" sz="1800" b="1" i="1" baseline="-25000">
                <a:latin typeface="Times New Roman" charset="0"/>
              </a:rPr>
              <a:t>s</a:t>
            </a:r>
            <a:r>
              <a:rPr lang="en-US" sz="1800"/>
              <a:t>	set of vertices reachable from </a:t>
            </a:r>
            <a:r>
              <a:rPr lang="en-US" sz="1800" b="1" i="1">
                <a:latin typeface="Times New Roman" charset="0"/>
              </a:rPr>
              <a:t>s</a:t>
            </a:r>
            <a:r>
              <a:rPr lang="en-US" sz="1800"/>
              <a:t> by augmenting paths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800" b="1" i="1">
                <a:latin typeface="Times New Roman" charset="0"/>
              </a:rPr>
              <a:t>V</a:t>
            </a:r>
            <a:r>
              <a:rPr lang="en-US" sz="1800" b="1" i="1" baseline="-25000">
                <a:latin typeface="Times New Roman" charset="0"/>
              </a:rPr>
              <a:t>t </a:t>
            </a:r>
            <a:r>
              <a:rPr lang="en-US" sz="1800"/>
              <a:t>	set of remaining vertices </a:t>
            </a:r>
          </a:p>
          <a:p>
            <a:pPr>
              <a:lnSpc>
                <a:spcPct val="90000"/>
              </a:lnSpc>
            </a:pPr>
            <a:r>
              <a:rPr lang="en-US" sz="2000"/>
              <a:t>Cut</a:t>
            </a:r>
            <a:r>
              <a:rPr lang="en-US" sz="2000" b="1" i="1">
                <a:latin typeface="Symbol" charset="0"/>
              </a:rPr>
              <a:t> c</a:t>
            </a:r>
            <a:r>
              <a:rPr lang="en-US" sz="2000" b="1" i="1"/>
              <a:t> </a:t>
            </a:r>
            <a:r>
              <a:rPr lang="en-US" sz="2000">
                <a:latin typeface="Symbol" charset="0"/>
              </a:rPr>
              <a:t>=</a:t>
            </a:r>
            <a:r>
              <a:rPr lang="en-US" sz="2000">
                <a:latin typeface="Times New Roman" charset="0"/>
              </a:rPr>
              <a:t> (</a:t>
            </a:r>
            <a:r>
              <a:rPr lang="en-US" sz="2000" b="1" i="1">
                <a:latin typeface="Times New Roman" charset="0"/>
              </a:rPr>
              <a:t>V</a:t>
            </a:r>
            <a:r>
              <a:rPr lang="en-US" sz="2000" b="1" i="1" baseline="-25000">
                <a:latin typeface="Times New Roman" charset="0"/>
              </a:rPr>
              <a:t>s</a:t>
            </a:r>
            <a:r>
              <a:rPr lang="en-US" sz="2000" b="1" i="1">
                <a:latin typeface="Times New Roman" charset="0"/>
              </a:rPr>
              <a:t>,V</a:t>
            </a:r>
            <a:r>
              <a:rPr lang="en-US" sz="2000" b="1" i="1" baseline="-25000">
                <a:latin typeface="Times New Roman" charset="0"/>
              </a:rPr>
              <a:t>t</a:t>
            </a:r>
            <a:r>
              <a:rPr lang="en-US" sz="2000">
                <a:latin typeface="Times New Roman" charset="0"/>
              </a:rPr>
              <a:t>)</a:t>
            </a:r>
            <a:r>
              <a:rPr lang="en-US" sz="2000"/>
              <a:t> has capacity</a:t>
            </a:r>
            <a:br>
              <a:rPr lang="en-US" sz="2000"/>
            </a:br>
            <a:r>
              <a:rPr lang="en-US" sz="2000"/>
              <a:t>	</a:t>
            </a:r>
            <a:r>
              <a:rPr lang="en-US" sz="2000" b="1" i="1">
                <a:latin typeface="Times New Roman" charset="0"/>
              </a:rPr>
              <a:t>c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Symbol" charset="0"/>
              </a:rPr>
              <a:t>c</a:t>
            </a:r>
            <a:r>
              <a:rPr lang="en-US" sz="2000">
                <a:latin typeface="Times New Roman" charset="0"/>
              </a:rPr>
              <a:t>) =</a:t>
            </a:r>
            <a:r>
              <a:rPr lang="en-US" sz="2000"/>
              <a:t> </a:t>
            </a:r>
            <a:r>
              <a:rPr lang="en-US" sz="2000">
                <a:latin typeface="Times New Roman" charset="0"/>
              </a:rPr>
              <a:t>|</a:t>
            </a:r>
            <a:r>
              <a:rPr lang="en-US" sz="2000" b="1" i="1">
                <a:latin typeface="Times New Roman" charset="0"/>
              </a:rPr>
              <a:t>f</a:t>
            </a:r>
            <a:r>
              <a:rPr lang="en-US" sz="2000">
                <a:latin typeface="Times New Roman" charset="0"/>
              </a:rPr>
              <a:t>|</a:t>
            </a: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1800"/>
              <a:t>Forward edge: </a:t>
            </a:r>
            <a:r>
              <a:rPr lang="en-US" sz="1800" b="1" i="1">
                <a:latin typeface="Times New Roman" charset="0"/>
              </a:rPr>
              <a:t>f</a:t>
            </a:r>
            <a:r>
              <a:rPr lang="en-US" sz="1800">
                <a:latin typeface="Times New Roman" charset="0"/>
              </a:rPr>
              <a:t>(</a:t>
            </a:r>
            <a:r>
              <a:rPr lang="en-US" sz="1800" b="1" i="1">
                <a:latin typeface="Times New Roman" charset="0"/>
              </a:rPr>
              <a:t>e</a:t>
            </a:r>
            <a:r>
              <a:rPr lang="en-US" sz="1800">
                <a:latin typeface="Times New Roman" charset="0"/>
              </a:rPr>
              <a:t>) = </a:t>
            </a:r>
            <a:r>
              <a:rPr lang="en-US" sz="1800" b="1" i="1">
                <a:latin typeface="Times New Roman" charset="0"/>
              </a:rPr>
              <a:t>c</a:t>
            </a:r>
            <a:r>
              <a:rPr lang="en-US" sz="1800">
                <a:latin typeface="Times New Roman" charset="0"/>
              </a:rPr>
              <a:t>(</a:t>
            </a:r>
            <a:r>
              <a:rPr lang="en-US" sz="1800" b="1" i="1">
                <a:latin typeface="Times New Roman" charset="0"/>
              </a:rPr>
              <a:t>e</a:t>
            </a:r>
            <a:r>
              <a:rPr lang="en-US" sz="1800">
                <a:latin typeface="Times New Roman" charset="0"/>
              </a:rPr>
              <a:t>)</a:t>
            </a:r>
            <a:endParaRPr lang="en-US" sz="1800"/>
          </a:p>
          <a:p>
            <a:pPr lvl="1">
              <a:lnSpc>
                <a:spcPct val="90000"/>
              </a:lnSpc>
            </a:pPr>
            <a:r>
              <a:rPr lang="en-US" sz="1800"/>
              <a:t>Backward edge: </a:t>
            </a:r>
            <a:r>
              <a:rPr lang="en-US" sz="1800" b="1" i="1">
                <a:latin typeface="Times New Roman" charset="0"/>
              </a:rPr>
              <a:t>f</a:t>
            </a:r>
            <a:r>
              <a:rPr lang="en-US" sz="1800">
                <a:latin typeface="Times New Roman" charset="0"/>
              </a:rPr>
              <a:t>(</a:t>
            </a:r>
            <a:r>
              <a:rPr lang="en-US" sz="1800" b="1" i="1">
                <a:latin typeface="Times New Roman" charset="0"/>
              </a:rPr>
              <a:t>e</a:t>
            </a:r>
            <a:r>
              <a:rPr lang="en-US" sz="1800">
                <a:latin typeface="Times New Roman" charset="0"/>
              </a:rPr>
              <a:t>) = 0</a:t>
            </a:r>
            <a:endParaRPr lang="en-US" sz="1800"/>
          </a:p>
          <a:p>
            <a:pPr>
              <a:lnSpc>
                <a:spcPct val="90000"/>
              </a:lnSpc>
            </a:pPr>
            <a:r>
              <a:rPr lang="en-US" sz="2000"/>
              <a:t>Thus, flow </a:t>
            </a:r>
            <a:r>
              <a:rPr lang="en-US" sz="2000" b="1" i="1">
                <a:latin typeface="Times New Roman" charset="0"/>
              </a:rPr>
              <a:t>f</a:t>
            </a:r>
            <a:r>
              <a:rPr lang="en-US" sz="2000"/>
              <a:t> has maximum value and cut </a:t>
            </a:r>
            <a:r>
              <a:rPr lang="en-US" sz="2000" b="1" i="1">
                <a:latin typeface="Symbol" charset="0"/>
              </a:rPr>
              <a:t>c</a:t>
            </a:r>
            <a:r>
              <a:rPr lang="en-US" sz="2000"/>
              <a:t> has minimum capacity</a:t>
            </a:r>
          </a:p>
        </p:txBody>
      </p:sp>
      <p:sp>
        <p:nvSpPr>
          <p:cNvPr id="262148" name="Oval 4"/>
          <p:cNvSpPr>
            <a:spLocks noChangeAspect="1" noChangeArrowheads="1"/>
          </p:cNvSpPr>
          <p:nvPr/>
        </p:nvSpPr>
        <p:spPr bwMode="auto">
          <a:xfrm rot="21600000">
            <a:off x="7053263" y="436562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solidFill>
                  <a:schemeClr val="tx2"/>
                </a:solidFill>
                <a:latin typeface="Times New Roman" charset="0"/>
              </a:rPr>
              <a:t>w</a:t>
            </a:r>
          </a:p>
        </p:txBody>
      </p:sp>
      <p:sp>
        <p:nvSpPr>
          <p:cNvPr id="262149" name="Oval 5"/>
          <p:cNvSpPr>
            <a:spLocks noChangeAspect="1" noChangeArrowheads="1"/>
          </p:cNvSpPr>
          <p:nvPr/>
        </p:nvSpPr>
        <p:spPr bwMode="auto">
          <a:xfrm rot="21600000">
            <a:off x="5203825" y="4140200"/>
            <a:ext cx="366713" cy="3667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62150" name="Oval 6"/>
          <p:cNvSpPr>
            <a:spLocks noChangeAspect="1" noChangeArrowheads="1"/>
          </p:cNvSpPr>
          <p:nvPr/>
        </p:nvSpPr>
        <p:spPr bwMode="auto">
          <a:xfrm rot="21600000">
            <a:off x="6307138" y="3406775"/>
            <a:ext cx="366712" cy="3667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262151" name="Oval 7"/>
          <p:cNvSpPr>
            <a:spLocks noChangeAspect="1" noChangeArrowheads="1"/>
          </p:cNvSpPr>
          <p:nvPr/>
        </p:nvSpPr>
        <p:spPr bwMode="auto">
          <a:xfrm rot="21600000">
            <a:off x="6130925" y="5059363"/>
            <a:ext cx="366713" cy="3667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62152" name="Oval 8"/>
          <p:cNvSpPr>
            <a:spLocks noChangeAspect="1" noChangeArrowheads="1"/>
          </p:cNvSpPr>
          <p:nvPr/>
        </p:nvSpPr>
        <p:spPr bwMode="auto">
          <a:xfrm rot="21600000">
            <a:off x="8396288" y="3937000"/>
            <a:ext cx="366712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solidFill>
                  <a:schemeClr val="tx2"/>
                </a:solidFill>
                <a:latin typeface="Times New Roman" charset="0"/>
              </a:rPr>
              <a:t>t</a:t>
            </a:r>
          </a:p>
        </p:txBody>
      </p:sp>
      <p:sp>
        <p:nvSpPr>
          <p:cNvPr id="262153" name="Oval 9"/>
          <p:cNvSpPr>
            <a:spLocks noChangeAspect="1" noChangeArrowheads="1"/>
          </p:cNvSpPr>
          <p:nvPr/>
        </p:nvSpPr>
        <p:spPr bwMode="auto">
          <a:xfrm rot="21600000">
            <a:off x="7948613" y="50482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solidFill>
                  <a:schemeClr val="tx2"/>
                </a:solidFill>
                <a:latin typeface="Times New Roman" charset="0"/>
              </a:rPr>
              <a:t>z</a:t>
            </a:r>
          </a:p>
        </p:txBody>
      </p:sp>
      <p:sp>
        <p:nvSpPr>
          <p:cNvPr id="262154" name="Text Box 10"/>
          <p:cNvSpPr txBox="1">
            <a:spLocks noChangeArrowheads="1"/>
          </p:cNvSpPr>
          <p:nvPr/>
        </p:nvSpPr>
        <p:spPr bwMode="auto">
          <a:xfrm>
            <a:off x="6140450" y="41179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262155" name="Text Box 11"/>
          <p:cNvSpPr txBox="1">
            <a:spLocks noChangeArrowheads="1"/>
          </p:cNvSpPr>
          <p:nvPr/>
        </p:nvSpPr>
        <p:spPr bwMode="auto">
          <a:xfrm>
            <a:off x="7588250" y="4551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62156" name="Text Box 12"/>
          <p:cNvSpPr txBox="1">
            <a:spLocks noChangeArrowheads="1"/>
          </p:cNvSpPr>
          <p:nvPr/>
        </p:nvSpPr>
        <p:spPr bwMode="auto">
          <a:xfrm>
            <a:off x="6854825" y="38417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62157" name="Text Box 13"/>
          <p:cNvSpPr txBox="1">
            <a:spLocks noChangeArrowheads="1"/>
          </p:cNvSpPr>
          <p:nvPr/>
        </p:nvSpPr>
        <p:spPr bwMode="auto">
          <a:xfrm>
            <a:off x="7331075" y="34226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62158" name="Text Box 14"/>
          <p:cNvSpPr txBox="1">
            <a:spLocks noChangeArrowheads="1"/>
          </p:cNvSpPr>
          <p:nvPr/>
        </p:nvSpPr>
        <p:spPr bwMode="auto">
          <a:xfrm>
            <a:off x="7480300" y="397192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4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62159" name="Text Box 15"/>
          <p:cNvSpPr txBox="1">
            <a:spLocks noChangeArrowheads="1"/>
          </p:cNvSpPr>
          <p:nvPr/>
        </p:nvSpPr>
        <p:spPr bwMode="auto">
          <a:xfrm>
            <a:off x="5578475" y="36353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4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6</a:t>
            </a:r>
          </a:p>
        </p:txBody>
      </p:sp>
      <p:sp>
        <p:nvSpPr>
          <p:cNvPr id="262160" name="Text Box 16"/>
          <p:cNvSpPr txBox="1">
            <a:spLocks noChangeArrowheads="1"/>
          </p:cNvSpPr>
          <p:nvPr/>
        </p:nvSpPr>
        <p:spPr bwMode="auto">
          <a:xfrm>
            <a:off x="8274050" y="4551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62161" name="Text Box 17"/>
          <p:cNvSpPr txBox="1">
            <a:spLocks noChangeArrowheads="1"/>
          </p:cNvSpPr>
          <p:nvPr/>
        </p:nvSpPr>
        <p:spPr bwMode="auto">
          <a:xfrm>
            <a:off x="6270625" y="46561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62162" name="Text Box 18"/>
          <p:cNvSpPr txBox="1">
            <a:spLocks noChangeArrowheads="1"/>
          </p:cNvSpPr>
          <p:nvPr/>
        </p:nvSpPr>
        <p:spPr bwMode="auto">
          <a:xfrm>
            <a:off x="5426075" y="47355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62163" name="Text Box 19"/>
          <p:cNvSpPr txBox="1">
            <a:spLocks noChangeArrowheads="1"/>
          </p:cNvSpPr>
          <p:nvPr/>
        </p:nvSpPr>
        <p:spPr bwMode="auto">
          <a:xfrm>
            <a:off x="6905625" y="51927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2</a:t>
            </a:r>
          </a:p>
        </p:txBody>
      </p:sp>
      <p:cxnSp>
        <p:nvCxnSpPr>
          <p:cNvPr id="262164" name="AutoShape 20"/>
          <p:cNvCxnSpPr>
            <a:cxnSpLocks noChangeShapeType="1"/>
            <a:stCxn id="262149" idx="7"/>
            <a:endCxn id="262150" idx="3"/>
          </p:cNvCxnSpPr>
          <p:nvPr/>
        </p:nvCxnSpPr>
        <p:spPr bwMode="auto">
          <a:xfrm flipV="1">
            <a:off x="5516563" y="3729038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2165" name="AutoShape 21"/>
          <p:cNvCxnSpPr>
            <a:cxnSpLocks noChangeShapeType="1"/>
            <a:stCxn id="262149" idx="5"/>
            <a:endCxn id="262151" idx="1"/>
          </p:cNvCxnSpPr>
          <p:nvPr/>
        </p:nvCxnSpPr>
        <p:spPr bwMode="auto">
          <a:xfrm>
            <a:off x="5516563" y="4471988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2166" name="AutoShape 22"/>
          <p:cNvCxnSpPr>
            <a:cxnSpLocks noChangeShapeType="1"/>
            <a:stCxn id="262150" idx="5"/>
            <a:endCxn id="262148" idx="1"/>
          </p:cNvCxnSpPr>
          <p:nvPr/>
        </p:nvCxnSpPr>
        <p:spPr bwMode="auto">
          <a:xfrm>
            <a:off x="6619875" y="3729038"/>
            <a:ext cx="485775" cy="6794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2167" name="AutoShape 23"/>
          <p:cNvCxnSpPr>
            <a:cxnSpLocks noChangeShapeType="1"/>
            <a:stCxn id="262150" idx="6"/>
            <a:endCxn id="262152" idx="1"/>
          </p:cNvCxnSpPr>
          <p:nvPr/>
        </p:nvCxnSpPr>
        <p:spPr bwMode="auto">
          <a:xfrm>
            <a:off x="6681788" y="3589338"/>
            <a:ext cx="1766887" cy="38100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2168" name="AutoShape 24"/>
          <p:cNvCxnSpPr>
            <a:cxnSpLocks noChangeShapeType="1"/>
            <a:stCxn id="262148" idx="7"/>
            <a:endCxn id="262152" idx="2"/>
          </p:cNvCxnSpPr>
          <p:nvPr/>
        </p:nvCxnSpPr>
        <p:spPr bwMode="auto">
          <a:xfrm flipV="1">
            <a:off x="7366000" y="4119563"/>
            <a:ext cx="1009650" cy="288925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2169" name="AutoShape 25"/>
          <p:cNvCxnSpPr>
            <a:cxnSpLocks noChangeShapeType="1"/>
            <a:stCxn id="262148" idx="5"/>
            <a:endCxn id="262153" idx="1"/>
          </p:cNvCxnSpPr>
          <p:nvPr/>
        </p:nvCxnSpPr>
        <p:spPr bwMode="auto">
          <a:xfrm>
            <a:off x="7366000" y="4687888"/>
            <a:ext cx="635000" cy="403225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2170" name="AutoShape 26"/>
          <p:cNvCxnSpPr>
            <a:cxnSpLocks noChangeShapeType="1"/>
            <a:stCxn id="262153" idx="0"/>
            <a:endCxn id="262152" idx="3"/>
          </p:cNvCxnSpPr>
          <p:nvPr/>
        </p:nvCxnSpPr>
        <p:spPr bwMode="auto">
          <a:xfrm flipV="1">
            <a:off x="8131175" y="4268788"/>
            <a:ext cx="317500" cy="76835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2171" name="AutoShape 27"/>
          <p:cNvCxnSpPr>
            <a:cxnSpLocks noChangeShapeType="1"/>
            <a:stCxn id="262151" idx="6"/>
            <a:endCxn id="262153" idx="2"/>
          </p:cNvCxnSpPr>
          <p:nvPr/>
        </p:nvCxnSpPr>
        <p:spPr bwMode="auto">
          <a:xfrm flipV="1">
            <a:off x="6505575" y="5230813"/>
            <a:ext cx="1431925" cy="11112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2172" name="AutoShape 28"/>
          <p:cNvCxnSpPr>
            <a:cxnSpLocks noChangeShapeType="1"/>
            <a:stCxn id="262151" idx="7"/>
            <a:endCxn id="262148" idx="3"/>
          </p:cNvCxnSpPr>
          <p:nvPr/>
        </p:nvCxnSpPr>
        <p:spPr bwMode="auto">
          <a:xfrm flipV="1">
            <a:off x="6443663" y="4687888"/>
            <a:ext cx="661987" cy="414337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2173" name="AutoShape 29"/>
          <p:cNvCxnSpPr>
            <a:cxnSpLocks noChangeShapeType="1"/>
            <a:stCxn id="262149" idx="6"/>
            <a:endCxn id="262148" idx="2"/>
          </p:cNvCxnSpPr>
          <p:nvPr/>
        </p:nvCxnSpPr>
        <p:spPr bwMode="auto">
          <a:xfrm>
            <a:off x="5588000" y="4322763"/>
            <a:ext cx="1454150" cy="22542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2174" name="Freeform 30"/>
          <p:cNvSpPr>
            <a:spLocks/>
          </p:cNvSpPr>
          <p:nvPr/>
        </p:nvSpPr>
        <p:spPr bwMode="auto">
          <a:xfrm>
            <a:off x="6586538" y="3152775"/>
            <a:ext cx="477837" cy="2695575"/>
          </a:xfrm>
          <a:custGeom>
            <a:avLst/>
            <a:gdLst>
              <a:gd name="T0" fmla="*/ 233 w 301"/>
              <a:gd name="T1" fmla="*/ 0 h 1698"/>
              <a:gd name="T2" fmla="*/ 269 w 301"/>
              <a:gd name="T3" fmla="*/ 330 h 1698"/>
              <a:gd name="T4" fmla="*/ 41 w 301"/>
              <a:gd name="T5" fmla="*/ 726 h 1698"/>
              <a:gd name="T6" fmla="*/ 23 w 301"/>
              <a:gd name="T7" fmla="*/ 948 h 1698"/>
              <a:gd name="T8" fmla="*/ 179 w 301"/>
              <a:gd name="T9" fmla="*/ 1122 h 1698"/>
              <a:gd name="T10" fmla="*/ 215 w 301"/>
              <a:gd name="T11" fmla="*/ 1422 h 1698"/>
              <a:gd name="T12" fmla="*/ 119 w 301"/>
              <a:gd name="T13" fmla="*/ 1698 h 1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1" h="1698">
                <a:moveTo>
                  <a:pt x="233" y="0"/>
                </a:moveTo>
                <a:cubicBezTo>
                  <a:pt x="239" y="55"/>
                  <a:pt x="301" y="209"/>
                  <a:pt x="269" y="330"/>
                </a:cubicBezTo>
                <a:cubicBezTo>
                  <a:pt x="237" y="451"/>
                  <a:pt x="82" y="623"/>
                  <a:pt x="41" y="726"/>
                </a:cubicBezTo>
                <a:cubicBezTo>
                  <a:pt x="0" y="829"/>
                  <a:pt x="0" y="882"/>
                  <a:pt x="23" y="948"/>
                </a:cubicBezTo>
                <a:cubicBezTo>
                  <a:pt x="46" y="1014"/>
                  <a:pt x="147" y="1043"/>
                  <a:pt x="179" y="1122"/>
                </a:cubicBezTo>
                <a:cubicBezTo>
                  <a:pt x="211" y="1201"/>
                  <a:pt x="225" y="1326"/>
                  <a:pt x="215" y="1422"/>
                </a:cubicBezTo>
                <a:cubicBezTo>
                  <a:pt x="205" y="1518"/>
                  <a:pt x="139" y="1641"/>
                  <a:pt x="119" y="1698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75" name="Text Box 31"/>
          <p:cNvSpPr txBox="1">
            <a:spLocks noChangeArrowheads="1"/>
          </p:cNvSpPr>
          <p:nvPr/>
        </p:nvSpPr>
        <p:spPr bwMode="auto">
          <a:xfrm>
            <a:off x="6607175" y="2895600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  <a:latin typeface="Symbol" charset="0"/>
              </a:rPr>
              <a:t>c</a:t>
            </a:r>
          </a:p>
        </p:txBody>
      </p:sp>
      <p:sp>
        <p:nvSpPr>
          <p:cNvPr id="262176" name="Text Box 32"/>
          <p:cNvSpPr txBox="1">
            <a:spLocks noChangeArrowheads="1"/>
          </p:cNvSpPr>
          <p:nvPr/>
        </p:nvSpPr>
        <p:spPr bwMode="auto">
          <a:xfrm>
            <a:off x="5076825" y="1600200"/>
            <a:ext cx="37623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>
                <a:solidFill>
                  <a:schemeClr val="tx2"/>
                </a:solidFill>
              </a:rPr>
              <a:t>Theorem: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/>
              <a:t>The value of a maximum flow is equal to the capacity of a minimum cut</a:t>
            </a:r>
          </a:p>
          <a:p>
            <a:pPr algn="l"/>
            <a:endParaRPr lang="en-US"/>
          </a:p>
        </p:txBody>
      </p:sp>
      <p:sp>
        <p:nvSpPr>
          <p:cNvPr id="262177" name="Text Box 33"/>
          <p:cNvSpPr txBox="1">
            <a:spLocks noChangeArrowheads="1"/>
          </p:cNvSpPr>
          <p:nvPr/>
        </p:nvSpPr>
        <p:spPr bwMode="auto">
          <a:xfrm>
            <a:off x="5954713" y="5867400"/>
            <a:ext cx="200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2"/>
                </a:solidFill>
                <a:latin typeface="Times New Roman" charset="0"/>
              </a:rPr>
              <a:t>c</a:t>
            </a:r>
            <a:r>
              <a:rPr lang="en-US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b="1" i="1">
                <a:solidFill>
                  <a:schemeClr val="accent2"/>
                </a:solidFill>
                <a:latin typeface="Symbol" charset="0"/>
              </a:rPr>
              <a:t>c</a:t>
            </a:r>
            <a:r>
              <a:rPr lang="en-US">
                <a:solidFill>
                  <a:schemeClr val="accent2"/>
                </a:solidFill>
                <a:latin typeface="Times New Roman" charset="0"/>
              </a:rPr>
              <a:t>)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>
                <a:solidFill>
                  <a:srgbClr val="000000"/>
                </a:solidFill>
                <a:latin typeface="Symbol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| </a:t>
            </a:r>
            <a:r>
              <a:rPr lang="en-US" b="1" i="1">
                <a:solidFill>
                  <a:schemeClr val="tx2"/>
                </a:solidFill>
                <a:latin typeface="Times New Roman" charset="0"/>
              </a:rPr>
              <a:t>f 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| </a:t>
            </a:r>
            <a:r>
              <a:rPr lang="en-US">
                <a:solidFill>
                  <a:srgbClr val="000000"/>
                </a:solidFill>
                <a:latin typeface="Symbol" charset="0"/>
              </a:rPr>
              <a:t>=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 10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6D66-2A20-4C4A-8965-F21E8F74AC45}" type="slidenum">
              <a:rPr lang="en-US"/>
              <a:pPr/>
              <a:t>17</a:t>
            </a:fld>
            <a:endParaRPr lang="en-US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(1)</a:t>
            </a:r>
          </a:p>
        </p:txBody>
      </p:sp>
      <p:sp>
        <p:nvSpPr>
          <p:cNvPr id="260099" name="Oval 3"/>
          <p:cNvSpPr>
            <a:spLocks noChangeAspect="1" noChangeArrowheads="1"/>
          </p:cNvSpPr>
          <p:nvPr/>
        </p:nvSpPr>
        <p:spPr bwMode="auto">
          <a:xfrm rot="21600000">
            <a:off x="2611438" y="25590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260100" name="Oval 4"/>
          <p:cNvSpPr>
            <a:spLocks noChangeAspect="1" noChangeArrowheads="1"/>
          </p:cNvSpPr>
          <p:nvPr/>
        </p:nvSpPr>
        <p:spPr bwMode="auto">
          <a:xfrm rot="21600000">
            <a:off x="762000" y="2333625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60101" name="Oval 5"/>
          <p:cNvSpPr>
            <a:spLocks noChangeAspect="1" noChangeArrowheads="1"/>
          </p:cNvSpPr>
          <p:nvPr/>
        </p:nvSpPr>
        <p:spPr bwMode="auto">
          <a:xfrm rot="21600000">
            <a:off x="1865313" y="16002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260102" name="Oval 6"/>
          <p:cNvSpPr>
            <a:spLocks noChangeAspect="1" noChangeArrowheads="1"/>
          </p:cNvSpPr>
          <p:nvPr/>
        </p:nvSpPr>
        <p:spPr bwMode="auto">
          <a:xfrm rot="21600000">
            <a:off x="1689100" y="32527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60103" name="Oval 7"/>
          <p:cNvSpPr>
            <a:spLocks noChangeAspect="1" noChangeArrowheads="1"/>
          </p:cNvSpPr>
          <p:nvPr/>
        </p:nvSpPr>
        <p:spPr bwMode="auto">
          <a:xfrm rot="21600000">
            <a:off x="3954463" y="2130425"/>
            <a:ext cx="366712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260104" name="Oval 8"/>
          <p:cNvSpPr>
            <a:spLocks noChangeAspect="1" noChangeArrowheads="1"/>
          </p:cNvSpPr>
          <p:nvPr/>
        </p:nvSpPr>
        <p:spPr bwMode="auto">
          <a:xfrm rot="21600000">
            <a:off x="3506788" y="324167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260105" name="Text Box 9"/>
          <p:cNvSpPr txBox="1">
            <a:spLocks noChangeArrowheads="1"/>
          </p:cNvSpPr>
          <p:nvPr/>
        </p:nvSpPr>
        <p:spPr bwMode="auto">
          <a:xfrm>
            <a:off x="1698625" y="23114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260106" name="Text Box 10"/>
          <p:cNvSpPr txBox="1">
            <a:spLocks noChangeArrowheads="1"/>
          </p:cNvSpPr>
          <p:nvPr/>
        </p:nvSpPr>
        <p:spPr bwMode="auto">
          <a:xfrm>
            <a:off x="3146425" y="27447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60107" name="Text Box 11"/>
          <p:cNvSpPr txBox="1">
            <a:spLocks noChangeArrowheads="1"/>
          </p:cNvSpPr>
          <p:nvPr/>
        </p:nvSpPr>
        <p:spPr bwMode="auto">
          <a:xfrm>
            <a:off x="2413000" y="20351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60108" name="Text Box 12"/>
          <p:cNvSpPr txBox="1">
            <a:spLocks noChangeArrowheads="1"/>
          </p:cNvSpPr>
          <p:nvPr/>
        </p:nvSpPr>
        <p:spPr bwMode="auto">
          <a:xfrm>
            <a:off x="2889250" y="1616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60109" name="Text Box 13"/>
          <p:cNvSpPr txBox="1">
            <a:spLocks noChangeArrowheads="1"/>
          </p:cNvSpPr>
          <p:nvPr/>
        </p:nvSpPr>
        <p:spPr bwMode="auto">
          <a:xfrm>
            <a:off x="3038475" y="21653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60110" name="Text Box 14"/>
          <p:cNvSpPr txBox="1">
            <a:spLocks noChangeArrowheads="1"/>
          </p:cNvSpPr>
          <p:nvPr/>
        </p:nvSpPr>
        <p:spPr bwMode="auto">
          <a:xfrm>
            <a:off x="1136650" y="18288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6</a:t>
            </a:r>
          </a:p>
        </p:txBody>
      </p:sp>
      <p:sp>
        <p:nvSpPr>
          <p:cNvPr id="260111" name="Text Box 15"/>
          <p:cNvSpPr txBox="1">
            <a:spLocks noChangeArrowheads="1"/>
          </p:cNvSpPr>
          <p:nvPr/>
        </p:nvSpPr>
        <p:spPr bwMode="auto">
          <a:xfrm>
            <a:off x="3832225" y="27447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60112" name="Text Box 16"/>
          <p:cNvSpPr txBox="1">
            <a:spLocks noChangeArrowheads="1"/>
          </p:cNvSpPr>
          <p:nvPr/>
        </p:nvSpPr>
        <p:spPr bwMode="auto">
          <a:xfrm>
            <a:off x="1828800" y="28495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60113" name="Text Box 17"/>
          <p:cNvSpPr txBox="1">
            <a:spLocks noChangeArrowheads="1"/>
          </p:cNvSpPr>
          <p:nvPr/>
        </p:nvSpPr>
        <p:spPr bwMode="auto">
          <a:xfrm>
            <a:off x="984250" y="29289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60114" name="Text Box 18"/>
          <p:cNvSpPr txBox="1">
            <a:spLocks noChangeArrowheads="1"/>
          </p:cNvSpPr>
          <p:nvPr/>
        </p:nvSpPr>
        <p:spPr bwMode="auto">
          <a:xfrm>
            <a:off x="2470150" y="33766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2</a:t>
            </a:r>
          </a:p>
        </p:txBody>
      </p:sp>
      <p:cxnSp>
        <p:nvCxnSpPr>
          <p:cNvPr id="260115" name="AutoShape 19"/>
          <p:cNvCxnSpPr>
            <a:cxnSpLocks noChangeShapeType="1"/>
            <a:stCxn id="260100" idx="7"/>
            <a:endCxn id="260101" idx="3"/>
          </p:cNvCxnSpPr>
          <p:nvPr/>
        </p:nvCxnSpPr>
        <p:spPr bwMode="auto">
          <a:xfrm flipV="1">
            <a:off x="1074738" y="1922463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16" name="AutoShape 20"/>
          <p:cNvCxnSpPr>
            <a:cxnSpLocks noChangeShapeType="1"/>
            <a:stCxn id="260100" idx="5"/>
            <a:endCxn id="260102" idx="1"/>
          </p:cNvCxnSpPr>
          <p:nvPr/>
        </p:nvCxnSpPr>
        <p:spPr bwMode="auto">
          <a:xfrm>
            <a:off x="1074738" y="2665413"/>
            <a:ext cx="666750" cy="63023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17" name="AutoShape 21"/>
          <p:cNvCxnSpPr>
            <a:cxnSpLocks noChangeShapeType="1"/>
            <a:stCxn id="260101" idx="5"/>
            <a:endCxn id="260099" idx="1"/>
          </p:cNvCxnSpPr>
          <p:nvPr/>
        </p:nvCxnSpPr>
        <p:spPr bwMode="auto">
          <a:xfrm>
            <a:off x="2178050" y="1922463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18" name="AutoShape 22"/>
          <p:cNvCxnSpPr>
            <a:cxnSpLocks noChangeShapeType="1"/>
            <a:stCxn id="260101" idx="6"/>
            <a:endCxn id="260103" idx="1"/>
          </p:cNvCxnSpPr>
          <p:nvPr/>
        </p:nvCxnSpPr>
        <p:spPr bwMode="auto">
          <a:xfrm>
            <a:off x="2239963" y="1782763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19" name="AutoShape 23"/>
          <p:cNvCxnSpPr>
            <a:cxnSpLocks noChangeShapeType="1"/>
            <a:stCxn id="260099" idx="7"/>
            <a:endCxn id="260103" idx="2"/>
          </p:cNvCxnSpPr>
          <p:nvPr/>
        </p:nvCxnSpPr>
        <p:spPr bwMode="auto">
          <a:xfrm flipV="1">
            <a:off x="2924175" y="2312988"/>
            <a:ext cx="1009650" cy="2889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20" name="AutoShape 24"/>
          <p:cNvCxnSpPr>
            <a:cxnSpLocks noChangeShapeType="1"/>
            <a:stCxn id="260099" idx="5"/>
            <a:endCxn id="260104" idx="1"/>
          </p:cNvCxnSpPr>
          <p:nvPr/>
        </p:nvCxnSpPr>
        <p:spPr bwMode="auto">
          <a:xfrm>
            <a:off x="2924175" y="2881313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21" name="AutoShape 25"/>
          <p:cNvCxnSpPr>
            <a:cxnSpLocks noChangeShapeType="1"/>
            <a:stCxn id="260104" idx="0"/>
            <a:endCxn id="260103" idx="3"/>
          </p:cNvCxnSpPr>
          <p:nvPr/>
        </p:nvCxnSpPr>
        <p:spPr bwMode="auto">
          <a:xfrm flipV="1">
            <a:off x="3689350" y="2462213"/>
            <a:ext cx="317500" cy="768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22" name="AutoShape 26"/>
          <p:cNvCxnSpPr>
            <a:cxnSpLocks noChangeShapeType="1"/>
            <a:stCxn id="260102" idx="6"/>
            <a:endCxn id="260104" idx="2"/>
          </p:cNvCxnSpPr>
          <p:nvPr/>
        </p:nvCxnSpPr>
        <p:spPr bwMode="auto">
          <a:xfrm flipV="1">
            <a:off x="2063750" y="3424238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23" name="AutoShape 27"/>
          <p:cNvCxnSpPr>
            <a:cxnSpLocks noChangeShapeType="1"/>
            <a:stCxn id="260102" idx="7"/>
            <a:endCxn id="260099" idx="3"/>
          </p:cNvCxnSpPr>
          <p:nvPr/>
        </p:nvCxnSpPr>
        <p:spPr bwMode="auto">
          <a:xfrm flipV="1">
            <a:off x="2001838" y="2881313"/>
            <a:ext cx="661987" cy="41433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24" name="AutoShape 28"/>
          <p:cNvCxnSpPr>
            <a:cxnSpLocks noChangeShapeType="1"/>
            <a:stCxn id="260100" idx="6"/>
            <a:endCxn id="260099" idx="2"/>
          </p:cNvCxnSpPr>
          <p:nvPr/>
        </p:nvCxnSpPr>
        <p:spPr bwMode="auto">
          <a:xfrm>
            <a:off x="1146175" y="2516188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0126" name="Oval 30"/>
          <p:cNvSpPr>
            <a:spLocks noChangeAspect="1" noChangeArrowheads="1"/>
          </p:cNvSpPr>
          <p:nvPr/>
        </p:nvSpPr>
        <p:spPr bwMode="auto">
          <a:xfrm rot="21600000">
            <a:off x="2557463" y="529272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260127" name="Oval 31"/>
          <p:cNvSpPr>
            <a:spLocks noChangeAspect="1" noChangeArrowheads="1"/>
          </p:cNvSpPr>
          <p:nvPr/>
        </p:nvSpPr>
        <p:spPr bwMode="auto">
          <a:xfrm rot="21600000">
            <a:off x="708025" y="5067300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60128" name="Oval 32"/>
          <p:cNvSpPr>
            <a:spLocks noChangeAspect="1" noChangeArrowheads="1"/>
          </p:cNvSpPr>
          <p:nvPr/>
        </p:nvSpPr>
        <p:spPr bwMode="auto">
          <a:xfrm rot="21600000">
            <a:off x="1811338" y="433387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260129" name="Oval 33"/>
          <p:cNvSpPr>
            <a:spLocks noChangeAspect="1" noChangeArrowheads="1"/>
          </p:cNvSpPr>
          <p:nvPr/>
        </p:nvSpPr>
        <p:spPr bwMode="auto">
          <a:xfrm rot="21600000">
            <a:off x="1635125" y="5986463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60130" name="Oval 34"/>
          <p:cNvSpPr>
            <a:spLocks noChangeAspect="1" noChangeArrowheads="1"/>
          </p:cNvSpPr>
          <p:nvPr/>
        </p:nvSpPr>
        <p:spPr bwMode="auto">
          <a:xfrm rot="21600000">
            <a:off x="3900488" y="4864100"/>
            <a:ext cx="366712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260131" name="Oval 35"/>
          <p:cNvSpPr>
            <a:spLocks noChangeAspect="1" noChangeArrowheads="1"/>
          </p:cNvSpPr>
          <p:nvPr/>
        </p:nvSpPr>
        <p:spPr bwMode="auto">
          <a:xfrm rot="21600000">
            <a:off x="3452813" y="59753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260132" name="Text Box 36"/>
          <p:cNvSpPr txBox="1">
            <a:spLocks noChangeArrowheads="1"/>
          </p:cNvSpPr>
          <p:nvPr/>
        </p:nvSpPr>
        <p:spPr bwMode="auto">
          <a:xfrm>
            <a:off x="1644650" y="5045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260133" name="Text Box 37"/>
          <p:cNvSpPr txBox="1">
            <a:spLocks noChangeArrowheads="1"/>
          </p:cNvSpPr>
          <p:nvPr/>
        </p:nvSpPr>
        <p:spPr bwMode="auto">
          <a:xfrm>
            <a:off x="3092450" y="54784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60134" name="Text Box 38"/>
          <p:cNvSpPr txBox="1">
            <a:spLocks noChangeArrowheads="1"/>
          </p:cNvSpPr>
          <p:nvPr/>
        </p:nvSpPr>
        <p:spPr bwMode="auto">
          <a:xfrm>
            <a:off x="2359025" y="47688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60135" name="Text Box 39"/>
          <p:cNvSpPr txBox="1">
            <a:spLocks noChangeArrowheads="1"/>
          </p:cNvSpPr>
          <p:nvPr/>
        </p:nvSpPr>
        <p:spPr bwMode="auto">
          <a:xfrm>
            <a:off x="2835275" y="43497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60136" name="Text Box 40"/>
          <p:cNvSpPr txBox="1">
            <a:spLocks noChangeArrowheads="1"/>
          </p:cNvSpPr>
          <p:nvPr/>
        </p:nvSpPr>
        <p:spPr bwMode="auto">
          <a:xfrm>
            <a:off x="2984500" y="489902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60137" name="Text Box 41"/>
          <p:cNvSpPr txBox="1">
            <a:spLocks noChangeArrowheads="1"/>
          </p:cNvSpPr>
          <p:nvPr/>
        </p:nvSpPr>
        <p:spPr bwMode="auto">
          <a:xfrm>
            <a:off x="1082675" y="45624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6</a:t>
            </a:r>
          </a:p>
        </p:txBody>
      </p:sp>
      <p:sp>
        <p:nvSpPr>
          <p:cNvPr id="260138" name="Text Box 42"/>
          <p:cNvSpPr txBox="1">
            <a:spLocks noChangeArrowheads="1"/>
          </p:cNvSpPr>
          <p:nvPr/>
        </p:nvSpPr>
        <p:spPr bwMode="auto">
          <a:xfrm>
            <a:off x="3778250" y="54784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60139" name="Text Box 43"/>
          <p:cNvSpPr txBox="1">
            <a:spLocks noChangeArrowheads="1"/>
          </p:cNvSpPr>
          <p:nvPr/>
        </p:nvSpPr>
        <p:spPr bwMode="auto">
          <a:xfrm>
            <a:off x="1774825" y="55832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60140" name="Text Box 44"/>
          <p:cNvSpPr txBox="1">
            <a:spLocks noChangeArrowheads="1"/>
          </p:cNvSpPr>
          <p:nvPr/>
        </p:nvSpPr>
        <p:spPr bwMode="auto">
          <a:xfrm>
            <a:off x="930275" y="56626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60141" name="Text Box 45"/>
          <p:cNvSpPr txBox="1">
            <a:spLocks noChangeArrowheads="1"/>
          </p:cNvSpPr>
          <p:nvPr/>
        </p:nvSpPr>
        <p:spPr bwMode="auto">
          <a:xfrm>
            <a:off x="2409825" y="61198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2</a:t>
            </a:r>
          </a:p>
        </p:txBody>
      </p:sp>
      <p:cxnSp>
        <p:nvCxnSpPr>
          <p:cNvPr id="260142" name="AutoShape 46"/>
          <p:cNvCxnSpPr>
            <a:cxnSpLocks noChangeShapeType="1"/>
            <a:stCxn id="260127" idx="7"/>
            <a:endCxn id="260128" idx="3"/>
          </p:cNvCxnSpPr>
          <p:nvPr/>
        </p:nvCxnSpPr>
        <p:spPr bwMode="auto">
          <a:xfrm flipV="1">
            <a:off x="1020763" y="4656138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43" name="AutoShape 47"/>
          <p:cNvCxnSpPr>
            <a:cxnSpLocks noChangeShapeType="1"/>
            <a:stCxn id="260127" idx="5"/>
            <a:endCxn id="260129" idx="1"/>
          </p:cNvCxnSpPr>
          <p:nvPr/>
        </p:nvCxnSpPr>
        <p:spPr bwMode="auto">
          <a:xfrm>
            <a:off x="1020763" y="5399088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44" name="AutoShape 48"/>
          <p:cNvCxnSpPr>
            <a:cxnSpLocks noChangeShapeType="1"/>
            <a:stCxn id="260128" idx="5"/>
            <a:endCxn id="260126" idx="1"/>
          </p:cNvCxnSpPr>
          <p:nvPr/>
        </p:nvCxnSpPr>
        <p:spPr bwMode="auto">
          <a:xfrm>
            <a:off x="2124075" y="4656138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45" name="AutoShape 49"/>
          <p:cNvCxnSpPr>
            <a:cxnSpLocks noChangeShapeType="1"/>
            <a:stCxn id="260128" idx="6"/>
            <a:endCxn id="260130" idx="1"/>
          </p:cNvCxnSpPr>
          <p:nvPr/>
        </p:nvCxnSpPr>
        <p:spPr bwMode="auto">
          <a:xfrm>
            <a:off x="2185988" y="4516438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46" name="AutoShape 50"/>
          <p:cNvCxnSpPr>
            <a:cxnSpLocks noChangeShapeType="1"/>
            <a:stCxn id="260126" idx="7"/>
            <a:endCxn id="260130" idx="2"/>
          </p:cNvCxnSpPr>
          <p:nvPr/>
        </p:nvCxnSpPr>
        <p:spPr bwMode="auto">
          <a:xfrm flipV="1">
            <a:off x="2870200" y="5046663"/>
            <a:ext cx="100965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47" name="AutoShape 51"/>
          <p:cNvCxnSpPr>
            <a:cxnSpLocks noChangeShapeType="1"/>
            <a:stCxn id="260126" idx="5"/>
            <a:endCxn id="260131" idx="1"/>
          </p:cNvCxnSpPr>
          <p:nvPr/>
        </p:nvCxnSpPr>
        <p:spPr bwMode="auto">
          <a:xfrm>
            <a:off x="2870200" y="5614988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48" name="AutoShape 52"/>
          <p:cNvCxnSpPr>
            <a:cxnSpLocks noChangeShapeType="1"/>
            <a:stCxn id="260131" idx="0"/>
            <a:endCxn id="260130" idx="3"/>
          </p:cNvCxnSpPr>
          <p:nvPr/>
        </p:nvCxnSpPr>
        <p:spPr bwMode="auto">
          <a:xfrm flipV="1">
            <a:off x="3635375" y="5195888"/>
            <a:ext cx="317500" cy="7683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49" name="AutoShape 53"/>
          <p:cNvCxnSpPr>
            <a:cxnSpLocks noChangeShapeType="1"/>
            <a:stCxn id="260129" idx="6"/>
            <a:endCxn id="260131" idx="2"/>
          </p:cNvCxnSpPr>
          <p:nvPr/>
        </p:nvCxnSpPr>
        <p:spPr bwMode="auto">
          <a:xfrm flipV="1">
            <a:off x="2009775" y="6157913"/>
            <a:ext cx="1431925" cy="1111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50" name="AutoShape 54"/>
          <p:cNvCxnSpPr>
            <a:cxnSpLocks noChangeShapeType="1"/>
            <a:stCxn id="260129" idx="7"/>
            <a:endCxn id="260126" idx="3"/>
          </p:cNvCxnSpPr>
          <p:nvPr/>
        </p:nvCxnSpPr>
        <p:spPr bwMode="auto">
          <a:xfrm flipV="1">
            <a:off x="1947863" y="5614988"/>
            <a:ext cx="661987" cy="41433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51" name="AutoShape 55"/>
          <p:cNvCxnSpPr>
            <a:cxnSpLocks noChangeShapeType="1"/>
            <a:stCxn id="260127" idx="6"/>
            <a:endCxn id="260126" idx="2"/>
          </p:cNvCxnSpPr>
          <p:nvPr/>
        </p:nvCxnSpPr>
        <p:spPr bwMode="auto">
          <a:xfrm>
            <a:off x="1092200" y="5249863"/>
            <a:ext cx="1454150" cy="2254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0152" name="Oval 56"/>
          <p:cNvSpPr>
            <a:spLocks noChangeAspect="1" noChangeArrowheads="1"/>
          </p:cNvSpPr>
          <p:nvPr/>
        </p:nvSpPr>
        <p:spPr bwMode="auto">
          <a:xfrm rot="21600000">
            <a:off x="7053263" y="25590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260153" name="Oval 57"/>
          <p:cNvSpPr>
            <a:spLocks noChangeAspect="1" noChangeArrowheads="1"/>
          </p:cNvSpPr>
          <p:nvPr/>
        </p:nvSpPr>
        <p:spPr bwMode="auto">
          <a:xfrm rot="21600000">
            <a:off x="5203825" y="2333625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60154" name="Oval 58"/>
          <p:cNvSpPr>
            <a:spLocks noChangeAspect="1" noChangeArrowheads="1"/>
          </p:cNvSpPr>
          <p:nvPr/>
        </p:nvSpPr>
        <p:spPr bwMode="auto">
          <a:xfrm rot="21600000">
            <a:off x="6307138" y="16002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260155" name="Oval 59"/>
          <p:cNvSpPr>
            <a:spLocks noChangeAspect="1" noChangeArrowheads="1"/>
          </p:cNvSpPr>
          <p:nvPr/>
        </p:nvSpPr>
        <p:spPr bwMode="auto">
          <a:xfrm rot="21600000">
            <a:off x="6130925" y="32527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60156" name="Oval 60"/>
          <p:cNvSpPr>
            <a:spLocks noChangeAspect="1" noChangeArrowheads="1"/>
          </p:cNvSpPr>
          <p:nvPr/>
        </p:nvSpPr>
        <p:spPr bwMode="auto">
          <a:xfrm rot="21600000">
            <a:off x="8396288" y="2130425"/>
            <a:ext cx="366712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260157" name="Oval 61"/>
          <p:cNvSpPr>
            <a:spLocks noChangeAspect="1" noChangeArrowheads="1"/>
          </p:cNvSpPr>
          <p:nvPr/>
        </p:nvSpPr>
        <p:spPr bwMode="auto">
          <a:xfrm rot="21600000">
            <a:off x="7948613" y="324167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260158" name="Text Box 62"/>
          <p:cNvSpPr txBox="1">
            <a:spLocks noChangeArrowheads="1"/>
          </p:cNvSpPr>
          <p:nvPr/>
        </p:nvSpPr>
        <p:spPr bwMode="auto">
          <a:xfrm>
            <a:off x="6140450" y="23114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260159" name="Text Box 63"/>
          <p:cNvSpPr txBox="1">
            <a:spLocks noChangeArrowheads="1"/>
          </p:cNvSpPr>
          <p:nvPr/>
        </p:nvSpPr>
        <p:spPr bwMode="auto">
          <a:xfrm>
            <a:off x="7588250" y="27447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60160" name="Text Box 64"/>
          <p:cNvSpPr txBox="1">
            <a:spLocks noChangeArrowheads="1"/>
          </p:cNvSpPr>
          <p:nvPr/>
        </p:nvSpPr>
        <p:spPr bwMode="auto">
          <a:xfrm>
            <a:off x="6854825" y="20351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60161" name="Text Box 65"/>
          <p:cNvSpPr txBox="1">
            <a:spLocks noChangeArrowheads="1"/>
          </p:cNvSpPr>
          <p:nvPr/>
        </p:nvSpPr>
        <p:spPr bwMode="auto">
          <a:xfrm>
            <a:off x="7331075" y="1616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60162" name="Text Box 66"/>
          <p:cNvSpPr txBox="1">
            <a:spLocks noChangeArrowheads="1"/>
          </p:cNvSpPr>
          <p:nvPr/>
        </p:nvSpPr>
        <p:spPr bwMode="auto">
          <a:xfrm>
            <a:off x="7480300" y="21653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60163" name="Text Box 67"/>
          <p:cNvSpPr txBox="1">
            <a:spLocks noChangeArrowheads="1"/>
          </p:cNvSpPr>
          <p:nvPr/>
        </p:nvSpPr>
        <p:spPr bwMode="auto">
          <a:xfrm>
            <a:off x="5578475" y="18288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6</a:t>
            </a:r>
          </a:p>
        </p:txBody>
      </p:sp>
      <p:sp>
        <p:nvSpPr>
          <p:cNvPr id="260164" name="Text Box 68"/>
          <p:cNvSpPr txBox="1">
            <a:spLocks noChangeArrowheads="1"/>
          </p:cNvSpPr>
          <p:nvPr/>
        </p:nvSpPr>
        <p:spPr bwMode="auto">
          <a:xfrm>
            <a:off x="8274050" y="27447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60165" name="Text Box 69"/>
          <p:cNvSpPr txBox="1">
            <a:spLocks noChangeArrowheads="1"/>
          </p:cNvSpPr>
          <p:nvPr/>
        </p:nvSpPr>
        <p:spPr bwMode="auto">
          <a:xfrm>
            <a:off x="6270625" y="28495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60166" name="Text Box 70"/>
          <p:cNvSpPr txBox="1">
            <a:spLocks noChangeArrowheads="1"/>
          </p:cNvSpPr>
          <p:nvPr/>
        </p:nvSpPr>
        <p:spPr bwMode="auto">
          <a:xfrm>
            <a:off x="5426075" y="29289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60167" name="Text Box 71"/>
          <p:cNvSpPr txBox="1">
            <a:spLocks noChangeArrowheads="1"/>
          </p:cNvSpPr>
          <p:nvPr/>
        </p:nvSpPr>
        <p:spPr bwMode="auto">
          <a:xfrm>
            <a:off x="6905625" y="33861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2</a:t>
            </a:r>
          </a:p>
        </p:txBody>
      </p:sp>
      <p:cxnSp>
        <p:nvCxnSpPr>
          <p:cNvPr id="260168" name="AutoShape 72"/>
          <p:cNvCxnSpPr>
            <a:cxnSpLocks noChangeShapeType="1"/>
            <a:stCxn id="260153" idx="7"/>
            <a:endCxn id="260154" idx="3"/>
          </p:cNvCxnSpPr>
          <p:nvPr/>
        </p:nvCxnSpPr>
        <p:spPr bwMode="auto">
          <a:xfrm flipV="1">
            <a:off x="5516563" y="1922463"/>
            <a:ext cx="842962" cy="4445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69" name="AutoShape 73"/>
          <p:cNvCxnSpPr>
            <a:cxnSpLocks noChangeShapeType="1"/>
            <a:stCxn id="260153" idx="5"/>
            <a:endCxn id="260155" idx="1"/>
          </p:cNvCxnSpPr>
          <p:nvPr/>
        </p:nvCxnSpPr>
        <p:spPr bwMode="auto">
          <a:xfrm>
            <a:off x="5516563" y="2665413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70" name="AutoShape 74"/>
          <p:cNvCxnSpPr>
            <a:cxnSpLocks noChangeShapeType="1"/>
            <a:stCxn id="260154" idx="5"/>
            <a:endCxn id="260152" idx="1"/>
          </p:cNvCxnSpPr>
          <p:nvPr/>
        </p:nvCxnSpPr>
        <p:spPr bwMode="auto">
          <a:xfrm>
            <a:off x="6619875" y="1922463"/>
            <a:ext cx="485775" cy="6794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71" name="AutoShape 75"/>
          <p:cNvCxnSpPr>
            <a:cxnSpLocks noChangeShapeType="1"/>
            <a:stCxn id="260154" idx="6"/>
            <a:endCxn id="260156" idx="1"/>
          </p:cNvCxnSpPr>
          <p:nvPr/>
        </p:nvCxnSpPr>
        <p:spPr bwMode="auto">
          <a:xfrm>
            <a:off x="6681788" y="1782763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72" name="AutoShape 76"/>
          <p:cNvCxnSpPr>
            <a:cxnSpLocks noChangeShapeType="1"/>
            <a:stCxn id="260152" idx="7"/>
            <a:endCxn id="260156" idx="2"/>
          </p:cNvCxnSpPr>
          <p:nvPr/>
        </p:nvCxnSpPr>
        <p:spPr bwMode="auto">
          <a:xfrm flipV="1">
            <a:off x="7366000" y="2312988"/>
            <a:ext cx="1009650" cy="2889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73" name="AutoShape 77"/>
          <p:cNvCxnSpPr>
            <a:cxnSpLocks noChangeShapeType="1"/>
            <a:stCxn id="260152" idx="5"/>
            <a:endCxn id="260157" idx="1"/>
          </p:cNvCxnSpPr>
          <p:nvPr/>
        </p:nvCxnSpPr>
        <p:spPr bwMode="auto">
          <a:xfrm>
            <a:off x="7366000" y="2881313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74" name="AutoShape 78"/>
          <p:cNvCxnSpPr>
            <a:cxnSpLocks noChangeShapeType="1"/>
            <a:stCxn id="260157" idx="0"/>
            <a:endCxn id="260156" idx="3"/>
          </p:cNvCxnSpPr>
          <p:nvPr/>
        </p:nvCxnSpPr>
        <p:spPr bwMode="auto">
          <a:xfrm flipV="1">
            <a:off x="8131175" y="2462213"/>
            <a:ext cx="317500" cy="768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75" name="AutoShape 79"/>
          <p:cNvCxnSpPr>
            <a:cxnSpLocks noChangeShapeType="1"/>
            <a:stCxn id="260155" idx="6"/>
            <a:endCxn id="260157" idx="2"/>
          </p:cNvCxnSpPr>
          <p:nvPr/>
        </p:nvCxnSpPr>
        <p:spPr bwMode="auto">
          <a:xfrm flipV="1">
            <a:off x="6505575" y="3424238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76" name="AutoShape 80"/>
          <p:cNvCxnSpPr>
            <a:cxnSpLocks noChangeShapeType="1"/>
            <a:stCxn id="260155" idx="7"/>
            <a:endCxn id="260152" idx="3"/>
          </p:cNvCxnSpPr>
          <p:nvPr/>
        </p:nvCxnSpPr>
        <p:spPr bwMode="auto">
          <a:xfrm flipV="1">
            <a:off x="6443663" y="2881313"/>
            <a:ext cx="661987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77" name="AutoShape 81"/>
          <p:cNvCxnSpPr>
            <a:cxnSpLocks noChangeShapeType="1"/>
            <a:stCxn id="260153" idx="6"/>
            <a:endCxn id="260152" idx="2"/>
          </p:cNvCxnSpPr>
          <p:nvPr/>
        </p:nvCxnSpPr>
        <p:spPr bwMode="auto">
          <a:xfrm>
            <a:off x="5588000" y="2516188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0178" name="Oval 82"/>
          <p:cNvSpPr>
            <a:spLocks noChangeAspect="1" noChangeArrowheads="1"/>
          </p:cNvSpPr>
          <p:nvPr/>
        </p:nvSpPr>
        <p:spPr bwMode="auto">
          <a:xfrm rot="21600000">
            <a:off x="7053263" y="53022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260179" name="Oval 83"/>
          <p:cNvSpPr>
            <a:spLocks noChangeAspect="1" noChangeArrowheads="1"/>
          </p:cNvSpPr>
          <p:nvPr/>
        </p:nvSpPr>
        <p:spPr bwMode="auto">
          <a:xfrm rot="21600000">
            <a:off x="5203825" y="5076825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60180" name="Oval 84"/>
          <p:cNvSpPr>
            <a:spLocks noChangeAspect="1" noChangeArrowheads="1"/>
          </p:cNvSpPr>
          <p:nvPr/>
        </p:nvSpPr>
        <p:spPr bwMode="auto">
          <a:xfrm rot="21600000">
            <a:off x="6307138" y="43434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260181" name="Oval 85"/>
          <p:cNvSpPr>
            <a:spLocks noChangeAspect="1" noChangeArrowheads="1"/>
          </p:cNvSpPr>
          <p:nvPr/>
        </p:nvSpPr>
        <p:spPr bwMode="auto">
          <a:xfrm rot="21600000">
            <a:off x="6130925" y="59959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60182" name="Oval 86"/>
          <p:cNvSpPr>
            <a:spLocks noChangeAspect="1" noChangeArrowheads="1"/>
          </p:cNvSpPr>
          <p:nvPr/>
        </p:nvSpPr>
        <p:spPr bwMode="auto">
          <a:xfrm rot="21600000">
            <a:off x="8396288" y="4873625"/>
            <a:ext cx="366712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260183" name="Oval 87"/>
          <p:cNvSpPr>
            <a:spLocks noChangeAspect="1" noChangeArrowheads="1"/>
          </p:cNvSpPr>
          <p:nvPr/>
        </p:nvSpPr>
        <p:spPr bwMode="auto">
          <a:xfrm rot="21600000">
            <a:off x="7948613" y="598487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260184" name="Text Box 88"/>
          <p:cNvSpPr txBox="1">
            <a:spLocks noChangeArrowheads="1"/>
          </p:cNvSpPr>
          <p:nvPr/>
        </p:nvSpPr>
        <p:spPr bwMode="auto">
          <a:xfrm>
            <a:off x="6140450" y="50546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260185" name="Text Box 89"/>
          <p:cNvSpPr txBox="1">
            <a:spLocks noChangeArrowheads="1"/>
          </p:cNvSpPr>
          <p:nvPr/>
        </p:nvSpPr>
        <p:spPr bwMode="auto">
          <a:xfrm>
            <a:off x="7588250" y="54879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60186" name="Text Box 90"/>
          <p:cNvSpPr txBox="1">
            <a:spLocks noChangeArrowheads="1"/>
          </p:cNvSpPr>
          <p:nvPr/>
        </p:nvSpPr>
        <p:spPr bwMode="auto">
          <a:xfrm>
            <a:off x="6854825" y="47783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60187" name="Text Box 91"/>
          <p:cNvSpPr txBox="1">
            <a:spLocks noChangeArrowheads="1"/>
          </p:cNvSpPr>
          <p:nvPr/>
        </p:nvSpPr>
        <p:spPr bwMode="auto">
          <a:xfrm>
            <a:off x="7331075" y="43592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60188" name="Text Box 92"/>
          <p:cNvSpPr txBox="1">
            <a:spLocks noChangeArrowheads="1"/>
          </p:cNvSpPr>
          <p:nvPr/>
        </p:nvSpPr>
        <p:spPr bwMode="auto">
          <a:xfrm>
            <a:off x="7480300" y="49085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60189" name="Text Box 93"/>
          <p:cNvSpPr txBox="1">
            <a:spLocks noChangeArrowheads="1"/>
          </p:cNvSpPr>
          <p:nvPr/>
        </p:nvSpPr>
        <p:spPr bwMode="auto">
          <a:xfrm>
            <a:off x="5578475" y="45720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6</a:t>
            </a:r>
          </a:p>
        </p:txBody>
      </p:sp>
      <p:sp>
        <p:nvSpPr>
          <p:cNvPr id="260190" name="Text Box 94"/>
          <p:cNvSpPr txBox="1">
            <a:spLocks noChangeArrowheads="1"/>
          </p:cNvSpPr>
          <p:nvPr/>
        </p:nvSpPr>
        <p:spPr bwMode="auto">
          <a:xfrm>
            <a:off x="8274050" y="54879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60191" name="Text Box 95"/>
          <p:cNvSpPr txBox="1">
            <a:spLocks noChangeArrowheads="1"/>
          </p:cNvSpPr>
          <p:nvPr/>
        </p:nvSpPr>
        <p:spPr bwMode="auto">
          <a:xfrm>
            <a:off x="6270625" y="55927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60192" name="Text Box 96"/>
          <p:cNvSpPr txBox="1">
            <a:spLocks noChangeArrowheads="1"/>
          </p:cNvSpPr>
          <p:nvPr/>
        </p:nvSpPr>
        <p:spPr bwMode="auto">
          <a:xfrm>
            <a:off x="5426075" y="56721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60193" name="Text Box 97"/>
          <p:cNvSpPr txBox="1">
            <a:spLocks noChangeArrowheads="1"/>
          </p:cNvSpPr>
          <p:nvPr/>
        </p:nvSpPr>
        <p:spPr bwMode="auto">
          <a:xfrm>
            <a:off x="6905625" y="61293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2</a:t>
            </a:r>
          </a:p>
        </p:txBody>
      </p:sp>
      <p:cxnSp>
        <p:nvCxnSpPr>
          <p:cNvPr id="260194" name="AutoShape 98"/>
          <p:cNvCxnSpPr>
            <a:cxnSpLocks noChangeShapeType="1"/>
            <a:stCxn id="260179" idx="7"/>
            <a:endCxn id="260180" idx="3"/>
          </p:cNvCxnSpPr>
          <p:nvPr/>
        </p:nvCxnSpPr>
        <p:spPr bwMode="auto">
          <a:xfrm flipV="1">
            <a:off x="5516563" y="4665663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95" name="AutoShape 99"/>
          <p:cNvCxnSpPr>
            <a:cxnSpLocks noChangeShapeType="1"/>
            <a:stCxn id="260179" idx="5"/>
            <a:endCxn id="260181" idx="1"/>
          </p:cNvCxnSpPr>
          <p:nvPr/>
        </p:nvCxnSpPr>
        <p:spPr bwMode="auto">
          <a:xfrm>
            <a:off x="5516563" y="5408613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96" name="AutoShape 100"/>
          <p:cNvCxnSpPr>
            <a:cxnSpLocks noChangeShapeType="1"/>
            <a:stCxn id="260180" idx="5"/>
            <a:endCxn id="260178" idx="1"/>
          </p:cNvCxnSpPr>
          <p:nvPr/>
        </p:nvCxnSpPr>
        <p:spPr bwMode="auto">
          <a:xfrm>
            <a:off x="6619875" y="4665663"/>
            <a:ext cx="485775" cy="6794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97" name="AutoShape 101"/>
          <p:cNvCxnSpPr>
            <a:cxnSpLocks noChangeShapeType="1"/>
            <a:stCxn id="260180" idx="6"/>
            <a:endCxn id="260182" idx="1"/>
          </p:cNvCxnSpPr>
          <p:nvPr/>
        </p:nvCxnSpPr>
        <p:spPr bwMode="auto">
          <a:xfrm>
            <a:off x="6681788" y="4525963"/>
            <a:ext cx="1766887" cy="3810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98" name="AutoShape 102"/>
          <p:cNvCxnSpPr>
            <a:cxnSpLocks noChangeShapeType="1"/>
            <a:stCxn id="260178" idx="7"/>
            <a:endCxn id="260182" idx="2"/>
          </p:cNvCxnSpPr>
          <p:nvPr/>
        </p:nvCxnSpPr>
        <p:spPr bwMode="auto">
          <a:xfrm flipV="1">
            <a:off x="7366000" y="5056188"/>
            <a:ext cx="100965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199" name="AutoShape 103"/>
          <p:cNvCxnSpPr>
            <a:cxnSpLocks noChangeShapeType="1"/>
            <a:stCxn id="260178" idx="5"/>
            <a:endCxn id="260183" idx="1"/>
          </p:cNvCxnSpPr>
          <p:nvPr/>
        </p:nvCxnSpPr>
        <p:spPr bwMode="auto">
          <a:xfrm>
            <a:off x="7366000" y="5624513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200" name="AutoShape 104"/>
          <p:cNvCxnSpPr>
            <a:cxnSpLocks noChangeShapeType="1"/>
            <a:stCxn id="260183" idx="0"/>
            <a:endCxn id="260182" idx="3"/>
          </p:cNvCxnSpPr>
          <p:nvPr/>
        </p:nvCxnSpPr>
        <p:spPr bwMode="auto">
          <a:xfrm flipV="1">
            <a:off x="8131175" y="5205413"/>
            <a:ext cx="317500" cy="768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201" name="AutoShape 105"/>
          <p:cNvCxnSpPr>
            <a:cxnSpLocks noChangeShapeType="1"/>
            <a:stCxn id="260181" idx="6"/>
            <a:endCxn id="260183" idx="2"/>
          </p:cNvCxnSpPr>
          <p:nvPr/>
        </p:nvCxnSpPr>
        <p:spPr bwMode="auto">
          <a:xfrm flipV="1">
            <a:off x="6505575" y="6167438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202" name="AutoShape 106"/>
          <p:cNvCxnSpPr>
            <a:cxnSpLocks noChangeShapeType="1"/>
            <a:stCxn id="260181" idx="7"/>
            <a:endCxn id="260178" idx="3"/>
          </p:cNvCxnSpPr>
          <p:nvPr/>
        </p:nvCxnSpPr>
        <p:spPr bwMode="auto">
          <a:xfrm flipV="1">
            <a:off x="6443663" y="5624513"/>
            <a:ext cx="661987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0203" name="AutoShape 107"/>
          <p:cNvCxnSpPr>
            <a:cxnSpLocks noChangeShapeType="1"/>
            <a:stCxn id="260179" idx="6"/>
            <a:endCxn id="260178" idx="2"/>
          </p:cNvCxnSpPr>
          <p:nvPr/>
        </p:nvCxnSpPr>
        <p:spPr bwMode="auto">
          <a:xfrm>
            <a:off x="5588000" y="5259388"/>
            <a:ext cx="1454150" cy="2254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0204" name="AutoShape 108"/>
          <p:cNvSpPr>
            <a:spLocks noChangeArrowheads="1"/>
          </p:cNvSpPr>
          <p:nvPr/>
        </p:nvSpPr>
        <p:spPr bwMode="auto">
          <a:xfrm rot="5400000">
            <a:off x="6710363" y="3871912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205" name="AutoShape 109"/>
          <p:cNvSpPr>
            <a:spLocks noChangeArrowheads="1"/>
          </p:cNvSpPr>
          <p:nvPr/>
        </p:nvSpPr>
        <p:spPr bwMode="auto">
          <a:xfrm rot="8100000" flipH="1" flipV="1">
            <a:off x="4167188" y="3848100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206" name="AutoShape 110"/>
          <p:cNvSpPr>
            <a:spLocks noChangeArrowheads="1"/>
          </p:cNvSpPr>
          <p:nvPr/>
        </p:nvSpPr>
        <p:spPr bwMode="auto">
          <a:xfrm rot="5400000">
            <a:off x="2290763" y="3871912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8A0-2E95-1247-992A-54AE28209F04}" type="slidenum">
              <a:rPr lang="en-US"/>
              <a:pPr/>
              <a:t>18</a:t>
            </a:fld>
            <a:endParaRPr lang="en-US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(2)</a:t>
            </a:r>
          </a:p>
        </p:txBody>
      </p:sp>
      <p:sp>
        <p:nvSpPr>
          <p:cNvPr id="261123" name="Oval 3"/>
          <p:cNvSpPr>
            <a:spLocks noChangeAspect="1" noChangeArrowheads="1"/>
          </p:cNvSpPr>
          <p:nvPr/>
        </p:nvSpPr>
        <p:spPr bwMode="auto">
          <a:xfrm rot="21600000">
            <a:off x="2581275" y="26050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261124" name="Oval 4"/>
          <p:cNvSpPr>
            <a:spLocks noChangeAspect="1" noChangeArrowheads="1"/>
          </p:cNvSpPr>
          <p:nvPr/>
        </p:nvSpPr>
        <p:spPr bwMode="auto">
          <a:xfrm rot="21600000">
            <a:off x="731838" y="2379663"/>
            <a:ext cx="366712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61125" name="Oval 5"/>
          <p:cNvSpPr>
            <a:spLocks noChangeAspect="1" noChangeArrowheads="1"/>
          </p:cNvSpPr>
          <p:nvPr/>
        </p:nvSpPr>
        <p:spPr bwMode="auto">
          <a:xfrm rot="21600000">
            <a:off x="1835150" y="164623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261126" name="Oval 6"/>
          <p:cNvSpPr>
            <a:spLocks noChangeAspect="1" noChangeArrowheads="1"/>
          </p:cNvSpPr>
          <p:nvPr/>
        </p:nvSpPr>
        <p:spPr bwMode="auto">
          <a:xfrm rot="21600000">
            <a:off x="1658938" y="329882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61127" name="Oval 7"/>
          <p:cNvSpPr>
            <a:spLocks noChangeAspect="1" noChangeArrowheads="1"/>
          </p:cNvSpPr>
          <p:nvPr/>
        </p:nvSpPr>
        <p:spPr bwMode="auto">
          <a:xfrm rot="21600000">
            <a:off x="3924300" y="2176463"/>
            <a:ext cx="366713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261128" name="Oval 8"/>
          <p:cNvSpPr>
            <a:spLocks noChangeAspect="1" noChangeArrowheads="1"/>
          </p:cNvSpPr>
          <p:nvPr/>
        </p:nvSpPr>
        <p:spPr bwMode="auto">
          <a:xfrm rot="21600000">
            <a:off x="3476625" y="3287713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261129" name="Text Box 9"/>
          <p:cNvSpPr txBox="1">
            <a:spLocks noChangeArrowheads="1"/>
          </p:cNvSpPr>
          <p:nvPr/>
        </p:nvSpPr>
        <p:spPr bwMode="auto">
          <a:xfrm>
            <a:off x="1668463" y="23574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261130" name="Text Box 10"/>
          <p:cNvSpPr txBox="1">
            <a:spLocks noChangeArrowheads="1"/>
          </p:cNvSpPr>
          <p:nvPr/>
        </p:nvSpPr>
        <p:spPr bwMode="auto">
          <a:xfrm>
            <a:off x="3116263" y="279082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61131" name="Text Box 11"/>
          <p:cNvSpPr txBox="1">
            <a:spLocks noChangeArrowheads="1"/>
          </p:cNvSpPr>
          <p:nvPr/>
        </p:nvSpPr>
        <p:spPr bwMode="auto">
          <a:xfrm>
            <a:off x="2382838" y="20812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61132" name="Text Box 12"/>
          <p:cNvSpPr txBox="1">
            <a:spLocks noChangeArrowheads="1"/>
          </p:cNvSpPr>
          <p:nvPr/>
        </p:nvSpPr>
        <p:spPr bwMode="auto">
          <a:xfrm>
            <a:off x="2859088" y="16621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61133" name="Text Box 13"/>
          <p:cNvSpPr txBox="1">
            <a:spLocks noChangeArrowheads="1"/>
          </p:cNvSpPr>
          <p:nvPr/>
        </p:nvSpPr>
        <p:spPr bwMode="auto">
          <a:xfrm>
            <a:off x="3008313" y="22113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61134" name="Text Box 14"/>
          <p:cNvSpPr txBox="1">
            <a:spLocks noChangeArrowheads="1"/>
          </p:cNvSpPr>
          <p:nvPr/>
        </p:nvSpPr>
        <p:spPr bwMode="auto">
          <a:xfrm>
            <a:off x="1106488" y="18748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6</a:t>
            </a:r>
          </a:p>
        </p:txBody>
      </p:sp>
      <p:sp>
        <p:nvSpPr>
          <p:cNvPr id="261135" name="Text Box 15"/>
          <p:cNvSpPr txBox="1">
            <a:spLocks noChangeArrowheads="1"/>
          </p:cNvSpPr>
          <p:nvPr/>
        </p:nvSpPr>
        <p:spPr bwMode="auto">
          <a:xfrm>
            <a:off x="3802063" y="279082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61136" name="Text Box 16"/>
          <p:cNvSpPr txBox="1">
            <a:spLocks noChangeArrowheads="1"/>
          </p:cNvSpPr>
          <p:nvPr/>
        </p:nvSpPr>
        <p:spPr bwMode="auto">
          <a:xfrm>
            <a:off x="1798638" y="28956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61137" name="Text Box 17"/>
          <p:cNvSpPr txBox="1">
            <a:spLocks noChangeArrowheads="1"/>
          </p:cNvSpPr>
          <p:nvPr/>
        </p:nvSpPr>
        <p:spPr bwMode="auto">
          <a:xfrm>
            <a:off x="954088" y="29749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61138" name="Text Box 18"/>
          <p:cNvSpPr txBox="1">
            <a:spLocks noChangeArrowheads="1"/>
          </p:cNvSpPr>
          <p:nvPr/>
        </p:nvSpPr>
        <p:spPr bwMode="auto">
          <a:xfrm>
            <a:off x="2433638" y="34321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2</a:t>
            </a:r>
          </a:p>
        </p:txBody>
      </p:sp>
      <p:cxnSp>
        <p:nvCxnSpPr>
          <p:cNvPr id="261139" name="AutoShape 19"/>
          <p:cNvCxnSpPr>
            <a:cxnSpLocks noChangeShapeType="1"/>
            <a:stCxn id="261124" idx="7"/>
            <a:endCxn id="261125" idx="3"/>
          </p:cNvCxnSpPr>
          <p:nvPr/>
        </p:nvCxnSpPr>
        <p:spPr bwMode="auto">
          <a:xfrm flipV="1">
            <a:off x="1044575" y="1968500"/>
            <a:ext cx="842963" cy="4445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140" name="AutoShape 20"/>
          <p:cNvCxnSpPr>
            <a:cxnSpLocks noChangeShapeType="1"/>
            <a:stCxn id="261124" idx="5"/>
            <a:endCxn id="261126" idx="1"/>
          </p:cNvCxnSpPr>
          <p:nvPr/>
        </p:nvCxnSpPr>
        <p:spPr bwMode="auto">
          <a:xfrm>
            <a:off x="1044575" y="2711450"/>
            <a:ext cx="666750" cy="630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141" name="AutoShape 21"/>
          <p:cNvCxnSpPr>
            <a:cxnSpLocks noChangeShapeType="1"/>
            <a:stCxn id="261125" idx="5"/>
            <a:endCxn id="261123" idx="1"/>
          </p:cNvCxnSpPr>
          <p:nvPr/>
        </p:nvCxnSpPr>
        <p:spPr bwMode="auto">
          <a:xfrm>
            <a:off x="2147888" y="1968500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142" name="AutoShape 22"/>
          <p:cNvCxnSpPr>
            <a:cxnSpLocks noChangeShapeType="1"/>
            <a:stCxn id="261125" idx="6"/>
            <a:endCxn id="261127" idx="1"/>
          </p:cNvCxnSpPr>
          <p:nvPr/>
        </p:nvCxnSpPr>
        <p:spPr bwMode="auto">
          <a:xfrm>
            <a:off x="2209800" y="1828800"/>
            <a:ext cx="1766888" cy="3810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143" name="AutoShape 23"/>
          <p:cNvCxnSpPr>
            <a:cxnSpLocks noChangeShapeType="1"/>
            <a:stCxn id="261123" idx="7"/>
            <a:endCxn id="261127" idx="2"/>
          </p:cNvCxnSpPr>
          <p:nvPr/>
        </p:nvCxnSpPr>
        <p:spPr bwMode="auto">
          <a:xfrm flipV="1">
            <a:off x="2894013" y="2359025"/>
            <a:ext cx="100965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144" name="AutoShape 24"/>
          <p:cNvCxnSpPr>
            <a:cxnSpLocks noChangeShapeType="1"/>
            <a:stCxn id="261123" idx="5"/>
            <a:endCxn id="261128" idx="1"/>
          </p:cNvCxnSpPr>
          <p:nvPr/>
        </p:nvCxnSpPr>
        <p:spPr bwMode="auto">
          <a:xfrm>
            <a:off x="2894013" y="2927350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145" name="AutoShape 25"/>
          <p:cNvCxnSpPr>
            <a:cxnSpLocks noChangeShapeType="1"/>
            <a:stCxn id="261128" idx="0"/>
            <a:endCxn id="261127" idx="3"/>
          </p:cNvCxnSpPr>
          <p:nvPr/>
        </p:nvCxnSpPr>
        <p:spPr bwMode="auto">
          <a:xfrm flipV="1">
            <a:off x="3659188" y="2508250"/>
            <a:ext cx="317500" cy="768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146" name="AutoShape 26"/>
          <p:cNvCxnSpPr>
            <a:cxnSpLocks noChangeShapeType="1"/>
            <a:stCxn id="261126" idx="6"/>
            <a:endCxn id="261128" idx="2"/>
          </p:cNvCxnSpPr>
          <p:nvPr/>
        </p:nvCxnSpPr>
        <p:spPr bwMode="auto">
          <a:xfrm flipV="1">
            <a:off x="2033588" y="3470275"/>
            <a:ext cx="1431925" cy="111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147" name="AutoShape 27"/>
          <p:cNvCxnSpPr>
            <a:cxnSpLocks noChangeShapeType="1"/>
            <a:stCxn id="261126" idx="7"/>
            <a:endCxn id="261123" idx="3"/>
          </p:cNvCxnSpPr>
          <p:nvPr/>
        </p:nvCxnSpPr>
        <p:spPr bwMode="auto">
          <a:xfrm flipV="1">
            <a:off x="1971675" y="2927350"/>
            <a:ext cx="661988" cy="4143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148" name="AutoShape 28"/>
          <p:cNvCxnSpPr>
            <a:cxnSpLocks noChangeShapeType="1"/>
            <a:stCxn id="261124" idx="6"/>
            <a:endCxn id="261123" idx="2"/>
          </p:cNvCxnSpPr>
          <p:nvPr/>
        </p:nvCxnSpPr>
        <p:spPr bwMode="auto">
          <a:xfrm>
            <a:off x="1116013" y="2562225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1149" name="Oval 29"/>
          <p:cNvSpPr>
            <a:spLocks noChangeAspect="1" noChangeArrowheads="1"/>
          </p:cNvSpPr>
          <p:nvPr/>
        </p:nvSpPr>
        <p:spPr bwMode="auto">
          <a:xfrm rot="21600000">
            <a:off x="2582863" y="53022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261150" name="Oval 30"/>
          <p:cNvSpPr>
            <a:spLocks noChangeAspect="1" noChangeArrowheads="1"/>
          </p:cNvSpPr>
          <p:nvPr/>
        </p:nvSpPr>
        <p:spPr bwMode="auto">
          <a:xfrm rot="21600000">
            <a:off x="733425" y="5076825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61151" name="Oval 31"/>
          <p:cNvSpPr>
            <a:spLocks noChangeAspect="1" noChangeArrowheads="1"/>
          </p:cNvSpPr>
          <p:nvPr/>
        </p:nvSpPr>
        <p:spPr bwMode="auto">
          <a:xfrm rot="21600000">
            <a:off x="1836738" y="43434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261152" name="Oval 32"/>
          <p:cNvSpPr>
            <a:spLocks noChangeAspect="1" noChangeArrowheads="1"/>
          </p:cNvSpPr>
          <p:nvPr/>
        </p:nvSpPr>
        <p:spPr bwMode="auto">
          <a:xfrm rot="21600000">
            <a:off x="1660525" y="59959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61153" name="Oval 33"/>
          <p:cNvSpPr>
            <a:spLocks noChangeAspect="1" noChangeArrowheads="1"/>
          </p:cNvSpPr>
          <p:nvPr/>
        </p:nvSpPr>
        <p:spPr bwMode="auto">
          <a:xfrm rot="21600000">
            <a:off x="3925888" y="4873625"/>
            <a:ext cx="366712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261154" name="Oval 34"/>
          <p:cNvSpPr>
            <a:spLocks noChangeAspect="1" noChangeArrowheads="1"/>
          </p:cNvSpPr>
          <p:nvPr/>
        </p:nvSpPr>
        <p:spPr bwMode="auto">
          <a:xfrm rot="21600000">
            <a:off x="3478213" y="598487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261155" name="Text Box 35"/>
          <p:cNvSpPr txBox="1">
            <a:spLocks noChangeArrowheads="1"/>
          </p:cNvSpPr>
          <p:nvPr/>
        </p:nvSpPr>
        <p:spPr bwMode="auto">
          <a:xfrm>
            <a:off x="1670050" y="50546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261156" name="Text Box 36"/>
          <p:cNvSpPr txBox="1">
            <a:spLocks noChangeArrowheads="1"/>
          </p:cNvSpPr>
          <p:nvPr/>
        </p:nvSpPr>
        <p:spPr bwMode="auto">
          <a:xfrm>
            <a:off x="3117850" y="54879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61157" name="Text Box 37"/>
          <p:cNvSpPr txBox="1">
            <a:spLocks noChangeArrowheads="1"/>
          </p:cNvSpPr>
          <p:nvPr/>
        </p:nvSpPr>
        <p:spPr bwMode="auto">
          <a:xfrm>
            <a:off x="2384425" y="47783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61158" name="Text Box 38"/>
          <p:cNvSpPr txBox="1">
            <a:spLocks noChangeArrowheads="1"/>
          </p:cNvSpPr>
          <p:nvPr/>
        </p:nvSpPr>
        <p:spPr bwMode="auto">
          <a:xfrm>
            <a:off x="2860675" y="43592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61159" name="Text Box 39"/>
          <p:cNvSpPr txBox="1">
            <a:spLocks noChangeArrowheads="1"/>
          </p:cNvSpPr>
          <p:nvPr/>
        </p:nvSpPr>
        <p:spPr bwMode="auto">
          <a:xfrm>
            <a:off x="3009900" y="49085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61160" name="Text Box 40"/>
          <p:cNvSpPr txBox="1">
            <a:spLocks noChangeArrowheads="1"/>
          </p:cNvSpPr>
          <p:nvPr/>
        </p:nvSpPr>
        <p:spPr bwMode="auto">
          <a:xfrm>
            <a:off x="1108075" y="45720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6</a:t>
            </a:r>
          </a:p>
        </p:txBody>
      </p:sp>
      <p:sp>
        <p:nvSpPr>
          <p:cNvPr id="261161" name="Text Box 41"/>
          <p:cNvSpPr txBox="1">
            <a:spLocks noChangeArrowheads="1"/>
          </p:cNvSpPr>
          <p:nvPr/>
        </p:nvSpPr>
        <p:spPr bwMode="auto">
          <a:xfrm>
            <a:off x="3803650" y="54879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61162" name="Text Box 42"/>
          <p:cNvSpPr txBox="1">
            <a:spLocks noChangeArrowheads="1"/>
          </p:cNvSpPr>
          <p:nvPr/>
        </p:nvSpPr>
        <p:spPr bwMode="auto">
          <a:xfrm>
            <a:off x="1800225" y="55927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61163" name="Text Box 43"/>
          <p:cNvSpPr txBox="1">
            <a:spLocks noChangeArrowheads="1"/>
          </p:cNvSpPr>
          <p:nvPr/>
        </p:nvSpPr>
        <p:spPr bwMode="auto">
          <a:xfrm>
            <a:off x="955675" y="56721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61164" name="Text Box 44"/>
          <p:cNvSpPr txBox="1">
            <a:spLocks noChangeArrowheads="1"/>
          </p:cNvSpPr>
          <p:nvPr/>
        </p:nvSpPr>
        <p:spPr bwMode="auto">
          <a:xfrm>
            <a:off x="2435225" y="61293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2</a:t>
            </a:r>
          </a:p>
        </p:txBody>
      </p:sp>
      <p:cxnSp>
        <p:nvCxnSpPr>
          <p:cNvPr id="261165" name="AutoShape 45"/>
          <p:cNvCxnSpPr>
            <a:cxnSpLocks noChangeShapeType="1"/>
            <a:stCxn id="261150" idx="7"/>
            <a:endCxn id="261151" idx="3"/>
          </p:cNvCxnSpPr>
          <p:nvPr/>
        </p:nvCxnSpPr>
        <p:spPr bwMode="auto">
          <a:xfrm flipV="1">
            <a:off x="1046163" y="4665663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166" name="AutoShape 46"/>
          <p:cNvCxnSpPr>
            <a:cxnSpLocks noChangeShapeType="1"/>
            <a:stCxn id="261150" idx="5"/>
            <a:endCxn id="261152" idx="1"/>
          </p:cNvCxnSpPr>
          <p:nvPr/>
        </p:nvCxnSpPr>
        <p:spPr bwMode="auto">
          <a:xfrm>
            <a:off x="1046163" y="5408613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167" name="AutoShape 47"/>
          <p:cNvCxnSpPr>
            <a:cxnSpLocks noChangeShapeType="1"/>
            <a:stCxn id="261151" idx="5"/>
            <a:endCxn id="261149" idx="1"/>
          </p:cNvCxnSpPr>
          <p:nvPr/>
        </p:nvCxnSpPr>
        <p:spPr bwMode="auto">
          <a:xfrm>
            <a:off x="2149475" y="4665663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168" name="AutoShape 48"/>
          <p:cNvCxnSpPr>
            <a:cxnSpLocks noChangeShapeType="1"/>
            <a:stCxn id="261151" idx="6"/>
            <a:endCxn id="261153" idx="1"/>
          </p:cNvCxnSpPr>
          <p:nvPr/>
        </p:nvCxnSpPr>
        <p:spPr bwMode="auto">
          <a:xfrm>
            <a:off x="2211388" y="4525963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169" name="AutoShape 49"/>
          <p:cNvCxnSpPr>
            <a:cxnSpLocks noChangeShapeType="1"/>
            <a:stCxn id="261149" idx="7"/>
            <a:endCxn id="261153" idx="2"/>
          </p:cNvCxnSpPr>
          <p:nvPr/>
        </p:nvCxnSpPr>
        <p:spPr bwMode="auto">
          <a:xfrm flipV="1">
            <a:off x="2895600" y="5056188"/>
            <a:ext cx="100965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170" name="AutoShape 50"/>
          <p:cNvCxnSpPr>
            <a:cxnSpLocks noChangeShapeType="1"/>
            <a:stCxn id="261149" idx="5"/>
            <a:endCxn id="261154" idx="1"/>
          </p:cNvCxnSpPr>
          <p:nvPr/>
        </p:nvCxnSpPr>
        <p:spPr bwMode="auto">
          <a:xfrm>
            <a:off x="2895600" y="5624513"/>
            <a:ext cx="635000" cy="4032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171" name="AutoShape 51"/>
          <p:cNvCxnSpPr>
            <a:cxnSpLocks noChangeShapeType="1"/>
            <a:stCxn id="261154" idx="0"/>
            <a:endCxn id="261153" idx="3"/>
          </p:cNvCxnSpPr>
          <p:nvPr/>
        </p:nvCxnSpPr>
        <p:spPr bwMode="auto">
          <a:xfrm flipV="1">
            <a:off x="3660775" y="5205413"/>
            <a:ext cx="317500" cy="7683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172" name="AutoShape 52"/>
          <p:cNvCxnSpPr>
            <a:cxnSpLocks noChangeShapeType="1"/>
            <a:stCxn id="261152" idx="6"/>
            <a:endCxn id="261154" idx="2"/>
          </p:cNvCxnSpPr>
          <p:nvPr/>
        </p:nvCxnSpPr>
        <p:spPr bwMode="auto">
          <a:xfrm flipV="1">
            <a:off x="2035175" y="6167438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173" name="AutoShape 53"/>
          <p:cNvCxnSpPr>
            <a:cxnSpLocks noChangeShapeType="1"/>
            <a:stCxn id="261152" idx="7"/>
            <a:endCxn id="261149" idx="3"/>
          </p:cNvCxnSpPr>
          <p:nvPr/>
        </p:nvCxnSpPr>
        <p:spPr bwMode="auto">
          <a:xfrm flipV="1">
            <a:off x="1973263" y="5624513"/>
            <a:ext cx="661987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174" name="AutoShape 54"/>
          <p:cNvCxnSpPr>
            <a:cxnSpLocks noChangeShapeType="1"/>
            <a:stCxn id="261150" idx="6"/>
            <a:endCxn id="261149" idx="2"/>
          </p:cNvCxnSpPr>
          <p:nvPr/>
        </p:nvCxnSpPr>
        <p:spPr bwMode="auto">
          <a:xfrm>
            <a:off x="1117600" y="5259388"/>
            <a:ext cx="1454150" cy="2254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1175" name="Oval 55"/>
          <p:cNvSpPr>
            <a:spLocks noChangeAspect="1" noChangeArrowheads="1"/>
          </p:cNvSpPr>
          <p:nvPr/>
        </p:nvSpPr>
        <p:spPr bwMode="auto">
          <a:xfrm rot="21600000">
            <a:off x="7031038" y="26352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261176" name="Oval 56"/>
          <p:cNvSpPr>
            <a:spLocks noChangeAspect="1" noChangeArrowheads="1"/>
          </p:cNvSpPr>
          <p:nvPr/>
        </p:nvSpPr>
        <p:spPr bwMode="auto">
          <a:xfrm rot="21600000">
            <a:off x="5181600" y="2409825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61177" name="Oval 57"/>
          <p:cNvSpPr>
            <a:spLocks noChangeAspect="1" noChangeArrowheads="1"/>
          </p:cNvSpPr>
          <p:nvPr/>
        </p:nvSpPr>
        <p:spPr bwMode="auto">
          <a:xfrm rot="21600000">
            <a:off x="6284913" y="16764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261178" name="Oval 58"/>
          <p:cNvSpPr>
            <a:spLocks noChangeAspect="1" noChangeArrowheads="1"/>
          </p:cNvSpPr>
          <p:nvPr/>
        </p:nvSpPr>
        <p:spPr bwMode="auto">
          <a:xfrm rot="21600000">
            <a:off x="6108700" y="33289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61179" name="Oval 59"/>
          <p:cNvSpPr>
            <a:spLocks noChangeAspect="1" noChangeArrowheads="1"/>
          </p:cNvSpPr>
          <p:nvPr/>
        </p:nvSpPr>
        <p:spPr bwMode="auto">
          <a:xfrm rot="21600000">
            <a:off x="8374063" y="2206625"/>
            <a:ext cx="366712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261180" name="Oval 60"/>
          <p:cNvSpPr>
            <a:spLocks noChangeAspect="1" noChangeArrowheads="1"/>
          </p:cNvSpPr>
          <p:nvPr/>
        </p:nvSpPr>
        <p:spPr bwMode="auto">
          <a:xfrm rot="21600000">
            <a:off x="7926388" y="331787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261181" name="Text Box 61"/>
          <p:cNvSpPr txBox="1">
            <a:spLocks noChangeArrowheads="1"/>
          </p:cNvSpPr>
          <p:nvPr/>
        </p:nvSpPr>
        <p:spPr bwMode="auto">
          <a:xfrm>
            <a:off x="6118225" y="23876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261182" name="Text Box 62"/>
          <p:cNvSpPr txBox="1">
            <a:spLocks noChangeArrowheads="1"/>
          </p:cNvSpPr>
          <p:nvPr/>
        </p:nvSpPr>
        <p:spPr bwMode="auto">
          <a:xfrm>
            <a:off x="7566025" y="28209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61183" name="Text Box 63"/>
          <p:cNvSpPr txBox="1">
            <a:spLocks noChangeArrowheads="1"/>
          </p:cNvSpPr>
          <p:nvPr/>
        </p:nvSpPr>
        <p:spPr bwMode="auto">
          <a:xfrm>
            <a:off x="6832600" y="21113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61184" name="Text Box 64"/>
          <p:cNvSpPr txBox="1">
            <a:spLocks noChangeArrowheads="1"/>
          </p:cNvSpPr>
          <p:nvPr/>
        </p:nvSpPr>
        <p:spPr bwMode="auto">
          <a:xfrm>
            <a:off x="7308850" y="16922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61185" name="Text Box 65"/>
          <p:cNvSpPr txBox="1">
            <a:spLocks noChangeArrowheads="1"/>
          </p:cNvSpPr>
          <p:nvPr/>
        </p:nvSpPr>
        <p:spPr bwMode="auto">
          <a:xfrm>
            <a:off x="7458075" y="22415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61186" name="Text Box 66"/>
          <p:cNvSpPr txBox="1">
            <a:spLocks noChangeArrowheads="1"/>
          </p:cNvSpPr>
          <p:nvPr/>
        </p:nvSpPr>
        <p:spPr bwMode="auto">
          <a:xfrm>
            <a:off x="5556250" y="19050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4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6</a:t>
            </a:r>
          </a:p>
        </p:txBody>
      </p:sp>
      <p:sp>
        <p:nvSpPr>
          <p:cNvPr id="261187" name="Text Box 67"/>
          <p:cNvSpPr txBox="1">
            <a:spLocks noChangeArrowheads="1"/>
          </p:cNvSpPr>
          <p:nvPr/>
        </p:nvSpPr>
        <p:spPr bwMode="auto">
          <a:xfrm>
            <a:off x="8251825" y="28209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61188" name="Text Box 68"/>
          <p:cNvSpPr txBox="1">
            <a:spLocks noChangeArrowheads="1"/>
          </p:cNvSpPr>
          <p:nvPr/>
        </p:nvSpPr>
        <p:spPr bwMode="auto">
          <a:xfrm>
            <a:off x="6248400" y="29257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61189" name="Text Box 69"/>
          <p:cNvSpPr txBox="1">
            <a:spLocks noChangeArrowheads="1"/>
          </p:cNvSpPr>
          <p:nvPr/>
        </p:nvSpPr>
        <p:spPr bwMode="auto">
          <a:xfrm>
            <a:off x="5403850" y="30051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61190" name="Text Box 70"/>
          <p:cNvSpPr txBox="1">
            <a:spLocks noChangeArrowheads="1"/>
          </p:cNvSpPr>
          <p:nvPr/>
        </p:nvSpPr>
        <p:spPr bwMode="auto">
          <a:xfrm>
            <a:off x="6883400" y="34623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2</a:t>
            </a:r>
          </a:p>
        </p:txBody>
      </p:sp>
      <p:cxnSp>
        <p:nvCxnSpPr>
          <p:cNvPr id="261191" name="AutoShape 71"/>
          <p:cNvCxnSpPr>
            <a:cxnSpLocks noChangeShapeType="1"/>
            <a:stCxn id="261176" idx="7"/>
            <a:endCxn id="261177" idx="3"/>
          </p:cNvCxnSpPr>
          <p:nvPr/>
        </p:nvCxnSpPr>
        <p:spPr bwMode="auto">
          <a:xfrm flipV="1">
            <a:off x="5494338" y="1998663"/>
            <a:ext cx="842962" cy="4445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192" name="AutoShape 72"/>
          <p:cNvCxnSpPr>
            <a:cxnSpLocks noChangeShapeType="1"/>
            <a:stCxn id="261176" idx="5"/>
            <a:endCxn id="261178" idx="1"/>
          </p:cNvCxnSpPr>
          <p:nvPr/>
        </p:nvCxnSpPr>
        <p:spPr bwMode="auto">
          <a:xfrm>
            <a:off x="5494338" y="2741613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193" name="AutoShape 73"/>
          <p:cNvCxnSpPr>
            <a:cxnSpLocks noChangeShapeType="1"/>
            <a:stCxn id="261177" idx="5"/>
            <a:endCxn id="261175" idx="1"/>
          </p:cNvCxnSpPr>
          <p:nvPr/>
        </p:nvCxnSpPr>
        <p:spPr bwMode="auto">
          <a:xfrm>
            <a:off x="6597650" y="1998663"/>
            <a:ext cx="485775" cy="6794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194" name="AutoShape 74"/>
          <p:cNvCxnSpPr>
            <a:cxnSpLocks noChangeShapeType="1"/>
            <a:stCxn id="261177" idx="6"/>
            <a:endCxn id="261179" idx="1"/>
          </p:cNvCxnSpPr>
          <p:nvPr/>
        </p:nvCxnSpPr>
        <p:spPr bwMode="auto">
          <a:xfrm>
            <a:off x="6659563" y="1858963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195" name="AutoShape 75"/>
          <p:cNvCxnSpPr>
            <a:cxnSpLocks noChangeShapeType="1"/>
            <a:stCxn id="261175" idx="7"/>
            <a:endCxn id="261179" idx="2"/>
          </p:cNvCxnSpPr>
          <p:nvPr/>
        </p:nvCxnSpPr>
        <p:spPr bwMode="auto">
          <a:xfrm flipV="1">
            <a:off x="7343775" y="2389188"/>
            <a:ext cx="1009650" cy="2889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196" name="AutoShape 76"/>
          <p:cNvCxnSpPr>
            <a:cxnSpLocks noChangeShapeType="1"/>
            <a:stCxn id="261175" idx="5"/>
            <a:endCxn id="261180" idx="1"/>
          </p:cNvCxnSpPr>
          <p:nvPr/>
        </p:nvCxnSpPr>
        <p:spPr bwMode="auto">
          <a:xfrm>
            <a:off x="7343775" y="2957513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197" name="AutoShape 77"/>
          <p:cNvCxnSpPr>
            <a:cxnSpLocks noChangeShapeType="1"/>
            <a:stCxn id="261180" idx="0"/>
            <a:endCxn id="261179" idx="3"/>
          </p:cNvCxnSpPr>
          <p:nvPr/>
        </p:nvCxnSpPr>
        <p:spPr bwMode="auto">
          <a:xfrm flipV="1">
            <a:off x="8108950" y="2538413"/>
            <a:ext cx="317500" cy="768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198" name="AutoShape 78"/>
          <p:cNvCxnSpPr>
            <a:cxnSpLocks noChangeShapeType="1"/>
            <a:stCxn id="261178" idx="6"/>
            <a:endCxn id="261180" idx="2"/>
          </p:cNvCxnSpPr>
          <p:nvPr/>
        </p:nvCxnSpPr>
        <p:spPr bwMode="auto">
          <a:xfrm flipV="1">
            <a:off x="6483350" y="3500438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199" name="AutoShape 79"/>
          <p:cNvCxnSpPr>
            <a:cxnSpLocks noChangeShapeType="1"/>
            <a:stCxn id="261178" idx="7"/>
            <a:endCxn id="261175" idx="3"/>
          </p:cNvCxnSpPr>
          <p:nvPr/>
        </p:nvCxnSpPr>
        <p:spPr bwMode="auto">
          <a:xfrm flipV="1">
            <a:off x="6421438" y="2957513"/>
            <a:ext cx="661987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200" name="AutoShape 80"/>
          <p:cNvCxnSpPr>
            <a:cxnSpLocks noChangeShapeType="1"/>
            <a:stCxn id="261176" idx="6"/>
            <a:endCxn id="261175" idx="2"/>
          </p:cNvCxnSpPr>
          <p:nvPr/>
        </p:nvCxnSpPr>
        <p:spPr bwMode="auto">
          <a:xfrm>
            <a:off x="5565775" y="2592388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1201" name="Oval 81"/>
          <p:cNvSpPr>
            <a:spLocks noChangeAspect="1" noChangeArrowheads="1"/>
          </p:cNvSpPr>
          <p:nvPr/>
        </p:nvSpPr>
        <p:spPr bwMode="auto">
          <a:xfrm rot="21600000">
            <a:off x="7053263" y="53022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261202" name="Oval 82"/>
          <p:cNvSpPr>
            <a:spLocks noChangeAspect="1" noChangeArrowheads="1"/>
          </p:cNvSpPr>
          <p:nvPr/>
        </p:nvSpPr>
        <p:spPr bwMode="auto">
          <a:xfrm rot="21600000">
            <a:off x="5203825" y="5076825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61203" name="Oval 83"/>
          <p:cNvSpPr>
            <a:spLocks noChangeAspect="1" noChangeArrowheads="1"/>
          </p:cNvSpPr>
          <p:nvPr/>
        </p:nvSpPr>
        <p:spPr bwMode="auto">
          <a:xfrm rot="21600000">
            <a:off x="6307138" y="43434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261204" name="Oval 84"/>
          <p:cNvSpPr>
            <a:spLocks noChangeAspect="1" noChangeArrowheads="1"/>
          </p:cNvSpPr>
          <p:nvPr/>
        </p:nvSpPr>
        <p:spPr bwMode="auto">
          <a:xfrm rot="21600000">
            <a:off x="6130925" y="59959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61205" name="Oval 85"/>
          <p:cNvSpPr>
            <a:spLocks noChangeAspect="1" noChangeArrowheads="1"/>
          </p:cNvSpPr>
          <p:nvPr/>
        </p:nvSpPr>
        <p:spPr bwMode="auto">
          <a:xfrm rot="21600000">
            <a:off x="8396288" y="4873625"/>
            <a:ext cx="366712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261206" name="Oval 86"/>
          <p:cNvSpPr>
            <a:spLocks noChangeAspect="1" noChangeArrowheads="1"/>
          </p:cNvSpPr>
          <p:nvPr/>
        </p:nvSpPr>
        <p:spPr bwMode="auto">
          <a:xfrm rot="21600000">
            <a:off x="7948613" y="598487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261207" name="Text Box 87"/>
          <p:cNvSpPr txBox="1">
            <a:spLocks noChangeArrowheads="1"/>
          </p:cNvSpPr>
          <p:nvPr/>
        </p:nvSpPr>
        <p:spPr bwMode="auto">
          <a:xfrm>
            <a:off x="6140450" y="50546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261208" name="Text Box 88"/>
          <p:cNvSpPr txBox="1">
            <a:spLocks noChangeArrowheads="1"/>
          </p:cNvSpPr>
          <p:nvPr/>
        </p:nvSpPr>
        <p:spPr bwMode="auto">
          <a:xfrm>
            <a:off x="7588250" y="54879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61209" name="Text Box 89"/>
          <p:cNvSpPr txBox="1">
            <a:spLocks noChangeArrowheads="1"/>
          </p:cNvSpPr>
          <p:nvPr/>
        </p:nvSpPr>
        <p:spPr bwMode="auto">
          <a:xfrm>
            <a:off x="6854825" y="47783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61210" name="Text Box 90"/>
          <p:cNvSpPr txBox="1">
            <a:spLocks noChangeArrowheads="1"/>
          </p:cNvSpPr>
          <p:nvPr/>
        </p:nvSpPr>
        <p:spPr bwMode="auto">
          <a:xfrm>
            <a:off x="7331075" y="43592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61211" name="Text Box 91"/>
          <p:cNvSpPr txBox="1">
            <a:spLocks noChangeArrowheads="1"/>
          </p:cNvSpPr>
          <p:nvPr/>
        </p:nvSpPr>
        <p:spPr bwMode="auto">
          <a:xfrm>
            <a:off x="7480300" y="49085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4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61212" name="Text Box 92"/>
          <p:cNvSpPr txBox="1">
            <a:spLocks noChangeArrowheads="1"/>
          </p:cNvSpPr>
          <p:nvPr/>
        </p:nvSpPr>
        <p:spPr bwMode="auto">
          <a:xfrm>
            <a:off x="5578475" y="45720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4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6</a:t>
            </a:r>
          </a:p>
        </p:txBody>
      </p:sp>
      <p:sp>
        <p:nvSpPr>
          <p:cNvPr id="261213" name="Text Box 93"/>
          <p:cNvSpPr txBox="1">
            <a:spLocks noChangeArrowheads="1"/>
          </p:cNvSpPr>
          <p:nvPr/>
        </p:nvSpPr>
        <p:spPr bwMode="auto">
          <a:xfrm>
            <a:off x="8274050" y="54879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61214" name="Text Box 94"/>
          <p:cNvSpPr txBox="1">
            <a:spLocks noChangeArrowheads="1"/>
          </p:cNvSpPr>
          <p:nvPr/>
        </p:nvSpPr>
        <p:spPr bwMode="auto">
          <a:xfrm>
            <a:off x="6270625" y="55927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61215" name="Text Box 95"/>
          <p:cNvSpPr txBox="1">
            <a:spLocks noChangeArrowheads="1"/>
          </p:cNvSpPr>
          <p:nvPr/>
        </p:nvSpPr>
        <p:spPr bwMode="auto">
          <a:xfrm>
            <a:off x="5426075" y="56721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61216" name="Text Box 96"/>
          <p:cNvSpPr txBox="1">
            <a:spLocks noChangeArrowheads="1"/>
          </p:cNvSpPr>
          <p:nvPr/>
        </p:nvSpPr>
        <p:spPr bwMode="auto">
          <a:xfrm>
            <a:off x="6905625" y="61293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2</a:t>
            </a:r>
          </a:p>
        </p:txBody>
      </p:sp>
      <p:cxnSp>
        <p:nvCxnSpPr>
          <p:cNvPr id="261217" name="AutoShape 97"/>
          <p:cNvCxnSpPr>
            <a:cxnSpLocks noChangeShapeType="1"/>
            <a:stCxn id="261202" idx="7"/>
            <a:endCxn id="261203" idx="3"/>
          </p:cNvCxnSpPr>
          <p:nvPr/>
        </p:nvCxnSpPr>
        <p:spPr bwMode="auto">
          <a:xfrm flipV="1">
            <a:off x="5516563" y="4665663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218" name="AutoShape 98"/>
          <p:cNvCxnSpPr>
            <a:cxnSpLocks noChangeShapeType="1"/>
            <a:stCxn id="261202" idx="5"/>
            <a:endCxn id="261204" idx="1"/>
          </p:cNvCxnSpPr>
          <p:nvPr/>
        </p:nvCxnSpPr>
        <p:spPr bwMode="auto">
          <a:xfrm>
            <a:off x="5516563" y="5408613"/>
            <a:ext cx="666750" cy="63023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219" name="AutoShape 99"/>
          <p:cNvCxnSpPr>
            <a:cxnSpLocks noChangeShapeType="1"/>
            <a:stCxn id="261203" idx="5"/>
            <a:endCxn id="261201" idx="1"/>
          </p:cNvCxnSpPr>
          <p:nvPr/>
        </p:nvCxnSpPr>
        <p:spPr bwMode="auto">
          <a:xfrm>
            <a:off x="6619875" y="4665663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220" name="AutoShape 100"/>
          <p:cNvCxnSpPr>
            <a:cxnSpLocks noChangeShapeType="1"/>
            <a:stCxn id="261203" idx="6"/>
            <a:endCxn id="261205" idx="1"/>
          </p:cNvCxnSpPr>
          <p:nvPr/>
        </p:nvCxnSpPr>
        <p:spPr bwMode="auto">
          <a:xfrm>
            <a:off x="6681788" y="4525963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221" name="AutoShape 101"/>
          <p:cNvCxnSpPr>
            <a:cxnSpLocks noChangeShapeType="1"/>
            <a:stCxn id="261201" idx="7"/>
            <a:endCxn id="261205" idx="2"/>
          </p:cNvCxnSpPr>
          <p:nvPr/>
        </p:nvCxnSpPr>
        <p:spPr bwMode="auto">
          <a:xfrm flipV="1">
            <a:off x="7366000" y="5056188"/>
            <a:ext cx="1009650" cy="2889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222" name="AutoShape 102"/>
          <p:cNvCxnSpPr>
            <a:cxnSpLocks noChangeShapeType="1"/>
            <a:stCxn id="261201" idx="5"/>
            <a:endCxn id="261206" idx="1"/>
          </p:cNvCxnSpPr>
          <p:nvPr/>
        </p:nvCxnSpPr>
        <p:spPr bwMode="auto">
          <a:xfrm>
            <a:off x="7366000" y="5624513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223" name="AutoShape 103"/>
          <p:cNvCxnSpPr>
            <a:cxnSpLocks noChangeShapeType="1"/>
            <a:stCxn id="261206" idx="0"/>
            <a:endCxn id="261205" idx="3"/>
          </p:cNvCxnSpPr>
          <p:nvPr/>
        </p:nvCxnSpPr>
        <p:spPr bwMode="auto">
          <a:xfrm flipV="1">
            <a:off x="8131175" y="5205413"/>
            <a:ext cx="317500" cy="7683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224" name="AutoShape 104"/>
          <p:cNvCxnSpPr>
            <a:cxnSpLocks noChangeShapeType="1"/>
            <a:stCxn id="261204" idx="6"/>
            <a:endCxn id="261206" idx="2"/>
          </p:cNvCxnSpPr>
          <p:nvPr/>
        </p:nvCxnSpPr>
        <p:spPr bwMode="auto">
          <a:xfrm flipV="1">
            <a:off x="6505575" y="6167438"/>
            <a:ext cx="1431925" cy="1111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225" name="AutoShape 105"/>
          <p:cNvCxnSpPr>
            <a:cxnSpLocks noChangeShapeType="1"/>
            <a:stCxn id="261204" idx="7"/>
            <a:endCxn id="261201" idx="3"/>
          </p:cNvCxnSpPr>
          <p:nvPr/>
        </p:nvCxnSpPr>
        <p:spPr bwMode="auto">
          <a:xfrm flipV="1">
            <a:off x="6443663" y="5624513"/>
            <a:ext cx="661987" cy="41433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226" name="AutoShape 106"/>
          <p:cNvCxnSpPr>
            <a:cxnSpLocks noChangeShapeType="1"/>
            <a:stCxn id="261202" idx="6"/>
            <a:endCxn id="261201" idx="2"/>
          </p:cNvCxnSpPr>
          <p:nvPr/>
        </p:nvCxnSpPr>
        <p:spPr bwMode="auto">
          <a:xfrm>
            <a:off x="5588000" y="5259388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1227" name="AutoShape 107"/>
          <p:cNvSpPr>
            <a:spLocks noChangeArrowheads="1"/>
          </p:cNvSpPr>
          <p:nvPr/>
        </p:nvSpPr>
        <p:spPr bwMode="auto">
          <a:xfrm rot="5400000">
            <a:off x="6710363" y="3871912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0" rIns="0" bIns="1691640" anchor="ctr"/>
          <a:lstStyle/>
          <a:p>
            <a:r>
              <a:rPr lang="en-US"/>
              <a:t>two steps</a:t>
            </a:r>
          </a:p>
        </p:txBody>
      </p:sp>
      <p:sp>
        <p:nvSpPr>
          <p:cNvPr id="261228" name="AutoShape 108"/>
          <p:cNvSpPr>
            <a:spLocks noChangeArrowheads="1"/>
          </p:cNvSpPr>
          <p:nvPr/>
        </p:nvSpPr>
        <p:spPr bwMode="auto">
          <a:xfrm rot="8100000" flipH="1" flipV="1">
            <a:off x="4167188" y="3848100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229" name="AutoShape 109"/>
          <p:cNvSpPr>
            <a:spLocks noChangeArrowheads="1"/>
          </p:cNvSpPr>
          <p:nvPr/>
        </p:nvSpPr>
        <p:spPr bwMode="auto">
          <a:xfrm rot="5400000">
            <a:off x="2290763" y="3871912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FCC0-6198-AC44-80F8-B384E73147F6}" type="slidenum">
              <a:rPr lang="en-US"/>
              <a:pPr/>
              <a:t>19</a:t>
            </a:fld>
            <a:endParaRPr lang="en-US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p:sp>
        <p:nvSpPr>
          <p:cNvPr id="263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962400" cy="4700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In the worst case, Ford-Fulkerson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s algorithm performs </a:t>
            </a:r>
            <a:r>
              <a:rPr lang="en-US" sz="2000">
                <a:latin typeface="Times New Roman" charset="0"/>
              </a:rPr>
              <a:t>|</a:t>
            </a:r>
            <a:r>
              <a:rPr lang="en-US" sz="2000" b="1" i="1">
                <a:latin typeface="Times New Roman" charset="0"/>
              </a:rPr>
              <a:t>f*</a:t>
            </a:r>
            <a:r>
              <a:rPr lang="en-US" sz="2000">
                <a:latin typeface="Times New Roman" charset="0"/>
              </a:rPr>
              <a:t>| </a:t>
            </a:r>
            <a:r>
              <a:rPr lang="en-US" sz="2000"/>
              <a:t>flow augmentations, where </a:t>
            </a:r>
            <a:r>
              <a:rPr lang="en-US" sz="2000" b="1" i="1">
                <a:latin typeface="Times New Roman" charset="0"/>
              </a:rPr>
              <a:t>f*</a:t>
            </a:r>
            <a:r>
              <a:rPr lang="en-US" sz="2000"/>
              <a:t> is a maximum flow</a:t>
            </a:r>
          </a:p>
          <a:p>
            <a:pPr>
              <a:lnSpc>
                <a:spcPct val="90000"/>
              </a:lnSpc>
            </a:pPr>
            <a:r>
              <a:rPr lang="en-US" sz="2000"/>
              <a:t>Example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The augmenting paths found alternate between </a:t>
            </a:r>
            <a:r>
              <a:rPr lang="en-US" sz="1800" b="1" i="1">
                <a:latin typeface="Symbol" charset="0"/>
              </a:rPr>
              <a:t>p</a:t>
            </a:r>
            <a:r>
              <a:rPr lang="en-US" sz="1800" baseline="-25000">
                <a:latin typeface="Times New Roman" charset="0"/>
              </a:rPr>
              <a:t>1</a:t>
            </a:r>
            <a:r>
              <a:rPr lang="en-US" sz="1800"/>
              <a:t> and </a:t>
            </a:r>
            <a:r>
              <a:rPr lang="en-US" sz="1800" b="1" i="1">
                <a:latin typeface="Symbol" charset="0"/>
              </a:rPr>
              <a:t>p</a:t>
            </a:r>
            <a:r>
              <a:rPr lang="en-US" sz="1800" baseline="-25000">
                <a:latin typeface="Times New Roman" charset="0"/>
              </a:rPr>
              <a:t>2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The algorithm performs 100 augmentations</a:t>
            </a:r>
          </a:p>
          <a:p>
            <a:pPr>
              <a:lnSpc>
                <a:spcPct val="90000"/>
              </a:lnSpc>
            </a:pPr>
            <a:r>
              <a:rPr lang="en-US" sz="2000"/>
              <a:t>Finding an augmenting path and augmenting the flow takes </a:t>
            </a:r>
            <a:r>
              <a:rPr lang="en-US" sz="2000" b="1" i="1">
                <a:latin typeface="Times New Roman" charset="0"/>
              </a:rPr>
              <a:t>O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Times New Roman" charset="0"/>
              </a:rPr>
              <a:t>n </a:t>
            </a:r>
            <a:r>
              <a:rPr lang="en-US" sz="2000">
                <a:latin typeface="Symbol" charset="0"/>
              </a:rPr>
              <a:t>+</a:t>
            </a:r>
            <a:r>
              <a:rPr lang="en-US" sz="2000" b="1" i="1">
                <a:latin typeface="Times New Roman" charset="0"/>
              </a:rPr>
              <a:t> m</a:t>
            </a:r>
            <a:r>
              <a:rPr lang="en-US" sz="2000">
                <a:latin typeface="Times New Roman" charset="0"/>
              </a:rPr>
              <a:t>)</a:t>
            </a:r>
            <a:r>
              <a:rPr lang="en-US" sz="2000"/>
              <a:t> time</a:t>
            </a:r>
          </a:p>
          <a:p>
            <a:pPr>
              <a:lnSpc>
                <a:spcPct val="90000"/>
              </a:lnSpc>
            </a:pPr>
            <a:r>
              <a:rPr lang="en-US" sz="2000"/>
              <a:t>The running time of Ford-Fulkerson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s algorithm is </a:t>
            </a:r>
            <a:r>
              <a:rPr lang="en-US" sz="2000" b="1" i="1">
                <a:latin typeface="Times New Roman" charset="0"/>
              </a:rPr>
              <a:t>O</a:t>
            </a:r>
            <a:r>
              <a:rPr lang="en-US" sz="2000">
                <a:latin typeface="Times New Roman" charset="0"/>
              </a:rPr>
              <a:t>(|</a:t>
            </a:r>
            <a:r>
              <a:rPr lang="en-US" sz="2000" b="1" i="1">
                <a:latin typeface="Times New Roman" charset="0"/>
              </a:rPr>
              <a:t>f*</a:t>
            </a:r>
            <a:r>
              <a:rPr lang="en-US" sz="2000">
                <a:latin typeface="Times New Roman" charset="0"/>
              </a:rPr>
              <a:t>|(</a:t>
            </a:r>
            <a:r>
              <a:rPr lang="en-US" sz="2000" b="1" i="1">
                <a:latin typeface="Times New Roman" charset="0"/>
              </a:rPr>
              <a:t>n </a:t>
            </a:r>
            <a:r>
              <a:rPr lang="en-US" sz="2000">
                <a:latin typeface="Symbol" charset="0"/>
              </a:rPr>
              <a:t>+</a:t>
            </a:r>
            <a:r>
              <a:rPr lang="en-US" sz="2000" b="1" i="1">
                <a:latin typeface="Times New Roman" charset="0"/>
              </a:rPr>
              <a:t> m</a:t>
            </a:r>
            <a:r>
              <a:rPr lang="en-US" sz="2000">
                <a:latin typeface="Times New Roman" charset="0"/>
              </a:rPr>
              <a:t>))</a:t>
            </a:r>
          </a:p>
        </p:txBody>
      </p:sp>
      <p:sp>
        <p:nvSpPr>
          <p:cNvPr id="263172" name="Oval 4"/>
          <p:cNvSpPr>
            <a:spLocks noChangeAspect="1" noChangeArrowheads="1"/>
          </p:cNvSpPr>
          <p:nvPr/>
        </p:nvSpPr>
        <p:spPr bwMode="auto">
          <a:xfrm rot="21600000">
            <a:off x="8015288" y="2424113"/>
            <a:ext cx="366712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263173" name="Oval 5"/>
          <p:cNvSpPr>
            <a:spLocks noChangeAspect="1" noChangeArrowheads="1"/>
          </p:cNvSpPr>
          <p:nvPr/>
        </p:nvSpPr>
        <p:spPr bwMode="auto">
          <a:xfrm rot="21600000">
            <a:off x="5029200" y="2319338"/>
            <a:ext cx="366713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63174" name="Oval 6"/>
          <p:cNvSpPr>
            <a:spLocks noChangeAspect="1" noChangeArrowheads="1"/>
          </p:cNvSpPr>
          <p:nvPr/>
        </p:nvSpPr>
        <p:spPr bwMode="auto">
          <a:xfrm rot="21600000">
            <a:off x="6669088" y="16002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263175" name="Oval 7"/>
          <p:cNvSpPr>
            <a:spLocks noChangeAspect="1" noChangeArrowheads="1"/>
          </p:cNvSpPr>
          <p:nvPr/>
        </p:nvSpPr>
        <p:spPr bwMode="auto">
          <a:xfrm rot="21600000">
            <a:off x="6515100" y="32385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63176" name="Text Box 8"/>
          <p:cNvSpPr txBox="1">
            <a:spLocks noChangeArrowheads="1"/>
          </p:cNvSpPr>
          <p:nvPr/>
        </p:nvSpPr>
        <p:spPr bwMode="auto">
          <a:xfrm>
            <a:off x="6286500" y="23876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1</a:t>
            </a:r>
          </a:p>
        </p:txBody>
      </p:sp>
      <p:sp>
        <p:nvSpPr>
          <p:cNvPr id="263177" name="Text Box 9"/>
          <p:cNvSpPr txBox="1">
            <a:spLocks noChangeArrowheads="1"/>
          </p:cNvSpPr>
          <p:nvPr/>
        </p:nvSpPr>
        <p:spPr bwMode="auto">
          <a:xfrm>
            <a:off x="7419975" y="1776413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50</a:t>
            </a:r>
          </a:p>
        </p:txBody>
      </p:sp>
      <p:sp>
        <p:nvSpPr>
          <p:cNvPr id="263178" name="Text Box 10"/>
          <p:cNvSpPr txBox="1">
            <a:spLocks noChangeArrowheads="1"/>
          </p:cNvSpPr>
          <p:nvPr/>
        </p:nvSpPr>
        <p:spPr bwMode="auto">
          <a:xfrm>
            <a:off x="5486400" y="1766888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50</a:t>
            </a:r>
          </a:p>
        </p:txBody>
      </p:sp>
      <p:sp>
        <p:nvSpPr>
          <p:cNvPr id="263180" name="Text Box 12"/>
          <p:cNvSpPr txBox="1">
            <a:spLocks noChangeArrowheads="1"/>
          </p:cNvSpPr>
          <p:nvPr/>
        </p:nvSpPr>
        <p:spPr bwMode="auto">
          <a:xfrm>
            <a:off x="5410200" y="3062288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50</a:t>
            </a:r>
          </a:p>
        </p:txBody>
      </p:sp>
      <p:sp>
        <p:nvSpPr>
          <p:cNvPr id="263181" name="Text Box 13"/>
          <p:cNvSpPr txBox="1">
            <a:spLocks noChangeArrowheads="1"/>
          </p:cNvSpPr>
          <p:nvPr/>
        </p:nvSpPr>
        <p:spPr bwMode="auto">
          <a:xfrm>
            <a:off x="7315200" y="3138488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50</a:t>
            </a:r>
          </a:p>
        </p:txBody>
      </p:sp>
      <p:cxnSp>
        <p:nvCxnSpPr>
          <p:cNvPr id="263182" name="AutoShape 14"/>
          <p:cNvCxnSpPr>
            <a:cxnSpLocks noChangeShapeType="1"/>
            <a:stCxn id="263173" idx="7"/>
            <a:endCxn id="263174" idx="2"/>
          </p:cNvCxnSpPr>
          <p:nvPr/>
        </p:nvCxnSpPr>
        <p:spPr bwMode="auto">
          <a:xfrm flipV="1">
            <a:off x="5341938" y="1782763"/>
            <a:ext cx="1316037" cy="5699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3183" name="AutoShape 15"/>
          <p:cNvCxnSpPr>
            <a:cxnSpLocks noChangeShapeType="1"/>
            <a:stCxn id="263173" idx="5"/>
            <a:endCxn id="263175" idx="2"/>
          </p:cNvCxnSpPr>
          <p:nvPr/>
        </p:nvCxnSpPr>
        <p:spPr bwMode="auto">
          <a:xfrm>
            <a:off x="5341938" y="2651125"/>
            <a:ext cx="1162050" cy="76993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3184" name="AutoShape 16"/>
          <p:cNvCxnSpPr>
            <a:cxnSpLocks noChangeShapeType="1"/>
            <a:stCxn id="263174" idx="6"/>
            <a:endCxn id="263172" idx="1"/>
          </p:cNvCxnSpPr>
          <p:nvPr/>
        </p:nvCxnSpPr>
        <p:spPr bwMode="auto">
          <a:xfrm>
            <a:off x="7043738" y="1782763"/>
            <a:ext cx="1023937" cy="67468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3185" name="AutoShape 17"/>
          <p:cNvCxnSpPr>
            <a:cxnSpLocks noChangeShapeType="1"/>
            <a:stCxn id="263175" idx="6"/>
            <a:endCxn id="263172" idx="3"/>
          </p:cNvCxnSpPr>
          <p:nvPr/>
        </p:nvCxnSpPr>
        <p:spPr bwMode="auto">
          <a:xfrm flipV="1">
            <a:off x="6889750" y="2755900"/>
            <a:ext cx="1177925" cy="665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3186" name="AutoShape 18"/>
          <p:cNvCxnSpPr>
            <a:cxnSpLocks noChangeShapeType="1"/>
            <a:stCxn id="263175" idx="0"/>
            <a:endCxn id="263174" idx="4"/>
          </p:cNvCxnSpPr>
          <p:nvPr/>
        </p:nvCxnSpPr>
        <p:spPr bwMode="auto">
          <a:xfrm flipV="1">
            <a:off x="6697663" y="1974850"/>
            <a:ext cx="153987" cy="125253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3187" name="Oval 19"/>
          <p:cNvSpPr>
            <a:spLocks noChangeAspect="1" noChangeArrowheads="1"/>
          </p:cNvSpPr>
          <p:nvPr/>
        </p:nvSpPr>
        <p:spPr bwMode="auto">
          <a:xfrm rot="21600000">
            <a:off x="8015288" y="5219700"/>
            <a:ext cx="366712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263188" name="Oval 20"/>
          <p:cNvSpPr>
            <a:spLocks noChangeAspect="1" noChangeArrowheads="1"/>
          </p:cNvSpPr>
          <p:nvPr/>
        </p:nvSpPr>
        <p:spPr bwMode="auto">
          <a:xfrm rot="21600000">
            <a:off x="5029200" y="5114925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63189" name="Oval 21"/>
          <p:cNvSpPr>
            <a:spLocks noChangeAspect="1" noChangeArrowheads="1"/>
          </p:cNvSpPr>
          <p:nvPr/>
        </p:nvSpPr>
        <p:spPr bwMode="auto">
          <a:xfrm rot="21600000">
            <a:off x="6669088" y="439578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263190" name="Oval 22"/>
          <p:cNvSpPr>
            <a:spLocks noChangeAspect="1" noChangeArrowheads="1"/>
          </p:cNvSpPr>
          <p:nvPr/>
        </p:nvSpPr>
        <p:spPr bwMode="auto">
          <a:xfrm rot="21600000">
            <a:off x="6515100" y="60340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63191" name="Text Box 23"/>
          <p:cNvSpPr txBox="1">
            <a:spLocks noChangeArrowheads="1"/>
          </p:cNvSpPr>
          <p:nvPr/>
        </p:nvSpPr>
        <p:spPr bwMode="auto">
          <a:xfrm>
            <a:off x="6286500" y="51831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1</a:t>
            </a:r>
          </a:p>
        </p:txBody>
      </p:sp>
      <p:sp>
        <p:nvSpPr>
          <p:cNvPr id="263192" name="Text Box 24"/>
          <p:cNvSpPr txBox="1">
            <a:spLocks noChangeArrowheads="1"/>
          </p:cNvSpPr>
          <p:nvPr/>
        </p:nvSpPr>
        <p:spPr bwMode="auto">
          <a:xfrm>
            <a:off x="7419975" y="457200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50</a:t>
            </a:r>
          </a:p>
        </p:txBody>
      </p:sp>
      <p:sp>
        <p:nvSpPr>
          <p:cNvPr id="263193" name="Text Box 25"/>
          <p:cNvSpPr txBox="1">
            <a:spLocks noChangeArrowheads="1"/>
          </p:cNvSpPr>
          <p:nvPr/>
        </p:nvSpPr>
        <p:spPr bwMode="auto">
          <a:xfrm>
            <a:off x="5486400" y="4562475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50</a:t>
            </a:r>
          </a:p>
        </p:txBody>
      </p:sp>
      <p:sp>
        <p:nvSpPr>
          <p:cNvPr id="263194" name="Text Box 26"/>
          <p:cNvSpPr txBox="1">
            <a:spLocks noChangeArrowheads="1"/>
          </p:cNvSpPr>
          <p:nvPr/>
        </p:nvSpPr>
        <p:spPr bwMode="auto">
          <a:xfrm>
            <a:off x="5410200" y="5857875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50</a:t>
            </a:r>
          </a:p>
        </p:txBody>
      </p:sp>
      <p:sp>
        <p:nvSpPr>
          <p:cNvPr id="263195" name="Text Box 27"/>
          <p:cNvSpPr txBox="1">
            <a:spLocks noChangeArrowheads="1"/>
          </p:cNvSpPr>
          <p:nvPr/>
        </p:nvSpPr>
        <p:spPr bwMode="auto">
          <a:xfrm>
            <a:off x="7315200" y="5934075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50</a:t>
            </a:r>
          </a:p>
        </p:txBody>
      </p:sp>
      <p:cxnSp>
        <p:nvCxnSpPr>
          <p:cNvPr id="263196" name="AutoShape 28"/>
          <p:cNvCxnSpPr>
            <a:cxnSpLocks noChangeShapeType="1"/>
            <a:stCxn id="263188" idx="7"/>
            <a:endCxn id="263189" idx="2"/>
          </p:cNvCxnSpPr>
          <p:nvPr/>
        </p:nvCxnSpPr>
        <p:spPr bwMode="auto">
          <a:xfrm flipV="1">
            <a:off x="5341938" y="4578350"/>
            <a:ext cx="1316037" cy="56991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3197" name="AutoShape 29"/>
          <p:cNvCxnSpPr>
            <a:cxnSpLocks noChangeShapeType="1"/>
            <a:stCxn id="263188" idx="5"/>
            <a:endCxn id="263190" idx="2"/>
          </p:cNvCxnSpPr>
          <p:nvPr/>
        </p:nvCxnSpPr>
        <p:spPr bwMode="auto">
          <a:xfrm>
            <a:off x="5341938" y="5446713"/>
            <a:ext cx="1162050" cy="7699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3198" name="AutoShape 30"/>
          <p:cNvCxnSpPr>
            <a:cxnSpLocks noChangeShapeType="1"/>
            <a:stCxn id="263189" idx="6"/>
            <a:endCxn id="263187" idx="1"/>
          </p:cNvCxnSpPr>
          <p:nvPr/>
        </p:nvCxnSpPr>
        <p:spPr bwMode="auto">
          <a:xfrm>
            <a:off x="7043738" y="4578350"/>
            <a:ext cx="1023937" cy="674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3199" name="AutoShape 31"/>
          <p:cNvCxnSpPr>
            <a:cxnSpLocks noChangeShapeType="1"/>
            <a:stCxn id="263190" idx="6"/>
            <a:endCxn id="263187" idx="3"/>
          </p:cNvCxnSpPr>
          <p:nvPr/>
        </p:nvCxnSpPr>
        <p:spPr bwMode="auto">
          <a:xfrm flipV="1">
            <a:off x="6889750" y="5551488"/>
            <a:ext cx="1177925" cy="66516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3200" name="AutoShape 32"/>
          <p:cNvCxnSpPr>
            <a:cxnSpLocks noChangeShapeType="1"/>
            <a:stCxn id="263190" idx="0"/>
            <a:endCxn id="263189" idx="4"/>
          </p:cNvCxnSpPr>
          <p:nvPr/>
        </p:nvCxnSpPr>
        <p:spPr bwMode="auto">
          <a:xfrm flipV="1">
            <a:off x="6697663" y="4770438"/>
            <a:ext cx="153987" cy="125253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3201" name="Text Box 33"/>
          <p:cNvSpPr txBox="1">
            <a:spLocks noChangeArrowheads="1"/>
          </p:cNvSpPr>
          <p:nvPr/>
        </p:nvSpPr>
        <p:spPr bwMode="auto">
          <a:xfrm>
            <a:off x="6827838" y="2487613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tx2"/>
                </a:solidFill>
                <a:latin typeface="Symbol" charset="0"/>
              </a:rPr>
              <a:t>p</a:t>
            </a:r>
            <a:r>
              <a:rPr lang="en-US" sz="2000" baseline="-25000">
                <a:solidFill>
                  <a:schemeClr val="tx2"/>
                </a:solidFill>
                <a:latin typeface="Times New Roman" charset="0"/>
              </a:rPr>
              <a:t>1</a:t>
            </a:r>
          </a:p>
        </p:txBody>
      </p:sp>
      <p:sp>
        <p:nvSpPr>
          <p:cNvPr id="263202" name="Text Box 34"/>
          <p:cNvSpPr txBox="1">
            <a:spLocks noChangeArrowheads="1"/>
          </p:cNvSpPr>
          <p:nvPr/>
        </p:nvSpPr>
        <p:spPr bwMode="auto">
          <a:xfrm>
            <a:off x="6835775" y="533400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tx2"/>
                </a:solidFill>
                <a:latin typeface="Symbol" charset="0"/>
              </a:rPr>
              <a:t>p</a:t>
            </a:r>
            <a:r>
              <a:rPr lang="en-US" sz="2000" baseline="-25000">
                <a:solidFill>
                  <a:schemeClr val="tx2"/>
                </a:solidFill>
                <a:latin typeface="Times New Roman" charset="0"/>
              </a:rPr>
              <a:t>2</a:t>
            </a:r>
          </a:p>
        </p:txBody>
      </p:sp>
      <p:sp>
        <p:nvSpPr>
          <p:cNvPr id="263203" name="AutoShape 35"/>
          <p:cNvSpPr>
            <a:spLocks noChangeArrowheads="1"/>
          </p:cNvSpPr>
          <p:nvPr/>
        </p:nvSpPr>
        <p:spPr bwMode="auto">
          <a:xfrm rot="5400000">
            <a:off x="6567488" y="3871912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E811C-3646-499D-9539-B9600ED36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 Vegas and Monte Carlo Algorithms</a:t>
            </a:r>
          </a:p>
        </p:txBody>
      </p:sp>
      <p:pic>
        <p:nvPicPr>
          <p:cNvPr id="5" name="Content Placeholder 4" descr="A diagram of a graph&#10;&#10;AI-generated content may be incorrect.">
            <a:extLst>
              <a:ext uri="{FF2B5EF4-FFF2-40B4-BE49-F238E27FC236}">
                <a16:creationId xmlns:a16="http://schemas.microsoft.com/office/drawing/2014/main" id="{9AE4DC3E-B2BB-5AA5-D57D-6C342DC68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818121"/>
            <a:ext cx="8293100" cy="452350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650332-9091-AEA3-8200-E76B21C7478B}"/>
              </a:ext>
            </a:extLst>
          </p:cNvPr>
          <p:cNvSpPr txBox="1"/>
          <p:nvPr/>
        </p:nvSpPr>
        <p:spPr>
          <a:xfrm>
            <a:off x="0" y="6596390"/>
            <a:ext cx="28248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Image generated using Nano Banana Pro.</a:t>
            </a:r>
          </a:p>
        </p:txBody>
      </p:sp>
    </p:spTree>
    <p:extLst>
      <p:ext uri="{BB962C8B-B14F-4D97-AF65-F5344CB8AC3E}">
        <p14:creationId xmlns:p14="http://schemas.microsoft.com/office/powerpoint/2010/main" val="1320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Min-Cut Relationship to Max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1580"/>
            <a:ext cx="7772400" cy="5316420"/>
          </a:xfrm>
        </p:spPr>
        <p:txBody>
          <a:bodyPr/>
          <a:lstStyle/>
          <a:p>
            <a:r>
              <a:rPr lang="en-US" sz="2400" dirty="0"/>
              <a:t>The min-cut/max-flow theorem states that, given a pair of vertices, s and t, we can compute a minimum cut in polynomial time such that s is on one side of the cut and t is on the other.</a:t>
            </a:r>
          </a:p>
          <a:p>
            <a:r>
              <a:rPr lang="en-US" sz="2400" dirty="0"/>
              <a:t>In this case, however, we want the minimum cut over all possible cuts.</a:t>
            </a:r>
          </a:p>
          <a:p>
            <a:r>
              <a:rPr lang="en-US" sz="2400" dirty="0"/>
              <a:t>Nevertheless, we can compute such an overall minimum cut by O(n) calls to an (</a:t>
            </a:r>
            <a:r>
              <a:rPr lang="en-US" sz="2400" dirty="0" err="1"/>
              <a:t>s,t</a:t>
            </a:r>
            <a:r>
              <a:rPr lang="en-US" sz="2400" dirty="0"/>
              <a:t>)-min-cut-max-flow algorithm. </a:t>
            </a:r>
          </a:p>
          <a:p>
            <a:pPr lvl="1"/>
            <a:r>
              <a:rPr lang="en-US" sz="2100" dirty="0"/>
              <a:t>How? </a:t>
            </a:r>
          </a:p>
          <a:p>
            <a:r>
              <a:rPr lang="en-US" sz="2400" dirty="0"/>
              <a:t>Here, we show how to design a simple, efficient Monte Carlo randomized algorithm that succeeds with high probability without using min-cut-max-flow.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00287-E5E2-194D-A07C-A3FC8EA239E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75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Contracting Edges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12" y="1600200"/>
            <a:ext cx="8305800" cy="4800600"/>
          </a:xfrm>
        </p:spPr>
        <p:txBody>
          <a:bodyPr/>
          <a:lstStyle/>
          <a:p>
            <a:r>
              <a:rPr lang="en-US" sz="2000" dirty="0"/>
              <a:t>The simple randomized algorithm algorithm repeatedly performs contraction operations on the graph. </a:t>
            </a:r>
          </a:p>
          <a:p>
            <a:r>
              <a:rPr lang="en-US" sz="2000" dirty="0"/>
              <a:t>Let G be a graph with n vertices, where we allow G to have parallel edges. We denote with (</a:t>
            </a:r>
            <a:r>
              <a:rPr lang="en-US" sz="2000" dirty="0" err="1"/>
              <a:t>v,w</a:t>
            </a:r>
            <a:r>
              <a:rPr lang="en-US" sz="2000" dirty="0"/>
              <a:t>) any edge with endpoints v and w. </a:t>
            </a:r>
          </a:p>
          <a:p>
            <a:r>
              <a:rPr lang="en-US" sz="2000" dirty="0"/>
              <a:t>The contraction of an edge e of G with endpoints u and v consists of the following steps that yield a new graph with n − 1 vertices, denoted G/e:</a:t>
            </a:r>
          </a:p>
          <a:p>
            <a:pPr marL="0" indent="0">
              <a:buNone/>
            </a:pPr>
            <a:endParaRPr lang="en-US" sz="11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Remove edge e and any other edge between its endpoints, u and v.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Create a new vertex, w.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For every edge, f, incident on u, detach f from u and attach it to w. Formally speaking, let z be the other endpoint of f. Change the endpoints of f to be z and w.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For every edge, f, incident on v, detach f from v and attach it to w.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00287-E5E2-194D-A07C-A3FC8EA239E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33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dirty="0"/>
              <a:t>Contracting Edges, An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00287-E5E2-194D-A07C-A3FC8EA239E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76401"/>
            <a:ext cx="4267200" cy="2643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733800"/>
            <a:ext cx="4343400" cy="2696265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3746230" y="1787814"/>
            <a:ext cx="3448173" cy="1948968"/>
          </a:xfrm>
          <a:custGeom>
            <a:avLst/>
            <a:gdLst>
              <a:gd name="connsiteX0" fmla="*/ 0 w 3448173"/>
              <a:gd name="connsiteY0" fmla="*/ 459737 h 1948968"/>
              <a:gd name="connsiteX1" fmla="*/ 1672098 w 3448173"/>
              <a:gd name="connsiteY1" fmla="*/ 12054 h 1948968"/>
              <a:gd name="connsiteX2" fmla="*/ 3316785 w 3448173"/>
              <a:gd name="connsiteY2" fmla="*/ 889147 h 1948968"/>
              <a:gd name="connsiteX3" fmla="*/ 3344196 w 3448173"/>
              <a:gd name="connsiteY3" fmla="*/ 1948968 h 194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173" h="1948968">
                <a:moveTo>
                  <a:pt x="0" y="459737"/>
                </a:moveTo>
                <a:cubicBezTo>
                  <a:pt x="559650" y="200111"/>
                  <a:pt x="1119301" y="-59514"/>
                  <a:pt x="1672098" y="12054"/>
                </a:cubicBezTo>
                <a:cubicBezTo>
                  <a:pt x="2224895" y="83622"/>
                  <a:pt x="3038102" y="566328"/>
                  <a:pt x="3316785" y="889147"/>
                </a:cubicBezTo>
                <a:cubicBezTo>
                  <a:pt x="3595468" y="1211966"/>
                  <a:pt x="3344196" y="1948968"/>
                  <a:pt x="3344196" y="1948968"/>
                </a:cubicBezTo>
              </a:path>
            </a:pathLst>
          </a:custGeom>
          <a:ln w="38100" cmpd="sng">
            <a:solidFill>
              <a:schemeClr val="tx1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5552" y="2738635"/>
            <a:ext cx="3357788" cy="457200"/>
          </a:xfrm>
          <a:solidFill>
            <a:schemeClr val="bg1"/>
          </a:solidFill>
          <a:ln>
            <a:solidFill>
              <a:srgbClr val="40458C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Contracting the edge (v</a:t>
            </a:r>
            <a:r>
              <a:rPr lang="en-US" sz="2000" baseline="-25000" dirty="0"/>
              <a:t>6</a:t>
            </a:r>
            <a:r>
              <a:rPr lang="en-US" sz="2000" dirty="0"/>
              <a:t>,v</a:t>
            </a:r>
            <a:r>
              <a:rPr lang="en-US" sz="2000" baseline="-25000" dirty="0"/>
              <a:t>8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3182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dirty="0"/>
              <a:t>Contracting Edges, An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00287-E5E2-194D-A07C-A3FC8EA239E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63" y="1847702"/>
            <a:ext cx="4343400" cy="2696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467" y="3615471"/>
            <a:ext cx="4043782" cy="2632929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 rot="3311792" flipV="1">
            <a:off x="1517265" y="3423582"/>
            <a:ext cx="4098923" cy="2051812"/>
          </a:xfrm>
          <a:custGeom>
            <a:avLst/>
            <a:gdLst>
              <a:gd name="connsiteX0" fmla="*/ 0 w 3448173"/>
              <a:gd name="connsiteY0" fmla="*/ 459737 h 1948968"/>
              <a:gd name="connsiteX1" fmla="*/ 1672098 w 3448173"/>
              <a:gd name="connsiteY1" fmla="*/ 12054 h 1948968"/>
              <a:gd name="connsiteX2" fmla="*/ 3316785 w 3448173"/>
              <a:gd name="connsiteY2" fmla="*/ 889147 h 1948968"/>
              <a:gd name="connsiteX3" fmla="*/ 3344196 w 3448173"/>
              <a:gd name="connsiteY3" fmla="*/ 1948968 h 194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173" h="1948968">
                <a:moveTo>
                  <a:pt x="0" y="459737"/>
                </a:moveTo>
                <a:cubicBezTo>
                  <a:pt x="559650" y="200111"/>
                  <a:pt x="1119301" y="-59514"/>
                  <a:pt x="1672098" y="12054"/>
                </a:cubicBezTo>
                <a:cubicBezTo>
                  <a:pt x="2224895" y="83622"/>
                  <a:pt x="3038102" y="566328"/>
                  <a:pt x="3316785" y="889147"/>
                </a:cubicBezTo>
                <a:cubicBezTo>
                  <a:pt x="3595468" y="1211966"/>
                  <a:pt x="3344196" y="1948968"/>
                  <a:pt x="3344196" y="1948968"/>
                </a:cubicBezTo>
              </a:path>
            </a:pathLst>
          </a:custGeom>
          <a:ln w="38100" cmpd="sng">
            <a:solidFill>
              <a:schemeClr val="tx1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800600"/>
            <a:ext cx="3357788" cy="457200"/>
          </a:xfrm>
          <a:solidFill>
            <a:schemeClr val="bg1"/>
          </a:solidFill>
          <a:ln>
            <a:solidFill>
              <a:srgbClr val="40458C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Contracting the edge (v</a:t>
            </a:r>
            <a:r>
              <a:rPr lang="en-US" sz="2000" baseline="-25000" dirty="0"/>
              <a:t>2</a:t>
            </a:r>
            <a:r>
              <a:rPr lang="en-US" sz="2000" dirty="0"/>
              <a:t>,v</a:t>
            </a:r>
            <a:r>
              <a:rPr lang="en-US" sz="2000" baseline="-25000" dirty="0"/>
              <a:t>3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3383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dirty="0"/>
              <a:t>Contracting Edges, An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00287-E5E2-194D-A07C-A3FC8EA239E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3470"/>
          <a:stretch/>
        </p:blipFill>
        <p:spPr>
          <a:xfrm>
            <a:off x="680618" y="1560672"/>
            <a:ext cx="4043782" cy="2541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549010"/>
            <a:ext cx="4114800" cy="2699390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 rot="11090879" flipH="1" flipV="1">
            <a:off x="3910139" y="2711143"/>
            <a:ext cx="4715113" cy="1509558"/>
          </a:xfrm>
          <a:custGeom>
            <a:avLst/>
            <a:gdLst>
              <a:gd name="connsiteX0" fmla="*/ 0 w 3448173"/>
              <a:gd name="connsiteY0" fmla="*/ 459737 h 1948968"/>
              <a:gd name="connsiteX1" fmla="*/ 1672098 w 3448173"/>
              <a:gd name="connsiteY1" fmla="*/ 12054 h 1948968"/>
              <a:gd name="connsiteX2" fmla="*/ 3316785 w 3448173"/>
              <a:gd name="connsiteY2" fmla="*/ 889147 h 1948968"/>
              <a:gd name="connsiteX3" fmla="*/ 3344196 w 3448173"/>
              <a:gd name="connsiteY3" fmla="*/ 1948968 h 194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173" h="1948968">
                <a:moveTo>
                  <a:pt x="0" y="459737"/>
                </a:moveTo>
                <a:cubicBezTo>
                  <a:pt x="559650" y="200111"/>
                  <a:pt x="1119301" y="-59514"/>
                  <a:pt x="1672098" y="12054"/>
                </a:cubicBezTo>
                <a:cubicBezTo>
                  <a:pt x="2224895" y="83622"/>
                  <a:pt x="3038102" y="566328"/>
                  <a:pt x="3316785" y="889147"/>
                </a:cubicBezTo>
                <a:cubicBezTo>
                  <a:pt x="3595468" y="1211966"/>
                  <a:pt x="3344196" y="1948968"/>
                  <a:pt x="3344196" y="1948968"/>
                </a:cubicBezTo>
              </a:path>
            </a:pathLst>
          </a:custGeom>
          <a:ln w="38100" cmpd="sng">
            <a:solidFill>
              <a:schemeClr val="tx1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412" y="2819400"/>
            <a:ext cx="3357788" cy="457200"/>
          </a:xfrm>
          <a:solidFill>
            <a:schemeClr val="bg1"/>
          </a:solidFill>
          <a:ln>
            <a:solidFill>
              <a:srgbClr val="40458C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Contracting the edge (v</a:t>
            </a:r>
            <a:r>
              <a:rPr lang="en-US" sz="2000" baseline="-25000" dirty="0"/>
              <a:t>7</a:t>
            </a:r>
            <a:r>
              <a:rPr lang="en-US" sz="2000" dirty="0"/>
              <a:t>,v</a:t>
            </a:r>
            <a:r>
              <a:rPr lang="en-US" sz="2000" baseline="-25000" dirty="0"/>
              <a:t>9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0147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dirty="0"/>
              <a:t>Contracting Edges, An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00287-E5E2-194D-A07C-A3FC8EA239E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2674"/>
            <a:ext cx="4114800" cy="2699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106" y="3461675"/>
            <a:ext cx="3886200" cy="2427573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 rot="3555084" flipV="1">
            <a:off x="422334" y="3479040"/>
            <a:ext cx="4461780" cy="2028240"/>
          </a:xfrm>
          <a:custGeom>
            <a:avLst/>
            <a:gdLst>
              <a:gd name="connsiteX0" fmla="*/ 0 w 3448173"/>
              <a:gd name="connsiteY0" fmla="*/ 459737 h 1948968"/>
              <a:gd name="connsiteX1" fmla="*/ 1672098 w 3448173"/>
              <a:gd name="connsiteY1" fmla="*/ 12054 h 1948968"/>
              <a:gd name="connsiteX2" fmla="*/ 3316785 w 3448173"/>
              <a:gd name="connsiteY2" fmla="*/ 889147 h 1948968"/>
              <a:gd name="connsiteX3" fmla="*/ 3344196 w 3448173"/>
              <a:gd name="connsiteY3" fmla="*/ 1948968 h 194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173" h="1948968">
                <a:moveTo>
                  <a:pt x="0" y="459737"/>
                </a:moveTo>
                <a:cubicBezTo>
                  <a:pt x="559650" y="200111"/>
                  <a:pt x="1119301" y="-59514"/>
                  <a:pt x="1672098" y="12054"/>
                </a:cubicBezTo>
                <a:cubicBezTo>
                  <a:pt x="2224895" y="83622"/>
                  <a:pt x="3038102" y="566328"/>
                  <a:pt x="3316785" y="889147"/>
                </a:cubicBezTo>
                <a:cubicBezTo>
                  <a:pt x="3595468" y="1211966"/>
                  <a:pt x="3344196" y="1948968"/>
                  <a:pt x="3344196" y="1948968"/>
                </a:cubicBezTo>
              </a:path>
            </a:pathLst>
          </a:custGeom>
          <a:ln w="38100" cmpd="sng">
            <a:solidFill>
              <a:schemeClr val="tx1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00600"/>
            <a:ext cx="3581400" cy="457200"/>
          </a:xfrm>
          <a:solidFill>
            <a:schemeClr val="bg1"/>
          </a:solidFill>
          <a:ln>
            <a:solidFill>
              <a:srgbClr val="40458C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Contracting the edge (v</a:t>
            </a:r>
            <a:r>
              <a:rPr lang="en-US" sz="2000" baseline="-25000" dirty="0"/>
              <a:t>1</a:t>
            </a:r>
            <a:r>
              <a:rPr lang="en-US" sz="2000" dirty="0"/>
              <a:t>,w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7781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dirty="0"/>
              <a:t>Contracting Edges, An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00287-E5E2-194D-A07C-A3FC8EA239E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3886200" cy="2427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347383"/>
            <a:ext cx="3122939" cy="136077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988391" y="5112705"/>
            <a:ext cx="3051031" cy="10971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0"/>
              <a:buChar char="q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charset="0"/>
              <a:buChar char="w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000" dirty="0"/>
              <a:t>This final graph has the same minimum cut as the original graph.</a:t>
            </a:r>
          </a:p>
        </p:txBody>
      </p:sp>
      <p:sp>
        <p:nvSpPr>
          <p:cNvPr id="20" name="Freeform 19"/>
          <p:cNvSpPr/>
          <p:nvPr/>
        </p:nvSpPr>
        <p:spPr>
          <a:xfrm rot="3555084" flipV="1">
            <a:off x="3200668" y="2542670"/>
            <a:ext cx="2869053" cy="3228139"/>
          </a:xfrm>
          <a:custGeom>
            <a:avLst/>
            <a:gdLst>
              <a:gd name="connsiteX0" fmla="*/ 0 w 3448173"/>
              <a:gd name="connsiteY0" fmla="*/ 459737 h 1948968"/>
              <a:gd name="connsiteX1" fmla="*/ 1672098 w 3448173"/>
              <a:gd name="connsiteY1" fmla="*/ 12054 h 1948968"/>
              <a:gd name="connsiteX2" fmla="*/ 3316785 w 3448173"/>
              <a:gd name="connsiteY2" fmla="*/ 889147 h 1948968"/>
              <a:gd name="connsiteX3" fmla="*/ 3344196 w 3448173"/>
              <a:gd name="connsiteY3" fmla="*/ 1948968 h 194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173" h="1948968">
                <a:moveTo>
                  <a:pt x="0" y="459737"/>
                </a:moveTo>
                <a:cubicBezTo>
                  <a:pt x="559650" y="200111"/>
                  <a:pt x="1119301" y="-59514"/>
                  <a:pt x="1672098" y="12054"/>
                </a:cubicBezTo>
                <a:cubicBezTo>
                  <a:pt x="2224895" y="83622"/>
                  <a:pt x="3038102" y="566328"/>
                  <a:pt x="3316785" y="889147"/>
                </a:cubicBezTo>
                <a:cubicBezTo>
                  <a:pt x="3595468" y="1211966"/>
                  <a:pt x="3344196" y="1948968"/>
                  <a:pt x="3344196" y="1948968"/>
                </a:cubicBezTo>
              </a:path>
            </a:pathLst>
          </a:custGeom>
          <a:ln w="38100" cmpd="sng">
            <a:solidFill>
              <a:schemeClr val="tx1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343400"/>
            <a:ext cx="3810000" cy="1447800"/>
          </a:xfrm>
          <a:solidFill>
            <a:schemeClr val="bg1"/>
          </a:solidFill>
          <a:ln>
            <a:solidFill>
              <a:srgbClr val="40458C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Contracting the edge (v</a:t>
            </a:r>
            <a:r>
              <a:rPr lang="en-US" sz="2000" baseline="-25000" dirty="0"/>
              <a:t>4</a:t>
            </a:r>
            <a:r>
              <a:rPr lang="en-US" sz="2000" dirty="0"/>
              <a:t>,v</a:t>
            </a:r>
            <a:r>
              <a:rPr lang="en-US" sz="2000" baseline="-25000" dirty="0"/>
              <a:t>5</a:t>
            </a:r>
            <a:r>
              <a:rPr lang="en-US" sz="2000" dirty="0"/>
              <a:t>),  yielding w</a:t>
            </a:r>
            <a:r>
              <a:rPr lang="en-US" sz="2000" baseline="-25000" dirty="0"/>
              <a:t>5</a:t>
            </a:r>
            <a:r>
              <a:rPr lang="en-US" sz="2000" dirty="0"/>
              <a:t>, contracting (w</a:t>
            </a:r>
            <a:r>
              <a:rPr lang="en-US" sz="2000" baseline="-25000" dirty="0"/>
              <a:t>4</a:t>
            </a:r>
            <a:r>
              <a:rPr lang="en-US" sz="2000" dirty="0"/>
              <a:t>,w</a:t>
            </a:r>
            <a:r>
              <a:rPr lang="en-US" sz="2000" baseline="-25000" dirty="0"/>
              <a:t>5</a:t>
            </a:r>
            <a:r>
              <a:rPr lang="en-US" sz="2000" dirty="0"/>
              <a:t>), yielding w</a:t>
            </a:r>
            <a:r>
              <a:rPr lang="en-US" sz="2000" baseline="-25000" dirty="0"/>
              <a:t>6</a:t>
            </a:r>
            <a:r>
              <a:rPr lang="en-US" sz="2000" dirty="0"/>
              <a:t>, and contracting (w</a:t>
            </a:r>
            <a:r>
              <a:rPr lang="en-US" sz="2000" baseline="-25000" dirty="0"/>
              <a:t>1</a:t>
            </a:r>
            <a:r>
              <a:rPr lang="en-US" sz="2000" dirty="0"/>
              <a:t>,w</a:t>
            </a:r>
            <a:r>
              <a:rPr lang="en-US" sz="2000" baseline="-25000" dirty="0"/>
              <a:t>3</a:t>
            </a:r>
            <a:r>
              <a:rPr lang="en-US" sz="2000" dirty="0"/>
              <a:t>), yielding w</a:t>
            </a:r>
            <a:r>
              <a:rPr lang="en-US" sz="2000" baseline="-25000" dirty="0"/>
              <a:t>7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3355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Karger’s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114800"/>
          </a:xfrm>
        </p:spPr>
        <p:txBody>
          <a:bodyPr/>
          <a:lstStyle/>
          <a:p>
            <a:r>
              <a:rPr lang="en-US" sz="2800" dirty="0"/>
              <a:t>A simple min-cut algorithm, which succeeds with high probability is to repeat the following procedure multiple times, keeping track of the smallest cut that it ever finds: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00287-E5E2-194D-A07C-A3FC8EA239E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30" y="3680110"/>
            <a:ext cx="7620000" cy="2554014"/>
          </a:xfrm>
          <a:prstGeom prst="rect">
            <a:avLst/>
          </a:prstGeom>
          <a:ln w="38100" cap="sq">
            <a:solidFill>
              <a:srgbClr val="40458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1656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848600" cy="4419600"/>
          </a:xfrm>
        </p:spPr>
        <p:txBody>
          <a:bodyPr/>
          <a:lstStyle/>
          <a:p>
            <a:r>
              <a:rPr lang="en-US" sz="2000" dirty="0"/>
              <a:t>Let G be a graph with n vertices and m edges, and let C be a given minimum cut of G. We will evaluate the probability that the algorithm returns the cut C. </a:t>
            </a:r>
          </a:p>
          <a:p>
            <a:r>
              <a:rPr lang="en-US" sz="2000" dirty="0"/>
              <a:t>Since G may have other minimum cuts, this probability is a lower bound on the success probability of the algorithm.</a:t>
            </a:r>
          </a:p>
          <a:p>
            <a:r>
              <a:rPr lang="en-US" sz="2000" dirty="0"/>
              <a:t>Let </a:t>
            </a:r>
            <a:r>
              <a:rPr lang="en-US" sz="2000" dirty="0" err="1"/>
              <a:t>G</a:t>
            </a:r>
            <a:r>
              <a:rPr lang="en-US" sz="2000" baseline="-25000" dirty="0" err="1"/>
              <a:t>i</a:t>
            </a:r>
            <a:r>
              <a:rPr lang="en-US" sz="2000" dirty="0"/>
              <a:t> be the graph obtained after </a:t>
            </a:r>
            <a:r>
              <a:rPr lang="en-US" sz="2000" dirty="0" err="1"/>
              <a:t>i</a:t>
            </a:r>
            <a:r>
              <a:rPr lang="en-US" sz="2000" dirty="0"/>
              <a:t> contractions performed by the algorithm and let m</a:t>
            </a:r>
            <a:r>
              <a:rPr lang="en-US" sz="2000" baseline="-25000" dirty="0"/>
              <a:t>i</a:t>
            </a:r>
            <a:r>
              <a:rPr lang="en-US" sz="2000" dirty="0"/>
              <a:t> be the number of edges of </a:t>
            </a:r>
            <a:r>
              <a:rPr lang="en-US" sz="2000" dirty="0" err="1"/>
              <a:t>G</a:t>
            </a:r>
            <a:r>
              <a:rPr lang="en-US" sz="2000" baseline="-25000" dirty="0" err="1"/>
              <a:t>i</a:t>
            </a:r>
            <a:r>
              <a:rPr lang="en-US" sz="2000" dirty="0"/>
              <a:t>. Assume that G</a:t>
            </a:r>
            <a:r>
              <a:rPr lang="en-US" sz="2000" baseline="-25000" dirty="0"/>
              <a:t>i−1 </a:t>
            </a:r>
            <a:r>
              <a:rPr lang="en-US" sz="2000" dirty="0"/>
              <a:t>contains all the edges of C. The probability that </a:t>
            </a:r>
            <a:r>
              <a:rPr lang="en-US" sz="2000" dirty="0" err="1"/>
              <a:t>G</a:t>
            </a:r>
            <a:r>
              <a:rPr lang="en-US" sz="2000" baseline="-25000" dirty="0" err="1"/>
              <a:t>i</a:t>
            </a:r>
            <a:r>
              <a:rPr lang="en-US" sz="2000" dirty="0"/>
              <a:t> also contains all the edges of C is equal to 1 − k/m</a:t>
            </a:r>
            <a:r>
              <a:rPr lang="en-US" sz="2000" baseline="-25000" dirty="0"/>
              <a:t>i-1</a:t>
            </a:r>
            <a:r>
              <a:rPr lang="en-US" sz="2000" dirty="0"/>
              <a:t> since we contract any given edge of C with probability 1/m</a:t>
            </a:r>
            <a:r>
              <a:rPr lang="en-US" sz="2000" baseline="-25000" dirty="0"/>
              <a:t>i−1 </a:t>
            </a:r>
            <a:r>
              <a:rPr lang="en-US" sz="2000" dirty="0"/>
              <a:t>and C has k edges.</a:t>
            </a:r>
          </a:p>
          <a:p>
            <a:r>
              <a:rPr lang="en-US" sz="2000" dirty="0"/>
              <a:t>Thus, the probability, P, that the algorithm returns cut C 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00287-E5E2-194D-A07C-A3FC8EA239E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522712"/>
            <a:ext cx="2895600" cy="87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04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Analysis,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72000"/>
          </a:xfrm>
        </p:spPr>
        <p:txBody>
          <a:bodyPr/>
          <a:lstStyle/>
          <a:p>
            <a:r>
              <a:rPr lang="en-US" sz="2400" dirty="0"/>
              <a:t>Since k is the size of the minimum cut of each graph </a:t>
            </a:r>
            <a:r>
              <a:rPr lang="en-US" sz="2400" dirty="0" err="1"/>
              <a:t>G</a:t>
            </a:r>
            <a:r>
              <a:rPr lang="en-US" sz="2400" baseline="-25000" dirty="0" err="1"/>
              <a:t>i</a:t>
            </a:r>
            <a:r>
              <a:rPr lang="en-US" sz="2400" dirty="0"/>
              <a:t>, we have that each vertex of </a:t>
            </a:r>
            <a:r>
              <a:rPr lang="en-US" sz="2400" dirty="0" err="1"/>
              <a:t>G</a:t>
            </a:r>
            <a:r>
              <a:rPr lang="en-US" sz="2400" baseline="-25000" dirty="0" err="1"/>
              <a:t>i</a:t>
            </a:r>
            <a:r>
              <a:rPr lang="en-US" sz="2400" dirty="0"/>
              <a:t> has degree at least k. </a:t>
            </a:r>
          </a:p>
          <a:p>
            <a:r>
              <a:rPr lang="en-US" sz="2400" dirty="0"/>
              <a:t>Thus, we obtain the following lower bound on m</a:t>
            </a:r>
            <a:r>
              <a:rPr lang="en-US" sz="2400" baseline="-25000" dirty="0"/>
              <a:t>i</a:t>
            </a:r>
            <a:r>
              <a:rPr lang="en-US" sz="2400" dirty="0"/>
              <a:t>, the number of edges of </a:t>
            </a:r>
            <a:r>
              <a:rPr lang="en-US" sz="2400" dirty="0" err="1"/>
              <a:t>G</a:t>
            </a:r>
            <a:r>
              <a:rPr lang="en-US" sz="2400" baseline="-25000" dirty="0" err="1"/>
              <a:t>i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We can then use these bounds to derive a lower bound for P.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00287-E5E2-194D-A07C-A3FC8EA239E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3886200"/>
            <a:ext cx="552293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5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37FB3-B082-B6AD-1A36-AC08FBF3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9" y="642146"/>
            <a:ext cx="8628062" cy="620598"/>
          </a:xfrm>
        </p:spPr>
        <p:txBody>
          <a:bodyPr/>
          <a:lstStyle/>
          <a:p>
            <a:r>
              <a:rPr lang="en-US" dirty="0"/>
              <a:t>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7FA8F-661C-B7A6-1283-14D0909B8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19" y="1262744"/>
            <a:ext cx="8628062" cy="290966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graph</a:t>
            </a:r>
            <a:r>
              <a:rPr lang="en-US" dirty="0"/>
              <a:t>, G=(V,E) is defined by a set of </a:t>
            </a:r>
            <a:r>
              <a:rPr lang="en-US" b="1" dirty="0"/>
              <a:t>vertices</a:t>
            </a:r>
            <a:r>
              <a:rPr lang="en-US" dirty="0"/>
              <a:t>, V, and a set of </a:t>
            </a:r>
            <a:r>
              <a:rPr lang="en-US" b="1" dirty="0"/>
              <a:t>edges</a:t>
            </a:r>
            <a:r>
              <a:rPr lang="en-US" dirty="0"/>
              <a:t>, E, which is a subset of V x V.</a:t>
            </a:r>
          </a:p>
          <a:p>
            <a:r>
              <a:rPr lang="en-US" dirty="0"/>
              <a:t>The following graph is an </a:t>
            </a:r>
            <a:r>
              <a:rPr lang="en-US" b="1" dirty="0"/>
              <a:t>undirected</a:t>
            </a:r>
            <a:r>
              <a:rPr lang="en-US" dirty="0"/>
              <a:t> graph, in which the set of vertices is V = {A, B, C, D, E, F} and the set of edges is </a:t>
            </a:r>
          </a:p>
          <a:p>
            <a:pPr marL="0" indent="0">
              <a:buNone/>
            </a:pPr>
            <a:r>
              <a:rPr lang="en-US" dirty="0"/>
              <a:t>	E = {AB, AC, BC, BE, BD, CE, DE, DF, EF}.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FD794A-1960-A7C8-9198-0B896173D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763" y="3766458"/>
            <a:ext cx="4430380" cy="304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Analysis, part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72000"/>
          </a:xfrm>
        </p:spPr>
        <p:txBody>
          <a:bodyPr/>
          <a:lstStyle/>
          <a:p>
            <a:r>
              <a:rPr lang="en-US" sz="2400" dirty="0"/>
              <a:t>The following bound implies that P is at least proportional to 1/n</a:t>
            </a:r>
            <a:r>
              <a:rPr lang="en-US" sz="2400" baseline="30000" dirty="0"/>
              <a:t>2</a:t>
            </a:r>
            <a:r>
              <a:rPr lang="en-US" sz="2400" dirty="0"/>
              <a:t>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00287-E5E2-194D-A07C-A3FC8EA239E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14600"/>
            <a:ext cx="5865446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95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447731"/>
            <a:ext cx="3340100" cy="9718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Analysis, part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80114"/>
            <a:ext cx="7620000" cy="4876800"/>
          </a:xfrm>
        </p:spPr>
        <p:txBody>
          <a:bodyPr/>
          <a:lstStyle/>
          <a:p>
            <a:r>
              <a:rPr lang="en-US" sz="2400" dirty="0"/>
              <a:t>We can boost the probability by running the algorithm multiple times. In particular, if we run the</a:t>
            </a:r>
          </a:p>
          <a:p>
            <a:r>
              <a:rPr lang="en-US" sz="2400" dirty="0"/>
              <a:t>algorithm for t*n-choose-2 rounds, where t is a positive integer, we have that at least one round returns cut C with probability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By a well-known property of the mathematical constant </a:t>
            </a:r>
            <a:r>
              <a:rPr lang="en-US" sz="2400" b="1" dirty="0"/>
              <a:t>e</a:t>
            </a:r>
            <a:r>
              <a:rPr lang="en-US" sz="2400" dirty="0"/>
              <a:t>, the base of the natural logarithm, ln, we obtain P(t) &gt; 1 – 1/</a:t>
            </a:r>
            <a:r>
              <a:rPr lang="en-US" sz="2400" b="1" dirty="0"/>
              <a:t>e</a:t>
            </a:r>
            <a:r>
              <a:rPr lang="en-US" sz="2400" baseline="30000" dirty="0"/>
              <a:t>t</a:t>
            </a:r>
            <a:r>
              <a:rPr lang="en-US" sz="2400" dirty="0"/>
              <a:t> .</a:t>
            </a:r>
          </a:p>
          <a:p>
            <a:r>
              <a:rPr lang="en-US" sz="2400" dirty="0"/>
              <a:t>If we choose t = c </a:t>
            </a:r>
            <a:r>
              <a:rPr lang="en-US" sz="2400" dirty="0" err="1"/>
              <a:t>ln</a:t>
            </a:r>
            <a:r>
              <a:rPr lang="en-US" sz="2400" dirty="0"/>
              <a:t> n, where c is a constant, then the success probability is at least 1 – 1/</a:t>
            </a:r>
            <a:r>
              <a:rPr lang="en-US" sz="2400" dirty="0" err="1"/>
              <a:t>n</a:t>
            </a:r>
            <a:r>
              <a:rPr lang="en-US" sz="2400" baseline="30000" dirty="0" err="1"/>
              <a:t>c</a:t>
            </a:r>
            <a:r>
              <a:rPr lang="en-US" sz="2400" dirty="0"/>
              <a:t> 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00287-E5E2-194D-A07C-A3FC8EA239E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37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305800" cy="4419600"/>
          </a:xfrm>
        </p:spPr>
        <p:txBody>
          <a:bodyPr/>
          <a:lstStyle/>
          <a:p>
            <a:r>
              <a:rPr lang="en-US" sz="2800" dirty="0"/>
              <a:t>A contraction operation can be executed in O(n) time, if the graph is represented using an adjacency list.</a:t>
            </a:r>
          </a:p>
          <a:p>
            <a:r>
              <a:rPr lang="en-US" sz="2800" dirty="0"/>
              <a:t>Thus, the running time of one round is O(n</a:t>
            </a:r>
            <a:r>
              <a:rPr lang="en-US" sz="2800" baseline="30000" dirty="0"/>
              <a:t>2</a:t>
            </a:r>
            <a:r>
              <a:rPr lang="en-US" sz="2800" dirty="0"/>
              <a:t>).</a:t>
            </a:r>
          </a:p>
          <a:p>
            <a:r>
              <a:rPr lang="en-US" sz="2800" dirty="0"/>
              <a:t>We repeat the algorithm O(n</a:t>
            </a:r>
            <a:r>
              <a:rPr lang="en-US" sz="2800" baseline="30000" dirty="0"/>
              <a:t>2</a:t>
            </a:r>
            <a:r>
              <a:rPr lang="en-US" sz="2800" dirty="0"/>
              <a:t> log n) times.</a:t>
            </a:r>
          </a:p>
          <a:p>
            <a:r>
              <a:rPr lang="en-US" sz="2800" dirty="0"/>
              <a:t>Thus, the total running time is O(n</a:t>
            </a:r>
            <a:r>
              <a:rPr lang="en-US" sz="2800" baseline="30000" dirty="0"/>
              <a:t>4</a:t>
            </a:r>
            <a:r>
              <a:rPr lang="en-US" sz="2800" dirty="0"/>
              <a:t> log n).</a:t>
            </a:r>
          </a:p>
          <a:p>
            <a:r>
              <a:rPr lang="en-US" sz="2800" dirty="0"/>
              <a:t>This can be improved to O(n</a:t>
            </a:r>
            <a:r>
              <a:rPr lang="en-US" sz="2800" baseline="30000" dirty="0"/>
              <a:t>2</a:t>
            </a:r>
            <a:r>
              <a:rPr lang="en-US" sz="2800" dirty="0"/>
              <a:t> log</a:t>
            </a:r>
            <a:r>
              <a:rPr lang="en-US" sz="2800" baseline="30000" dirty="0"/>
              <a:t>3</a:t>
            </a:r>
            <a:r>
              <a:rPr lang="en-US" sz="2800" dirty="0"/>
              <a:t> n)…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00287-E5E2-194D-A07C-A3FC8EA239E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60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95CD7-62A1-15C0-B7D7-B5879CE3D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9" y="427383"/>
            <a:ext cx="8628062" cy="629094"/>
          </a:xfrm>
        </p:spPr>
        <p:txBody>
          <a:bodyPr/>
          <a:lstStyle/>
          <a:p>
            <a:r>
              <a:rPr lang="en-US" dirty="0"/>
              <a:t>Improved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0D1BB-8569-04E8-1206-659B9E3A9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665" y="5893184"/>
            <a:ext cx="8361769" cy="674137"/>
          </a:xfrm>
        </p:spPr>
        <p:txBody>
          <a:bodyPr/>
          <a:lstStyle/>
          <a:p>
            <a:r>
              <a:rPr lang="en-US" sz="2000" dirty="0" err="1"/>
              <a:t>ContractGraph</a:t>
            </a:r>
            <a:r>
              <a:rPr lang="en-US" sz="2000" dirty="0"/>
              <a:t>(G, r) is a variation of </a:t>
            </a:r>
            <a:r>
              <a:rPr lang="en-US" sz="2000" dirty="0" err="1"/>
              <a:t>ContractGraph</a:t>
            </a:r>
            <a:r>
              <a:rPr lang="en-US" sz="2000" dirty="0"/>
              <a:t>(G) that performs n − r contractions and returns the resulting graph, which has r vertices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0B377-79D2-C7B6-FBCF-7FF152BBF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0" y="1056477"/>
            <a:ext cx="7714524" cy="488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06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D062B-86C0-EAE3-79D3-EDD06BFDB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69" y="519483"/>
            <a:ext cx="8628062" cy="629094"/>
          </a:xfrm>
        </p:spPr>
        <p:txBody>
          <a:bodyPr/>
          <a:lstStyle/>
          <a:p>
            <a:r>
              <a:rPr lang="en-US" dirty="0"/>
              <a:t>Time Analysis of Improved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7A0AB-08B0-AC24-0CC0-3B80AFAA2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8577"/>
            <a:ext cx="8293100" cy="5067279"/>
          </a:xfrm>
        </p:spPr>
        <p:txBody>
          <a:bodyPr/>
          <a:lstStyle/>
          <a:p>
            <a:r>
              <a:rPr lang="en-US" sz="2400" dirty="0" err="1"/>
              <a:t>RecursiveContractGraph</a:t>
            </a:r>
            <a:r>
              <a:rPr lang="en-US" sz="2400" dirty="0"/>
              <a:t> makes two recursive calls.</a:t>
            </a:r>
          </a:p>
          <a:p>
            <a:r>
              <a:rPr lang="en-US" sz="2400" dirty="0"/>
              <a:t>After each call, the size of the input graph is a constant fraction, 1/√2, of the size before the call. </a:t>
            </a:r>
          </a:p>
          <a:p>
            <a:r>
              <a:rPr lang="en-US" sz="2400" dirty="0"/>
              <a:t>Thus, the execution of the algorithm can be modeled by a binary recursion tree with depth 2 log n.</a:t>
            </a:r>
          </a:p>
          <a:p>
            <a:r>
              <a:rPr lang="en-US" sz="2400" dirty="0"/>
              <a:t>The number of contractions performed in a call, excluding those within its recursive calls, is proportional to the number of vertices of the graph. </a:t>
            </a:r>
          </a:p>
          <a:p>
            <a:r>
              <a:rPr lang="en-US" sz="2400" dirty="0"/>
              <a:t>Since each contraction takes linear time in the number of vertices, the work done within a call, excluding its recursive calls, is quadratic in the number of vertices.</a:t>
            </a:r>
          </a:p>
          <a:p>
            <a:r>
              <a:rPr lang="en-US" sz="2400" dirty="0"/>
              <a:t>Thus, the total work done at level </a:t>
            </a:r>
            <a:r>
              <a:rPr lang="en-US" sz="2400" dirty="0" err="1"/>
              <a:t>i</a:t>
            </a:r>
            <a:r>
              <a:rPr lang="en-US" sz="2400" dirty="0"/>
              <a:t> in the recursion tree is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3C58A-AA9C-60A1-F78D-49A997E64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326" y="5675685"/>
            <a:ext cx="2330449" cy="1080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EC2C65-3109-51F2-71D1-B5A6259CF091}"/>
              </a:ext>
            </a:extLst>
          </p:cNvPr>
          <p:cNvSpPr txBox="1"/>
          <p:nvPr/>
        </p:nvSpPr>
        <p:spPr>
          <a:xfrm>
            <a:off x="4346349" y="5985022"/>
            <a:ext cx="3873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(So total time is O(n</a:t>
            </a:r>
            <a:r>
              <a:rPr lang="en-US" sz="2400" baseline="30000" dirty="0"/>
              <a:t>2</a:t>
            </a:r>
            <a:r>
              <a:rPr lang="en-US" sz="2400" dirty="0"/>
              <a:t> log n)</a:t>
            </a:r>
          </a:p>
        </p:txBody>
      </p:sp>
    </p:spTree>
    <p:extLst>
      <p:ext uri="{BB962C8B-B14F-4D97-AF65-F5344CB8AC3E}">
        <p14:creationId xmlns:p14="http://schemas.microsoft.com/office/powerpoint/2010/main" val="67397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BDC5C-CD6D-F4B8-9F62-92177B0D9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50757"/>
            <a:ext cx="9144000" cy="684850"/>
          </a:xfrm>
        </p:spPr>
        <p:txBody>
          <a:bodyPr/>
          <a:lstStyle/>
          <a:p>
            <a:r>
              <a:rPr lang="en-US" dirty="0"/>
              <a:t>Probability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7C079-C11D-4BA4-F38B-7ECF8EFBD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85" y="1956089"/>
            <a:ext cx="8484220" cy="4393579"/>
          </a:xfrm>
        </p:spPr>
        <p:txBody>
          <a:bodyPr/>
          <a:lstStyle/>
          <a:p>
            <a:r>
              <a:rPr lang="en-US" dirty="0"/>
              <a:t>Referring to the recursion tree, we say that a node is </a:t>
            </a:r>
            <a:r>
              <a:rPr lang="en-US" b="1" dirty="0"/>
              <a:t>safe</a:t>
            </a:r>
            <a:r>
              <a:rPr lang="en-US" dirty="0"/>
              <a:t> if its associated graph contains cut C. </a:t>
            </a:r>
          </a:p>
          <a:p>
            <a:r>
              <a:rPr lang="en-US" dirty="0"/>
              <a:t>The recursive call at a safe node succeeds in returning C if one of the following events occurs: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528FD1-8F11-CBBD-8472-9B2C59ACF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6" y="4020633"/>
            <a:ext cx="8895607" cy="156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02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CE0D4-DE55-5112-28A1-6415D5164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719EDF-1666-3DA4-B3F4-135908FF0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88" y="3897739"/>
            <a:ext cx="7065118" cy="1733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232253-8B5C-81B3-27CD-12CDD3404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8332"/>
            <a:ext cx="9144000" cy="684850"/>
          </a:xfrm>
        </p:spPr>
        <p:txBody>
          <a:bodyPr/>
          <a:lstStyle/>
          <a:p>
            <a:r>
              <a:rPr lang="en-US"/>
              <a:t>Probability Analysis, Part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7F805-5564-8F1A-6E24-95D17F2C2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93" y="1193182"/>
            <a:ext cx="8896814" cy="5566847"/>
          </a:xfrm>
        </p:spPr>
        <p:txBody>
          <a:bodyPr/>
          <a:lstStyle/>
          <a:p>
            <a:r>
              <a:rPr lang="en-US" dirty="0"/>
              <a:t>Define P(</a:t>
            </a:r>
            <a:r>
              <a:rPr lang="en-US" dirty="0" err="1"/>
              <a:t>i</a:t>
            </a:r>
            <a:r>
              <a:rPr lang="en-US" dirty="0"/>
              <a:t>) as the probability that a safe node at height </a:t>
            </a:r>
            <a:r>
              <a:rPr lang="en-US" dirty="0" err="1"/>
              <a:t>i</a:t>
            </a:r>
            <a:r>
              <a:rPr lang="en-US" dirty="0"/>
              <a:t> of the recursion tree has a safe leaf in its subtree. Thus, P(2 log n) denotes the probability that algorithm </a:t>
            </a:r>
            <a:r>
              <a:rPr lang="en-US" dirty="0" err="1"/>
              <a:t>RecursiveContractGraph</a:t>
            </a:r>
            <a:r>
              <a:rPr lang="en-US" dirty="0"/>
              <a:t> succeeds in returning C.</a:t>
            </a:r>
          </a:p>
          <a:p>
            <a:r>
              <a:rPr lang="en-US" dirty="0"/>
              <a:t>Each of graphs G1 and G2 returned by </a:t>
            </a:r>
            <a:r>
              <a:rPr lang="en-US" dirty="0" err="1"/>
              <a:t>ContractGraph</a:t>
            </a:r>
            <a:r>
              <a:rPr lang="en-US" dirty="0"/>
              <a:t> contains C with probability 1/2. Thus,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implies P(</a:t>
            </a:r>
            <a:r>
              <a:rPr lang="en-US" dirty="0" err="1"/>
              <a:t>i</a:t>
            </a:r>
            <a:r>
              <a:rPr lang="en-US" dirty="0"/>
              <a:t>) is c/log n, for come constant c; hence, to get high probability takes O(n</a:t>
            </a:r>
            <a:r>
              <a:rPr lang="en-US" baseline="30000" dirty="0"/>
              <a:t>2</a:t>
            </a:r>
            <a:r>
              <a:rPr lang="en-US" dirty="0"/>
              <a:t>log</a:t>
            </a:r>
            <a:r>
              <a:rPr lang="en-US" baseline="30000" dirty="0"/>
              <a:t>3</a:t>
            </a:r>
            <a:r>
              <a:rPr lang="en-US" dirty="0"/>
              <a:t> n) time.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60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6AC2E-0885-E4D8-E0D9-07DF1C67C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Graph Representations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7C3AE1-AE35-C746-366E-B55B5466E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19" y="1766831"/>
            <a:ext cx="8772639" cy="438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65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77BF7-75F2-2ADE-33D7-CF7CA2D0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54" y="500631"/>
            <a:ext cx="8628062" cy="727042"/>
          </a:xfrm>
        </p:spPr>
        <p:txBody>
          <a:bodyPr/>
          <a:lstStyle/>
          <a:p>
            <a:r>
              <a:rPr lang="en-US" dirty="0"/>
              <a:t>A Unified Graph Representation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3C8023-256E-286A-9A98-EFE432275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188" y="1221208"/>
            <a:ext cx="8441528" cy="56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4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/>
          <a:lstStyle/>
          <a:p>
            <a:r>
              <a:rPr lang="en-US" dirty="0"/>
              <a:t>Definition of Minimum Cut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77200" cy="4419600"/>
          </a:xfrm>
        </p:spPr>
        <p:txBody>
          <a:bodyPr/>
          <a:lstStyle/>
          <a:p>
            <a:r>
              <a:rPr lang="en-US" sz="2000" dirty="0"/>
              <a:t>A cut, C, of a connected graph, G, is a subset of the edges of G whose removal disconnects G. </a:t>
            </a:r>
          </a:p>
          <a:p>
            <a:r>
              <a:rPr lang="en-US" sz="2000" dirty="0"/>
              <a:t>That is, after removing all the edges of C, we can partition the vertices of G into two subsets, A, and B such that there are no edges between a vertex in A and a vertex in B. </a:t>
            </a:r>
          </a:p>
          <a:p>
            <a:r>
              <a:rPr lang="en-US" sz="2000" dirty="0"/>
              <a:t>A </a:t>
            </a:r>
            <a:r>
              <a:rPr lang="en-US" sz="2000" b="1" dirty="0">
                <a:solidFill>
                  <a:srgbClr val="FF0000"/>
                </a:solidFill>
              </a:rPr>
              <a:t>minimum cut </a:t>
            </a:r>
            <a:r>
              <a:rPr lang="en-US" sz="2000" dirty="0"/>
              <a:t>of G is a cut of smallest size among all cuts of G.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00287-E5E2-194D-A07C-A3FC8EA239E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657600"/>
            <a:ext cx="4114800" cy="2726760"/>
          </a:xfrm>
          <a:prstGeom prst="rect">
            <a:avLst/>
          </a:prstGeom>
          <a:ln w="38100" cap="sq">
            <a:solidFill>
              <a:srgbClr val="40458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377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494" y="1286959"/>
            <a:ext cx="8077200" cy="5197475"/>
          </a:xfrm>
        </p:spPr>
        <p:txBody>
          <a:bodyPr/>
          <a:lstStyle/>
          <a:p>
            <a:r>
              <a:rPr lang="en-US" dirty="0"/>
              <a:t>In several applications, it is important to determine the size of a smallest cut of a graph. </a:t>
            </a:r>
          </a:p>
          <a:p>
            <a:pPr lvl="1"/>
            <a:r>
              <a:rPr lang="en-US" sz="2000" dirty="0"/>
              <a:t>For example, in a communications network, the failures of the edges of a cut prevents the communication between the nodes on the two sides of a cut.</a:t>
            </a:r>
          </a:p>
          <a:p>
            <a:pPr lvl="1"/>
            <a:r>
              <a:rPr lang="en-US" sz="2000" dirty="0"/>
              <a:t>Thus, the size of a minimum cut and the number of such cuts give an idea of the vulnerability of the network to edge failures. </a:t>
            </a:r>
          </a:p>
          <a:p>
            <a:r>
              <a:rPr lang="en-US" dirty="0"/>
              <a:t>Small cuts are also important for the automatic classification of web content. </a:t>
            </a:r>
          </a:p>
          <a:p>
            <a:pPr lvl="1"/>
            <a:r>
              <a:rPr lang="en-US" sz="2000" dirty="0"/>
              <a:t>Namely, consider a collection of web pages and model them as a graph, where vertices correspond to pages and edges to links between pages. </a:t>
            </a:r>
          </a:p>
          <a:p>
            <a:pPr lvl="1"/>
            <a:r>
              <a:rPr lang="en-US" sz="2000" dirty="0"/>
              <a:t>The size of a minimum cut provides a measure of how much groups of pages have related content. Also, we can use minimum cuts to recursively partition the collection into clusters of related documents.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00287-E5E2-194D-A07C-A3FC8EA239E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45A0-496F-2D44-9596-CF217209D9FA}" type="slidenum">
              <a:rPr lang="en-US"/>
              <a:pPr/>
              <a:t>8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 Network</a:t>
            </a:r>
          </a:p>
        </p:txBody>
      </p:sp>
      <p:sp>
        <p:nvSpPr>
          <p:cNvPr id="2416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468663"/>
            <a:ext cx="7772400" cy="331606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 flow network (or just network) </a:t>
            </a:r>
            <a:r>
              <a:rPr lang="en-US" sz="2400" b="1" i="1" dirty="0">
                <a:latin typeface="Times New Roman" charset="0"/>
              </a:rPr>
              <a:t>N </a:t>
            </a:r>
            <a:r>
              <a:rPr lang="en-US" sz="2400" dirty="0"/>
              <a:t>consists of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weighted digraph </a:t>
            </a:r>
            <a:r>
              <a:rPr lang="en-US" sz="2000" b="1" i="1" dirty="0">
                <a:latin typeface="Times New Roman" charset="0"/>
              </a:rPr>
              <a:t>G</a:t>
            </a:r>
            <a:r>
              <a:rPr lang="en-US" sz="2000" dirty="0"/>
              <a:t> with nonnegative integer edge weights, where the weight of an edge </a:t>
            </a:r>
            <a:r>
              <a:rPr lang="en-US" sz="2000" b="1" i="1" dirty="0">
                <a:latin typeface="Times New Roman" charset="0"/>
              </a:rPr>
              <a:t>e</a:t>
            </a:r>
            <a:r>
              <a:rPr lang="en-US" sz="2000" dirty="0"/>
              <a:t> is called the capacity </a:t>
            </a:r>
            <a:r>
              <a:rPr lang="en-US" sz="2000" b="1" i="1" dirty="0">
                <a:latin typeface="Times New Roman" charset="0"/>
              </a:rPr>
              <a:t>c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b="1" i="1" dirty="0">
                <a:latin typeface="Times New Roman" charset="0"/>
              </a:rPr>
              <a:t>e</a:t>
            </a:r>
            <a:r>
              <a:rPr lang="en-US" sz="2000" dirty="0">
                <a:latin typeface="Times New Roman" charset="0"/>
              </a:rPr>
              <a:t>)</a:t>
            </a:r>
            <a:r>
              <a:rPr lang="en-US" sz="2000" dirty="0"/>
              <a:t> of </a:t>
            </a:r>
            <a:r>
              <a:rPr lang="en-US" sz="2000" b="1" i="1" dirty="0">
                <a:latin typeface="Times New Roman" charset="0"/>
              </a:rPr>
              <a:t>e</a:t>
            </a:r>
            <a:r>
              <a:rPr lang="en-US" sz="20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Two distinguished vertices, </a:t>
            </a:r>
            <a:r>
              <a:rPr lang="en-US" sz="2000" b="1" i="1" dirty="0">
                <a:latin typeface="Times New Roman" charset="0"/>
              </a:rPr>
              <a:t>s</a:t>
            </a:r>
            <a:r>
              <a:rPr lang="en-US" sz="2000" dirty="0"/>
              <a:t> and </a:t>
            </a:r>
            <a:r>
              <a:rPr lang="en-US" sz="2000" b="1" i="1" dirty="0">
                <a:latin typeface="Times New Roman" charset="0"/>
              </a:rPr>
              <a:t>t</a:t>
            </a:r>
            <a:r>
              <a:rPr lang="en-US" sz="2000" dirty="0"/>
              <a:t> of </a:t>
            </a:r>
            <a:r>
              <a:rPr lang="en-US" sz="2000" b="1" i="1" dirty="0">
                <a:latin typeface="Times New Roman" charset="0"/>
              </a:rPr>
              <a:t>G</a:t>
            </a:r>
            <a:r>
              <a:rPr lang="en-US" sz="2000" dirty="0"/>
              <a:t>, called the source and sink, respectively, such that </a:t>
            </a:r>
            <a:r>
              <a:rPr lang="en-US" sz="2000" b="1" i="1" dirty="0">
                <a:latin typeface="Times New Roman" charset="0"/>
              </a:rPr>
              <a:t>s</a:t>
            </a:r>
            <a:r>
              <a:rPr lang="en-US" sz="2000" dirty="0"/>
              <a:t> has no incoming edges and </a:t>
            </a:r>
            <a:r>
              <a:rPr lang="en-US" sz="2000" b="1" i="1" dirty="0">
                <a:latin typeface="Times New Roman" charset="0"/>
              </a:rPr>
              <a:t>t</a:t>
            </a:r>
            <a:r>
              <a:rPr lang="en-US" sz="2000" dirty="0"/>
              <a:t> has no outgoing edges.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Example:</a:t>
            </a:r>
          </a:p>
        </p:txBody>
      </p:sp>
      <p:sp>
        <p:nvSpPr>
          <p:cNvPr id="241701" name="Oval 37"/>
          <p:cNvSpPr>
            <a:spLocks noChangeAspect="1" noChangeArrowheads="1"/>
          </p:cNvSpPr>
          <p:nvPr/>
        </p:nvSpPr>
        <p:spPr bwMode="auto">
          <a:xfrm rot="21600000">
            <a:off x="4675188" y="4881563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241702" name="Oval 38"/>
          <p:cNvSpPr>
            <a:spLocks noChangeAspect="1" noChangeArrowheads="1"/>
          </p:cNvSpPr>
          <p:nvPr/>
        </p:nvSpPr>
        <p:spPr bwMode="auto">
          <a:xfrm rot="21600000">
            <a:off x="2825750" y="4656138"/>
            <a:ext cx="366713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41703" name="Oval 39"/>
          <p:cNvSpPr>
            <a:spLocks noChangeAspect="1" noChangeArrowheads="1"/>
          </p:cNvSpPr>
          <p:nvPr/>
        </p:nvSpPr>
        <p:spPr bwMode="auto">
          <a:xfrm rot="21600000">
            <a:off x="3929063" y="3922713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241704" name="Oval 40"/>
          <p:cNvSpPr>
            <a:spLocks noChangeAspect="1" noChangeArrowheads="1"/>
          </p:cNvSpPr>
          <p:nvPr/>
        </p:nvSpPr>
        <p:spPr bwMode="auto">
          <a:xfrm rot="21600000">
            <a:off x="3752850" y="55753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41710" name="Oval 46"/>
          <p:cNvSpPr>
            <a:spLocks noChangeAspect="1" noChangeArrowheads="1"/>
          </p:cNvSpPr>
          <p:nvPr/>
        </p:nvSpPr>
        <p:spPr bwMode="auto">
          <a:xfrm rot="21600000">
            <a:off x="6018213" y="4452938"/>
            <a:ext cx="366712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241714" name="Oval 50"/>
          <p:cNvSpPr>
            <a:spLocks noChangeAspect="1" noChangeArrowheads="1"/>
          </p:cNvSpPr>
          <p:nvPr/>
        </p:nvSpPr>
        <p:spPr bwMode="auto">
          <a:xfrm rot="21600000">
            <a:off x="5570538" y="556418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241717" name="Text Box 53"/>
          <p:cNvSpPr txBox="1">
            <a:spLocks noChangeArrowheads="1"/>
          </p:cNvSpPr>
          <p:nvPr/>
        </p:nvSpPr>
        <p:spPr bwMode="auto">
          <a:xfrm>
            <a:off x="3683000" y="46116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241719" name="Text Box 55"/>
          <p:cNvSpPr txBox="1">
            <a:spLocks noChangeArrowheads="1"/>
          </p:cNvSpPr>
          <p:nvPr/>
        </p:nvSpPr>
        <p:spPr bwMode="auto">
          <a:xfrm>
            <a:off x="5191125" y="5067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41722" name="Text Box 58"/>
          <p:cNvSpPr txBox="1">
            <a:spLocks noChangeArrowheads="1"/>
          </p:cNvSpPr>
          <p:nvPr/>
        </p:nvSpPr>
        <p:spPr bwMode="auto">
          <a:xfrm>
            <a:off x="4429125" y="43037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41724" name="Text Box 60"/>
          <p:cNvSpPr txBox="1">
            <a:spLocks noChangeArrowheads="1"/>
          </p:cNvSpPr>
          <p:nvPr/>
        </p:nvSpPr>
        <p:spPr bwMode="auto">
          <a:xfrm>
            <a:off x="5041900" y="39385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41725" name="Text Box 61"/>
          <p:cNvSpPr txBox="1">
            <a:spLocks noChangeArrowheads="1"/>
          </p:cNvSpPr>
          <p:nvPr/>
        </p:nvSpPr>
        <p:spPr bwMode="auto">
          <a:xfrm>
            <a:off x="5191125" y="44878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41726" name="Text Box 62"/>
          <p:cNvSpPr txBox="1">
            <a:spLocks noChangeArrowheads="1"/>
          </p:cNvSpPr>
          <p:nvPr/>
        </p:nvSpPr>
        <p:spPr bwMode="auto">
          <a:xfrm>
            <a:off x="3289300" y="41513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6</a:t>
            </a:r>
          </a:p>
        </p:txBody>
      </p:sp>
      <p:sp>
        <p:nvSpPr>
          <p:cNvPr id="241727" name="Text Box 63"/>
          <p:cNvSpPr txBox="1">
            <a:spLocks noChangeArrowheads="1"/>
          </p:cNvSpPr>
          <p:nvPr/>
        </p:nvSpPr>
        <p:spPr bwMode="auto">
          <a:xfrm>
            <a:off x="5857875" y="5067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41728" name="Text Box 64"/>
          <p:cNvSpPr txBox="1">
            <a:spLocks noChangeArrowheads="1"/>
          </p:cNvSpPr>
          <p:nvPr/>
        </p:nvSpPr>
        <p:spPr bwMode="auto">
          <a:xfrm>
            <a:off x="4044950" y="51419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41729" name="Text Box 65"/>
          <p:cNvSpPr txBox="1">
            <a:spLocks noChangeArrowheads="1"/>
          </p:cNvSpPr>
          <p:nvPr/>
        </p:nvSpPr>
        <p:spPr bwMode="auto">
          <a:xfrm>
            <a:off x="3192463" y="52514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41730" name="Text Box 66"/>
          <p:cNvSpPr txBox="1">
            <a:spLocks noChangeArrowheads="1"/>
          </p:cNvSpPr>
          <p:nvPr/>
        </p:nvSpPr>
        <p:spPr bwMode="auto">
          <a:xfrm>
            <a:off x="4616450" y="56991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2</a:t>
            </a:r>
          </a:p>
        </p:txBody>
      </p:sp>
      <p:cxnSp>
        <p:nvCxnSpPr>
          <p:cNvPr id="241732" name="AutoShape 68"/>
          <p:cNvCxnSpPr>
            <a:cxnSpLocks noChangeShapeType="1"/>
            <a:stCxn id="241702" idx="7"/>
            <a:endCxn id="241703" idx="3"/>
          </p:cNvCxnSpPr>
          <p:nvPr/>
        </p:nvCxnSpPr>
        <p:spPr bwMode="auto">
          <a:xfrm flipV="1">
            <a:off x="3138488" y="4244975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1733" name="AutoShape 69"/>
          <p:cNvCxnSpPr>
            <a:cxnSpLocks noChangeShapeType="1"/>
            <a:stCxn id="241702" idx="5"/>
            <a:endCxn id="241704" idx="1"/>
          </p:cNvCxnSpPr>
          <p:nvPr/>
        </p:nvCxnSpPr>
        <p:spPr bwMode="auto">
          <a:xfrm>
            <a:off x="3138488" y="4987925"/>
            <a:ext cx="666750" cy="630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1734" name="AutoShape 70"/>
          <p:cNvCxnSpPr>
            <a:cxnSpLocks noChangeShapeType="1"/>
            <a:stCxn id="241703" idx="5"/>
            <a:endCxn id="241701" idx="1"/>
          </p:cNvCxnSpPr>
          <p:nvPr/>
        </p:nvCxnSpPr>
        <p:spPr bwMode="auto">
          <a:xfrm>
            <a:off x="4241800" y="4244975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1735" name="AutoShape 71"/>
          <p:cNvCxnSpPr>
            <a:cxnSpLocks noChangeShapeType="1"/>
            <a:stCxn id="241703" idx="6"/>
            <a:endCxn id="241710" idx="1"/>
          </p:cNvCxnSpPr>
          <p:nvPr/>
        </p:nvCxnSpPr>
        <p:spPr bwMode="auto">
          <a:xfrm>
            <a:off x="4303713" y="4105275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1736" name="AutoShape 72"/>
          <p:cNvCxnSpPr>
            <a:cxnSpLocks noChangeShapeType="1"/>
            <a:stCxn id="241701" idx="7"/>
            <a:endCxn id="241710" idx="2"/>
          </p:cNvCxnSpPr>
          <p:nvPr/>
        </p:nvCxnSpPr>
        <p:spPr bwMode="auto">
          <a:xfrm flipV="1">
            <a:off x="4987925" y="4635500"/>
            <a:ext cx="100965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1737" name="AutoShape 73"/>
          <p:cNvCxnSpPr>
            <a:cxnSpLocks noChangeShapeType="1"/>
            <a:stCxn id="241701" idx="5"/>
            <a:endCxn id="241714" idx="1"/>
          </p:cNvCxnSpPr>
          <p:nvPr/>
        </p:nvCxnSpPr>
        <p:spPr bwMode="auto">
          <a:xfrm>
            <a:off x="4987925" y="5203825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1738" name="AutoShape 74"/>
          <p:cNvCxnSpPr>
            <a:cxnSpLocks noChangeShapeType="1"/>
            <a:stCxn id="241714" idx="0"/>
            <a:endCxn id="241710" idx="3"/>
          </p:cNvCxnSpPr>
          <p:nvPr/>
        </p:nvCxnSpPr>
        <p:spPr bwMode="auto">
          <a:xfrm flipV="1">
            <a:off x="5753100" y="4784725"/>
            <a:ext cx="317500" cy="768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1739" name="AutoShape 75"/>
          <p:cNvCxnSpPr>
            <a:cxnSpLocks noChangeShapeType="1"/>
            <a:stCxn id="241704" idx="6"/>
            <a:endCxn id="241714" idx="2"/>
          </p:cNvCxnSpPr>
          <p:nvPr/>
        </p:nvCxnSpPr>
        <p:spPr bwMode="auto">
          <a:xfrm flipV="1">
            <a:off x="4127500" y="5746750"/>
            <a:ext cx="1431925" cy="111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1740" name="AutoShape 76"/>
          <p:cNvCxnSpPr>
            <a:cxnSpLocks noChangeShapeType="1"/>
            <a:stCxn id="241704" idx="7"/>
            <a:endCxn id="241701" idx="3"/>
          </p:cNvCxnSpPr>
          <p:nvPr/>
        </p:nvCxnSpPr>
        <p:spPr bwMode="auto">
          <a:xfrm flipV="1">
            <a:off x="4065588" y="5203825"/>
            <a:ext cx="661987" cy="4143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1741" name="AutoShape 77"/>
          <p:cNvCxnSpPr>
            <a:cxnSpLocks noChangeShapeType="1"/>
            <a:stCxn id="241702" idx="6"/>
            <a:endCxn id="241701" idx="2"/>
          </p:cNvCxnSpPr>
          <p:nvPr/>
        </p:nvCxnSpPr>
        <p:spPr bwMode="auto">
          <a:xfrm>
            <a:off x="3209925" y="4838700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206F6-BFAF-264A-95A2-21E5C37620D8}" type="slidenum">
              <a:rPr lang="en-US"/>
              <a:pPr/>
              <a:t>9</a:t>
            </a:fld>
            <a:endParaRPr lang="en-US"/>
          </a:p>
        </p:txBody>
      </p:sp>
      <p:sp>
        <p:nvSpPr>
          <p:cNvPr id="2539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</a:t>
            </a:r>
          </a:p>
        </p:txBody>
      </p:sp>
      <p:sp>
        <p:nvSpPr>
          <p:cNvPr id="253955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43050"/>
            <a:ext cx="8077200" cy="3176588"/>
          </a:xfrm>
        </p:spPr>
        <p:txBody>
          <a:bodyPr/>
          <a:lstStyle/>
          <a:p>
            <a:r>
              <a:rPr lang="en-US" sz="2000" dirty="0"/>
              <a:t>A flow </a:t>
            </a:r>
            <a:r>
              <a:rPr lang="en-US" sz="2000" b="1" i="1" dirty="0">
                <a:latin typeface="Times New Roman" charset="0"/>
              </a:rPr>
              <a:t>f</a:t>
            </a:r>
            <a:r>
              <a:rPr lang="en-US" sz="2000" dirty="0"/>
              <a:t> for a network </a:t>
            </a:r>
            <a:r>
              <a:rPr lang="en-US" sz="2000" b="1" i="1" dirty="0">
                <a:latin typeface="Times New Roman" charset="0"/>
              </a:rPr>
              <a:t>N</a:t>
            </a:r>
            <a:r>
              <a:rPr lang="en-US" sz="2000" dirty="0"/>
              <a:t> is is an assignment of an integer value </a:t>
            </a:r>
            <a:r>
              <a:rPr lang="en-US" sz="2000" b="1" i="1" dirty="0">
                <a:latin typeface="Times New Roman" charset="0"/>
              </a:rPr>
              <a:t>f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b="1" i="1" dirty="0">
                <a:latin typeface="Times New Roman" charset="0"/>
              </a:rPr>
              <a:t>e</a:t>
            </a:r>
            <a:r>
              <a:rPr lang="en-US" sz="2000" dirty="0">
                <a:latin typeface="Times New Roman" charset="0"/>
              </a:rPr>
              <a:t>)</a:t>
            </a:r>
            <a:r>
              <a:rPr lang="en-US" sz="2000" dirty="0"/>
              <a:t> to each edge </a:t>
            </a:r>
            <a:r>
              <a:rPr lang="en-US" sz="2000" b="1" i="1" dirty="0">
                <a:latin typeface="Times New Roman" charset="0"/>
              </a:rPr>
              <a:t>e</a:t>
            </a:r>
            <a:r>
              <a:rPr lang="en-US" sz="2000" dirty="0"/>
              <a:t> that satisfies the following properties:</a:t>
            </a:r>
          </a:p>
          <a:p>
            <a:pPr lvl="1">
              <a:spcAft>
                <a:spcPct val="40000"/>
              </a:spcAft>
              <a:buFont typeface="Wingdings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Capacity Rule:</a:t>
            </a:r>
            <a:r>
              <a:rPr lang="en-US" sz="1800" dirty="0"/>
              <a:t> For each edge </a:t>
            </a:r>
            <a:r>
              <a:rPr lang="en-US" sz="1800" b="1" i="1" dirty="0">
                <a:latin typeface="Times New Roman" charset="0"/>
              </a:rPr>
              <a:t>e</a:t>
            </a:r>
            <a:r>
              <a:rPr lang="en-US" sz="1800" dirty="0"/>
              <a:t>,  </a:t>
            </a:r>
            <a:r>
              <a:rPr lang="en-US" sz="1800" dirty="0">
                <a:latin typeface="Times New Roman" charset="0"/>
              </a:rPr>
              <a:t>0 </a:t>
            </a:r>
            <a:r>
              <a:rPr lang="en-US" sz="1800" dirty="0">
                <a:latin typeface="Symbol" charset="0"/>
                <a:sym typeface="Symbol" charset="0"/>
              </a:rPr>
              <a:t></a:t>
            </a:r>
            <a:r>
              <a:rPr lang="en-US" sz="1800" dirty="0">
                <a:latin typeface="Times New Roman" charset="0"/>
              </a:rPr>
              <a:t> </a:t>
            </a:r>
            <a:r>
              <a:rPr lang="en-US" sz="1800" b="1" i="1" dirty="0">
                <a:latin typeface="Times New Roman" charset="0"/>
              </a:rPr>
              <a:t>f</a:t>
            </a:r>
            <a:r>
              <a:rPr lang="en-US" sz="1800" dirty="0">
                <a:latin typeface="Times New Roman" charset="0"/>
              </a:rPr>
              <a:t> (</a:t>
            </a:r>
            <a:r>
              <a:rPr lang="en-US" sz="1800" b="1" i="1" dirty="0">
                <a:latin typeface="Times New Roman" charset="0"/>
              </a:rPr>
              <a:t>e</a:t>
            </a:r>
            <a:r>
              <a:rPr lang="en-US" sz="1800" dirty="0">
                <a:latin typeface="Times New Roman" charset="0"/>
              </a:rPr>
              <a:t>) </a:t>
            </a:r>
            <a:r>
              <a:rPr lang="en-US" sz="1800" dirty="0">
                <a:latin typeface="Symbol" charset="0"/>
                <a:sym typeface="Symbol" charset="0"/>
              </a:rPr>
              <a:t></a:t>
            </a:r>
            <a:r>
              <a:rPr lang="en-US" sz="1800" dirty="0">
                <a:latin typeface="Times New Roman" charset="0"/>
              </a:rPr>
              <a:t> </a:t>
            </a:r>
            <a:r>
              <a:rPr lang="en-US" sz="1800" b="1" i="1" dirty="0">
                <a:latin typeface="Times New Roman" charset="0"/>
              </a:rPr>
              <a:t>c</a:t>
            </a:r>
            <a:r>
              <a:rPr lang="en-US" sz="1800" dirty="0">
                <a:latin typeface="Times New Roman" charset="0"/>
              </a:rPr>
              <a:t>(</a:t>
            </a:r>
            <a:r>
              <a:rPr lang="en-US" sz="1800" b="1" i="1" dirty="0">
                <a:latin typeface="Times New Roman" charset="0"/>
              </a:rPr>
              <a:t>e</a:t>
            </a:r>
            <a:r>
              <a:rPr lang="en-US" sz="1800" dirty="0">
                <a:latin typeface="Times New Roman" charset="0"/>
              </a:rPr>
              <a:t>)</a:t>
            </a:r>
            <a:endParaRPr lang="en-US" sz="1800" dirty="0"/>
          </a:p>
          <a:p>
            <a:pPr lvl="1">
              <a:buFont typeface="Wingdings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Conservation Rule:</a:t>
            </a:r>
            <a:r>
              <a:rPr lang="en-US" sz="1800" dirty="0"/>
              <a:t> For each vertex </a:t>
            </a:r>
            <a:r>
              <a:rPr lang="en-US" sz="1800" b="1" i="1" dirty="0">
                <a:latin typeface="Times New Roman" charset="0"/>
              </a:rPr>
              <a:t>v </a:t>
            </a:r>
            <a:r>
              <a:rPr lang="en-US" sz="1800" b="1" i="1" dirty="0">
                <a:latin typeface="Times New Roman" charset="0"/>
                <a:sym typeface="Symbol" charset="0"/>
              </a:rPr>
              <a:t>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b="1" i="1" dirty="0" err="1">
                <a:latin typeface="Times New Roman" charset="0"/>
              </a:rPr>
              <a:t>s,t</a:t>
            </a:r>
            <a:br>
              <a:rPr lang="en-US" sz="1800" b="1" i="1" dirty="0">
                <a:latin typeface="Times New Roman" charset="0"/>
              </a:rPr>
            </a:br>
            <a:r>
              <a:rPr lang="en-US" sz="1800" b="1" i="1" dirty="0">
                <a:latin typeface="Times New Roman" charset="0"/>
              </a:rPr>
              <a:t> </a:t>
            </a:r>
            <a:br>
              <a:rPr lang="en-US" sz="1800" b="1" i="1" dirty="0">
                <a:latin typeface="Times New Roman" charset="0"/>
              </a:rPr>
            </a:br>
            <a:r>
              <a:rPr lang="en-US" sz="1800" dirty="0"/>
              <a:t>where </a:t>
            </a:r>
            <a:r>
              <a:rPr lang="en-US" sz="1800" b="1" i="1" dirty="0">
                <a:latin typeface="Times New Roman" charset="0"/>
              </a:rPr>
              <a:t>E</a:t>
            </a:r>
            <a:r>
              <a:rPr lang="en-US" sz="1800" baseline="30000" dirty="0">
                <a:latin typeface="Symbol" charset="0"/>
              </a:rPr>
              <a:t>-</a:t>
            </a:r>
            <a:r>
              <a:rPr lang="en-US" sz="1800" dirty="0">
                <a:latin typeface="Times New Roman" charset="0"/>
              </a:rPr>
              <a:t>(</a:t>
            </a:r>
            <a:r>
              <a:rPr lang="en-US" sz="1800" b="1" i="1" dirty="0">
                <a:latin typeface="Times New Roman" charset="0"/>
              </a:rPr>
              <a:t>v</a:t>
            </a:r>
            <a:r>
              <a:rPr lang="en-US" sz="1800" dirty="0">
                <a:latin typeface="Times New Roman" charset="0"/>
              </a:rPr>
              <a:t>)</a:t>
            </a:r>
            <a:r>
              <a:rPr lang="en-US" sz="1800" dirty="0"/>
              <a:t> and </a:t>
            </a:r>
            <a:r>
              <a:rPr lang="en-US" sz="1800" b="1" i="1" dirty="0">
                <a:latin typeface="Times New Roman" charset="0"/>
              </a:rPr>
              <a:t>E</a:t>
            </a:r>
            <a:r>
              <a:rPr lang="en-US" sz="1800" baseline="30000" dirty="0">
                <a:latin typeface="Symbol" charset="0"/>
              </a:rPr>
              <a:t>+</a:t>
            </a:r>
            <a:r>
              <a:rPr lang="en-US" sz="1800" dirty="0">
                <a:latin typeface="Times New Roman" charset="0"/>
              </a:rPr>
              <a:t>(</a:t>
            </a:r>
            <a:r>
              <a:rPr lang="en-US" sz="1800" b="1" i="1" dirty="0">
                <a:latin typeface="Times New Roman" charset="0"/>
              </a:rPr>
              <a:t>v</a:t>
            </a:r>
            <a:r>
              <a:rPr lang="en-US" sz="1800" dirty="0">
                <a:latin typeface="Times New Roman" charset="0"/>
              </a:rPr>
              <a:t>)</a:t>
            </a:r>
            <a:r>
              <a:rPr lang="en-US" sz="1800" dirty="0"/>
              <a:t> are the incoming and outgoing edges of </a:t>
            </a:r>
            <a:r>
              <a:rPr lang="en-US" sz="1800" b="1" i="1" dirty="0">
                <a:latin typeface="Times New Roman" charset="0"/>
              </a:rPr>
              <a:t>v</a:t>
            </a:r>
            <a:r>
              <a:rPr lang="en-US" sz="1800" dirty="0"/>
              <a:t>, resp. </a:t>
            </a:r>
            <a:endParaRPr lang="en-US" sz="1800" b="1" i="1" dirty="0">
              <a:latin typeface="Times New Roman" charset="0"/>
            </a:endParaRPr>
          </a:p>
          <a:p>
            <a:r>
              <a:rPr lang="en-US" sz="2000" dirty="0"/>
              <a:t>The value of a flow </a:t>
            </a:r>
            <a:r>
              <a:rPr lang="en-US" sz="2000" b="1" i="1" dirty="0">
                <a:latin typeface="Times New Roman" charset="0"/>
              </a:rPr>
              <a:t>f </a:t>
            </a:r>
            <a:r>
              <a:rPr lang="en-US" sz="2000" dirty="0"/>
              <a:t>, denoted </a:t>
            </a:r>
            <a:r>
              <a:rPr lang="en-US" sz="2000" dirty="0">
                <a:latin typeface="Times New Roman" charset="0"/>
              </a:rPr>
              <a:t>|</a:t>
            </a:r>
            <a:r>
              <a:rPr lang="en-US" sz="2000" b="1" i="1" dirty="0">
                <a:latin typeface="Times New Roman" charset="0"/>
              </a:rPr>
              <a:t>f</a:t>
            </a:r>
            <a:r>
              <a:rPr lang="en-US" sz="2000" dirty="0">
                <a:latin typeface="Times New Roman" charset="0"/>
              </a:rPr>
              <a:t>|</a:t>
            </a:r>
            <a:r>
              <a:rPr lang="en-US" sz="2000" dirty="0"/>
              <a:t>, is the total flow from the source, which is the same as the total flow into the sink </a:t>
            </a:r>
          </a:p>
          <a:p>
            <a:r>
              <a:rPr lang="en-US" sz="2000" dirty="0"/>
              <a:t>Example:</a:t>
            </a:r>
          </a:p>
        </p:txBody>
      </p:sp>
      <p:graphicFrame>
        <p:nvGraphicFramePr>
          <p:cNvPr id="253956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273445"/>
              </p:ext>
            </p:extLst>
          </p:nvPr>
        </p:nvGraphicFramePr>
        <p:xfrm>
          <a:off x="5889625" y="2459832"/>
          <a:ext cx="22860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120" imgH="368280" progId="Equation.3">
                  <p:embed/>
                </p:oleObj>
              </mc:Choice>
              <mc:Fallback>
                <p:oleObj name="Equation" r:id="rId2" imgW="1257120" imgH="368280" progId="Equation.3">
                  <p:embed/>
                  <p:pic>
                    <p:nvPicPr>
                      <p:cNvPr id="253956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2459832"/>
                        <a:ext cx="2286000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957" name="Oval 1029"/>
          <p:cNvSpPr>
            <a:spLocks noChangeAspect="1" noChangeArrowheads="1"/>
          </p:cNvSpPr>
          <p:nvPr/>
        </p:nvSpPr>
        <p:spPr bwMode="auto">
          <a:xfrm rot="21600000">
            <a:off x="4668838" y="52260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253958" name="Oval 1030"/>
          <p:cNvSpPr>
            <a:spLocks noChangeAspect="1" noChangeArrowheads="1"/>
          </p:cNvSpPr>
          <p:nvPr/>
        </p:nvSpPr>
        <p:spPr bwMode="auto">
          <a:xfrm rot="21600000">
            <a:off x="2819400" y="5000625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53959" name="Oval 1031"/>
          <p:cNvSpPr>
            <a:spLocks noChangeAspect="1" noChangeArrowheads="1"/>
          </p:cNvSpPr>
          <p:nvPr/>
        </p:nvSpPr>
        <p:spPr bwMode="auto">
          <a:xfrm rot="21600000">
            <a:off x="3922713" y="42672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253960" name="Oval 1032"/>
          <p:cNvSpPr>
            <a:spLocks noChangeAspect="1" noChangeArrowheads="1"/>
          </p:cNvSpPr>
          <p:nvPr/>
        </p:nvSpPr>
        <p:spPr bwMode="auto">
          <a:xfrm rot="21600000">
            <a:off x="3746500" y="59197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53961" name="Oval 1033"/>
          <p:cNvSpPr>
            <a:spLocks noChangeAspect="1" noChangeArrowheads="1"/>
          </p:cNvSpPr>
          <p:nvPr/>
        </p:nvSpPr>
        <p:spPr bwMode="auto">
          <a:xfrm rot="21600000">
            <a:off x="6011863" y="4797425"/>
            <a:ext cx="366712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253962" name="Oval 1034"/>
          <p:cNvSpPr>
            <a:spLocks noChangeAspect="1" noChangeArrowheads="1"/>
          </p:cNvSpPr>
          <p:nvPr/>
        </p:nvSpPr>
        <p:spPr bwMode="auto">
          <a:xfrm rot="21600000">
            <a:off x="5564188" y="590867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253963" name="Text Box 1035"/>
          <p:cNvSpPr txBox="1">
            <a:spLocks noChangeArrowheads="1"/>
          </p:cNvSpPr>
          <p:nvPr/>
        </p:nvSpPr>
        <p:spPr bwMode="auto">
          <a:xfrm>
            <a:off x="3756025" y="49784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253964" name="Text Box 1036"/>
          <p:cNvSpPr txBox="1">
            <a:spLocks noChangeArrowheads="1"/>
          </p:cNvSpPr>
          <p:nvPr/>
        </p:nvSpPr>
        <p:spPr bwMode="auto">
          <a:xfrm>
            <a:off x="5203825" y="54117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53965" name="Text Box 1037"/>
          <p:cNvSpPr txBox="1">
            <a:spLocks noChangeArrowheads="1"/>
          </p:cNvSpPr>
          <p:nvPr/>
        </p:nvSpPr>
        <p:spPr bwMode="auto">
          <a:xfrm>
            <a:off x="4470400" y="47021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53966" name="Text Box 1038"/>
          <p:cNvSpPr txBox="1">
            <a:spLocks noChangeArrowheads="1"/>
          </p:cNvSpPr>
          <p:nvPr/>
        </p:nvSpPr>
        <p:spPr bwMode="auto">
          <a:xfrm>
            <a:off x="4946650" y="4283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53967" name="Text Box 1039"/>
          <p:cNvSpPr txBox="1">
            <a:spLocks noChangeArrowheads="1"/>
          </p:cNvSpPr>
          <p:nvPr/>
        </p:nvSpPr>
        <p:spPr bwMode="auto">
          <a:xfrm>
            <a:off x="5095875" y="48323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53968" name="Text Box 1040"/>
          <p:cNvSpPr txBox="1">
            <a:spLocks noChangeArrowheads="1"/>
          </p:cNvSpPr>
          <p:nvPr/>
        </p:nvSpPr>
        <p:spPr bwMode="auto">
          <a:xfrm>
            <a:off x="3194050" y="44958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6</a:t>
            </a:r>
          </a:p>
        </p:txBody>
      </p:sp>
      <p:sp>
        <p:nvSpPr>
          <p:cNvPr id="253969" name="Text Box 1041"/>
          <p:cNvSpPr txBox="1">
            <a:spLocks noChangeArrowheads="1"/>
          </p:cNvSpPr>
          <p:nvPr/>
        </p:nvSpPr>
        <p:spPr bwMode="auto">
          <a:xfrm>
            <a:off x="5889625" y="54117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4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53970" name="Text Box 1042"/>
          <p:cNvSpPr txBox="1">
            <a:spLocks noChangeArrowheads="1"/>
          </p:cNvSpPr>
          <p:nvPr/>
        </p:nvSpPr>
        <p:spPr bwMode="auto">
          <a:xfrm>
            <a:off x="3949700" y="54864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53971" name="Text Box 1043"/>
          <p:cNvSpPr txBox="1">
            <a:spLocks noChangeArrowheads="1"/>
          </p:cNvSpPr>
          <p:nvPr/>
        </p:nvSpPr>
        <p:spPr bwMode="auto">
          <a:xfrm>
            <a:off x="3041650" y="55959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53972" name="Text Box 1044"/>
          <p:cNvSpPr txBox="1">
            <a:spLocks noChangeArrowheads="1"/>
          </p:cNvSpPr>
          <p:nvPr/>
        </p:nvSpPr>
        <p:spPr bwMode="auto">
          <a:xfrm>
            <a:off x="4521200" y="60436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>
                <a:latin typeface="Times New Roman" charset="0"/>
              </a:rPr>
              <a:t>2</a:t>
            </a:r>
          </a:p>
        </p:txBody>
      </p:sp>
      <p:cxnSp>
        <p:nvCxnSpPr>
          <p:cNvPr id="253973" name="AutoShape 1045"/>
          <p:cNvCxnSpPr>
            <a:cxnSpLocks noChangeShapeType="1"/>
            <a:stCxn id="253958" idx="7"/>
            <a:endCxn id="253959" idx="3"/>
          </p:cNvCxnSpPr>
          <p:nvPr/>
        </p:nvCxnSpPr>
        <p:spPr bwMode="auto">
          <a:xfrm flipV="1">
            <a:off x="3132138" y="4589463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3974" name="AutoShape 1046"/>
          <p:cNvCxnSpPr>
            <a:cxnSpLocks noChangeShapeType="1"/>
            <a:stCxn id="253958" idx="5"/>
            <a:endCxn id="253960" idx="1"/>
          </p:cNvCxnSpPr>
          <p:nvPr/>
        </p:nvCxnSpPr>
        <p:spPr bwMode="auto">
          <a:xfrm>
            <a:off x="3132138" y="5332413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3975" name="AutoShape 1047"/>
          <p:cNvCxnSpPr>
            <a:cxnSpLocks noChangeShapeType="1"/>
            <a:stCxn id="253959" idx="5"/>
            <a:endCxn id="253957" idx="1"/>
          </p:cNvCxnSpPr>
          <p:nvPr/>
        </p:nvCxnSpPr>
        <p:spPr bwMode="auto">
          <a:xfrm>
            <a:off x="4235450" y="4589463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3976" name="AutoShape 1048"/>
          <p:cNvCxnSpPr>
            <a:cxnSpLocks noChangeShapeType="1"/>
            <a:stCxn id="253959" idx="6"/>
            <a:endCxn id="253961" idx="1"/>
          </p:cNvCxnSpPr>
          <p:nvPr/>
        </p:nvCxnSpPr>
        <p:spPr bwMode="auto">
          <a:xfrm>
            <a:off x="4297363" y="4449763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3977" name="AutoShape 1049"/>
          <p:cNvCxnSpPr>
            <a:cxnSpLocks noChangeShapeType="1"/>
            <a:stCxn id="253957" idx="7"/>
            <a:endCxn id="253961" idx="2"/>
          </p:cNvCxnSpPr>
          <p:nvPr/>
        </p:nvCxnSpPr>
        <p:spPr bwMode="auto">
          <a:xfrm flipV="1">
            <a:off x="4981575" y="4979988"/>
            <a:ext cx="100965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3978" name="AutoShape 1050"/>
          <p:cNvCxnSpPr>
            <a:cxnSpLocks noChangeShapeType="1"/>
            <a:stCxn id="253957" idx="5"/>
            <a:endCxn id="253962" idx="1"/>
          </p:cNvCxnSpPr>
          <p:nvPr/>
        </p:nvCxnSpPr>
        <p:spPr bwMode="auto">
          <a:xfrm>
            <a:off x="4981575" y="5548313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3979" name="AutoShape 1051"/>
          <p:cNvCxnSpPr>
            <a:cxnSpLocks noChangeShapeType="1"/>
            <a:stCxn id="253962" idx="0"/>
            <a:endCxn id="253961" idx="3"/>
          </p:cNvCxnSpPr>
          <p:nvPr/>
        </p:nvCxnSpPr>
        <p:spPr bwMode="auto">
          <a:xfrm flipV="1">
            <a:off x="5746750" y="5129213"/>
            <a:ext cx="317500" cy="768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3980" name="AutoShape 1052"/>
          <p:cNvCxnSpPr>
            <a:cxnSpLocks noChangeShapeType="1"/>
            <a:stCxn id="253960" idx="6"/>
            <a:endCxn id="253962" idx="2"/>
          </p:cNvCxnSpPr>
          <p:nvPr/>
        </p:nvCxnSpPr>
        <p:spPr bwMode="auto">
          <a:xfrm flipV="1">
            <a:off x="4121150" y="6091238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3981" name="AutoShape 1053"/>
          <p:cNvCxnSpPr>
            <a:cxnSpLocks noChangeShapeType="1"/>
            <a:stCxn id="253960" idx="7"/>
            <a:endCxn id="253957" idx="3"/>
          </p:cNvCxnSpPr>
          <p:nvPr/>
        </p:nvCxnSpPr>
        <p:spPr bwMode="auto">
          <a:xfrm flipV="1">
            <a:off x="4059238" y="5548313"/>
            <a:ext cx="661987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3982" name="AutoShape 1054"/>
          <p:cNvCxnSpPr>
            <a:cxnSpLocks noChangeShapeType="1"/>
            <a:stCxn id="253958" idx="6"/>
            <a:endCxn id="253957" idx="2"/>
          </p:cNvCxnSpPr>
          <p:nvPr/>
        </p:nvCxnSpPr>
        <p:spPr bwMode="auto">
          <a:xfrm>
            <a:off x="3203575" y="5183188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ART"/>
  <p:tag name="FORCE_OPTION" val="0"/>
  <p:tag name="ARTICULATE_REFERENCE_TYPE_2" val="0"/>
  <p:tag name="ARTICULATE_REFERENCE_TITLE_2" val="UCI Student Counseling Center"/>
  <p:tag name="ARTICULATE_REFERENCE_2" val="http://www.counseling.uci.edu/"/>
  <p:tag name="ARTICULATE_REFERENCE_TYPE_3" val="0"/>
  <p:tag name="ARTICULATE_REFERENCE_TITLE_3" val="UCI Faculty and Staff Counseling Center"/>
  <p:tag name="ARTICULATE_REFERENCE_3" val="http://snap.uci.edu/viewXmlFile.jsp?resourceID=224"/>
  <p:tag name="ARTICULATE_REFERENCE_TYPE_4" val="0"/>
  <p:tag name="ARTICULATE_REFERENCE_TITLE_4" val="Schedule a Workplace Violence Workshop for Your Department"/>
  <p:tag name="ARTICULATE_REFERENCE_4" val="http://snap.uci.edu/viewXmlFile.jsp?resourceID=1566"/>
  <p:tag name="ARTICULATE_REFERENCE_TYPE_5" val="0"/>
  <p:tag name="LOGO_PIC_2" val="C:\Documents and Settings\Bonni Frazee\Desktop\Articulate UCI Template\Articulate Template\Articulate logo.jpg"/>
  <p:tag name="PRESENTER_PIC_MODE" val="0"/>
  <p:tag name="LOGO_PIC_MODE" val="1"/>
  <p:tag name="PRESENTATION_TITLE" val="Workplace Violence"/>
  <p:tag name="PRESENTATION_DESC" val="version 4"/>
  <p:tag name="LMS_QUIZ_INSERT" val="1"/>
  <p:tag name="LMS_COMPLETION_TITLE" val="Change Title"/>
  <p:tag name="LMS_COMPLETION_ID" val="Change_Title"/>
  <p:tag name="LMS_COMPLETION_VERSION" val="1.0"/>
  <p:tag name="LMS_COMPLETION_DURATION" val="01:00:00"/>
  <p:tag name="LMS_COMPLETION_SCO_TITLE" val="Change Title"/>
  <p:tag name="LMS_COMPLETION_SCO_ID" val="Change_Title"/>
  <p:tag name="LMS_COMPLETION_THRESHOLD" val="3"/>
  <p:tag name="LMS_COMPLETION_METHOD" val="VIEW"/>
  <p:tag name="LMS_REPORTING" val="0"/>
  <p:tag name="LMS_DATA_SCORM" val="Yes"/>
  <p:tag name="PUBLISH_TITLE" val="Change Title"/>
  <p:tag name="ARTICULATE_PUBLISH_PATH" val="X:\eLearning_Sources\eLearning_other\UCI_eLearning\elearning Creation\Published"/>
  <p:tag name="ARTICULATE_LOGO" val="UCI_logo.jpg"/>
  <p:tag name="ARTICULATE_PRESENTER" val="(None selected)"/>
  <p:tag name="ARTICULATE_LMS" val="0"/>
  <p:tag name="LMS_PUBLISH" val="Yes"/>
  <p:tag name="LMS_PROTOCOL_METHOD" val="SCORM"/>
  <p:tag name="LMS_PROTOCOL_VERSION" val="1.2"/>
  <p:tag name="ARTICULATE_TEMPLATE" val="UCI White"/>
  <p:tag name="PLAYERLOGOHEIGHT" val="41"/>
  <p:tag name="PLAYERLOGOWIDTH" val="244"/>
  <p:tag name="LASTPUBLISHED" val="X:\eLearning_Sources\eLearning_other\UCI_eLearning\elearning Creation\CoursePrep\Published\Course Preparation\player.html"/>
  <p:tag name="ARTICULATE_REFERENCE_COUNT" val="1"/>
  <p:tag name="ARTICULATE_REFERENCE_TYPE_1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3.968"/>
</p:tagLst>
</file>

<file path=ppt/theme/theme1.xml><?xml version="1.0" encoding="utf-8"?>
<a:theme xmlns:a="http://schemas.openxmlformats.org/drawingml/2006/main" name="UCI Master">
  <a:themeElements>
    <a:clrScheme name="UCI Mast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UCI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UCI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4172</TotalTime>
  <Words>2948</Words>
  <Application>Microsoft Macintosh PowerPoint</Application>
  <PresentationFormat>On-screen Show (4:3)</PresentationFormat>
  <Paragraphs>557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Symbol</vt:lpstr>
      <vt:lpstr>Tahoma</vt:lpstr>
      <vt:lpstr>Times New Roman</vt:lpstr>
      <vt:lpstr>Wingdings</vt:lpstr>
      <vt:lpstr>UCI Master</vt:lpstr>
      <vt:lpstr>Equation</vt:lpstr>
      <vt:lpstr>Randomized Graph Algorithms</vt:lpstr>
      <vt:lpstr>Las Vegas and Monte Carlo Algorithms</vt:lpstr>
      <vt:lpstr>Graphs</vt:lpstr>
      <vt:lpstr>Traditional Graph Representations</vt:lpstr>
      <vt:lpstr>A Unified Graph Representation</vt:lpstr>
      <vt:lpstr>Definition of Minimum Cut</vt:lpstr>
      <vt:lpstr>Applications</vt:lpstr>
      <vt:lpstr>Flow Network</vt:lpstr>
      <vt:lpstr>Flow</vt:lpstr>
      <vt:lpstr>Maximum Flow</vt:lpstr>
      <vt:lpstr>Cut</vt:lpstr>
      <vt:lpstr>Flows and Cuts</vt:lpstr>
      <vt:lpstr>Augmenting Path</vt:lpstr>
      <vt:lpstr>Flow Augmentation</vt:lpstr>
      <vt:lpstr>The Ford-Fulkerson Algorithm</vt:lpstr>
      <vt:lpstr>Max-Flow and Min-Cut</vt:lpstr>
      <vt:lpstr>Example (1)</vt:lpstr>
      <vt:lpstr>Example (2)</vt:lpstr>
      <vt:lpstr>Analysis</vt:lpstr>
      <vt:lpstr>Min-Cut Relationship to Max Flow</vt:lpstr>
      <vt:lpstr>Contracting Edges</vt:lpstr>
      <vt:lpstr>Contracting Edges, An Example</vt:lpstr>
      <vt:lpstr>Contracting Edges, An Example</vt:lpstr>
      <vt:lpstr>Contracting Edges, An Example</vt:lpstr>
      <vt:lpstr>Contracting Edges, An Example</vt:lpstr>
      <vt:lpstr>Contracting Edges, An Example</vt:lpstr>
      <vt:lpstr>Karger’s Algorithm</vt:lpstr>
      <vt:lpstr>Analysis</vt:lpstr>
      <vt:lpstr>Analysis, part 2</vt:lpstr>
      <vt:lpstr>Analysis, part 3</vt:lpstr>
      <vt:lpstr>Analysis, part 4</vt:lpstr>
      <vt:lpstr>Running Time Analysis</vt:lpstr>
      <vt:lpstr>Improved Algorithm</vt:lpstr>
      <vt:lpstr>Time Analysis of Improved Algorithm</vt:lpstr>
      <vt:lpstr>Probability Analysis</vt:lpstr>
      <vt:lpstr>Probability Analysis, Part 2</vt:lpstr>
    </vt:vector>
  </TitlesOfParts>
  <Manager/>
  <Company>University California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dc:description/>
  <cp:lastModifiedBy>Michael T Goodrich</cp:lastModifiedBy>
  <cp:revision>159</cp:revision>
  <dcterms:created xsi:type="dcterms:W3CDTF">2002-12-30T18:35:41Z</dcterms:created>
  <dcterms:modified xsi:type="dcterms:W3CDTF">2026-02-01T23:27:50Z</dcterms:modified>
</cp:coreProperties>
</file>