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</p:sldMasterIdLst>
  <p:notesMasterIdLst>
    <p:notesMasterId r:id="rId36"/>
  </p:notesMasterIdLst>
  <p:sldIdLst>
    <p:sldId id="256" r:id="rId2"/>
    <p:sldId id="371" r:id="rId3"/>
    <p:sldId id="263" r:id="rId4"/>
    <p:sldId id="415" r:id="rId5"/>
    <p:sldId id="390" r:id="rId6"/>
    <p:sldId id="268" r:id="rId7"/>
    <p:sldId id="401" r:id="rId8"/>
    <p:sldId id="402" r:id="rId9"/>
    <p:sldId id="421" r:id="rId10"/>
    <p:sldId id="396" r:id="rId11"/>
    <p:sldId id="399" r:id="rId12"/>
    <p:sldId id="397" r:id="rId13"/>
    <p:sldId id="400" r:id="rId14"/>
    <p:sldId id="398" r:id="rId15"/>
    <p:sldId id="264" r:id="rId16"/>
    <p:sldId id="409" r:id="rId17"/>
    <p:sldId id="328" r:id="rId18"/>
    <p:sldId id="429" r:id="rId19"/>
    <p:sldId id="422" r:id="rId20"/>
    <p:sldId id="410" r:id="rId21"/>
    <p:sldId id="403" r:id="rId22"/>
    <p:sldId id="405" r:id="rId23"/>
    <p:sldId id="430" r:id="rId24"/>
    <p:sldId id="414" r:id="rId25"/>
    <p:sldId id="431" r:id="rId26"/>
    <p:sldId id="417" r:id="rId27"/>
    <p:sldId id="418" r:id="rId28"/>
    <p:sldId id="420" r:id="rId29"/>
    <p:sldId id="419" r:id="rId30"/>
    <p:sldId id="432" r:id="rId31"/>
    <p:sldId id="433" r:id="rId32"/>
    <p:sldId id="416" r:id="rId33"/>
    <p:sldId id="434" r:id="rId34"/>
    <p:sldId id="435" r:id="rId35"/>
  </p:sldIdLst>
  <p:sldSz cx="9144000" cy="6858000" type="screen4x3"/>
  <p:notesSz cx="6858000" cy="9144000"/>
  <p:custDataLst>
    <p:tags r:id="rId3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86"/>
    <p:restoredTop sz="94691"/>
  </p:normalViewPr>
  <p:slideViewPr>
    <p:cSldViewPr snapToGrid="0">
      <p:cViewPr varScale="1">
        <p:scale>
          <a:sx n="103" d="100"/>
          <a:sy n="103" d="100"/>
        </p:scale>
        <p:origin x="1728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0.xml"/><Relationship Id="rId2" Type="http://schemas.openxmlformats.org/officeDocument/2006/relationships/slide" Target="slides/slide5.xml"/><Relationship Id="rId1" Type="http://schemas.openxmlformats.org/officeDocument/2006/relationships/slide" Target="slides/slide2.xml"/><Relationship Id="rId6" Type="http://schemas.openxmlformats.org/officeDocument/2006/relationships/slide" Target="slides/slide13.xml"/><Relationship Id="rId5" Type="http://schemas.openxmlformats.org/officeDocument/2006/relationships/slide" Target="slides/slide12.xml"/><Relationship Id="rId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D5468529-623D-774E-8C94-AEBAA54A5AB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8A6B6FAC-02EE-E54A-94F0-174D35BBF4C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AED2FCA3-D04E-384D-A102-EEEA3AB2F470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00977F41-4A6D-8547-84F6-4ED2DFF8EEF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BAF15641-4CA0-5844-B746-F8464C2F077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064D596C-057A-7949-B6C3-084F77894F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2ECB797-135A-B645-BA1F-2FB8F3B1BA8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14FDCFB-E8EC-A64E-BB7B-737E930B96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611F23-A958-B542-9B83-C7083E876BA9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DB2780BD-8694-3D47-9738-517A4DD2F6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1BE57E19-9754-9043-9D06-53870FF813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z="18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ECB797-135A-B645-BA1F-2FB8F3B1BA85}" type="slidenum">
              <a:rPr lang="en-US" altLang="en-US" smtClean="0"/>
              <a:pPr/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6279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>
            <a:extLst>
              <a:ext uri="{FF2B5EF4-FFF2-40B4-BE49-F238E27FC236}">
                <a16:creationId xmlns:a16="http://schemas.microsoft.com/office/drawing/2014/main" id="{C5EA430B-A23C-654A-9017-8877A907905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31775" y="2089150"/>
            <a:ext cx="8574088" cy="1554163"/>
          </a:xfrm>
          <a:extLst>
            <a:ext uri="{AF507438-7753-43E0-B8FC-AC1667EBCBE1}">
              <a14:hiddenEffects xmlns:a14="http://schemas.microsoft.com/office/drawing/2010/main">
                <a:effectLst>
                  <a:outerShdw dist="63500" dir="2212194" algn="ctr" rotWithShape="0">
                    <a:schemeClr val="tx1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lnSpc>
                <a:spcPct val="90000"/>
              </a:lnSpc>
              <a:defRPr sz="4600" b="1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276483" name="Rectangle 3">
            <a:extLst>
              <a:ext uri="{FF2B5EF4-FFF2-40B4-BE49-F238E27FC236}">
                <a16:creationId xmlns:a16="http://schemas.microsoft.com/office/drawing/2014/main" id="{4E6056C4-BBE0-EE49-84C0-4785ABA0328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31775" y="4035425"/>
            <a:ext cx="8574088" cy="137795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4D4D4D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spcBef>
                <a:spcPct val="30000"/>
              </a:spcBef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276484" name="Rectangle 4">
            <a:extLst>
              <a:ext uri="{FF2B5EF4-FFF2-40B4-BE49-F238E27FC236}">
                <a16:creationId xmlns:a16="http://schemas.microsoft.com/office/drawing/2014/main" id="{53A6680A-44D4-784D-9BED-FCD0AFCA298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>
          <a:xfrm>
            <a:off x="3505200" y="6216650"/>
            <a:ext cx="2133600" cy="4778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276485" name="Rectangle 5">
            <a:extLst>
              <a:ext uri="{FF2B5EF4-FFF2-40B4-BE49-F238E27FC236}">
                <a16:creationId xmlns:a16="http://schemas.microsoft.com/office/drawing/2014/main" id="{7730C9A1-9743-0442-AC9B-A553B02271B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125413" y="6223000"/>
            <a:ext cx="2143125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276486" name="Rectangle 6">
            <a:extLst>
              <a:ext uri="{FF2B5EF4-FFF2-40B4-BE49-F238E27FC236}">
                <a16:creationId xmlns:a16="http://schemas.microsoft.com/office/drawing/2014/main" id="{662610D4-07B6-AB4C-898B-69863F851A5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8175625" y="6329363"/>
            <a:ext cx="844550" cy="4778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39BD475-42A0-B047-BB4B-3E80637FDA26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9" name="Picture 13">
            <a:extLst>
              <a:ext uri="{FF2B5EF4-FFF2-40B4-BE49-F238E27FC236}">
                <a16:creationId xmlns:a16="http://schemas.microsoft.com/office/drawing/2014/main" id="{984F57BE-DD12-3143-8358-96282ABC094B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917"/>
          <a:stretch/>
        </p:blipFill>
        <p:spPr bwMode="auto">
          <a:xfrm>
            <a:off x="0" y="0"/>
            <a:ext cx="9144000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46B57-7AD2-9F4E-9B07-E57C3A62A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0767E9-E7A9-2746-83DD-012ABF0FE3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905AE-718F-0842-A2DE-0DD675D162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413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A2715E-4066-4C4B-84EC-C6D410C07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8DB70F-3E45-694D-9BAF-1764AD632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1213" y="6245225"/>
            <a:ext cx="588962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E570EA2-3E0E-D643-9853-B9E68D8F73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4656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DE783C-00AF-1441-9CCE-3D48FD0718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54800" y="828675"/>
            <a:ext cx="2155825" cy="46085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081B2C-CDFC-5F46-96E6-EB67C8D4D6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82563" y="828675"/>
            <a:ext cx="6319837" cy="46085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24EC27-BE5C-7149-9AD5-C3574B60EE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413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6ACBFB-7145-1D4A-ADB0-0E6E58339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F40486-9D88-A94C-89E2-BA9B9214B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1213" y="6245225"/>
            <a:ext cx="588962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6C8E93A-BE18-F44D-99BA-E3CD60E769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5896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F3877-B09C-634E-B282-99CAEB15B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8A096-D484-CE46-B649-8087385556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A60E63-FF17-BB4E-B0E9-8E921DADF3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413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36BE0E-FDFD-184F-8292-0794BDF10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83EB63-C8AA-5548-BC21-D76D531C9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1213" y="6245225"/>
            <a:ext cx="588962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AD0E2FB-4BD6-D04C-8788-6E6E545732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7100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6F126-141D-7143-B910-01E0DC145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DB4DEF-436B-0941-938E-0FBA1CD1E8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915FC0-6DC4-E241-BD16-E052EEF2E0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413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353B08-5386-7E4E-B514-057CAB4E6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F7D636-4746-494A-B6B3-E87FC2C59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1213" y="6245225"/>
            <a:ext cx="588962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F09FAAF-8198-654D-B057-0FEDDFD1B4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0409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1C5AF-C8E8-D649-AC10-858CE6767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610C06-DAC1-3943-89E8-92FE8B1227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1000" y="2189163"/>
            <a:ext cx="4070350" cy="32480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F23228-1F02-4040-A415-67A82BC7B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03750" y="2189163"/>
            <a:ext cx="4070350" cy="32480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94FE66-1994-9643-B419-0CE1210C9D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413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23882F-2037-B94C-AA2D-02ACA4E86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8CB84A-E874-164B-84DF-D76543E98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1213" y="6245225"/>
            <a:ext cx="588962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07DBE27-472C-D245-BFBD-66B721222B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1564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73269-8405-D944-B5E1-007EEDEB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78970B-264C-CF4E-B109-4161606635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345FB5-5FBF-4A4F-A703-FB3453EFD8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897C3E-1BF4-4B48-A913-B44E92E378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2020AD-CD2C-DE49-A833-6F39BE34C4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B21536-18DA-1845-B460-DE7D1D9CBB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413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11BB82-C304-9644-8829-29B02E27B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3DB1E9-C764-3149-B90E-7A31CD988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1213" y="6245225"/>
            <a:ext cx="588962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7BFCA45-A96D-154E-94E5-31BEFCD900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7760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90525-4E50-A341-A1A2-98A781C4C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E6D01A-EA0B-D24C-94CE-78E9FFB47B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413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0FF9A5-8A05-8A4B-AAA8-F31D45F6F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121B49-BBA3-C244-A06B-9DB8613A4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1213" y="6245225"/>
            <a:ext cx="588962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16F6FF6-D854-804B-BE3C-88B0DE1D29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0112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BD7E4B-3F89-3249-B301-66D3772FE9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413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DC236-885A-8341-A199-9F203FF8D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41B2BB-5A6B-6F4A-B973-FDCDEA8CD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1213" y="6245225"/>
            <a:ext cx="588962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B7EC12F-0B5D-1743-AA59-B04720612F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1518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F0461-BA43-8245-B4AD-D3B95D5CE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09C137-925C-0448-92F0-DEFF69E167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278220-608C-564D-8451-CC496F9939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62AA24-B55A-454B-8613-3CEBF27AB6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413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414F91-05CC-AD42-9327-CE9D743FD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2F482B-16B0-9245-9119-97E8640FF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1213" y="6245225"/>
            <a:ext cx="588962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7DE07BE-A102-1145-9B3C-33C4280BF5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0078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630EA-EF7E-BD4A-97FA-F10C80F4F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F6B317-BB57-D249-B0DD-2E1D4B6697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0045A8-D207-5D49-B335-EAC6A11E96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92BCB5-C9B2-DC41-8A22-F39F01D9F0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413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B44263-6D27-084D-99B3-6AE26B2CA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EC2FDB-BBAD-E44A-8251-5E4944BD7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1213" y="6245225"/>
            <a:ext cx="588962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C81A3F4-2594-204E-8E09-4A0AEB6AC7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1511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469" name="Picture 13">
            <a:extLst>
              <a:ext uri="{FF2B5EF4-FFF2-40B4-BE49-F238E27FC236}">
                <a16:creationId xmlns:a16="http://schemas.microsoft.com/office/drawing/2014/main" id="{631473C5-AADA-BE4A-A54F-6BA9F99669D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917"/>
          <a:stretch/>
        </p:blipFill>
        <p:spPr bwMode="auto">
          <a:xfrm>
            <a:off x="0" y="0"/>
            <a:ext cx="9144000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5458" name="Rectangle 2">
            <a:extLst>
              <a:ext uri="{FF2B5EF4-FFF2-40B4-BE49-F238E27FC236}">
                <a16:creationId xmlns:a16="http://schemas.microsoft.com/office/drawing/2014/main" id="{3DDDC3D2-CABD-414D-BAF3-6C3945626C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13519" y="642145"/>
            <a:ext cx="8628062" cy="994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rgbClr val="000066"/>
                  </a:outerShdw>
                </a:effectLst>
              </a14:hiddenEffects>
            </a:ext>
          </a:extLst>
        </p:spPr>
        <p:txBody>
          <a:bodyPr vert="horz" wrap="square" lIns="80400" tIns="40200" rIns="80400" bIns="402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75459" name="Rectangle 3">
            <a:extLst>
              <a:ext uri="{FF2B5EF4-FFF2-40B4-BE49-F238E27FC236}">
                <a16:creationId xmlns:a16="http://schemas.microsoft.com/office/drawing/2014/main" id="{F5A74A2D-18EB-EE4C-8A74-73B30EDF2E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729409"/>
            <a:ext cx="8293100" cy="470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vert="horz" wrap="square" lIns="80400" tIns="40200" rIns="80400" bIns="402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defTabSz="803275" rtl="0" fontAlgn="base">
        <a:lnSpc>
          <a:spcPct val="85000"/>
        </a:lnSpc>
        <a:spcBef>
          <a:spcPct val="20000"/>
        </a:spcBef>
        <a:spcAft>
          <a:spcPct val="0"/>
        </a:spcAft>
        <a:defRPr sz="3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03275" rtl="0" fontAlgn="base">
        <a:lnSpc>
          <a:spcPct val="85000"/>
        </a:lnSpc>
        <a:spcBef>
          <a:spcPct val="20000"/>
        </a:spcBef>
        <a:spcAft>
          <a:spcPct val="0"/>
        </a:spcAft>
        <a:defRPr sz="3800">
          <a:solidFill>
            <a:schemeClr val="tx1"/>
          </a:solidFill>
          <a:latin typeface="Arial" panose="020B0604020202020204" pitchFamily="34" charset="0"/>
        </a:defRPr>
      </a:lvl2pPr>
      <a:lvl3pPr algn="ctr" defTabSz="803275" rtl="0" fontAlgn="base">
        <a:lnSpc>
          <a:spcPct val="85000"/>
        </a:lnSpc>
        <a:spcBef>
          <a:spcPct val="20000"/>
        </a:spcBef>
        <a:spcAft>
          <a:spcPct val="0"/>
        </a:spcAft>
        <a:defRPr sz="3800">
          <a:solidFill>
            <a:schemeClr val="tx1"/>
          </a:solidFill>
          <a:latin typeface="Arial" panose="020B0604020202020204" pitchFamily="34" charset="0"/>
        </a:defRPr>
      </a:lvl3pPr>
      <a:lvl4pPr algn="ctr" defTabSz="803275" rtl="0" fontAlgn="base">
        <a:lnSpc>
          <a:spcPct val="85000"/>
        </a:lnSpc>
        <a:spcBef>
          <a:spcPct val="20000"/>
        </a:spcBef>
        <a:spcAft>
          <a:spcPct val="0"/>
        </a:spcAft>
        <a:defRPr sz="3800">
          <a:solidFill>
            <a:schemeClr val="tx1"/>
          </a:solidFill>
          <a:latin typeface="Arial" panose="020B0604020202020204" pitchFamily="34" charset="0"/>
        </a:defRPr>
      </a:lvl4pPr>
      <a:lvl5pPr algn="ctr" defTabSz="803275" rtl="0" fontAlgn="base">
        <a:lnSpc>
          <a:spcPct val="85000"/>
        </a:lnSpc>
        <a:spcBef>
          <a:spcPct val="20000"/>
        </a:spcBef>
        <a:spcAft>
          <a:spcPct val="0"/>
        </a:spcAft>
        <a:defRPr sz="3800">
          <a:solidFill>
            <a:schemeClr val="tx1"/>
          </a:solidFill>
          <a:latin typeface="Arial" panose="020B0604020202020204" pitchFamily="34" charset="0"/>
        </a:defRPr>
      </a:lvl5pPr>
      <a:lvl6pPr marL="457200" algn="ctr" defTabSz="803275" rtl="0" fontAlgn="base">
        <a:lnSpc>
          <a:spcPct val="85000"/>
        </a:lnSpc>
        <a:spcBef>
          <a:spcPct val="20000"/>
        </a:spcBef>
        <a:spcAft>
          <a:spcPct val="0"/>
        </a:spcAft>
        <a:defRPr sz="3800">
          <a:solidFill>
            <a:schemeClr val="tx1"/>
          </a:solidFill>
          <a:latin typeface="Arial" panose="020B0604020202020204" pitchFamily="34" charset="0"/>
        </a:defRPr>
      </a:lvl6pPr>
      <a:lvl7pPr marL="914400" algn="ctr" defTabSz="803275" rtl="0" fontAlgn="base">
        <a:lnSpc>
          <a:spcPct val="85000"/>
        </a:lnSpc>
        <a:spcBef>
          <a:spcPct val="20000"/>
        </a:spcBef>
        <a:spcAft>
          <a:spcPct val="0"/>
        </a:spcAft>
        <a:defRPr sz="3800">
          <a:solidFill>
            <a:schemeClr val="tx1"/>
          </a:solidFill>
          <a:latin typeface="Arial" panose="020B0604020202020204" pitchFamily="34" charset="0"/>
        </a:defRPr>
      </a:lvl7pPr>
      <a:lvl8pPr marL="1371600" algn="ctr" defTabSz="803275" rtl="0" fontAlgn="base">
        <a:lnSpc>
          <a:spcPct val="85000"/>
        </a:lnSpc>
        <a:spcBef>
          <a:spcPct val="20000"/>
        </a:spcBef>
        <a:spcAft>
          <a:spcPct val="0"/>
        </a:spcAft>
        <a:defRPr sz="3800">
          <a:solidFill>
            <a:schemeClr val="tx1"/>
          </a:solidFill>
          <a:latin typeface="Arial" panose="020B0604020202020204" pitchFamily="34" charset="0"/>
        </a:defRPr>
      </a:lvl8pPr>
      <a:lvl9pPr marL="1828800" algn="ctr" defTabSz="803275" rtl="0" fontAlgn="base">
        <a:lnSpc>
          <a:spcPct val="85000"/>
        </a:lnSpc>
        <a:spcBef>
          <a:spcPct val="20000"/>
        </a:spcBef>
        <a:spcAft>
          <a:spcPct val="0"/>
        </a:spcAft>
        <a:defRPr sz="38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6075" indent="-346075" algn="l" defTabSz="803275" rtl="0" fontAlgn="base">
        <a:lnSpc>
          <a:spcPct val="85000"/>
        </a:lnSpc>
        <a:spcBef>
          <a:spcPct val="35000"/>
        </a:spcBef>
        <a:spcAft>
          <a:spcPct val="0"/>
        </a:spcAft>
        <a:buClr>
          <a:srgbClr val="000066"/>
        </a:buClr>
        <a:buSzPct val="70000"/>
        <a:buFont typeface="Wingdings" pitchFamily="2" charset="2"/>
        <a:buChar char="m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0988" algn="l" defTabSz="803275" rtl="0" fontAlgn="base">
        <a:lnSpc>
          <a:spcPct val="85000"/>
        </a:lnSpc>
        <a:spcBef>
          <a:spcPct val="35000"/>
        </a:spcBef>
        <a:spcAft>
          <a:spcPct val="0"/>
        </a:spcAft>
        <a:buClr>
          <a:srgbClr val="000066"/>
        </a:buClr>
        <a:buSzPct val="70000"/>
        <a:buFont typeface="Wingdings" pitchFamily="2" charset="2"/>
        <a:buChar char="m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150938" indent="-295275" algn="l" defTabSz="803275" rtl="0" fontAlgn="base">
        <a:lnSpc>
          <a:spcPct val="85000"/>
        </a:lnSpc>
        <a:spcBef>
          <a:spcPct val="35000"/>
        </a:spcBef>
        <a:spcAft>
          <a:spcPct val="0"/>
        </a:spcAft>
        <a:buClr>
          <a:srgbClr val="000066"/>
        </a:buClr>
        <a:buSzPct val="70000"/>
        <a:buFont typeface="Wingdings" pitchFamily="2" charset="2"/>
        <a:buChar char="m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608138" indent="-342900" algn="l" defTabSz="803275" rtl="0" fontAlgn="base">
        <a:lnSpc>
          <a:spcPct val="85000"/>
        </a:lnSpc>
        <a:spcBef>
          <a:spcPct val="35000"/>
        </a:spcBef>
        <a:spcAft>
          <a:spcPct val="0"/>
        </a:spcAft>
        <a:buClr>
          <a:srgbClr val="000066"/>
        </a:buClr>
        <a:buSzPct val="70000"/>
        <a:buFont typeface="Wingdings" pitchFamily="2" charset="2"/>
        <a:buChar char="m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1838" indent="-279400" algn="l" defTabSz="803275" rtl="0" fontAlgn="base">
        <a:lnSpc>
          <a:spcPct val="85000"/>
        </a:lnSpc>
        <a:spcBef>
          <a:spcPct val="35000"/>
        </a:spcBef>
        <a:spcAft>
          <a:spcPct val="0"/>
        </a:spcAft>
        <a:buClr>
          <a:srgbClr val="000066"/>
        </a:buClr>
        <a:buSzPct val="70000"/>
        <a:buFont typeface="Wingdings" pitchFamily="2" charset="2"/>
        <a:buChar char="m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8" name="Rectangle 14">
            <a:extLst>
              <a:ext uri="{FF2B5EF4-FFF2-40B4-BE49-F238E27FC236}">
                <a16:creationId xmlns:a16="http://schemas.microsoft.com/office/drawing/2014/main" id="{898B42E1-8805-4648-A5B4-2C2E98B7D0B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z="5000" dirty="0"/>
              <a:t>Pattern Matching Algorithms</a:t>
            </a:r>
          </a:p>
        </p:txBody>
      </p:sp>
      <p:sp>
        <p:nvSpPr>
          <p:cNvPr id="6159" name="Rectangle 15">
            <a:extLst>
              <a:ext uri="{FF2B5EF4-FFF2-40B4-BE49-F238E27FC236}">
                <a16:creationId xmlns:a16="http://schemas.microsoft.com/office/drawing/2014/main" id="{D829BBBC-DE0A-7E45-A9E7-5BC79B60C12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Michael T. Goodrich</a:t>
            </a:r>
          </a:p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California, Irvine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73D689-2C73-BA4D-9D17-0CCFDB7F0E0A}"/>
              </a:ext>
            </a:extLst>
          </p:cNvPr>
          <p:cNvSpPr txBox="1"/>
          <p:nvPr/>
        </p:nvSpPr>
        <p:spPr>
          <a:xfrm>
            <a:off x="231775" y="6505903"/>
            <a:ext cx="76457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Some slides adapted from https://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www.cs.bgu.ac.il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/~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dinitz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/Course/SS-12/Boyer-Moore-algorithm-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Vladimir.pptx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682625" y="654050"/>
            <a:ext cx="80772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Tahoma" charset="0"/>
              </a:rPr>
              <a:t>The KMP Algorithm</a:t>
            </a:r>
          </a:p>
        </p:txBody>
      </p:sp>
      <p:sp>
        <p:nvSpPr>
          <p:cNvPr id="25604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66700" y="2170113"/>
            <a:ext cx="4038600" cy="4648200"/>
          </a:xfrm>
        </p:spPr>
        <p:txBody>
          <a:bodyPr/>
          <a:lstStyle/>
          <a:p>
            <a:pPr eaLnBrk="1" hangingPunct="1"/>
            <a:r>
              <a:rPr lang="en-US" altLang="ja-JP" sz="2000" dirty="0">
                <a:latin typeface="Tahoma" charset="0"/>
              </a:rPr>
              <a:t>Consider the comparison of a pattern with a text as in the brute-force algorithm. </a:t>
            </a:r>
          </a:p>
          <a:p>
            <a:pPr eaLnBrk="1" hangingPunct="1"/>
            <a:r>
              <a:rPr lang="en-US" sz="2000" dirty="0">
                <a:latin typeface="Tahoma" charset="0"/>
              </a:rPr>
              <a:t>When a mismatch occurs, what is the</a:t>
            </a:r>
            <a:r>
              <a:rPr lang="en-US" sz="2000" b="1" dirty="0">
                <a:latin typeface="Tahoma" charset="0"/>
              </a:rPr>
              <a:t> </a:t>
            </a:r>
            <a:r>
              <a:rPr lang="en-US" sz="2000" b="1" dirty="0">
                <a:solidFill>
                  <a:schemeClr val="tx2"/>
                </a:solidFill>
                <a:latin typeface="Tahoma" charset="0"/>
              </a:rPr>
              <a:t>most</a:t>
            </a:r>
            <a:r>
              <a:rPr lang="en-US" sz="2000" dirty="0">
                <a:latin typeface="Tahoma" charset="0"/>
              </a:rPr>
              <a:t> we can shift the pattern so as to avoid redundant comparisons?</a:t>
            </a:r>
          </a:p>
          <a:p>
            <a:pPr eaLnBrk="1" hangingPunct="1"/>
            <a:r>
              <a:rPr lang="en-US" sz="2000" dirty="0">
                <a:latin typeface="Tahoma" charset="0"/>
              </a:rPr>
              <a:t>Answer: the </a:t>
            </a:r>
            <a:r>
              <a:rPr lang="en-US" sz="2000" b="1" dirty="0">
                <a:latin typeface="Tahoma" charset="0"/>
              </a:rPr>
              <a:t>largest</a:t>
            </a:r>
            <a:r>
              <a:rPr lang="en-US" sz="2000" dirty="0">
                <a:latin typeface="Tahoma" charset="0"/>
              </a:rPr>
              <a:t> prefix of </a:t>
            </a:r>
            <a:r>
              <a:rPr lang="en-US" sz="2000" b="1" i="1" dirty="0">
                <a:latin typeface="Times New Roman" charset="0"/>
              </a:rPr>
              <a:t>P</a:t>
            </a:r>
            <a:r>
              <a:rPr lang="en-US" sz="2000" dirty="0">
                <a:latin typeface="Times New Roman" charset="0"/>
              </a:rPr>
              <a:t>[0..</a:t>
            </a:r>
            <a:r>
              <a:rPr lang="en-US" sz="2000" b="1" i="1" dirty="0">
                <a:latin typeface="Times New Roman" charset="0"/>
              </a:rPr>
              <a:t>j</a:t>
            </a:r>
            <a:r>
              <a:rPr lang="en-US" sz="2000" dirty="0">
                <a:latin typeface="Times New Roman" charset="0"/>
              </a:rPr>
              <a:t>]</a:t>
            </a:r>
            <a:r>
              <a:rPr lang="en-US" sz="2000" b="1" i="1" dirty="0">
                <a:latin typeface="Times New Roman" charset="0"/>
              </a:rPr>
              <a:t> </a:t>
            </a:r>
            <a:r>
              <a:rPr lang="en-US" sz="2000" dirty="0">
                <a:latin typeface="Tahoma" charset="0"/>
              </a:rPr>
              <a:t>that is a suffix of </a:t>
            </a:r>
            <a:r>
              <a:rPr lang="en-US" sz="2000" b="1" i="1" dirty="0">
                <a:latin typeface="Times New Roman" charset="0"/>
              </a:rPr>
              <a:t>P</a:t>
            </a:r>
            <a:r>
              <a:rPr lang="en-US" sz="2000" dirty="0">
                <a:latin typeface="Times New Roman" charset="0"/>
              </a:rPr>
              <a:t>[1..</a:t>
            </a:r>
            <a:r>
              <a:rPr lang="en-US" sz="2000" b="1" i="1" dirty="0">
                <a:latin typeface="Times New Roman" charset="0"/>
              </a:rPr>
              <a:t>j</a:t>
            </a:r>
            <a:r>
              <a:rPr lang="en-US" sz="2000" dirty="0">
                <a:latin typeface="Times New Roman" charset="0"/>
              </a:rPr>
              <a:t>]</a:t>
            </a:r>
          </a:p>
          <a:p>
            <a:pPr eaLnBrk="1" hangingPunct="1"/>
            <a:r>
              <a:rPr lang="en-US" sz="2000" dirty="0">
                <a:latin typeface="Tahoma" charset="0"/>
              </a:rPr>
              <a:t>This approach is similar to the NFA-to-DFA approach, but is implemented more efficiently.</a:t>
            </a:r>
            <a:endParaRPr lang="en-US" sz="2000" dirty="0">
              <a:latin typeface="Times New Roman" charset="0"/>
            </a:endParaRPr>
          </a:p>
        </p:txBody>
      </p:sp>
      <p:sp>
        <p:nvSpPr>
          <p:cNvPr id="25605" name="Rectangle 6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6864350" y="2438400"/>
            <a:ext cx="341313" cy="341313"/>
          </a:xfrm>
          <a:prstGeom prst="rect">
            <a:avLst/>
          </a:prstGeom>
          <a:solidFill>
            <a:srgbClr val="CFD1FD"/>
          </a:solidFill>
          <a:ln w="14288">
            <a:solidFill>
              <a:srgbClr val="40458C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06" name="Rectangle 63"/>
          <p:cNvSpPr>
            <a:spLocks noChangeArrowheads="1"/>
          </p:cNvSpPr>
          <p:nvPr/>
        </p:nvSpPr>
        <p:spPr bwMode="auto">
          <a:xfrm>
            <a:off x="7024688" y="2451100"/>
            <a:ext cx="1333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 b="1" i="1">
                <a:solidFill>
                  <a:srgbClr val="40458C"/>
                </a:solidFill>
                <a:latin typeface="Times New Roman" charset="0"/>
              </a:rPr>
              <a:t>x</a:t>
            </a:r>
            <a:endParaRPr lang="en-US"/>
          </a:p>
        </p:txBody>
      </p:sp>
      <p:sp>
        <p:nvSpPr>
          <p:cNvPr id="25607" name="Rectangle 64"/>
          <p:cNvSpPr>
            <a:spLocks noChangeArrowheads="1"/>
          </p:cNvSpPr>
          <p:nvPr/>
        </p:nvSpPr>
        <p:spPr bwMode="auto">
          <a:xfrm>
            <a:off x="7023100" y="3854450"/>
            <a:ext cx="74613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 b="1" i="1">
                <a:solidFill>
                  <a:srgbClr val="BE2D00"/>
                </a:solidFill>
                <a:latin typeface="Times New Roman" charset="0"/>
              </a:rPr>
              <a:t>j</a:t>
            </a:r>
            <a:endParaRPr lang="en-US"/>
          </a:p>
        </p:txBody>
      </p:sp>
      <p:sp>
        <p:nvSpPr>
          <p:cNvPr id="25608" name="Line 6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6864350" y="2779713"/>
            <a:ext cx="1588" cy="180975"/>
          </a:xfrm>
          <a:prstGeom prst="line">
            <a:avLst/>
          </a:prstGeom>
          <a:noFill/>
          <a:ln w="22225">
            <a:solidFill>
              <a:srgbClr val="BE2D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9" name="Line 6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6864350" y="3073400"/>
            <a:ext cx="1588" cy="182563"/>
          </a:xfrm>
          <a:prstGeom prst="line">
            <a:avLst/>
          </a:prstGeom>
          <a:noFill/>
          <a:ln w="22225">
            <a:solidFill>
              <a:srgbClr val="BE2D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0" name="Line 6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6864350" y="3368675"/>
            <a:ext cx="1588" cy="182563"/>
          </a:xfrm>
          <a:prstGeom prst="line">
            <a:avLst/>
          </a:prstGeom>
          <a:noFill/>
          <a:ln w="22225">
            <a:solidFill>
              <a:srgbClr val="BE2D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1" name="Line 6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6864350" y="3663950"/>
            <a:ext cx="1588" cy="182563"/>
          </a:xfrm>
          <a:prstGeom prst="line">
            <a:avLst/>
          </a:prstGeom>
          <a:noFill/>
          <a:ln w="22225">
            <a:solidFill>
              <a:srgbClr val="BE2D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2" name="Line 6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6864350" y="3959225"/>
            <a:ext cx="1588" cy="180975"/>
          </a:xfrm>
          <a:prstGeom prst="line">
            <a:avLst/>
          </a:prstGeom>
          <a:noFill/>
          <a:ln w="22225">
            <a:solidFill>
              <a:srgbClr val="BE2D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3" name="Line 7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6864350" y="4254500"/>
            <a:ext cx="1588" cy="180975"/>
          </a:xfrm>
          <a:prstGeom prst="line">
            <a:avLst/>
          </a:prstGeom>
          <a:noFill/>
          <a:ln w="22225">
            <a:solidFill>
              <a:srgbClr val="BE2D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4" name="Line 7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6864350" y="4549775"/>
            <a:ext cx="1588" cy="180975"/>
          </a:xfrm>
          <a:prstGeom prst="line">
            <a:avLst/>
          </a:prstGeom>
          <a:noFill/>
          <a:ln w="22225">
            <a:solidFill>
              <a:srgbClr val="BE2D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5" name="Line 7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6864350" y="4845050"/>
            <a:ext cx="1588" cy="180975"/>
          </a:xfrm>
          <a:prstGeom prst="line">
            <a:avLst/>
          </a:prstGeom>
          <a:noFill/>
          <a:ln w="22225">
            <a:solidFill>
              <a:srgbClr val="BE2D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6" name="Line 7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6864350" y="5140325"/>
            <a:ext cx="1588" cy="180975"/>
          </a:xfrm>
          <a:prstGeom prst="line">
            <a:avLst/>
          </a:prstGeom>
          <a:noFill/>
          <a:ln w="22225">
            <a:solidFill>
              <a:srgbClr val="BE2D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7" name="Line 7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6864350" y="5434013"/>
            <a:ext cx="1588" cy="68262"/>
          </a:xfrm>
          <a:prstGeom prst="line">
            <a:avLst/>
          </a:prstGeom>
          <a:noFill/>
          <a:ln w="22225">
            <a:solidFill>
              <a:srgbClr val="BE2D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8" name="Rectangle 7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1988" y="2438400"/>
            <a:ext cx="341312" cy="341313"/>
          </a:xfrm>
          <a:prstGeom prst="rect">
            <a:avLst/>
          </a:prstGeom>
          <a:noFill/>
          <a:ln w="14288">
            <a:solidFill>
              <a:srgbClr val="40458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9" name="Rectangle 76"/>
          <p:cNvSpPr>
            <a:spLocks noChangeArrowheads="1"/>
          </p:cNvSpPr>
          <p:nvPr/>
        </p:nvSpPr>
        <p:spPr bwMode="auto">
          <a:xfrm>
            <a:off x="4659313" y="2470150"/>
            <a:ext cx="571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Times New Roman" charset="0"/>
              </a:rPr>
              <a:t>.</a:t>
            </a:r>
            <a:endParaRPr lang="en-US"/>
          </a:p>
        </p:txBody>
      </p:sp>
      <p:sp>
        <p:nvSpPr>
          <p:cNvPr id="25620" name="Rectangle 7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3300" y="2438400"/>
            <a:ext cx="341313" cy="341313"/>
          </a:xfrm>
          <a:prstGeom prst="rect">
            <a:avLst/>
          </a:prstGeom>
          <a:noFill/>
          <a:ln w="14288">
            <a:solidFill>
              <a:srgbClr val="40458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1" name="Rectangle 78"/>
          <p:cNvSpPr>
            <a:spLocks noChangeArrowheads="1"/>
          </p:cNvSpPr>
          <p:nvPr/>
        </p:nvSpPr>
        <p:spPr bwMode="auto">
          <a:xfrm>
            <a:off x="5000625" y="2470150"/>
            <a:ext cx="571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Times New Roman" charset="0"/>
              </a:rPr>
              <a:t>.</a:t>
            </a:r>
            <a:endParaRPr lang="en-US"/>
          </a:p>
        </p:txBody>
      </p:sp>
      <p:sp>
        <p:nvSpPr>
          <p:cNvPr id="25622" name="Rectangle 7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4613" y="2438400"/>
            <a:ext cx="342900" cy="341313"/>
          </a:xfrm>
          <a:prstGeom prst="rect">
            <a:avLst/>
          </a:prstGeom>
          <a:solidFill>
            <a:srgbClr val="ECD882"/>
          </a:solidFill>
          <a:ln w="14288">
            <a:solidFill>
              <a:srgbClr val="40458C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23" name="Rectangle 80"/>
          <p:cNvSpPr>
            <a:spLocks noChangeArrowheads="1"/>
          </p:cNvSpPr>
          <p:nvPr/>
        </p:nvSpPr>
        <p:spPr bwMode="auto">
          <a:xfrm>
            <a:off x="5314950" y="2451100"/>
            <a:ext cx="1333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 b="1" i="1">
                <a:solidFill>
                  <a:srgbClr val="BE2D00"/>
                </a:solidFill>
                <a:latin typeface="Times New Roman" charset="0"/>
              </a:rPr>
              <a:t>a</a:t>
            </a:r>
            <a:endParaRPr lang="en-US"/>
          </a:p>
        </p:txBody>
      </p:sp>
      <p:sp>
        <p:nvSpPr>
          <p:cNvPr id="25624" name="Rectangle 8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7513" y="2438400"/>
            <a:ext cx="341312" cy="341313"/>
          </a:xfrm>
          <a:prstGeom prst="rect">
            <a:avLst/>
          </a:prstGeom>
          <a:solidFill>
            <a:srgbClr val="ECD882"/>
          </a:solidFill>
          <a:ln w="14288">
            <a:solidFill>
              <a:srgbClr val="40458C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25" name="Rectangle 82"/>
          <p:cNvSpPr>
            <a:spLocks noChangeArrowheads="1"/>
          </p:cNvSpPr>
          <p:nvPr/>
        </p:nvSpPr>
        <p:spPr bwMode="auto">
          <a:xfrm>
            <a:off x="5657850" y="2451100"/>
            <a:ext cx="1333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 b="1" i="1">
                <a:solidFill>
                  <a:srgbClr val="BE2D00"/>
                </a:solidFill>
                <a:latin typeface="Times New Roman" charset="0"/>
              </a:rPr>
              <a:t>b</a:t>
            </a:r>
            <a:endParaRPr lang="en-US"/>
          </a:p>
        </p:txBody>
      </p:sp>
      <p:sp>
        <p:nvSpPr>
          <p:cNvPr id="25626" name="Rectangle 8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8825" y="2438400"/>
            <a:ext cx="341313" cy="341313"/>
          </a:xfrm>
          <a:prstGeom prst="rect">
            <a:avLst/>
          </a:prstGeom>
          <a:solidFill>
            <a:srgbClr val="ECD882"/>
          </a:solidFill>
          <a:ln w="14288">
            <a:solidFill>
              <a:srgbClr val="40458C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27" name="Rectangle 84"/>
          <p:cNvSpPr>
            <a:spLocks noChangeArrowheads="1"/>
          </p:cNvSpPr>
          <p:nvPr/>
        </p:nvSpPr>
        <p:spPr bwMode="auto">
          <a:xfrm>
            <a:off x="5999163" y="2451100"/>
            <a:ext cx="1333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 b="1" i="1">
                <a:solidFill>
                  <a:srgbClr val="BE2D00"/>
                </a:solidFill>
                <a:latin typeface="Times New Roman" charset="0"/>
              </a:rPr>
              <a:t>a</a:t>
            </a:r>
            <a:endParaRPr lang="en-US"/>
          </a:p>
        </p:txBody>
      </p:sp>
      <p:sp>
        <p:nvSpPr>
          <p:cNvPr id="25628" name="Rectangle 8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0138" y="2438400"/>
            <a:ext cx="341312" cy="341313"/>
          </a:xfrm>
          <a:prstGeom prst="rect">
            <a:avLst/>
          </a:prstGeom>
          <a:solidFill>
            <a:srgbClr val="ECD882"/>
          </a:solidFill>
          <a:ln w="14288">
            <a:solidFill>
              <a:srgbClr val="40458C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29" name="Rectangle 86"/>
          <p:cNvSpPr>
            <a:spLocks noChangeArrowheads="1"/>
          </p:cNvSpPr>
          <p:nvPr/>
        </p:nvSpPr>
        <p:spPr bwMode="auto">
          <a:xfrm>
            <a:off x="6340475" y="2451100"/>
            <a:ext cx="1333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 b="1" i="1">
                <a:solidFill>
                  <a:srgbClr val="BE2D00"/>
                </a:solidFill>
                <a:latin typeface="Times New Roman" charset="0"/>
              </a:rPr>
              <a:t>a</a:t>
            </a:r>
            <a:endParaRPr lang="en-US"/>
          </a:p>
        </p:txBody>
      </p:sp>
      <p:sp>
        <p:nvSpPr>
          <p:cNvPr id="25630" name="Rectangle 8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1450" y="2438400"/>
            <a:ext cx="342900" cy="341313"/>
          </a:xfrm>
          <a:prstGeom prst="rect">
            <a:avLst/>
          </a:prstGeom>
          <a:solidFill>
            <a:srgbClr val="ECD882"/>
          </a:solidFill>
          <a:ln w="14288">
            <a:solidFill>
              <a:srgbClr val="40458C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31" name="Rectangle 88"/>
          <p:cNvSpPr>
            <a:spLocks noChangeArrowheads="1"/>
          </p:cNvSpPr>
          <p:nvPr/>
        </p:nvSpPr>
        <p:spPr bwMode="auto">
          <a:xfrm>
            <a:off x="6681788" y="2451100"/>
            <a:ext cx="1333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 b="1" i="1">
                <a:solidFill>
                  <a:srgbClr val="BE2D00"/>
                </a:solidFill>
                <a:latin typeface="Times New Roman" charset="0"/>
              </a:rPr>
              <a:t>b</a:t>
            </a:r>
            <a:endParaRPr lang="en-US"/>
          </a:p>
        </p:txBody>
      </p:sp>
      <p:sp>
        <p:nvSpPr>
          <p:cNvPr id="25632" name="Rectangle 8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5663" y="2438400"/>
            <a:ext cx="341312" cy="341313"/>
          </a:xfrm>
          <a:prstGeom prst="rect">
            <a:avLst/>
          </a:prstGeom>
          <a:noFill/>
          <a:ln w="14288">
            <a:solidFill>
              <a:srgbClr val="40458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33" name="Rectangle 90"/>
          <p:cNvSpPr>
            <a:spLocks noChangeArrowheads="1"/>
          </p:cNvSpPr>
          <p:nvPr/>
        </p:nvSpPr>
        <p:spPr bwMode="auto">
          <a:xfrm>
            <a:off x="7392988" y="2470150"/>
            <a:ext cx="571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Times New Roman" charset="0"/>
              </a:rPr>
              <a:t>.</a:t>
            </a:r>
            <a:endParaRPr lang="en-US"/>
          </a:p>
        </p:txBody>
      </p:sp>
      <p:sp>
        <p:nvSpPr>
          <p:cNvPr id="25634" name="Rectangle 9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6975" y="2438400"/>
            <a:ext cx="342900" cy="341313"/>
          </a:xfrm>
          <a:prstGeom prst="rect">
            <a:avLst/>
          </a:prstGeom>
          <a:noFill/>
          <a:ln w="14288">
            <a:solidFill>
              <a:srgbClr val="40458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35" name="Rectangle 92"/>
          <p:cNvSpPr>
            <a:spLocks noChangeArrowheads="1"/>
          </p:cNvSpPr>
          <p:nvPr/>
        </p:nvSpPr>
        <p:spPr bwMode="auto">
          <a:xfrm>
            <a:off x="7734300" y="2470150"/>
            <a:ext cx="571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Times New Roman" charset="0"/>
              </a:rPr>
              <a:t>.</a:t>
            </a:r>
            <a:endParaRPr lang="en-US"/>
          </a:p>
        </p:txBody>
      </p:sp>
      <p:sp>
        <p:nvSpPr>
          <p:cNvPr id="25636" name="Rectangle 9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9875" y="2438400"/>
            <a:ext cx="341313" cy="341313"/>
          </a:xfrm>
          <a:prstGeom prst="rect">
            <a:avLst/>
          </a:prstGeom>
          <a:noFill/>
          <a:ln w="14288">
            <a:solidFill>
              <a:srgbClr val="40458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37" name="Rectangle 94"/>
          <p:cNvSpPr>
            <a:spLocks noChangeArrowheads="1"/>
          </p:cNvSpPr>
          <p:nvPr/>
        </p:nvSpPr>
        <p:spPr bwMode="auto">
          <a:xfrm>
            <a:off x="8077200" y="2470150"/>
            <a:ext cx="571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Times New Roman" charset="0"/>
              </a:rPr>
              <a:t>.</a:t>
            </a:r>
            <a:endParaRPr lang="en-US"/>
          </a:p>
        </p:txBody>
      </p:sp>
      <p:sp>
        <p:nvSpPr>
          <p:cNvPr id="25638" name="Rectangle 9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1188" y="2438400"/>
            <a:ext cx="341312" cy="341313"/>
          </a:xfrm>
          <a:prstGeom prst="rect">
            <a:avLst/>
          </a:prstGeom>
          <a:noFill/>
          <a:ln w="14288">
            <a:solidFill>
              <a:srgbClr val="40458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39" name="Rectangle 96"/>
          <p:cNvSpPr>
            <a:spLocks noChangeArrowheads="1"/>
          </p:cNvSpPr>
          <p:nvPr/>
        </p:nvSpPr>
        <p:spPr bwMode="auto">
          <a:xfrm>
            <a:off x="8418513" y="2470150"/>
            <a:ext cx="571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Times New Roman" charset="0"/>
              </a:rPr>
              <a:t>.</a:t>
            </a:r>
            <a:endParaRPr lang="en-US"/>
          </a:p>
        </p:txBody>
      </p:sp>
      <p:sp>
        <p:nvSpPr>
          <p:cNvPr id="25640" name="Rectangle 9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2500" y="2438400"/>
            <a:ext cx="342900" cy="341313"/>
          </a:xfrm>
          <a:prstGeom prst="rect">
            <a:avLst/>
          </a:prstGeom>
          <a:noFill/>
          <a:ln w="14288">
            <a:solidFill>
              <a:srgbClr val="40458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41" name="Rectangle 98"/>
          <p:cNvSpPr>
            <a:spLocks noChangeArrowheads="1"/>
          </p:cNvSpPr>
          <p:nvPr/>
        </p:nvSpPr>
        <p:spPr bwMode="auto">
          <a:xfrm>
            <a:off x="8759825" y="2470150"/>
            <a:ext cx="571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Times New Roman" charset="0"/>
              </a:rPr>
              <a:t>.</a:t>
            </a:r>
            <a:endParaRPr lang="en-US"/>
          </a:p>
        </p:txBody>
      </p:sp>
      <p:sp>
        <p:nvSpPr>
          <p:cNvPr id="25642" name="Rectangle 9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4613" y="3459163"/>
            <a:ext cx="342900" cy="341312"/>
          </a:xfrm>
          <a:prstGeom prst="rect">
            <a:avLst/>
          </a:prstGeom>
          <a:solidFill>
            <a:srgbClr val="ECD882"/>
          </a:solidFill>
          <a:ln w="14288">
            <a:solidFill>
              <a:srgbClr val="40458C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43" name="Rectangle 100"/>
          <p:cNvSpPr>
            <a:spLocks noChangeArrowheads="1"/>
          </p:cNvSpPr>
          <p:nvPr/>
        </p:nvSpPr>
        <p:spPr bwMode="auto">
          <a:xfrm>
            <a:off x="5314950" y="3473450"/>
            <a:ext cx="1333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 b="1" i="1">
                <a:solidFill>
                  <a:srgbClr val="BE2D00"/>
                </a:solidFill>
                <a:latin typeface="Times New Roman" charset="0"/>
              </a:rPr>
              <a:t>a</a:t>
            </a:r>
            <a:endParaRPr lang="en-US"/>
          </a:p>
        </p:txBody>
      </p:sp>
      <p:sp>
        <p:nvSpPr>
          <p:cNvPr id="25644" name="Rectangle 10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7513" y="3459163"/>
            <a:ext cx="341312" cy="341312"/>
          </a:xfrm>
          <a:prstGeom prst="rect">
            <a:avLst/>
          </a:prstGeom>
          <a:solidFill>
            <a:srgbClr val="ECD882"/>
          </a:solidFill>
          <a:ln w="14288">
            <a:solidFill>
              <a:srgbClr val="40458C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45" name="Rectangle 102"/>
          <p:cNvSpPr>
            <a:spLocks noChangeArrowheads="1"/>
          </p:cNvSpPr>
          <p:nvPr/>
        </p:nvSpPr>
        <p:spPr bwMode="auto">
          <a:xfrm>
            <a:off x="5657850" y="3473450"/>
            <a:ext cx="1333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 b="1" i="1">
                <a:solidFill>
                  <a:srgbClr val="BE2D00"/>
                </a:solidFill>
                <a:latin typeface="Times New Roman" charset="0"/>
              </a:rPr>
              <a:t>b</a:t>
            </a:r>
            <a:endParaRPr lang="en-US"/>
          </a:p>
        </p:txBody>
      </p:sp>
      <p:sp>
        <p:nvSpPr>
          <p:cNvPr id="25646" name="Rectangle 10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8825" y="3459163"/>
            <a:ext cx="341313" cy="341312"/>
          </a:xfrm>
          <a:prstGeom prst="rect">
            <a:avLst/>
          </a:prstGeom>
          <a:solidFill>
            <a:srgbClr val="ECD882"/>
          </a:solidFill>
          <a:ln w="14288">
            <a:solidFill>
              <a:srgbClr val="40458C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47" name="Rectangle 104"/>
          <p:cNvSpPr>
            <a:spLocks noChangeArrowheads="1"/>
          </p:cNvSpPr>
          <p:nvPr/>
        </p:nvSpPr>
        <p:spPr bwMode="auto">
          <a:xfrm>
            <a:off x="5999163" y="3473450"/>
            <a:ext cx="1333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 b="1" i="1">
                <a:solidFill>
                  <a:srgbClr val="BE2D00"/>
                </a:solidFill>
                <a:latin typeface="Times New Roman" charset="0"/>
              </a:rPr>
              <a:t>a</a:t>
            </a:r>
            <a:endParaRPr lang="en-US"/>
          </a:p>
        </p:txBody>
      </p:sp>
      <p:sp>
        <p:nvSpPr>
          <p:cNvPr id="25648" name="Rectangle 10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0138" y="3459163"/>
            <a:ext cx="341312" cy="341312"/>
          </a:xfrm>
          <a:prstGeom prst="rect">
            <a:avLst/>
          </a:prstGeom>
          <a:solidFill>
            <a:srgbClr val="ECD882"/>
          </a:solidFill>
          <a:ln w="14288">
            <a:solidFill>
              <a:srgbClr val="40458C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49" name="Rectangle 106"/>
          <p:cNvSpPr>
            <a:spLocks noChangeArrowheads="1"/>
          </p:cNvSpPr>
          <p:nvPr/>
        </p:nvSpPr>
        <p:spPr bwMode="auto">
          <a:xfrm>
            <a:off x="6340475" y="3473450"/>
            <a:ext cx="1333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 b="1" i="1">
                <a:solidFill>
                  <a:srgbClr val="BE2D00"/>
                </a:solidFill>
                <a:latin typeface="Times New Roman" charset="0"/>
              </a:rPr>
              <a:t>a</a:t>
            </a:r>
            <a:endParaRPr lang="en-US"/>
          </a:p>
        </p:txBody>
      </p:sp>
      <p:sp>
        <p:nvSpPr>
          <p:cNvPr id="25650" name="Rectangle 10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1450" y="3459163"/>
            <a:ext cx="342900" cy="341312"/>
          </a:xfrm>
          <a:prstGeom prst="rect">
            <a:avLst/>
          </a:prstGeom>
          <a:solidFill>
            <a:srgbClr val="ECD882"/>
          </a:solidFill>
          <a:ln w="14288">
            <a:solidFill>
              <a:srgbClr val="40458C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51" name="Rectangle 108"/>
          <p:cNvSpPr>
            <a:spLocks noChangeArrowheads="1"/>
          </p:cNvSpPr>
          <p:nvPr/>
        </p:nvSpPr>
        <p:spPr bwMode="auto">
          <a:xfrm>
            <a:off x="6681788" y="3473450"/>
            <a:ext cx="1333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 b="1" i="1">
                <a:solidFill>
                  <a:srgbClr val="BE2D00"/>
                </a:solidFill>
                <a:latin typeface="Times New Roman" charset="0"/>
              </a:rPr>
              <a:t>b</a:t>
            </a:r>
            <a:endParaRPr lang="en-US"/>
          </a:p>
        </p:txBody>
      </p:sp>
      <p:sp>
        <p:nvSpPr>
          <p:cNvPr id="25652" name="Rectangle 10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6864350" y="3459163"/>
            <a:ext cx="341313" cy="341312"/>
          </a:xfrm>
          <a:prstGeom prst="rect">
            <a:avLst/>
          </a:prstGeom>
          <a:solidFill>
            <a:srgbClr val="CFD1FD"/>
          </a:solidFill>
          <a:ln w="14288">
            <a:solidFill>
              <a:srgbClr val="40458C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53" name="Rectangle 110"/>
          <p:cNvSpPr>
            <a:spLocks noChangeArrowheads="1"/>
          </p:cNvSpPr>
          <p:nvPr/>
        </p:nvSpPr>
        <p:spPr bwMode="auto">
          <a:xfrm>
            <a:off x="7024688" y="3473450"/>
            <a:ext cx="1333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 b="1" i="1">
                <a:solidFill>
                  <a:srgbClr val="40458C"/>
                </a:solidFill>
                <a:latin typeface="Times New Roman" charset="0"/>
              </a:rPr>
              <a:t>a</a:t>
            </a:r>
            <a:endParaRPr lang="en-US"/>
          </a:p>
        </p:txBody>
      </p:sp>
      <p:sp>
        <p:nvSpPr>
          <p:cNvPr id="25654" name="Line 1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6257925" y="4989513"/>
            <a:ext cx="496888" cy="1587"/>
          </a:xfrm>
          <a:prstGeom prst="line">
            <a:avLst/>
          </a:prstGeom>
          <a:noFill/>
          <a:ln w="22225">
            <a:solidFill>
              <a:srgbClr val="BE2D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55" name="Freeform 1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>
            <a:off x="6148388" y="4921250"/>
            <a:ext cx="141287" cy="141288"/>
          </a:xfrm>
          <a:custGeom>
            <a:avLst/>
            <a:gdLst>
              <a:gd name="T0" fmla="*/ 0 w 89"/>
              <a:gd name="T1" fmla="*/ 108367896 h 89"/>
              <a:gd name="T2" fmla="*/ 224292319 w 89"/>
              <a:gd name="T3" fmla="*/ 0 h 89"/>
              <a:gd name="T4" fmla="*/ 216732671 w 89"/>
              <a:gd name="T5" fmla="*/ 15120991 h 89"/>
              <a:gd name="T6" fmla="*/ 209171435 w 89"/>
              <a:gd name="T7" fmla="*/ 30241982 h 89"/>
              <a:gd name="T8" fmla="*/ 201611787 w 89"/>
              <a:gd name="T9" fmla="*/ 50403303 h 89"/>
              <a:gd name="T10" fmla="*/ 201611787 w 89"/>
              <a:gd name="T11" fmla="*/ 65524294 h 89"/>
              <a:gd name="T12" fmla="*/ 201611787 w 89"/>
              <a:gd name="T13" fmla="*/ 80645285 h 89"/>
              <a:gd name="T14" fmla="*/ 196571492 w 89"/>
              <a:gd name="T15" fmla="*/ 100806607 h 89"/>
              <a:gd name="T16" fmla="*/ 196571492 w 89"/>
              <a:gd name="T17" fmla="*/ 115927598 h 89"/>
              <a:gd name="T18" fmla="*/ 201611787 w 89"/>
              <a:gd name="T19" fmla="*/ 138609878 h 89"/>
              <a:gd name="T20" fmla="*/ 201611787 w 89"/>
              <a:gd name="T21" fmla="*/ 151209910 h 89"/>
              <a:gd name="T22" fmla="*/ 201611787 w 89"/>
              <a:gd name="T23" fmla="*/ 173892190 h 89"/>
              <a:gd name="T24" fmla="*/ 209171435 w 89"/>
              <a:gd name="T25" fmla="*/ 189013181 h 89"/>
              <a:gd name="T26" fmla="*/ 216732671 w 89"/>
              <a:gd name="T27" fmla="*/ 201613213 h 89"/>
              <a:gd name="T28" fmla="*/ 224292319 w 89"/>
              <a:gd name="T29" fmla="*/ 224295494 h 89"/>
              <a:gd name="T30" fmla="*/ 0 w 89"/>
              <a:gd name="T31" fmla="*/ 108367896 h 8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89"/>
              <a:gd name="T49" fmla="*/ 0 h 89"/>
              <a:gd name="T50" fmla="*/ 89 w 89"/>
              <a:gd name="T51" fmla="*/ 89 h 8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89" h="89">
                <a:moveTo>
                  <a:pt x="0" y="43"/>
                </a:moveTo>
                <a:lnTo>
                  <a:pt x="89" y="0"/>
                </a:lnTo>
                <a:lnTo>
                  <a:pt x="86" y="6"/>
                </a:lnTo>
                <a:lnTo>
                  <a:pt x="83" y="12"/>
                </a:lnTo>
                <a:lnTo>
                  <a:pt x="80" y="20"/>
                </a:lnTo>
                <a:lnTo>
                  <a:pt x="80" y="26"/>
                </a:lnTo>
                <a:lnTo>
                  <a:pt x="80" y="32"/>
                </a:lnTo>
                <a:lnTo>
                  <a:pt x="78" y="40"/>
                </a:lnTo>
                <a:lnTo>
                  <a:pt x="78" y="46"/>
                </a:lnTo>
                <a:lnTo>
                  <a:pt x="80" y="55"/>
                </a:lnTo>
                <a:lnTo>
                  <a:pt x="80" y="60"/>
                </a:lnTo>
                <a:lnTo>
                  <a:pt x="80" y="69"/>
                </a:lnTo>
                <a:lnTo>
                  <a:pt x="83" y="75"/>
                </a:lnTo>
                <a:lnTo>
                  <a:pt x="86" y="80"/>
                </a:lnTo>
                <a:lnTo>
                  <a:pt x="89" y="89"/>
                </a:lnTo>
                <a:lnTo>
                  <a:pt x="0" y="43"/>
                </a:lnTo>
                <a:close/>
              </a:path>
            </a:pathLst>
          </a:custGeom>
          <a:solidFill>
            <a:srgbClr val="BE2D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56" name="Freeform 1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>
            <a:off x="6723063" y="4921250"/>
            <a:ext cx="141287" cy="141288"/>
          </a:xfrm>
          <a:custGeom>
            <a:avLst/>
            <a:gdLst>
              <a:gd name="T0" fmla="*/ 224292319 w 89"/>
              <a:gd name="T1" fmla="*/ 108367896 h 89"/>
              <a:gd name="T2" fmla="*/ 0 w 89"/>
              <a:gd name="T3" fmla="*/ 224295494 h 89"/>
              <a:gd name="T4" fmla="*/ 7559648 w 89"/>
              <a:gd name="T5" fmla="*/ 201613213 h 89"/>
              <a:gd name="T6" fmla="*/ 12599943 w 89"/>
              <a:gd name="T7" fmla="*/ 189013181 h 89"/>
              <a:gd name="T8" fmla="*/ 12599943 w 89"/>
              <a:gd name="T9" fmla="*/ 173892190 h 89"/>
              <a:gd name="T10" fmla="*/ 20161179 w 89"/>
              <a:gd name="T11" fmla="*/ 151209910 h 89"/>
              <a:gd name="T12" fmla="*/ 20161179 w 89"/>
              <a:gd name="T13" fmla="*/ 138609878 h 89"/>
              <a:gd name="T14" fmla="*/ 20161179 w 89"/>
              <a:gd name="T15" fmla="*/ 115927598 h 89"/>
              <a:gd name="T16" fmla="*/ 20161179 w 89"/>
              <a:gd name="T17" fmla="*/ 100806607 h 89"/>
              <a:gd name="T18" fmla="*/ 20161179 w 89"/>
              <a:gd name="T19" fmla="*/ 80645285 h 89"/>
              <a:gd name="T20" fmla="*/ 20161179 w 89"/>
              <a:gd name="T21" fmla="*/ 65524294 h 89"/>
              <a:gd name="T22" fmla="*/ 12599943 w 89"/>
              <a:gd name="T23" fmla="*/ 50403303 h 89"/>
              <a:gd name="T24" fmla="*/ 12599943 w 89"/>
              <a:gd name="T25" fmla="*/ 30241982 h 89"/>
              <a:gd name="T26" fmla="*/ 7559648 w 89"/>
              <a:gd name="T27" fmla="*/ 15120991 h 89"/>
              <a:gd name="T28" fmla="*/ 0 w 89"/>
              <a:gd name="T29" fmla="*/ 0 h 89"/>
              <a:gd name="T30" fmla="*/ 224292319 w 89"/>
              <a:gd name="T31" fmla="*/ 108367896 h 8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89"/>
              <a:gd name="T49" fmla="*/ 0 h 89"/>
              <a:gd name="T50" fmla="*/ 89 w 89"/>
              <a:gd name="T51" fmla="*/ 89 h 8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89" h="89">
                <a:moveTo>
                  <a:pt x="89" y="43"/>
                </a:moveTo>
                <a:lnTo>
                  <a:pt x="0" y="89"/>
                </a:lnTo>
                <a:lnTo>
                  <a:pt x="3" y="80"/>
                </a:lnTo>
                <a:lnTo>
                  <a:pt x="5" y="75"/>
                </a:lnTo>
                <a:lnTo>
                  <a:pt x="5" y="69"/>
                </a:lnTo>
                <a:lnTo>
                  <a:pt x="8" y="60"/>
                </a:lnTo>
                <a:lnTo>
                  <a:pt x="8" y="55"/>
                </a:lnTo>
                <a:lnTo>
                  <a:pt x="8" y="46"/>
                </a:lnTo>
                <a:lnTo>
                  <a:pt x="8" y="40"/>
                </a:lnTo>
                <a:lnTo>
                  <a:pt x="8" y="32"/>
                </a:lnTo>
                <a:lnTo>
                  <a:pt x="8" y="26"/>
                </a:lnTo>
                <a:lnTo>
                  <a:pt x="5" y="20"/>
                </a:lnTo>
                <a:lnTo>
                  <a:pt x="5" y="12"/>
                </a:lnTo>
                <a:lnTo>
                  <a:pt x="3" y="6"/>
                </a:lnTo>
                <a:lnTo>
                  <a:pt x="0" y="0"/>
                </a:lnTo>
                <a:lnTo>
                  <a:pt x="89" y="43"/>
                </a:lnTo>
                <a:close/>
              </a:path>
            </a:pathLst>
          </a:custGeom>
          <a:solidFill>
            <a:srgbClr val="BE2D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57" name="Rectangle 1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0138" y="4481513"/>
            <a:ext cx="341312" cy="339725"/>
          </a:xfrm>
          <a:prstGeom prst="rect">
            <a:avLst/>
          </a:prstGeom>
          <a:solidFill>
            <a:srgbClr val="ECD882"/>
          </a:solidFill>
          <a:ln w="14288">
            <a:solidFill>
              <a:srgbClr val="40458C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58" name="Rectangle 121"/>
          <p:cNvSpPr>
            <a:spLocks noChangeArrowheads="1"/>
          </p:cNvSpPr>
          <p:nvPr/>
        </p:nvSpPr>
        <p:spPr bwMode="auto">
          <a:xfrm>
            <a:off x="6340475" y="4494213"/>
            <a:ext cx="1333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 b="1" i="1">
                <a:solidFill>
                  <a:srgbClr val="BE2D00"/>
                </a:solidFill>
                <a:latin typeface="Times New Roman" charset="0"/>
              </a:rPr>
              <a:t>a</a:t>
            </a:r>
            <a:endParaRPr lang="en-US"/>
          </a:p>
        </p:txBody>
      </p:sp>
      <p:sp>
        <p:nvSpPr>
          <p:cNvPr id="25659" name="Rectangle 1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1450" y="4481513"/>
            <a:ext cx="342900" cy="339725"/>
          </a:xfrm>
          <a:prstGeom prst="rect">
            <a:avLst/>
          </a:prstGeom>
          <a:solidFill>
            <a:srgbClr val="ECD882"/>
          </a:solidFill>
          <a:ln w="14288">
            <a:solidFill>
              <a:srgbClr val="40458C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60" name="Rectangle 123"/>
          <p:cNvSpPr>
            <a:spLocks noChangeArrowheads="1"/>
          </p:cNvSpPr>
          <p:nvPr/>
        </p:nvSpPr>
        <p:spPr bwMode="auto">
          <a:xfrm>
            <a:off x="6681788" y="4494213"/>
            <a:ext cx="1333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 b="1" i="1">
                <a:solidFill>
                  <a:srgbClr val="BE2D00"/>
                </a:solidFill>
                <a:latin typeface="Times New Roman" charset="0"/>
              </a:rPr>
              <a:t>b</a:t>
            </a:r>
            <a:endParaRPr lang="en-US"/>
          </a:p>
        </p:txBody>
      </p:sp>
      <p:sp>
        <p:nvSpPr>
          <p:cNvPr id="25661" name="Rectangle 1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6864350" y="4481513"/>
            <a:ext cx="341313" cy="339725"/>
          </a:xfrm>
          <a:prstGeom prst="rect">
            <a:avLst/>
          </a:prstGeom>
          <a:noFill/>
          <a:ln w="14288">
            <a:solidFill>
              <a:srgbClr val="40458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62" name="Rectangle 125"/>
          <p:cNvSpPr>
            <a:spLocks noChangeArrowheads="1"/>
          </p:cNvSpPr>
          <p:nvPr/>
        </p:nvSpPr>
        <p:spPr bwMode="auto">
          <a:xfrm>
            <a:off x="7024688" y="4494213"/>
            <a:ext cx="1333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 b="1" i="1">
                <a:solidFill>
                  <a:srgbClr val="40458C"/>
                </a:solidFill>
                <a:latin typeface="Times New Roman" charset="0"/>
              </a:rPr>
              <a:t>a</a:t>
            </a:r>
            <a:endParaRPr lang="en-US"/>
          </a:p>
        </p:txBody>
      </p:sp>
      <p:sp>
        <p:nvSpPr>
          <p:cNvPr id="25663" name="Rectangle 1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5663" y="4481513"/>
            <a:ext cx="341312" cy="339725"/>
          </a:xfrm>
          <a:prstGeom prst="rect">
            <a:avLst/>
          </a:prstGeom>
          <a:noFill/>
          <a:ln w="14288">
            <a:solidFill>
              <a:srgbClr val="40458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64" name="Rectangle 127"/>
          <p:cNvSpPr>
            <a:spLocks noChangeArrowheads="1"/>
          </p:cNvSpPr>
          <p:nvPr/>
        </p:nvSpPr>
        <p:spPr bwMode="auto">
          <a:xfrm>
            <a:off x="7366000" y="4494213"/>
            <a:ext cx="1333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 b="1" i="1">
                <a:solidFill>
                  <a:srgbClr val="40458C"/>
                </a:solidFill>
                <a:latin typeface="Times New Roman" charset="0"/>
              </a:rPr>
              <a:t>a</a:t>
            </a:r>
            <a:endParaRPr lang="en-US"/>
          </a:p>
        </p:txBody>
      </p:sp>
      <p:sp>
        <p:nvSpPr>
          <p:cNvPr id="25665" name="Rectangle 1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6975" y="4481513"/>
            <a:ext cx="342900" cy="339725"/>
          </a:xfrm>
          <a:prstGeom prst="rect">
            <a:avLst/>
          </a:prstGeom>
          <a:noFill/>
          <a:ln w="14288">
            <a:solidFill>
              <a:srgbClr val="40458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66" name="Rectangle 129"/>
          <p:cNvSpPr>
            <a:spLocks noChangeArrowheads="1"/>
          </p:cNvSpPr>
          <p:nvPr/>
        </p:nvSpPr>
        <p:spPr bwMode="auto">
          <a:xfrm>
            <a:off x="7707313" y="4494213"/>
            <a:ext cx="1333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 b="1" i="1">
                <a:solidFill>
                  <a:srgbClr val="40458C"/>
                </a:solidFill>
                <a:latin typeface="Times New Roman" charset="0"/>
              </a:rPr>
              <a:t>b</a:t>
            </a:r>
            <a:endParaRPr lang="en-US"/>
          </a:p>
        </p:txBody>
      </p:sp>
      <p:sp>
        <p:nvSpPr>
          <p:cNvPr id="25667" name="Rectangle 13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9875" y="4481513"/>
            <a:ext cx="341313" cy="339725"/>
          </a:xfrm>
          <a:prstGeom prst="rect">
            <a:avLst/>
          </a:prstGeom>
          <a:noFill/>
          <a:ln w="14288">
            <a:solidFill>
              <a:srgbClr val="40458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68" name="Rectangle 131"/>
          <p:cNvSpPr>
            <a:spLocks noChangeArrowheads="1"/>
          </p:cNvSpPr>
          <p:nvPr/>
        </p:nvSpPr>
        <p:spPr bwMode="auto">
          <a:xfrm>
            <a:off x="8050213" y="4494213"/>
            <a:ext cx="1333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 b="1" i="1">
                <a:solidFill>
                  <a:srgbClr val="40458C"/>
                </a:solidFill>
                <a:latin typeface="Times New Roman" charset="0"/>
              </a:rPr>
              <a:t>a</a:t>
            </a:r>
            <a:endParaRPr lang="en-US"/>
          </a:p>
        </p:txBody>
      </p:sp>
      <p:sp>
        <p:nvSpPr>
          <p:cNvPr id="25669" name="Text Box 132"/>
          <p:cNvSpPr txBox="1">
            <a:spLocks noChangeArrowheads="1"/>
          </p:cNvSpPr>
          <p:nvPr/>
        </p:nvSpPr>
        <p:spPr bwMode="auto">
          <a:xfrm>
            <a:off x="4800600" y="5181600"/>
            <a:ext cx="1868488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tx2"/>
                </a:solidFill>
              </a:rPr>
              <a:t>No need to</a:t>
            </a:r>
          </a:p>
          <a:p>
            <a:pPr eaLnBrk="1" hangingPunct="1"/>
            <a:r>
              <a:rPr lang="en-US">
                <a:solidFill>
                  <a:schemeClr val="tx2"/>
                </a:solidFill>
              </a:rPr>
              <a:t>repeat these</a:t>
            </a:r>
          </a:p>
          <a:p>
            <a:pPr eaLnBrk="1" hangingPunct="1"/>
            <a:r>
              <a:rPr lang="en-US">
                <a:solidFill>
                  <a:schemeClr val="tx2"/>
                </a:solidFill>
              </a:rPr>
              <a:t>comparisons</a:t>
            </a:r>
          </a:p>
        </p:txBody>
      </p:sp>
      <p:sp>
        <p:nvSpPr>
          <p:cNvPr id="25670" name="Line 13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53200" y="5029200"/>
            <a:ext cx="76200" cy="533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71" name="Text Box 134"/>
          <p:cNvSpPr txBox="1">
            <a:spLocks noChangeArrowheads="1"/>
          </p:cNvSpPr>
          <p:nvPr/>
        </p:nvSpPr>
        <p:spPr bwMode="auto">
          <a:xfrm>
            <a:off x="7315200" y="5257800"/>
            <a:ext cx="1592263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Resume</a:t>
            </a:r>
          </a:p>
          <a:p>
            <a:pPr eaLnBrk="1" hangingPunct="1"/>
            <a:r>
              <a:rPr lang="en-US" dirty="0"/>
              <a:t>comparing</a:t>
            </a:r>
          </a:p>
          <a:p>
            <a:pPr eaLnBrk="1" hangingPunct="1"/>
            <a:r>
              <a:rPr lang="en-US" dirty="0"/>
              <a:t>here</a:t>
            </a:r>
          </a:p>
        </p:txBody>
      </p:sp>
      <p:sp>
        <p:nvSpPr>
          <p:cNvPr id="25672" name="Line 13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086600" y="4953000"/>
            <a:ext cx="3048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48494" y="683490"/>
            <a:ext cx="8077200" cy="954809"/>
          </a:xfrm>
        </p:spPr>
        <p:txBody>
          <a:bodyPr/>
          <a:lstStyle/>
          <a:p>
            <a:pPr eaLnBrk="1" hangingPunct="1"/>
            <a:r>
              <a:rPr lang="en-US" dirty="0">
                <a:latin typeface="Tahoma" charset="0"/>
              </a:rPr>
              <a:t>The KMP Failure Function</a:t>
            </a:r>
          </a:p>
        </p:txBody>
      </p:sp>
      <p:sp>
        <p:nvSpPr>
          <p:cNvPr id="26628" name="Rectangle 1027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23041" y="1871717"/>
            <a:ext cx="3886200" cy="4648200"/>
          </a:xfrm>
        </p:spPr>
        <p:txBody>
          <a:bodyPr/>
          <a:lstStyle/>
          <a:p>
            <a:pPr eaLnBrk="1" hangingPunct="1"/>
            <a:r>
              <a:rPr lang="en-US" sz="2000" dirty="0">
                <a:latin typeface="Tahoma" charset="0"/>
              </a:rPr>
              <a:t>Knuth-Morris-Pratt</a:t>
            </a:r>
            <a:r>
              <a:rPr lang="ja-JP" altLang="en-US" sz="2000">
                <a:latin typeface="Tahoma" charset="0"/>
              </a:rPr>
              <a:t>’</a:t>
            </a:r>
            <a:r>
              <a:rPr lang="en-US" altLang="ja-JP" sz="2000" dirty="0">
                <a:latin typeface="Tahoma" charset="0"/>
              </a:rPr>
              <a:t>s algorithm preprocesses the pattern to find matches of prefixes of the pattern with the pattern itself</a:t>
            </a:r>
          </a:p>
          <a:p>
            <a:pPr eaLnBrk="1" hangingPunct="1"/>
            <a:r>
              <a:rPr lang="en-US" sz="2000" dirty="0">
                <a:latin typeface="Tahoma" charset="0"/>
              </a:rPr>
              <a:t>The </a:t>
            </a:r>
            <a:r>
              <a:rPr lang="en-US" sz="2000" b="1" dirty="0">
                <a:solidFill>
                  <a:schemeClr val="tx2"/>
                </a:solidFill>
                <a:latin typeface="Tahoma" charset="0"/>
              </a:rPr>
              <a:t>failure function</a:t>
            </a:r>
            <a:r>
              <a:rPr lang="en-US" sz="2000" b="1" dirty="0">
                <a:latin typeface="Tahoma" charset="0"/>
              </a:rPr>
              <a:t> </a:t>
            </a:r>
            <a:r>
              <a:rPr lang="en-US" sz="2000" b="1" i="1" dirty="0">
                <a:latin typeface="Times New Roman" charset="0"/>
              </a:rPr>
              <a:t>F</a:t>
            </a:r>
            <a:r>
              <a:rPr lang="en-US" sz="2000" dirty="0">
                <a:latin typeface="Times New Roman" charset="0"/>
              </a:rPr>
              <a:t>(</a:t>
            </a:r>
            <a:r>
              <a:rPr lang="en-US" sz="2000" b="1" i="1" dirty="0">
                <a:latin typeface="Times New Roman" charset="0"/>
              </a:rPr>
              <a:t>j</a:t>
            </a:r>
            <a:r>
              <a:rPr lang="en-US" sz="2000" dirty="0">
                <a:latin typeface="Times New Roman" charset="0"/>
              </a:rPr>
              <a:t>)</a:t>
            </a:r>
            <a:r>
              <a:rPr lang="en-US" sz="2000" dirty="0">
                <a:latin typeface="Tahoma" charset="0"/>
              </a:rPr>
              <a:t> is defined as the length of the longest prefix of </a:t>
            </a:r>
            <a:r>
              <a:rPr lang="en-US" sz="2000" b="1" i="1" dirty="0">
                <a:latin typeface="Times New Roman" charset="0"/>
              </a:rPr>
              <a:t>P</a:t>
            </a:r>
            <a:r>
              <a:rPr lang="en-US" sz="2000" dirty="0">
                <a:latin typeface="Times New Roman" charset="0"/>
              </a:rPr>
              <a:t>[0..</a:t>
            </a:r>
            <a:r>
              <a:rPr lang="en-US" sz="2000" b="1" i="1" dirty="0">
                <a:latin typeface="Times New Roman" charset="0"/>
              </a:rPr>
              <a:t>j</a:t>
            </a:r>
            <a:r>
              <a:rPr lang="en-US" sz="2000" dirty="0">
                <a:latin typeface="Times New Roman" charset="0"/>
              </a:rPr>
              <a:t>]</a:t>
            </a:r>
            <a:r>
              <a:rPr lang="en-US" sz="2000" b="1" i="1" dirty="0">
                <a:latin typeface="Times New Roman" charset="0"/>
              </a:rPr>
              <a:t> </a:t>
            </a:r>
            <a:r>
              <a:rPr lang="en-US" sz="2000" dirty="0">
                <a:latin typeface="Tahoma" charset="0"/>
              </a:rPr>
              <a:t>that is also a suffix of </a:t>
            </a:r>
            <a:r>
              <a:rPr lang="en-US" sz="2000" b="1" i="1" dirty="0">
                <a:latin typeface="Times New Roman" charset="0"/>
              </a:rPr>
              <a:t>P</a:t>
            </a:r>
            <a:r>
              <a:rPr lang="en-US" sz="2000" dirty="0">
                <a:latin typeface="Times New Roman" charset="0"/>
              </a:rPr>
              <a:t>[1..</a:t>
            </a:r>
            <a:r>
              <a:rPr lang="en-US" sz="2000" b="1" i="1" dirty="0">
                <a:latin typeface="Times New Roman" charset="0"/>
              </a:rPr>
              <a:t>j</a:t>
            </a:r>
            <a:r>
              <a:rPr lang="en-US" sz="2000" dirty="0">
                <a:latin typeface="Times New Roman" charset="0"/>
              </a:rPr>
              <a:t>]</a:t>
            </a:r>
          </a:p>
          <a:p>
            <a:pPr eaLnBrk="1" hangingPunct="1"/>
            <a:r>
              <a:rPr lang="en-US" sz="2000" dirty="0">
                <a:latin typeface="Tahoma" charset="0"/>
              </a:rPr>
              <a:t>Knuth-Morris-Pratt</a:t>
            </a:r>
            <a:r>
              <a:rPr lang="ja-JP" altLang="en-US" sz="2000">
                <a:latin typeface="Tahoma" charset="0"/>
              </a:rPr>
              <a:t>’</a:t>
            </a:r>
            <a:r>
              <a:rPr lang="en-US" altLang="ja-JP" sz="2000" dirty="0">
                <a:latin typeface="Tahoma" charset="0"/>
              </a:rPr>
              <a:t>s algorithm modifies the brute-force algorithm so that if a mismatch occurs at </a:t>
            </a:r>
            <a:r>
              <a:rPr lang="en-US" altLang="ja-JP" sz="2000" b="1" i="1" dirty="0">
                <a:latin typeface="Times New Roman" charset="0"/>
              </a:rPr>
              <a:t>P</a:t>
            </a:r>
            <a:r>
              <a:rPr lang="en-US" altLang="ja-JP" sz="2000" dirty="0">
                <a:latin typeface="Times New Roman" charset="0"/>
              </a:rPr>
              <a:t>[</a:t>
            </a:r>
            <a:r>
              <a:rPr lang="en-US" altLang="ja-JP" sz="2000" b="1" i="1" dirty="0">
                <a:latin typeface="Times New Roman" charset="0"/>
              </a:rPr>
              <a:t>j</a:t>
            </a:r>
            <a:r>
              <a:rPr lang="en-US" altLang="ja-JP" sz="2000" dirty="0">
                <a:latin typeface="Times New Roman" charset="0"/>
              </a:rPr>
              <a:t>]</a:t>
            </a:r>
            <a:r>
              <a:rPr lang="en-US" altLang="ja-JP" sz="2000" dirty="0">
                <a:latin typeface="Symbol" charset="0"/>
              </a:rPr>
              <a:t> </a:t>
            </a:r>
            <a:r>
              <a:rPr lang="en-US" altLang="ja-JP" sz="2000" dirty="0">
                <a:latin typeface="Symbol" charset="0"/>
                <a:sym typeface="Symbol" charset="0"/>
              </a:rPr>
              <a:t> </a:t>
            </a:r>
            <a:r>
              <a:rPr lang="en-US" altLang="ja-JP" sz="2000" b="1" i="1" dirty="0">
                <a:latin typeface="Times New Roman" charset="0"/>
              </a:rPr>
              <a:t>T</a:t>
            </a:r>
            <a:r>
              <a:rPr lang="en-US" altLang="ja-JP" sz="2000" dirty="0">
                <a:latin typeface="Times New Roman" charset="0"/>
              </a:rPr>
              <a:t>[</a:t>
            </a:r>
            <a:r>
              <a:rPr lang="en-US" altLang="ja-JP" sz="2000" b="1" i="1" dirty="0" err="1">
                <a:latin typeface="Times New Roman" charset="0"/>
              </a:rPr>
              <a:t>i</a:t>
            </a:r>
            <a:r>
              <a:rPr lang="en-US" altLang="ja-JP" sz="2000" dirty="0">
                <a:latin typeface="Times New Roman" charset="0"/>
              </a:rPr>
              <a:t>] </a:t>
            </a:r>
            <a:r>
              <a:rPr lang="en-US" altLang="ja-JP" sz="2000" dirty="0"/>
              <a:t>and</a:t>
            </a:r>
            <a:r>
              <a:rPr lang="en-US" altLang="ja-JP" sz="2000" dirty="0">
                <a:latin typeface="Times New Roman" charset="0"/>
              </a:rPr>
              <a:t> </a:t>
            </a:r>
            <a:r>
              <a:rPr lang="en-US" altLang="ja-JP" sz="2000" b="1" i="1" dirty="0">
                <a:latin typeface="Times New Roman" charset="0"/>
              </a:rPr>
              <a:t>j </a:t>
            </a:r>
            <a:r>
              <a:rPr lang="en-US" altLang="ja-JP" sz="2000" dirty="0">
                <a:latin typeface="Times New Roman" charset="0"/>
              </a:rPr>
              <a:t>&gt; 0, </a:t>
            </a:r>
            <a:r>
              <a:rPr lang="en-US" altLang="ja-JP" sz="2000" dirty="0">
                <a:latin typeface="Tahoma" charset="0"/>
              </a:rPr>
              <a:t>we set  </a:t>
            </a:r>
            <a:r>
              <a:rPr lang="en-US" altLang="ja-JP" sz="2000" b="1" i="1" dirty="0">
                <a:latin typeface="Times New Roman" charset="0"/>
              </a:rPr>
              <a:t>j </a:t>
            </a:r>
            <a:r>
              <a:rPr lang="en-US" altLang="ja-JP" sz="2000" dirty="0">
                <a:latin typeface="Times New Roman" charset="0"/>
                <a:sym typeface="Symbol" charset="0"/>
              </a:rPr>
              <a:t> </a:t>
            </a:r>
            <a:r>
              <a:rPr lang="en-US" altLang="ja-JP" sz="2000" b="1" i="1" dirty="0">
                <a:latin typeface="Times New Roman" charset="0"/>
              </a:rPr>
              <a:t>F</a:t>
            </a:r>
            <a:r>
              <a:rPr lang="en-US" altLang="ja-JP" sz="2000" dirty="0">
                <a:latin typeface="Times New Roman" charset="0"/>
              </a:rPr>
              <a:t>(</a:t>
            </a:r>
            <a:r>
              <a:rPr lang="en-US" altLang="ja-JP" sz="2000" b="1" i="1" dirty="0">
                <a:latin typeface="Times New Roman" charset="0"/>
                <a:sym typeface="Symbol" charset="0"/>
              </a:rPr>
              <a:t>j</a:t>
            </a:r>
            <a:r>
              <a:rPr lang="en-US" altLang="ja-JP" sz="2000" b="1" i="1" dirty="0">
                <a:latin typeface="Times New Roman" charset="0"/>
              </a:rPr>
              <a:t> </a:t>
            </a:r>
            <a:r>
              <a:rPr lang="en-US" altLang="ja-JP" sz="2000" dirty="0">
                <a:latin typeface="Symbol" charset="0"/>
                <a:sym typeface="Symbol" charset="0"/>
              </a:rPr>
              <a:t>-</a:t>
            </a:r>
            <a:r>
              <a:rPr lang="en-US" altLang="ja-JP" sz="2000" b="1" i="1" dirty="0">
                <a:latin typeface="Times New Roman" charset="0"/>
              </a:rPr>
              <a:t> </a:t>
            </a:r>
            <a:r>
              <a:rPr lang="en-US" altLang="ja-JP" sz="2000" dirty="0">
                <a:latin typeface="Times New Roman" charset="0"/>
                <a:sym typeface="Symbol" charset="0"/>
              </a:rPr>
              <a:t>1</a:t>
            </a:r>
            <a:r>
              <a:rPr lang="en-US" altLang="ja-JP" sz="2000" dirty="0">
                <a:latin typeface="Times New Roman" charset="0"/>
              </a:rPr>
              <a:t>)</a:t>
            </a:r>
            <a:endParaRPr lang="en-US" sz="2000" dirty="0">
              <a:latin typeface="Times New Roman" charset="0"/>
            </a:endParaRPr>
          </a:p>
        </p:txBody>
      </p:sp>
      <p:graphicFrame>
        <p:nvGraphicFramePr>
          <p:cNvPr id="178180" name="Group 10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6627638"/>
              </p:ext>
            </p:extLst>
          </p:nvPr>
        </p:nvGraphicFramePr>
        <p:xfrm>
          <a:off x="5029200" y="1752600"/>
          <a:ext cx="3505200" cy="1189083"/>
        </p:xfrm>
        <a:graphic>
          <a:graphicData uri="http://schemas.openxmlformats.org/drawingml/2006/table">
            <a:tbl>
              <a:tblPr firstRow="1"/>
              <a:tblGrid>
                <a:gridCol w="631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78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9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9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94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78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94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961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</a:t>
                      </a:r>
                    </a:p>
                  </a:txBody>
                  <a:tcPr marT="45699" marB="456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699" marB="456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5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1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[</a:t>
                      </a:r>
                      <a:r>
                        <a:rPr kumimoji="0" lang="en-US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]</a:t>
                      </a:r>
                    </a:p>
                  </a:txBody>
                  <a:tcPr marT="45699" marB="456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</a:p>
                  </a:txBody>
                  <a:tcPr marT="45699" marB="456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6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</a:t>
                      </a:r>
                      <a:r>
                        <a:rPr kumimoji="0" lang="en-US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</a:p>
                  </a:txBody>
                  <a:tcPr marT="45699" marB="456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699" marB="456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3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6663" name="Object 1062" descr="Example KMP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8930699"/>
              </p:ext>
            </p:extLst>
          </p:nvPr>
        </p:nvGraphicFramePr>
        <p:xfrm>
          <a:off x="4191000" y="2971800"/>
          <a:ext cx="4648200" cy="351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3111500" imgH="2362200" progId="Visio.Drawing.6">
                  <p:embed/>
                </p:oleObj>
              </mc:Choice>
              <mc:Fallback>
                <p:oleObj name="VISIO" r:id="rId2" imgW="3111500" imgH="2362200" progId="Visio.Drawing.6">
                  <p:embed/>
                  <p:pic>
                    <p:nvPicPr>
                      <p:cNvPr id="26663" name="Object 10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2971800"/>
                        <a:ext cx="4648200" cy="351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The KMP Algorithm</a:t>
            </a:r>
          </a:p>
        </p:txBody>
      </p:sp>
      <p:sp>
        <p:nvSpPr>
          <p:cNvPr id="27652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81000" y="1654831"/>
            <a:ext cx="3962400" cy="4724400"/>
          </a:xfrm>
        </p:spPr>
        <p:txBody>
          <a:bodyPr/>
          <a:lstStyle/>
          <a:p>
            <a:pPr eaLnBrk="1" hangingPunct="1"/>
            <a:r>
              <a:rPr lang="en-US" sz="2000" dirty="0">
                <a:latin typeface="Tahoma" charset="0"/>
              </a:rPr>
              <a:t>The failure function can be represented by an array and can be computed in </a:t>
            </a:r>
            <a:r>
              <a:rPr lang="en-US" sz="2000" b="1" i="1" dirty="0">
                <a:latin typeface="Times New Roman" charset="0"/>
              </a:rPr>
              <a:t>O</a:t>
            </a:r>
            <a:r>
              <a:rPr lang="en-US" sz="2000" dirty="0">
                <a:latin typeface="Times New Roman" charset="0"/>
              </a:rPr>
              <a:t>(</a:t>
            </a:r>
            <a:r>
              <a:rPr lang="en-US" sz="2000" b="1" i="1" dirty="0">
                <a:latin typeface="Times New Roman" charset="0"/>
              </a:rPr>
              <a:t>m</a:t>
            </a:r>
            <a:r>
              <a:rPr lang="en-US" sz="2000" dirty="0">
                <a:latin typeface="Times New Roman" charset="0"/>
              </a:rPr>
              <a:t>)</a:t>
            </a:r>
            <a:r>
              <a:rPr lang="en-US" sz="2000" dirty="0">
                <a:latin typeface="Tahoma" charset="0"/>
              </a:rPr>
              <a:t> time</a:t>
            </a:r>
          </a:p>
          <a:p>
            <a:pPr eaLnBrk="1" hangingPunct="1"/>
            <a:r>
              <a:rPr lang="en-US" sz="2000" dirty="0">
                <a:latin typeface="Tahoma" charset="0"/>
              </a:rPr>
              <a:t>At each iteration of the while-loop, either</a:t>
            </a:r>
          </a:p>
          <a:p>
            <a:pPr lvl="1" eaLnBrk="1" hangingPunct="1"/>
            <a:r>
              <a:rPr lang="en-US" sz="1800" b="1" i="1" dirty="0" err="1">
                <a:latin typeface="Times New Roman" charset="0"/>
              </a:rPr>
              <a:t>i</a:t>
            </a:r>
            <a:r>
              <a:rPr lang="en-US" sz="1800" dirty="0">
                <a:latin typeface="Tahoma" charset="0"/>
              </a:rPr>
              <a:t> increases by one, or</a:t>
            </a:r>
          </a:p>
          <a:p>
            <a:pPr lvl="1" eaLnBrk="1" hangingPunct="1"/>
            <a:r>
              <a:rPr lang="en-US" sz="1800" dirty="0">
                <a:latin typeface="Tahoma" charset="0"/>
              </a:rPr>
              <a:t>the shift amount </a:t>
            </a:r>
            <a:r>
              <a:rPr lang="en-US" sz="1800" b="1" i="1" dirty="0" err="1">
                <a:latin typeface="Times New Roman" charset="0"/>
              </a:rPr>
              <a:t>i</a:t>
            </a:r>
            <a:r>
              <a:rPr lang="en-US" sz="1800" b="1" i="1" dirty="0">
                <a:latin typeface="Times New Roman" charset="0"/>
              </a:rPr>
              <a:t> </a:t>
            </a:r>
            <a:r>
              <a:rPr lang="en-US" sz="1800" dirty="0">
                <a:latin typeface="Symbol" charset="0"/>
              </a:rPr>
              <a:t>-</a:t>
            </a:r>
            <a:r>
              <a:rPr lang="en-US" sz="1800" b="1" i="1" dirty="0">
                <a:latin typeface="Times New Roman" charset="0"/>
              </a:rPr>
              <a:t> j</a:t>
            </a:r>
            <a:r>
              <a:rPr lang="en-US" sz="1800" dirty="0">
                <a:latin typeface="Tahoma" charset="0"/>
              </a:rPr>
              <a:t> increases by at least one (observe that </a:t>
            </a:r>
            <a:r>
              <a:rPr lang="en-US" sz="1800" b="1" i="1" dirty="0">
                <a:latin typeface="Times New Roman" charset="0"/>
              </a:rPr>
              <a:t>F</a:t>
            </a:r>
            <a:r>
              <a:rPr lang="en-US" sz="1800" dirty="0">
                <a:latin typeface="Times New Roman" charset="0"/>
              </a:rPr>
              <a:t>(</a:t>
            </a:r>
            <a:r>
              <a:rPr lang="en-US" sz="1800" b="1" i="1" dirty="0">
                <a:latin typeface="Times New Roman" charset="0"/>
                <a:sym typeface="Symbol" charset="0"/>
              </a:rPr>
              <a:t>j</a:t>
            </a:r>
            <a:r>
              <a:rPr lang="en-US" sz="1800" b="1" i="1" dirty="0">
                <a:latin typeface="Times New Roman" charset="0"/>
              </a:rPr>
              <a:t> </a:t>
            </a:r>
            <a:r>
              <a:rPr lang="en-US" sz="1800" dirty="0">
                <a:latin typeface="Symbol" charset="0"/>
                <a:sym typeface="Symbol" charset="0"/>
              </a:rPr>
              <a:t>-</a:t>
            </a:r>
            <a:r>
              <a:rPr lang="en-US" sz="1800" b="1" i="1" dirty="0">
                <a:latin typeface="Times New Roman" charset="0"/>
              </a:rPr>
              <a:t> </a:t>
            </a:r>
            <a:r>
              <a:rPr lang="en-US" sz="1800" dirty="0">
                <a:latin typeface="Times New Roman" charset="0"/>
                <a:sym typeface="Symbol" charset="0"/>
              </a:rPr>
              <a:t>1</a:t>
            </a:r>
            <a:r>
              <a:rPr lang="en-US" sz="1800" dirty="0">
                <a:latin typeface="Times New Roman" charset="0"/>
              </a:rPr>
              <a:t>)</a:t>
            </a:r>
            <a:r>
              <a:rPr lang="en-US" sz="1800" b="1" i="1" dirty="0">
                <a:latin typeface="Times New Roman" charset="0"/>
              </a:rPr>
              <a:t> </a:t>
            </a:r>
            <a:r>
              <a:rPr lang="en-US" sz="1800" dirty="0">
                <a:latin typeface="Times New Roman" charset="0"/>
                <a:sym typeface="Symbol" charset="0"/>
              </a:rPr>
              <a:t>&lt; </a:t>
            </a:r>
            <a:r>
              <a:rPr lang="en-US" sz="1800" b="1" i="1" dirty="0">
                <a:latin typeface="Times New Roman" charset="0"/>
              </a:rPr>
              <a:t>j</a:t>
            </a:r>
            <a:r>
              <a:rPr lang="en-US" sz="1800" dirty="0">
                <a:latin typeface="Tahoma" charset="0"/>
              </a:rPr>
              <a:t>)</a:t>
            </a:r>
          </a:p>
          <a:p>
            <a:pPr eaLnBrk="1" hangingPunct="1"/>
            <a:r>
              <a:rPr lang="en-US" sz="2000" dirty="0">
                <a:latin typeface="Tahoma" charset="0"/>
              </a:rPr>
              <a:t>Hence, there are no more than </a:t>
            </a:r>
            <a:r>
              <a:rPr lang="en-US" sz="2000" dirty="0">
                <a:latin typeface="Times New Roman" charset="0"/>
              </a:rPr>
              <a:t>2</a:t>
            </a:r>
            <a:r>
              <a:rPr lang="en-US" sz="2000" b="1" i="1" dirty="0">
                <a:latin typeface="Times New Roman" charset="0"/>
              </a:rPr>
              <a:t>n </a:t>
            </a:r>
            <a:r>
              <a:rPr lang="en-US" sz="2000" dirty="0">
                <a:latin typeface="Tahoma" charset="0"/>
              </a:rPr>
              <a:t>iterations of the while-loop</a:t>
            </a:r>
          </a:p>
          <a:p>
            <a:pPr eaLnBrk="1" hangingPunct="1"/>
            <a:r>
              <a:rPr lang="en-US" sz="2000" dirty="0">
                <a:latin typeface="Tahoma" charset="0"/>
              </a:rPr>
              <a:t>Thus, KMP</a:t>
            </a:r>
            <a:r>
              <a:rPr lang="ja-JP" altLang="en-US" sz="2000">
                <a:latin typeface="Tahoma" charset="0"/>
              </a:rPr>
              <a:t>’</a:t>
            </a:r>
            <a:r>
              <a:rPr lang="en-US" altLang="ja-JP" sz="2000" dirty="0">
                <a:latin typeface="Tahoma" charset="0"/>
              </a:rPr>
              <a:t>s algorithm runs in optimal time </a:t>
            </a:r>
            <a:r>
              <a:rPr lang="en-US" altLang="ja-JP" sz="2000" b="1" i="1" dirty="0">
                <a:latin typeface="Times New Roman" charset="0"/>
              </a:rPr>
              <a:t>O</a:t>
            </a:r>
            <a:r>
              <a:rPr lang="en-US" altLang="ja-JP" sz="2000" dirty="0">
                <a:latin typeface="Times New Roman" charset="0"/>
              </a:rPr>
              <a:t>(</a:t>
            </a:r>
            <a:r>
              <a:rPr lang="en-US" altLang="ja-JP" sz="2000" b="1" i="1" dirty="0">
                <a:latin typeface="Times New Roman" charset="0"/>
              </a:rPr>
              <a:t>m </a:t>
            </a:r>
            <a:r>
              <a:rPr lang="en-US" altLang="ja-JP" sz="2000" dirty="0">
                <a:latin typeface="Symbol" charset="0"/>
              </a:rPr>
              <a:t>+</a:t>
            </a:r>
            <a:r>
              <a:rPr lang="en-US" altLang="ja-JP" sz="2000" b="1" i="1" dirty="0">
                <a:latin typeface="Times New Roman" charset="0"/>
              </a:rPr>
              <a:t> n</a:t>
            </a:r>
            <a:r>
              <a:rPr lang="en-US" altLang="ja-JP" sz="2000" dirty="0">
                <a:latin typeface="Times New Roman" charset="0"/>
              </a:rPr>
              <a:t>)</a:t>
            </a:r>
            <a:endParaRPr lang="en-US" sz="2000" dirty="0">
              <a:latin typeface="Times New Roman" charset="0"/>
            </a:endParaRPr>
          </a:p>
        </p:txBody>
      </p:sp>
      <p:sp>
        <p:nvSpPr>
          <p:cNvPr id="27653" name="Text Box 4"/>
          <p:cNvSpPr txBox="1">
            <a:spLocks noChangeArrowheads="1"/>
          </p:cNvSpPr>
          <p:nvPr/>
        </p:nvSpPr>
        <p:spPr bwMode="auto">
          <a:xfrm>
            <a:off x="4876800" y="1600200"/>
            <a:ext cx="3886200" cy="43672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3429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42900" defTabSz="3429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3429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3429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3429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defTabSz="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defTabSz="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defTabSz="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defTabSz="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ct val="20000"/>
              </a:spcAft>
              <a:buClr>
                <a:schemeClr val="hlink"/>
              </a:buClr>
              <a:buSzPct val="110000"/>
              <a:buFont typeface="Wingdings" charset="0"/>
              <a:buNone/>
            </a:pPr>
            <a:r>
              <a:rPr lang="en-US" sz="1800" b="1">
                <a:latin typeface="Times New Roman" charset="0"/>
              </a:rPr>
              <a:t>Algorithm</a:t>
            </a:r>
            <a:r>
              <a:rPr lang="en-US" sz="1800">
                <a:latin typeface="Times New Roman" charset="0"/>
              </a:rPr>
              <a:t> </a:t>
            </a:r>
            <a:r>
              <a:rPr lang="en-US" sz="1800" b="1" i="1">
                <a:latin typeface="Times New Roman" charset="0"/>
              </a:rPr>
              <a:t>KMPMatch</a:t>
            </a:r>
            <a:r>
              <a:rPr lang="en-US" sz="1800">
                <a:latin typeface="Times New Roman" charset="0"/>
              </a:rPr>
              <a:t>(</a:t>
            </a:r>
            <a:r>
              <a:rPr lang="en-US" sz="1800" b="1" i="1">
                <a:latin typeface="Times New Roman" charset="0"/>
              </a:rPr>
              <a:t>T, P</a:t>
            </a:r>
            <a:r>
              <a:rPr lang="en-US" sz="1800">
                <a:latin typeface="Times New Roman" charset="0"/>
              </a:rPr>
              <a:t>)</a:t>
            </a:r>
          </a:p>
          <a:p>
            <a:pPr algn="l" eaLnBrk="1" hangingPunct="1">
              <a:lnSpc>
                <a:spcPct val="90000"/>
              </a:lnSpc>
              <a:buClr>
                <a:schemeClr val="hlink"/>
              </a:buClr>
              <a:buSzPct val="110000"/>
              <a:buFont typeface="Wingdings" charset="0"/>
              <a:buNone/>
            </a:pPr>
            <a:r>
              <a:rPr lang="en-US" sz="1800">
                <a:latin typeface="Times New Roman" charset="0"/>
              </a:rPr>
              <a:t>	</a:t>
            </a:r>
            <a:r>
              <a:rPr lang="en-US" sz="1800" b="1" i="1">
                <a:latin typeface="Times New Roman" charset="0"/>
              </a:rPr>
              <a:t>F </a:t>
            </a:r>
            <a:r>
              <a:rPr lang="en-US" sz="1800">
                <a:latin typeface="Times New Roman" charset="0"/>
                <a:sym typeface="Symbol" charset="0"/>
              </a:rPr>
              <a:t> </a:t>
            </a:r>
            <a:r>
              <a:rPr lang="en-US" sz="1800" b="1" i="1">
                <a:latin typeface="Times New Roman" charset="0"/>
                <a:sym typeface="Symbol" charset="0"/>
              </a:rPr>
              <a:t>failureFunction</a:t>
            </a:r>
            <a:r>
              <a:rPr lang="en-US" sz="1800">
                <a:latin typeface="Times New Roman" charset="0"/>
                <a:sym typeface="Symbol" charset="0"/>
              </a:rPr>
              <a:t>(</a:t>
            </a:r>
            <a:r>
              <a:rPr lang="en-US" sz="1800" b="1" i="1">
                <a:latin typeface="Times New Roman" charset="0"/>
                <a:sym typeface="Symbol" charset="0"/>
              </a:rPr>
              <a:t>P</a:t>
            </a:r>
            <a:r>
              <a:rPr lang="en-US" sz="1800">
                <a:latin typeface="Times New Roman" charset="0"/>
                <a:sym typeface="Symbol" charset="0"/>
              </a:rPr>
              <a:t>)</a:t>
            </a:r>
          </a:p>
          <a:p>
            <a:pPr algn="l" eaLnBrk="1" hangingPunct="1">
              <a:lnSpc>
                <a:spcPct val="90000"/>
              </a:lnSpc>
              <a:buClr>
                <a:schemeClr val="hlink"/>
              </a:buClr>
              <a:buSzPct val="110000"/>
              <a:buFont typeface="Wingdings" charset="0"/>
              <a:buNone/>
            </a:pPr>
            <a:r>
              <a:rPr lang="en-US" sz="1800">
                <a:latin typeface="Times New Roman" charset="0"/>
                <a:sym typeface="Symbol" charset="0"/>
              </a:rPr>
              <a:t>	</a:t>
            </a:r>
            <a:r>
              <a:rPr lang="en-US" sz="1800" b="1" i="1">
                <a:latin typeface="Times New Roman" charset="0"/>
              </a:rPr>
              <a:t>i </a:t>
            </a:r>
            <a:r>
              <a:rPr lang="en-US" sz="1800">
                <a:latin typeface="Times New Roman" charset="0"/>
                <a:sym typeface="Symbol" charset="0"/>
              </a:rPr>
              <a:t> 0</a:t>
            </a:r>
            <a:endParaRPr lang="en-US" sz="1800" b="1" i="1">
              <a:latin typeface="Times New Roman" charset="0"/>
            </a:endParaRPr>
          </a:p>
          <a:p>
            <a:pPr algn="l" eaLnBrk="1" hangingPunct="1">
              <a:lnSpc>
                <a:spcPct val="90000"/>
              </a:lnSpc>
              <a:buClr>
                <a:schemeClr val="hlink"/>
              </a:buClr>
              <a:buSzPct val="110000"/>
              <a:buFont typeface="Wingdings" charset="0"/>
              <a:buNone/>
            </a:pPr>
            <a:r>
              <a:rPr lang="en-US" sz="1800">
                <a:latin typeface="Times New Roman" charset="0"/>
                <a:sym typeface="Symbol" charset="0"/>
              </a:rPr>
              <a:t>	</a:t>
            </a:r>
            <a:r>
              <a:rPr lang="en-US" sz="1800" b="1" i="1">
                <a:latin typeface="Times New Roman" charset="0"/>
              </a:rPr>
              <a:t>j </a:t>
            </a:r>
            <a:r>
              <a:rPr lang="en-US" sz="1800">
                <a:latin typeface="Times New Roman" charset="0"/>
                <a:sym typeface="Symbol" charset="0"/>
              </a:rPr>
              <a:t> 0</a:t>
            </a:r>
          </a:p>
          <a:p>
            <a:pPr algn="l" eaLnBrk="1" hangingPunct="1">
              <a:lnSpc>
                <a:spcPct val="90000"/>
              </a:lnSpc>
              <a:buClr>
                <a:schemeClr val="hlink"/>
              </a:buClr>
              <a:buSzPct val="110000"/>
              <a:buFont typeface="Wingdings" charset="0"/>
              <a:buNone/>
            </a:pPr>
            <a:r>
              <a:rPr lang="en-US" sz="1800">
                <a:latin typeface="Times New Roman" charset="0"/>
                <a:sym typeface="Symbol" charset="0"/>
              </a:rPr>
              <a:t>	</a:t>
            </a:r>
            <a:r>
              <a:rPr lang="en-US" sz="1800" b="1">
                <a:latin typeface="Times New Roman" charset="0"/>
              </a:rPr>
              <a:t>while </a:t>
            </a:r>
            <a:r>
              <a:rPr lang="en-US" sz="1800" b="1" i="1">
                <a:latin typeface="Times New Roman" charset="0"/>
              </a:rPr>
              <a:t>i </a:t>
            </a:r>
            <a:r>
              <a:rPr lang="en-US" sz="1800">
                <a:latin typeface="Symbol" charset="0"/>
                <a:sym typeface="Symbol" charset="0"/>
              </a:rPr>
              <a:t>&lt;</a:t>
            </a:r>
            <a:r>
              <a:rPr lang="en-US" sz="1800">
                <a:latin typeface="Times New Roman" charset="0"/>
                <a:sym typeface="Symbol" charset="0"/>
              </a:rPr>
              <a:t> </a:t>
            </a:r>
            <a:r>
              <a:rPr lang="en-US" sz="1800" b="1" i="1">
                <a:latin typeface="Times New Roman" charset="0"/>
                <a:sym typeface="Symbol" charset="0"/>
              </a:rPr>
              <a:t>n</a:t>
            </a:r>
            <a:endParaRPr lang="en-US" sz="1800" b="1" i="1">
              <a:latin typeface="Times New Roman" charset="0"/>
            </a:endParaRPr>
          </a:p>
          <a:p>
            <a:pPr lvl="1" algn="l" eaLnBrk="1" hangingPunct="1">
              <a:lnSpc>
                <a:spcPct val="90000"/>
              </a:lnSpc>
              <a:buClr>
                <a:schemeClr val="hlink"/>
              </a:buClr>
              <a:buSzPct val="110000"/>
              <a:buFont typeface="Wingdings" charset="0"/>
              <a:buNone/>
            </a:pPr>
            <a:r>
              <a:rPr lang="en-US" sz="1800" b="1">
                <a:latin typeface="Times New Roman" charset="0"/>
              </a:rPr>
              <a:t>	if </a:t>
            </a:r>
            <a:r>
              <a:rPr lang="en-US" sz="1800" b="1" i="1">
                <a:latin typeface="Times New Roman" charset="0"/>
              </a:rPr>
              <a:t>T</a:t>
            </a:r>
            <a:r>
              <a:rPr lang="en-US" sz="1800">
                <a:latin typeface="Times New Roman" charset="0"/>
              </a:rPr>
              <a:t>[</a:t>
            </a:r>
            <a:r>
              <a:rPr lang="en-US" sz="1800" b="1" i="1">
                <a:latin typeface="Times New Roman" charset="0"/>
              </a:rPr>
              <a:t>i</a:t>
            </a:r>
            <a:r>
              <a:rPr lang="en-US" sz="1800" u="sng">
                <a:latin typeface="Times New Roman" charset="0"/>
              </a:rPr>
              <a:t>]</a:t>
            </a:r>
            <a:r>
              <a:rPr lang="en-US" sz="1800" b="1" i="1">
                <a:latin typeface="Times New Roman" charset="0"/>
              </a:rPr>
              <a:t> </a:t>
            </a:r>
            <a:r>
              <a:rPr lang="en-US" sz="1800">
                <a:latin typeface="Symbol" charset="0"/>
              </a:rPr>
              <a:t>=</a:t>
            </a:r>
            <a:r>
              <a:rPr lang="en-US" sz="1800" b="1" i="1">
                <a:latin typeface="Times New Roman" charset="0"/>
              </a:rPr>
              <a:t> P</a:t>
            </a:r>
            <a:r>
              <a:rPr lang="en-US" sz="1800">
                <a:latin typeface="Times New Roman" charset="0"/>
              </a:rPr>
              <a:t>[</a:t>
            </a:r>
            <a:r>
              <a:rPr lang="en-US" sz="1800" b="1" i="1">
                <a:latin typeface="Times New Roman" charset="0"/>
              </a:rPr>
              <a:t>j</a:t>
            </a:r>
            <a:r>
              <a:rPr lang="en-US" sz="1800">
                <a:latin typeface="Times New Roman" charset="0"/>
              </a:rPr>
              <a:t>]</a:t>
            </a:r>
          </a:p>
          <a:p>
            <a:pPr lvl="1" algn="l" eaLnBrk="1" hangingPunct="1">
              <a:lnSpc>
                <a:spcPct val="90000"/>
              </a:lnSpc>
              <a:buClr>
                <a:schemeClr val="hlink"/>
              </a:buClr>
              <a:buSzPct val="110000"/>
              <a:buFont typeface="Wingdings" charset="0"/>
              <a:buNone/>
            </a:pPr>
            <a:r>
              <a:rPr lang="en-US" sz="1800">
                <a:latin typeface="Times New Roman" charset="0"/>
              </a:rPr>
              <a:t>		</a:t>
            </a:r>
            <a:r>
              <a:rPr lang="en-US" sz="1800" b="1">
                <a:latin typeface="Times New Roman" charset="0"/>
              </a:rPr>
              <a:t>if  </a:t>
            </a:r>
            <a:r>
              <a:rPr lang="en-US" sz="1800" b="1" i="1">
                <a:latin typeface="Times New Roman" charset="0"/>
              </a:rPr>
              <a:t>j </a:t>
            </a:r>
            <a:r>
              <a:rPr lang="en-US" sz="1800">
                <a:latin typeface="Symbol" charset="0"/>
              </a:rPr>
              <a:t>=</a:t>
            </a:r>
            <a:r>
              <a:rPr lang="en-US" sz="1800" b="1" i="1">
                <a:latin typeface="Times New Roman" charset="0"/>
              </a:rPr>
              <a:t> </a:t>
            </a:r>
            <a:r>
              <a:rPr lang="en-US" sz="1800" b="1" i="1">
                <a:latin typeface="Times New Roman" charset="0"/>
                <a:sym typeface="Symbol" charset="0"/>
              </a:rPr>
              <a:t>m</a:t>
            </a:r>
            <a:r>
              <a:rPr lang="en-US" sz="1800" b="1" i="1">
                <a:latin typeface="Times New Roman" charset="0"/>
              </a:rPr>
              <a:t> </a:t>
            </a:r>
            <a:r>
              <a:rPr lang="en-US" sz="1800">
                <a:latin typeface="Symbol" charset="0"/>
                <a:sym typeface="Symbol" charset="0"/>
              </a:rPr>
              <a:t>-</a:t>
            </a:r>
            <a:r>
              <a:rPr lang="en-US" sz="1800" b="1" i="1">
                <a:latin typeface="Times New Roman" charset="0"/>
              </a:rPr>
              <a:t> </a:t>
            </a:r>
            <a:r>
              <a:rPr lang="en-US" sz="1800">
                <a:latin typeface="Times New Roman" charset="0"/>
                <a:sym typeface="Symbol" charset="0"/>
              </a:rPr>
              <a:t>1</a:t>
            </a:r>
            <a:endParaRPr lang="en-US" sz="1800">
              <a:latin typeface="Times New Roman" charset="0"/>
            </a:endParaRPr>
          </a:p>
          <a:p>
            <a:pPr lvl="1" algn="l" eaLnBrk="1" hangingPunct="1">
              <a:lnSpc>
                <a:spcPct val="90000"/>
              </a:lnSpc>
              <a:buClr>
                <a:schemeClr val="hlink"/>
              </a:buClr>
              <a:buSzPct val="110000"/>
              <a:buFont typeface="Wingdings" charset="0"/>
              <a:buNone/>
            </a:pPr>
            <a:r>
              <a:rPr lang="en-US" sz="1800">
                <a:latin typeface="Times New Roman" charset="0"/>
              </a:rPr>
              <a:t>			</a:t>
            </a:r>
            <a:r>
              <a:rPr lang="en-US" sz="1800" b="1">
                <a:latin typeface="Times New Roman" charset="0"/>
              </a:rPr>
              <a:t>return  </a:t>
            </a:r>
            <a:r>
              <a:rPr lang="en-US" sz="1800" b="1" i="1">
                <a:latin typeface="Times New Roman" charset="0"/>
              </a:rPr>
              <a:t>i </a:t>
            </a:r>
            <a:r>
              <a:rPr lang="en-US" sz="1800">
                <a:latin typeface="Symbol" charset="0"/>
                <a:sym typeface="Symbol" charset="0"/>
              </a:rPr>
              <a:t>-</a:t>
            </a:r>
            <a:r>
              <a:rPr lang="en-US" sz="1800" b="1" i="1">
                <a:latin typeface="Times New Roman" charset="0"/>
              </a:rPr>
              <a:t> </a:t>
            </a:r>
            <a:r>
              <a:rPr lang="en-US" sz="1800" b="1" i="1">
                <a:latin typeface="Times New Roman" charset="0"/>
                <a:sym typeface="Symbol" charset="0"/>
              </a:rPr>
              <a:t>j</a:t>
            </a:r>
            <a:r>
              <a:rPr lang="en-US" sz="1800" b="1" i="1">
                <a:latin typeface="Times New Roman" charset="0"/>
              </a:rPr>
              <a:t> </a:t>
            </a:r>
            <a:r>
              <a:rPr lang="en-US" sz="1800">
                <a:latin typeface="Times New Roman" charset="0"/>
              </a:rPr>
              <a:t>{ match }</a:t>
            </a:r>
          </a:p>
          <a:p>
            <a:pPr lvl="1" algn="l" eaLnBrk="1" hangingPunct="1">
              <a:lnSpc>
                <a:spcPct val="90000"/>
              </a:lnSpc>
              <a:buClr>
                <a:schemeClr val="hlink"/>
              </a:buClr>
              <a:buSzPct val="110000"/>
              <a:buFont typeface="Wingdings" charset="0"/>
              <a:buNone/>
            </a:pPr>
            <a:r>
              <a:rPr lang="en-US" sz="1800">
                <a:latin typeface="Times New Roman" charset="0"/>
              </a:rPr>
              <a:t>		</a:t>
            </a:r>
            <a:r>
              <a:rPr lang="en-US" sz="1800" b="1">
                <a:latin typeface="Times New Roman" charset="0"/>
              </a:rPr>
              <a:t>else</a:t>
            </a:r>
          </a:p>
          <a:p>
            <a:pPr lvl="1" algn="l" eaLnBrk="1" hangingPunct="1">
              <a:lnSpc>
                <a:spcPct val="90000"/>
              </a:lnSpc>
              <a:buClr>
                <a:schemeClr val="hlink"/>
              </a:buClr>
              <a:buSzPct val="110000"/>
              <a:buFont typeface="Wingdings" charset="0"/>
              <a:buNone/>
            </a:pPr>
            <a:r>
              <a:rPr lang="en-US" sz="1800" b="1">
                <a:latin typeface="Times New Roman" charset="0"/>
              </a:rPr>
              <a:t>			</a:t>
            </a:r>
            <a:r>
              <a:rPr lang="en-US" sz="1800" b="1" i="1">
                <a:latin typeface="Times New Roman" charset="0"/>
              </a:rPr>
              <a:t>i </a:t>
            </a:r>
            <a:r>
              <a:rPr lang="en-US" sz="1800">
                <a:latin typeface="Times New Roman" charset="0"/>
                <a:sym typeface="Symbol" charset="0"/>
              </a:rPr>
              <a:t> </a:t>
            </a:r>
            <a:r>
              <a:rPr lang="en-US" sz="1800" b="1" i="1">
                <a:latin typeface="Times New Roman" charset="0"/>
                <a:sym typeface="Symbol" charset="0"/>
              </a:rPr>
              <a:t>i</a:t>
            </a:r>
            <a:r>
              <a:rPr lang="en-US" sz="1800" b="1" i="1">
                <a:latin typeface="Times New Roman" charset="0"/>
              </a:rPr>
              <a:t> </a:t>
            </a:r>
            <a:r>
              <a:rPr lang="en-US" sz="1800">
                <a:latin typeface="Symbol" charset="0"/>
                <a:sym typeface="Symbol" charset="0"/>
              </a:rPr>
              <a:t>+</a:t>
            </a:r>
            <a:r>
              <a:rPr lang="en-US" sz="1800" b="1" i="1">
                <a:latin typeface="Times New Roman" charset="0"/>
              </a:rPr>
              <a:t> </a:t>
            </a:r>
            <a:r>
              <a:rPr lang="en-US" sz="1800">
                <a:latin typeface="Times New Roman" charset="0"/>
                <a:sym typeface="Symbol" charset="0"/>
              </a:rPr>
              <a:t>1</a:t>
            </a:r>
          </a:p>
          <a:p>
            <a:pPr lvl="1" algn="l" eaLnBrk="1" hangingPunct="1">
              <a:lnSpc>
                <a:spcPct val="90000"/>
              </a:lnSpc>
              <a:buClr>
                <a:schemeClr val="hlink"/>
              </a:buClr>
              <a:buSzPct val="110000"/>
              <a:buFont typeface="Wingdings" charset="0"/>
              <a:buNone/>
            </a:pPr>
            <a:r>
              <a:rPr lang="en-US" sz="1800" b="1">
                <a:latin typeface="Times New Roman" charset="0"/>
              </a:rPr>
              <a:t>			</a:t>
            </a:r>
            <a:r>
              <a:rPr lang="en-US" sz="1800" b="1" i="1">
                <a:latin typeface="Times New Roman" charset="0"/>
              </a:rPr>
              <a:t>j </a:t>
            </a:r>
            <a:r>
              <a:rPr lang="en-US" sz="1800">
                <a:latin typeface="Times New Roman" charset="0"/>
                <a:sym typeface="Symbol" charset="0"/>
              </a:rPr>
              <a:t> </a:t>
            </a:r>
            <a:r>
              <a:rPr lang="en-US" sz="1800" b="1" i="1">
                <a:latin typeface="Times New Roman" charset="0"/>
                <a:sym typeface="Symbol" charset="0"/>
              </a:rPr>
              <a:t>j</a:t>
            </a:r>
            <a:r>
              <a:rPr lang="en-US" sz="1800" b="1" i="1">
                <a:latin typeface="Times New Roman" charset="0"/>
              </a:rPr>
              <a:t> </a:t>
            </a:r>
            <a:r>
              <a:rPr lang="en-US" sz="1800">
                <a:latin typeface="Symbol" charset="0"/>
                <a:sym typeface="Symbol" charset="0"/>
              </a:rPr>
              <a:t>+</a:t>
            </a:r>
            <a:r>
              <a:rPr lang="en-US" sz="1800" b="1" i="1">
                <a:latin typeface="Times New Roman" charset="0"/>
              </a:rPr>
              <a:t> </a:t>
            </a:r>
            <a:r>
              <a:rPr lang="en-US" sz="1800">
                <a:latin typeface="Times New Roman" charset="0"/>
                <a:sym typeface="Symbol" charset="0"/>
              </a:rPr>
              <a:t>1</a:t>
            </a:r>
          </a:p>
          <a:p>
            <a:pPr lvl="1" algn="l" eaLnBrk="1" hangingPunct="1">
              <a:lnSpc>
                <a:spcPct val="90000"/>
              </a:lnSpc>
              <a:buClr>
                <a:schemeClr val="hlink"/>
              </a:buClr>
              <a:buSzPct val="110000"/>
              <a:buFont typeface="Wingdings" charset="0"/>
              <a:buNone/>
            </a:pPr>
            <a:r>
              <a:rPr lang="en-US" sz="1800" b="1" i="1">
                <a:latin typeface="Times New Roman" charset="0"/>
              </a:rPr>
              <a:t>	</a:t>
            </a:r>
            <a:r>
              <a:rPr lang="en-US" sz="1800" b="1">
                <a:latin typeface="Times New Roman" charset="0"/>
              </a:rPr>
              <a:t>else</a:t>
            </a:r>
          </a:p>
          <a:p>
            <a:pPr lvl="1" algn="l" eaLnBrk="1" hangingPunct="1">
              <a:lnSpc>
                <a:spcPct val="90000"/>
              </a:lnSpc>
              <a:buClr>
                <a:schemeClr val="hlink"/>
              </a:buClr>
              <a:buSzPct val="110000"/>
              <a:buFont typeface="Wingdings" charset="0"/>
              <a:buNone/>
            </a:pPr>
            <a:r>
              <a:rPr lang="en-US" sz="1800" b="1">
                <a:latin typeface="Times New Roman" charset="0"/>
              </a:rPr>
              <a:t>		if  </a:t>
            </a:r>
            <a:r>
              <a:rPr lang="en-US" sz="1800" b="1" i="1">
                <a:latin typeface="Times New Roman" charset="0"/>
              </a:rPr>
              <a:t>j </a:t>
            </a:r>
            <a:r>
              <a:rPr lang="en-US" sz="1800">
                <a:latin typeface="Symbol" charset="0"/>
                <a:sym typeface="Symbol" charset="0"/>
              </a:rPr>
              <a:t>&gt;</a:t>
            </a:r>
            <a:r>
              <a:rPr lang="en-US" sz="1800">
                <a:latin typeface="Times New Roman" charset="0"/>
                <a:sym typeface="Symbol" charset="0"/>
              </a:rPr>
              <a:t> 0</a:t>
            </a:r>
            <a:endParaRPr lang="en-US" sz="1800" b="1">
              <a:latin typeface="Times New Roman" charset="0"/>
            </a:endParaRPr>
          </a:p>
          <a:p>
            <a:pPr lvl="1" algn="l" eaLnBrk="1" hangingPunct="1">
              <a:lnSpc>
                <a:spcPct val="90000"/>
              </a:lnSpc>
              <a:buClr>
                <a:schemeClr val="hlink"/>
              </a:buClr>
              <a:buSzPct val="110000"/>
              <a:buFont typeface="Wingdings" charset="0"/>
              <a:buNone/>
            </a:pPr>
            <a:r>
              <a:rPr lang="en-US" sz="1800" b="1">
                <a:latin typeface="Times New Roman" charset="0"/>
              </a:rPr>
              <a:t>			</a:t>
            </a:r>
            <a:r>
              <a:rPr lang="en-US" sz="1800" b="1" i="1">
                <a:latin typeface="Times New Roman" charset="0"/>
              </a:rPr>
              <a:t>j </a:t>
            </a:r>
            <a:r>
              <a:rPr lang="en-US" sz="1800">
                <a:latin typeface="Times New Roman" charset="0"/>
                <a:sym typeface="Symbol" charset="0"/>
              </a:rPr>
              <a:t> </a:t>
            </a:r>
            <a:r>
              <a:rPr lang="en-US" sz="1800" b="1" i="1">
                <a:latin typeface="Times New Roman" charset="0"/>
              </a:rPr>
              <a:t>F</a:t>
            </a:r>
            <a:r>
              <a:rPr lang="en-US" sz="1800">
                <a:latin typeface="Times New Roman" charset="0"/>
              </a:rPr>
              <a:t>[</a:t>
            </a:r>
            <a:r>
              <a:rPr lang="en-US" sz="1800" b="1" i="1">
                <a:latin typeface="Times New Roman" charset="0"/>
                <a:sym typeface="Symbol" charset="0"/>
              </a:rPr>
              <a:t>j</a:t>
            </a:r>
            <a:r>
              <a:rPr lang="en-US" sz="1800" b="1" i="1">
                <a:latin typeface="Times New Roman" charset="0"/>
              </a:rPr>
              <a:t> </a:t>
            </a:r>
            <a:r>
              <a:rPr lang="en-US" sz="1800">
                <a:latin typeface="Symbol" charset="0"/>
                <a:sym typeface="Symbol" charset="0"/>
              </a:rPr>
              <a:t>-</a:t>
            </a:r>
            <a:r>
              <a:rPr lang="en-US" sz="1800" b="1" i="1">
                <a:latin typeface="Times New Roman" charset="0"/>
              </a:rPr>
              <a:t> </a:t>
            </a:r>
            <a:r>
              <a:rPr lang="en-US" sz="1800">
                <a:latin typeface="Times New Roman" charset="0"/>
                <a:sym typeface="Symbol" charset="0"/>
              </a:rPr>
              <a:t>1</a:t>
            </a:r>
            <a:r>
              <a:rPr lang="en-US" sz="1800" u="sng">
                <a:latin typeface="Times New Roman" charset="0"/>
              </a:rPr>
              <a:t>]</a:t>
            </a:r>
          </a:p>
          <a:p>
            <a:pPr lvl="1" algn="l" eaLnBrk="1" hangingPunct="1">
              <a:lnSpc>
                <a:spcPct val="90000"/>
              </a:lnSpc>
              <a:buClr>
                <a:schemeClr val="hlink"/>
              </a:buClr>
              <a:buSzPct val="110000"/>
              <a:buFont typeface="Wingdings" charset="0"/>
              <a:buNone/>
            </a:pPr>
            <a:r>
              <a:rPr lang="en-US" sz="1800">
                <a:latin typeface="Times New Roman" charset="0"/>
              </a:rPr>
              <a:t>		</a:t>
            </a:r>
            <a:r>
              <a:rPr lang="en-US" sz="1800" b="1">
                <a:latin typeface="Times New Roman" charset="0"/>
              </a:rPr>
              <a:t>else</a:t>
            </a:r>
            <a:endParaRPr lang="en-US" sz="1800" b="1" i="1">
              <a:latin typeface="Times New Roman" charset="0"/>
            </a:endParaRPr>
          </a:p>
          <a:p>
            <a:pPr lvl="1" algn="l" eaLnBrk="1" hangingPunct="1">
              <a:lnSpc>
                <a:spcPct val="90000"/>
              </a:lnSpc>
              <a:buClr>
                <a:schemeClr val="hlink"/>
              </a:buClr>
              <a:buSzPct val="110000"/>
              <a:buFont typeface="Wingdings" charset="0"/>
              <a:buNone/>
            </a:pPr>
            <a:r>
              <a:rPr lang="en-US" sz="1800" b="1">
                <a:latin typeface="Times New Roman" charset="0"/>
              </a:rPr>
              <a:t>			</a:t>
            </a:r>
            <a:r>
              <a:rPr lang="en-US" sz="1800" b="1" i="1">
                <a:latin typeface="Times New Roman" charset="0"/>
              </a:rPr>
              <a:t>i </a:t>
            </a:r>
            <a:r>
              <a:rPr lang="en-US" sz="1800">
                <a:latin typeface="Times New Roman" charset="0"/>
                <a:sym typeface="Symbol" charset="0"/>
              </a:rPr>
              <a:t> </a:t>
            </a:r>
            <a:r>
              <a:rPr lang="en-US" sz="1800" b="1" i="1">
                <a:latin typeface="Times New Roman" charset="0"/>
                <a:sym typeface="Symbol" charset="0"/>
              </a:rPr>
              <a:t>i</a:t>
            </a:r>
            <a:r>
              <a:rPr lang="en-US" sz="1800" b="1" i="1">
                <a:latin typeface="Times New Roman" charset="0"/>
              </a:rPr>
              <a:t> </a:t>
            </a:r>
            <a:r>
              <a:rPr lang="en-US" sz="1800">
                <a:latin typeface="Symbol" charset="0"/>
                <a:sym typeface="Symbol" charset="0"/>
              </a:rPr>
              <a:t>+</a:t>
            </a:r>
            <a:r>
              <a:rPr lang="en-US" sz="1800" b="1" i="1">
                <a:latin typeface="Times New Roman" charset="0"/>
              </a:rPr>
              <a:t> </a:t>
            </a:r>
            <a:r>
              <a:rPr lang="en-US" sz="1800">
                <a:latin typeface="Times New Roman" charset="0"/>
                <a:sym typeface="Symbol" charset="0"/>
              </a:rPr>
              <a:t>1</a:t>
            </a:r>
          </a:p>
          <a:p>
            <a:pPr lvl="1" algn="l" eaLnBrk="1" hangingPunct="1">
              <a:lnSpc>
                <a:spcPct val="90000"/>
              </a:lnSpc>
              <a:buClr>
                <a:schemeClr val="hlink"/>
              </a:buClr>
              <a:buSzPct val="110000"/>
              <a:buFont typeface="Wingdings" charset="0"/>
              <a:buNone/>
            </a:pPr>
            <a:r>
              <a:rPr lang="en-US" sz="1800" b="1">
                <a:latin typeface="Times New Roman" charset="0"/>
              </a:rPr>
              <a:t>return  </a:t>
            </a:r>
            <a:r>
              <a:rPr lang="en-US" sz="1800">
                <a:latin typeface="Symbol" charset="0"/>
                <a:sym typeface="Symbol" charset="0"/>
              </a:rPr>
              <a:t>-</a:t>
            </a:r>
            <a:r>
              <a:rPr lang="en-US" sz="1800">
                <a:latin typeface="Times New Roman" charset="0"/>
                <a:sym typeface="Symbol" charset="0"/>
              </a:rPr>
              <a:t>1 </a:t>
            </a:r>
            <a:r>
              <a:rPr lang="en-US" sz="1800">
                <a:latin typeface="Times New Roman" charset="0"/>
              </a:rPr>
              <a:t>{ no match }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Computing the Failure Function</a:t>
            </a:r>
          </a:p>
        </p:txBody>
      </p:sp>
      <p:sp>
        <p:nvSpPr>
          <p:cNvPr id="28676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99545" y="1750219"/>
            <a:ext cx="3962400" cy="4724400"/>
          </a:xfrm>
        </p:spPr>
        <p:txBody>
          <a:bodyPr/>
          <a:lstStyle/>
          <a:p>
            <a:pPr eaLnBrk="1" hangingPunct="1"/>
            <a:r>
              <a:rPr lang="en-US" sz="2000" dirty="0">
                <a:latin typeface="Tahoma" charset="0"/>
              </a:rPr>
              <a:t>The failure function can be represented by an array and can be computed in </a:t>
            </a:r>
            <a:r>
              <a:rPr lang="en-US" sz="2000" b="1" i="1" dirty="0">
                <a:latin typeface="Times New Roman" charset="0"/>
              </a:rPr>
              <a:t>O</a:t>
            </a:r>
            <a:r>
              <a:rPr lang="en-US" sz="2000" dirty="0">
                <a:latin typeface="Times New Roman" charset="0"/>
              </a:rPr>
              <a:t>(</a:t>
            </a:r>
            <a:r>
              <a:rPr lang="en-US" sz="2000" b="1" i="1" dirty="0">
                <a:latin typeface="Times New Roman" charset="0"/>
              </a:rPr>
              <a:t>m</a:t>
            </a:r>
            <a:r>
              <a:rPr lang="en-US" sz="2000" dirty="0">
                <a:latin typeface="Times New Roman" charset="0"/>
              </a:rPr>
              <a:t>)</a:t>
            </a:r>
            <a:r>
              <a:rPr lang="en-US" sz="2000" dirty="0">
                <a:latin typeface="Tahoma" charset="0"/>
              </a:rPr>
              <a:t> time</a:t>
            </a:r>
          </a:p>
          <a:p>
            <a:pPr eaLnBrk="1" hangingPunct="1"/>
            <a:r>
              <a:rPr lang="en-US" sz="2000" dirty="0">
                <a:latin typeface="Tahoma" charset="0"/>
              </a:rPr>
              <a:t>The construction is similar to the KMP algorithm itself</a:t>
            </a:r>
          </a:p>
          <a:p>
            <a:pPr eaLnBrk="1" hangingPunct="1"/>
            <a:r>
              <a:rPr lang="en-US" sz="2000" dirty="0">
                <a:latin typeface="Tahoma" charset="0"/>
              </a:rPr>
              <a:t>At each iteration of the while-loop, either</a:t>
            </a:r>
          </a:p>
          <a:p>
            <a:pPr lvl="1" eaLnBrk="1" hangingPunct="1"/>
            <a:r>
              <a:rPr lang="en-US" sz="1800" b="1" i="1" dirty="0" err="1">
                <a:latin typeface="Times New Roman" charset="0"/>
              </a:rPr>
              <a:t>i</a:t>
            </a:r>
            <a:r>
              <a:rPr lang="en-US" sz="1800" dirty="0">
                <a:latin typeface="Tahoma" charset="0"/>
              </a:rPr>
              <a:t> increases by one, or</a:t>
            </a:r>
          </a:p>
          <a:p>
            <a:pPr lvl="1" eaLnBrk="1" hangingPunct="1"/>
            <a:r>
              <a:rPr lang="en-US" sz="1800" dirty="0">
                <a:latin typeface="Tahoma" charset="0"/>
              </a:rPr>
              <a:t>the shift amount </a:t>
            </a:r>
            <a:r>
              <a:rPr lang="en-US" sz="1800" b="1" i="1" dirty="0" err="1">
                <a:latin typeface="Times New Roman" charset="0"/>
              </a:rPr>
              <a:t>i</a:t>
            </a:r>
            <a:r>
              <a:rPr lang="en-US" sz="1800" b="1" i="1" dirty="0">
                <a:latin typeface="Times New Roman" charset="0"/>
              </a:rPr>
              <a:t> </a:t>
            </a:r>
            <a:r>
              <a:rPr lang="en-US" sz="1800" dirty="0">
                <a:latin typeface="Symbol" charset="0"/>
              </a:rPr>
              <a:t>-</a:t>
            </a:r>
            <a:r>
              <a:rPr lang="en-US" sz="1800" b="1" i="1" dirty="0">
                <a:latin typeface="Times New Roman" charset="0"/>
              </a:rPr>
              <a:t> j</a:t>
            </a:r>
            <a:r>
              <a:rPr lang="en-US" sz="1800" dirty="0">
                <a:latin typeface="Tahoma" charset="0"/>
              </a:rPr>
              <a:t> increases by at least one (observe that </a:t>
            </a:r>
            <a:r>
              <a:rPr lang="en-US" sz="1800" b="1" i="1" dirty="0">
                <a:latin typeface="Times New Roman" charset="0"/>
              </a:rPr>
              <a:t>F</a:t>
            </a:r>
            <a:r>
              <a:rPr lang="en-US" sz="1800" dirty="0">
                <a:latin typeface="Times New Roman" charset="0"/>
              </a:rPr>
              <a:t>(</a:t>
            </a:r>
            <a:r>
              <a:rPr lang="en-US" sz="1800" b="1" i="1" dirty="0">
                <a:latin typeface="Times New Roman" charset="0"/>
                <a:sym typeface="Symbol" charset="0"/>
              </a:rPr>
              <a:t>j</a:t>
            </a:r>
            <a:r>
              <a:rPr lang="en-US" sz="1800" b="1" i="1" dirty="0">
                <a:latin typeface="Times New Roman" charset="0"/>
              </a:rPr>
              <a:t> </a:t>
            </a:r>
            <a:r>
              <a:rPr lang="en-US" sz="1800" dirty="0">
                <a:latin typeface="Symbol" charset="0"/>
                <a:sym typeface="Symbol" charset="0"/>
              </a:rPr>
              <a:t>-</a:t>
            </a:r>
            <a:r>
              <a:rPr lang="en-US" sz="1800" b="1" i="1" dirty="0">
                <a:latin typeface="Times New Roman" charset="0"/>
              </a:rPr>
              <a:t> </a:t>
            </a:r>
            <a:r>
              <a:rPr lang="en-US" sz="1800" dirty="0">
                <a:latin typeface="Times New Roman" charset="0"/>
                <a:sym typeface="Symbol" charset="0"/>
              </a:rPr>
              <a:t>1</a:t>
            </a:r>
            <a:r>
              <a:rPr lang="en-US" sz="1800" dirty="0">
                <a:latin typeface="Times New Roman" charset="0"/>
              </a:rPr>
              <a:t>)</a:t>
            </a:r>
            <a:r>
              <a:rPr lang="en-US" sz="1800" b="1" i="1" dirty="0">
                <a:latin typeface="Times New Roman" charset="0"/>
              </a:rPr>
              <a:t> </a:t>
            </a:r>
            <a:r>
              <a:rPr lang="en-US" sz="1800" dirty="0">
                <a:latin typeface="Times New Roman" charset="0"/>
                <a:sym typeface="Symbol" charset="0"/>
              </a:rPr>
              <a:t>&lt; </a:t>
            </a:r>
            <a:r>
              <a:rPr lang="en-US" sz="1800" b="1" i="1" dirty="0">
                <a:latin typeface="Times New Roman" charset="0"/>
              </a:rPr>
              <a:t>j</a:t>
            </a:r>
            <a:r>
              <a:rPr lang="en-US" sz="1800" dirty="0">
                <a:latin typeface="Tahoma" charset="0"/>
              </a:rPr>
              <a:t>)</a:t>
            </a:r>
          </a:p>
          <a:p>
            <a:pPr eaLnBrk="1" hangingPunct="1"/>
            <a:r>
              <a:rPr lang="en-US" sz="2000" dirty="0">
                <a:latin typeface="Tahoma" charset="0"/>
              </a:rPr>
              <a:t>Hence, there are no more than </a:t>
            </a:r>
            <a:r>
              <a:rPr lang="en-US" sz="2000" dirty="0">
                <a:latin typeface="Times New Roman" charset="0"/>
              </a:rPr>
              <a:t>2</a:t>
            </a:r>
            <a:r>
              <a:rPr lang="en-US" sz="2000" b="1" i="1" dirty="0">
                <a:latin typeface="Times New Roman" charset="0"/>
              </a:rPr>
              <a:t>m </a:t>
            </a:r>
            <a:r>
              <a:rPr lang="en-US" sz="2000" dirty="0">
                <a:latin typeface="Tahoma" charset="0"/>
              </a:rPr>
              <a:t>iterations of the while-loop</a:t>
            </a:r>
          </a:p>
        </p:txBody>
      </p:sp>
      <p:sp>
        <p:nvSpPr>
          <p:cNvPr id="28677" name="Text Box 4"/>
          <p:cNvSpPr txBox="1">
            <a:spLocks noChangeArrowheads="1"/>
          </p:cNvSpPr>
          <p:nvPr/>
        </p:nvSpPr>
        <p:spPr bwMode="auto">
          <a:xfrm>
            <a:off x="4648200" y="2052638"/>
            <a:ext cx="4114800" cy="41195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3429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42900" defTabSz="3429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3429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3429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3429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defTabSz="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defTabSz="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defTabSz="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defTabSz="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ct val="20000"/>
              </a:spcAft>
              <a:buClr>
                <a:schemeClr val="hlink"/>
              </a:buClr>
              <a:buSzPct val="110000"/>
              <a:buFont typeface="Wingdings" charset="0"/>
              <a:buNone/>
            </a:pPr>
            <a:r>
              <a:rPr lang="en-US" sz="1800" b="1">
                <a:latin typeface="Times New Roman" charset="0"/>
              </a:rPr>
              <a:t>Algorithm</a:t>
            </a:r>
            <a:r>
              <a:rPr lang="en-US" sz="1800">
                <a:latin typeface="Times New Roman" charset="0"/>
              </a:rPr>
              <a:t> </a:t>
            </a:r>
            <a:r>
              <a:rPr lang="en-US" sz="1800" b="1" i="1">
                <a:latin typeface="Times New Roman" charset="0"/>
              </a:rPr>
              <a:t>failureFunction</a:t>
            </a:r>
            <a:r>
              <a:rPr lang="en-US" sz="1800">
                <a:latin typeface="Times New Roman" charset="0"/>
              </a:rPr>
              <a:t>(</a:t>
            </a:r>
            <a:r>
              <a:rPr lang="en-US" sz="1800" b="1" i="1">
                <a:latin typeface="Times New Roman" charset="0"/>
              </a:rPr>
              <a:t>P</a:t>
            </a:r>
            <a:r>
              <a:rPr lang="en-US" sz="1800">
                <a:latin typeface="Times New Roman" charset="0"/>
              </a:rPr>
              <a:t>)</a:t>
            </a:r>
          </a:p>
          <a:p>
            <a:pPr algn="l" eaLnBrk="1" hangingPunct="1">
              <a:lnSpc>
                <a:spcPct val="90000"/>
              </a:lnSpc>
              <a:buClr>
                <a:schemeClr val="hlink"/>
              </a:buClr>
              <a:buSzPct val="110000"/>
              <a:buFont typeface="Wingdings" charset="0"/>
              <a:buNone/>
            </a:pPr>
            <a:r>
              <a:rPr lang="en-US" sz="1800">
                <a:latin typeface="Times New Roman" charset="0"/>
              </a:rPr>
              <a:t>	</a:t>
            </a:r>
            <a:r>
              <a:rPr lang="en-US" sz="1800" b="1" i="1">
                <a:latin typeface="Times New Roman" charset="0"/>
              </a:rPr>
              <a:t>F</a:t>
            </a:r>
            <a:r>
              <a:rPr lang="en-US" sz="1800" b="1">
                <a:latin typeface="Times New Roman" charset="0"/>
              </a:rPr>
              <a:t>[</a:t>
            </a:r>
            <a:r>
              <a:rPr lang="en-US" sz="1800">
                <a:latin typeface="Times New Roman" charset="0"/>
              </a:rPr>
              <a:t>0</a:t>
            </a:r>
            <a:r>
              <a:rPr lang="en-US" sz="1800" b="1">
                <a:latin typeface="Times New Roman" charset="0"/>
              </a:rPr>
              <a:t>]</a:t>
            </a:r>
            <a:r>
              <a:rPr lang="en-US" sz="1800" b="1" i="1">
                <a:latin typeface="Times New Roman" charset="0"/>
              </a:rPr>
              <a:t> </a:t>
            </a:r>
            <a:r>
              <a:rPr lang="en-US" sz="1800">
                <a:latin typeface="Times New Roman" charset="0"/>
                <a:sym typeface="Symbol" charset="0"/>
              </a:rPr>
              <a:t> 0</a:t>
            </a:r>
          </a:p>
          <a:p>
            <a:pPr algn="l" eaLnBrk="1" hangingPunct="1">
              <a:lnSpc>
                <a:spcPct val="90000"/>
              </a:lnSpc>
              <a:buClr>
                <a:schemeClr val="hlink"/>
              </a:buClr>
              <a:buSzPct val="110000"/>
              <a:buFont typeface="Wingdings" charset="0"/>
              <a:buNone/>
            </a:pPr>
            <a:r>
              <a:rPr lang="en-US" sz="1800">
                <a:latin typeface="Times New Roman" charset="0"/>
                <a:sym typeface="Symbol" charset="0"/>
              </a:rPr>
              <a:t>	</a:t>
            </a:r>
            <a:r>
              <a:rPr lang="en-US" sz="1800" b="1" i="1">
                <a:latin typeface="Times New Roman" charset="0"/>
              </a:rPr>
              <a:t>i </a:t>
            </a:r>
            <a:r>
              <a:rPr lang="en-US" sz="1800">
                <a:latin typeface="Times New Roman" charset="0"/>
                <a:sym typeface="Symbol" charset="0"/>
              </a:rPr>
              <a:t> 1</a:t>
            </a:r>
            <a:endParaRPr lang="en-US" sz="1800" b="1" i="1">
              <a:latin typeface="Times New Roman" charset="0"/>
            </a:endParaRPr>
          </a:p>
          <a:p>
            <a:pPr algn="l" eaLnBrk="1" hangingPunct="1">
              <a:lnSpc>
                <a:spcPct val="90000"/>
              </a:lnSpc>
              <a:buClr>
                <a:schemeClr val="hlink"/>
              </a:buClr>
              <a:buSzPct val="110000"/>
              <a:buFont typeface="Wingdings" charset="0"/>
              <a:buNone/>
            </a:pPr>
            <a:r>
              <a:rPr lang="en-US" sz="1800">
                <a:latin typeface="Times New Roman" charset="0"/>
                <a:sym typeface="Symbol" charset="0"/>
              </a:rPr>
              <a:t>	</a:t>
            </a:r>
            <a:r>
              <a:rPr lang="en-US" sz="1800" b="1" i="1">
                <a:latin typeface="Times New Roman" charset="0"/>
              </a:rPr>
              <a:t>j </a:t>
            </a:r>
            <a:r>
              <a:rPr lang="en-US" sz="1800">
                <a:latin typeface="Times New Roman" charset="0"/>
                <a:sym typeface="Symbol" charset="0"/>
              </a:rPr>
              <a:t> 0</a:t>
            </a:r>
          </a:p>
          <a:p>
            <a:pPr algn="l" eaLnBrk="1" hangingPunct="1">
              <a:lnSpc>
                <a:spcPct val="90000"/>
              </a:lnSpc>
              <a:buClr>
                <a:schemeClr val="hlink"/>
              </a:buClr>
              <a:buSzPct val="110000"/>
              <a:buFont typeface="Wingdings" charset="0"/>
              <a:buNone/>
            </a:pPr>
            <a:r>
              <a:rPr lang="en-US" sz="1800">
                <a:latin typeface="Times New Roman" charset="0"/>
                <a:sym typeface="Symbol" charset="0"/>
              </a:rPr>
              <a:t>	</a:t>
            </a:r>
            <a:r>
              <a:rPr lang="en-US" sz="1800" b="1">
                <a:latin typeface="Times New Roman" charset="0"/>
              </a:rPr>
              <a:t>while </a:t>
            </a:r>
            <a:r>
              <a:rPr lang="en-US" sz="1800" b="1" i="1">
                <a:latin typeface="Times New Roman" charset="0"/>
              </a:rPr>
              <a:t>i </a:t>
            </a:r>
            <a:r>
              <a:rPr lang="en-US" sz="1800">
                <a:latin typeface="Symbol" charset="0"/>
                <a:sym typeface="Symbol" charset="0"/>
              </a:rPr>
              <a:t>&lt;</a:t>
            </a:r>
            <a:r>
              <a:rPr lang="en-US" sz="1800">
                <a:latin typeface="Times New Roman" charset="0"/>
                <a:sym typeface="Symbol" charset="0"/>
              </a:rPr>
              <a:t> </a:t>
            </a:r>
            <a:r>
              <a:rPr lang="en-US" sz="1800" b="1" i="1">
                <a:latin typeface="Times New Roman" charset="0"/>
                <a:sym typeface="Symbol" charset="0"/>
              </a:rPr>
              <a:t>m</a:t>
            </a:r>
            <a:endParaRPr lang="en-US" sz="1800" b="1" i="1">
              <a:latin typeface="Times New Roman" charset="0"/>
            </a:endParaRPr>
          </a:p>
          <a:p>
            <a:pPr lvl="1" algn="l" eaLnBrk="1" hangingPunct="1">
              <a:lnSpc>
                <a:spcPct val="90000"/>
              </a:lnSpc>
              <a:buClr>
                <a:schemeClr val="hlink"/>
              </a:buClr>
              <a:buSzPct val="110000"/>
              <a:buFont typeface="Wingdings" charset="0"/>
              <a:buNone/>
            </a:pPr>
            <a:r>
              <a:rPr lang="en-US" sz="1800" b="1">
                <a:latin typeface="Times New Roman" charset="0"/>
              </a:rPr>
              <a:t>	if </a:t>
            </a:r>
            <a:r>
              <a:rPr lang="en-US" sz="1800" b="1" i="1">
                <a:latin typeface="Times New Roman" charset="0"/>
              </a:rPr>
              <a:t>P</a:t>
            </a:r>
            <a:r>
              <a:rPr lang="en-US" sz="1800">
                <a:latin typeface="Times New Roman" charset="0"/>
              </a:rPr>
              <a:t>[</a:t>
            </a:r>
            <a:r>
              <a:rPr lang="en-US" sz="1800" b="1" i="1">
                <a:latin typeface="Times New Roman" charset="0"/>
              </a:rPr>
              <a:t>i</a:t>
            </a:r>
            <a:r>
              <a:rPr lang="en-US" sz="1800" u="sng">
                <a:latin typeface="Times New Roman" charset="0"/>
              </a:rPr>
              <a:t>]</a:t>
            </a:r>
            <a:r>
              <a:rPr lang="en-US" sz="1800" b="1" i="1">
                <a:latin typeface="Times New Roman" charset="0"/>
              </a:rPr>
              <a:t> </a:t>
            </a:r>
            <a:r>
              <a:rPr lang="en-US" sz="1800">
                <a:latin typeface="Symbol" charset="0"/>
              </a:rPr>
              <a:t>=</a:t>
            </a:r>
            <a:r>
              <a:rPr lang="en-US" sz="1800" b="1" i="1">
                <a:latin typeface="Times New Roman" charset="0"/>
              </a:rPr>
              <a:t> P</a:t>
            </a:r>
            <a:r>
              <a:rPr lang="en-US" sz="1800">
                <a:latin typeface="Times New Roman" charset="0"/>
              </a:rPr>
              <a:t>[</a:t>
            </a:r>
            <a:r>
              <a:rPr lang="en-US" sz="1800" b="1" i="1">
                <a:latin typeface="Times New Roman" charset="0"/>
              </a:rPr>
              <a:t>j</a:t>
            </a:r>
            <a:r>
              <a:rPr lang="en-US" sz="1800">
                <a:latin typeface="Times New Roman" charset="0"/>
              </a:rPr>
              <a:t>]</a:t>
            </a:r>
          </a:p>
          <a:p>
            <a:pPr lvl="1" algn="l" eaLnBrk="1" hangingPunct="1">
              <a:lnSpc>
                <a:spcPct val="90000"/>
              </a:lnSpc>
              <a:buClr>
                <a:schemeClr val="hlink"/>
              </a:buClr>
              <a:buSzPct val="110000"/>
              <a:buFont typeface="Wingdings" charset="0"/>
              <a:buNone/>
            </a:pPr>
            <a:r>
              <a:rPr lang="en-US" sz="1800">
                <a:latin typeface="Times New Roman" charset="0"/>
              </a:rPr>
              <a:t>		{we have matched </a:t>
            </a:r>
            <a:r>
              <a:rPr lang="en-US" sz="1800" b="1" i="1">
                <a:latin typeface="Times New Roman" charset="0"/>
              </a:rPr>
              <a:t>j </a:t>
            </a:r>
            <a:r>
              <a:rPr lang="en-US" sz="1800">
                <a:latin typeface="Times New Roman" charset="0"/>
              </a:rPr>
              <a:t>+ 1 chars}</a:t>
            </a:r>
          </a:p>
          <a:p>
            <a:pPr lvl="1" algn="l" eaLnBrk="1" hangingPunct="1">
              <a:lnSpc>
                <a:spcPct val="90000"/>
              </a:lnSpc>
              <a:buClr>
                <a:schemeClr val="hlink"/>
              </a:buClr>
              <a:buSzPct val="110000"/>
              <a:buFont typeface="Wingdings" charset="0"/>
              <a:buNone/>
            </a:pPr>
            <a:r>
              <a:rPr lang="en-US" sz="1800">
                <a:latin typeface="Times New Roman" charset="0"/>
              </a:rPr>
              <a:t>		</a:t>
            </a:r>
            <a:r>
              <a:rPr lang="en-US" sz="1800" b="1" i="1">
                <a:latin typeface="Times New Roman" charset="0"/>
              </a:rPr>
              <a:t>F</a:t>
            </a:r>
            <a:r>
              <a:rPr lang="en-US" sz="1800" b="1">
                <a:latin typeface="Times New Roman" charset="0"/>
              </a:rPr>
              <a:t>[</a:t>
            </a:r>
            <a:r>
              <a:rPr lang="en-US" sz="1800" b="1" i="1">
                <a:latin typeface="Times New Roman" charset="0"/>
              </a:rPr>
              <a:t>i</a:t>
            </a:r>
            <a:r>
              <a:rPr lang="en-US" sz="1800" b="1">
                <a:latin typeface="Times New Roman" charset="0"/>
              </a:rPr>
              <a:t>]</a:t>
            </a:r>
            <a:r>
              <a:rPr lang="en-US" sz="1800" b="1" i="1">
                <a:latin typeface="Times New Roman" charset="0"/>
              </a:rPr>
              <a:t> </a:t>
            </a:r>
            <a:r>
              <a:rPr lang="en-US" sz="1800">
                <a:latin typeface="Times New Roman" charset="0"/>
                <a:sym typeface="Symbol" charset="0"/>
              </a:rPr>
              <a:t>  </a:t>
            </a:r>
            <a:r>
              <a:rPr lang="en-US" sz="1800" b="1" i="1">
                <a:latin typeface="Times New Roman" charset="0"/>
                <a:sym typeface="Symbol" charset="0"/>
              </a:rPr>
              <a:t>j</a:t>
            </a:r>
            <a:r>
              <a:rPr lang="en-US" sz="1800" b="1" i="1">
                <a:latin typeface="Times New Roman" charset="0"/>
              </a:rPr>
              <a:t> </a:t>
            </a:r>
            <a:r>
              <a:rPr lang="en-US" sz="1800" b="1">
                <a:latin typeface="Times New Roman" charset="0"/>
              </a:rPr>
              <a:t>+</a:t>
            </a:r>
            <a:r>
              <a:rPr lang="en-US" sz="1800" b="1" i="1">
                <a:latin typeface="Times New Roman" charset="0"/>
              </a:rPr>
              <a:t> </a:t>
            </a:r>
            <a:r>
              <a:rPr lang="en-US" sz="1800">
                <a:latin typeface="Times New Roman" charset="0"/>
              </a:rPr>
              <a:t>1</a:t>
            </a:r>
            <a:endParaRPr lang="en-US" sz="1800" b="1">
              <a:latin typeface="Times New Roman" charset="0"/>
            </a:endParaRPr>
          </a:p>
          <a:p>
            <a:pPr lvl="1" algn="l" eaLnBrk="1" hangingPunct="1">
              <a:lnSpc>
                <a:spcPct val="90000"/>
              </a:lnSpc>
              <a:buClr>
                <a:schemeClr val="hlink"/>
              </a:buClr>
              <a:buSzPct val="110000"/>
              <a:buFont typeface="Wingdings" charset="0"/>
              <a:buNone/>
            </a:pPr>
            <a:r>
              <a:rPr lang="en-US" sz="1800" b="1">
                <a:latin typeface="Times New Roman" charset="0"/>
              </a:rPr>
              <a:t>		</a:t>
            </a:r>
            <a:r>
              <a:rPr lang="en-US" sz="1800" b="1" i="1">
                <a:latin typeface="Times New Roman" charset="0"/>
              </a:rPr>
              <a:t>i </a:t>
            </a:r>
            <a:r>
              <a:rPr lang="en-US" sz="1800">
                <a:latin typeface="Times New Roman" charset="0"/>
                <a:sym typeface="Symbol" charset="0"/>
              </a:rPr>
              <a:t> </a:t>
            </a:r>
            <a:r>
              <a:rPr lang="en-US" sz="1800" b="1" i="1">
                <a:latin typeface="Times New Roman" charset="0"/>
                <a:sym typeface="Symbol" charset="0"/>
              </a:rPr>
              <a:t>i</a:t>
            </a:r>
            <a:r>
              <a:rPr lang="en-US" sz="1800" b="1" i="1">
                <a:latin typeface="Times New Roman" charset="0"/>
              </a:rPr>
              <a:t> </a:t>
            </a:r>
            <a:r>
              <a:rPr lang="en-US" sz="1800">
                <a:latin typeface="Symbol" charset="0"/>
                <a:sym typeface="Symbol" charset="0"/>
              </a:rPr>
              <a:t>+</a:t>
            </a:r>
            <a:r>
              <a:rPr lang="en-US" sz="1800" b="1" i="1">
                <a:latin typeface="Times New Roman" charset="0"/>
              </a:rPr>
              <a:t> </a:t>
            </a:r>
            <a:r>
              <a:rPr lang="en-US" sz="1800">
                <a:latin typeface="Times New Roman" charset="0"/>
                <a:sym typeface="Symbol" charset="0"/>
              </a:rPr>
              <a:t>1</a:t>
            </a:r>
          </a:p>
          <a:p>
            <a:pPr lvl="1" algn="l" eaLnBrk="1" hangingPunct="1">
              <a:lnSpc>
                <a:spcPct val="90000"/>
              </a:lnSpc>
              <a:buClr>
                <a:schemeClr val="hlink"/>
              </a:buClr>
              <a:buSzPct val="110000"/>
              <a:buFont typeface="Wingdings" charset="0"/>
              <a:buNone/>
            </a:pPr>
            <a:r>
              <a:rPr lang="en-US" sz="1800" b="1">
                <a:latin typeface="Times New Roman" charset="0"/>
              </a:rPr>
              <a:t>		</a:t>
            </a:r>
            <a:r>
              <a:rPr lang="en-US" sz="1800" b="1" i="1">
                <a:latin typeface="Times New Roman" charset="0"/>
              </a:rPr>
              <a:t>j </a:t>
            </a:r>
            <a:r>
              <a:rPr lang="en-US" sz="1800">
                <a:latin typeface="Times New Roman" charset="0"/>
                <a:sym typeface="Symbol" charset="0"/>
              </a:rPr>
              <a:t> </a:t>
            </a:r>
            <a:r>
              <a:rPr lang="en-US" sz="1800" b="1" i="1">
                <a:latin typeface="Times New Roman" charset="0"/>
                <a:sym typeface="Symbol" charset="0"/>
              </a:rPr>
              <a:t>j</a:t>
            </a:r>
            <a:r>
              <a:rPr lang="en-US" sz="1800" b="1" i="1">
                <a:latin typeface="Times New Roman" charset="0"/>
              </a:rPr>
              <a:t> </a:t>
            </a:r>
            <a:r>
              <a:rPr lang="en-US" sz="1800">
                <a:latin typeface="Symbol" charset="0"/>
                <a:sym typeface="Symbol" charset="0"/>
              </a:rPr>
              <a:t>+</a:t>
            </a:r>
            <a:r>
              <a:rPr lang="en-US" sz="1800" b="1" i="1">
                <a:latin typeface="Times New Roman" charset="0"/>
              </a:rPr>
              <a:t> </a:t>
            </a:r>
            <a:r>
              <a:rPr lang="en-US" sz="1800">
                <a:latin typeface="Times New Roman" charset="0"/>
                <a:sym typeface="Symbol" charset="0"/>
              </a:rPr>
              <a:t>1</a:t>
            </a:r>
          </a:p>
          <a:p>
            <a:pPr lvl="1" algn="l" eaLnBrk="1" hangingPunct="1">
              <a:lnSpc>
                <a:spcPct val="90000"/>
              </a:lnSpc>
              <a:buClr>
                <a:schemeClr val="hlink"/>
              </a:buClr>
              <a:buSzPct val="110000"/>
              <a:buFont typeface="Wingdings" charset="0"/>
              <a:buNone/>
            </a:pPr>
            <a:r>
              <a:rPr lang="en-US" sz="1800" b="1" i="1">
                <a:latin typeface="Times New Roman" charset="0"/>
              </a:rPr>
              <a:t>	</a:t>
            </a:r>
            <a:r>
              <a:rPr lang="en-US" sz="1800" b="1">
                <a:latin typeface="Times New Roman" charset="0"/>
              </a:rPr>
              <a:t>else if  </a:t>
            </a:r>
            <a:r>
              <a:rPr lang="en-US" sz="1800" b="1" i="1">
                <a:latin typeface="Times New Roman" charset="0"/>
              </a:rPr>
              <a:t>j </a:t>
            </a:r>
            <a:r>
              <a:rPr lang="en-US" sz="1800">
                <a:latin typeface="Symbol" charset="0"/>
                <a:sym typeface="Symbol" charset="0"/>
              </a:rPr>
              <a:t>&gt;</a:t>
            </a:r>
            <a:r>
              <a:rPr lang="en-US" sz="1800">
                <a:latin typeface="Times New Roman" charset="0"/>
                <a:sym typeface="Symbol" charset="0"/>
              </a:rPr>
              <a:t> 0 </a:t>
            </a:r>
            <a:r>
              <a:rPr lang="en-US" sz="1800" b="1">
                <a:latin typeface="Times New Roman" charset="0"/>
              </a:rPr>
              <a:t>then</a:t>
            </a:r>
          </a:p>
          <a:p>
            <a:pPr lvl="1" algn="l" eaLnBrk="1" hangingPunct="1">
              <a:lnSpc>
                <a:spcPct val="90000"/>
              </a:lnSpc>
              <a:buClr>
                <a:schemeClr val="hlink"/>
              </a:buClr>
              <a:buSzPct val="110000"/>
              <a:buFont typeface="Wingdings" charset="0"/>
              <a:buNone/>
            </a:pPr>
            <a:r>
              <a:rPr lang="en-US" sz="1800">
                <a:latin typeface="Times New Roman" charset="0"/>
              </a:rPr>
              <a:t>		{use failure function to shift </a:t>
            </a:r>
            <a:r>
              <a:rPr lang="en-US" sz="1800" b="1" i="1">
                <a:latin typeface="Times New Roman" charset="0"/>
              </a:rPr>
              <a:t>P</a:t>
            </a:r>
            <a:r>
              <a:rPr lang="en-US" sz="1800">
                <a:latin typeface="Times New Roman" charset="0"/>
              </a:rPr>
              <a:t>}</a:t>
            </a:r>
            <a:endParaRPr lang="en-US" sz="1800" b="1">
              <a:latin typeface="Times New Roman" charset="0"/>
            </a:endParaRPr>
          </a:p>
          <a:p>
            <a:pPr lvl="1" algn="l" eaLnBrk="1" hangingPunct="1">
              <a:lnSpc>
                <a:spcPct val="90000"/>
              </a:lnSpc>
              <a:buClr>
                <a:schemeClr val="hlink"/>
              </a:buClr>
              <a:buSzPct val="110000"/>
              <a:buFont typeface="Wingdings" charset="0"/>
              <a:buNone/>
            </a:pPr>
            <a:r>
              <a:rPr lang="en-US" sz="1800" b="1">
                <a:latin typeface="Times New Roman" charset="0"/>
              </a:rPr>
              <a:t>		</a:t>
            </a:r>
            <a:r>
              <a:rPr lang="en-US" sz="1800" b="1" i="1">
                <a:latin typeface="Times New Roman" charset="0"/>
              </a:rPr>
              <a:t>j </a:t>
            </a:r>
            <a:r>
              <a:rPr lang="en-US" sz="1800">
                <a:latin typeface="Times New Roman" charset="0"/>
                <a:sym typeface="Symbol" charset="0"/>
              </a:rPr>
              <a:t> </a:t>
            </a:r>
            <a:r>
              <a:rPr lang="en-US" sz="1800" b="1" i="1">
                <a:latin typeface="Times New Roman" charset="0"/>
              </a:rPr>
              <a:t>F</a:t>
            </a:r>
            <a:r>
              <a:rPr lang="en-US" sz="1800">
                <a:latin typeface="Times New Roman" charset="0"/>
              </a:rPr>
              <a:t>[</a:t>
            </a:r>
            <a:r>
              <a:rPr lang="en-US" sz="1800" b="1" i="1">
                <a:latin typeface="Times New Roman" charset="0"/>
                <a:sym typeface="Symbol" charset="0"/>
              </a:rPr>
              <a:t>j</a:t>
            </a:r>
            <a:r>
              <a:rPr lang="en-US" sz="1800" b="1" i="1">
                <a:latin typeface="Times New Roman" charset="0"/>
              </a:rPr>
              <a:t> </a:t>
            </a:r>
            <a:r>
              <a:rPr lang="en-US" sz="1800">
                <a:latin typeface="Symbol" charset="0"/>
                <a:sym typeface="Symbol" charset="0"/>
              </a:rPr>
              <a:t>-</a:t>
            </a:r>
            <a:r>
              <a:rPr lang="en-US" sz="1800" b="1" i="1">
                <a:latin typeface="Times New Roman" charset="0"/>
              </a:rPr>
              <a:t> </a:t>
            </a:r>
            <a:r>
              <a:rPr lang="en-US" sz="1800">
                <a:latin typeface="Times New Roman" charset="0"/>
                <a:sym typeface="Symbol" charset="0"/>
              </a:rPr>
              <a:t>1</a:t>
            </a:r>
            <a:r>
              <a:rPr lang="en-US" sz="1800" u="sng">
                <a:latin typeface="Times New Roman" charset="0"/>
              </a:rPr>
              <a:t>]</a:t>
            </a:r>
          </a:p>
          <a:p>
            <a:pPr lvl="1" algn="l" eaLnBrk="1" hangingPunct="1">
              <a:lnSpc>
                <a:spcPct val="90000"/>
              </a:lnSpc>
              <a:buClr>
                <a:schemeClr val="hlink"/>
              </a:buClr>
              <a:buSzPct val="110000"/>
              <a:buFont typeface="Wingdings" charset="0"/>
              <a:buNone/>
            </a:pPr>
            <a:r>
              <a:rPr lang="en-US" sz="1800">
                <a:latin typeface="Times New Roman" charset="0"/>
              </a:rPr>
              <a:t>	</a:t>
            </a:r>
            <a:r>
              <a:rPr lang="en-US" sz="1800" b="1">
                <a:latin typeface="Times New Roman" charset="0"/>
              </a:rPr>
              <a:t>else</a:t>
            </a:r>
            <a:endParaRPr lang="en-US" sz="1800" b="1" i="1">
              <a:latin typeface="Times New Roman" charset="0"/>
            </a:endParaRPr>
          </a:p>
          <a:p>
            <a:pPr lvl="1" algn="l" eaLnBrk="1" hangingPunct="1">
              <a:lnSpc>
                <a:spcPct val="90000"/>
              </a:lnSpc>
              <a:buClr>
                <a:schemeClr val="hlink"/>
              </a:buClr>
              <a:buSzPct val="110000"/>
              <a:buFont typeface="Wingdings" charset="0"/>
              <a:buNone/>
            </a:pPr>
            <a:r>
              <a:rPr lang="en-US" sz="1800" b="1">
                <a:latin typeface="Times New Roman" charset="0"/>
              </a:rPr>
              <a:t>		</a:t>
            </a:r>
            <a:r>
              <a:rPr lang="en-US" sz="1800" b="1" i="1">
                <a:latin typeface="Times New Roman" charset="0"/>
              </a:rPr>
              <a:t>F</a:t>
            </a:r>
            <a:r>
              <a:rPr lang="en-US" sz="1800" b="1">
                <a:latin typeface="Times New Roman" charset="0"/>
              </a:rPr>
              <a:t>[</a:t>
            </a:r>
            <a:r>
              <a:rPr lang="en-US" sz="1800" b="1" i="1">
                <a:latin typeface="Times New Roman" charset="0"/>
              </a:rPr>
              <a:t>i</a:t>
            </a:r>
            <a:r>
              <a:rPr lang="en-US" sz="1800" b="1">
                <a:latin typeface="Times New Roman" charset="0"/>
              </a:rPr>
              <a:t>]</a:t>
            </a:r>
            <a:r>
              <a:rPr lang="en-US" sz="1800" b="1" i="1">
                <a:latin typeface="Times New Roman" charset="0"/>
              </a:rPr>
              <a:t> </a:t>
            </a:r>
            <a:r>
              <a:rPr lang="en-US" sz="1800">
                <a:latin typeface="Times New Roman" charset="0"/>
                <a:sym typeface="Symbol" charset="0"/>
              </a:rPr>
              <a:t> 0 </a:t>
            </a:r>
            <a:r>
              <a:rPr lang="en-US" sz="1800">
                <a:latin typeface="Times New Roman" charset="0"/>
              </a:rPr>
              <a:t>{ no match }</a:t>
            </a:r>
            <a:endParaRPr lang="en-US" sz="1800" b="1">
              <a:latin typeface="Times New Roman" charset="0"/>
            </a:endParaRPr>
          </a:p>
          <a:p>
            <a:pPr lvl="1" algn="l" eaLnBrk="1" hangingPunct="1">
              <a:lnSpc>
                <a:spcPct val="90000"/>
              </a:lnSpc>
              <a:buClr>
                <a:schemeClr val="hlink"/>
              </a:buClr>
              <a:buSzPct val="110000"/>
              <a:buFont typeface="Wingdings" charset="0"/>
              <a:buNone/>
            </a:pPr>
            <a:r>
              <a:rPr lang="en-US" sz="1800" b="1">
                <a:latin typeface="Times New Roman" charset="0"/>
              </a:rPr>
              <a:t>		</a:t>
            </a:r>
            <a:r>
              <a:rPr lang="en-US" sz="1800" b="1" i="1">
                <a:latin typeface="Times New Roman" charset="0"/>
              </a:rPr>
              <a:t>i </a:t>
            </a:r>
            <a:r>
              <a:rPr lang="en-US" sz="1800">
                <a:latin typeface="Times New Roman" charset="0"/>
                <a:sym typeface="Symbol" charset="0"/>
              </a:rPr>
              <a:t> </a:t>
            </a:r>
            <a:r>
              <a:rPr lang="en-US" sz="1800" b="1" i="1">
                <a:latin typeface="Times New Roman" charset="0"/>
                <a:sym typeface="Symbol" charset="0"/>
              </a:rPr>
              <a:t>i</a:t>
            </a:r>
            <a:r>
              <a:rPr lang="en-US" sz="1800" b="1" i="1">
                <a:latin typeface="Times New Roman" charset="0"/>
              </a:rPr>
              <a:t> </a:t>
            </a:r>
            <a:r>
              <a:rPr lang="en-US" sz="1800">
                <a:latin typeface="Symbol" charset="0"/>
                <a:sym typeface="Symbol" charset="0"/>
              </a:rPr>
              <a:t>+</a:t>
            </a:r>
            <a:r>
              <a:rPr lang="en-US" sz="1800" b="1" i="1">
                <a:latin typeface="Times New Roman" charset="0"/>
              </a:rPr>
              <a:t> </a:t>
            </a:r>
            <a:r>
              <a:rPr lang="en-US" sz="1800">
                <a:latin typeface="Times New Roman" charset="0"/>
                <a:sym typeface="Symbol" charset="0"/>
              </a:rPr>
              <a:t>1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Example</a:t>
            </a:r>
          </a:p>
        </p:txBody>
      </p:sp>
      <p:graphicFrame>
        <p:nvGraphicFramePr>
          <p:cNvPr id="29700" name="Object 3" descr="Example Failure function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2782653"/>
              </p:ext>
            </p:extLst>
          </p:nvPr>
        </p:nvGraphicFramePr>
        <p:xfrm>
          <a:off x="1066800" y="1752600"/>
          <a:ext cx="7772400" cy="415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4787900" imgH="2565400" progId="Visio.Drawing.6">
                  <p:embed/>
                </p:oleObj>
              </mc:Choice>
              <mc:Fallback>
                <p:oleObj name="VISIO" r:id="rId2" imgW="4787900" imgH="2565400" progId="Visio.Drawing.6">
                  <p:embed/>
                  <p:pic>
                    <p:nvPicPr>
                      <p:cNvPr id="2970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752600"/>
                        <a:ext cx="7772400" cy="415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5108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7741918"/>
              </p:ext>
            </p:extLst>
          </p:nvPr>
        </p:nvGraphicFramePr>
        <p:xfrm>
          <a:off x="685800" y="4953000"/>
          <a:ext cx="3505200" cy="1128713"/>
        </p:xfrm>
        <a:graphic>
          <a:graphicData uri="http://schemas.openxmlformats.org/drawingml/2006/table">
            <a:tbl>
              <a:tblPr firstRow="1"/>
              <a:tblGrid>
                <a:gridCol w="631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78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9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9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94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78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94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65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</a:t>
                      </a: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5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[</a:t>
                      </a:r>
                      <a:r>
                        <a:rPr kumimoji="0" 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]</a:t>
                      </a: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9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</a:t>
                      </a:r>
                      <a:r>
                        <a:rPr kumimoji="0" 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81470-7E16-114B-BF42-55B9A69AD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for KMP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074E31-60C2-5A44-90DD-6884D41D9B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Thus, the KMP algorithm runs in O(</a:t>
            </a:r>
            <a:r>
              <a:rPr lang="en-US" dirty="0" err="1"/>
              <a:t>m+n</a:t>
            </a:r>
            <a:r>
              <a:rPr lang="en-US" dirty="0"/>
              <a:t>) time for constant-size alphabets.</a:t>
            </a:r>
          </a:p>
        </p:txBody>
      </p:sp>
    </p:spTree>
    <p:extLst>
      <p:ext uri="{BB962C8B-B14F-4D97-AF65-F5344CB8AC3E}">
        <p14:creationId xmlns:p14="http://schemas.microsoft.com/office/powerpoint/2010/main" val="40511415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E3E86-42EF-5047-B7DD-ACBC5E190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Data Type Duality Principle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D13178-F5F2-AE4A-B712-82F35C388E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759" y="1636712"/>
            <a:ext cx="8930481" cy="4701208"/>
          </a:xfrm>
        </p:spPr>
        <p:txBody>
          <a:bodyPr/>
          <a:lstStyle/>
          <a:p>
            <a:r>
              <a:rPr lang="en-US" dirty="0"/>
              <a:t>Rather than rely only on comparing characters, numerical matching algorithms take advantage of the fact that characters in a string can also be viewed as (binary) numbers.</a:t>
            </a:r>
          </a:p>
          <a:p>
            <a:r>
              <a:rPr lang="en-US" dirty="0"/>
              <a:t>This concept is often referred to as data type </a:t>
            </a:r>
            <a:r>
              <a:rPr lang="en-US" b="1" dirty="0"/>
              <a:t>duality</a:t>
            </a:r>
            <a:r>
              <a:rPr lang="en-US" dirty="0"/>
              <a:t>. </a:t>
            </a:r>
          </a:p>
        </p:txBody>
      </p:sp>
      <p:pic>
        <p:nvPicPr>
          <p:cNvPr id="4" name="Picture 3" descr="char to int">
            <a:extLst>
              <a:ext uri="{FF2B5EF4-FFF2-40B4-BE49-F238E27FC236}">
                <a16:creationId xmlns:a16="http://schemas.microsoft.com/office/drawing/2014/main" id="{F854B9A7-940E-754E-909F-0BB6289A32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454" y="3857551"/>
            <a:ext cx="4824249" cy="2646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4D16274-7576-C34A-895D-ADD03C54A4FA}"/>
              </a:ext>
            </a:extLst>
          </p:cNvPr>
          <p:cNvSpPr txBox="1"/>
          <p:nvPr/>
        </p:nvSpPr>
        <p:spPr>
          <a:xfrm>
            <a:off x="160969" y="6579477"/>
            <a:ext cx="38903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Image from https://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www.javatpoint.com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/java-char-to-int</a:t>
            </a:r>
          </a:p>
        </p:txBody>
      </p:sp>
    </p:spTree>
    <p:extLst>
      <p:ext uri="{BB962C8B-B14F-4D97-AF65-F5344CB8AC3E}">
        <p14:creationId xmlns:p14="http://schemas.microsoft.com/office/powerpoint/2010/main" val="6626097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A7BE0-C977-F745-AC6E-61B4559D6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Michael Rabin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5AFD2B5-31CD-384C-9534-4A16F2F3B8A9}"/>
              </a:ext>
            </a:extLst>
          </p:cNvPr>
          <p:cNvSpPr txBox="1">
            <a:spLocks/>
          </p:cNvSpPr>
          <p:nvPr/>
        </p:nvSpPr>
        <p:spPr bwMode="auto">
          <a:xfrm>
            <a:off x="115613" y="4698124"/>
            <a:ext cx="8818179" cy="2007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vert="horz" wrap="square" lIns="80400" tIns="40200" rIns="80400" bIns="40200" numCol="1" anchor="t" anchorCtr="0" compatLnSpc="1">
            <a:prstTxWarp prst="textNoShape">
              <a:avLst/>
            </a:prstTxWarp>
          </a:bodyPr>
          <a:lstStyle>
            <a:lvl1pPr marL="346075" indent="-346075" algn="l" defTabSz="803275" rtl="0" fontAlgn="base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ingdings" pitchFamily="2" charset="2"/>
              <a:buChar char="m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3" indent="-280988" algn="l" defTabSz="803275" rtl="0" fontAlgn="base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ingdings" pitchFamily="2" charset="2"/>
              <a:buChar char="m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0938" indent="-295275" algn="l" defTabSz="803275" rtl="0" fontAlgn="base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ingdings" pitchFamily="2" charset="2"/>
              <a:buChar char="m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8138" indent="-342900" algn="l" defTabSz="803275" rtl="0" fontAlgn="base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ingdings" pitchFamily="2" charset="2"/>
              <a:buChar char="m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1838" indent="-279400" algn="l" defTabSz="803275" rtl="0" fontAlgn="base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ingdings" pitchFamily="2" charset="2"/>
              <a:buChar char="m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1959: He introduced the nondeterminism concept.</a:t>
            </a:r>
          </a:p>
          <a:p>
            <a:r>
              <a:rPr lang="en-US" dirty="0"/>
              <a:t>1976: He received the Turing Award </a:t>
            </a:r>
          </a:p>
          <a:p>
            <a:pPr lvl="1"/>
            <a:r>
              <a:rPr lang="en-US" dirty="0"/>
              <a:t>The “Nobel Prize” of Computer Science</a:t>
            </a:r>
          </a:p>
        </p:txBody>
      </p:sp>
      <p:pic>
        <p:nvPicPr>
          <p:cNvPr id="1028" name="Picture 4" descr="Michael Rabin">
            <a:extLst>
              <a:ext uri="{FF2B5EF4-FFF2-40B4-BE49-F238E27FC236}">
                <a16:creationId xmlns:a16="http://schemas.microsoft.com/office/drawing/2014/main" id="{8D80A45C-6D42-2747-8A9D-D5C966EDC13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603" y="1636712"/>
            <a:ext cx="1889231" cy="278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E6106BC-040D-3848-9BF2-1ACEF26806DC}"/>
              </a:ext>
            </a:extLst>
          </p:cNvPr>
          <p:cNvSpPr txBox="1"/>
          <p:nvPr/>
        </p:nvSpPr>
        <p:spPr>
          <a:xfrm>
            <a:off x="0" y="6540467"/>
            <a:ext cx="70519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Images from https://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en.wikipedia.org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/wiki/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Michael_O._Rabin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, https://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en.wikipedia.org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/wiki/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Dana_Scott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EF67CE-39F0-4034-654B-1FBC5F6172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6016" y="1636712"/>
            <a:ext cx="2300610" cy="278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9235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B6010-859E-5245-8F10-C3CC3BEA1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Richard Karp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F6C33A-D588-F241-818B-C564789A92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519" y="2999364"/>
            <a:ext cx="8293100" cy="3374145"/>
          </a:xfrm>
        </p:spPr>
        <p:txBody>
          <a:bodyPr/>
          <a:lstStyle/>
          <a:p>
            <a:r>
              <a:rPr lang="en-US" dirty="0"/>
              <a:t>1985: Received the Turing Award.</a:t>
            </a:r>
          </a:p>
          <a:p>
            <a:r>
              <a:rPr lang="en-US" dirty="0"/>
              <a:t>1987: Developed the Rabin-Karp string searching algorithm with Michael Rabin.</a:t>
            </a:r>
          </a:p>
          <a:p>
            <a:r>
              <a:rPr lang="en-US" dirty="0"/>
              <a:t>He is also known for publishing a landmark paper proving 21 problems to be NP-complete.</a:t>
            </a:r>
          </a:p>
          <a:p>
            <a:r>
              <a:rPr lang="en-US" dirty="0"/>
              <a:t>He was also the PhD advisor to UCI Professor Sandy Irani.</a:t>
            </a:r>
          </a:p>
        </p:txBody>
      </p:sp>
      <p:pic>
        <p:nvPicPr>
          <p:cNvPr id="1026" name="Picture 2" descr="photo of Richard Karp">
            <a:extLst>
              <a:ext uri="{FF2B5EF4-FFF2-40B4-BE49-F238E27FC236}">
                <a16:creationId xmlns:a16="http://schemas.microsoft.com/office/drawing/2014/main" id="{DBACB77E-BBA0-2B4D-B8D2-E0637DA72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0958" y="927073"/>
            <a:ext cx="2425727" cy="242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5A3E2C-EFA0-3F46-9C90-712C944E9F46}"/>
              </a:ext>
            </a:extLst>
          </p:cNvPr>
          <p:cNvSpPr txBox="1"/>
          <p:nvPr/>
        </p:nvSpPr>
        <p:spPr>
          <a:xfrm>
            <a:off x="108415" y="6524017"/>
            <a:ext cx="41088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Image from https://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en.wikipedia.org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/wiki/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Richard_M._Karp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1977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71500"/>
            <a:ext cx="7772400" cy="1143000"/>
          </a:xfrm>
        </p:spPr>
        <p:txBody>
          <a:bodyPr/>
          <a:lstStyle/>
          <a:p>
            <a:r>
              <a:rPr lang="en-US" altLang="en-US" dirty="0"/>
              <a:t>The Rabin-Karp Algorithm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199"/>
            <a:ext cx="8763000" cy="4989787"/>
          </a:xfrm>
        </p:spPr>
        <p:txBody>
          <a:bodyPr/>
          <a:lstStyle/>
          <a:p>
            <a:r>
              <a:rPr lang="en-US" altLang="en-US" sz="2400" dirty="0"/>
              <a:t>The Rabin-Karp string searching algorithm calculates a </a:t>
            </a:r>
            <a:r>
              <a:rPr lang="en-US" altLang="en-US" sz="2400" b="1" dirty="0"/>
              <a:t>hash value</a:t>
            </a:r>
            <a:r>
              <a:rPr lang="en-US" altLang="en-US" sz="2400" dirty="0"/>
              <a:t> for the pattern, and for each M-character substring of text to be compared.</a:t>
            </a:r>
          </a:p>
          <a:p>
            <a:r>
              <a:rPr lang="en-US" altLang="en-US" sz="2400" dirty="0"/>
              <a:t>If the hash values are unequal, the algorithm will calculate the hash value for next M-character sequence.</a:t>
            </a:r>
          </a:p>
          <a:p>
            <a:r>
              <a:rPr lang="en-US" altLang="en-US" sz="2400" dirty="0"/>
              <a:t>If the hash values are equal, the algorithm will do a Brute Force comparison between the pattern and the M-character sequence at this location (in case of a hash value collision causing a false match).</a:t>
            </a:r>
          </a:p>
          <a:p>
            <a:r>
              <a:rPr lang="en-US" altLang="en-US" sz="2400" dirty="0"/>
              <a:t>In this way, there is only one comparison per text subsequence, and Brute Force is only needed when hash values match.</a:t>
            </a:r>
          </a:p>
          <a:p>
            <a:r>
              <a:rPr lang="en-US" altLang="en-US" sz="2400" dirty="0"/>
              <a:t>(Recall that we highlighted Michael Rabin in a previous lecture.)</a:t>
            </a:r>
          </a:p>
        </p:txBody>
      </p:sp>
    </p:spTree>
    <p:extLst>
      <p:ext uri="{BB962C8B-B14F-4D97-AF65-F5344CB8AC3E}">
        <p14:creationId xmlns:p14="http://schemas.microsoft.com/office/powerpoint/2010/main" val="4212517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211138" y="547169"/>
            <a:ext cx="8628062" cy="994567"/>
          </a:xfrm>
        </p:spPr>
        <p:txBody>
          <a:bodyPr/>
          <a:lstStyle/>
          <a:p>
            <a:pPr eaLnBrk="1" hangingPunct="1"/>
            <a:r>
              <a:rPr lang="en-US" dirty="0">
                <a:latin typeface="Tahoma" charset="0"/>
              </a:rPr>
              <a:t>Strings</a:t>
            </a:r>
          </a:p>
        </p:txBody>
      </p:sp>
      <p:sp>
        <p:nvSpPr>
          <p:cNvPr id="17412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438274"/>
            <a:ext cx="3886200" cy="528834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>
                <a:latin typeface="Tahoma" charset="0"/>
              </a:rPr>
              <a:t>A </a:t>
            </a:r>
            <a:r>
              <a:rPr lang="en-US" sz="2000" b="1" dirty="0">
                <a:latin typeface="Tahoma" charset="0"/>
              </a:rPr>
              <a:t>string</a:t>
            </a:r>
            <a:r>
              <a:rPr lang="en-US" sz="2000" dirty="0">
                <a:latin typeface="Tahoma" charset="0"/>
              </a:rPr>
              <a:t> is a sequence of characters (indexed from 0)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Tahoma" charset="0"/>
              </a:rPr>
              <a:t>*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>
                <a:latin typeface="Tahoma" charset="0"/>
              </a:rPr>
              <a:t>Examples of strings: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Tahoma" charset="0"/>
              </a:rPr>
              <a:t>Python program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Tahoma" charset="0"/>
              </a:rPr>
              <a:t>HTML document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Tahoma" charset="0"/>
              </a:rPr>
              <a:t>DNA sequence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Tahoma" charset="0"/>
              </a:rPr>
              <a:t>Digitized image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>
                <a:latin typeface="Tahoma" charset="0"/>
              </a:rPr>
              <a:t>An </a:t>
            </a:r>
            <a:r>
              <a:rPr lang="en-US" sz="2000" b="1" dirty="0">
                <a:latin typeface="Tahoma" charset="0"/>
              </a:rPr>
              <a:t>alphabet</a:t>
            </a:r>
            <a:r>
              <a:rPr lang="en-US" sz="2000" dirty="0">
                <a:latin typeface="Tahoma" charset="0"/>
              </a:rPr>
              <a:t> </a:t>
            </a:r>
            <a:r>
              <a:rPr lang="en-US" sz="2400" b="1" i="1" dirty="0">
                <a:latin typeface="Symbol" charset="0"/>
              </a:rPr>
              <a:t>S</a:t>
            </a:r>
            <a:r>
              <a:rPr lang="en-US" sz="2000" dirty="0">
                <a:latin typeface="Tahoma" charset="0"/>
              </a:rPr>
              <a:t> is the set of possible characters for a family of strings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>
                <a:latin typeface="Tahoma" charset="0"/>
              </a:rPr>
              <a:t>Example of alphabets: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Tahoma" charset="0"/>
              </a:rPr>
              <a:t>ASCII or Unicode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Tahoma" charset="0"/>
              </a:rPr>
              <a:t>{0, 1}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Tahoma" charset="0"/>
              </a:rPr>
              <a:t>{A, C, G, T}</a:t>
            </a:r>
          </a:p>
        </p:txBody>
      </p:sp>
      <p:sp>
        <p:nvSpPr>
          <p:cNvPr id="17413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438275"/>
            <a:ext cx="4191000" cy="5288346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>
                <a:latin typeface="Tahoma" charset="0"/>
              </a:rPr>
              <a:t>Let </a:t>
            </a:r>
            <a:r>
              <a:rPr lang="en-US" sz="2000" b="1" i="1" dirty="0">
                <a:latin typeface="Times New Roman" charset="0"/>
              </a:rPr>
              <a:t>P</a:t>
            </a:r>
            <a:r>
              <a:rPr lang="en-US" sz="2000" dirty="0">
                <a:latin typeface="Tahoma" charset="0"/>
              </a:rPr>
              <a:t> be a string of size </a:t>
            </a:r>
            <a:r>
              <a:rPr lang="en-US" sz="2000" b="1" i="1" dirty="0">
                <a:latin typeface="Times New Roman" charset="0"/>
              </a:rPr>
              <a:t>m</a:t>
            </a:r>
            <a:r>
              <a:rPr lang="en-US" sz="2000" dirty="0">
                <a:latin typeface="Tahoma" charset="0"/>
              </a:rPr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Tahoma" charset="0"/>
              </a:rPr>
              <a:t>A </a:t>
            </a:r>
            <a:r>
              <a:rPr lang="en-US" sz="1800" b="1" dirty="0">
                <a:latin typeface="Tahoma" charset="0"/>
              </a:rPr>
              <a:t>substring</a:t>
            </a:r>
            <a:r>
              <a:rPr lang="en-US" sz="1800" dirty="0">
                <a:latin typeface="Tahoma" charset="0"/>
              </a:rPr>
              <a:t> </a:t>
            </a:r>
            <a:r>
              <a:rPr lang="en-US" sz="1800" b="1" i="1" dirty="0">
                <a:latin typeface="Times New Roman" charset="0"/>
              </a:rPr>
              <a:t>P</a:t>
            </a:r>
            <a:r>
              <a:rPr lang="en-US" sz="1800" dirty="0">
                <a:latin typeface="Times New Roman" charset="0"/>
              </a:rPr>
              <a:t>[</a:t>
            </a:r>
            <a:r>
              <a:rPr lang="en-US" sz="1800" b="1" i="1" dirty="0" err="1">
                <a:latin typeface="Times New Roman" charset="0"/>
              </a:rPr>
              <a:t>i</a:t>
            </a:r>
            <a:r>
              <a:rPr lang="en-US" sz="1800" b="1" i="1" dirty="0">
                <a:latin typeface="Times New Roman" charset="0"/>
              </a:rPr>
              <a:t> : j</a:t>
            </a:r>
            <a:r>
              <a:rPr lang="en-US" sz="1800" dirty="0">
                <a:latin typeface="Times New Roman" charset="0"/>
              </a:rPr>
              <a:t>]</a:t>
            </a:r>
            <a:r>
              <a:rPr lang="en-US" sz="1800" dirty="0">
                <a:latin typeface="Tahoma" charset="0"/>
              </a:rPr>
              <a:t> of </a:t>
            </a:r>
            <a:r>
              <a:rPr lang="en-US" sz="1800" b="1" i="1" dirty="0">
                <a:latin typeface="Times New Roman" charset="0"/>
              </a:rPr>
              <a:t>P</a:t>
            </a:r>
            <a:r>
              <a:rPr lang="en-US" sz="1800" dirty="0">
                <a:latin typeface="Tahoma" charset="0"/>
              </a:rPr>
              <a:t> is the subsequence of </a:t>
            </a:r>
            <a:r>
              <a:rPr lang="en-US" sz="1800" b="1" i="1" dirty="0">
                <a:latin typeface="Times New Roman" charset="0"/>
              </a:rPr>
              <a:t>P</a:t>
            </a:r>
            <a:r>
              <a:rPr lang="en-US" sz="1800" dirty="0">
                <a:latin typeface="Tahoma" charset="0"/>
              </a:rPr>
              <a:t> consisting of the characters with ranks between </a:t>
            </a:r>
            <a:r>
              <a:rPr lang="en-US" sz="1800" b="1" i="1" dirty="0" err="1">
                <a:latin typeface="Times New Roman" charset="0"/>
              </a:rPr>
              <a:t>i</a:t>
            </a:r>
            <a:r>
              <a:rPr lang="en-US" sz="1800" b="1" i="1" dirty="0">
                <a:latin typeface="Times New Roman" charset="0"/>
              </a:rPr>
              <a:t> </a:t>
            </a:r>
            <a:r>
              <a:rPr lang="en-US" sz="1800" dirty="0">
                <a:latin typeface="Tahoma" charset="0"/>
              </a:rPr>
              <a:t>and </a:t>
            </a:r>
            <a:r>
              <a:rPr lang="en-US" sz="1800" b="1" i="1" dirty="0">
                <a:latin typeface="Times New Roman" charset="0"/>
              </a:rPr>
              <a:t>j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Tahoma" charset="0"/>
              </a:rPr>
              <a:t>A </a:t>
            </a:r>
            <a:r>
              <a:rPr lang="en-US" sz="1800" b="1" dirty="0">
                <a:latin typeface="Tahoma" charset="0"/>
              </a:rPr>
              <a:t>prefix</a:t>
            </a:r>
            <a:r>
              <a:rPr lang="en-US" sz="1800" dirty="0">
                <a:latin typeface="Tahoma" charset="0"/>
              </a:rPr>
              <a:t> of </a:t>
            </a:r>
            <a:r>
              <a:rPr lang="en-US" sz="1800" b="1" i="1" dirty="0">
                <a:latin typeface="Times New Roman" charset="0"/>
              </a:rPr>
              <a:t>P</a:t>
            </a:r>
            <a:r>
              <a:rPr lang="en-US" sz="1800" dirty="0">
                <a:latin typeface="Tahoma" charset="0"/>
              </a:rPr>
              <a:t> is a substring of the type </a:t>
            </a:r>
            <a:r>
              <a:rPr lang="en-US" sz="1800" b="1" i="1" dirty="0">
                <a:latin typeface="Times New Roman" charset="0"/>
              </a:rPr>
              <a:t>P</a:t>
            </a:r>
            <a:r>
              <a:rPr lang="en-US" sz="1800" dirty="0">
                <a:latin typeface="Times New Roman" charset="0"/>
              </a:rPr>
              <a:t>[0 </a:t>
            </a:r>
            <a:r>
              <a:rPr lang="en-US" sz="1800" b="1" i="1" dirty="0">
                <a:latin typeface="Times New Roman" charset="0"/>
              </a:rPr>
              <a:t>: </a:t>
            </a:r>
            <a:r>
              <a:rPr lang="en-US" sz="1800" b="1" i="1" dirty="0" err="1">
                <a:latin typeface="Times New Roman" charset="0"/>
              </a:rPr>
              <a:t>i</a:t>
            </a:r>
            <a:r>
              <a:rPr lang="en-US" sz="1800" dirty="0">
                <a:latin typeface="Times New Roman" charset="0"/>
              </a:rPr>
              <a:t>]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Tahoma" charset="0"/>
              </a:rPr>
              <a:t>A </a:t>
            </a:r>
            <a:r>
              <a:rPr lang="en-US" sz="1800" b="1" dirty="0">
                <a:latin typeface="Tahoma" charset="0"/>
              </a:rPr>
              <a:t>suffix</a:t>
            </a:r>
            <a:r>
              <a:rPr lang="en-US" sz="1800" dirty="0">
                <a:latin typeface="Tahoma" charset="0"/>
              </a:rPr>
              <a:t> of </a:t>
            </a:r>
            <a:r>
              <a:rPr lang="en-US" sz="1800" b="1" i="1" dirty="0">
                <a:latin typeface="Times New Roman" charset="0"/>
              </a:rPr>
              <a:t>P</a:t>
            </a:r>
            <a:r>
              <a:rPr lang="en-US" sz="1800" dirty="0">
                <a:latin typeface="Tahoma" charset="0"/>
              </a:rPr>
              <a:t> is a substring of the type </a:t>
            </a:r>
            <a:r>
              <a:rPr lang="en-US" sz="1800" b="1" i="1" dirty="0">
                <a:latin typeface="Times New Roman" charset="0"/>
              </a:rPr>
              <a:t>P</a:t>
            </a:r>
            <a:r>
              <a:rPr lang="en-US" sz="1800" dirty="0">
                <a:latin typeface="Times New Roman" charset="0"/>
              </a:rPr>
              <a:t>[</a:t>
            </a:r>
            <a:r>
              <a:rPr lang="en-US" sz="1800" b="1" i="1" dirty="0" err="1">
                <a:latin typeface="Times New Roman" charset="0"/>
              </a:rPr>
              <a:t>i</a:t>
            </a:r>
            <a:r>
              <a:rPr lang="en-US" sz="1800" b="1" i="1" dirty="0">
                <a:latin typeface="Times New Roman" charset="0"/>
              </a:rPr>
              <a:t> : m </a:t>
            </a:r>
            <a:r>
              <a:rPr lang="en-US" sz="1800" dirty="0">
                <a:latin typeface="Symbol" charset="0"/>
              </a:rPr>
              <a:t>-</a:t>
            </a:r>
            <a:r>
              <a:rPr lang="en-US" sz="1800" b="1" i="1" dirty="0">
                <a:latin typeface="Times New Roman" charset="0"/>
              </a:rPr>
              <a:t> </a:t>
            </a:r>
            <a:r>
              <a:rPr lang="en-US" sz="1800" dirty="0">
                <a:latin typeface="Times New Roman" charset="0"/>
              </a:rPr>
              <a:t>1]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>
                <a:latin typeface="Tahoma" charset="0"/>
              </a:rPr>
              <a:t>Given strings </a:t>
            </a:r>
            <a:r>
              <a:rPr lang="en-US" sz="2000" b="1" i="1" dirty="0">
                <a:latin typeface="Times New Roman" charset="0"/>
              </a:rPr>
              <a:t>T</a:t>
            </a:r>
            <a:r>
              <a:rPr lang="en-US" sz="2000" dirty="0">
                <a:latin typeface="Tahoma" charset="0"/>
              </a:rPr>
              <a:t> (text) and </a:t>
            </a:r>
            <a:r>
              <a:rPr lang="en-US" sz="2000" b="1" i="1" dirty="0">
                <a:latin typeface="Times New Roman" charset="0"/>
              </a:rPr>
              <a:t>P</a:t>
            </a:r>
            <a:r>
              <a:rPr lang="en-US" sz="2000" dirty="0">
                <a:latin typeface="Tahoma" charset="0"/>
              </a:rPr>
              <a:t> (pattern), the pattern matching problem consists of finding a substring of </a:t>
            </a:r>
            <a:r>
              <a:rPr lang="en-US" sz="2000" b="1" i="1" dirty="0">
                <a:latin typeface="Times New Roman" charset="0"/>
              </a:rPr>
              <a:t>T</a:t>
            </a:r>
            <a:r>
              <a:rPr lang="en-US" sz="2000" dirty="0">
                <a:latin typeface="Tahoma" charset="0"/>
              </a:rPr>
              <a:t> equal to </a:t>
            </a:r>
            <a:r>
              <a:rPr lang="en-US" sz="2000" b="1" i="1" dirty="0">
                <a:latin typeface="Times New Roman" charset="0"/>
              </a:rPr>
              <a:t>P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>
                <a:latin typeface="Tahoma" charset="0"/>
              </a:rPr>
              <a:t>Applications: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Tahoma" charset="0"/>
              </a:rPr>
              <a:t>Text editors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Tahoma" charset="0"/>
              </a:rPr>
              <a:t>Search engines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Tahoma" charset="0"/>
              </a:rPr>
              <a:t>Biological research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57D442-4260-CF4E-B59C-89056E33C73F}"/>
              </a:ext>
            </a:extLst>
          </p:cNvPr>
          <p:cNvSpPr txBox="1"/>
          <p:nvPr/>
        </p:nvSpPr>
        <p:spPr>
          <a:xfrm>
            <a:off x="685800" y="6457890"/>
            <a:ext cx="45544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</a:rPr>
              <a:t>*Some people index starting from 1.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3AE57-7627-E746-A854-EE94251CD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Rabin-Karp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0B4104-53EF-EE4B-BEE0-629F8CC79F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729409"/>
            <a:ext cx="8293100" cy="1297570"/>
          </a:xfrm>
        </p:spPr>
        <p:txBody>
          <a:bodyPr/>
          <a:lstStyle/>
          <a:p>
            <a:r>
              <a:rPr lang="en-US" dirty="0"/>
              <a:t>Text T = </a:t>
            </a:r>
            <a:r>
              <a:rPr lang="en-US" dirty="0" err="1"/>
              <a:t>cbabacabb</a:t>
            </a:r>
            <a:endParaRPr lang="en-US" dirty="0"/>
          </a:p>
          <a:p>
            <a:r>
              <a:rPr lang="en-US" dirty="0"/>
              <a:t>Pattern P = abaca</a:t>
            </a:r>
          </a:p>
        </p:txBody>
      </p:sp>
      <p:pic>
        <p:nvPicPr>
          <p:cNvPr id="4" name="Picture 3" descr="RK example">
            <a:extLst>
              <a:ext uri="{FF2B5EF4-FFF2-40B4-BE49-F238E27FC236}">
                <a16:creationId xmlns:a16="http://schemas.microsoft.com/office/drawing/2014/main" id="{2AB13D5D-50FC-6D45-96CB-807D2F8B18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68" y="2628060"/>
            <a:ext cx="6604381" cy="404075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FE887CB-96E3-354F-98C8-8AD0A9757E3F}"/>
              </a:ext>
            </a:extLst>
          </p:cNvPr>
          <p:cNvSpPr/>
          <p:nvPr/>
        </p:nvSpPr>
        <p:spPr bwMode="auto">
          <a:xfrm>
            <a:off x="4754880" y="5254752"/>
            <a:ext cx="3133344" cy="130454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032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19D096-DD7A-244D-B280-B1A29E68242B}"/>
              </a:ext>
            </a:extLst>
          </p:cNvPr>
          <p:cNvSpPr/>
          <p:nvPr/>
        </p:nvSpPr>
        <p:spPr bwMode="auto">
          <a:xfrm>
            <a:off x="4527550" y="5254752"/>
            <a:ext cx="3133344" cy="49584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032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CAA703-5AFE-A14C-A688-EAF637E7BDC4}"/>
              </a:ext>
            </a:extLst>
          </p:cNvPr>
          <p:cNvSpPr/>
          <p:nvPr/>
        </p:nvSpPr>
        <p:spPr bwMode="auto">
          <a:xfrm>
            <a:off x="2663807" y="5750593"/>
            <a:ext cx="160274" cy="49584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032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066EF8C-46BB-2142-9F89-AE35CF2AAA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5240036"/>
            <a:ext cx="889000" cy="2413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5634DD3-76F5-7D42-A016-DC8E3F4BD560}"/>
              </a:ext>
            </a:extLst>
          </p:cNvPr>
          <p:cNvSpPr/>
          <p:nvPr/>
        </p:nvSpPr>
        <p:spPr bwMode="auto">
          <a:xfrm>
            <a:off x="2360186" y="5502672"/>
            <a:ext cx="160274" cy="49584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032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0739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78069" y="609600"/>
            <a:ext cx="7772400" cy="1143000"/>
          </a:xfrm>
        </p:spPr>
        <p:txBody>
          <a:bodyPr/>
          <a:lstStyle/>
          <a:p>
            <a:r>
              <a:rPr lang="en-US" altLang="en-US" dirty="0"/>
              <a:t>Rabin-Karp Algorithm (High Level)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7175" y="1636985"/>
            <a:ext cx="8763000" cy="4868917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sz="2000" dirty="0"/>
              <a:t>text is n characters long, pattern</a:t>
            </a:r>
            <a:r>
              <a:rPr lang="en-US" altLang="en-US" sz="2000" i="1" dirty="0"/>
              <a:t> </a:t>
            </a:r>
            <a:r>
              <a:rPr lang="en-US" altLang="en-US" sz="2000" dirty="0"/>
              <a:t>is m characters long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0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000" dirty="0" err="1"/>
              <a:t>hash_p</a:t>
            </a:r>
            <a:r>
              <a:rPr lang="en-US" altLang="en-US" sz="2000" dirty="0"/>
              <a:t>=hash value of pattern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000" dirty="0" err="1"/>
              <a:t>hash_t</a:t>
            </a:r>
            <a:r>
              <a:rPr lang="en-US" altLang="en-US" sz="2000" dirty="0"/>
              <a:t>=hash value of first m letters in text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000" b="1" dirty="0"/>
              <a:t>repeat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000" b="1" dirty="0"/>
              <a:t>	if</a:t>
            </a:r>
            <a:r>
              <a:rPr lang="en-US" altLang="en-US" sz="2000" dirty="0"/>
              <a:t> (</a:t>
            </a:r>
            <a:r>
              <a:rPr lang="en-US" altLang="en-US" sz="2000" dirty="0" err="1"/>
              <a:t>hash_p</a:t>
            </a:r>
            <a:r>
              <a:rPr lang="en-US" altLang="en-US" sz="2000" dirty="0"/>
              <a:t> == </a:t>
            </a:r>
            <a:r>
              <a:rPr lang="en-US" altLang="en-US" sz="2000" dirty="0" err="1"/>
              <a:t>hash_t</a:t>
            </a:r>
            <a:r>
              <a:rPr lang="en-US" altLang="en-US" sz="2000" dirty="0"/>
              <a:t>)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000" dirty="0"/>
              <a:t>		do brute force comparison of pattern and selected section of text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000" dirty="0"/>
              <a:t>	</a:t>
            </a:r>
            <a:r>
              <a:rPr lang="en-US" altLang="en-US" sz="2000" dirty="0" err="1"/>
              <a:t>hash_t</a:t>
            </a:r>
            <a:r>
              <a:rPr lang="en-US" altLang="en-US" sz="2000" dirty="0"/>
              <a:t> = hash value of next section of text, one character over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000" b="1" dirty="0"/>
              <a:t>until</a:t>
            </a:r>
            <a:r>
              <a:rPr lang="en-US" altLang="en-US" sz="2000" dirty="0"/>
              <a:t> (end of text </a:t>
            </a:r>
            <a:r>
              <a:rPr lang="en-US" altLang="en-US" sz="2000" b="1" dirty="0"/>
              <a:t>or </a:t>
            </a:r>
            <a:r>
              <a:rPr lang="en-US" altLang="en-US" sz="2000" dirty="0"/>
              <a:t>brute force comparison == true)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000" dirty="0"/>
          </a:p>
          <a:p>
            <a:pPr>
              <a:lnSpc>
                <a:spcPct val="90000"/>
              </a:lnSpc>
            </a:pPr>
            <a:r>
              <a:rPr lang="en-US" altLang="en-US" sz="2400" dirty="0"/>
              <a:t>Running time is O(nm) if we recompute </a:t>
            </a:r>
            <a:r>
              <a:rPr lang="en-US" altLang="en-US" sz="2400" dirty="0" err="1"/>
              <a:t>hash_t</a:t>
            </a:r>
            <a:r>
              <a:rPr lang="en-US" altLang="en-US" sz="2400" dirty="0"/>
              <a:t> for each substring of m characters in the text, which is no better than brute-force matching!</a:t>
            </a:r>
          </a:p>
        </p:txBody>
      </p:sp>
    </p:spTree>
    <p:extLst>
      <p:ext uri="{BB962C8B-B14F-4D97-AF65-F5344CB8AC3E}">
        <p14:creationId xmlns:p14="http://schemas.microsoft.com/office/powerpoint/2010/main" val="21266095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13519" y="652655"/>
            <a:ext cx="8628062" cy="994567"/>
          </a:xfrm>
        </p:spPr>
        <p:txBody>
          <a:bodyPr/>
          <a:lstStyle/>
          <a:p>
            <a:r>
              <a:rPr lang="en-US" altLang="en-US" dirty="0"/>
              <a:t>Rabin-Karp Rolling Hash Function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9144000" cy="18161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en-US" altLang="en-US" sz="2400" dirty="0"/>
          </a:p>
          <a:p>
            <a:pPr>
              <a:lnSpc>
                <a:spcPct val="90000"/>
              </a:lnSpc>
            </a:pPr>
            <a:r>
              <a:rPr lang="en-US" altLang="en-US" sz="2400" dirty="0"/>
              <a:t>We can do better by using a rolling hash function, which allows us to compute each hash value from the previous hash value. 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Consider an m-character sequence as an m-digit number in base b, where b is the number of letters in the alphabet.  The text subsequence t[</a:t>
            </a:r>
            <a:r>
              <a:rPr lang="en-US" altLang="en-US" sz="2400" dirty="0" err="1"/>
              <a:t>i</a:t>
            </a:r>
            <a:r>
              <a:rPr lang="en-US" altLang="en-US" sz="2400" dirty="0"/>
              <a:t> : i+m-1] is mapped to the number</a:t>
            </a:r>
            <a:endParaRPr lang="en-US" altLang="en-US" sz="2800" dirty="0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213519" y="4269583"/>
            <a:ext cx="875180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800" dirty="0"/>
              <a:t>Given x(</a:t>
            </a:r>
            <a:r>
              <a:rPr lang="en-US" sz="1800" dirty="0" err="1"/>
              <a:t>i</a:t>
            </a:r>
            <a:r>
              <a:rPr lang="en-US" sz="1800" dirty="0"/>
              <a:t>) we can compute x(i+1) for the next substring  t[i+1 : </a:t>
            </a:r>
            <a:r>
              <a:rPr lang="en-US" sz="1800" dirty="0" err="1"/>
              <a:t>i+M</a:t>
            </a:r>
            <a:r>
              <a:rPr lang="en-US" sz="1800" dirty="0"/>
              <a:t>] in constant time:</a:t>
            </a:r>
          </a:p>
        </p:txBody>
      </p:sp>
      <p:pic>
        <p:nvPicPr>
          <p:cNvPr id="14342" name="Picture 6" descr="Rolling hash equ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042" y="3609183"/>
            <a:ext cx="5372100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4343" name="Picture 7" descr="equation breakdow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042" y="4806950"/>
            <a:ext cx="6248400" cy="16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52595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E57C7-3490-D947-881F-01EA32AFD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Polynomial Rolling Hash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004FDE-54E7-4445-8251-46622D4127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original Rabin-Karp algorithm used the a standard polynomial hash function:</a:t>
            </a:r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dirty="0"/>
              <a:t>This requires 2 multiplications and an addition and subtraction to compute each new hash value.</a:t>
            </a:r>
          </a:p>
          <a:p>
            <a:r>
              <a:rPr lang="en-US" dirty="0"/>
              <a:t>Multiplications are generally slower than comparing characters, and these multiplications are in the “inner loop” of the algorithm.</a:t>
            </a:r>
          </a:p>
          <a:p>
            <a:r>
              <a:rPr lang="en-US" dirty="0"/>
              <a:t>So it may be helpful to have a different hash function.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7CE670-F44F-A54A-A331-E5A4A246B5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243" y="2535621"/>
            <a:ext cx="5896707" cy="106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0403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78C75-DAA6-414E-9FFF-768C208A4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519" y="593377"/>
            <a:ext cx="8628062" cy="994567"/>
          </a:xfrm>
        </p:spPr>
        <p:txBody>
          <a:bodyPr/>
          <a:lstStyle/>
          <a:p>
            <a:r>
              <a:rPr lang="en-US" dirty="0"/>
              <a:t>The Rabin-Karp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B955C0-0CB9-7946-8ACD-1810A9305D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1387364"/>
            <a:ext cx="8549481" cy="5470635"/>
          </a:xfrm>
        </p:spPr>
        <p:txBody>
          <a:bodyPr/>
          <a:lstStyle/>
          <a:p>
            <a:r>
              <a:rPr lang="en-US" sz="2000" dirty="0"/>
              <a:t>Assumes a </a:t>
            </a:r>
            <a:r>
              <a:rPr lang="en-US" sz="2000" dirty="0" err="1"/>
              <a:t>shiftHash</a:t>
            </a:r>
            <a:r>
              <a:rPr lang="en-US" sz="2000" dirty="0"/>
              <a:t>(f, T, </a:t>
            </a:r>
            <a:r>
              <a:rPr lang="en-US" sz="2000" dirty="0" err="1"/>
              <a:t>i</a:t>
            </a:r>
            <a:r>
              <a:rPr lang="en-US" sz="2000" dirty="0"/>
              <a:t>) function for computing a shifted rolling hash value for position </a:t>
            </a:r>
            <a:r>
              <a:rPr lang="en-US" sz="2000" dirty="0" err="1"/>
              <a:t>i</a:t>
            </a:r>
            <a:r>
              <a:rPr lang="en-US" sz="2000" dirty="0"/>
              <a:t> in T given the hash value, f, for position i-1 in T.</a:t>
            </a:r>
          </a:p>
          <a:p>
            <a:pPr marL="0" indent="0">
              <a:buNone/>
            </a:pPr>
            <a:r>
              <a:rPr lang="en-US" sz="2000" b="1" dirty="0"/>
              <a:t>Let</a:t>
            </a:r>
            <a:r>
              <a:rPr lang="en-US" sz="2000" dirty="0"/>
              <a:t> H be the hash of the pattern, i.e., H = h(P)</a:t>
            </a:r>
          </a:p>
          <a:p>
            <a:pPr marL="0" indent="0">
              <a:buNone/>
            </a:pPr>
            <a:r>
              <a:rPr lang="en-US" sz="2000" b="1" dirty="0"/>
              <a:t>for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← 0 to n − m do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b="1" dirty="0"/>
              <a:t>if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= 0 </a:t>
            </a:r>
            <a:r>
              <a:rPr lang="en-US" sz="2000" b="1" dirty="0"/>
              <a:t>then</a:t>
            </a:r>
            <a:r>
              <a:rPr lang="en-US" sz="2000" dirty="0"/>
              <a:t>           // initial hash</a:t>
            </a:r>
          </a:p>
          <a:p>
            <a:pPr marL="0" indent="0">
              <a:buNone/>
            </a:pPr>
            <a:r>
              <a:rPr lang="en-US" sz="2000" dirty="0"/>
              <a:t>		f ← h(T</a:t>
            </a:r>
            <a:r>
              <a:rPr lang="en-US" sz="2000"/>
              <a:t>[0 : m </a:t>
            </a:r>
            <a:r>
              <a:rPr lang="en-US" sz="2000" dirty="0"/>
              <a:t>− 1])</a:t>
            </a:r>
          </a:p>
          <a:p>
            <a:pPr marL="0" indent="0">
              <a:buNone/>
            </a:pPr>
            <a:r>
              <a:rPr lang="en-US" sz="2000" dirty="0"/>
              <a:t>            </a:t>
            </a:r>
            <a:r>
              <a:rPr lang="en-US" sz="2000" b="1" dirty="0"/>
              <a:t>else</a:t>
            </a:r>
          </a:p>
          <a:p>
            <a:pPr marL="0" indent="0">
              <a:buNone/>
            </a:pPr>
            <a:r>
              <a:rPr lang="en-US" sz="2000" dirty="0"/>
              <a:t>		f ← </a:t>
            </a:r>
            <a:r>
              <a:rPr lang="en-US" sz="2000" dirty="0" err="1"/>
              <a:t>shiftHash</a:t>
            </a:r>
            <a:r>
              <a:rPr lang="en-US" sz="2000" dirty="0"/>
              <a:t>(f, T, </a:t>
            </a:r>
            <a:r>
              <a:rPr lang="en-US" sz="2000" dirty="0" err="1"/>
              <a:t>i</a:t>
            </a:r>
            <a:r>
              <a:rPr lang="en-US" sz="2000" dirty="0"/>
              <a:t>)</a:t>
            </a:r>
          </a:p>
          <a:p>
            <a:pPr marL="0" indent="0">
              <a:buNone/>
            </a:pPr>
            <a:r>
              <a:rPr lang="en-US" sz="2000" dirty="0"/>
              <a:t>		</a:t>
            </a:r>
            <a:r>
              <a:rPr lang="en-US" sz="2000" b="1" dirty="0"/>
              <a:t>if</a:t>
            </a:r>
            <a:r>
              <a:rPr lang="en-US" sz="2000" dirty="0"/>
              <a:t> f == H </a:t>
            </a:r>
            <a:r>
              <a:rPr lang="en-US" sz="2000" b="1" dirty="0"/>
              <a:t>then</a:t>
            </a:r>
            <a:r>
              <a:rPr lang="en-US" sz="2000" dirty="0"/>
              <a:t> </a:t>
            </a:r>
          </a:p>
          <a:p>
            <a:pPr marL="0" indent="0">
              <a:buNone/>
            </a:pPr>
            <a:r>
              <a:rPr lang="en-US" sz="2000" dirty="0"/>
              <a:t>			// check P against T[</a:t>
            </a:r>
            <a:r>
              <a:rPr lang="en-US" sz="2000" dirty="0" err="1"/>
              <a:t>i</a:t>
            </a:r>
            <a:r>
              <a:rPr lang="en-US" sz="2000" dirty="0"/>
              <a:t> : </a:t>
            </a:r>
            <a:r>
              <a:rPr lang="en-US" sz="2000" dirty="0" err="1"/>
              <a:t>i</a:t>
            </a:r>
            <a:r>
              <a:rPr lang="en-US" sz="2000" dirty="0"/>
              <a:t> + m − 1]</a:t>
            </a:r>
          </a:p>
          <a:p>
            <a:pPr marL="0" indent="0">
              <a:buNone/>
            </a:pPr>
            <a:r>
              <a:rPr lang="en-US" sz="2000" dirty="0"/>
              <a:t>			j ← 0</a:t>
            </a:r>
          </a:p>
          <a:p>
            <a:pPr marL="0" indent="0">
              <a:buNone/>
            </a:pPr>
            <a:r>
              <a:rPr lang="en-US" sz="2000" dirty="0"/>
              <a:t>			</a:t>
            </a:r>
            <a:r>
              <a:rPr lang="en-US" sz="2000" b="1" dirty="0"/>
              <a:t>while</a:t>
            </a:r>
            <a:r>
              <a:rPr lang="en-US" sz="2000" dirty="0"/>
              <a:t> j &lt; m </a:t>
            </a:r>
            <a:r>
              <a:rPr lang="en-US" sz="2000" b="1" dirty="0"/>
              <a:t>and</a:t>
            </a:r>
            <a:r>
              <a:rPr lang="en-US" sz="2000" dirty="0"/>
              <a:t> T[</a:t>
            </a:r>
            <a:r>
              <a:rPr lang="en-US" sz="2000" dirty="0" err="1"/>
              <a:t>i</a:t>
            </a:r>
            <a:r>
              <a:rPr lang="en-US" sz="2000" dirty="0"/>
              <a:t> + j] = Pk[j] </a:t>
            </a:r>
            <a:r>
              <a:rPr lang="en-US" sz="2000" b="1" dirty="0"/>
              <a:t>do</a:t>
            </a:r>
          </a:p>
          <a:p>
            <a:pPr marL="0" indent="0">
              <a:buNone/>
            </a:pPr>
            <a:r>
              <a:rPr lang="en-US" sz="2000" dirty="0"/>
              <a:t>				j ← j + 1</a:t>
            </a:r>
          </a:p>
          <a:p>
            <a:pPr marL="0" indent="0">
              <a:buNone/>
            </a:pPr>
            <a:r>
              <a:rPr lang="en-US" sz="2000" dirty="0"/>
              <a:t>				</a:t>
            </a:r>
            <a:r>
              <a:rPr lang="en-US" sz="2000" b="1" dirty="0"/>
              <a:t>if</a:t>
            </a:r>
            <a:r>
              <a:rPr lang="en-US" sz="2000" dirty="0"/>
              <a:t> j = m </a:t>
            </a:r>
            <a:r>
              <a:rPr lang="en-US" sz="2000" b="1" dirty="0"/>
              <a:t>then</a:t>
            </a:r>
          </a:p>
          <a:p>
            <a:pPr marL="0" indent="0">
              <a:buNone/>
            </a:pPr>
            <a:r>
              <a:rPr lang="en-US" sz="2000" dirty="0"/>
              <a:t>					</a:t>
            </a:r>
            <a:r>
              <a:rPr lang="en-US" sz="2000" b="1" dirty="0"/>
              <a:t>return</a:t>
            </a:r>
            <a:r>
              <a:rPr lang="en-US" sz="2000" dirty="0"/>
              <a:t> j as a match location</a:t>
            </a:r>
          </a:p>
        </p:txBody>
      </p:sp>
    </p:spTree>
    <p:extLst>
      <p:ext uri="{BB962C8B-B14F-4D97-AF65-F5344CB8AC3E}">
        <p14:creationId xmlns:p14="http://schemas.microsoft.com/office/powerpoint/2010/main" val="38048244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D9E02-1AAA-9F4E-80B8-3C857E09E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of the Rabin-Karp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89FCAB-35D1-2247-A223-224A6FCE0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450" y="2248199"/>
            <a:ext cx="8293100" cy="3021267"/>
          </a:xfrm>
        </p:spPr>
        <p:txBody>
          <a:bodyPr/>
          <a:lstStyle/>
          <a:p>
            <a:r>
              <a:rPr lang="en-US" dirty="0"/>
              <a:t>We are given a test of length n and a pattern of length m.</a:t>
            </a:r>
          </a:p>
          <a:p>
            <a:r>
              <a:rPr lang="en-US" dirty="0"/>
              <a:t>Use a hash function that is random enough so the probability of a false match is at most 1/m.</a:t>
            </a:r>
          </a:p>
          <a:p>
            <a:r>
              <a:rPr lang="en-US" dirty="0"/>
              <a:t>Then the expected running time to find a first match for the pattern (if it exists) is O(</a:t>
            </a:r>
            <a:r>
              <a:rPr lang="en-US" dirty="0" err="1"/>
              <a:t>n+m</a:t>
            </a:r>
            <a:r>
              <a:rPr lang="en-US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3653343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DEB17-36E7-4740-921A-9465D97C8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Multi-Pattern Matching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482CE-B6C9-584E-A083-3E33EC58BA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1604111"/>
            <a:ext cx="8460581" cy="4701208"/>
          </a:xfrm>
        </p:spPr>
        <p:txBody>
          <a:bodyPr/>
          <a:lstStyle/>
          <a:p>
            <a:r>
              <a:rPr lang="en-US" dirty="0"/>
              <a:t>Given a text, T, of length n and a set of k patterns, P</a:t>
            </a:r>
            <a:r>
              <a:rPr lang="en-US" baseline="-25000" dirty="0"/>
              <a:t>1</a:t>
            </a:r>
            <a:r>
              <a:rPr lang="en-US" dirty="0"/>
              <a:t>, …, P</a:t>
            </a:r>
            <a:r>
              <a:rPr lang="en-US" baseline="-25000" dirty="0"/>
              <a:t>k</a:t>
            </a:r>
            <a:r>
              <a:rPr lang="en-US" dirty="0"/>
              <a:t>, each of length at most m, find the first (or each) occurrence of a given pattern in T.</a:t>
            </a:r>
          </a:p>
        </p:txBody>
      </p:sp>
      <p:grpSp>
        <p:nvGrpSpPr>
          <p:cNvPr id="5" name="Group 4" descr="pattern matching database">
            <a:extLst>
              <a:ext uri="{FF2B5EF4-FFF2-40B4-BE49-F238E27FC236}">
                <a16:creationId xmlns:a16="http://schemas.microsoft.com/office/drawing/2014/main" id="{AAE3229F-032E-EB46-A4E2-D60905B95A99}"/>
              </a:ext>
            </a:extLst>
          </p:cNvPr>
          <p:cNvGrpSpPr/>
          <p:nvPr/>
        </p:nvGrpSpPr>
        <p:grpSpPr>
          <a:xfrm>
            <a:off x="1087395" y="3115596"/>
            <a:ext cx="6697362" cy="3742404"/>
            <a:chOff x="1639845" y="2967314"/>
            <a:chExt cx="5864310" cy="3087497"/>
          </a:xfrm>
        </p:grpSpPr>
        <p:pic>
          <p:nvPicPr>
            <p:cNvPr id="2050" name="Picture 2" descr="Multiple pattern matching for network security applications: Acceleration  through vectorization - ScienceDirect">
              <a:extLst>
                <a:ext uri="{FF2B5EF4-FFF2-40B4-BE49-F238E27FC236}">
                  <a16:creationId xmlns:a16="http://schemas.microsoft.com/office/drawing/2014/main" id="{71506EF7-84C7-8243-9585-5ACA20EEF6B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18" b="21514"/>
            <a:stretch/>
          </p:blipFill>
          <p:spPr bwMode="auto">
            <a:xfrm>
              <a:off x="1779373" y="2967314"/>
              <a:ext cx="5724782" cy="2790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515271B-62B4-EF41-A266-4F6A98744649}"/>
                </a:ext>
              </a:extLst>
            </p:cNvPr>
            <p:cNvSpPr/>
            <p:nvPr/>
          </p:nvSpPr>
          <p:spPr bwMode="auto">
            <a:xfrm>
              <a:off x="1639845" y="4312508"/>
              <a:ext cx="4353182" cy="1742303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8032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06E0B090-3E77-D74D-98DB-80041520CF19}"/>
              </a:ext>
            </a:extLst>
          </p:cNvPr>
          <p:cNvSpPr txBox="1"/>
          <p:nvPr/>
        </p:nvSpPr>
        <p:spPr>
          <a:xfrm>
            <a:off x="213518" y="6610865"/>
            <a:ext cx="55980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Image from https://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</a:rPr>
              <a:t>www.sciencedirect.com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/science/article/abs/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</a:rPr>
              <a:t>pii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/S0743731519301984</a:t>
            </a:r>
          </a:p>
        </p:txBody>
      </p:sp>
    </p:spTree>
    <p:extLst>
      <p:ext uri="{BB962C8B-B14F-4D97-AF65-F5344CB8AC3E}">
        <p14:creationId xmlns:p14="http://schemas.microsoft.com/office/powerpoint/2010/main" val="17734079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descr="pattern matching database">
            <a:extLst>
              <a:ext uri="{FF2B5EF4-FFF2-40B4-BE49-F238E27FC236}">
                <a16:creationId xmlns:a16="http://schemas.microsoft.com/office/drawing/2014/main" id="{3ED907D5-88C5-9049-BADB-8768056AD334}"/>
              </a:ext>
            </a:extLst>
          </p:cNvPr>
          <p:cNvGrpSpPr/>
          <p:nvPr/>
        </p:nvGrpSpPr>
        <p:grpSpPr>
          <a:xfrm>
            <a:off x="1025611" y="1860341"/>
            <a:ext cx="6746787" cy="4799949"/>
            <a:chOff x="1037968" y="2695191"/>
            <a:chExt cx="6746787" cy="4799949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E357365-4AB8-0545-B214-F3FED3F75446}"/>
                </a:ext>
              </a:extLst>
            </p:cNvPr>
            <p:cNvGrpSpPr/>
            <p:nvPr/>
          </p:nvGrpSpPr>
          <p:grpSpPr>
            <a:xfrm>
              <a:off x="1037968" y="2695191"/>
              <a:ext cx="6746787" cy="4799949"/>
              <a:chOff x="1596567" y="2620478"/>
              <a:chExt cx="5907588" cy="3959976"/>
            </a:xfrm>
          </p:grpSpPr>
          <p:pic>
            <p:nvPicPr>
              <p:cNvPr id="5" name="Picture 2" descr="Multiple pattern matching for network security applications: Acceleration  through vectorization - ScienceDirect">
                <a:extLst>
                  <a:ext uri="{FF2B5EF4-FFF2-40B4-BE49-F238E27FC236}">
                    <a16:creationId xmlns:a16="http://schemas.microsoft.com/office/drawing/2014/main" id="{577FD39C-BC87-BD4E-B8BC-4DE3CF22EF1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818" t="-1" b="-1608"/>
              <a:stretch/>
            </p:blipFill>
            <p:spPr bwMode="auto">
              <a:xfrm>
                <a:off x="1779373" y="2967314"/>
                <a:ext cx="5724782" cy="36131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B31CD8E-F814-3541-B9AB-108437872CD8}"/>
                  </a:ext>
                </a:extLst>
              </p:cNvPr>
              <p:cNvSpPr/>
              <p:nvPr/>
            </p:nvSpPr>
            <p:spPr bwMode="auto">
              <a:xfrm>
                <a:off x="1596567" y="2620478"/>
                <a:ext cx="4353182" cy="1742303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032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B3A7C3E-72E3-F74D-87C1-7484CF7E030D}"/>
                </a:ext>
              </a:extLst>
            </p:cNvPr>
            <p:cNvSpPr/>
            <p:nvPr/>
          </p:nvSpPr>
          <p:spPr bwMode="auto">
            <a:xfrm>
              <a:off x="4527550" y="6193251"/>
              <a:ext cx="1873250" cy="107841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8032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1A47CBB-A8E5-4245-BCDC-E1DD97645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Multi-Pattern Brute-Force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7A600-7F57-B448-8EC4-B06A9175D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1544595"/>
            <a:ext cx="8460581" cy="4886022"/>
          </a:xfrm>
        </p:spPr>
        <p:txBody>
          <a:bodyPr/>
          <a:lstStyle/>
          <a:p>
            <a:r>
              <a:rPr lang="en-US" dirty="0"/>
              <a:t>We can run the brute-force algorithm k times.</a:t>
            </a:r>
          </a:p>
          <a:p>
            <a:r>
              <a:rPr lang="en-US" dirty="0"/>
              <a:t>This would run in O(</a:t>
            </a:r>
            <a:r>
              <a:rPr lang="en-US" dirty="0" err="1"/>
              <a:t>nmk</a:t>
            </a:r>
            <a:r>
              <a:rPr lang="en-US" dirty="0"/>
              <a:t>) time, which is very </a:t>
            </a:r>
            <a:r>
              <a:rPr lang="en-US" b="1" dirty="0"/>
              <a:t>bad</a:t>
            </a:r>
            <a:r>
              <a:rPr lang="en-US" dirty="0"/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3335AA-A07F-4D40-8402-F55F8067E841}"/>
              </a:ext>
            </a:extLst>
          </p:cNvPr>
          <p:cNvSpPr txBox="1"/>
          <p:nvPr/>
        </p:nvSpPr>
        <p:spPr>
          <a:xfrm>
            <a:off x="213518" y="6610865"/>
            <a:ext cx="55980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Image from https://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</a:rPr>
              <a:t>www.sciencedirect.com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/science/article/abs/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</a:rPr>
              <a:t>pii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/S0743731519301984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393324-F525-724B-B366-1832B0569C26}"/>
              </a:ext>
            </a:extLst>
          </p:cNvPr>
          <p:cNvSpPr txBox="1"/>
          <p:nvPr/>
        </p:nvSpPr>
        <p:spPr>
          <a:xfrm>
            <a:off x="4262069" y="5189124"/>
            <a:ext cx="18405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 Brute force </a:t>
            </a:r>
            <a:r>
              <a:rPr lang="en-US" dirty="0" err="1"/>
              <a:t>algs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851995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27ABA-D045-7127-5FF5-9B6DBBA5F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Alternative: Build a Reg. Exp.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C3E2E-5844-4A48-0073-F2191E71B3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k patterns, P</a:t>
            </a:r>
            <a:r>
              <a:rPr lang="en-US" baseline="-25000" dirty="0"/>
              <a:t>1</a:t>
            </a:r>
            <a:r>
              <a:rPr lang="en-US" dirty="0"/>
              <a:t>, P</a:t>
            </a:r>
            <a:r>
              <a:rPr lang="en-US" baseline="-25000" dirty="0"/>
              <a:t>2</a:t>
            </a:r>
            <a:r>
              <a:rPr lang="en-US" dirty="0"/>
              <a:t>, …, P</a:t>
            </a:r>
            <a:r>
              <a:rPr lang="en-US" baseline="-25000" dirty="0"/>
              <a:t>k</a:t>
            </a:r>
            <a:r>
              <a:rPr lang="en-US" dirty="0"/>
              <a:t>, each of size at most m, build a regular expression:</a:t>
            </a:r>
          </a:p>
          <a:p>
            <a:pPr lvl="1"/>
            <a:r>
              <a:rPr lang="en-US" dirty="0"/>
              <a:t>R = P</a:t>
            </a:r>
            <a:r>
              <a:rPr lang="en-US" baseline="-25000" dirty="0"/>
              <a:t>1 </a:t>
            </a:r>
            <a:r>
              <a:rPr lang="en-US" dirty="0"/>
              <a:t>| P</a:t>
            </a:r>
            <a:r>
              <a:rPr lang="en-US" baseline="-25000" dirty="0"/>
              <a:t>2 </a:t>
            </a:r>
            <a:r>
              <a:rPr lang="en-US" dirty="0"/>
              <a:t>| … | P</a:t>
            </a:r>
            <a:r>
              <a:rPr lang="en-US" baseline="-25000" dirty="0"/>
              <a:t>k</a:t>
            </a:r>
          </a:p>
          <a:p>
            <a:r>
              <a:rPr lang="en-US" dirty="0"/>
              <a:t>Then, use R to match for any pattern P</a:t>
            </a:r>
            <a:r>
              <a:rPr lang="en-US" baseline="-25000" dirty="0"/>
              <a:t>i</a:t>
            </a:r>
            <a:r>
              <a:rPr lang="en-US" dirty="0"/>
              <a:t>.</a:t>
            </a:r>
          </a:p>
          <a:p>
            <a:r>
              <a:rPr lang="en-US" dirty="0"/>
              <a:t>If we simulate the NFA for R, then this </a:t>
            </a:r>
            <a:r>
              <a:rPr lang="en-US"/>
              <a:t>takes O(</a:t>
            </a:r>
            <a:r>
              <a:rPr lang="en-US" dirty="0" err="1"/>
              <a:t>nmk</a:t>
            </a:r>
            <a:r>
              <a:rPr lang="en-US" dirty="0"/>
              <a:t>) time.</a:t>
            </a:r>
          </a:p>
          <a:p>
            <a:r>
              <a:rPr lang="en-US" dirty="0"/>
              <a:t>This is no better than brute-force!</a:t>
            </a:r>
          </a:p>
        </p:txBody>
      </p:sp>
    </p:spTree>
    <p:extLst>
      <p:ext uri="{BB962C8B-B14F-4D97-AF65-F5344CB8AC3E}">
        <p14:creationId xmlns:p14="http://schemas.microsoft.com/office/powerpoint/2010/main" val="11171107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descr="patten matching database">
            <a:extLst>
              <a:ext uri="{FF2B5EF4-FFF2-40B4-BE49-F238E27FC236}">
                <a16:creationId xmlns:a16="http://schemas.microsoft.com/office/drawing/2014/main" id="{3ED907D5-88C5-9049-BADB-8768056AD334}"/>
              </a:ext>
            </a:extLst>
          </p:cNvPr>
          <p:cNvGrpSpPr/>
          <p:nvPr/>
        </p:nvGrpSpPr>
        <p:grpSpPr>
          <a:xfrm>
            <a:off x="1025611" y="1860341"/>
            <a:ext cx="6746787" cy="4799949"/>
            <a:chOff x="1037968" y="2695191"/>
            <a:chExt cx="6746787" cy="4799949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E357365-4AB8-0545-B214-F3FED3F75446}"/>
                </a:ext>
              </a:extLst>
            </p:cNvPr>
            <p:cNvGrpSpPr/>
            <p:nvPr/>
          </p:nvGrpSpPr>
          <p:grpSpPr>
            <a:xfrm>
              <a:off x="1037968" y="2695191"/>
              <a:ext cx="6746787" cy="4799949"/>
              <a:chOff x="1596567" y="2620478"/>
              <a:chExt cx="5907588" cy="3959976"/>
            </a:xfrm>
          </p:grpSpPr>
          <p:pic>
            <p:nvPicPr>
              <p:cNvPr id="5" name="Picture 2" descr="Multiple pattern matching for network security applications: Acceleration  through vectorization - ScienceDirect">
                <a:extLst>
                  <a:ext uri="{FF2B5EF4-FFF2-40B4-BE49-F238E27FC236}">
                    <a16:creationId xmlns:a16="http://schemas.microsoft.com/office/drawing/2014/main" id="{577FD39C-BC87-BD4E-B8BC-4DE3CF22EF1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818" t="-1" b="-1608"/>
              <a:stretch/>
            </p:blipFill>
            <p:spPr bwMode="auto">
              <a:xfrm>
                <a:off x="1779373" y="2967314"/>
                <a:ext cx="5724782" cy="36131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B31CD8E-F814-3541-B9AB-108437872CD8}"/>
                  </a:ext>
                </a:extLst>
              </p:cNvPr>
              <p:cNvSpPr/>
              <p:nvPr/>
            </p:nvSpPr>
            <p:spPr bwMode="auto">
              <a:xfrm>
                <a:off x="1596567" y="2620478"/>
                <a:ext cx="4353182" cy="1742303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032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B3A7C3E-72E3-F74D-87C1-7484CF7E030D}"/>
                </a:ext>
              </a:extLst>
            </p:cNvPr>
            <p:cNvSpPr/>
            <p:nvPr/>
          </p:nvSpPr>
          <p:spPr bwMode="auto">
            <a:xfrm>
              <a:off x="4527550" y="6193251"/>
              <a:ext cx="1873250" cy="107841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8032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1A47CBB-A8E5-4245-BCDC-E1DD97645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KMP Algorithm for Multiple Patterns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7A600-7F57-B448-8EC4-B06A9175D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100" y="1636712"/>
            <a:ext cx="8460581" cy="4972520"/>
          </a:xfrm>
        </p:spPr>
        <p:txBody>
          <a:bodyPr/>
          <a:lstStyle/>
          <a:p>
            <a:r>
              <a:rPr lang="en-US" dirty="0"/>
              <a:t>We can run the KMP algorithm k times.</a:t>
            </a:r>
          </a:p>
          <a:p>
            <a:r>
              <a:rPr lang="en-US" dirty="0"/>
              <a:t>This would run in O((</a:t>
            </a:r>
            <a:r>
              <a:rPr lang="en-US" dirty="0" err="1"/>
              <a:t>n+m</a:t>
            </a:r>
            <a:r>
              <a:rPr lang="en-US" dirty="0"/>
              <a:t>)k) time, which is better than brute force but still not great.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3335AA-A07F-4D40-8402-F55F8067E841}"/>
              </a:ext>
            </a:extLst>
          </p:cNvPr>
          <p:cNvSpPr txBox="1"/>
          <p:nvPr/>
        </p:nvSpPr>
        <p:spPr>
          <a:xfrm>
            <a:off x="213518" y="6610865"/>
            <a:ext cx="55980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Image from https://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</a:rPr>
              <a:t>www.sciencedirect.com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/science/article/abs/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</a:rPr>
              <a:t>pii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/S0743731519301984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393324-F525-724B-B366-1832B0569C26}"/>
              </a:ext>
            </a:extLst>
          </p:cNvPr>
          <p:cNvSpPr txBox="1"/>
          <p:nvPr/>
        </p:nvSpPr>
        <p:spPr>
          <a:xfrm>
            <a:off x="4262069" y="5189124"/>
            <a:ext cx="16616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 diff. KMP </a:t>
            </a:r>
            <a:r>
              <a:rPr lang="en-US" dirty="0" err="1"/>
              <a:t>algs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11722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E57C7-3490-D947-881F-01EA32AFD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Application: </a:t>
            </a:r>
            <a:r>
              <a:rPr lang="en-US" dirty="0" err="1"/>
              <a:t>fgrep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004FDE-54E7-4445-8251-46622D412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1729409"/>
            <a:ext cx="8460581" cy="4701208"/>
          </a:xfrm>
        </p:spPr>
        <p:txBody>
          <a:bodyPr/>
          <a:lstStyle/>
          <a:p>
            <a:r>
              <a:rPr lang="en-US" dirty="0"/>
              <a:t>Recall that </a:t>
            </a:r>
            <a:r>
              <a:rPr lang="en-US" b="1" dirty="0" err="1"/>
              <a:t>fgrep</a:t>
            </a:r>
            <a:r>
              <a:rPr lang="en-US" dirty="0"/>
              <a:t> looks for an exact match of a text string in a file.</a:t>
            </a:r>
          </a:p>
          <a:p>
            <a:r>
              <a:rPr lang="en-US" dirty="0"/>
              <a:t>So we are interested in fast algorithms for the </a:t>
            </a:r>
            <a:r>
              <a:rPr lang="en-US" b="1" dirty="0"/>
              <a:t>exact match</a:t>
            </a:r>
            <a:r>
              <a:rPr lang="en-US" dirty="0"/>
              <a:t> problem:</a:t>
            </a:r>
          </a:p>
          <a:p>
            <a:pPr lvl="1"/>
            <a:r>
              <a:rPr lang="en-US" dirty="0"/>
              <a:t>Given a text string, T, of length n, and a pattern string, P, of length m, over an alphabet of size k, find the first (or all) places where a substring of T matches P.</a:t>
            </a:r>
          </a:p>
          <a:p>
            <a:endParaRPr lang="en-US" dirty="0"/>
          </a:p>
        </p:txBody>
      </p:sp>
      <p:pic>
        <p:nvPicPr>
          <p:cNvPr id="1026" name="Picture 2" descr="String matching sample">
            <a:extLst>
              <a:ext uri="{FF2B5EF4-FFF2-40B4-BE49-F238E27FC236}">
                <a16:creationId xmlns:a16="http://schemas.microsoft.com/office/drawing/2014/main" id="{A5F9D82F-8942-5F41-BF0F-27CC9FF96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829"/>
                    </a14:imgEffect>
                    <a14:imgEffect>
                      <a14:saturation sat="0"/>
                    </a14:imgEffect>
                    <a14:imgEffect>
                      <a14:brightnessContrast bright="-48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508" y="4532272"/>
            <a:ext cx="5926083" cy="212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BB96BF5-3ECC-8640-BA22-9709273F8088}"/>
              </a:ext>
            </a:extLst>
          </p:cNvPr>
          <p:cNvSpPr txBox="1"/>
          <p:nvPr/>
        </p:nvSpPr>
        <p:spPr>
          <a:xfrm>
            <a:off x="213519" y="6523314"/>
            <a:ext cx="62884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Image from https://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www.hackerearth.com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/practice/notes/exact-string-matching-algorithms/</a:t>
            </a:r>
          </a:p>
        </p:txBody>
      </p:sp>
    </p:spTree>
    <p:extLst>
      <p:ext uri="{BB962C8B-B14F-4D97-AF65-F5344CB8AC3E}">
        <p14:creationId xmlns:p14="http://schemas.microsoft.com/office/powerpoint/2010/main" val="6471512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71500"/>
            <a:ext cx="7772400" cy="1143000"/>
          </a:xfrm>
        </p:spPr>
        <p:txBody>
          <a:bodyPr/>
          <a:lstStyle/>
          <a:p>
            <a:r>
              <a:rPr lang="en-US" altLang="en-US" dirty="0"/>
              <a:t>Recall the Rabin-Karp Algorithm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199"/>
            <a:ext cx="8763000" cy="4590393"/>
          </a:xfrm>
        </p:spPr>
        <p:txBody>
          <a:bodyPr/>
          <a:lstStyle/>
          <a:p>
            <a:r>
              <a:rPr lang="en-US" altLang="en-US" sz="2400" dirty="0"/>
              <a:t>The Rabin-Karp string searching algorithm calculates a </a:t>
            </a:r>
            <a:r>
              <a:rPr lang="en-US" altLang="en-US" sz="2400" b="1" dirty="0"/>
              <a:t>hash value</a:t>
            </a:r>
            <a:r>
              <a:rPr lang="en-US" altLang="en-US" sz="2400" dirty="0"/>
              <a:t> for the pattern, and for each m-character substring of text to be compared.</a:t>
            </a:r>
          </a:p>
          <a:p>
            <a:r>
              <a:rPr lang="en-US" altLang="en-US" sz="2400" dirty="0"/>
              <a:t>If the hash values are unequal, the algorithm will calculate the hash value for next m-character sequence, using a rolling hash function</a:t>
            </a:r>
          </a:p>
          <a:p>
            <a:r>
              <a:rPr lang="en-US" altLang="en-US" sz="2400" dirty="0"/>
              <a:t>If the hash values are equal, the algorithm will do a Brute Force comparison between the pattern and the m-character sequence at this location (in case of a hash value collision causing a false match).</a:t>
            </a:r>
          </a:p>
          <a:p>
            <a:r>
              <a:rPr lang="en-US" altLang="en-US" sz="2400" dirty="0"/>
              <a:t>In this way, there is only one comparison per text subsequence, and Brute Force is only needed when hash values match.</a:t>
            </a:r>
          </a:p>
        </p:txBody>
      </p:sp>
    </p:spTree>
    <p:extLst>
      <p:ext uri="{BB962C8B-B14F-4D97-AF65-F5344CB8AC3E}">
        <p14:creationId xmlns:p14="http://schemas.microsoft.com/office/powerpoint/2010/main" val="4858320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3AE57-7627-E746-A854-EE94251CD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71" y="642145"/>
            <a:ext cx="9057503" cy="994567"/>
          </a:xfrm>
        </p:spPr>
        <p:txBody>
          <a:bodyPr/>
          <a:lstStyle/>
          <a:p>
            <a:r>
              <a:rPr lang="en-US" dirty="0"/>
              <a:t>Rabin-Karp for Multiple Patterns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0B4104-53EF-EE4B-BEE0-629F8CC79F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729409"/>
            <a:ext cx="8293100" cy="1297570"/>
          </a:xfrm>
        </p:spPr>
        <p:txBody>
          <a:bodyPr/>
          <a:lstStyle/>
          <a:p>
            <a:r>
              <a:rPr lang="en-US" dirty="0"/>
              <a:t>Text T = </a:t>
            </a:r>
            <a:r>
              <a:rPr lang="en-US" dirty="0" err="1"/>
              <a:t>cbabacabb</a:t>
            </a:r>
            <a:endParaRPr lang="en-US" dirty="0"/>
          </a:p>
          <a:p>
            <a:r>
              <a:rPr lang="en-US" dirty="0"/>
              <a:t>Pattern P</a:t>
            </a:r>
            <a:r>
              <a:rPr lang="en-US" baseline="-25000" dirty="0"/>
              <a:t>1</a:t>
            </a:r>
            <a:r>
              <a:rPr lang="en-US" dirty="0"/>
              <a:t> = abaca, P</a:t>
            </a:r>
            <a:r>
              <a:rPr lang="en-US" baseline="-25000" dirty="0"/>
              <a:t>2</a:t>
            </a:r>
            <a:r>
              <a:rPr lang="en-US" dirty="0"/>
              <a:t> = </a:t>
            </a:r>
            <a:r>
              <a:rPr lang="en-US" dirty="0" err="1"/>
              <a:t>cabbb</a:t>
            </a:r>
            <a:endParaRPr lang="en-US" dirty="0"/>
          </a:p>
        </p:txBody>
      </p:sp>
      <p:pic>
        <p:nvPicPr>
          <p:cNvPr id="4" name="Picture 3" descr="Rabin-Karp algorithm">
            <a:extLst>
              <a:ext uri="{FF2B5EF4-FFF2-40B4-BE49-F238E27FC236}">
                <a16:creationId xmlns:a16="http://schemas.microsoft.com/office/drawing/2014/main" id="{2AB13D5D-50FC-6D45-96CB-807D2F8B18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68" y="2628060"/>
            <a:ext cx="6604381" cy="404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8546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6C0C4-6E4D-6E4F-9B78-E383BB1B7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 Tables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BBD8B9-9D4B-6741-89AA-B4CEE303C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519" y="1729409"/>
            <a:ext cx="8795541" cy="4701208"/>
          </a:xfrm>
        </p:spPr>
        <p:txBody>
          <a:bodyPr/>
          <a:lstStyle/>
          <a:p>
            <a:r>
              <a:rPr lang="en-US" dirty="0"/>
              <a:t>The multi-pattern Rabin-Karp algorithm uses hashing in </a:t>
            </a:r>
            <a:r>
              <a:rPr lang="en-US" b="1" dirty="0"/>
              <a:t>two</a:t>
            </a:r>
            <a:r>
              <a:rPr lang="en-US" dirty="0"/>
              <a:t> ways:</a:t>
            </a:r>
          </a:p>
          <a:p>
            <a:pPr marL="909638" lvl="1" indent="-514350">
              <a:buClr>
                <a:schemeClr val="tx1"/>
              </a:buClr>
              <a:buSzPct val="80000"/>
              <a:buFont typeface="+mj-lt"/>
              <a:buAutoNum type="arabicPeriod"/>
            </a:pPr>
            <a:r>
              <a:rPr lang="en-US" dirty="0"/>
              <a:t>It uses the hash function, h, for computing the rolling hash values of the pattern and text substrings.</a:t>
            </a:r>
          </a:p>
          <a:p>
            <a:pPr marL="909638" lvl="1" indent="-514350">
              <a:buClr>
                <a:schemeClr val="tx1"/>
              </a:buClr>
              <a:buSzPct val="80000"/>
              <a:buFont typeface="+mj-lt"/>
              <a:buAutoNum type="arabicPeriod"/>
            </a:pPr>
            <a:r>
              <a:rPr lang="en-US" dirty="0"/>
              <a:t>It uses a hash table, H, for storing key-value pairs.</a:t>
            </a:r>
          </a:p>
          <a:p>
            <a:pPr marL="1319213" lvl="2" indent="-514350">
              <a:buClr>
                <a:schemeClr val="tx1"/>
              </a:buClr>
              <a:buSzPct val="80000"/>
            </a:pPr>
            <a:r>
              <a:rPr lang="en-US" dirty="0"/>
              <a:t>This provides expected O(1) time insertions and lookups (see any good reference on hash tables for this)</a:t>
            </a:r>
          </a:p>
        </p:txBody>
      </p:sp>
      <p:pic>
        <p:nvPicPr>
          <p:cNvPr id="1026" name="Picture 2" descr="Hash Function">
            <a:extLst>
              <a:ext uri="{FF2B5EF4-FFF2-40B4-BE49-F238E27FC236}">
                <a16:creationId xmlns:a16="http://schemas.microsoft.com/office/drawing/2014/main" id="{51A9394E-05C2-1147-AAB5-EB612907E1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524" y="4570536"/>
            <a:ext cx="6830026" cy="1889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2E9708E-F949-AB4F-845B-4B7CDDED900F}"/>
              </a:ext>
            </a:extLst>
          </p:cNvPr>
          <p:cNvSpPr txBox="1"/>
          <p:nvPr/>
        </p:nvSpPr>
        <p:spPr>
          <a:xfrm>
            <a:off x="134940" y="6523314"/>
            <a:ext cx="6671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Image from https://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www.tutorialspoint.com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/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data_structures_algorithms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/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hash_data_structure.htm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4537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78C75-DAA6-414E-9FFF-768C208A4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Rabin-Karp for Multiple Patterns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B955C0-0CB9-7946-8ACD-1810A9305D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387365"/>
            <a:ext cx="8293100" cy="4948658"/>
          </a:xfrm>
        </p:spPr>
        <p:txBody>
          <a:bodyPr/>
          <a:lstStyle/>
          <a:p>
            <a:r>
              <a:rPr lang="en-US" sz="2000" dirty="0"/>
              <a:t>Assumes a </a:t>
            </a:r>
            <a:r>
              <a:rPr lang="en-US" sz="2000" dirty="0" err="1"/>
              <a:t>shiftHash</a:t>
            </a:r>
            <a:r>
              <a:rPr lang="en-US" sz="2000" dirty="0"/>
              <a:t> function for computing a shifted hash value.</a:t>
            </a:r>
          </a:p>
        </p:txBody>
      </p:sp>
      <p:pic>
        <p:nvPicPr>
          <p:cNvPr id="4" name="Picture 3" descr="pseudo-code for Rabin-Karp">
            <a:extLst>
              <a:ext uri="{FF2B5EF4-FFF2-40B4-BE49-F238E27FC236}">
                <a16:creationId xmlns:a16="http://schemas.microsoft.com/office/drawing/2014/main" id="{05401E30-4621-3A4B-8F2B-4BB8E72707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8694" y="1786757"/>
            <a:ext cx="6467513" cy="506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7485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D9E02-1AAA-9F4E-80B8-3C857E09E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8" y="876924"/>
            <a:ext cx="8628062" cy="994567"/>
          </a:xfrm>
        </p:spPr>
        <p:txBody>
          <a:bodyPr/>
          <a:lstStyle/>
          <a:p>
            <a:r>
              <a:rPr lang="en-US" dirty="0"/>
              <a:t>Analysis of the Rabin-Karp Multi-Pattern Matching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89FCAB-35D1-2247-A223-224A6FCE0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450" y="2007477"/>
            <a:ext cx="8293100" cy="4624552"/>
          </a:xfrm>
        </p:spPr>
        <p:txBody>
          <a:bodyPr/>
          <a:lstStyle/>
          <a:p>
            <a:r>
              <a:rPr lang="en-US" dirty="0"/>
              <a:t>We are given a test of length n, and k patterns, each of length at most m.</a:t>
            </a:r>
          </a:p>
          <a:p>
            <a:r>
              <a:rPr lang="en-US" dirty="0"/>
              <a:t>Use a hash function, h, that is random enough so the probability of a false match is at most 1/m.</a:t>
            </a:r>
          </a:p>
          <a:p>
            <a:r>
              <a:rPr lang="en-US" dirty="0"/>
              <a:t>Use a hash table, H, that supports expected O(1) time insertions and lookups.</a:t>
            </a:r>
          </a:p>
          <a:p>
            <a:r>
              <a:rPr lang="en-US" dirty="0"/>
              <a:t>Building H takes O(km) time, including computing h(P</a:t>
            </a:r>
            <a:r>
              <a:rPr lang="en-US" baseline="-25000" dirty="0"/>
              <a:t>i</a:t>
            </a:r>
            <a:r>
              <a:rPr lang="en-US" dirty="0"/>
              <a:t>) for each pattern, P</a:t>
            </a:r>
            <a:r>
              <a:rPr lang="en-US" baseline="-25000" dirty="0"/>
              <a:t>i</a:t>
            </a:r>
            <a:r>
              <a:rPr lang="en-US" dirty="0"/>
              <a:t>.</a:t>
            </a:r>
          </a:p>
          <a:p>
            <a:r>
              <a:rPr lang="en-US" dirty="0"/>
              <a:t>Then the expected running time to find a first match for each pattern (if it exists) is O(</a:t>
            </a:r>
            <a:r>
              <a:rPr lang="en-US" dirty="0" err="1"/>
              <a:t>n+km</a:t>
            </a:r>
            <a:r>
              <a:rPr lang="en-US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696427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4BCA6-62C5-8141-B6C0-338D38D49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33" y="748941"/>
            <a:ext cx="5522976" cy="994567"/>
          </a:xfrm>
        </p:spPr>
        <p:txBody>
          <a:bodyPr/>
          <a:lstStyle/>
          <a:p>
            <a:r>
              <a:rPr lang="en-US" dirty="0"/>
              <a:t>Alfred </a:t>
            </a:r>
            <a:r>
              <a:rPr lang="en-US" dirty="0" err="1"/>
              <a:t>Aho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D06022-04D7-2D49-A03D-4A7A0E117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058" y="2040973"/>
            <a:ext cx="5709082" cy="4142231"/>
          </a:xfrm>
        </p:spPr>
        <p:txBody>
          <a:bodyPr/>
          <a:lstStyle/>
          <a:p>
            <a:r>
              <a:rPr lang="en-US" dirty="0"/>
              <a:t>1975: Invented </a:t>
            </a:r>
            <a:r>
              <a:rPr lang="en-US" b="1" dirty="0" err="1"/>
              <a:t>fgrep</a:t>
            </a:r>
            <a:endParaRPr lang="en-US" b="1" dirty="0"/>
          </a:p>
          <a:p>
            <a:r>
              <a:rPr lang="en-US" dirty="0"/>
              <a:t>…*</a:t>
            </a:r>
          </a:p>
          <a:p>
            <a:r>
              <a:rPr lang="en-US" dirty="0"/>
              <a:t>2020: received the Turing Award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000" dirty="0"/>
              <a:t>* Also invented text processing techniques used in every modern source-code compiler and co-authored two influential textbooks.</a:t>
            </a:r>
          </a:p>
          <a:p>
            <a:endParaRPr lang="en-US" dirty="0"/>
          </a:p>
        </p:txBody>
      </p:sp>
      <p:pic>
        <p:nvPicPr>
          <p:cNvPr id="8194" name="Picture 2" descr="photo of Alfred Aho">
            <a:extLst>
              <a:ext uri="{FF2B5EF4-FFF2-40B4-BE49-F238E27FC236}">
                <a16:creationId xmlns:a16="http://schemas.microsoft.com/office/drawing/2014/main" id="{80FE22D4-CB18-254E-A3F6-A33BB1E7E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600" y="1174677"/>
            <a:ext cx="2589954" cy="2937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9F96E54-0D56-3E44-AB8D-B45D877230D2}"/>
              </a:ext>
            </a:extLst>
          </p:cNvPr>
          <p:cNvSpPr txBox="1"/>
          <p:nvPr/>
        </p:nvSpPr>
        <p:spPr>
          <a:xfrm>
            <a:off x="5102352" y="6522790"/>
            <a:ext cx="38811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Images from https://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awards.acm.org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/about/2020-turing</a:t>
            </a:r>
          </a:p>
        </p:txBody>
      </p:sp>
      <p:pic>
        <p:nvPicPr>
          <p:cNvPr id="8196" name="Picture 4" descr="Books by Alfred Aho">
            <a:extLst>
              <a:ext uri="{FF2B5EF4-FFF2-40B4-BE49-F238E27FC236}">
                <a16:creationId xmlns:a16="http://schemas.microsoft.com/office/drawing/2014/main" id="{73A891B0-2F6C-4B47-8209-B9CDBAC6B5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5F9F8"/>
              </a:clrFrom>
              <a:clrTo>
                <a:srgbClr val="F5F9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2" r="12063"/>
          <a:stretch/>
        </p:blipFill>
        <p:spPr bwMode="auto">
          <a:xfrm>
            <a:off x="5964105" y="4207276"/>
            <a:ext cx="2980944" cy="2223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4899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09600" y="525517"/>
            <a:ext cx="70104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Brute-force Pattern Matching</a:t>
            </a:r>
          </a:p>
        </p:txBody>
      </p:sp>
      <p:sp>
        <p:nvSpPr>
          <p:cNvPr id="18436" name="Rectangle 1027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123825" y="1728861"/>
            <a:ext cx="4448175" cy="48010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>
                <a:latin typeface="Tahoma" charset="0"/>
              </a:rPr>
              <a:t>The Brute-force (Naïve) pattern matching algorithm compares the pattern </a:t>
            </a:r>
            <a:r>
              <a:rPr lang="en-US" sz="2000" b="1" i="1" dirty="0">
                <a:latin typeface="Times New Roman" charset="0"/>
              </a:rPr>
              <a:t>P</a:t>
            </a:r>
            <a:r>
              <a:rPr lang="en-US" sz="2000" dirty="0">
                <a:latin typeface="Tahoma" charset="0"/>
              </a:rPr>
              <a:t> with the text </a:t>
            </a:r>
            <a:r>
              <a:rPr lang="en-US" sz="2000" b="1" i="1" dirty="0">
                <a:latin typeface="Times New Roman" charset="0"/>
              </a:rPr>
              <a:t>T</a:t>
            </a:r>
            <a:r>
              <a:rPr lang="en-US" sz="2000" dirty="0">
                <a:latin typeface="Tahoma" charset="0"/>
              </a:rPr>
              <a:t> for each possible shift of </a:t>
            </a:r>
            <a:r>
              <a:rPr lang="en-US" sz="2000" b="1" i="1" dirty="0">
                <a:latin typeface="Times New Roman" charset="0"/>
              </a:rPr>
              <a:t>P</a:t>
            </a:r>
            <a:r>
              <a:rPr lang="en-US" sz="2000" dirty="0">
                <a:latin typeface="Tahoma" charset="0"/>
              </a:rPr>
              <a:t> relative to </a:t>
            </a:r>
            <a:r>
              <a:rPr lang="en-US" sz="2000" b="1" i="1" dirty="0">
                <a:latin typeface="Times New Roman" charset="0"/>
              </a:rPr>
              <a:t>T</a:t>
            </a:r>
            <a:r>
              <a:rPr lang="en-US" sz="2000" dirty="0">
                <a:latin typeface="Tahoma" charset="0"/>
              </a:rPr>
              <a:t>, until either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Tahoma" charset="0"/>
              </a:rPr>
              <a:t>a match is found, or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Tahoma" charset="0"/>
              </a:rPr>
              <a:t>all placements of the pattern have been tried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>
                <a:latin typeface="Tahoma" charset="0"/>
              </a:rPr>
              <a:t>Brute-force pattern matching runs in time </a:t>
            </a:r>
            <a:r>
              <a:rPr lang="en-US" sz="2000" b="1" i="1" dirty="0">
                <a:latin typeface="Times New Roman" charset="0"/>
              </a:rPr>
              <a:t>O</a:t>
            </a:r>
            <a:r>
              <a:rPr lang="en-US" sz="2000" dirty="0">
                <a:latin typeface="Times New Roman" charset="0"/>
              </a:rPr>
              <a:t>(</a:t>
            </a:r>
            <a:r>
              <a:rPr lang="en-US" sz="2000" b="1" i="1" dirty="0">
                <a:latin typeface="Times New Roman" charset="0"/>
              </a:rPr>
              <a:t>nm</a:t>
            </a:r>
            <a:r>
              <a:rPr lang="en-US" sz="2000" dirty="0">
                <a:latin typeface="Times New Roman" charset="0"/>
              </a:rPr>
              <a:t>)</a:t>
            </a:r>
            <a:r>
              <a:rPr lang="en-US" sz="2000" dirty="0">
                <a:latin typeface="Tahoma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>
                <a:latin typeface="Tahoma" charset="0"/>
              </a:rPr>
              <a:t>Example of worst case: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b="1" i="1" dirty="0">
                <a:latin typeface="Times New Roman" charset="0"/>
              </a:rPr>
              <a:t>T </a:t>
            </a:r>
            <a:r>
              <a:rPr lang="en-US" sz="1800" dirty="0">
                <a:latin typeface="Symbol" charset="0"/>
              </a:rPr>
              <a:t>=</a:t>
            </a:r>
            <a:r>
              <a:rPr lang="en-US" sz="1800" b="1" i="1" dirty="0">
                <a:latin typeface="Times New Roman" charset="0"/>
              </a:rPr>
              <a:t> </a:t>
            </a:r>
            <a:r>
              <a:rPr lang="en-US" sz="1800" b="1" i="1" dirty="0" err="1">
                <a:latin typeface="Times New Roman" charset="0"/>
              </a:rPr>
              <a:t>aaa</a:t>
            </a:r>
            <a:r>
              <a:rPr lang="en-US" sz="1800" b="1" i="1" dirty="0">
                <a:latin typeface="Times New Roman" charset="0"/>
              </a:rPr>
              <a:t> … ah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b="1" i="1" dirty="0">
                <a:latin typeface="Times New Roman" charset="0"/>
              </a:rPr>
              <a:t>P </a:t>
            </a:r>
            <a:r>
              <a:rPr lang="en-US" sz="1800" dirty="0">
                <a:latin typeface="Symbol" charset="0"/>
              </a:rPr>
              <a:t>=</a:t>
            </a:r>
            <a:r>
              <a:rPr lang="en-US" sz="1800" b="1" i="1" dirty="0">
                <a:latin typeface="Times New Roman" charset="0"/>
              </a:rPr>
              <a:t> </a:t>
            </a:r>
            <a:r>
              <a:rPr lang="en-US" sz="1800" b="1" i="1" dirty="0" err="1">
                <a:latin typeface="Times New Roman" charset="0"/>
              </a:rPr>
              <a:t>aaah</a:t>
            </a:r>
            <a:endParaRPr lang="en-US" sz="1800" b="1" i="1" dirty="0">
              <a:latin typeface="Times New Roman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Tahoma" charset="0"/>
              </a:rPr>
              <a:t>may occur in images and DNA sequences</a:t>
            </a:r>
          </a:p>
        </p:txBody>
      </p:sp>
      <p:sp>
        <p:nvSpPr>
          <p:cNvPr id="18437" name="Text Box 1028"/>
          <p:cNvSpPr txBox="1">
            <a:spLocks noChangeArrowheads="1"/>
          </p:cNvSpPr>
          <p:nvPr/>
        </p:nvSpPr>
        <p:spPr bwMode="auto">
          <a:xfrm>
            <a:off x="4572000" y="1573486"/>
            <a:ext cx="4419600" cy="501675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3429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42900" defTabSz="3429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3429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3429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3429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defTabSz="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defTabSz="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defTabSz="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defTabSz="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 eaLnBrk="1" hangingPunct="1">
              <a:lnSpc>
                <a:spcPct val="85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charset="0"/>
              <a:buNone/>
            </a:pPr>
            <a:r>
              <a:rPr lang="en-US" sz="2000" b="1">
                <a:latin typeface="Times New Roman" charset="0"/>
              </a:rPr>
              <a:t>Algorithm</a:t>
            </a:r>
            <a:r>
              <a:rPr lang="en-US" sz="2000">
                <a:latin typeface="Times New Roman" charset="0"/>
              </a:rPr>
              <a:t> </a:t>
            </a:r>
            <a:r>
              <a:rPr lang="en-US" sz="2000" b="1" i="1">
                <a:latin typeface="Times New Roman" charset="0"/>
              </a:rPr>
              <a:t>BruteForceMatch</a:t>
            </a:r>
            <a:r>
              <a:rPr lang="en-US" sz="2000">
                <a:latin typeface="Times New Roman" charset="0"/>
              </a:rPr>
              <a:t>(</a:t>
            </a:r>
            <a:r>
              <a:rPr lang="en-US" sz="2000" b="1" i="1">
                <a:latin typeface="Times New Roman" charset="0"/>
              </a:rPr>
              <a:t>T, P</a:t>
            </a:r>
            <a:r>
              <a:rPr lang="en-US" sz="2000">
                <a:latin typeface="Times New Roman" charset="0"/>
              </a:rPr>
              <a:t>)</a:t>
            </a:r>
          </a:p>
          <a:p>
            <a:pPr algn="l" eaLnBrk="1" hangingPunct="1">
              <a:lnSpc>
                <a:spcPct val="85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charset="0"/>
              <a:buNone/>
            </a:pPr>
            <a:r>
              <a:rPr lang="en-US" sz="2000">
                <a:latin typeface="Times New Roman" charset="0"/>
              </a:rPr>
              <a:t>	</a:t>
            </a:r>
            <a:r>
              <a:rPr lang="en-US" sz="2000" b="1">
                <a:latin typeface="Times New Roman" charset="0"/>
              </a:rPr>
              <a:t>Input</a:t>
            </a:r>
            <a:r>
              <a:rPr lang="en-US" sz="2000">
                <a:latin typeface="Times New Roman" charset="0"/>
              </a:rPr>
              <a:t> text </a:t>
            </a:r>
            <a:r>
              <a:rPr lang="en-US" sz="2000" b="1" i="1">
                <a:latin typeface="Times New Roman" charset="0"/>
              </a:rPr>
              <a:t>T </a:t>
            </a:r>
            <a:r>
              <a:rPr lang="en-US" sz="2000">
                <a:latin typeface="Times New Roman" charset="0"/>
              </a:rPr>
              <a:t>of size </a:t>
            </a:r>
            <a:r>
              <a:rPr lang="en-US" sz="2000" b="1" i="1">
                <a:latin typeface="Times New Roman" charset="0"/>
              </a:rPr>
              <a:t>n</a:t>
            </a:r>
            <a:r>
              <a:rPr lang="en-US" sz="2000">
                <a:latin typeface="Times New Roman" charset="0"/>
              </a:rPr>
              <a:t> and pattern </a:t>
            </a:r>
            <a:br>
              <a:rPr lang="en-US" sz="2000">
                <a:latin typeface="Times New Roman" charset="0"/>
              </a:rPr>
            </a:br>
            <a:r>
              <a:rPr lang="en-US" sz="2000">
                <a:latin typeface="Times New Roman" charset="0"/>
              </a:rPr>
              <a:t>		</a:t>
            </a:r>
            <a:r>
              <a:rPr lang="en-US" sz="2000" b="1" i="1">
                <a:latin typeface="Times New Roman" charset="0"/>
              </a:rPr>
              <a:t>P </a:t>
            </a:r>
            <a:r>
              <a:rPr lang="en-US" sz="2000">
                <a:latin typeface="Times New Roman" charset="0"/>
              </a:rPr>
              <a:t>of size </a:t>
            </a:r>
            <a:r>
              <a:rPr lang="en-US" sz="2000" b="1" i="1">
                <a:latin typeface="Times New Roman" charset="0"/>
              </a:rPr>
              <a:t>m</a:t>
            </a:r>
            <a:endParaRPr lang="en-US" sz="2000">
              <a:latin typeface="Times New Roman" charset="0"/>
            </a:endParaRPr>
          </a:p>
          <a:p>
            <a:pPr algn="l" eaLnBrk="1" hangingPunct="1">
              <a:lnSpc>
                <a:spcPct val="85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charset="0"/>
              <a:buNone/>
            </a:pPr>
            <a:r>
              <a:rPr lang="en-US" sz="2000">
                <a:latin typeface="Times New Roman" charset="0"/>
              </a:rPr>
              <a:t>	</a:t>
            </a:r>
            <a:r>
              <a:rPr lang="en-US" sz="2000" b="1">
                <a:latin typeface="Times New Roman" charset="0"/>
              </a:rPr>
              <a:t>Output</a:t>
            </a:r>
            <a:r>
              <a:rPr lang="en-US" sz="2000">
                <a:latin typeface="Times New Roman" charset="0"/>
              </a:rPr>
              <a:t> starting index of a </a:t>
            </a:r>
            <a:br>
              <a:rPr lang="en-US" sz="2000">
                <a:latin typeface="Times New Roman" charset="0"/>
              </a:rPr>
            </a:br>
            <a:r>
              <a:rPr lang="en-US" sz="2000">
                <a:latin typeface="Times New Roman" charset="0"/>
              </a:rPr>
              <a:t>		substring of </a:t>
            </a:r>
            <a:r>
              <a:rPr lang="en-US" sz="2000" b="1" i="1">
                <a:latin typeface="Times New Roman" charset="0"/>
              </a:rPr>
              <a:t>T</a:t>
            </a:r>
            <a:r>
              <a:rPr lang="en-US" sz="2000">
                <a:latin typeface="Times New Roman" charset="0"/>
              </a:rPr>
              <a:t> equal to </a:t>
            </a:r>
            <a:r>
              <a:rPr lang="en-US" sz="2000" b="1" i="1">
                <a:latin typeface="Times New Roman" charset="0"/>
              </a:rPr>
              <a:t>P </a:t>
            </a:r>
            <a:r>
              <a:rPr lang="en-US" sz="2000">
                <a:latin typeface="Times New Roman" charset="0"/>
              </a:rPr>
              <a:t>or </a:t>
            </a:r>
            <a:r>
              <a:rPr lang="en-US" sz="2000">
                <a:latin typeface="Symbol" charset="0"/>
                <a:sym typeface="Symbol" charset="0"/>
              </a:rPr>
              <a:t>-</a:t>
            </a:r>
            <a:r>
              <a:rPr lang="en-US" sz="2000">
                <a:latin typeface="Times New Roman" charset="0"/>
                <a:sym typeface="Symbol" charset="0"/>
              </a:rPr>
              <a:t>1</a:t>
            </a:r>
            <a:r>
              <a:rPr lang="en-US" sz="2000">
                <a:latin typeface="Times New Roman" charset="0"/>
              </a:rPr>
              <a:t> </a:t>
            </a:r>
            <a:br>
              <a:rPr lang="en-US" sz="2000">
                <a:latin typeface="Times New Roman" charset="0"/>
              </a:rPr>
            </a:br>
            <a:r>
              <a:rPr lang="en-US" sz="2000">
                <a:latin typeface="Times New Roman" charset="0"/>
              </a:rPr>
              <a:t>		if no such substring exists </a:t>
            </a:r>
          </a:p>
          <a:p>
            <a:pPr lvl="1" algn="l" eaLnBrk="1" hangingPunct="1">
              <a:lnSpc>
                <a:spcPct val="85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charset="0"/>
              <a:buNone/>
            </a:pPr>
            <a:r>
              <a:rPr lang="en-US" sz="2000" b="1">
                <a:latin typeface="Times New Roman" charset="0"/>
              </a:rPr>
              <a:t>for </a:t>
            </a:r>
            <a:r>
              <a:rPr lang="en-US" sz="2000">
                <a:latin typeface="Times New Roman" charset="0"/>
              </a:rPr>
              <a:t> </a:t>
            </a:r>
            <a:r>
              <a:rPr lang="en-US" sz="2000" b="1" i="1">
                <a:latin typeface="Times New Roman" charset="0"/>
              </a:rPr>
              <a:t>i </a:t>
            </a:r>
            <a:r>
              <a:rPr lang="en-US" sz="2000">
                <a:latin typeface="Times New Roman" charset="0"/>
                <a:sym typeface="Symbol" charset="0"/>
              </a:rPr>
              <a:t> 0 </a:t>
            </a:r>
            <a:r>
              <a:rPr lang="en-US" sz="2000" b="1">
                <a:latin typeface="Times New Roman" charset="0"/>
              </a:rPr>
              <a:t>to </a:t>
            </a:r>
            <a:r>
              <a:rPr lang="en-US" sz="2000" b="1" i="1">
                <a:latin typeface="Times New Roman" charset="0"/>
              </a:rPr>
              <a:t>n </a:t>
            </a:r>
            <a:r>
              <a:rPr lang="en-US" sz="2000">
                <a:latin typeface="Symbol" charset="0"/>
                <a:sym typeface="Symbol" charset="0"/>
              </a:rPr>
              <a:t>-</a:t>
            </a:r>
            <a:r>
              <a:rPr lang="en-US" sz="2000" b="1" i="1">
                <a:latin typeface="Times New Roman" charset="0"/>
              </a:rPr>
              <a:t> m</a:t>
            </a:r>
          </a:p>
          <a:p>
            <a:pPr lvl="1" algn="l" eaLnBrk="1" hangingPunct="1">
              <a:lnSpc>
                <a:spcPct val="85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charset="0"/>
              <a:buNone/>
            </a:pPr>
            <a:r>
              <a:rPr lang="en-US" sz="2000" b="1" i="1">
                <a:latin typeface="Times New Roman" charset="0"/>
              </a:rPr>
              <a:t>	</a:t>
            </a:r>
            <a:r>
              <a:rPr lang="en-US" sz="2000">
                <a:latin typeface="Times New Roman" charset="0"/>
              </a:rPr>
              <a:t>{ test shift </a:t>
            </a:r>
            <a:r>
              <a:rPr lang="en-US" sz="2000" b="1" i="1">
                <a:latin typeface="Times New Roman" charset="0"/>
              </a:rPr>
              <a:t>i</a:t>
            </a:r>
            <a:r>
              <a:rPr lang="en-US" sz="2000">
                <a:latin typeface="Times New Roman" charset="0"/>
              </a:rPr>
              <a:t> of the pattern }</a:t>
            </a:r>
          </a:p>
          <a:p>
            <a:pPr lvl="1" algn="l" eaLnBrk="1" hangingPunct="1">
              <a:lnSpc>
                <a:spcPct val="85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charset="0"/>
              <a:buNone/>
            </a:pPr>
            <a:r>
              <a:rPr lang="en-US" sz="2000">
                <a:latin typeface="Times New Roman" charset="0"/>
              </a:rPr>
              <a:t>	</a:t>
            </a:r>
            <a:r>
              <a:rPr lang="en-US" sz="2000" b="1" i="1">
                <a:latin typeface="Times New Roman" charset="0"/>
              </a:rPr>
              <a:t>j </a:t>
            </a:r>
            <a:r>
              <a:rPr lang="en-US" sz="2000">
                <a:latin typeface="Times New Roman" charset="0"/>
                <a:sym typeface="Symbol" charset="0"/>
              </a:rPr>
              <a:t> 0</a:t>
            </a:r>
            <a:endParaRPr lang="en-US" sz="2000">
              <a:latin typeface="Times New Roman" charset="0"/>
            </a:endParaRPr>
          </a:p>
          <a:p>
            <a:pPr lvl="1" algn="l" eaLnBrk="1" hangingPunct="1">
              <a:lnSpc>
                <a:spcPct val="85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charset="0"/>
              <a:buNone/>
            </a:pPr>
            <a:r>
              <a:rPr lang="en-US" sz="2000">
                <a:latin typeface="Times New Roman" charset="0"/>
              </a:rPr>
              <a:t>	</a:t>
            </a:r>
            <a:r>
              <a:rPr lang="en-US" sz="2000" b="1">
                <a:latin typeface="Times New Roman" charset="0"/>
              </a:rPr>
              <a:t>while </a:t>
            </a:r>
            <a:r>
              <a:rPr lang="en-US" sz="2000" b="1" i="1">
                <a:latin typeface="Times New Roman" charset="0"/>
              </a:rPr>
              <a:t>j </a:t>
            </a:r>
            <a:r>
              <a:rPr lang="en-US" sz="2000">
                <a:latin typeface="Symbol" charset="0"/>
                <a:sym typeface="Symbol" charset="0"/>
              </a:rPr>
              <a:t>&lt;</a:t>
            </a:r>
            <a:r>
              <a:rPr lang="en-US" sz="2000" b="1" i="1">
                <a:latin typeface="Times New Roman" charset="0"/>
              </a:rPr>
              <a:t> m </a:t>
            </a:r>
            <a:r>
              <a:rPr lang="en-US" sz="2000" b="1">
                <a:latin typeface="Symbol" charset="0"/>
                <a:sym typeface="Symbol" charset="0"/>
              </a:rPr>
              <a:t></a:t>
            </a:r>
            <a:r>
              <a:rPr lang="en-US" sz="2000" b="1" i="1">
                <a:latin typeface="Times New Roman" charset="0"/>
              </a:rPr>
              <a:t> T</a:t>
            </a:r>
            <a:r>
              <a:rPr lang="en-US" sz="2000">
                <a:latin typeface="Times New Roman" charset="0"/>
              </a:rPr>
              <a:t>[</a:t>
            </a:r>
            <a:r>
              <a:rPr lang="en-US" sz="2000" b="1" i="1">
                <a:latin typeface="Times New Roman" charset="0"/>
              </a:rPr>
              <a:t>i </a:t>
            </a:r>
            <a:r>
              <a:rPr lang="en-US" sz="2000">
                <a:latin typeface="Symbol" charset="0"/>
              </a:rPr>
              <a:t>+</a:t>
            </a:r>
            <a:r>
              <a:rPr lang="en-US" sz="2000" b="1" i="1">
                <a:latin typeface="Times New Roman" charset="0"/>
              </a:rPr>
              <a:t> j</a:t>
            </a:r>
            <a:r>
              <a:rPr lang="en-US" sz="2000" u="sng">
                <a:latin typeface="Times New Roman" charset="0"/>
              </a:rPr>
              <a:t>]</a:t>
            </a:r>
            <a:r>
              <a:rPr lang="en-US" sz="2000" b="1" i="1">
                <a:latin typeface="Times New Roman" charset="0"/>
              </a:rPr>
              <a:t> </a:t>
            </a:r>
            <a:r>
              <a:rPr lang="en-US" sz="2000">
                <a:latin typeface="Symbol" charset="0"/>
              </a:rPr>
              <a:t>=</a:t>
            </a:r>
            <a:r>
              <a:rPr lang="en-US" sz="2000" b="1" i="1">
                <a:latin typeface="Times New Roman" charset="0"/>
              </a:rPr>
              <a:t> P</a:t>
            </a:r>
            <a:r>
              <a:rPr lang="en-US" sz="2000">
                <a:latin typeface="Times New Roman" charset="0"/>
              </a:rPr>
              <a:t>[</a:t>
            </a:r>
            <a:r>
              <a:rPr lang="en-US" sz="2000" b="1" i="1">
                <a:latin typeface="Times New Roman" charset="0"/>
              </a:rPr>
              <a:t>j</a:t>
            </a:r>
            <a:r>
              <a:rPr lang="en-US" sz="2000">
                <a:latin typeface="Times New Roman" charset="0"/>
              </a:rPr>
              <a:t>]</a:t>
            </a:r>
            <a:endParaRPr lang="en-US" sz="2000">
              <a:latin typeface="Times New Roman" charset="0"/>
              <a:sym typeface="Symbol" charset="0"/>
            </a:endParaRPr>
          </a:p>
          <a:p>
            <a:pPr lvl="1" algn="l" eaLnBrk="1" hangingPunct="1">
              <a:lnSpc>
                <a:spcPct val="85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charset="0"/>
              <a:buNone/>
            </a:pPr>
            <a:r>
              <a:rPr lang="en-US" sz="2000">
                <a:latin typeface="Times New Roman" charset="0"/>
                <a:sym typeface="Symbol" charset="0"/>
              </a:rPr>
              <a:t>		</a:t>
            </a:r>
            <a:r>
              <a:rPr lang="en-US" sz="2000" b="1" i="1">
                <a:latin typeface="Times New Roman" charset="0"/>
              </a:rPr>
              <a:t>j </a:t>
            </a:r>
            <a:r>
              <a:rPr lang="en-US" sz="2000">
                <a:latin typeface="Times New Roman" charset="0"/>
                <a:sym typeface="Symbol" charset="0"/>
              </a:rPr>
              <a:t> </a:t>
            </a:r>
            <a:r>
              <a:rPr lang="en-US" sz="2000" b="1" i="1">
                <a:latin typeface="Times New Roman" charset="0"/>
              </a:rPr>
              <a:t>j </a:t>
            </a:r>
            <a:r>
              <a:rPr lang="en-US" sz="2000">
                <a:latin typeface="Symbol" charset="0"/>
                <a:sym typeface="Symbol" charset="0"/>
              </a:rPr>
              <a:t>+</a:t>
            </a:r>
            <a:r>
              <a:rPr lang="en-US" sz="2000" b="1" i="1">
                <a:latin typeface="Times New Roman" charset="0"/>
              </a:rPr>
              <a:t> </a:t>
            </a:r>
            <a:r>
              <a:rPr lang="en-US" sz="2000">
                <a:latin typeface="Times New Roman" charset="0"/>
                <a:sym typeface="Symbol" charset="0"/>
              </a:rPr>
              <a:t>1</a:t>
            </a:r>
          </a:p>
          <a:p>
            <a:pPr lvl="1" algn="l" eaLnBrk="1" hangingPunct="1">
              <a:lnSpc>
                <a:spcPct val="85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charset="0"/>
              <a:buNone/>
            </a:pPr>
            <a:r>
              <a:rPr lang="en-US" sz="2000" b="1">
                <a:latin typeface="Times New Roman" charset="0"/>
              </a:rPr>
              <a:t>	if  </a:t>
            </a:r>
            <a:r>
              <a:rPr lang="en-US" sz="2000" b="1" i="1">
                <a:latin typeface="Times New Roman" charset="0"/>
              </a:rPr>
              <a:t>j </a:t>
            </a:r>
            <a:r>
              <a:rPr lang="en-US" sz="2000">
                <a:latin typeface="Symbol" charset="0"/>
              </a:rPr>
              <a:t>=</a:t>
            </a:r>
            <a:r>
              <a:rPr lang="en-US" sz="2000" b="1" i="1">
                <a:latin typeface="Times New Roman" charset="0"/>
              </a:rPr>
              <a:t> m</a:t>
            </a:r>
          </a:p>
          <a:p>
            <a:pPr lvl="1" algn="l" eaLnBrk="1" hangingPunct="1">
              <a:lnSpc>
                <a:spcPct val="85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charset="0"/>
              <a:buNone/>
            </a:pPr>
            <a:r>
              <a:rPr lang="en-US" sz="2000" b="1" i="1">
                <a:latin typeface="Times New Roman" charset="0"/>
              </a:rPr>
              <a:t>		</a:t>
            </a:r>
            <a:r>
              <a:rPr lang="en-US" sz="2000" b="1">
                <a:latin typeface="Times New Roman" charset="0"/>
              </a:rPr>
              <a:t>return  </a:t>
            </a:r>
            <a:r>
              <a:rPr lang="en-US" sz="2000" b="1" i="1">
                <a:latin typeface="Times New Roman" charset="0"/>
              </a:rPr>
              <a:t>i </a:t>
            </a:r>
            <a:r>
              <a:rPr lang="en-US" sz="2000">
                <a:latin typeface="Times New Roman" charset="0"/>
              </a:rPr>
              <a:t>{match at </a:t>
            </a:r>
            <a:r>
              <a:rPr lang="en-US" sz="2000" b="1" i="1">
                <a:latin typeface="Times New Roman" charset="0"/>
              </a:rPr>
              <a:t>i</a:t>
            </a:r>
            <a:r>
              <a:rPr lang="en-US" sz="2000">
                <a:latin typeface="Times New Roman" charset="0"/>
              </a:rPr>
              <a:t>}</a:t>
            </a:r>
            <a:endParaRPr lang="en-US" sz="2000" b="1" i="1">
              <a:latin typeface="Times New Roman" charset="0"/>
            </a:endParaRPr>
          </a:p>
          <a:p>
            <a:pPr lvl="1" algn="l" eaLnBrk="1" hangingPunct="1">
              <a:lnSpc>
                <a:spcPct val="85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charset="0"/>
              <a:buNone/>
            </a:pPr>
            <a:r>
              <a:rPr lang="en-US" sz="2000" b="1" i="1">
                <a:latin typeface="Times New Roman" charset="0"/>
              </a:rPr>
              <a:t>	</a:t>
            </a:r>
            <a:r>
              <a:rPr lang="en-US" sz="2000" b="1">
                <a:latin typeface="Times New Roman" charset="0"/>
              </a:rPr>
              <a:t>else</a:t>
            </a:r>
          </a:p>
          <a:p>
            <a:pPr lvl="1" algn="l" eaLnBrk="1" hangingPunct="1">
              <a:lnSpc>
                <a:spcPct val="85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charset="0"/>
              <a:buNone/>
            </a:pPr>
            <a:r>
              <a:rPr lang="en-US" sz="2000" b="1">
                <a:latin typeface="Times New Roman" charset="0"/>
              </a:rPr>
              <a:t>		break </a:t>
            </a:r>
            <a:r>
              <a:rPr lang="en-US" sz="2000">
                <a:latin typeface="Times New Roman" charset="0"/>
                <a:sym typeface="Symbol" charset="0"/>
              </a:rPr>
              <a:t>while loop </a:t>
            </a:r>
            <a:r>
              <a:rPr lang="en-US" sz="2000">
                <a:latin typeface="Times New Roman" charset="0"/>
              </a:rPr>
              <a:t>{mismatch}</a:t>
            </a:r>
          </a:p>
          <a:p>
            <a:pPr lvl="1" algn="l" eaLnBrk="1" hangingPunct="1">
              <a:lnSpc>
                <a:spcPct val="85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charset="0"/>
              <a:buNone/>
            </a:pPr>
            <a:r>
              <a:rPr lang="en-US" sz="2000" b="1">
                <a:latin typeface="Times New Roman" charset="0"/>
              </a:rPr>
              <a:t>return  -1</a:t>
            </a:r>
            <a:r>
              <a:rPr lang="en-US" sz="2000" b="1" i="1">
                <a:latin typeface="Times New Roman" charset="0"/>
              </a:rPr>
              <a:t> </a:t>
            </a:r>
            <a:r>
              <a:rPr lang="en-US" sz="2000">
                <a:latin typeface="Times New Roman" charset="0"/>
              </a:rPr>
              <a:t>{no match anywhere}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F6FBF-4EA1-FE44-BAF6-81974AFA3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Brute-Force Matching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A522C-C03D-9245-96CB-6BF901270C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1729409"/>
            <a:ext cx="8460581" cy="4701208"/>
          </a:xfrm>
        </p:spPr>
        <p:txBody>
          <a:bodyPr/>
          <a:lstStyle/>
          <a:p>
            <a:r>
              <a:rPr lang="en-US" dirty="0"/>
              <a:t>Trying every possible position for a match:</a:t>
            </a:r>
          </a:p>
        </p:txBody>
      </p:sp>
      <p:pic>
        <p:nvPicPr>
          <p:cNvPr id="4" name="Picture 3" descr="Example of brute force algorithm">
            <a:extLst>
              <a:ext uri="{FF2B5EF4-FFF2-40B4-BE49-F238E27FC236}">
                <a16:creationId xmlns:a16="http://schemas.microsoft.com/office/drawing/2014/main" id="{DEDAAF23-86E6-3446-870C-1704750E96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344" y="2312569"/>
            <a:ext cx="6699907" cy="4440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670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9A325-52A9-9844-8246-832F0C351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Expected-case Analysis for Brute-force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155966-A7FC-154A-A67C-F2FBF2C67E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519" y="1636712"/>
            <a:ext cx="8795541" cy="5018232"/>
          </a:xfrm>
        </p:spPr>
        <p:txBody>
          <a:bodyPr/>
          <a:lstStyle/>
          <a:p>
            <a:r>
              <a:rPr lang="en-US" sz="2400" dirty="0"/>
              <a:t>The worst-case running time for Brute-force algorithm O(</a:t>
            </a:r>
            <a:r>
              <a:rPr lang="en-US" sz="2400" dirty="0" err="1"/>
              <a:t>mn</a:t>
            </a:r>
            <a:r>
              <a:rPr lang="en-US" sz="2400" dirty="0"/>
              <a:t>), but it runs in expected linear time for random strings.</a:t>
            </a:r>
          </a:p>
          <a:p>
            <a:r>
              <a:rPr lang="en-US" sz="2400" dirty="0"/>
              <a:t>Suppose P and T are strings of m and n characters respectively chosen uniformly and independently at random from an alphabet of size k.</a:t>
            </a:r>
          </a:p>
          <a:p>
            <a:r>
              <a:rPr lang="en-US" sz="2400" dirty="0"/>
              <a:t>Let X</a:t>
            </a:r>
            <a:r>
              <a:rPr lang="en-US" sz="2400" baseline="-25000" dirty="0"/>
              <a:t>i,j </a:t>
            </a:r>
            <a:r>
              <a:rPr lang="en-US" sz="2400" dirty="0"/>
              <a:t>be a random variable that is 1 if and only if P[</a:t>
            </a:r>
            <a:r>
              <a:rPr lang="en-US" sz="2400" dirty="0" err="1"/>
              <a:t>i</a:t>
            </a:r>
            <a:r>
              <a:rPr lang="en-US" sz="2400" dirty="0"/>
              <a:t>] is compared to T[j], and note that probability X</a:t>
            </a:r>
            <a:r>
              <a:rPr lang="en-US" sz="2400" baseline="-25000" dirty="0"/>
              <a:t>i,j </a:t>
            </a:r>
            <a:r>
              <a:rPr lang="en-US" sz="2400" dirty="0"/>
              <a:t>is 1 is 1/</a:t>
            </a:r>
            <a:r>
              <a:rPr lang="en-US" sz="2400" dirty="0" err="1"/>
              <a:t>k</a:t>
            </a:r>
            <a:r>
              <a:rPr lang="en-US" sz="2400" baseline="30000" dirty="0" err="1"/>
              <a:t>i</a:t>
            </a:r>
            <a:r>
              <a:rPr lang="en-US" sz="2400" baseline="30000" dirty="0"/>
              <a:t> </a:t>
            </a:r>
            <a:r>
              <a:rPr lang="en-US" sz="2400" dirty="0"/>
              <a:t> because this occurs when we have </a:t>
            </a:r>
            <a:r>
              <a:rPr lang="en-US" sz="2400" dirty="0" err="1"/>
              <a:t>i</a:t>
            </a:r>
            <a:r>
              <a:rPr lang="en-US" sz="2400" dirty="0"/>
              <a:t> character matches.</a:t>
            </a:r>
          </a:p>
          <a:p>
            <a:r>
              <a:rPr lang="en-US" sz="2400" dirty="0"/>
              <a:t>By the linearity of expectation, the expected number of comparisons for any T[j] is therefore</a:t>
            </a:r>
          </a:p>
          <a:p>
            <a:pPr marL="0" indent="0">
              <a:buNone/>
            </a:pPr>
            <a:r>
              <a:rPr lang="en-US" sz="2400" dirty="0"/>
              <a:t>	1/k + 1/k</a:t>
            </a:r>
            <a:r>
              <a:rPr lang="en-US" sz="2400" baseline="30000" dirty="0"/>
              <a:t>2</a:t>
            </a:r>
            <a:r>
              <a:rPr lang="en-US" sz="2400" dirty="0"/>
              <a:t> + 1/k</a:t>
            </a:r>
            <a:r>
              <a:rPr lang="en-US" sz="2400" baseline="30000" dirty="0"/>
              <a:t>3</a:t>
            </a:r>
            <a:r>
              <a:rPr lang="en-US" sz="2400" dirty="0"/>
              <a:t> + … + 1/k</a:t>
            </a:r>
            <a:r>
              <a:rPr lang="en-US" sz="2400" baseline="30000" dirty="0"/>
              <a:t>m</a:t>
            </a:r>
            <a:r>
              <a:rPr lang="en-US" sz="2400" dirty="0"/>
              <a:t>,</a:t>
            </a:r>
          </a:p>
          <a:p>
            <a:pPr marL="0" indent="0">
              <a:buNone/>
            </a:pPr>
            <a:r>
              <a:rPr lang="en-US" sz="2400" dirty="0"/>
              <a:t>     which is at most 2.</a:t>
            </a:r>
          </a:p>
          <a:p>
            <a:r>
              <a:rPr lang="en-US" sz="2400" dirty="0"/>
              <a:t>Thus, the expected number of comparisons is at most 2n.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70344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Just Say &amp;#39;No&amp;#39; – The Mayfield Crier">
            <a:extLst>
              <a:ext uri="{FF2B5EF4-FFF2-40B4-BE49-F238E27FC236}">
                <a16:creationId xmlns:a16="http://schemas.microsoft.com/office/drawing/2014/main" id="{8C2C55DD-6D61-044C-AE85-37B22400F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717" y="4329042"/>
            <a:ext cx="2528958" cy="2528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5988E33-2A51-214F-BD1A-FF6454125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969" y="852353"/>
            <a:ext cx="8628062" cy="994567"/>
          </a:xfrm>
        </p:spPr>
        <p:txBody>
          <a:bodyPr/>
          <a:lstStyle/>
          <a:p>
            <a:r>
              <a:rPr lang="en-US" dirty="0"/>
              <a:t>Expected-case Analysis for Exact String Matching is </a:t>
            </a:r>
            <a:r>
              <a:rPr lang="en-US" b="1" dirty="0"/>
              <a:t>Problematic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1653B2-FA6C-4142-9D7C-F080CBE5C7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969" y="1888960"/>
            <a:ext cx="8751092" cy="4381100"/>
          </a:xfrm>
        </p:spPr>
        <p:txBody>
          <a:bodyPr/>
          <a:lstStyle/>
          <a:p>
            <a:r>
              <a:rPr lang="en-US" sz="2400" dirty="0"/>
              <a:t>If a pattern string P and text string T are strings of characters chosen uniformly and independently at random from an alphabet of size k, then the probability that P appears anywhere in T is at most n/k</a:t>
            </a:r>
            <a:r>
              <a:rPr lang="en-US" sz="2400" baseline="30000" dirty="0"/>
              <a:t>m</a:t>
            </a:r>
            <a:r>
              <a:rPr lang="en-US" sz="2400" dirty="0"/>
              <a:t>.</a:t>
            </a:r>
          </a:p>
          <a:p>
            <a:r>
              <a:rPr lang="en-US" sz="2400" dirty="0"/>
              <a:t>For example, if n=1000, m=10, and k=50, then the probability of a match of P in T is about 1 in 10 trillion!</a:t>
            </a:r>
          </a:p>
          <a:p>
            <a:r>
              <a:rPr lang="en-US" sz="2400" dirty="0"/>
              <a:t>In this case, a fast (and very accurate) exact matching algorithm is:</a:t>
            </a:r>
          </a:p>
        </p:txBody>
      </p:sp>
    </p:spTree>
    <p:extLst>
      <p:ext uri="{BB962C8B-B14F-4D97-AF65-F5344CB8AC3E}">
        <p14:creationId xmlns:p14="http://schemas.microsoft.com/office/powerpoint/2010/main" val="3005783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40F7A-2E1B-4948-B507-BC3F9CD84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Donald Knuth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057755-E2A0-7145-947A-09755FC3FB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519" y="3173981"/>
            <a:ext cx="8293100" cy="3384129"/>
          </a:xfrm>
        </p:spPr>
        <p:txBody>
          <a:bodyPr/>
          <a:lstStyle/>
          <a:p>
            <a:r>
              <a:rPr lang="en-US" dirty="0"/>
              <a:t>1973: Discovered the KMP algorithm (which was also published in a technical report by Morris and Pratt in 1970—all three published a joint paper describing the algorithm in 1977).</a:t>
            </a:r>
          </a:p>
          <a:p>
            <a:r>
              <a:rPr lang="en-US" dirty="0"/>
              <a:t>1974: Received the Turing Award.</a:t>
            </a:r>
          </a:p>
          <a:p>
            <a:r>
              <a:rPr lang="en-US" dirty="0"/>
              <a:t>He is also known for his book series, “The Art of Computer Programming,” which formalized and popularized algorithm analysis (e.g., the “big O”).</a:t>
            </a:r>
          </a:p>
        </p:txBody>
      </p:sp>
      <p:pic>
        <p:nvPicPr>
          <p:cNvPr id="8194" name="Picture 2" descr="photo of Donald Knuth">
            <a:extLst>
              <a:ext uri="{FF2B5EF4-FFF2-40B4-BE49-F238E27FC236}">
                <a16:creationId xmlns:a16="http://schemas.microsoft.com/office/drawing/2014/main" id="{F146D2CD-E8F8-9345-851D-5062E980E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538" y="834023"/>
            <a:ext cx="1885381" cy="2229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F2946B8-B27C-544C-B55F-555AD2FD1B0B}"/>
              </a:ext>
            </a:extLst>
          </p:cNvPr>
          <p:cNvSpPr txBox="1"/>
          <p:nvPr/>
        </p:nvSpPr>
        <p:spPr>
          <a:xfrm>
            <a:off x="109728" y="6558110"/>
            <a:ext cx="38860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Image from https://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en.wikipedia.org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/wiki/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Donald_Knuth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8196" name="Picture 4" descr="TAOCP-box">
            <a:extLst>
              <a:ext uri="{FF2B5EF4-FFF2-40B4-BE49-F238E27FC236}">
                <a16:creationId xmlns:a16="http://schemas.microsoft.com/office/drawing/2014/main" id="{250A3DD9-E2BE-BD4A-9E45-9627955A35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932" y="834022"/>
            <a:ext cx="2780215" cy="206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362891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ICTUREPATH" val="ART"/>
  <p:tag name="FORCE_OPTION" val="0"/>
  <p:tag name="ARTICULATE_REFERENCE_TYPE_2" val="0"/>
  <p:tag name="ARTICULATE_REFERENCE_TITLE_2" val="UCI Student Counseling Center"/>
  <p:tag name="ARTICULATE_REFERENCE_2" val="http://www.counseling.uci.edu/"/>
  <p:tag name="ARTICULATE_REFERENCE_TYPE_3" val="0"/>
  <p:tag name="ARTICULATE_REFERENCE_TITLE_3" val="UCI Faculty and Staff Counseling Center"/>
  <p:tag name="ARTICULATE_REFERENCE_3" val="http://snap.uci.edu/viewXmlFile.jsp?resourceID=224"/>
  <p:tag name="ARTICULATE_REFERENCE_TYPE_4" val="0"/>
  <p:tag name="ARTICULATE_REFERENCE_TITLE_4" val="Schedule a Workplace Violence Workshop for Your Department"/>
  <p:tag name="ARTICULATE_REFERENCE_4" val="http://snap.uci.edu/viewXmlFile.jsp?resourceID=1566"/>
  <p:tag name="ARTICULATE_REFERENCE_TYPE_5" val="0"/>
  <p:tag name="LOGO_PIC_2" val="C:\Documents and Settings\Bonni Frazee\Desktop\Articulate UCI Template\Articulate Template\Articulate logo.jpg"/>
  <p:tag name="PRESENTER_PIC_MODE" val="0"/>
  <p:tag name="LOGO_PIC_MODE" val="1"/>
  <p:tag name="PRESENTATION_TITLE" val="Workplace Violence"/>
  <p:tag name="PRESENTATION_DESC" val="version 4"/>
  <p:tag name="LMS_QUIZ_INSERT" val="1"/>
  <p:tag name="LMS_COMPLETION_TITLE" val="Change Title"/>
  <p:tag name="LMS_COMPLETION_ID" val="Change_Title"/>
  <p:tag name="LMS_COMPLETION_VERSION" val="1.0"/>
  <p:tag name="LMS_COMPLETION_DURATION" val="01:00:00"/>
  <p:tag name="LMS_COMPLETION_SCO_TITLE" val="Change Title"/>
  <p:tag name="LMS_COMPLETION_SCO_ID" val="Change_Title"/>
  <p:tag name="LMS_COMPLETION_THRESHOLD" val="3"/>
  <p:tag name="LMS_COMPLETION_METHOD" val="VIEW"/>
  <p:tag name="LMS_REPORTING" val="0"/>
  <p:tag name="LMS_DATA_SCORM" val="Yes"/>
  <p:tag name="PUBLISH_TITLE" val="Change Title"/>
  <p:tag name="ARTICULATE_PUBLISH_PATH" val="X:\eLearning_Sources\eLearning_other\UCI_eLearning\elearning Creation\Published"/>
  <p:tag name="ARTICULATE_LOGO" val="UCI_logo.jpg"/>
  <p:tag name="ARTICULATE_PRESENTER" val="(None selected)"/>
  <p:tag name="ARTICULATE_LMS" val="0"/>
  <p:tag name="LMS_PUBLISH" val="Yes"/>
  <p:tag name="LMS_PROTOCOL_METHOD" val="SCORM"/>
  <p:tag name="LMS_PROTOCOL_VERSION" val="1.2"/>
  <p:tag name="ARTICULATE_TEMPLATE" val="UCI White"/>
  <p:tag name="PLAYERLOGOHEIGHT" val="41"/>
  <p:tag name="PLAYERLOGOWIDTH" val="244"/>
  <p:tag name="LASTPUBLISHED" val="X:\eLearning_Sources\eLearning_other\UCI_eLearning\elearning Creation\CoursePrep\Published\Course Preparation\player.html"/>
  <p:tag name="ARTICULATE_REFERENCE_COUNT" val="1"/>
  <p:tag name="ARTICULATE_REFERENCE_TYPE_1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APSEDTIME" val="23.968"/>
</p:tagLst>
</file>

<file path=ppt/theme/theme1.xml><?xml version="1.0" encoding="utf-8"?>
<a:theme xmlns:a="http://schemas.openxmlformats.org/drawingml/2006/main" name="UCI Master">
  <a:themeElements>
    <a:clrScheme name="UCI Master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UCI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032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032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UCI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I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I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I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I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I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I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I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I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I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I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I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3996</TotalTime>
  <Words>3043</Words>
  <Application>Microsoft Macintosh PowerPoint</Application>
  <PresentationFormat>On-screen Show (4:3)</PresentationFormat>
  <Paragraphs>323</Paragraphs>
  <Slides>34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Symbol</vt:lpstr>
      <vt:lpstr>Tahoma</vt:lpstr>
      <vt:lpstr>Times New Roman</vt:lpstr>
      <vt:lpstr>Wingdings</vt:lpstr>
      <vt:lpstr>UCI Master</vt:lpstr>
      <vt:lpstr>VISIO</vt:lpstr>
      <vt:lpstr>Pattern Matching Algorithms</vt:lpstr>
      <vt:lpstr>Strings</vt:lpstr>
      <vt:lpstr>Application: fgrep</vt:lpstr>
      <vt:lpstr>Alfred Aho</vt:lpstr>
      <vt:lpstr>Brute-force Pattern Matching</vt:lpstr>
      <vt:lpstr>Brute-Force Matching Example</vt:lpstr>
      <vt:lpstr>Expected-case Analysis for Brute-force</vt:lpstr>
      <vt:lpstr>Expected-case Analysis for Exact String Matching is Problematic</vt:lpstr>
      <vt:lpstr>Donald Knuth</vt:lpstr>
      <vt:lpstr>The KMP Algorithm</vt:lpstr>
      <vt:lpstr>The KMP Failure Function</vt:lpstr>
      <vt:lpstr>The KMP Algorithm</vt:lpstr>
      <vt:lpstr>Computing the Failure Function</vt:lpstr>
      <vt:lpstr>Example</vt:lpstr>
      <vt:lpstr>Summary for KMP</vt:lpstr>
      <vt:lpstr>The Data Type Duality Principle</vt:lpstr>
      <vt:lpstr>Michael Rabin</vt:lpstr>
      <vt:lpstr>Richard Karp</vt:lpstr>
      <vt:lpstr>The Rabin-Karp Algorithm</vt:lpstr>
      <vt:lpstr>Rabin-Karp Example</vt:lpstr>
      <vt:lpstr>Rabin-Karp Algorithm (High Level)</vt:lpstr>
      <vt:lpstr>Rabin-Karp Rolling Hash Function</vt:lpstr>
      <vt:lpstr>Polynomial Rolling Hash Function</vt:lpstr>
      <vt:lpstr>The Rabin-Karp Algorithm</vt:lpstr>
      <vt:lpstr>Analysis of the Rabin-Karp Algorithm</vt:lpstr>
      <vt:lpstr>The Multi-Pattern Matching Problem</vt:lpstr>
      <vt:lpstr>Multi-Pattern Brute-Force Algorithm</vt:lpstr>
      <vt:lpstr>Alternative: Build a Reg. Exp.</vt:lpstr>
      <vt:lpstr>KMP Algorithm for Multiple Patterns</vt:lpstr>
      <vt:lpstr>Recall the Rabin-Karp Algorithm</vt:lpstr>
      <vt:lpstr>Rabin-Karp for Multiple Patterns</vt:lpstr>
      <vt:lpstr>Hash Tables</vt:lpstr>
      <vt:lpstr>Rabin-Karp for Multiple Patterns</vt:lpstr>
      <vt:lpstr>Analysis of the Rabin-Karp Multi-Pattern Matching Algorithm</vt:lpstr>
    </vt:vector>
  </TitlesOfParts>
  <Manager/>
  <Company>University California Irvine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 </dc:creator>
  <dc:description/>
  <cp:lastModifiedBy>Michael T Goodrich</cp:lastModifiedBy>
  <cp:revision>154</cp:revision>
  <dcterms:created xsi:type="dcterms:W3CDTF">2002-12-30T18:35:41Z</dcterms:created>
  <dcterms:modified xsi:type="dcterms:W3CDTF">2026-01-21T05:37:36Z</dcterms:modified>
</cp:coreProperties>
</file>