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29"/>
  </p:notesMasterIdLst>
  <p:handoutMasterIdLst>
    <p:handoutMasterId r:id="rId30"/>
  </p:handoutMasterIdLst>
  <p:sldIdLst>
    <p:sldId id="256" r:id="rId2"/>
    <p:sldId id="266" r:id="rId3"/>
    <p:sldId id="267" r:id="rId4"/>
    <p:sldId id="268" r:id="rId5"/>
    <p:sldId id="269" r:id="rId6"/>
    <p:sldId id="270" r:id="rId7"/>
    <p:sldId id="271" r:id="rId8"/>
    <p:sldId id="272" r:id="rId9"/>
    <p:sldId id="273" r:id="rId10"/>
    <p:sldId id="274" r:id="rId11"/>
    <p:sldId id="275" r:id="rId12"/>
    <p:sldId id="276" r:id="rId13"/>
    <p:sldId id="277" r:id="rId14"/>
    <p:sldId id="265" r:id="rId15"/>
    <p:sldId id="257" r:id="rId16"/>
    <p:sldId id="258" r:id="rId17"/>
    <p:sldId id="259" r:id="rId18"/>
    <p:sldId id="260" r:id="rId19"/>
    <p:sldId id="261" r:id="rId20"/>
    <p:sldId id="262" r:id="rId21"/>
    <p:sldId id="263" r:id="rId22"/>
    <p:sldId id="264" r:id="rId23"/>
    <p:sldId id="278" r:id="rId24"/>
    <p:sldId id="279" r:id="rId25"/>
    <p:sldId id="280" r:id="rId26"/>
    <p:sldId id="281" r:id="rId27"/>
    <p:sldId id="282" r:id="rId28"/>
  </p:sldIdLst>
  <p:sldSz cx="9144000" cy="6858000" type="screen4x3"/>
  <p:notesSz cx="7302500" cy="9588500"/>
  <p:defaultTextStyle>
    <a:defPPr>
      <a:defRPr lang="en-US"/>
    </a:defPPr>
    <a:lvl1pPr algn="l" rtl="0" fontAlgn="base">
      <a:spcBef>
        <a:spcPct val="0"/>
      </a:spcBef>
      <a:spcAft>
        <a:spcPct val="0"/>
      </a:spcAft>
      <a:defRPr sz="2400" kern="1200">
        <a:solidFill>
          <a:schemeClr val="tx1"/>
        </a:solidFill>
        <a:latin typeface="Tahoma"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ahoma"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ahoma"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ahoma"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ahoma" charset="0"/>
        <a:ea typeface="ＭＳ Ｐゴシック" charset="0"/>
        <a:cs typeface="ＭＳ Ｐゴシック" charset="0"/>
      </a:defRPr>
    </a:lvl5pPr>
    <a:lvl6pPr marL="2286000" algn="l" defTabSz="457200" rtl="0" eaLnBrk="1" latinLnBrk="0" hangingPunct="1">
      <a:defRPr sz="2400" kern="1200">
        <a:solidFill>
          <a:schemeClr val="tx1"/>
        </a:solidFill>
        <a:latin typeface="Tahoma" charset="0"/>
        <a:ea typeface="ＭＳ Ｐゴシック" charset="0"/>
        <a:cs typeface="ＭＳ Ｐゴシック" charset="0"/>
      </a:defRPr>
    </a:lvl6pPr>
    <a:lvl7pPr marL="2743200" algn="l" defTabSz="457200" rtl="0" eaLnBrk="1" latinLnBrk="0" hangingPunct="1">
      <a:defRPr sz="2400" kern="1200">
        <a:solidFill>
          <a:schemeClr val="tx1"/>
        </a:solidFill>
        <a:latin typeface="Tahoma" charset="0"/>
        <a:ea typeface="ＭＳ Ｐゴシック" charset="0"/>
        <a:cs typeface="ＭＳ Ｐゴシック" charset="0"/>
      </a:defRPr>
    </a:lvl7pPr>
    <a:lvl8pPr marL="3200400" algn="l" defTabSz="457200" rtl="0" eaLnBrk="1" latinLnBrk="0" hangingPunct="1">
      <a:defRPr sz="2400" kern="1200">
        <a:solidFill>
          <a:schemeClr val="tx1"/>
        </a:solidFill>
        <a:latin typeface="Tahoma" charset="0"/>
        <a:ea typeface="ＭＳ Ｐゴシック" charset="0"/>
        <a:cs typeface="ＭＳ Ｐゴシック" charset="0"/>
      </a:defRPr>
    </a:lvl8pPr>
    <a:lvl9pPr marL="3657600" algn="l" defTabSz="457200" rtl="0" eaLnBrk="1" latinLnBrk="0" hangingPunct="1">
      <a:defRPr sz="2400" kern="1200">
        <a:solidFill>
          <a:schemeClr val="tx1"/>
        </a:solidFill>
        <a:latin typeface="Tahom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8F0D0"/>
    <a:srgbClr val="F2E4AA"/>
    <a:srgbClr val="E4BB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9"/>
    <p:restoredTop sz="94606"/>
  </p:normalViewPr>
  <p:slideViewPr>
    <p:cSldViewPr>
      <p:cViewPr varScale="1">
        <p:scale>
          <a:sx n="143" d="100"/>
          <a:sy n="143" d="100"/>
        </p:scale>
        <p:origin x="188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6509" tIns="48254" rIns="96509" bIns="48254" numCol="1" anchor="t" anchorCtr="0" compatLnSpc="1">
            <a:prstTxWarp prst="textNoShape">
              <a:avLst/>
            </a:prstTxWarp>
          </a:bodyPr>
          <a:lstStyle>
            <a:lvl1pPr defTabSz="965200">
              <a:defRPr sz="1300">
                <a:latin typeface="Tahoma" pitchFamily="34" charset="0"/>
                <a:ea typeface="+mn-ea"/>
                <a:cs typeface="+mn-cs"/>
              </a:defRPr>
            </a:lvl1pPr>
          </a:lstStyle>
          <a:p>
            <a:pPr>
              <a:defRPr/>
            </a:pPr>
            <a:endParaRPr lang="en-US"/>
          </a:p>
        </p:txBody>
      </p:sp>
      <p:sp>
        <p:nvSpPr>
          <p:cNvPr id="15363" name="Rectangle 3"/>
          <p:cNvSpPr>
            <a:spLocks noGrp="1" noChangeArrowheads="1"/>
          </p:cNvSpPr>
          <p:nvPr>
            <p:ph type="dt" sz="quarter" idx="1"/>
          </p:nvPr>
        </p:nvSpPr>
        <p:spPr bwMode="auto">
          <a:xfrm>
            <a:off x="4138613" y="0"/>
            <a:ext cx="3163887" cy="479425"/>
          </a:xfrm>
          <a:prstGeom prst="rect">
            <a:avLst/>
          </a:prstGeom>
          <a:noFill/>
          <a:ln w="9525">
            <a:noFill/>
            <a:miter lim="800000"/>
            <a:headEnd/>
            <a:tailEnd/>
          </a:ln>
          <a:effectLst/>
        </p:spPr>
        <p:txBody>
          <a:bodyPr vert="horz" wrap="square" lIns="96509" tIns="48254" rIns="96509" bIns="48254" numCol="1" anchor="t" anchorCtr="0" compatLnSpc="1">
            <a:prstTxWarp prst="textNoShape">
              <a:avLst/>
            </a:prstTxWarp>
          </a:bodyPr>
          <a:lstStyle>
            <a:lvl1pPr algn="r" defTabSz="965200">
              <a:defRPr sz="1300">
                <a:latin typeface="Tahoma" pitchFamily="34" charset="0"/>
                <a:ea typeface="+mn-ea"/>
                <a:cs typeface="+mn-cs"/>
              </a:defRPr>
            </a:lvl1pPr>
          </a:lstStyle>
          <a:p>
            <a:pPr>
              <a:defRPr/>
            </a:pPr>
            <a:endParaRPr lang="en-US"/>
          </a:p>
        </p:txBody>
      </p:sp>
      <p:sp>
        <p:nvSpPr>
          <p:cNvPr id="15364" name="Rectangle 4"/>
          <p:cNvSpPr>
            <a:spLocks noGrp="1" noChangeArrowheads="1"/>
          </p:cNvSpPr>
          <p:nvPr>
            <p:ph type="ftr" sz="quarter" idx="2"/>
          </p:nvPr>
        </p:nvSpPr>
        <p:spPr bwMode="auto">
          <a:xfrm>
            <a:off x="0" y="9109075"/>
            <a:ext cx="3163888" cy="479425"/>
          </a:xfrm>
          <a:prstGeom prst="rect">
            <a:avLst/>
          </a:prstGeom>
          <a:noFill/>
          <a:ln w="9525">
            <a:noFill/>
            <a:miter lim="800000"/>
            <a:headEnd/>
            <a:tailEnd/>
          </a:ln>
          <a:effectLst/>
        </p:spPr>
        <p:txBody>
          <a:bodyPr vert="horz" wrap="square" lIns="96509" tIns="48254" rIns="96509" bIns="48254" numCol="1" anchor="b" anchorCtr="0" compatLnSpc="1">
            <a:prstTxWarp prst="textNoShape">
              <a:avLst/>
            </a:prstTxWarp>
          </a:bodyPr>
          <a:lstStyle>
            <a:lvl1pPr defTabSz="965200">
              <a:defRPr sz="1300">
                <a:latin typeface="Tahoma" pitchFamily="34" charset="0"/>
                <a:ea typeface="+mn-ea"/>
                <a:cs typeface="+mn-cs"/>
              </a:defRPr>
            </a:lvl1pPr>
          </a:lstStyle>
          <a:p>
            <a:pPr>
              <a:defRPr/>
            </a:pPr>
            <a:endParaRPr lang="en-US"/>
          </a:p>
        </p:txBody>
      </p:sp>
      <p:sp>
        <p:nvSpPr>
          <p:cNvPr id="15365" name="Rectangle 5"/>
          <p:cNvSpPr>
            <a:spLocks noGrp="1" noChangeArrowheads="1"/>
          </p:cNvSpPr>
          <p:nvPr>
            <p:ph type="sldNum" sz="quarter" idx="3"/>
          </p:nvPr>
        </p:nvSpPr>
        <p:spPr bwMode="auto">
          <a:xfrm>
            <a:off x="4138613" y="9109075"/>
            <a:ext cx="3163887" cy="479425"/>
          </a:xfrm>
          <a:prstGeom prst="rect">
            <a:avLst/>
          </a:prstGeom>
          <a:noFill/>
          <a:ln w="9525">
            <a:noFill/>
            <a:miter lim="800000"/>
            <a:headEnd/>
            <a:tailEnd/>
          </a:ln>
          <a:effectLst/>
        </p:spPr>
        <p:txBody>
          <a:bodyPr vert="horz" wrap="square" lIns="96509" tIns="48254" rIns="96509" bIns="48254" numCol="1" anchor="b" anchorCtr="0" compatLnSpc="1">
            <a:prstTxWarp prst="textNoShape">
              <a:avLst/>
            </a:prstTxWarp>
          </a:bodyPr>
          <a:lstStyle>
            <a:lvl1pPr algn="r" defTabSz="965200">
              <a:defRPr sz="1300">
                <a:cs typeface="+mn-cs"/>
              </a:defRPr>
            </a:lvl1pPr>
          </a:lstStyle>
          <a:p>
            <a:pPr>
              <a:defRPr/>
            </a:pPr>
            <a:fld id="{76460F28-81D1-204C-8EAD-7BB90C565C1D}" type="slidenum">
              <a:rPr lang="en-US"/>
              <a:pPr>
                <a:defRPr/>
              </a:pPr>
              <a:t>‹#›</a:t>
            </a:fld>
            <a:endParaRPr lang="en-US"/>
          </a:p>
        </p:txBody>
      </p:sp>
    </p:spTree>
    <p:extLst>
      <p:ext uri="{BB962C8B-B14F-4D97-AF65-F5344CB8AC3E}">
        <p14:creationId xmlns:p14="http://schemas.microsoft.com/office/powerpoint/2010/main" val="1465487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6509" tIns="48254" rIns="96509" bIns="48254" numCol="1" anchor="t" anchorCtr="0" compatLnSpc="1">
            <a:prstTxWarp prst="textNoShape">
              <a:avLst/>
            </a:prstTxWarp>
          </a:bodyPr>
          <a:lstStyle>
            <a:lvl1pPr defTabSz="965200">
              <a:defRPr sz="1300">
                <a:latin typeface="Tahoma" pitchFamily="34" charset="0"/>
                <a:ea typeface="+mn-ea"/>
                <a:cs typeface="+mn-cs"/>
              </a:defRPr>
            </a:lvl1pPr>
          </a:lstStyle>
          <a:p>
            <a:pPr>
              <a:defRPr/>
            </a:pPr>
            <a:endParaRPr lang="en-US"/>
          </a:p>
        </p:txBody>
      </p:sp>
      <p:sp>
        <p:nvSpPr>
          <p:cNvPr id="1027" name="Rectangle 3"/>
          <p:cNvSpPr>
            <a:spLocks noGrp="1" noChangeArrowheads="1"/>
          </p:cNvSpPr>
          <p:nvPr>
            <p:ph type="dt" idx="1"/>
          </p:nvPr>
        </p:nvSpPr>
        <p:spPr bwMode="auto">
          <a:xfrm>
            <a:off x="4138613" y="0"/>
            <a:ext cx="3163887" cy="479425"/>
          </a:xfrm>
          <a:prstGeom prst="rect">
            <a:avLst/>
          </a:prstGeom>
          <a:noFill/>
          <a:ln w="9525">
            <a:noFill/>
            <a:miter lim="800000"/>
            <a:headEnd/>
            <a:tailEnd/>
          </a:ln>
          <a:effectLst/>
        </p:spPr>
        <p:txBody>
          <a:bodyPr vert="horz" wrap="square" lIns="96509" tIns="48254" rIns="96509" bIns="48254" numCol="1" anchor="t" anchorCtr="0" compatLnSpc="1">
            <a:prstTxWarp prst="textNoShape">
              <a:avLst/>
            </a:prstTxWarp>
          </a:bodyPr>
          <a:lstStyle>
            <a:lvl1pPr algn="r" defTabSz="965200">
              <a:defRPr sz="1300">
                <a:latin typeface="Tahoma" pitchFamily="34" charset="0"/>
                <a:ea typeface="+mn-ea"/>
                <a:cs typeface="+mn-cs"/>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255713" y="720725"/>
            <a:ext cx="4792662" cy="35941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9" name="Rectangle 5"/>
          <p:cNvSpPr>
            <a:spLocks noGrp="1" noChangeArrowheads="1"/>
          </p:cNvSpPr>
          <p:nvPr>
            <p:ph type="body" sz="quarter" idx="3"/>
          </p:nvPr>
        </p:nvSpPr>
        <p:spPr bwMode="auto">
          <a:xfrm>
            <a:off x="973138" y="4554538"/>
            <a:ext cx="5356225" cy="4313237"/>
          </a:xfrm>
          <a:prstGeom prst="rect">
            <a:avLst/>
          </a:prstGeom>
          <a:noFill/>
          <a:ln w="9525">
            <a:noFill/>
            <a:miter lim="800000"/>
            <a:headEnd/>
            <a:tailEnd/>
          </a:ln>
          <a:effectLst/>
        </p:spPr>
        <p:txBody>
          <a:bodyPr vert="horz" wrap="square" lIns="96509" tIns="48254" rIns="96509" bIns="482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0" name="Rectangle 6"/>
          <p:cNvSpPr>
            <a:spLocks noGrp="1" noChangeArrowheads="1"/>
          </p:cNvSpPr>
          <p:nvPr>
            <p:ph type="ftr" sz="quarter" idx="4"/>
          </p:nvPr>
        </p:nvSpPr>
        <p:spPr bwMode="auto">
          <a:xfrm>
            <a:off x="0" y="9109075"/>
            <a:ext cx="3163888" cy="479425"/>
          </a:xfrm>
          <a:prstGeom prst="rect">
            <a:avLst/>
          </a:prstGeom>
          <a:noFill/>
          <a:ln w="9525">
            <a:noFill/>
            <a:miter lim="800000"/>
            <a:headEnd/>
            <a:tailEnd/>
          </a:ln>
          <a:effectLst/>
        </p:spPr>
        <p:txBody>
          <a:bodyPr vert="horz" wrap="square" lIns="96509" tIns="48254" rIns="96509" bIns="48254" numCol="1" anchor="b" anchorCtr="0" compatLnSpc="1">
            <a:prstTxWarp prst="textNoShape">
              <a:avLst/>
            </a:prstTxWarp>
          </a:bodyPr>
          <a:lstStyle>
            <a:lvl1pPr defTabSz="965200">
              <a:defRPr sz="1300">
                <a:latin typeface="Tahoma" pitchFamily="34" charset="0"/>
                <a:ea typeface="+mn-ea"/>
                <a:cs typeface="+mn-cs"/>
              </a:defRPr>
            </a:lvl1pPr>
          </a:lstStyle>
          <a:p>
            <a:pPr>
              <a:defRPr/>
            </a:pPr>
            <a:endParaRPr lang="en-US"/>
          </a:p>
        </p:txBody>
      </p:sp>
      <p:sp>
        <p:nvSpPr>
          <p:cNvPr id="1031" name="Rectangle 7"/>
          <p:cNvSpPr>
            <a:spLocks noGrp="1" noChangeArrowheads="1"/>
          </p:cNvSpPr>
          <p:nvPr>
            <p:ph type="sldNum" sz="quarter" idx="5"/>
          </p:nvPr>
        </p:nvSpPr>
        <p:spPr bwMode="auto">
          <a:xfrm>
            <a:off x="4138613" y="9109075"/>
            <a:ext cx="3163887" cy="479425"/>
          </a:xfrm>
          <a:prstGeom prst="rect">
            <a:avLst/>
          </a:prstGeom>
          <a:noFill/>
          <a:ln w="9525">
            <a:noFill/>
            <a:miter lim="800000"/>
            <a:headEnd/>
            <a:tailEnd/>
          </a:ln>
          <a:effectLst/>
        </p:spPr>
        <p:txBody>
          <a:bodyPr vert="horz" wrap="square" lIns="96509" tIns="48254" rIns="96509" bIns="48254" numCol="1" anchor="b" anchorCtr="0" compatLnSpc="1">
            <a:prstTxWarp prst="textNoShape">
              <a:avLst/>
            </a:prstTxWarp>
          </a:bodyPr>
          <a:lstStyle>
            <a:lvl1pPr algn="r" defTabSz="965200">
              <a:defRPr sz="1300">
                <a:cs typeface="+mn-cs"/>
              </a:defRPr>
            </a:lvl1pPr>
          </a:lstStyle>
          <a:p>
            <a:pPr>
              <a:defRPr/>
            </a:pPr>
            <a:fld id="{75C754CF-559A-E643-8258-0586FA04EFE6}" type="slidenum">
              <a:rPr lang="en-US"/>
              <a:pPr>
                <a:defRPr/>
              </a:pPr>
              <a:t>‹#›</a:t>
            </a:fld>
            <a:endParaRPr lang="en-US"/>
          </a:p>
        </p:txBody>
      </p:sp>
    </p:spTree>
    <p:extLst>
      <p:ext uri="{BB962C8B-B14F-4D97-AF65-F5344CB8AC3E}">
        <p14:creationId xmlns:p14="http://schemas.microsoft.com/office/powerpoint/2010/main" val="297894957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87" name="Rectangle 67"/>
          <p:cNvSpPr>
            <a:spLocks noGrp="1" noChangeArrowheads="1"/>
          </p:cNvSpPr>
          <p:nvPr>
            <p:ph type="ctrTitle"/>
          </p:nvPr>
        </p:nvSpPr>
        <p:spPr>
          <a:xfrm>
            <a:off x="990600" y="1752600"/>
            <a:ext cx="7772400" cy="1143000"/>
          </a:xfrm>
        </p:spPr>
        <p:txBody>
          <a:bodyPr/>
          <a:lstStyle>
            <a:lvl1pPr>
              <a:defRPr/>
            </a:lvl1pPr>
          </a:lstStyle>
          <a:p>
            <a:r>
              <a:rPr lang="en-US"/>
              <a:t>Click to edit Master title style</a:t>
            </a:r>
          </a:p>
        </p:txBody>
      </p:sp>
      <p:sp>
        <p:nvSpPr>
          <p:cNvPr id="5188"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en-US"/>
              <a:t>Click to edit Master subtitle style</a:t>
            </a:r>
          </a:p>
        </p:txBody>
      </p:sp>
      <p:sp>
        <p:nvSpPr>
          <p:cNvPr id="70" name="Slide Number Placeholder 73"/>
          <p:cNvSpPr>
            <a:spLocks noGrp="1"/>
          </p:cNvSpPr>
          <p:nvPr>
            <p:ph type="sldNum" sz="quarter" idx="11"/>
          </p:nvPr>
        </p:nvSpPr>
        <p:spPr/>
        <p:txBody>
          <a:bodyPr/>
          <a:lstStyle>
            <a:lvl1pPr>
              <a:defRPr/>
            </a:lvl1pPr>
          </a:lstStyle>
          <a:p>
            <a:pPr>
              <a:defRPr/>
            </a:pPr>
            <a:fld id="{675B42A1-F202-7448-97D9-9634B6183782}" type="slidenum">
              <a:rPr lang="en-US"/>
              <a:pPr>
                <a:defRPr/>
              </a:pPr>
              <a:t>‹#›</a:t>
            </a:fld>
            <a:endParaRPr lang="en-US"/>
          </a:p>
        </p:txBody>
      </p:sp>
    </p:spTree>
    <p:extLst>
      <p:ext uri="{BB962C8B-B14F-4D97-AF65-F5344CB8AC3E}">
        <p14:creationId xmlns:p14="http://schemas.microsoft.com/office/powerpoint/2010/main" val="1336945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7"/>
          <p:cNvSpPr>
            <a:spLocks noGrp="1" noChangeArrowheads="1"/>
          </p:cNvSpPr>
          <p:nvPr>
            <p:ph type="sldNum" sz="quarter" idx="12"/>
          </p:nvPr>
        </p:nvSpPr>
        <p:spPr>
          <a:ln/>
        </p:spPr>
        <p:txBody>
          <a:bodyPr/>
          <a:lstStyle>
            <a:lvl1pPr>
              <a:defRPr/>
            </a:lvl1pPr>
          </a:lstStyle>
          <a:p>
            <a:pPr>
              <a:defRPr/>
            </a:pPr>
            <a:fld id="{E345C1F5-68C4-3D40-BD9B-61378355F3B6}" type="slidenum">
              <a:rPr lang="en-US"/>
              <a:pPr>
                <a:defRPr/>
              </a:pPr>
              <a:t>‹#›</a:t>
            </a:fld>
            <a:endParaRPr lang="en-US"/>
          </a:p>
        </p:txBody>
      </p:sp>
    </p:spTree>
    <p:extLst>
      <p:ext uri="{BB962C8B-B14F-4D97-AF65-F5344CB8AC3E}">
        <p14:creationId xmlns:p14="http://schemas.microsoft.com/office/powerpoint/2010/main" val="1769404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sldNum" sz="quarter" idx="12"/>
          </p:nvPr>
        </p:nvSpPr>
        <p:spPr>
          <a:ln/>
        </p:spPr>
        <p:txBody>
          <a:bodyPr/>
          <a:lstStyle>
            <a:lvl1pPr>
              <a:defRPr/>
            </a:lvl1pPr>
          </a:lstStyle>
          <a:p>
            <a:pPr>
              <a:defRPr/>
            </a:pPr>
            <a:fld id="{40DED2A3-9287-3642-82BC-ECFD918B99AA}" type="slidenum">
              <a:rPr lang="en-US"/>
              <a:pPr>
                <a:defRPr/>
              </a:pPr>
              <a:t>‹#›</a:t>
            </a:fld>
            <a:endParaRPr lang="en-US"/>
          </a:p>
        </p:txBody>
      </p:sp>
    </p:spTree>
    <p:extLst>
      <p:ext uri="{BB962C8B-B14F-4D97-AF65-F5344CB8AC3E}">
        <p14:creationId xmlns:p14="http://schemas.microsoft.com/office/powerpoint/2010/main" val="2111759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7"/>
          <p:cNvSpPr>
            <a:spLocks noGrp="1" noChangeArrowheads="1"/>
          </p:cNvSpPr>
          <p:nvPr>
            <p:ph type="sldNum" sz="quarter" idx="12"/>
          </p:nvPr>
        </p:nvSpPr>
        <p:spPr>
          <a:ln/>
        </p:spPr>
        <p:txBody>
          <a:bodyPr/>
          <a:lstStyle>
            <a:lvl1pPr>
              <a:defRPr/>
            </a:lvl1pPr>
          </a:lstStyle>
          <a:p>
            <a:pPr>
              <a:defRPr/>
            </a:pPr>
            <a:fld id="{252FE420-2C80-7A43-BC88-EA20DCA0D139}" type="slidenum">
              <a:rPr lang="en-US"/>
              <a:pPr>
                <a:defRPr/>
              </a:pPr>
              <a:t>‹#›</a:t>
            </a:fld>
            <a:endParaRPr lang="en-US"/>
          </a:p>
        </p:txBody>
      </p:sp>
    </p:spTree>
    <p:extLst>
      <p:ext uri="{BB962C8B-B14F-4D97-AF65-F5344CB8AC3E}">
        <p14:creationId xmlns:p14="http://schemas.microsoft.com/office/powerpoint/2010/main" val="16263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8382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800600" y="1905000"/>
            <a:ext cx="3810000" cy="4114800"/>
          </a:xfrm>
        </p:spPr>
        <p:txBody>
          <a:bodyPr/>
          <a:lstStyle/>
          <a:p>
            <a:pPr lvl="0"/>
            <a:endParaRPr lang="en-US" noProof="0"/>
          </a:p>
        </p:txBody>
      </p:sp>
      <p:sp>
        <p:nvSpPr>
          <p:cNvPr id="7" name="Rectangle 67"/>
          <p:cNvSpPr>
            <a:spLocks noGrp="1" noChangeArrowheads="1"/>
          </p:cNvSpPr>
          <p:nvPr>
            <p:ph type="sldNum" sz="quarter" idx="12"/>
          </p:nvPr>
        </p:nvSpPr>
        <p:spPr>
          <a:ln/>
        </p:spPr>
        <p:txBody>
          <a:bodyPr/>
          <a:lstStyle>
            <a:lvl1pPr>
              <a:defRPr/>
            </a:lvl1pPr>
          </a:lstStyle>
          <a:p>
            <a:pPr>
              <a:defRPr/>
            </a:pPr>
            <a:fld id="{B4D8688C-2390-0D49-9F8E-3DC9737E0EA8}" type="slidenum">
              <a:rPr lang="en-US"/>
              <a:pPr>
                <a:defRPr/>
              </a:pPr>
              <a:t>‹#›</a:t>
            </a:fld>
            <a:endParaRPr lang="en-US"/>
          </a:p>
        </p:txBody>
      </p:sp>
    </p:spTree>
    <p:extLst>
      <p:ext uri="{BB962C8B-B14F-4D97-AF65-F5344CB8AC3E}">
        <p14:creationId xmlns:p14="http://schemas.microsoft.com/office/powerpoint/2010/main" val="3126833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8382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sldNum" sz="quarter" idx="12"/>
          </p:nvPr>
        </p:nvSpPr>
        <p:spPr>
          <a:ln/>
        </p:spPr>
        <p:txBody>
          <a:bodyPr/>
          <a:lstStyle>
            <a:lvl1pPr>
              <a:defRPr/>
            </a:lvl1pPr>
          </a:lstStyle>
          <a:p>
            <a:pPr>
              <a:defRPr/>
            </a:pPr>
            <a:fld id="{8FAFFF2C-90E1-4D45-8BE6-3EB067C423CF}" type="slidenum">
              <a:rPr lang="en-US"/>
              <a:pPr>
                <a:defRPr/>
              </a:pPr>
              <a:t>‹#›</a:t>
            </a:fld>
            <a:endParaRPr lang="en-US"/>
          </a:p>
        </p:txBody>
      </p:sp>
    </p:spTree>
    <p:extLst>
      <p:ext uri="{BB962C8B-B14F-4D97-AF65-F5344CB8AC3E}">
        <p14:creationId xmlns:p14="http://schemas.microsoft.com/office/powerpoint/2010/main" val="39423469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63" name="Rectangle 67"/>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cs typeface="+mn-cs"/>
              </a:defRPr>
            </a:lvl1pPr>
          </a:lstStyle>
          <a:p>
            <a:pPr>
              <a:defRPr/>
            </a:pPr>
            <a:fld id="{23E1EFB8-DF9E-1342-8245-F2F6DE1CC4F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7" r:id="rId1"/>
    <p:sldLayoutId id="2147483702" r:id="rId2"/>
    <p:sldLayoutId id="2147483703" r:id="rId3"/>
    <p:sldLayoutId id="2147483704" r:id="rId4"/>
    <p:sldLayoutId id="2147483705" r:id="rId5"/>
    <p:sldLayoutId id="2147483706" r:id="rId6"/>
  </p:sldLayoutIdLst>
  <p:hf hdr="0" dt="0"/>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ahoma" pitchFamily="34"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ahoma" pitchFamily="34"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ahoma" pitchFamily="34"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ahoma" pitchFamily="34"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tx1"/>
        </a:buClr>
        <a:buSzPct val="60000"/>
        <a:buFont typeface="Wingdings" charset="0"/>
        <a:buChar char="q"/>
        <a:defRPr sz="3200">
          <a:solidFill>
            <a:srgbClr val="000000"/>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rgbClr val="000000"/>
          </a:solidFill>
          <a:latin typeface="+mn-lt"/>
          <a:ea typeface="ＭＳ Ｐゴシック" charset="0"/>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rgbClr val="000000"/>
          </a:solidFill>
          <a:latin typeface="+mn-lt"/>
          <a:ea typeface="ＭＳ Ｐゴシック"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rgbClr val="000000"/>
          </a:solidFill>
          <a:latin typeface="+mn-lt"/>
          <a:ea typeface="ＭＳ Ｐゴシック"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rgbClr val="000000"/>
          </a:solidFill>
          <a:latin typeface="+mn-lt"/>
          <a:ea typeface="ＭＳ Ｐゴシック" charset="0"/>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a:extLst>
              <a:ext uri="{FF2B5EF4-FFF2-40B4-BE49-F238E27FC236}">
                <a16:creationId xmlns:a16="http://schemas.microsoft.com/office/drawing/2014/main" id="{06A0004A-0548-EF4B-B111-DBE6FCE3162F}"/>
              </a:ext>
            </a:extLst>
          </p:cNvPr>
          <p:cNvSpPr txBox="1">
            <a:spLocks noChangeArrowheads="1"/>
          </p:cNvSpPr>
          <p:nvPr/>
        </p:nvSpPr>
        <p:spPr bwMode="auto">
          <a:xfrm>
            <a:off x="990600" y="304800"/>
            <a:ext cx="7543800" cy="3429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ahoma" pitchFamily="34"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ahoma" pitchFamily="34"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ahoma" pitchFamily="34"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ahoma" pitchFamily="34"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a:lstStyle>
          <a:p>
            <a:pPr algn="ctr" eaLnBrk="1" hangingPunct="1"/>
            <a:r>
              <a:rPr lang="en-US" kern="0" dirty="0">
                <a:solidFill>
                  <a:srgbClr val="000000"/>
                </a:solidFill>
                <a:latin typeface="Tahoma" charset="0"/>
              </a:rPr>
              <a:t>The Birthday Paradox </a:t>
            </a:r>
            <a:r>
              <a:rPr lang="en-US" kern="0">
                <a:solidFill>
                  <a:srgbClr val="000000"/>
                </a:solidFill>
                <a:latin typeface="Tahoma" charset="0"/>
              </a:rPr>
              <a:t>and Coupon </a:t>
            </a:r>
            <a:r>
              <a:rPr lang="en-US" kern="0" dirty="0">
                <a:solidFill>
                  <a:srgbClr val="000000"/>
                </a:solidFill>
                <a:latin typeface="Tahoma" charset="0"/>
              </a:rPr>
              <a:t>Collector Problem</a:t>
            </a:r>
          </a:p>
          <a:p>
            <a:pPr algn="ctr" eaLnBrk="1" hangingPunct="1"/>
            <a:endParaRPr lang="en-US" kern="0" dirty="0">
              <a:solidFill>
                <a:srgbClr val="000000"/>
              </a:solidFill>
              <a:latin typeface="Tahoma" charset="0"/>
            </a:endParaRPr>
          </a:p>
          <a:p>
            <a:pPr algn="ctr" eaLnBrk="1" hangingPunct="1"/>
            <a:r>
              <a:rPr lang="en-US" sz="2800" kern="0" dirty="0">
                <a:solidFill>
                  <a:srgbClr val="000000"/>
                </a:solidFill>
                <a:latin typeface="Tahoma" charset="0"/>
              </a:rPr>
              <a:t>Michael T. Goodrich</a:t>
            </a:r>
          </a:p>
          <a:p>
            <a:pPr algn="ctr" eaLnBrk="1" hangingPunct="1"/>
            <a:r>
              <a:rPr lang="en-US" sz="2800" kern="0" dirty="0">
                <a:solidFill>
                  <a:srgbClr val="000000"/>
                </a:solidFill>
                <a:latin typeface="Tahoma" charset="0"/>
              </a:rPr>
              <a:t>CS 263</a:t>
            </a:r>
          </a:p>
          <a:p>
            <a:pPr algn="ctr" eaLnBrk="1" hangingPunct="1"/>
            <a:r>
              <a:rPr lang="en-US" sz="2800" kern="0" dirty="0">
                <a:solidFill>
                  <a:srgbClr val="000000"/>
                </a:solidFill>
                <a:latin typeface="Tahoma" charset="0"/>
              </a:rPr>
              <a:t>Univ. of California, Irvine</a:t>
            </a:r>
            <a:endParaRPr lang="en-US" kern="0" dirty="0">
              <a:solidFill>
                <a:srgbClr val="000000"/>
              </a:solidFill>
              <a:latin typeface="Tahoma" charset="0"/>
            </a:endParaRPr>
          </a:p>
        </p:txBody>
      </p:sp>
      <p:sp>
        <p:nvSpPr>
          <p:cNvPr id="4" name="TextBox 3">
            <a:extLst>
              <a:ext uri="{FF2B5EF4-FFF2-40B4-BE49-F238E27FC236}">
                <a16:creationId xmlns:a16="http://schemas.microsoft.com/office/drawing/2014/main" id="{CF5E780E-7BCC-B399-AD06-7BE1AA0F1BE9}"/>
              </a:ext>
            </a:extLst>
          </p:cNvPr>
          <p:cNvSpPr txBox="1"/>
          <p:nvPr/>
        </p:nvSpPr>
        <p:spPr>
          <a:xfrm>
            <a:off x="515007" y="4424855"/>
            <a:ext cx="184731" cy="461665"/>
          </a:xfrm>
          <a:prstGeom prst="rect">
            <a:avLst/>
          </a:prstGeom>
          <a:noFill/>
        </p:spPr>
        <p:txBody>
          <a:bodyPr wrap="none" rtlCol="0">
            <a:spAutoFit/>
          </a:bodyPr>
          <a:lstStyle/>
          <a:p>
            <a:endParaRPr lang="en-US" dirty="0"/>
          </a:p>
        </p:txBody>
      </p:sp>
      <p:pic>
        <p:nvPicPr>
          <p:cNvPr id="1026" name="Picture 2" descr="Image">
            <a:extLst>
              <a:ext uri="{FF2B5EF4-FFF2-40B4-BE49-F238E27FC236}">
                <a16:creationId xmlns:a16="http://schemas.microsoft.com/office/drawing/2014/main" id="{FA0D3231-1C6E-3880-0F42-AA667D9517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899"/>
          <a:stretch>
            <a:fillRect/>
          </a:stretch>
        </p:blipFill>
        <p:spPr bwMode="auto">
          <a:xfrm>
            <a:off x="533592" y="3631502"/>
            <a:ext cx="8206270" cy="25100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C69C63-4F83-9FFE-7900-79D6DEC60111}"/>
              </a:ext>
            </a:extLst>
          </p:cNvPr>
          <p:cNvSpPr txBox="1"/>
          <p:nvPr/>
        </p:nvSpPr>
        <p:spPr>
          <a:xfrm>
            <a:off x="228600" y="6553200"/>
            <a:ext cx="2725426" cy="246221"/>
          </a:xfrm>
          <a:prstGeom prst="rect">
            <a:avLst/>
          </a:prstGeom>
          <a:noFill/>
        </p:spPr>
        <p:txBody>
          <a:bodyPr wrap="none" rtlCol="0">
            <a:spAutoFit/>
          </a:bodyPr>
          <a:lstStyle/>
          <a:p>
            <a:r>
              <a:rPr lang="en-US" sz="1000" dirty="0"/>
              <a:t>Some slides adapted from Rutgers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3F587F-7D4D-CF13-5E85-B6D6AC163A24}"/>
              </a:ext>
            </a:extLst>
          </p:cNvPr>
          <p:cNvSpPr>
            <a:spLocks noGrp="1"/>
          </p:cNvSpPr>
          <p:nvPr>
            <p:ph type="sldNum" sz="quarter" idx="12"/>
          </p:nvPr>
        </p:nvSpPr>
        <p:spPr/>
        <p:txBody>
          <a:bodyPr/>
          <a:lstStyle/>
          <a:p>
            <a:pPr>
              <a:defRPr/>
            </a:pPr>
            <a:fld id="{252FE420-2C80-7A43-BC88-EA20DCA0D139}" type="slidenum">
              <a:rPr lang="en-US" smtClean="0"/>
              <a:pPr>
                <a:defRPr/>
              </a:pPr>
              <a:t>10</a:t>
            </a:fld>
            <a:endParaRPr lang="en-US"/>
          </a:p>
        </p:txBody>
      </p:sp>
      <p:pic>
        <p:nvPicPr>
          <p:cNvPr id="3" name="Picture 2">
            <a:extLst>
              <a:ext uri="{FF2B5EF4-FFF2-40B4-BE49-F238E27FC236}">
                <a16:creationId xmlns:a16="http://schemas.microsoft.com/office/drawing/2014/main" id="{A6F111F9-9013-CE08-32A7-B38AE7D3962B}"/>
              </a:ext>
            </a:extLst>
          </p:cNvPr>
          <p:cNvPicPr>
            <a:picLocks noChangeAspect="1"/>
          </p:cNvPicPr>
          <p:nvPr/>
        </p:nvPicPr>
        <p:blipFill>
          <a:blip r:embed="rId2"/>
          <a:stretch>
            <a:fillRect/>
          </a:stretch>
        </p:blipFill>
        <p:spPr>
          <a:xfrm>
            <a:off x="370029" y="152401"/>
            <a:ext cx="7935771" cy="6421012"/>
          </a:xfrm>
          <a:prstGeom prst="rect">
            <a:avLst/>
          </a:prstGeom>
        </p:spPr>
      </p:pic>
    </p:spTree>
    <p:extLst>
      <p:ext uri="{BB962C8B-B14F-4D97-AF65-F5344CB8AC3E}">
        <p14:creationId xmlns:p14="http://schemas.microsoft.com/office/powerpoint/2010/main" val="4019576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B02019-2CDB-5501-9E9F-E9CA43C926AB}"/>
              </a:ext>
            </a:extLst>
          </p:cNvPr>
          <p:cNvSpPr>
            <a:spLocks noGrp="1"/>
          </p:cNvSpPr>
          <p:nvPr>
            <p:ph type="sldNum" sz="quarter" idx="12"/>
          </p:nvPr>
        </p:nvSpPr>
        <p:spPr/>
        <p:txBody>
          <a:bodyPr/>
          <a:lstStyle/>
          <a:p>
            <a:pPr>
              <a:defRPr/>
            </a:pPr>
            <a:fld id="{252FE420-2C80-7A43-BC88-EA20DCA0D139}" type="slidenum">
              <a:rPr lang="en-US" smtClean="0"/>
              <a:pPr>
                <a:defRPr/>
              </a:pPr>
              <a:t>11</a:t>
            </a:fld>
            <a:endParaRPr lang="en-US"/>
          </a:p>
        </p:txBody>
      </p:sp>
      <p:pic>
        <p:nvPicPr>
          <p:cNvPr id="3" name="Picture 2">
            <a:extLst>
              <a:ext uri="{FF2B5EF4-FFF2-40B4-BE49-F238E27FC236}">
                <a16:creationId xmlns:a16="http://schemas.microsoft.com/office/drawing/2014/main" id="{578E743E-BCB8-7090-1E71-DFDC6423BD80}"/>
              </a:ext>
            </a:extLst>
          </p:cNvPr>
          <p:cNvPicPr>
            <a:picLocks noChangeAspect="1"/>
          </p:cNvPicPr>
          <p:nvPr/>
        </p:nvPicPr>
        <p:blipFill>
          <a:blip r:embed="rId2"/>
          <a:stretch>
            <a:fillRect/>
          </a:stretch>
        </p:blipFill>
        <p:spPr>
          <a:xfrm>
            <a:off x="201196" y="152400"/>
            <a:ext cx="8257004" cy="6189913"/>
          </a:xfrm>
          <a:prstGeom prst="rect">
            <a:avLst/>
          </a:prstGeom>
        </p:spPr>
      </p:pic>
    </p:spTree>
    <p:extLst>
      <p:ext uri="{BB962C8B-B14F-4D97-AF65-F5344CB8AC3E}">
        <p14:creationId xmlns:p14="http://schemas.microsoft.com/office/powerpoint/2010/main" val="2943425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A24B81-B735-37BD-6684-17DEFD2FFAC4}"/>
              </a:ext>
            </a:extLst>
          </p:cNvPr>
          <p:cNvSpPr>
            <a:spLocks noGrp="1"/>
          </p:cNvSpPr>
          <p:nvPr>
            <p:ph type="sldNum" sz="quarter" idx="12"/>
          </p:nvPr>
        </p:nvSpPr>
        <p:spPr/>
        <p:txBody>
          <a:bodyPr/>
          <a:lstStyle/>
          <a:p>
            <a:pPr>
              <a:defRPr/>
            </a:pPr>
            <a:fld id="{252FE420-2C80-7A43-BC88-EA20DCA0D139}" type="slidenum">
              <a:rPr lang="en-US" smtClean="0"/>
              <a:pPr>
                <a:defRPr/>
              </a:pPr>
              <a:t>12</a:t>
            </a:fld>
            <a:endParaRPr lang="en-US"/>
          </a:p>
        </p:txBody>
      </p:sp>
      <p:pic>
        <p:nvPicPr>
          <p:cNvPr id="3" name="Picture 2">
            <a:extLst>
              <a:ext uri="{FF2B5EF4-FFF2-40B4-BE49-F238E27FC236}">
                <a16:creationId xmlns:a16="http://schemas.microsoft.com/office/drawing/2014/main" id="{989B8B4C-73F2-4A46-2A87-1F6F96B9DB50}"/>
              </a:ext>
            </a:extLst>
          </p:cNvPr>
          <p:cNvPicPr>
            <a:picLocks noChangeAspect="1"/>
          </p:cNvPicPr>
          <p:nvPr/>
        </p:nvPicPr>
        <p:blipFill>
          <a:blip r:embed="rId2"/>
          <a:stretch>
            <a:fillRect/>
          </a:stretch>
        </p:blipFill>
        <p:spPr>
          <a:xfrm>
            <a:off x="424675" y="381000"/>
            <a:ext cx="8476601" cy="5257800"/>
          </a:xfrm>
          <a:prstGeom prst="rect">
            <a:avLst/>
          </a:prstGeom>
        </p:spPr>
      </p:pic>
    </p:spTree>
    <p:extLst>
      <p:ext uri="{BB962C8B-B14F-4D97-AF65-F5344CB8AC3E}">
        <p14:creationId xmlns:p14="http://schemas.microsoft.com/office/powerpoint/2010/main" val="3458019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3C1AFF-4193-1AB2-D4BF-D44F536297A8}"/>
              </a:ext>
            </a:extLst>
          </p:cNvPr>
          <p:cNvSpPr>
            <a:spLocks noGrp="1"/>
          </p:cNvSpPr>
          <p:nvPr>
            <p:ph type="sldNum" sz="quarter" idx="12"/>
          </p:nvPr>
        </p:nvSpPr>
        <p:spPr/>
        <p:txBody>
          <a:bodyPr/>
          <a:lstStyle/>
          <a:p>
            <a:pPr>
              <a:defRPr/>
            </a:pPr>
            <a:fld id="{252FE420-2C80-7A43-BC88-EA20DCA0D139}" type="slidenum">
              <a:rPr lang="en-US" smtClean="0"/>
              <a:pPr>
                <a:defRPr/>
              </a:pPr>
              <a:t>13</a:t>
            </a:fld>
            <a:endParaRPr lang="en-US"/>
          </a:p>
        </p:txBody>
      </p:sp>
      <p:pic>
        <p:nvPicPr>
          <p:cNvPr id="3" name="Picture 2">
            <a:extLst>
              <a:ext uri="{FF2B5EF4-FFF2-40B4-BE49-F238E27FC236}">
                <a16:creationId xmlns:a16="http://schemas.microsoft.com/office/drawing/2014/main" id="{6F954D4E-AD19-A0E5-3F05-AE9650DAD4CC}"/>
              </a:ext>
            </a:extLst>
          </p:cNvPr>
          <p:cNvPicPr>
            <a:picLocks noChangeAspect="1"/>
          </p:cNvPicPr>
          <p:nvPr/>
        </p:nvPicPr>
        <p:blipFill>
          <a:blip r:embed="rId2"/>
          <a:stretch>
            <a:fillRect/>
          </a:stretch>
        </p:blipFill>
        <p:spPr>
          <a:xfrm>
            <a:off x="259996" y="304799"/>
            <a:ext cx="8426804" cy="6105519"/>
          </a:xfrm>
          <a:prstGeom prst="rect">
            <a:avLst/>
          </a:prstGeom>
        </p:spPr>
      </p:pic>
    </p:spTree>
    <p:extLst>
      <p:ext uri="{BB962C8B-B14F-4D97-AF65-F5344CB8AC3E}">
        <p14:creationId xmlns:p14="http://schemas.microsoft.com/office/powerpoint/2010/main" val="3857989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4D105-3E7C-CB30-4FD2-6150F3850A18}"/>
              </a:ext>
            </a:extLst>
          </p:cNvPr>
          <p:cNvSpPr>
            <a:spLocks noGrp="1"/>
          </p:cNvSpPr>
          <p:nvPr>
            <p:ph type="title"/>
          </p:nvPr>
        </p:nvSpPr>
        <p:spPr>
          <a:xfrm>
            <a:off x="609600" y="152400"/>
            <a:ext cx="7772400" cy="1295400"/>
          </a:xfrm>
        </p:spPr>
        <p:txBody>
          <a:bodyPr/>
          <a:lstStyle/>
          <a:p>
            <a:r>
              <a:rPr lang="en-US" dirty="0"/>
              <a:t>Precise Expected Time for Coupon Collecting</a:t>
            </a:r>
          </a:p>
        </p:txBody>
      </p:sp>
      <p:sp>
        <p:nvSpPr>
          <p:cNvPr id="4" name="Slide Number Placeholder 3">
            <a:extLst>
              <a:ext uri="{FF2B5EF4-FFF2-40B4-BE49-F238E27FC236}">
                <a16:creationId xmlns:a16="http://schemas.microsoft.com/office/drawing/2014/main" id="{DA7FCDDB-F0F4-962A-E77F-250659FECEC9}"/>
              </a:ext>
            </a:extLst>
          </p:cNvPr>
          <p:cNvSpPr>
            <a:spLocks noGrp="1"/>
          </p:cNvSpPr>
          <p:nvPr>
            <p:ph type="sldNum" sz="quarter" idx="12"/>
          </p:nvPr>
        </p:nvSpPr>
        <p:spPr/>
        <p:txBody>
          <a:bodyPr/>
          <a:lstStyle/>
          <a:p>
            <a:pPr>
              <a:defRPr/>
            </a:pPr>
            <a:fld id="{E345C1F5-68C4-3D40-BD9B-61378355F3B6}" type="slidenum">
              <a:rPr lang="en-US" smtClean="0"/>
              <a:pPr>
                <a:defRPr/>
              </a:pPr>
              <a:t>14</a:t>
            </a:fld>
            <a:endParaRPr lang="en-US"/>
          </a:p>
        </p:txBody>
      </p:sp>
      <p:pic>
        <p:nvPicPr>
          <p:cNvPr id="5" name="Picture 4">
            <a:extLst>
              <a:ext uri="{FF2B5EF4-FFF2-40B4-BE49-F238E27FC236}">
                <a16:creationId xmlns:a16="http://schemas.microsoft.com/office/drawing/2014/main" id="{FE834E7C-21A2-4CE7-6A06-AFA0F89F8397}"/>
              </a:ext>
            </a:extLst>
          </p:cNvPr>
          <p:cNvPicPr>
            <a:picLocks noChangeAspect="1"/>
          </p:cNvPicPr>
          <p:nvPr/>
        </p:nvPicPr>
        <p:blipFill>
          <a:blip r:embed="rId2"/>
          <a:stretch>
            <a:fillRect/>
          </a:stretch>
        </p:blipFill>
        <p:spPr>
          <a:xfrm>
            <a:off x="228599" y="1524000"/>
            <a:ext cx="7024421" cy="5257800"/>
          </a:xfrm>
          <a:prstGeom prst="rect">
            <a:avLst/>
          </a:prstGeom>
        </p:spPr>
      </p:pic>
      <p:pic>
        <p:nvPicPr>
          <p:cNvPr id="6" name="Picture 5">
            <a:extLst>
              <a:ext uri="{FF2B5EF4-FFF2-40B4-BE49-F238E27FC236}">
                <a16:creationId xmlns:a16="http://schemas.microsoft.com/office/drawing/2014/main" id="{90F48EA6-0BA6-C709-1C1E-B10778FAF724}"/>
              </a:ext>
            </a:extLst>
          </p:cNvPr>
          <p:cNvPicPr>
            <a:picLocks noChangeAspect="1"/>
          </p:cNvPicPr>
          <p:nvPr/>
        </p:nvPicPr>
        <p:blipFill>
          <a:blip r:embed="rId3"/>
          <a:stretch>
            <a:fillRect/>
          </a:stretch>
        </p:blipFill>
        <p:spPr>
          <a:xfrm>
            <a:off x="6082907" y="931664"/>
            <a:ext cx="2680093" cy="3716536"/>
          </a:xfrm>
          <a:prstGeom prst="rect">
            <a:avLst/>
          </a:prstGeom>
        </p:spPr>
      </p:pic>
      <p:sp>
        <p:nvSpPr>
          <p:cNvPr id="7" name="TextBox 6">
            <a:extLst>
              <a:ext uri="{FF2B5EF4-FFF2-40B4-BE49-F238E27FC236}">
                <a16:creationId xmlns:a16="http://schemas.microsoft.com/office/drawing/2014/main" id="{B9C56475-8B79-599C-E32F-3402414E501B}"/>
              </a:ext>
            </a:extLst>
          </p:cNvPr>
          <p:cNvSpPr txBox="1"/>
          <p:nvPr/>
        </p:nvSpPr>
        <p:spPr>
          <a:xfrm>
            <a:off x="2971800" y="5715000"/>
            <a:ext cx="381000" cy="400110"/>
          </a:xfrm>
          <a:prstGeom prst="rect">
            <a:avLst/>
          </a:prstGeom>
          <a:solidFill>
            <a:schemeClr val="bg1"/>
          </a:solidFill>
        </p:spPr>
        <p:txBody>
          <a:bodyPr wrap="square" rtlCol="0">
            <a:spAutoFit/>
          </a:bodyPr>
          <a:lstStyle/>
          <a:p>
            <a:r>
              <a:rPr lang="en-US" sz="2000" dirty="0">
                <a:solidFill>
                  <a:srgbClr val="000000"/>
                </a:solidFill>
                <a:latin typeface="Times New Roman" panose="02020603050405020304" pitchFamily="18" charset="0"/>
                <a:cs typeface="Times New Roman" panose="02020603050405020304" pitchFamily="18" charset="0"/>
              </a:rPr>
              <a:t>ln</a:t>
            </a:r>
          </a:p>
        </p:txBody>
      </p:sp>
    </p:spTree>
    <p:extLst>
      <p:ext uri="{BB962C8B-B14F-4D97-AF65-F5344CB8AC3E}">
        <p14:creationId xmlns:p14="http://schemas.microsoft.com/office/powerpoint/2010/main" val="2151580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B1D7F-4EF4-1BD7-AD17-E172EA1F97FD}"/>
              </a:ext>
            </a:extLst>
          </p:cNvPr>
          <p:cNvSpPr>
            <a:spLocks noGrp="1"/>
          </p:cNvSpPr>
          <p:nvPr>
            <p:ph type="title"/>
          </p:nvPr>
        </p:nvSpPr>
        <p:spPr>
          <a:xfrm>
            <a:off x="609600" y="304800"/>
            <a:ext cx="7772400" cy="838200"/>
          </a:xfrm>
        </p:spPr>
        <p:txBody>
          <a:bodyPr/>
          <a:lstStyle/>
          <a:p>
            <a:r>
              <a:rPr lang="en-US" dirty="0"/>
              <a:t>High Probability Bound</a:t>
            </a:r>
          </a:p>
        </p:txBody>
      </p:sp>
      <p:sp>
        <p:nvSpPr>
          <p:cNvPr id="3" name="Content Placeholder 2">
            <a:extLst>
              <a:ext uri="{FF2B5EF4-FFF2-40B4-BE49-F238E27FC236}">
                <a16:creationId xmlns:a16="http://schemas.microsoft.com/office/drawing/2014/main" id="{F84B176C-DF68-1801-375D-669EB595DD32}"/>
              </a:ext>
            </a:extLst>
          </p:cNvPr>
          <p:cNvSpPr>
            <a:spLocks noGrp="1"/>
          </p:cNvSpPr>
          <p:nvPr>
            <p:ph idx="1"/>
          </p:nvPr>
        </p:nvSpPr>
        <p:spPr>
          <a:xfrm>
            <a:off x="609600" y="1143000"/>
            <a:ext cx="8001000" cy="5410200"/>
          </a:xfrm>
        </p:spPr>
        <p:txBody>
          <a:bodyPr/>
          <a:lstStyle/>
          <a:p>
            <a:r>
              <a:rPr lang="en-US" sz="2800" dirty="0"/>
              <a:t>To prove that the </a:t>
            </a:r>
            <a:r>
              <a:rPr lang="en-US" sz="2800" b="1" dirty="0"/>
              <a:t>coupon collector </a:t>
            </a:r>
            <a:r>
              <a:rPr lang="en-US" sz="2800" dirty="0"/>
              <a:t>problem requires O(n log n) time with high probability, to collect all n coupons we will actually calculate the probability that a specific number of trials is insufficient to collect all coupons.</a:t>
            </a:r>
          </a:p>
          <a:p>
            <a:r>
              <a:rPr lang="en-US" sz="2800" dirty="0"/>
              <a:t>The total time, T, can be viewed as a sum of n geometric random variables (which are not identically distributed), so we will apply a standard Chernoff bound here using an </a:t>
            </a:r>
            <a:r>
              <a:rPr lang="en-US" sz="2800" i="1" dirty="0"/>
              <a:t>independent count technique</a:t>
            </a:r>
            <a:r>
              <a:rPr lang="en-US" sz="2800" dirty="0"/>
              <a:t>, where we fix the number of trials and analyze the number of times </a:t>
            </a:r>
            <a:r>
              <a:rPr lang="en-US" sz="2800" i="1" dirty="0"/>
              <a:t>each specific coupon</a:t>
            </a:r>
            <a:r>
              <a:rPr lang="en-US" sz="2800" dirty="0"/>
              <a:t> appears.</a:t>
            </a:r>
          </a:p>
          <a:p>
            <a:endParaRPr lang="en-US" sz="2800" dirty="0"/>
          </a:p>
        </p:txBody>
      </p:sp>
      <p:sp>
        <p:nvSpPr>
          <p:cNvPr id="4" name="Slide Number Placeholder 3">
            <a:extLst>
              <a:ext uri="{FF2B5EF4-FFF2-40B4-BE49-F238E27FC236}">
                <a16:creationId xmlns:a16="http://schemas.microsoft.com/office/drawing/2014/main" id="{942AC085-12D1-6712-6646-31782B336E29}"/>
              </a:ext>
            </a:extLst>
          </p:cNvPr>
          <p:cNvSpPr>
            <a:spLocks noGrp="1"/>
          </p:cNvSpPr>
          <p:nvPr>
            <p:ph type="sldNum" sz="quarter" idx="12"/>
          </p:nvPr>
        </p:nvSpPr>
        <p:spPr/>
        <p:txBody>
          <a:bodyPr/>
          <a:lstStyle/>
          <a:p>
            <a:pPr>
              <a:defRPr/>
            </a:pPr>
            <a:fld id="{E345C1F5-68C4-3D40-BD9B-61378355F3B6}" type="slidenum">
              <a:rPr lang="en-US" smtClean="0"/>
              <a:pPr>
                <a:defRPr/>
              </a:pPr>
              <a:t>15</a:t>
            </a:fld>
            <a:endParaRPr lang="en-US"/>
          </a:p>
        </p:txBody>
      </p:sp>
    </p:spTree>
    <p:extLst>
      <p:ext uri="{BB962C8B-B14F-4D97-AF65-F5344CB8AC3E}">
        <p14:creationId xmlns:p14="http://schemas.microsoft.com/office/powerpoint/2010/main" val="2253676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73AF6-ED5F-F616-927B-D20022E86048}"/>
              </a:ext>
            </a:extLst>
          </p:cNvPr>
          <p:cNvSpPr>
            <a:spLocks noGrp="1"/>
          </p:cNvSpPr>
          <p:nvPr>
            <p:ph type="title"/>
          </p:nvPr>
        </p:nvSpPr>
        <p:spPr>
          <a:xfrm>
            <a:off x="609600" y="304800"/>
            <a:ext cx="7772400" cy="685800"/>
          </a:xfrm>
        </p:spPr>
        <p:txBody>
          <a:bodyPr/>
          <a:lstStyle/>
          <a:p>
            <a:r>
              <a:rPr lang="en-US" dirty="0"/>
              <a:t>Independent Count Technique</a:t>
            </a:r>
          </a:p>
        </p:txBody>
      </p:sp>
      <p:sp>
        <p:nvSpPr>
          <p:cNvPr id="3" name="Content Placeholder 2">
            <a:extLst>
              <a:ext uri="{FF2B5EF4-FFF2-40B4-BE49-F238E27FC236}">
                <a16:creationId xmlns:a16="http://schemas.microsoft.com/office/drawing/2014/main" id="{39E68373-27F6-0ADB-237C-CBD291BEB55E}"/>
              </a:ext>
            </a:extLst>
          </p:cNvPr>
          <p:cNvSpPr>
            <a:spLocks noGrp="1"/>
          </p:cNvSpPr>
          <p:nvPr>
            <p:ph idx="1"/>
          </p:nvPr>
        </p:nvSpPr>
        <p:spPr>
          <a:xfrm>
            <a:off x="304800" y="1447800"/>
            <a:ext cx="8610600" cy="5105400"/>
          </a:xfrm>
        </p:spPr>
        <p:txBody>
          <a:bodyPr/>
          <a:lstStyle/>
          <a:p>
            <a:r>
              <a:rPr lang="en-US" dirty="0"/>
              <a:t>Let n be the number of distinct coupons.</a:t>
            </a:r>
          </a:p>
          <a:p>
            <a:r>
              <a:rPr lang="en-US" dirty="0"/>
              <a:t>We run the coupon collection for t trials, where:</a:t>
            </a:r>
          </a:p>
          <a:p>
            <a:pPr marL="0" indent="0">
              <a:buNone/>
            </a:pPr>
            <a:r>
              <a:rPr lang="en-US" dirty="0"/>
              <a:t>		t = c * n ln n,</a:t>
            </a:r>
          </a:p>
          <a:p>
            <a:pPr marL="0" indent="0">
              <a:buNone/>
            </a:pPr>
            <a:r>
              <a:rPr lang="en-US" dirty="0"/>
              <a:t>  where c is a constant we will choose later.</a:t>
            </a:r>
          </a:p>
          <a:p>
            <a:r>
              <a:rPr lang="en-US" dirty="0"/>
              <a:t>We want to prove that after t trials, the probability that we have </a:t>
            </a:r>
            <a:r>
              <a:rPr lang="en-US" b="1" dirty="0"/>
              <a:t>not</a:t>
            </a:r>
            <a:r>
              <a:rPr lang="en-US" dirty="0"/>
              <a:t> collected all n coupons is very small (i.e., bounded by 1/n).</a:t>
            </a:r>
          </a:p>
          <a:p>
            <a:endParaRPr lang="en-US" dirty="0"/>
          </a:p>
        </p:txBody>
      </p:sp>
      <p:sp>
        <p:nvSpPr>
          <p:cNvPr id="4" name="Slide Number Placeholder 3">
            <a:extLst>
              <a:ext uri="{FF2B5EF4-FFF2-40B4-BE49-F238E27FC236}">
                <a16:creationId xmlns:a16="http://schemas.microsoft.com/office/drawing/2014/main" id="{E5557E4D-40ED-AF4E-F4A8-90F77AD29B17}"/>
              </a:ext>
            </a:extLst>
          </p:cNvPr>
          <p:cNvSpPr>
            <a:spLocks noGrp="1"/>
          </p:cNvSpPr>
          <p:nvPr>
            <p:ph type="sldNum" sz="quarter" idx="12"/>
          </p:nvPr>
        </p:nvSpPr>
        <p:spPr/>
        <p:txBody>
          <a:bodyPr/>
          <a:lstStyle/>
          <a:p>
            <a:pPr>
              <a:defRPr/>
            </a:pPr>
            <a:fld id="{E345C1F5-68C4-3D40-BD9B-61378355F3B6}" type="slidenum">
              <a:rPr lang="en-US" smtClean="0"/>
              <a:pPr>
                <a:defRPr/>
              </a:pPr>
              <a:t>16</a:t>
            </a:fld>
            <a:endParaRPr lang="en-US"/>
          </a:p>
        </p:txBody>
      </p:sp>
    </p:spTree>
    <p:extLst>
      <p:ext uri="{BB962C8B-B14F-4D97-AF65-F5344CB8AC3E}">
        <p14:creationId xmlns:p14="http://schemas.microsoft.com/office/powerpoint/2010/main" val="4189839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C56CCF-A8DC-929C-29D1-D1E72E5043A4}"/>
              </a:ext>
            </a:extLst>
          </p:cNvPr>
          <p:cNvPicPr>
            <a:picLocks noChangeAspect="1"/>
          </p:cNvPicPr>
          <p:nvPr/>
        </p:nvPicPr>
        <p:blipFill>
          <a:blip r:embed="rId2"/>
          <a:stretch>
            <a:fillRect/>
          </a:stretch>
        </p:blipFill>
        <p:spPr>
          <a:xfrm>
            <a:off x="1457712" y="3505200"/>
            <a:ext cx="6228575" cy="1264216"/>
          </a:xfrm>
          <a:prstGeom prst="rect">
            <a:avLst/>
          </a:prstGeom>
        </p:spPr>
      </p:pic>
      <p:sp>
        <p:nvSpPr>
          <p:cNvPr id="2" name="Title 1">
            <a:extLst>
              <a:ext uri="{FF2B5EF4-FFF2-40B4-BE49-F238E27FC236}">
                <a16:creationId xmlns:a16="http://schemas.microsoft.com/office/drawing/2014/main" id="{0229D780-A4A7-CB2B-27B6-8A0C5FF51586}"/>
              </a:ext>
            </a:extLst>
          </p:cNvPr>
          <p:cNvSpPr>
            <a:spLocks noGrp="1"/>
          </p:cNvSpPr>
          <p:nvPr>
            <p:ph type="title"/>
          </p:nvPr>
        </p:nvSpPr>
        <p:spPr>
          <a:xfrm>
            <a:off x="496229" y="152401"/>
            <a:ext cx="8077200" cy="720076"/>
          </a:xfrm>
        </p:spPr>
        <p:txBody>
          <a:bodyPr/>
          <a:lstStyle/>
          <a:p>
            <a:r>
              <a:rPr lang="en-US" dirty="0"/>
              <a:t>Defining the Random Variables</a:t>
            </a:r>
          </a:p>
        </p:txBody>
      </p:sp>
      <p:sp>
        <p:nvSpPr>
          <p:cNvPr id="3" name="Content Placeholder 2">
            <a:extLst>
              <a:ext uri="{FF2B5EF4-FFF2-40B4-BE49-F238E27FC236}">
                <a16:creationId xmlns:a16="http://schemas.microsoft.com/office/drawing/2014/main" id="{91FAFFC5-6792-7EF0-CF31-404454A6B1AE}"/>
              </a:ext>
            </a:extLst>
          </p:cNvPr>
          <p:cNvSpPr>
            <a:spLocks noGrp="1"/>
          </p:cNvSpPr>
          <p:nvPr>
            <p:ph idx="1"/>
          </p:nvPr>
        </p:nvSpPr>
        <p:spPr>
          <a:xfrm>
            <a:off x="447907" y="1236338"/>
            <a:ext cx="8114371" cy="5105400"/>
          </a:xfrm>
        </p:spPr>
        <p:txBody>
          <a:bodyPr/>
          <a:lstStyle/>
          <a:p>
            <a:r>
              <a:rPr lang="en-US" sz="2800" dirty="0"/>
              <a:t>Let </a:t>
            </a:r>
            <a:r>
              <a:rPr lang="en-US" sz="2800" i="1" dirty="0">
                <a:latin typeface="Times New Roman" panose="02020603050405020304" pitchFamily="18" charset="0"/>
                <a:cs typeface="Times New Roman" panose="02020603050405020304" pitchFamily="18" charset="0"/>
              </a:rPr>
              <a:t>X</a:t>
            </a:r>
            <a:r>
              <a:rPr lang="en-US" sz="2800" i="1" baseline="-25000" dirty="0">
                <a:latin typeface="Times New Roman" panose="02020603050405020304" pitchFamily="18" charset="0"/>
                <a:cs typeface="Times New Roman" panose="02020603050405020304" pitchFamily="18" charset="0"/>
              </a:rPr>
              <a:t>i</a:t>
            </a:r>
            <a:r>
              <a:rPr lang="en-US" sz="2800" dirty="0"/>
              <a:t> be a random variable representing the number of times the </a:t>
            </a:r>
            <a:r>
              <a:rPr lang="en-US" sz="2800" b="1" dirty="0" err="1"/>
              <a:t>i-th</a:t>
            </a:r>
            <a:r>
              <a:rPr lang="en-US" sz="2800" b="1" dirty="0"/>
              <a:t> coupon</a:t>
            </a:r>
            <a:r>
              <a:rPr lang="en-US" sz="2800" dirty="0"/>
              <a:t> is collected during these t trials. This is a sum of t </a:t>
            </a:r>
            <a:r>
              <a:rPr lang="en-US" sz="2800" b="1" dirty="0">
                <a:solidFill>
                  <a:srgbClr val="FF0000"/>
                </a:solidFill>
              </a:rPr>
              <a:t>independent</a:t>
            </a:r>
            <a:r>
              <a:rPr lang="en-US" sz="2800" dirty="0"/>
              <a:t> 0-1 random variables, each of which is 1 with probability p = 1/n.</a:t>
            </a:r>
          </a:p>
          <a:p>
            <a:r>
              <a:rPr lang="en-US" sz="2800" dirty="0"/>
              <a:t>Then</a:t>
            </a:r>
          </a:p>
          <a:p>
            <a:endParaRPr lang="en-US" sz="2800" dirty="0"/>
          </a:p>
          <a:p>
            <a:endParaRPr lang="en-US" sz="2800" dirty="0"/>
          </a:p>
          <a:p>
            <a:r>
              <a:rPr lang="en-US" sz="2800" dirty="0"/>
              <a:t>We will actually compute the probability that we collect fewer than (c/2)ln n copies of the </a:t>
            </a:r>
            <a:r>
              <a:rPr lang="en-US" sz="2800" dirty="0" err="1"/>
              <a:t>i-th</a:t>
            </a:r>
            <a:r>
              <a:rPr lang="en-US" sz="2800" dirty="0"/>
              <a:t> coupon.</a:t>
            </a:r>
          </a:p>
          <a:p>
            <a:endParaRPr lang="en-US" sz="2800" dirty="0"/>
          </a:p>
        </p:txBody>
      </p:sp>
      <p:sp>
        <p:nvSpPr>
          <p:cNvPr id="4" name="Slide Number Placeholder 3">
            <a:extLst>
              <a:ext uri="{FF2B5EF4-FFF2-40B4-BE49-F238E27FC236}">
                <a16:creationId xmlns:a16="http://schemas.microsoft.com/office/drawing/2014/main" id="{F6FCEC54-71D3-6174-2A9D-D812D56931FD}"/>
              </a:ext>
            </a:extLst>
          </p:cNvPr>
          <p:cNvSpPr>
            <a:spLocks noGrp="1"/>
          </p:cNvSpPr>
          <p:nvPr>
            <p:ph type="sldNum" sz="quarter" idx="12"/>
          </p:nvPr>
        </p:nvSpPr>
        <p:spPr/>
        <p:txBody>
          <a:bodyPr/>
          <a:lstStyle/>
          <a:p>
            <a:pPr>
              <a:defRPr/>
            </a:pPr>
            <a:fld id="{E345C1F5-68C4-3D40-BD9B-61378355F3B6}" type="slidenum">
              <a:rPr lang="en-US" smtClean="0"/>
              <a:pPr>
                <a:defRPr/>
              </a:pPr>
              <a:t>17</a:t>
            </a:fld>
            <a:endParaRPr lang="en-US"/>
          </a:p>
        </p:txBody>
      </p:sp>
    </p:spTree>
    <p:extLst>
      <p:ext uri="{BB962C8B-B14F-4D97-AF65-F5344CB8AC3E}">
        <p14:creationId xmlns:p14="http://schemas.microsoft.com/office/powerpoint/2010/main" val="2919644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653F6-A6CE-D8AF-BBD6-E8C8E54D30DC}"/>
              </a:ext>
            </a:extLst>
          </p:cNvPr>
          <p:cNvSpPr>
            <a:spLocks noGrp="1"/>
          </p:cNvSpPr>
          <p:nvPr>
            <p:ph type="title"/>
          </p:nvPr>
        </p:nvSpPr>
        <p:spPr/>
        <p:txBody>
          <a:bodyPr/>
          <a:lstStyle/>
          <a:p>
            <a:r>
              <a:rPr lang="en-US" dirty="0"/>
              <a:t>Applying a Chernoff Bound</a:t>
            </a:r>
          </a:p>
        </p:txBody>
      </p:sp>
      <p:sp>
        <p:nvSpPr>
          <p:cNvPr id="3" name="Content Placeholder 2">
            <a:extLst>
              <a:ext uri="{FF2B5EF4-FFF2-40B4-BE49-F238E27FC236}">
                <a16:creationId xmlns:a16="http://schemas.microsoft.com/office/drawing/2014/main" id="{26702C50-943B-66D1-6FFA-3202E1B9BF1F}"/>
              </a:ext>
            </a:extLst>
          </p:cNvPr>
          <p:cNvSpPr>
            <a:spLocks noGrp="1"/>
          </p:cNvSpPr>
          <p:nvPr>
            <p:ph idx="1"/>
          </p:nvPr>
        </p:nvSpPr>
        <p:spPr>
          <a:xfrm>
            <a:off x="381000" y="1905000"/>
            <a:ext cx="8229600" cy="4648200"/>
          </a:xfrm>
        </p:spPr>
        <p:txBody>
          <a:bodyPr/>
          <a:lstStyle/>
          <a:p>
            <a:r>
              <a:rPr lang="en-US" sz="2800" dirty="0"/>
              <a:t>Use a simplified Chernoff bound, with </a:t>
            </a:r>
            <a:r>
              <a:rPr lang="en-US" sz="2800" dirty="0">
                <a:latin typeface="Symbol" pitchFamily="2" charset="2"/>
              </a:rPr>
              <a:t>d</a:t>
            </a:r>
            <a:r>
              <a:rPr lang="en-US" sz="2800" dirty="0"/>
              <a:t>=1/2. </a:t>
            </a:r>
          </a:p>
          <a:p>
            <a:endParaRPr lang="en-US" sz="2800" dirty="0"/>
          </a:p>
          <a:p>
            <a:endParaRPr lang="en-US" sz="2800" dirty="0"/>
          </a:p>
          <a:p>
            <a:r>
              <a:rPr lang="en-US" sz="2800" dirty="0"/>
              <a:t>So, with </a:t>
            </a:r>
            <a:r>
              <a:rPr lang="en-US" sz="2800" dirty="0">
                <a:latin typeface="Symbol" pitchFamily="2" charset="2"/>
              </a:rPr>
              <a:t>m</a:t>
            </a:r>
            <a:r>
              <a:rPr lang="en-US" sz="2800" dirty="0"/>
              <a:t>=c*ln n, this probability is at most </a:t>
            </a:r>
          </a:p>
          <a:p>
            <a:pPr marL="0" indent="0">
              <a:buNone/>
            </a:pPr>
            <a:r>
              <a:rPr lang="en-US" dirty="0"/>
              <a:t>			e</a:t>
            </a:r>
            <a:r>
              <a:rPr lang="en-US" baseline="30000" dirty="0"/>
              <a:t>-(c/8)ln n </a:t>
            </a:r>
            <a:r>
              <a:rPr lang="en-US" dirty="0"/>
              <a:t>=</a:t>
            </a:r>
            <a:r>
              <a:rPr lang="en-US" baseline="30000" dirty="0"/>
              <a:t> </a:t>
            </a:r>
            <a:r>
              <a:rPr lang="en-US" dirty="0"/>
              <a:t>n</a:t>
            </a:r>
            <a:r>
              <a:rPr lang="en-US" baseline="30000" dirty="0"/>
              <a:t>-c/8</a:t>
            </a:r>
          </a:p>
          <a:p>
            <a:r>
              <a:rPr lang="en-US" sz="2800" dirty="0"/>
              <a:t>Taking c=16, we get a failure probability of 1/n</a:t>
            </a:r>
            <a:r>
              <a:rPr lang="en-US" sz="2800" baseline="30000" dirty="0"/>
              <a:t>2</a:t>
            </a:r>
            <a:r>
              <a:rPr lang="en-US" sz="2800" dirty="0"/>
              <a:t>.</a:t>
            </a:r>
          </a:p>
          <a:p>
            <a:r>
              <a:rPr lang="en-US" sz="2800" dirty="0"/>
              <a:t>Thus, by a union bound for all n coupons, we will collect at least (c/2)ln n copies of each coupon with probability at least 1-1/n.</a:t>
            </a:r>
          </a:p>
        </p:txBody>
      </p:sp>
      <p:sp>
        <p:nvSpPr>
          <p:cNvPr id="4" name="Slide Number Placeholder 3">
            <a:extLst>
              <a:ext uri="{FF2B5EF4-FFF2-40B4-BE49-F238E27FC236}">
                <a16:creationId xmlns:a16="http://schemas.microsoft.com/office/drawing/2014/main" id="{075BBBC2-1FA0-50B4-75DB-D0C7E21C7A7E}"/>
              </a:ext>
            </a:extLst>
          </p:cNvPr>
          <p:cNvSpPr>
            <a:spLocks noGrp="1"/>
          </p:cNvSpPr>
          <p:nvPr>
            <p:ph type="sldNum" sz="quarter" idx="12"/>
          </p:nvPr>
        </p:nvSpPr>
        <p:spPr/>
        <p:txBody>
          <a:bodyPr/>
          <a:lstStyle/>
          <a:p>
            <a:pPr>
              <a:defRPr/>
            </a:pPr>
            <a:fld id="{E345C1F5-68C4-3D40-BD9B-61378355F3B6}" type="slidenum">
              <a:rPr lang="en-US" smtClean="0"/>
              <a:pPr>
                <a:defRPr/>
              </a:pPr>
              <a:t>18</a:t>
            </a:fld>
            <a:endParaRPr lang="en-US"/>
          </a:p>
        </p:txBody>
      </p:sp>
      <p:pic>
        <p:nvPicPr>
          <p:cNvPr id="5" name="Picture 4">
            <a:extLst>
              <a:ext uri="{FF2B5EF4-FFF2-40B4-BE49-F238E27FC236}">
                <a16:creationId xmlns:a16="http://schemas.microsoft.com/office/drawing/2014/main" id="{275E7940-B6F6-FF74-1B48-B461A58D4113}"/>
              </a:ext>
            </a:extLst>
          </p:cNvPr>
          <p:cNvPicPr>
            <a:picLocks noChangeAspect="1"/>
          </p:cNvPicPr>
          <p:nvPr/>
        </p:nvPicPr>
        <p:blipFill>
          <a:blip r:embed="rId2"/>
          <a:stretch>
            <a:fillRect/>
          </a:stretch>
        </p:blipFill>
        <p:spPr>
          <a:xfrm>
            <a:off x="2242961" y="2362200"/>
            <a:ext cx="4462639" cy="952500"/>
          </a:xfrm>
          <a:prstGeom prst="rect">
            <a:avLst/>
          </a:prstGeom>
        </p:spPr>
      </p:pic>
      <p:sp>
        <p:nvSpPr>
          <p:cNvPr id="6" name="TextBox 5">
            <a:extLst>
              <a:ext uri="{FF2B5EF4-FFF2-40B4-BE49-F238E27FC236}">
                <a16:creationId xmlns:a16="http://schemas.microsoft.com/office/drawing/2014/main" id="{B95A261E-3891-208F-8081-D358FD232FAD}"/>
              </a:ext>
            </a:extLst>
          </p:cNvPr>
          <p:cNvSpPr txBox="1"/>
          <p:nvPr/>
        </p:nvSpPr>
        <p:spPr>
          <a:xfrm>
            <a:off x="3402402" y="2876490"/>
            <a:ext cx="255198" cy="400110"/>
          </a:xfrm>
          <a:prstGeom prst="rect">
            <a:avLst/>
          </a:prstGeom>
          <a:noFill/>
        </p:spPr>
        <p:txBody>
          <a:bodyPr wrap="none" rtlCol="0">
            <a:spAutoFit/>
          </a:bodyPr>
          <a:lstStyle/>
          <a:p>
            <a:r>
              <a:rPr lang="en-US" sz="2000" i="1" dirty="0" err="1">
                <a:solidFill>
                  <a:srgbClr val="000000"/>
                </a:solidFill>
                <a:latin typeface="Times New Roman" panose="02020603050405020304" pitchFamily="18" charset="0"/>
                <a:cs typeface="Times New Roman" panose="02020603050405020304" pitchFamily="18" charset="0"/>
              </a:rPr>
              <a:t>i</a:t>
            </a:r>
            <a:endParaRPr lang="en-US" sz="2000" i="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7668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CA5B-0B67-0E34-7680-26EED3D00323}"/>
              </a:ext>
            </a:extLst>
          </p:cNvPr>
          <p:cNvSpPr>
            <a:spLocks noGrp="1"/>
          </p:cNvSpPr>
          <p:nvPr>
            <p:ph type="title"/>
          </p:nvPr>
        </p:nvSpPr>
        <p:spPr>
          <a:xfrm>
            <a:off x="609600" y="304800"/>
            <a:ext cx="7772400" cy="609600"/>
          </a:xfrm>
        </p:spPr>
        <p:txBody>
          <a:bodyPr/>
          <a:lstStyle/>
          <a:p>
            <a:r>
              <a:rPr lang="en-US" dirty="0"/>
              <a:t>Application – IP Traceback</a:t>
            </a:r>
          </a:p>
        </p:txBody>
      </p:sp>
      <p:sp>
        <p:nvSpPr>
          <p:cNvPr id="3" name="Content Placeholder 2">
            <a:extLst>
              <a:ext uri="{FF2B5EF4-FFF2-40B4-BE49-F238E27FC236}">
                <a16:creationId xmlns:a16="http://schemas.microsoft.com/office/drawing/2014/main" id="{48B76FE8-EF91-5652-1907-9F5A40943E6D}"/>
              </a:ext>
            </a:extLst>
          </p:cNvPr>
          <p:cNvSpPr>
            <a:spLocks noGrp="1"/>
          </p:cNvSpPr>
          <p:nvPr>
            <p:ph idx="1"/>
          </p:nvPr>
        </p:nvSpPr>
        <p:spPr>
          <a:xfrm>
            <a:off x="838200" y="3429000"/>
            <a:ext cx="7772400" cy="3124200"/>
          </a:xfrm>
        </p:spPr>
        <p:txBody>
          <a:bodyPr/>
          <a:lstStyle/>
          <a:p>
            <a:r>
              <a:rPr lang="en-US" sz="2400" dirty="0"/>
              <a:t>During a distributed denial-of-service (DDOS) attack, zombie hosts send a lot of message requests to a victim.</a:t>
            </a:r>
          </a:p>
          <a:p>
            <a:r>
              <a:rPr lang="en-US" sz="2400" dirty="0"/>
              <a:t>The goal in the traceback problem is to identify the leaves of the attack tree, that is, the routers upstream from the victim closest to attack by having routers mark packets with their ID with some probability p (e.g., p=1/20).</a:t>
            </a:r>
          </a:p>
        </p:txBody>
      </p:sp>
      <p:sp>
        <p:nvSpPr>
          <p:cNvPr id="4" name="Slide Number Placeholder 3">
            <a:extLst>
              <a:ext uri="{FF2B5EF4-FFF2-40B4-BE49-F238E27FC236}">
                <a16:creationId xmlns:a16="http://schemas.microsoft.com/office/drawing/2014/main" id="{AF596C82-BF18-66A1-CF97-2056DD602CDB}"/>
              </a:ext>
            </a:extLst>
          </p:cNvPr>
          <p:cNvSpPr>
            <a:spLocks noGrp="1"/>
          </p:cNvSpPr>
          <p:nvPr>
            <p:ph type="sldNum" sz="quarter" idx="12"/>
          </p:nvPr>
        </p:nvSpPr>
        <p:spPr/>
        <p:txBody>
          <a:bodyPr/>
          <a:lstStyle/>
          <a:p>
            <a:pPr>
              <a:defRPr/>
            </a:pPr>
            <a:fld id="{E345C1F5-68C4-3D40-BD9B-61378355F3B6}" type="slidenum">
              <a:rPr lang="en-US" smtClean="0"/>
              <a:pPr>
                <a:defRPr/>
              </a:pPr>
              <a:t>19</a:t>
            </a:fld>
            <a:endParaRPr lang="en-US"/>
          </a:p>
        </p:txBody>
      </p:sp>
      <p:pic>
        <p:nvPicPr>
          <p:cNvPr id="5" name="Picture 4">
            <a:extLst>
              <a:ext uri="{FF2B5EF4-FFF2-40B4-BE49-F238E27FC236}">
                <a16:creationId xmlns:a16="http://schemas.microsoft.com/office/drawing/2014/main" id="{86D4E076-38C9-F71E-7050-DBA6A377E6B4}"/>
              </a:ext>
            </a:extLst>
          </p:cNvPr>
          <p:cNvPicPr>
            <a:picLocks noChangeAspect="1"/>
          </p:cNvPicPr>
          <p:nvPr/>
        </p:nvPicPr>
        <p:blipFill>
          <a:blip r:embed="rId2"/>
          <a:stretch>
            <a:fillRect/>
          </a:stretch>
        </p:blipFill>
        <p:spPr>
          <a:xfrm>
            <a:off x="2232025" y="911942"/>
            <a:ext cx="4527550" cy="2519516"/>
          </a:xfrm>
          <a:prstGeom prst="rect">
            <a:avLst/>
          </a:prstGeom>
        </p:spPr>
      </p:pic>
    </p:spTree>
    <p:extLst>
      <p:ext uri="{BB962C8B-B14F-4D97-AF65-F5344CB8AC3E}">
        <p14:creationId xmlns:p14="http://schemas.microsoft.com/office/powerpoint/2010/main" val="1612849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F46C1-1416-177C-A256-C0011FA2ED07}"/>
              </a:ext>
            </a:extLst>
          </p:cNvPr>
          <p:cNvSpPr>
            <a:spLocks noGrp="1"/>
          </p:cNvSpPr>
          <p:nvPr>
            <p:ph type="title"/>
          </p:nvPr>
        </p:nvSpPr>
        <p:spPr>
          <a:xfrm>
            <a:off x="609600" y="304800"/>
            <a:ext cx="7772400" cy="762000"/>
          </a:xfrm>
        </p:spPr>
        <p:txBody>
          <a:bodyPr/>
          <a:lstStyle/>
          <a:p>
            <a:r>
              <a:rPr lang="en-US" dirty="0"/>
              <a:t>The Birthday Paradox</a:t>
            </a:r>
          </a:p>
        </p:txBody>
      </p:sp>
      <p:sp>
        <p:nvSpPr>
          <p:cNvPr id="3" name="Content Placeholder 2">
            <a:extLst>
              <a:ext uri="{FF2B5EF4-FFF2-40B4-BE49-F238E27FC236}">
                <a16:creationId xmlns:a16="http://schemas.microsoft.com/office/drawing/2014/main" id="{4C3595D5-A143-3B34-3527-5CB27EB003EA}"/>
              </a:ext>
            </a:extLst>
          </p:cNvPr>
          <p:cNvSpPr>
            <a:spLocks noGrp="1"/>
          </p:cNvSpPr>
          <p:nvPr>
            <p:ph idx="1"/>
          </p:nvPr>
        </p:nvSpPr>
        <p:spPr>
          <a:xfrm>
            <a:off x="457200" y="1084521"/>
            <a:ext cx="8534400" cy="4800600"/>
          </a:xfrm>
        </p:spPr>
        <p:txBody>
          <a:bodyPr/>
          <a:lstStyle/>
          <a:p>
            <a:r>
              <a:rPr lang="en-US" sz="2800" dirty="0"/>
              <a:t>How many must be in a room before there is a 50% probability that two share the same birthday?</a:t>
            </a:r>
          </a:p>
          <a:p>
            <a:pPr lvl="1"/>
            <a:r>
              <a:rPr lang="en-US" sz="2400" dirty="0"/>
              <a:t>Answer: 23 individuals are required to reach a 50% probability of a shared birthday.</a:t>
            </a:r>
          </a:p>
          <a:p>
            <a:pPr lvl="1"/>
            <a:r>
              <a:rPr lang="en-US" sz="2400" dirty="0"/>
              <a:t>This seems wrong at first glance, but it is, in fact, true.</a:t>
            </a:r>
          </a:p>
          <a:p>
            <a:pPr marL="0" indent="0">
              <a:buNone/>
            </a:pPr>
            <a:endParaRPr lang="en-US" sz="2800" dirty="0"/>
          </a:p>
          <a:p>
            <a:endParaRPr lang="en-US" sz="2800" dirty="0"/>
          </a:p>
        </p:txBody>
      </p:sp>
      <p:sp>
        <p:nvSpPr>
          <p:cNvPr id="4" name="Slide Number Placeholder 3">
            <a:extLst>
              <a:ext uri="{FF2B5EF4-FFF2-40B4-BE49-F238E27FC236}">
                <a16:creationId xmlns:a16="http://schemas.microsoft.com/office/drawing/2014/main" id="{4D461899-5215-B194-2B1C-D3BE68191AF1}"/>
              </a:ext>
            </a:extLst>
          </p:cNvPr>
          <p:cNvSpPr>
            <a:spLocks noGrp="1"/>
          </p:cNvSpPr>
          <p:nvPr>
            <p:ph type="sldNum" sz="quarter" idx="12"/>
          </p:nvPr>
        </p:nvSpPr>
        <p:spPr/>
        <p:txBody>
          <a:bodyPr/>
          <a:lstStyle/>
          <a:p>
            <a:pPr>
              <a:defRPr/>
            </a:pPr>
            <a:fld id="{E345C1F5-68C4-3D40-BD9B-61378355F3B6}" type="slidenum">
              <a:rPr lang="en-US" smtClean="0"/>
              <a:pPr>
                <a:defRPr/>
              </a:pPr>
              <a:t>2</a:t>
            </a:fld>
            <a:endParaRPr lang="en-US"/>
          </a:p>
        </p:txBody>
      </p:sp>
      <p:pic>
        <p:nvPicPr>
          <p:cNvPr id="5" name="Picture 4">
            <a:extLst>
              <a:ext uri="{FF2B5EF4-FFF2-40B4-BE49-F238E27FC236}">
                <a16:creationId xmlns:a16="http://schemas.microsoft.com/office/drawing/2014/main" id="{7BB6AC96-80DE-62E5-487D-1610C0E2F881}"/>
              </a:ext>
            </a:extLst>
          </p:cNvPr>
          <p:cNvPicPr>
            <a:picLocks noChangeAspect="1"/>
          </p:cNvPicPr>
          <p:nvPr/>
        </p:nvPicPr>
        <p:blipFill>
          <a:blip r:embed="rId2"/>
          <a:stretch>
            <a:fillRect/>
          </a:stretch>
        </p:blipFill>
        <p:spPr>
          <a:xfrm>
            <a:off x="2209800" y="3467986"/>
            <a:ext cx="3892025" cy="3237614"/>
          </a:xfrm>
          <a:prstGeom prst="rect">
            <a:avLst/>
          </a:prstGeom>
        </p:spPr>
      </p:pic>
    </p:spTree>
    <p:extLst>
      <p:ext uri="{BB962C8B-B14F-4D97-AF65-F5344CB8AC3E}">
        <p14:creationId xmlns:p14="http://schemas.microsoft.com/office/powerpoint/2010/main" val="6712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0F276-B177-A35E-00BA-EBC561629B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93CE8-C6E7-6DE5-BEE1-7EADE3BBEB67}"/>
              </a:ext>
            </a:extLst>
          </p:cNvPr>
          <p:cNvSpPr>
            <a:spLocks noGrp="1"/>
          </p:cNvSpPr>
          <p:nvPr>
            <p:ph type="title"/>
          </p:nvPr>
        </p:nvSpPr>
        <p:spPr>
          <a:xfrm>
            <a:off x="609600" y="304800"/>
            <a:ext cx="7772400" cy="609600"/>
          </a:xfrm>
        </p:spPr>
        <p:txBody>
          <a:bodyPr/>
          <a:lstStyle/>
          <a:p>
            <a:r>
              <a:rPr lang="en-US" dirty="0"/>
              <a:t>Application – IP Traceback</a:t>
            </a:r>
          </a:p>
        </p:txBody>
      </p:sp>
      <p:sp>
        <p:nvSpPr>
          <p:cNvPr id="3" name="Content Placeholder 2">
            <a:extLst>
              <a:ext uri="{FF2B5EF4-FFF2-40B4-BE49-F238E27FC236}">
                <a16:creationId xmlns:a16="http://schemas.microsoft.com/office/drawing/2014/main" id="{FBC66DD9-B968-FC43-5973-F185A3D2EFCA}"/>
              </a:ext>
            </a:extLst>
          </p:cNvPr>
          <p:cNvSpPr>
            <a:spLocks noGrp="1"/>
          </p:cNvSpPr>
          <p:nvPr>
            <p:ph idx="1"/>
          </p:nvPr>
        </p:nvSpPr>
        <p:spPr>
          <a:xfrm>
            <a:off x="838200" y="3429000"/>
            <a:ext cx="7772400" cy="3124200"/>
          </a:xfrm>
        </p:spPr>
        <p:txBody>
          <a:bodyPr/>
          <a:lstStyle/>
          <a:p>
            <a:r>
              <a:rPr lang="en-US" sz="2400" dirty="0"/>
              <a:t>To save bits, each router breaks its ID into </a:t>
            </a:r>
            <a:r>
              <a:rPr lang="en-US" sz="2400" i="1" dirty="0">
                <a:latin typeface="Times New Roman" panose="02020603050405020304" pitchFamily="18" charset="0"/>
                <a:cs typeface="Times New Roman" panose="02020603050405020304" pitchFamily="18" charset="0"/>
              </a:rPr>
              <a:t>l</a:t>
            </a:r>
            <a:r>
              <a:rPr lang="en-US" sz="2400" dirty="0"/>
              <a:t> pieces and randomly chooses which piece to use to mark a packet.</a:t>
            </a:r>
          </a:p>
          <a:p>
            <a:r>
              <a:rPr lang="en-US" sz="2400" dirty="0"/>
              <a:t>In order to traceback the attack nodes, the victim needs to collect at least one packet marked by each intermediate router.</a:t>
            </a:r>
          </a:p>
          <a:p>
            <a:r>
              <a:rPr lang="en-US" sz="2400" dirty="0"/>
              <a:t>The probability that a packet at distance d reaches the victim is p(1-p)</a:t>
            </a:r>
            <a:r>
              <a:rPr lang="en-US" sz="2400" baseline="30000" dirty="0"/>
              <a:t>d-1</a:t>
            </a:r>
            <a:r>
              <a:rPr lang="en-US" sz="2400" dirty="0"/>
              <a:t>.</a:t>
            </a:r>
          </a:p>
        </p:txBody>
      </p:sp>
      <p:sp>
        <p:nvSpPr>
          <p:cNvPr id="4" name="Slide Number Placeholder 3">
            <a:extLst>
              <a:ext uri="{FF2B5EF4-FFF2-40B4-BE49-F238E27FC236}">
                <a16:creationId xmlns:a16="http://schemas.microsoft.com/office/drawing/2014/main" id="{42FABB9F-76E0-FC90-F812-8A768AECF700}"/>
              </a:ext>
            </a:extLst>
          </p:cNvPr>
          <p:cNvSpPr>
            <a:spLocks noGrp="1"/>
          </p:cNvSpPr>
          <p:nvPr>
            <p:ph type="sldNum" sz="quarter" idx="12"/>
          </p:nvPr>
        </p:nvSpPr>
        <p:spPr/>
        <p:txBody>
          <a:bodyPr/>
          <a:lstStyle/>
          <a:p>
            <a:pPr>
              <a:defRPr/>
            </a:pPr>
            <a:fld id="{E345C1F5-68C4-3D40-BD9B-61378355F3B6}" type="slidenum">
              <a:rPr lang="en-US" smtClean="0"/>
              <a:pPr>
                <a:defRPr/>
              </a:pPr>
              <a:t>20</a:t>
            </a:fld>
            <a:endParaRPr lang="en-US"/>
          </a:p>
        </p:txBody>
      </p:sp>
      <p:pic>
        <p:nvPicPr>
          <p:cNvPr id="5" name="Picture 4">
            <a:extLst>
              <a:ext uri="{FF2B5EF4-FFF2-40B4-BE49-F238E27FC236}">
                <a16:creationId xmlns:a16="http://schemas.microsoft.com/office/drawing/2014/main" id="{AA93D92E-487F-D2A2-85DC-D47D0C1EBC94}"/>
              </a:ext>
            </a:extLst>
          </p:cNvPr>
          <p:cNvPicPr>
            <a:picLocks noChangeAspect="1"/>
          </p:cNvPicPr>
          <p:nvPr/>
        </p:nvPicPr>
        <p:blipFill>
          <a:blip r:embed="rId2"/>
          <a:stretch>
            <a:fillRect/>
          </a:stretch>
        </p:blipFill>
        <p:spPr>
          <a:xfrm>
            <a:off x="2232025" y="911942"/>
            <a:ext cx="4527550" cy="2519516"/>
          </a:xfrm>
          <a:prstGeom prst="rect">
            <a:avLst/>
          </a:prstGeom>
        </p:spPr>
      </p:pic>
    </p:spTree>
    <p:extLst>
      <p:ext uri="{BB962C8B-B14F-4D97-AF65-F5344CB8AC3E}">
        <p14:creationId xmlns:p14="http://schemas.microsoft.com/office/powerpoint/2010/main" val="489132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F2144-433C-93D9-2CDB-422AEC36BF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65617C-737C-AFE1-5F0E-0B39B56E10E0}"/>
              </a:ext>
            </a:extLst>
          </p:cNvPr>
          <p:cNvSpPr>
            <a:spLocks noGrp="1"/>
          </p:cNvSpPr>
          <p:nvPr>
            <p:ph type="title"/>
          </p:nvPr>
        </p:nvSpPr>
        <p:spPr>
          <a:xfrm>
            <a:off x="228600" y="304800"/>
            <a:ext cx="8610600" cy="609600"/>
          </a:xfrm>
        </p:spPr>
        <p:txBody>
          <a:bodyPr/>
          <a:lstStyle/>
          <a:p>
            <a:r>
              <a:rPr lang="en-US" dirty="0"/>
              <a:t>IP Traceback is Coupon Collecting</a:t>
            </a:r>
          </a:p>
        </p:txBody>
      </p:sp>
      <p:sp>
        <p:nvSpPr>
          <p:cNvPr id="4" name="Slide Number Placeholder 3">
            <a:extLst>
              <a:ext uri="{FF2B5EF4-FFF2-40B4-BE49-F238E27FC236}">
                <a16:creationId xmlns:a16="http://schemas.microsoft.com/office/drawing/2014/main" id="{0D124676-85B5-7DCA-A890-5629DFD0BB77}"/>
              </a:ext>
            </a:extLst>
          </p:cNvPr>
          <p:cNvSpPr>
            <a:spLocks noGrp="1"/>
          </p:cNvSpPr>
          <p:nvPr>
            <p:ph type="sldNum" sz="quarter" idx="12"/>
          </p:nvPr>
        </p:nvSpPr>
        <p:spPr/>
        <p:txBody>
          <a:bodyPr/>
          <a:lstStyle/>
          <a:p>
            <a:pPr>
              <a:defRPr/>
            </a:pPr>
            <a:fld id="{E345C1F5-68C4-3D40-BD9B-61378355F3B6}" type="slidenum">
              <a:rPr lang="en-US" smtClean="0"/>
              <a:pPr>
                <a:defRPr/>
              </a:pPr>
              <a:t>21</a:t>
            </a:fld>
            <a:endParaRPr lang="en-US"/>
          </a:p>
        </p:txBody>
      </p:sp>
      <p:pic>
        <p:nvPicPr>
          <p:cNvPr id="5" name="Picture 4">
            <a:extLst>
              <a:ext uri="{FF2B5EF4-FFF2-40B4-BE49-F238E27FC236}">
                <a16:creationId xmlns:a16="http://schemas.microsoft.com/office/drawing/2014/main" id="{B7D35B99-D36C-FDF4-80A4-9B23CAF84C77}"/>
              </a:ext>
            </a:extLst>
          </p:cNvPr>
          <p:cNvPicPr>
            <a:picLocks noChangeAspect="1"/>
          </p:cNvPicPr>
          <p:nvPr/>
        </p:nvPicPr>
        <p:blipFill>
          <a:blip r:embed="rId2"/>
          <a:stretch>
            <a:fillRect/>
          </a:stretch>
        </p:blipFill>
        <p:spPr>
          <a:xfrm>
            <a:off x="2743201" y="932793"/>
            <a:ext cx="2743200" cy="1526551"/>
          </a:xfrm>
          <a:prstGeom prst="rect">
            <a:avLst/>
          </a:prstGeom>
        </p:spPr>
      </p:pic>
      <p:pic>
        <p:nvPicPr>
          <p:cNvPr id="8" name="Content Placeholder 7">
            <a:extLst>
              <a:ext uri="{FF2B5EF4-FFF2-40B4-BE49-F238E27FC236}">
                <a16:creationId xmlns:a16="http://schemas.microsoft.com/office/drawing/2014/main" id="{7106BD65-13E7-8A68-4AE7-4C948BF2F8A7}"/>
              </a:ext>
            </a:extLst>
          </p:cNvPr>
          <p:cNvPicPr>
            <a:picLocks noGrp="1" noChangeAspect="1"/>
          </p:cNvPicPr>
          <p:nvPr>
            <p:ph idx="1"/>
          </p:nvPr>
        </p:nvPicPr>
        <p:blipFill>
          <a:blip r:embed="rId3"/>
          <a:stretch>
            <a:fillRect/>
          </a:stretch>
        </p:blipFill>
        <p:spPr>
          <a:xfrm>
            <a:off x="1847623" y="2477737"/>
            <a:ext cx="5354926" cy="4367125"/>
          </a:xfrm>
          <a:prstGeom prst="rect">
            <a:avLst/>
          </a:prstGeom>
        </p:spPr>
      </p:pic>
    </p:spTree>
    <p:extLst>
      <p:ext uri="{BB962C8B-B14F-4D97-AF65-F5344CB8AC3E}">
        <p14:creationId xmlns:p14="http://schemas.microsoft.com/office/powerpoint/2010/main" val="2564062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4B98B-3236-B81F-E9CF-860A0033B9A4}"/>
              </a:ext>
            </a:extLst>
          </p:cNvPr>
          <p:cNvSpPr>
            <a:spLocks noGrp="1"/>
          </p:cNvSpPr>
          <p:nvPr>
            <p:ph type="title"/>
          </p:nvPr>
        </p:nvSpPr>
        <p:spPr>
          <a:xfrm>
            <a:off x="609600" y="304800"/>
            <a:ext cx="7772400" cy="762000"/>
          </a:xfrm>
        </p:spPr>
        <p:txBody>
          <a:bodyPr/>
          <a:lstStyle/>
          <a:p>
            <a:r>
              <a:rPr lang="en-US" dirty="0"/>
              <a:t>The Attacker’s Problem</a:t>
            </a:r>
          </a:p>
        </p:txBody>
      </p:sp>
      <p:sp>
        <p:nvSpPr>
          <p:cNvPr id="3" name="Content Placeholder 2">
            <a:extLst>
              <a:ext uri="{FF2B5EF4-FFF2-40B4-BE49-F238E27FC236}">
                <a16:creationId xmlns:a16="http://schemas.microsoft.com/office/drawing/2014/main" id="{F091A1F2-25C4-25A1-47CC-46F240C886F6}"/>
              </a:ext>
            </a:extLst>
          </p:cNvPr>
          <p:cNvSpPr>
            <a:spLocks noGrp="1"/>
          </p:cNvSpPr>
          <p:nvPr>
            <p:ph idx="1"/>
          </p:nvPr>
        </p:nvSpPr>
        <p:spPr>
          <a:xfrm>
            <a:off x="533400" y="1319048"/>
            <a:ext cx="8077200" cy="5257800"/>
          </a:xfrm>
        </p:spPr>
        <p:txBody>
          <a:bodyPr/>
          <a:lstStyle/>
          <a:p>
            <a:r>
              <a:rPr lang="en-US" sz="2800" dirty="0"/>
              <a:t>From the attacker’s perspective, finding all the zombie computers, which are vulnerable to a given intrusion attack is also a coupon collection problem. </a:t>
            </a:r>
          </a:p>
          <a:p>
            <a:r>
              <a:rPr lang="en-US" sz="2800" dirty="0"/>
              <a:t>Note that in the coupon collection problem the goal is to collect </a:t>
            </a:r>
            <a:r>
              <a:rPr lang="en-US" sz="2800" b="1" dirty="0"/>
              <a:t>all</a:t>
            </a:r>
            <a:r>
              <a:rPr lang="en-US" sz="2800" dirty="0"/>
              <a:t> the coupons.</a:t>
            </a:r>
          </a:p>
          <a:p>
            <a:r>
              <a:rPr lang="en-US" sz="2800" dirty="0"/>
              <a:t>If we change the goal to that of collecting, e.g., 50% or 75% of the coupons, then this can be done in expected linear time.</a:t>
            </a:r>
          </a:p>
          <a:p>
            <a:r>
              <a:rPr lang="en-US" sz="2800" dirty="0"/>
              <a:t>Why?</a:t>
            </a:r>
          </a:p>
        </p:txBody>
      </p:sp>
      <p:sp>
        <p:nvSpPr>
          <p:cNvPr id="4" name="Slide Number Placeholder 3">
            <a:extLst>
              <a:ext uri="{FF2B5EF4-FFF2-40B4-BE49-F238E27FC236}">
                <a16:creationId xmlns:a16="http://schemas.microsoft.com/office/drawing/2014/main" id="{FD1984DF-522E-2B37-C394-566DB2BEADC7}"/>
              </a:ext>
            </a:extLst>
          </p:cNvPr>
          <p:cNvSpPr>
            <a:spLocks noGrp="1"/>
          </p:cNvSpPr>
          <p:nvPr>
            <p:ph type="sldNum" sz="quarter" idx="12"/>
          </p:nvPr>
        </p:nvSpPr>
        <p:spPr/>
        <p:txBody>
          <a:bodyPr/>
          <a:lstStyle/>
          <a:p>
            <a:pPr>
              <a:defRPr/>
            </a:pPr>
            <a:fld id="{E345C1F5-68C4-3D40-BD9B-61378355F3B6}" type="slidenum">
              <a:rPr lang="en-US" smtClean="0"/>
              <a:pPr>
                <a:defRPr/>
              </a:pPr>
              <a:t>22</a:t>
            </a:fld>
            <a:endParaRPr lang="en-US"/>
          </a:p>
        </p:txBody>
      </p:sp>
    </p:spTree>
    <p:extLst>
      <p:ext uri="{BB962C8B-B14F-4D97-AF65-F5344CB8AC3E}">
        <p14:creationId xmlns:p14="http://schemas.microsoft.com/office/powerpoint/2010/main" val="3350309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29595-F78A-C4EA-6628-39C6E0455E81}"/>
              </a:ext>
            </a:extLst>
          </p:cNvPr>
          <p:cNvSpPr>
            <a:spLocks noGrp="1"/>
          </p:cNvSpPr>
          <p:nvPr>
            <p:ph type="title"/>
          </p:nvPr>
        </p:nvSpPr>
        <p:spPr>
          <a:xfrm>
            <a:off x="219635" y="76200"/>
            <a:ext cx="8915400" cy="762000"/>
          </a:xfrm>
        </p:spPr>
        <p:txBody>
          <a:bodyPr/>
          <a:lstStyle/>
          <a:p>
            <a:r>
              <a:rPr lang="en-US" dirty="0"/>
              <a:t>A Silly (But Instructive) Application</a:t>
            </a:r>
          </a:p>
        </p:txBody>
      </p:sp>
      <p:sp>
        <p:nvSpPr>
          <p:cNvPr id="3" name="Content Placeholder 2">
            <a:extLst>
              <a:ext uri="{FF2B5EF4-FFF2-40B4-BE49-F238E27FC236}">
                <a16:creationId xmlns:a16="http://schemas.microsoft.com/office/drawing/2014/main" id="{D1E397CA-63E6-FF5F-4F97-06584FF07870}"/>
              </a:ext>
            </a:extLst>
          </p:cNvPr>
          <p:cNvSpPr>
            <a:spLocks noGrp="1"/>
          </p:cNvSpPr>
          <p:nvPr>
            <p:ph idx="1"/>
          </p:nvPr>
        </p:nvSpPr>
        <p:spPr>
          <a:xfrm>
            <a:off x="609600" y="1219200"/>
            <a:ext cx="7772400" cy="4114800"/>
          </a:xfrm>
        </p:spPr>
        <p:txBody>
          <a:bodyPr/>
          <a:lstStyle/>
          <a:p>
            <a:r>
              <a:rPr lang="en-US" dirty="0"/>
              <a:t>Spin-the-Bottle Sort:</a:t>
            </a:r>
          </a:p>
          <a:p>
            <a:endParaRPr lang="en-US" dirty="0"/>
          </a:p>
          <a:p>
            <a:endParaRPr lang="en-US" dirty="0"/>
          </a:p>
          <a:p>
            <a:endParaRPr lang="en-US" dirty="0"/>
          </a:p>
          <a:p>
            <a:endParaRPr lang="en-US" dirty="0"/>
          </a:p>
          <a:p>
            <a:endParaRPr lang="en-US" dirty="0"/>
          </a:p>
          <a:p>
            <a:r>
              <a:rPr lang="en-US" dirty="0"/>
              <a:t>What is a high-probability bound for its running time?</a:t>
            </a:r>
          </a:p>
        </p:txBody>
      </p:sp>
      <p:sp>
        <p:nvSpPr>
          <p:cNvPr id="4" name="Slide Number Placeholder 3">
            <a:extLst>
              <a:ext uri="{FF2B5EF4-FFF2-40B4-BE49-F238E27FC236}">
                <a16:creationId xmlns:a16="http://schemas.microsoft.com/office/drawing/2014/main" id="{471EB372-4C6D-DD84-E0CB-F337C3D870A2}"/>
              </a:ext>
            </a:extLst>
          </p:cNvPr>
          <p:cNvSpPr>
            <a:spLocks noGrp="1"/>
          </p:cNvSpPr>
          <p:nvPr>
            <p:ph type="sldNum" sz="quarter" idx="12"/>
          </p:nvPr>
        </p:nvSpPr>
        <p:spPr/>
        <p:txBody>
          <a:bodyPr/>
          <a:lstStyle/>
          <a:p>
            <a:pPr>
              <a:defRPr/>
            </a:pPr>
            <a:fld id="{E345C1F5-68C4-3D40-BD9B-61378355F3B6}" type="slidenum">
              <a:rPr lang="en-US" smtClean="0"/>
              <a:pPr>
                <a:defRPr/>
              </a:pPr>
              <a:t>23</a:t>
            </a:fld>
            <a:endParaRPr lang="en-US"/>
          </a:p>
        </p:txBody>
      </p:sp>
      <p:pic>
        <p:nvPicPr>
          <p:cNvPr id="5" name="Picture 4">
            <a:extLst>
              <a:ext uri="{FF2B5EF4-FFF2-40B4-BE49-F238E27FC236}">
                <a16:creationId xmlns:a16="http://schemas.microsoft.com/office/drawing/2014/main" id="{1DA509C3-FD8B-0E8B-FF0B-A3645FF751F7}"/>
              </a:ext>
            </a:extLst>
          </p:cNvPr>
          <p:cNvPicPr>
            <a:picLocks noChangeAspect="1"/>
          </p:cNvPicPr>
          <p:nvPr/>
        </p:nvPicPr>
        <p:blipFill>
          <a:blip r:embed="rId2"/>
          <a:stretch>
            <a:fillRect/>
          </a:stretch>
        </p:blipFill>
        <p:spPr>
          <a:xfrm>
            <a:off x="81964" y="2362200"/>
            <a:ext cx="9035142" cy="1524000"/>
          </a:xfrm>
          <a:prstGeom prst="rect">
            <a:avLst/>
          </a:prstGeom>
        </p:spPr>
      </p:pic>
    </p:spTree>
    <p:extLst>
      <p:ext uri="{BB962C8B-B14F-4D97-AF65-F5344CB8AC3E}">
        <p14:creationId xmlns:p14="http://schemas.microsoft.com/office/powerpoint/2010/main" val="3917709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D49DE-F112-DC3A-5F56-7F7A2E8733DE}"/>
              </a:ext>
            </a:extLst>
          </p:cNvPr>
          <p:cNvSpPr>
            <a:spLocks noGrp="1"/>
          </p:cNvSpPr>
          <p:nvPr>
            <p:ph type="title"/>
          </p:nvPr>
        </p:nvSpPr>
        <p:spPr>
          <a:xfrm>
            <a:off x="609600" y="304800"/>
            <a:ext cx="7772400" cy="685800"/>
          </a:xfrm>
        </p:spPr>
        <p:txBody>
          <a:bodyPr/>
          <a:lstStyle/>
          <a:p>
            <a:r>
              <a:rPr lang="en-US" dirty="0"/>
              <a:t>Running Time Analysis</a:t>
            </a:r>
          </a:p>
        </p:txBody>
      </p:sp>
      <p:sp>
        <p:nvSpPr>
          <p:cNvPr id="4" name="Slide Number Placeholder 3">
            <a:extLst>
              <a:ext uri="{FF2B5EF4-FFF2-40B4-BE49-F238E27FC236}">
                <a16:creationId xmlns:a16="http://schemas.microsoft.com/office/drawing/2014/main" id="{B41688F3-9015-9ED7-89BD-1FCEA007D51F}"/>
              </a:ext>
            </a:extLst>
          </p:cNvPr>
          <p:cNvSpPr>
            <a:spLocks noGrp="1"/>
          </p:cNvSpPr>
          <p:nvPr>
            <p:ph type="sldNum" sz="quarter" idx="12"/>
          </p:nvPr>
        </p:nvSpPr>
        <p:spPr/>
        <p:txBody>
          <a:bodyPr/>
          <a:lstStyle/>
          <a:p>
            <a:pPr>
              <a:defRPr/>
            </a:pPr>
            <a:fld id="{E345C1F5-68C4-3D40-BD9B-61378355F3B6}" type="slidenum">
              <a:rPr lang="en-US" smtClean="0"/>
              <a:pPr>
                <a:defRPr/>
              </a:pPr>
              <a:t>24</a:t>
            </a:fld>
            <a:endParaRPr lang="en-US"/>
          </a:p>
        </p:txBody>
      </p:sp>
      <p:pic>
        <p:nvPicPr>
          <p:cNvPr id="7" name="Content Placeholder 6">
            <a:extLst>
              <a:ext uri="{FF2B5EF4-FFF2-40B4-BE49-F238E27FC236}">
                <a16:creationId xmlns:a16="http://schemas.microsoft.com/office/drawing/2014/main" id="{D66514E4-A388-3DE0-6BA4-316D77D269F7}"/>
              </a:ext>
            </a:extLst>
          </p:cNvPr>
          <p:cNvPicPr>
            <a:picLocks noGrp="1" noChangeAspect="1"/>
          </p:cNvPicPr>
          <p:nvPr>
            <p:ph idx="1"/>
          </p:nvPr>
        </p:nvPicPr>
        <p:blipFill>
          <a:blip r:embed="rId2"/>
          <a:stretch>
            <a:fillRect/>
          </a:stretch>
        </p:blipFill>
        <p:spPr>
          <a:xfrm>
            <a:off x="202127" y="1905000"/>
            <a:ext cx="8709561" cy="3962400"/>
          </a:xfrm>
          <a:prstGeom prst="rect">
            <a:avLst/>
          </a:prstGeom>
        </p:spPr>
      </p:pic>
    </p:spTree>
    <p:extLst>
      <p:ext uri="{BB962C8B-B14F-4D97-AF65-F5344CB8AC3E}">
        <p14:creationId xmlns:p14="http://schemas.microsoft.com/office/powerpoint/2010/main" val="285197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F04223-1123-3440-0AB7-6276D6871AA4}"/>
              </a:ext>
            </a:extLst>
          </p:cNvPr>
          <p:cNvSpPr>
            <a:spLocks noGrp="1"/>
          </p:cNvSpPr>
          <p:nvPr>
            <p:ph type="sldNum" sz="quarter" idx="12"/>
          </p:nvPr>
        </p:nvSpPr>
        <p:spPr/>
        <p:txBody>
          <a:bodyPr/>
          <a:lstStyle/>
          <a:p>
            <a:pPr>
              <a:defRPr/>
            </a:pPr>
            <a:fld id="{252FE420-2C80-7A43-BC88-EA20DCA0D139}" type="slidenum">
              <a:rPr lang="en-US" smtClean="0"/>
              <a:pPr>
                <a:defRPr/>
              </a:pPr>
              <a:t>25</a:t>
            </a:fld>
            <a:endParaRPr lang="en-US"/>
          </a:p>
        </p:txBody>
      </p:sp>
      <p:pic>
        <p:nvPicPr>
          <p:cNvPr id="3" name="Picture 2">
            <a:extLst>
              <a:ext uri="{FF2B5EF4-FFF2-40B4-BE49-F238E27FC236}">
                <a16:creationId xmlns:a16="http://schemas.microsoft.com/office/drawing/2014/main" id="{4B1F07F8-3959-B773-976C-2E86939248F1}"/>
              </a:ext>
            </a:extLst>
          </p:cNvPr>
          <p:cNvPicPr>
            <a:picLocks noChangeAspect="1"/>
          </p:cNvPicPr>
          <p:nvPr/>
        </p:nvPicPr>
        <p:blipFill>
          <a:blip r:embed="rId2"/>
          <a:stretch>
            <a:fillRect/>
          </a:stretch>
        </p:blipFill>
        <p:spPr>
          <a:xfrm>
            <a:off x="457200" y="72483"/>
            <a:ext cx="7772400" cy="6713033"/>
          </a:xfrm>
          <a:prstGeom prst="rect">
            <a:avLst/>
          </a:prstGeom>
        </p:spPr>
      </p:pic>
    </p:spTree>
    <p:extLst>
      <p:ext uri="{BB962C8B-B14F-4D97-AF65-F5344CB8AC3E}">
        <p14:creationId xmlns:p14="http://schemas.microsoft.com/office/powerpoint/2010/main" val="1222715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7357B9-6DE2-CFD9-1F78-8725A9BFBA7C}"/>
              </a:ext>
            </a:extLst>
          </p:cNvPr>
          <p:cNvSpPr>
            <a:spLocks noGrp="1"/>
          </p:cNvSpPr>
          <p:nvPr>
            <p:ph type="sldNum" sz="quarter" idx="12"/>
          </p:nvPr>
        </p:nvSpPr>
        <p:spPr/>
        <p:txBody>
          <a:bodyPr/>
          <a:lstStyle/>
          <a:p>
            <a:pPr>
              <a:defRPr/>
            </a:pPr>
            <a:fld id="{252FE420-2C80-7A43-BC88-EA20DCA0D139}" type="slidenum">
              <a:rPr lang="en-US" smtClean="0"/>
              <a:pPr>
                <a:defRPr/>
              </a:pPr>
              <a:t>26</a:t>
            </a:fld>
            <a:endParaRPr lang="en-US"/>
          </a:p>
        </p:txBody>
      </p:sp>
      <p:pic>
        <p:nvPicPr>
          <p:cNvPr id="3" name="Picture 2">
            <a:extLst>
              <a:ext uri="{FF2B5EF4-FFF2-40B4-BE49-F238E27FC236}">
                <a16:creationId xmlns:a16="http://schemas.microsoft.com/office/drawing/2014/main" id="{33443B8F-AF05-A84F-DABE-CE0D1CF1A9B3}"/>
              </a:ext>
            </a:extLst>
          </p:cNvPr>
          <p:cNvPicPr>
            <a:picLocks noChangeAspect="1"/>
          </p:cNvPicPr>
          <p:nvPr/>
        </p:nvPicPr>
        <p:blipFill>
          <a:blip r:embed="rId2"/>
          <a:stretch>
            <a:fillRect/>
          </a:stretch>
        </p:blipFill>
        <p:spPr>
          <a:xfrm>
            <a:off x="609600" y="94403"/>
            <a:ext cx="7609402" cy="2191597"/>
          </a:xfrm>
          <a:prstGeom prst="rect">
            <a:avLst/>
          </a:prstGeom>
        </p:spPr>
      </p:pic>
      <p:pic>
        <p:nvPicPr>
          <p:cNvPr id="4" name="Picture 3">
            <a:extLst>
              <a:ext uri="{FF2B5EF4-FFF2-40B4-BE49-F238E27FC236}">
                <a16:creationId xmlns:a16="http://schemas.microsoft.com/office/drawing/2014/main" id="{1B323B81-3C7C-9C4D-2D42-6C38DAADF23B}"/>
              </a:ext>
            </a:extLst>
          </p:cNvPr>
          <p:cNvPicPr>
            <a:picLocks noChangeAspect="1"/>
          </p:cNvPicPr>
          <p:nvPr/>
        </p:nvPicPr>
        <p:blipFill>
          <a:blip r:embed="rId3"/>
          <a:stretch>
            <a:fillRect/>
          </a:stretch>
        </p:blipFill>
        <p:spPr>
          <a:xfrm>
            <a:off x="533400" y="2331720"/>
            <a:ext cx="7772400" cy="4526280"/>
          </a:xfrm>
          <a:prstGeom prst="rect">
            <a:avLst/>
          </a:prstGeom>
        </p:spPr>
      </p:pic>
    </p:spTree>
    <p:extLst>
      <p:ext uri="{BB962C8B-B14F-4D97-AF65-F5344CB8AC3E}">
        <p14:creationId xmlns:p14="http://schemas.microsoft.com/office/powerpoint/2010/main" val="1200720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2E2451-B655-F68C-7E87-81E8E8CCFFDD}"/>
              </a:ext>
            </a:extLst>
          </p:cNvPr>
          <p:cNvSpPr>
            <a:spLocks noGrp="1"/>
          </p:cNvSpPr>
          <p:nvPr>
            <p:ph type="sldNum" sz="quarter" idx="12"/>
          </p:nvPr>
        </p:nvSpPr>
        <p:spPr/>
        <p:txBody>
          <a:bodyPr/>
          <a:lstStyle/>
          <a:p>
            <a:pPr>
              <a:defRPr/>
            </a:pPr>
            <a:fld id="{252FE420-2C80-7A43-BC88-EA20DCA0D139}" type="slidenum">
              <a:rPr lang="en-US" smtClean="0"/>
              <a:pPr>
                <a:defRPr/>
              </a:pPr>
              <a:t>27</a:t>
            </a:fld>
            <a:endParaRPr lang="en-US"/>
          </a:p>
        </p:txBody>
      </p:sp>
      <p:pic>
        <p:nvPicPr>
          <p:cNvPr id="3" name="Picture 2">
            <a:extLst>
              <a:ext uri="{FF2B5EF4-FFF2-40B4-BE49-F238E27FC236}">
                <a16:creationId xmlns:a16="http://schemas.microsoft.com/office/drawing/2014/main" id="{9CBD86A1-33F3-C859-32ED-3D489D72C257}"/>
              </a:ext>
            </a:extLst>
          </p:cNvPr>
          <p:cNvPicPr>
            <a:picLocks noChangeAspect="1"/>
          </p:cNvPicPr>
          <p:nvPr/>
        </p:nvPicPr>
        <p:blipFill>
          <a:blip r:embed="rId2"/>
          <a:stretch>
            <a:fillRect/>
          </a:stretch>
        </p:blipFill>
        <p:spPr>
          <a:xfrm>
            <a:off x="202637" y="1143000"/>
            <a:ext cx="8593080" cy="4495799"/>
          </a:xfrm>
          <a:prstGeom prst="rect">
            <a:avLst/>
          </a:prstGeom>
        </p:spPr>
      </p:pic>
    </p:spTree>
    <p:extLst>
      <p:ext uri="{BB962C8B-B14F-4D97-AF65-F5344CB8AC3E}">
        <p14:creationId xmlns:p14="http://schemas.microsoft.com/office/powerpoint/2010/main" val="1609143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DD6FD-6634-E5C9-81E9-AE778B76FC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E590A5-EB9D-97D0-F014-6C7478BED156}"/>
              </a:ext>
            </a:extLst>
          </p:cNvPr>
          <p:cNvSpPr>
            <a:spLocks noGrp="1"/>
          </p:cNvSpPr>
          <p:nvPr>
            <p:ph type="title"/>
          </p:nvPr>
        </p:nvSpPr>
        <p:spPr>
          <a:xfrm>
            <a:off x="609600" y="304800"/>
            <a:ext cx="7772400" cy="762000"/>
          </a:xfrm>
        </p:spPr>
        <p:txBody>
          <a:bodyPr/>
          <a:lstStyle/>
          <a:p>
            <a:r>
              <a:rPr lang="en-US" dirty="0"/>
              <a:t>The Birthday Paradox</a:t>
            </a:r>
          </a:p>
        </p:txBody>
      </p:sp>
      <p:sp>
        <p:nvSpPr>
          <p:cNvPr id="4" name="Slide Number Placeholder 3">
            <a:extLst>
              <a:ext uri="{FF2B5EF4-FFF2-40B4-BE49-F238E27FC236}">
                <a16:creationId xmlns:a16="http://schemas.microsoft.com/office/drawing/2014/main" id="{A535B386-4731-8FF2-4383-14E8FA68CD7C}"/>
              </a:ext>
            </a:extLst>
          </p:cNvPr>
          <p:cNvSpPr>
            <a:spLocks noGrp="1"/>
          </p:cNvSpPr>
          <p:nvPr>
            <p:ph type="sldNum" sz="quarter" idx="12"/>
          </p:nvPr>
        </p:nvSpPr>
        <p:spPr/>
        <p:txBody>
          <a:bodyPr/>
          <a:lstStyle/>
          <a:p>
            <a:pPr>
              <a:defRPr/>
            </a:pPr>
            <a:fld id="{E345C1F5-68C4-3D40-BD9B-61378355F3B6}" type="slidenum">
              <a:rPr lang="en-US" smtClean="0"/>
              <a:pPr>
                <a:defRPr/>
              </a:pPr>
              <a:t>3</a:t>
            </a:fld>
            <a:endParaRPr lang="en-US"/>
          </a:p>
        </p:txBody>
      </p:sp>
      <p:pic>
        <p:nvPicPr>
          <p:cNvPr id="8" name="Picture 7">
            <a:extLst>
              <a:ext uri="{FF2B5EF4-FFF2-40B4-BE49-F238E27FC236}">
                <a16:creationId xmlns:a16="http://schemas.microsoft.com/office/drawing/2014/main" id="{B447A8BC-00D7-30A0-82A8-3CB2F617B183}"/>
              </a:ext>
            </a:extLst>
          </p:cNvPr>
          <p:cNvPicPr>
            <a:picLocks noChangeAspect="1"/>
          </p:cNvPicPr>
          <p:nvPr/>
        </p:nvPicPr>
        <p:blipFill>
          <a:blip r:embed="rId2"/>
          <a:stretch>
            <a:fillRect/>
          </a:stretch>
        </p:blipFill>
        <p:spPr>
          <a:xfrm>
            <a:off x="177132" y="1138061"/>
            <a:ext cx="8927371" cy="5262739"/>
          </a:xfrm>
          <a:prstGeom prst="rect">
            <a:avLst/>
          </a:prstGeom>
        </p:spPr>
      </p:pic>
    </p:spTree>
    <p:extLst>
      <p:ext uri="{BB962C8B-B14F-4D97-AF65-F5344CB8AC3E}">
        <p14:creationId xmlns:p14="http://schemas.microsoft.com/office/powerpoint/2010/main" val="3954979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07A4-1052-AC1B-D13A-3528B94E9032}"/>
              </a:ext>
            </a:extLst>
          </p:cNvPr>
          <p:cNvSpPr>
            <a:spLocks noGrp="1"/>
          </p:cNvSpPr>
          <p:nvPr>
            <p:ph type="title"/>
          </p:nvPr>
        </p:nvSpPr>
        <p:spPr>
          <a:xfrm>
            <a:off x="533400" y="166577"/>
            <a:ext cx="7772400" cy="762000"/>
          </a:xfrm>
        </p:spPr>
        <p:txBody>
          <a:bodyPr/>
          <a:lstStyle/>
          <a:p>
            <a:r>
              <a:rPr lang="en-US" dirty="0"/>
              <a:t>Application: Hash Collisions</a:t>
            </a:r>
          </a:p>
        </p:txBody>
      </p:sp>
      <p:sp>
        <p:nvSpPr>
          <p:cNvPr id="3" name="Content Placeholder 2">
            <a:extLst>
              <a:ext uri="{FF2B5EF4-FFF2-40B4-BE49-F238E27FC236}">
                <a16:creationId xmlns:a16="http://schemas.microsoft.com/office/drawing/2014/main" id="{806E0316-35E5-DA7B-9565-AFC719AD6FC2}"/>
              </a:ext>
            </a:extLst>
          </p:cNvPr>
          <p:cNvSpPr>
            <a:spLocks noGrp="1"/>
          </p:cNvSpPr>
          <p:nvPr>
            <p:ph idx="1"/>
          </p:nvPr>
        </p:nvSpPr>
        <p:spPr>
          <a:xfrm>
            <a:off x="381000" y="1066800"/>
            <a:ext cx="8534400" cy="4572000"/>
          </a:xfrm>
        </p:spPr>
        <p:txBody>
          <a:bodyPr/>
          <a:lstStyle/>
          <a:p>
            <a:r>
              <a:rPr lang="en-US" sz="2400" dirty="0"/>
              <a:t>A cryptographic hash collision is when two different inputs produce the exact same fixed-length hash output, creating a major security weakness because attackers can forge data or signatures by substituting malicious data for legitimate data with the same hash.</a:t>
            </a:r>
          </a:p>
        </p:txBody>
      </p:sp>
      <p:sp>
        <p:nvSpPr>
          <p:cNvPr id="4" name="Slide Number Placeholder 3">
            <a:extLst>
              <a:ext uri="{FF2B5EF4-FFF2-40B4-BE49-F238E27FC236}">
                <a16:creationId xmlns:a16="http://schemas.microsoft.com/office/drawing/2014/main" id="{3FFE984D-546B-74D8-CB73-B5010E7AFE8E}"/>
              </a:ext>
            </a:extLst>
          </p:cNvPr>
          <p:cNvSpPr>
            <a:spLocks noGrp="1"/>
          </p:cNvSpPr>
          <p:nvPr>
            <p:ph type="sldNum" sz="quarter" idx="12"/>
          </p:nvPr>
        </p:nvSpPr>
        <p:spPr/>
        <p:txBody>
          <a:bodyPr/>
          <a:lstStyle/>
          <a:p>
            <a:pPr>
              <a:defRPr/>
            </a:pPr>
            <a:fld id="{E345C1F5-68C4-3D40-BD9B-61378355F3B6}" type="slidenum">
              <a:rPr lang="en-US" smtClean="0"/>
              <a:pPr>
                <a:defRPr/>
              </a:pPr>
              <a:t>4</a:t>
            </a:fld>
            <a:endParaRPr lang="en-US"/>
          </a:p>
        </p:txBody>
      </p:sp>
      <p:pic>
        <p:nvPicPr>
          <p:cNvPr id="5" name="Picture 4">
            <a:extLst>
              <a:ext uri="{FF2B5EF4-FFF2-40B4-BE49-F238E27FC236}">
                <a16:creationId xmlns:a16="http://schemas.microsoft.com/office/drawing/2014/main" id="{9DFE936D-CFF3-683F-28A9-7B68B1959F17}"/>
              </a:ext>
            </a:extLst>
          </p:cNvPr>
          <p:cNvPicPr>
            <a:picLocks noChangeAspect="1"/>
          </p:cNvPicPr>
          <p:nvPr/>
        </p:nvPicPr>
        <p:blipFill>
          <a:blip r:embed="rId2"/>
          <a:stretch>
            <a:fillRect/>
          </a:stretch>
        </p:blipFill>
        <p:spPr>
          <a:xfrm>
            <a:off x="1143000" y="2991556"/>
            <a:ext cx="6400800" cy="3714044"/>
          </a:xfrm>
          <a:prstGeom prst="rect">
            <a:avLst/>
          </a:prstGeom>
        </p:spPr>
      </p:pic>
      <p:sp>
        <p:nvSpPr>
          <p:cNvPr id="6" name="TextBox 5">
            <a:extLst>
              <a:ext uri="{FF2B5EF4-FFF2-40B4-BE49-F238E27FC236}">
                <a16:creationId xmlns:a16="http://schemas.microsoft.com/office/drawing/2014/main" id="{A03A87E5-A239-6002-AAC1-4762DCD4FAE4}"/>
              </a:ext>
            </a:extLst>
          </p:cNvPr>
          <p:cNvSpPr txBox="1"/>
          <p:nvPr/>
        </p:nvSpPr>
        <p:spPr>
          <a:xfrm>
            <a:off x="2727773" y="6611779"/>
            <a:ext cx="5501827" cy="246221"/>
          </a:xfrm>
          <a:prstGeom prst="rect">
            <a:avLst/>
          </a:prstGeom>
          <a:noFill/>
        </p:spPr>
        <p:txBody>
          <a:bodyPr wrap="none" rtlCol="0">
            <a:spAutoFit/>
          </a:bodyPr>
          <a:lstStyle/>
          <a:p>
            <a:r>
              <a:rPr lang="en-US" sz="1000" dirty="0"/>
              <a:t>Image from https://</a:t>
            </a:r>
            <a:r>
              <a:rPr lang="en-US" sz="1000" dirty="0" err="1"/>
              <a:t>library.mosse-institute.com</a:t>
            </a:r>
            <a:r>
              <a:rPr lang="en-US" sz="1000" dirty="0"/>
              <a:t>/articles/2023/08/collision-birthday-</a:t>
            </a:r>
            <a:r>
              <a:rPr lang="en-US" sz="1000" dirty="0" err="1"/>
              <a:t>attack.html</a:t>
            </a:r>
            <a:endParaRPr lang="en-US" sz="1000" dirty="0"/>
          </a:p>
        </p:txBody>
      </p:sp>
    </p:spTree>
    <p:extLst>
      <p:ext uri="{BB962C8B-B14F-4D97-AF65-F5344CB8AC3E}">
        <p14:creationId xmlns:p14="http://schemas.microsoft.com/office/powerpoint/2010/main" val="1499351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5FF2-696B-A11D-1C72-8162CB2A41AC}"/>
              </a:ext>
            </a:extLst>
          </p:cNvPr>
          <p:cNvSpPr>
            <a:spLocks noGrp="1"/>
          </p:cNvSpPr>
          <p:nvPr>
            <p:ph type="title"/>
          </p:nvPr>
        </p:nvSpPr>
        <p:spPr>
          <a:xfrm>
            <a:off x="609600" y="177209"/>
            <a:ext cx="7772400" cy="685800"/>
          </a:xfrm>
        </p:spPr>
        <p:txBody>
          <a:bodyPr/>
          <a:lstStyle/>
          <a:p>
            <a:r>
              <a:rPr lang="en-US" dirty="0"/>
              <a:t>Birthday Attack</a:t>
            </a:r>
          </a:p>
        </p:txBody>
      </p:sp>
      <p:sp>
        <p:nvSpPr>
          <p:cNvPr id="3" name="Content Placeholder 2">
            <a:extLst>
              <a:ext uri="{FF2B5EF4-FFF2-40B4-BE49-F238E27FC236}">
                <a16:creationId xmlns:a16="http://schemas.microsoft.com/office/drawing/2014/main" id="{34AD22BA-0051-0123-09A5-03BBA9F62036}"/>
              </a:ext>
            </a:extLst>
          </p:cNvPr>
          <p:cNvSpPr>
            <a:spLocks noGrp="1"/>
          </p:cNvSpPr>
          <p:nvPr>
            <p:ph idx="1"/>
          </p:nvPr>
        </p:nvSpPr>
        <p:spPr>
          <a:xfrm>
            <a:off x="831112" y="863009"/>
            <a:ext cx="7772400" cy="5842591"/>
          </a:xfrm>
        </p:spPr>
        <p:txBody>
          <a:bodyPr/>
          <a:lstStyle/>
          <a:p>
            <a:r>
              <a:rPr lang="en-US" sz="2800" dirty="0"/>
              <a:t>As shown above, the probability is roughly</a:t>
            </a:r>
          </a:p>
          <a:p>
            <a:endParaRPr lang="en-US" sz="2800" dirty="0"/>
          </a:p>
          <a:p>
            <a:endParaRPr lang="en-US" sz="2800" dirty="0"/>
          </a:p>
          <a:p>
            <a:r>
              <a:rPr lang="en-US" sz="2800" dirty="0"/>
              <a:t>In terms of bits, if the hash function uses k bits, then to get 50% probability you just need</a:t>
            </a:r>
          </a:p>
          <a:p>
            <a:pPr marL="0" indent="0">
              <a:buNone/>
            </a:pPr>
            <a:r>
              <a:rPr lang="en-US" sz="2800" dirty="0"/>
              <a:t>		m ~= (2</a:t>
            </a:r>
            <a:r>
              <a:rPr lang="en-US" sz="2800" baseline="30000" dirty="0"/>
              <a:t>k</a:t>
            </a:r>
            <a:r>
              <a:rPr lang="en-US" sz="2800" dirty="0"/>
              <a:t>)</a:t>
            </a:r>
            <a:r>
              <a:rPr lang="en-US" sz="2800" baseline="30000" dirty="0"/>
              <a:t>1/2</a:t>
            </a:r>
            <a:r>
              <a:rPr lang="en-US" sz="2800" dirty="0"/>
              <a:t> = 2</a:t>
            </a:r>
            <a:r>
              <a:rPr lang="en-US" sz="2800" baseline="30000" dirty="0"/>
              <a:t>k/2   </a:t>
            </a:r>
            <a:r>
              <a:rPr lang="en-US" sz="2800" dirty="0"/>
              <a:t>tries.</a:t>
            </a:r>
          </a:p>
          <a:p>
            <a:endParaRPr lang="en-US" sz="2800" dirty="0"/>
          </a:p>
          <a:p>
            <a:r>
              <a:rPr lang="en-US" sz="2800" dirty="0"/>
              <a:t>For example, if k=128, as in MD5, you only need roughly 2</a:t>
            </a:r>
            <a:r>
              <a:rPr lang="en-US" sz="2800" baseline="30000" dirty="0"/>
              <a:t>64</a:t>
            </a:r>
            <a:r>
              <a:rPr lang="en-US" sz="2800" dirty="0"/>
              <a:t> tries to find a collision.</a:t>
            </a:r>
          </a:p>
          <a:p>
            <a:r>
              <a:rPr lang="en-US" sz="2800" dirty="0"/>
              <a:t>This is not considered secure by modern standards.</a:t>
            </a:r>
          </a:p>
        </p:txBody>
      </p:sp>
      <p:sp>
        <p:nvSpPr>
          <p:cNvPr id="4" name="Slide Number Placeholder 3">
            <a:extLst>
              <a:ext uri="{FF2B5EF4-FFF2-40B4-BE49-F238E27FC236}">
                <a16:creationId xmlns:a16="http://schemas.microsoft.com/office/drawing/2014/main" id="{BCD471AE-370D-3BE2-D01B-101ABE4125CF}"/>
              </a:ext>
            </a:extLst>
          </p:cNvPr>
          <p:cNvSpPr>
            <a:spLocks noGrp="1"/>
          </p:cNvSpPr>
          <p:nvPr>
            <p:ph type="sldNum" sz="quarter" idx="12"/>
          </p:nvPr>
        </p:nvSpPr>
        <p:spPr/>
        <p:txBody>
          <a:bodyPr/>
          <a:lstStyle/>
          <a:p>
            <a:pPr>
              <a:defRPr/>
            </a:pPr>
            <a:fld id="{E345C1F5-68C4-3D40-BD9B-61378355F3B6}" type="slidenum">
              <a:rPr lang="en-US" smtClean="0"/>
              <a:pPr>
                <a:defRPr/>
              </a:pPr>
              <a:t>5</a:t>
            </a:fld>
            <a:endParaRPr lang="en-US"/>
          </a:p>
        </p:txBody>
      </p:sp>
      <p:pic>
        <p:nvPicPr>
          <p:cNvPr id="5" name="Picture 4">
            <a:extLst>
              <a:ext uri="{FF2B5EF4-FFF2-40B4-BE49-F238E27FC236}">
                <a16:creationId xmlns:a16="http://schemas.microsoft.com/office/drawing/2014/main" id="{497DFE07-CECA-E023-6887-C1A316CD268A}"/>
              </a:ext>
            </a:extLst>
          </p:cNvPr>
          <p:cNvPicPr>
            <a:picLocks noChangeAspect="1"/>
          </p:cNvPicPr>
          <p:nvPr/>
        </p:nvPicPr>
        <p:blipFill>
          <a:blip r:embed="rId2"/>
          <a:stretch>
            <a:fillRect/>
          </a:stretch>
        </p:blipFill>
        <p:spPr>
          <a:xfrm>
            <a:off x="3657600" y="1752600"/>
            <a:ext cx="1272988" cy="609600"/>
          </a:xfrm>
          <a:prstGeom prst="rect">
            <a:avLst/>
          </a:prstGeom>
        </p:spPr>
      </p:pic>
    </p:spTree>
    <p:extLst>
      <p:ext uri="{BB962C8B-B14F-4D97-AF65-F5344CB8AC3E}">
        <p14:creationId xmlns:p14="http://schemas.microsoft.com/office/powerpoint/2010/main" val="3362544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68F0F-FE31-AEDA-2B58-BEEE930DCB11}"/>
              </a:ext>
            </a:extLst>
          </p:cNvPr>
          <p:cNvSpPr>
            <a:spLocks noGrp="1"/>
          </p:cNvSpPr>
          <p:nvPr>
            <p:ph type="title"/>
          </p:nvPr>
        </p:nvSpPr>
        <p:spPr>
          <a:xfrm>
            <a:off x="609600" y="304800"/>
            <a:ext cx="7772400" cy="685800"/>
          </a:xfrm>
        </p:spPr>
        <p:txBody>
          <a:bodyPr/>
          <a:lstStyle/>
          <a:p>
            <a:r>
              <a:rPr lang="en-US" dirty="0"/>
              <a:t>Coupon Collector Problem</a:t>
            </a:r>
          </a:p>
        </p:txBody>
      </p:sp>
      <p:sp>
        <p:nvSpPr>
          <p:cNvPr id="4" name="Slide Number Placeholder 3">
            <a:extLst>
              <a:ext uri="{FF2B5EF4-FFF2-40B4-BE49-F238E27FC236}">
                <a16:creationId xmlns:a16="http://schemas.microsoft.com/office/drawing/2014/main" id="{E3954FB6-1D4D-5FBF-178C-10AC49EA93FC}"/>
              </a:ext>
            </a:extLst>
          </p:cNvPr>
          <p:cNvSpPr>
            <a:spLocks noGrp="1"/>
          </p:cNvSpPr>
          <p:nvPr>
            <p:ph type="sldNum" sz="quarter" idx="12"/>
          </p:nvPr>
        </p:nvSpPr>
        <p:spPr/>
        <p:txBody>
          <a:bodyPr/>
          <a:lstStyle/>
          <a:p>
            <a:pPr>
              <a:defRPr/>
            </a:pPr>
            <a:fld id="{E345C1F5-68C4-3D40-BD9B-61378355F3B6}" type="slidenum">
              <a:rPr lang="en-US" smtClean="0"/>
              <a:pPr>
                <a:defRPr/>
              </a:pPr>
              <a:t>6</a:t>
            </a:fld>
            <a:endParaRPr lang="en-US"/>
          </a:p>
        </p:txBody>
      </p:sp>
      <p:pic>
        <p:nvPicPr>
          <p:cNvPr id="5" name="Picture 4">
            <a:extLst>
              <a:ext uri="{FF2B5EF4-FFF2-40B4-BE49-F238E27FC236}">
                <a16:creationId xmlns:a16="http://schemas.microsoft.com/office/drawing/2014/main" id="{2FFB912F-740A-3CD1-E94C-167C49B7C75A}"/>
              </a:ext>
            </a:extLst>
          </p:cNvPr>
          <p:cNvPicPr>
            <a:picLocks noChangeAspect="1"/>
          </p:cNvPicPr>
          <p:nvPr/>
        </p:nvPicPr>
        <p:blipFill>
          <a:blip r:embed="rId2"/>
          <a:stretch>
            <a:fillRect/>
          </a:stretch>
        </p:blipFill>
        <p:spPr>
          <a:xfrm>
            <a:off x="569258" y="1371600"/>
            <a:ext cx="8085735" cy="5078506"/>
          </a:xfrm>
          <a:prstGeom prst="rect">
            <a:avLst/>
          </a:prstGeom>
        </p:spPr>
      </p:pic>
    </p:spTree>
    <p:extLst>
      <p:ext uri="{BB962C8B-B14F-4D97-AF65-F5344CB8AC3E}">
        <p14:creationId xmlns:p14="http://schemas.microsoft.com/office/powerpoint/2010/main" val="4025181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839895-E112-BCE7-A457-1A3E522B68DB}"/>
              </a:ext>
            </a:extLst>
          </p:cNvPr>
          <p:cNvSpPr>
            <a:spLocks noGrp="1"/>
          </p:cNvSpPr>
          <p:nvPr>
            <p:ph type="sldNum" sz="quarter" idx="12"/>
          </p:nvPr>
        </p:nvSpPr>
        <p:spPr/>
        <p:txBody>
          <a:bodyPr/>
          <a:lstStyle/>
          <a:p>
            <a:pPr>
              <a:defRPr/>
            </a:pPr>
            <a:fld id="{252FE420-2C80-7A43-BC88-EA20DCA0D139}" type="slidenum">
              <a:rPr lang="en-US" smtClean="0"/>
              <a:pPr>
                <a:defRPr/>
              </a:pPr>
              <a:t>7</a:t>
            </a:fld>
            <a:endParaRPr lang="en-US"/>
          </a:p>
        </p:txBody>
      </p:sp>
      <p:pic>
        <p:nvPicPr>
          <p:cNvPr id="3" name="Picture 2">
            <a:extLst>
              <a:ext uri="{FF2B5EF4-FFF2-40B4-BE49-F238E27FC236}">
                <a16:creationId xmlns:a16="http://schemas.microsoft.com/office/drawing/2014/main" id="{7BB8E4BA-23D4-7C7E-88E2-8B7CA760000F}"/>
              </a:ext>
            </a:extLst>
          </p:cNvPr>
          <p:cNvPicPr>
            <a:picLocks noChangeAspect="1"/>
          </p:cNvPicPr>
          <p:nvPr/>
        </p:nvPicPr>
        <p:blipFill>
          <a:blip r:embed="rId2"/>
          <a:stretch>
            <a:fillRect/>
          </a:stretch>
        </p:blipFill>
        <p:spPr>
          <a:xfrm>
            <a:off x="319334" y="228600"/>
            <a:ext cx="8302824" cy="6248400"/>
          </a:xfrm>
          <a:prstGeom prst="rect">
            <a:avLst/>
          </a:prstGeom>
        </p:spPr>
      </p:pic>
    </p:spTree>
    <p:extLst>
      <p:ext uri="{BB962C8B-B14F-4D97-AF65-F5344CB8AC3E}">
        <p14:creationId xmlns:p14="http://schemas.microsoft.com/office/powerpoint/2010/main" val="178719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9B4CC-C497-885A-0455-504B97A653BE}"/>
              </a:ext>
            </a:extLst>
          </p:cNvPr>
          <p:cNvSpPr>
            <a:spLocks noGrp="1"/>
          </p:cNvSpPr>
          <p:nvPr>
            <p:ph type="title"/>
          </p:nvPr>
        </p:nvSpPr>
        <p:spPr>
          <a:xfrm>
            <a:off x="573741" y="76200"/>
            <a:ext cx="7772400" cy="685800"/>
          </a:xfrm>
        </p:spPr>
        <p:txBody>
          <a:bodyPr/>
          <a:lstStyle/>
          <a:p>
            <a:r>
              <a:rPr lang="en-US" dirty="0"/>
              <a:t>Example – K-Pop Photocards</a:t>
            </a:r>
          </a:p>
        </p:txBody>
      </p:sp>
      <p:pic>
        <p:nvPicPr>
          <p:cNvPr id="6" name="Content Placeholder 5" descr="A collage of a group of people&#10;&#10;AI-generated content may be incorrect.">
            <a:extLst>
              <a:ext uri="{FF2B5EF4-FFF2-40B4-BE49-F238E27FC236}">
                <a16:creationId xmlns:a16="http://schemas.microsoft.com/office/drawing/2014/main" id="{29F19317-B40D-1693-C2DF-A43293A32B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762000"/>
            <a:ext cx="3640616" cy="6070662"/>
          </a:xfrm>
        </p:spPr>
      </p:pic>
      <p:sp>
        <p:nvSpPr>
          <p:cNvPr id="4" name="Slide Number Placeholder 3">
            <a:extLst>
              <a:ext uri="{FF2B5EF4-FFF2-40B4-BE49-F238E27FC236}">
                <a16:creationId xmlns:a16="http://schemas.microsoft.com/office/drawing/2014/main" id="{71112249-A761-D1D3-3285-2C8B8AE04171}"/>
              </a:ext>
            </a:extLst>
          </p:cNvPr>
          <p:cNvSpPr>
            <a:spLocks noGrp="1"/>
          </p:cNvSpPr>
          <p:nvPr>
            <p:ph type="sldNum" sz="quarter" idx="12"/>
          </p:nvPr>
        </p:nvSpPr>
        <p:spPr/>
        <p:txBody>
          <a:bodyPr/>
          <a:lstStyle/>
          <a:p>
            <a:pPr>
              <a:defRPr/>
            </a:pPr>
            <a:fld id="{E345C1F5-68C4-3D40-BD9B-61378355F3B6}" type="slidenum">
              <a:rPr lang="en-US" smtClean="0"/>
              <a:pPr>
                <a:defRPr/>
              </a:pPr>
              <a:t>8</a:t>
            </a:fld>
            <a:endParaRPr lang="en-US"/>
          </a:p>
        </p:txBody>
      </p:sp>
      <p:pic>
        <p:nvPicPr>
          <p:cNvPr id="7" name="Picture 6">
            <a:extLst>
              <a:ext uri="{FF2B5EF4-FFF2-40B4-BE49-F238E27FC236}">
                <a16:creationId xmlns:a16="http://schemas.microsoft.com/office/drawing/2014/main" id="{6836BBE7-1A1C-D1B2-565B-853E9DAF5A6D}"/>
              </a:ext>
            </a:extLst>
          </p:cNvPr>
          <p:cNvPicPr>
            <a:picLocks noChangeAspect="1"/>
          </p:cNvPicPr>
          <p:nvPr/>
        </p:nvPicPr>
        <p:blipFill>
          <a:blip r:embed="rId3"/>
          <a:stretch>
            <a:fillRect/>
          </a:stretch>
        </p:blipFill>
        <p:spPr>
          <a:xfrm>
            <a:off x="4437529" y="2762250"/>
            <a:ext cx="3940583" cy="3486150"/>
          </a:xfrm>
          <a:prstGeom prst="rect">
            <a:avLst/>
          </a:prstGeom>
        </p:spPr>
      </p:pic>
      <p:pic>
        <p:nvPicPr>
          <p:cNvPr id="9" name="Picture 8">
            <a:extLst>
              <a:ext uri="{FF2B5EF4-FFF2-40B4-BE49-F238E27FC236}">
                <a16:creationId xmlns:a16="http://schemas.microsoft.com/office/drawing/2014/main" id="{0A8196C3-3BB6-31C6-C3C7-2974219C7097}"/>
              </a:ext>
            </a:extLst>
          </p:cNvPr>
          <p:cNvPicPr>
            <a:picLocks noChangeAspect="1"/>
          </p:cNvPicPr>
          <p:nvPr/>
        </p:nvPicPr>
        <p:blipFill>
          <a:blip r:embed="rId4"/>
          <a:stretch>
            <a:fillRect/>
          </a:stretch>
        </p:blipFill>
        <p:spPr>
          <a:xfrm>
            <a:off x="4737100" y="1600200"/>
            <a:ext cx="2921000" cy="876300"/>
          </a:xfrm>
          <a:prstGeom prst="rect">
            <a:avLst/>
          </a:prstGeom>
        </p:spPr>
      </p:pic>
    </p:spTree>
    <p:extLst>
      <p:ext uri="{BB962C8B-B14F-4D97-AF65-F5344CB8AC3E}">
        <p14:creationId xmlns:p14="http://schemas.microsoft.com/office/powerpoint/2010/main" val="3045751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36E4EE-8929-C769-5A79-3A1F8ABF58FC}"/>
              </a:ext>
            </a:extLst>
          </p:cNvPr>
          <p:cNvSpPr>
            <a:spLocks noGrp="1"/>
          </p:cNvSpPr>
          <p:nvPr>
            <p:ph type="sldNum" sz="quarter" idx="12"/>
          </p:nvPr>
        </p:nvSpPr>
        <p:spPr/>
        <p:txBody>
          <a:bodyPr/>
          <a:lstStyle/>
          <a:p>
            <a:pPr>
              <a:defRPr/>
            </a:pPr>
            <a:fld id="{252FE420-2C80-7A43-BC88-EA20DCA0D139}" type="slidenum">
              <a:rPr lang="en-US" smtClean="0"/>
              <a:pPr>
                <a:defRPr/>
              </a:pPr>
              <a:t>9</a:t>
            </a:fld>
            <a:endParaRPr lang="en-US"/>
          </a:p>
        </p:txBody>
      </p:sp>
      <p:pic>
        <p:nvPicPr>
          <p:cNvPr id="3" name="Picture 2">
            <a:extLst>
              <a:ext uri="{FF2B5EF4-FFF2-40B4-BE49-F238E27FC236}">
                <a16:creationId xmlns:a16="http://schemas.microsoft.com/office/drawing/2014/main" id="{3109A4FD-C1CF-202B-AA7E-F2C1CF6A4AC4}"/>
              </a:ext>
            </a:extLst>
          </p:cNvPr>
          <p:cNvPicPr>
            <a:picLocks noChangeAspect="1"/>
          </p:cNvPicPr>
          <p:nvPr/>
        </p:nvPicPr>
        <p:blipFill>
          <a:blip r:embed="rId2"/>
          <a:stretch>
            <a:fillRect/>
          </a:stretch>
        </p:blipFill>
        <p:spPr>
          <a:xfrm>
            <a:off x="368116" y="152400"/>
            <a:ext cx="8090084" cy="6305590"/>
          </a:xfrm>
          <a:prstGeom prst="rect">
            <a:avLst/>
          </a:prstGeom>
        </p:spPr>
      </p:pic>
    </p:spTree>
    <p:extLst>
      <p:ext uri="{BB962C8B-B14F-4D97-AF65-F5344CB8AC3E}">
        <p14:creationId xmlns:p14="http://schemas.microsoft.com/office/powerpoint/2010/main" val="2009645003"/>
      </p:ext>
    </p:extLst>
  </p:cSld>
  <p:clrMapOvr>
    <a:masterClrMapping/>
  </p:clrMapOvr>
</p:sld>
</file>

<file path=ppt/theme/theme1.xml><?xml version="1.0" encoding="utf-8"?>
<a:theme xmlns:a="http://schemas.openxmlformats.org/drawingml/2006/main" name="Blueprint">
  <a:themeElements>
    <a:clrScheme name="">
      <a:dk1>
        <a:srgbClr val="40458C"/>
      </a:dk1>
      <a:lt1>
        <a:srgbClr val="FFFFFF"/>
      </a:lt1>
      <a:dk2>
        <a:srgbClr val="BE2D00"/>
      </a:dk2>
      <a:lt2>
        <a:srgbClr val="B7C1EB"/>
      </a:lt2>
      <a:accent1>
        <a:srgbClr val="ECD882"/>
      </a:accent1>
      <a:accent2>
        <a:srgbClr val="577052"/>
      </a:accent2>
      <a:accent3>
        <a:srgbClr val="FFFFFF"/>
      </a:accent3>
      <a:accent4>
        <a:srgbClr val="353A77"/>
      </a:accent4>
      <a:accent5>
        <a:srgbClr val="F4E9C1"/>
      </a:accent5>
      <a:accent6>
        <a:srgbClr val="4E6549"/>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Designs\Blueprint.pot</Template>
  <TotalTime>7662</TotalTime>
  <Words>866</Words>
  <Application>Microsoft Macintosh PowerPoint</Application>
  <PresentationFormat>On-screen Show (4:3)</PresentationFormat>
  <Paragraphs>99</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Symbol</vt:lpstr>
      <vt:lpstr>Tahoma</vt:lpstr>
      <vt:lpstr>Times New Roman</vt:lpstr>
      <vt:lpstr>Wingdings</vt:lpstr>
      <vt:lpstr>Blueprint</vt:lpstr>
      <vt:lpstr>PowerPoint Presentation</vt:lpstr>
      <vt:lpstr>The Birthday Paradox</vt:lpstr>
      <vt:lpstr>The Birthday Paradox</vt:lpstr>
      <vt:lpstr>Application: Hash Collisions</vt:lpstr>
      <vt:lpstr>Birthday Attack</vt:lpstr>
      <vt:lpstr>Coupon Collector Problem</vt:lpstr>
      <vt:lpstr>PowerPoint Presentation</vt:lpstr>
      <vt:lpstr>Example – K-Pop Photocards</vt:lpstr>
      <vt:lpstr>PowerPoint Presentation</vt:lpstr>
      <vt:lpstr>PowerPoint Presentation</vt:lpstr>
      <vt:lpstr>PowerPoint Presentation</vt:lpstr>
      <vt:lpstr>PowerPoint Presentation</vt:lpstr>
      <vt:lpstr>PowerPoint Presentation</vt:lpstr>
      <vt:lpstr>Precise Expected Time for Coupon Collecting</vt:lpstr>
      <vt:lpstr>High Probability Bound</vt:lpstr>
      <vt:lpstr>Independent Count Technique</vt:lpstr>
      <vt:lpstr>Defining the Random Variables</vt:lpstr>
      <vt:lpstr>Applying a Chernoff Bound</vt:lpstr>
      <vt:lpstr>Application – IP Traceback</vt:lpstr>
      <vt:lpstr>Application – IP Traceback</vt:lpstr>
      <vt:lpstr>IP Traceback is Coupon Collecting</vt:lpstr>
      <vt:lpstr>The Attacker’s Problem</vt:lpstr>
      <vt:lpstr>A Silly (But Instructive) Application</vt:lpstr>
      <vt:lpstr>Running Time Analysis</vt:lpstr>
      <vt:lpstr>PowerPoint Presentation</vt:lpstr>
      <vt:lpstr>PowerPoint Presentation</vt:lpstr>
      <vt:lpstr>PowerPoint Presentation</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Algorithms</dc:title>
  <dc:creator>Roberto Tamassia</dc:creator>
  <cp:lastModifiedBy>Michael T Goodrich</cp:lastModifiedBy>
  <cp:revision>228</cp:revision>
  <dcterms:created xsi:type="dcterms:W3CDTF">2002-01-21T02:22:10Z</dcterms:created>
  <dcterms:modified xsi:type="dcterms:W3CDTF">2026-01-22T01:50:31Z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2</vt:i4>
  </property>
  <property fmtid="{D5CDD505-2E9C-101B-9397-08002B2CF9AE}" pid="4" name="Compression">
    <vt:i4>90</vt:i4>
  </property>
  <property fmtid="{D5CDD505-2E9C-101B-9397-08002B2CF9AE}" pid="5" name="ScreenSize">
    <vt:i4>2</vt:i4>
  </property>
  <property fmtid="{D5CDD505-2E9C-101B-9397-08002B2CF9AE}" pid="6" name="ScreenUsage">
    <vt:i4>2</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C:\Work\html</vt:lpwstr>
  </property>
</Properties>
</file>