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9" r:id="rId8"/>
    <p:sldId id="263" r:id="rId9"/>
    <p:sldId id="264" r:id="rId10"/>
    <p:sldId id="276" r:id="rId11"/>
    <p:sldId id="261" r:id="rId12"/>
    <p:sldId id="273" r:id="rId13"/>
    <p:sldId id="270" r:id="rId14"/>
    <p:sldId id="271" r:id="rId15"/>
    <p:sldId id="272" r:id="rId16"/>
    <p:sldId id="274" r:id="rId17"/>
    <p:sldId id="277" r:id="rId18"/>
    <p:sldId id="278" r:id="rId19"/>
    <p:sldId id="279" r:id="rId20"/>
    <p:sldId id="280" r:id="rId21"/>
    <p:sldId id="479" r:id="rId22"/>
    <p:sldId id="480" r:id="rId23"/>
    <p:sldId id="481" r:id="rId24"/>
    <p:sldId id="482" r:id="rId25"/>
    <p:sldId id="407" r:id="rId26"/>
    <p:sldId id="505" r:id="rId27"/>
    <p:sldId id="506" r:id="rId28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8F0D0"/>
    <a:srgbClr val="F2E4AA"/>
    <a:srgbClr val="E4BB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1"/>
    <p:restoredTop sz="94694"/>
  </p:normalViewPr>
  <p:slideViewPr>
    <p:cSldViewPr>
      <p:cViewPr varScale="1">
        <p:scale>
          <a:sx n="121" d="100"/>
          <a:sy n="121" d="100"/>
        </p:scale>
        <p:origin x="72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cs typeface="+mn-cs"/>
              </a:defRPr>
            </a:lvl1pPr>
          </a:lstStyle>
          <a:p>
            <a:pPr>
              <a:defRPr/>
            </a:pPr>
            <a:fld id="{76460F28-81D1-204C-8EAD-7BB90C565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20725"/>
            <a:ext cx="4792662" cy="3594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9" tIns="48254" rIns="96509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cs typeface="+mn-cs"/>
              </a:defRPr>
            </a:lvl1pPr>
          </a:lstStyle>
          <a:p>
            <a:pPr>
              <a:defRPr/>
            </a:pPr>
            <a:fld id="{75C754CF-559A-E643-8258-0586FA04E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495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7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88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0" name="Slide Number Placeholder 7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B42A1-F202-7448-97D9-9634B6183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4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5C1F5-68C4-3D40-BD9B-61378355F3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0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ED2A3-9287-3642-82BC-ECFD918B9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5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FE420-2C80-7A43-BC88-EA20DCA0D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5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8688C-2390-0D49-9F8E-3DC9737E0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3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FFF2C-90E1-4D45-8BE6-3EB067C42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4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63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23E1EFB8-DF9E-1342-8245-F2F6DE1CC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0"/>
        <a:buChar char="q"/>
        <a:defRPr sz="32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0"/>
        <a:buChar char="n"/>
        <a:defRPr sz="2800">
          <a:solidFill>
            <a:srgbClr val="000000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charset="0"/>
        <a:buChar char="w"/>
        <a:defRPr sz="2400">
          <a:solidFill>
            <a:srgbClr val="000000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n"/>
        <a:defRPr sz="2000">
          <a:solidFill>
            <a:srgbClr val="000000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000">
          <a:solidFill>
            <a:srgbClr val="000000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>
            <a:extLst>
              <a:ext uri="{FF2B5EF4-FFF2-40B4-BE49-F238E27FC236}">
                <a16:creationId xmlns:a16="http://schemas.microsoft.com/office/drawing/2014/main" id="{06A0004A-0548-EF4B-B111-DBE6FCE31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33401"/>
            <a:ext cx="7543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kern="0" dirty="0">
                <a:solidFill>
                  <a:srgbClr val="000000"/>
                </a:solidFill>
                <a:latin typeface="Tahoma" charset="0"/>
              </a:rPr>
              <a:t>Concentration Bounds</a:t>
            </a:r>
          </a:p>
          <a:p>
            <a:pPr algn="ctr" eaLnBrk="1" hangingPunct="1"/>
            <a:endParaRPr lang="en-US" kern="0" dirty="0">
              <a:solidFill>
                <a:srgbClr val="000000"/>
              </a:solidFill>
              <a:latin typeface="Tahoma" charset="0"/>
            </a:endParaRPr>
          </a:p>
          <a:p>
            <a:pPr algn="ctr" eaLnBrk="1" hangingPunct="1"/>
            <a:r>
              <a:rPr lang="en-US" sz="2800" kern="0" dirty="0">
                <a:solidFill>
                  <a:srgbClr val="000000"/>
                </a:solidFill>
                <a:latin typeface="Tahoma" charset="0"/>
              </a:rPr>
              <a:t>Michael T. Goodrich</a:t>
            </a:r>
          </a:p>
          <a:p>
            <a:pPr algn="ctr" eaLnBrk="1" hangingPunct="1"/>
            <a:r>
              <a:rPr lang="en-US" sz="2800" kern="0" dirty="0">
                <a:solidFill>
                  <a:srgbClr val="000000"/>
                </a:solidFill>
                <a:latin typeface="Tahoma" charset="0"/>
              </a:rPr>
              <a:t>CS 263</a:t>
            </a:r>
          </a:p>
          <a:p>
            <a:pPr algn="ctr" eaLnBrk="1" hangingPunct="1"/>
            <a:r>
              <a:rPr lang="en-US" sz="2800" kern="0" dirty="0">
                <a:solidFill>
                  <a:srgbClr val="000000"/>
                </a:solidFill>
                <a:latin typeface="Tahoma" charset="0"/>
              </a:rPr>
              <a:t>Univ. of California, Irvine</a:t>
            </a:r>
            <a:endParaRPr lang="en-US" kern="0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2" name="Date Placeholder 135">
            <a:extLst>
              <a:ext uri="{FF2B5EF4-FFF2-40B4-BE49-F238E27FC236}">
                <a16:creationId xmlns:a16="http://schemas.microsoft.com/office/drawing/2014/main" id="{03E59B9E-9DBF-C08F-96FC-DE71E0F1ADF1}"/>
              </a:ext>
            </a:extLst>
          </p:cNvPr>
          <p:cNvSpPr txBox="1">
            <a:spLocks/>
          </p:cNvSpPr>
          <p:nvPr/>
        </p:nvSpPr>
        <p:spPr>
          <a:xfrm>
            <a:off x="0" y="6436047"/>
            <a:ext cx="9144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400" dirty="0"/>
              <a:t>Some slides adapted from Rutgers University and </a:t>
            </a:r>
            <a:r>
              <a:rPr lang="en-US" sz="1400" dirty="0" err="1"/>
              <a:t>Mitzenmacher</a:t>
            </a:r>
            <a:r>
              <a:rPr lang="en-US" sz="1400" dirty="0"/>
              <a:t> and </a:t>
            </a:r>
            <a:r>
              <a:rPr lang="en-US" sz="1400" dirty="0" err="1"/>
              <a:t>Upfal</a:t>
            </a:r>
            <a:r>
              <a:rPr lang="en-US" sz="14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5E780E-7BCC-B399-AD06-7BE1AA0F1BE9}"/>
              </a:ext>
            </a:extLst>
          </p:cNvPr>
          <p:cNvSpPr txBox="1"/>
          <p:nvPr/>
        </p:nvSpPr>
        <p:spPr>
          <a:xfrm>
            <a:off x="515007" y="442485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FA0D3231-1C6E-3880-0F42-AA667D9517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99"/>
          <a:stretch>
            <a:fillRect/>
          </a:stretch>
        </p:blipFill>
        <p:spPr bwMode="auto">
          <a:xfrm>
            <a:off x="533592" y="3631502"/>
            <a:ext cx="8206270" cy="251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B3700-D5CD-FBBE-9D70-3AD03E14F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dirty="0"/>
              <a:t>Application – Load Balancing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10AFF-33D2-69CA-27DD-AE19112B5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47800"/>
            <a:ext cx="8001000" cy="5020019"/>
          </a:xfrm>
        </p:spPr>
        <p:txBody>
          <a:bodyPr/>
          <a:lstStyle/>
          <a:p>
            <a:r>
              <a:rPr lang="en-US" dirty="0"/>
              <a:t>Suppose we have a set of n processors and a set of n jobs for them to perform, but no good way of assigning jobs to processors. </a:t>
            </a:r>
          </a:p>
          <a:p>
            <a:r>
              <a:rPr lang="en-US" dirty="0"/>
              <a:t>So we just assign jobs to processors at random. </a:t>
            </a:r>
          </a:p>
          <a:p>
            <a:r>
              <a:rPr lang="en-US" dirty="0"/>
              <a:t>Then, with high probability, no processor is assigned more than O(log n/loglog n) jobs.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BA261-AA6C-69D2-14FD-E6AD3792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5C1F5-68C4-3D40-BD9B-61378355F3B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19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D657B7-B4E5-C500-0527-B1379C5B0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21C74-460C-A4F7-5001-A381CEFB8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r>
              <a:rPr lang="en-US" dirty="0"/>
              <a:t>Chernoff Bounds – lower tail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17E21-3871-43C1-C2E2-101C31C38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5C1F5-68C4-3D40-BD9B-61378355F3B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F003F1-6D3F-51D5-7CC5-840F072E7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" y="1295400"/>
            <a:ext cx="8412480" cy="1524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1E3CE65-5772-7F6F-CA80-0A910C522E8F}"/>
              </a:ext>
            </a:extLst>
          </p:cNvPr>
          <p:cNvSpPr/>
          <p:nvPr/>
        </p:nvSpPr>
        <p:spPr bwMode="auto">
          <a:xfrm>
            <a:off x="762000" y="5105400"/>
            <a:ext cx="20574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A8407E-0028-BDDD-402C-F1D5874A15C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3048000"/>
            <a:ext cx="6210299" cy="36371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E4D792-8074-6B04-18BF-D6EBA0EAF190}"/>
              </a:ext>
            </a:extLst>
          </p:cNvPr>
          <p:cNvSpPr txBox="1"/>
          <p:nvPr/>
        </p:nvSpPr>
        <p:spPr>
          <a:xfrm>
            <a:off x="76200" y="6604084"/>
            <a:ext cx="3392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Image from https://</a:t>
            </a:r>
            <a:r>
              <a:rPr lang="en-US" sz="1050" dirty="0" err="1"/>
              <a:t>zhuanlan.zhihu.com</a:t>
            </a:r>
            <a:r>
              <a:rPr lang="en-US" sz="1050" dirty="0"/>
              <a:t>/p/441281881</a:t>
            </a:r>
          </a:p>
        </p:txBody>
      </p:sp>
    </p:spTree>
    <p:extLst>
      <p:ext uri="{BB962C8B-B14F-4D97-AF65-F5344CB8AC3E}">
        <p14:creationId xmlns:p14="http://schemas.microsoft.com/office/powerpoint/2010/main" val="1638329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E21E8-5F45-E68C-CB07-23865E8E1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6C47C-2239-A1B9-A5B4-2C1BF6043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r>
              <a:rPr lang="en-US" dirty="0"/>
              <a:t>Chernoff Bounds - Simplified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C6AEE-8C35-148A-A793-30B6C492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5C1F5-68C4-3D40-BD9B-61378355F3B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7BAB5D9-CB6C-C245-5F9D-F4D00BACA767}"/>
              </a:ext>
            </a:extLst>
          </p:cNvPr>
          <p:cNvSpPr/>
          <p:nvPr/>
        </p:nvSpPr>
        <p:spPr bwMode="auto">
          <a:xfrm>
            <a:off x="762000" y="5105400"/>
            <a:ext cx="20574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874E20-4589-F2CF-21FF-4484FA542D6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3048000"/>
            <a:ext cx="6210299" cy="36371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37DB68-12A2-650F-7041-F736BDB5483B}"/>
              </a:ext>
            </a:extLst>
          </p:cNvPr>
          <p:cNvSpPr txBox="1"/>
          <p:nvPr/>
        </p:nvSpPr>
        <p:spPr>
          <a:xfrm>
            <a:off x="76200" y="6604084"/>
            <a:ext cx="3392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Image from https://</a:t>
            </a:r>
            <a:r>
              <a:rPr lang="en-US" sz="1050" dirty="0" err="1"/>
              <a:t>zhuanlan.zhihu.com</a:t>
            </a:r>
            <a:r>
              <a:rPr lang="en-US" sz="1050" dirty="0"/>
              <a:t>/p/441281881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703F90-4B05-743E-B41A-118F32398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82" y="1260558"/>
            <a:ext cx="8794539" cy="1309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B6CFD6-2D5C-D101-80A9-23F6D66F4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601" y="2415492"/>
            <a:ext cx="32385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23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4EEE1-E0B3-E1E9-8DAE-E5A2C310F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dirty="0"/>
              <a:t>Floyd-Rivest selection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9F342-F607-2C80-161A-F5BB7BCFA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5C1F5-68C4-3D40-BD9B-61378355F3B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9815E8-3190-E27F-B3B6-4E38E9814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838200"/>
            <a:ext cx="835924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70EB4-8488-1A73-5DF8-DD48ECD79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17394-E04D-AADF-22AA-661506F2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685800"/>
          </a:xfrm>
        </p:spPr>
        <p:txBody>
          <a:bodyPr/>
          <a:lstStyle/>
          <a:p>
            <a:r>
              <a:rPr lang="en-US" dirty="0"/>
              <a:t>Floyd-Rivest selection, continued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17D65-3AB2-BF43-E316-E532D378A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5C1F5-68C4-3D40-BD9B-61378355F3B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3FB693-83C2-5A94-B6DB-75A3893AD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838200"/>
            <a:ext cx="8727047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97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E0AFE-3218-ED93-83E5-A801E6418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6372C-E1A4-495D-5FD8-AC0A169E0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685800"/>
          </a:xfrm>
        </p:spPr>
        <p:txBody>
          <a:bodyPr/>
          <a:lstStyle/>
          <a:p>
            <a:r>
              <a:rPr lang="en-US" dirty="0"/>
              <a:t>Floyd-Rivest selection, analysis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058F3-A329-D1F8-2DF5-A5246BE6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5C1F5-68C4-3D40-BD9B-61378355F3B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6F46FB-89D0-918D-D398-20124EAA2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47800"/>
            <a:ext cx="8831841" cy="313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36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F4BFA-76D0-5D65-0202-580380FB7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3D465-0EFB-A46A-F4A8-F5631DF82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685800"/>
          </a:xfrm>
        </p:spPr>
        <p:txBody>
          <a:bodyPr/>
          <a:lstStyle/>
          <a:p>
            <a:r>
              <a:rPr lang="en-US" dirty="0"/>
              <a:t>Floyd-Rivest selection, analysis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2AB44-B4B0-30D4-A941-B075D0ABF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5C1F5-68C4-3D40-BD9B-61378355F3B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D4BD1E-0691-B1A0-8A7B-44E7E6A39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600200"/>
            <a:ext cx="877824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44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3093E-170F-5232-ED7E-E09B226A5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0"/>
            <a:ext cx="9144000" cy="533400"/>
          </a:xfrm>
        </p:spPr>
        <p:txBody>
          <a:bodyPr/>
          <a:lstStyle/>
          <a:p>
            <a:r>
              <a:rPr lang="en-US" sz="4000" dirty="0"/>
              <a:t>Sums of Geometric Random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5ADDD-C1DA-3E75-3E96-1A1DF1318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5C1F5-68C4-3D40-BD9B-61378355F3B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CBED76-9393-4466-7D4D-6CACF8241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56412"/>
            <a:ext cx="8434120" cy="536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79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A62BD-84D3-BC21-7A24-897DD24E6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BF3FA-1CC0-2058-B7F3-8517A57D5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0"/>
            <a:ext cx="9144000" cy="533400"/>
          </a:xfrm>
        </p:spPr>
        <p:txBody>
          <a:bodyPr/>
          <a:lstStyle/>
          <a:p>
            <a:r>
              <a:rPr lang="en-US" sz="4000" dirty="0"/>
              <a:t>Sums of Geometric Random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9B844B-490D-5CD3-8518-59D6A2ADE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5C1F5-68C4-3D40-BD9B-61378355F3B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2AA250-7356-02AB-403E-F91127528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56561"/>
            <a:ext cx="8360554" cy="584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03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ABC90-E346-569E-0A43-6C06A4174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6B9B6-EF04-421F-9BA2-E4B9F4E4B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0"/>
            <a:ext cx="9144000" cy="533400"/>
          </a:xfrm>
        </p:spPr>
        <p:txBody>
          <a:bodyPr/>
          <a:lstStyle/>
          <a:p>
            <a:r>
              <a:rPr lang="en-US" sz="4000" dirty="0"/>
              <a:t>Sums of Geometric Random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02E03-719E-0127-CF00-885F4F559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5C1F5-68C4-3D40-BD9B-61378355F3B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DFC736-5E13-3223-EA86-D2F3A9BEB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838200"/>
            <a:ext cx="8797845" cy="586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81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20FF8-5992-9E28-8E59-6D671223B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Markov’s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0B83F-7292-3DC3-5E69-37950729C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5C1F5-68C4-3D40-BD9B-61378355F3B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9D81FD-BF44-D8CE-D9AC-9B608725F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39" y="1981200"/>
            <a:ext cx="8344958" cy="1447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A11BFB-3596-AAEB-D6F8-C7B716641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786" y="3657600"/>
            <a:ext cx="5902427" cy="2698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B10BAA-1608-085C-C80B-A3AA65757D2C}"/>
              </a:ext>
            </a:extLst>
          </p:cNvPr>
          <p:cNvSpPr txBox="1"/>
          <p:nvPr/>
        </p:nvSpPr>
        <p:spPr>
          <a:xfrm>
            <a:off x="228600" y="6581001"/>
            <a:ext cx="54248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Image from https://</a:t>
            </a:r>
            <a:r>
              <a:rPr lang="en-US" sz="1100" dirty="0" err="1"/>
              <a:t>mathmonks.com</a:t>
            </a:r>
            <a:r>
              <a:rPr lang="en-US" sz="1100" dirty="0"/>
              <a:t>/inequalities/</a:t>
            </a:r>
            <a:r>
              <a:rPr lang="en-US" sz="1100" dirty="0" err="1"/>
              <a:t>markov</a:t>
            </a:r>
            <a:r>
              <a:rPr lang="en-US" sz="1100" dirty="0"/>
              <a:t>-and-</a:t>
            </a:r>
            <a:r>
              <a:rPr lang="en-US" sz="1100" dirty="0" err="1"/>
              <a:t>chebyshevs</a:t>
            </a:r>
            <a:r>
              <a:rPr lang="en-US" sz="1100" dirty="0"/>
              <a:t>-inequality</a:t>
            </a:r>
          </a:p>
        </p:txBody>
      </p:sp>
    </p:spTree>
    <p:extLst>
      <p:ext uri="{BB962C8B-B14F-4D97-AF65-F5344CB8AC3E}">
        <p14:creationId xmlns:p14="http://schemas.microsoft.com/office/powerpoint/2010/main" val="936416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55184-A520-CDDE-9054-AAB226F43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84815-D473-E965-7618-36497A8C7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800"/>
            <a:ext cx="9144000" cy="533400"/>
          </a:xfrm>
        </p:spPr>
        <p:txBody>
          <a:bodyPr/>
          <a:lstStyle/>
          <a:p>
            <a:r>
              <a:rPr lang="en-US" sz="4000" dirty="0"/>
              <a:t>Sums of Geometric Random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D4E83-93D0-B5F3-2841-D04BD2A3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5C1F5-68C4-3D40-BD9B-61378355F3B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D44260-351F-1A0F-97DA-C661E0365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882386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25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Fisher-Yates Random Shuffling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00287-E5E2-194D-A07C-A3FC8EA239E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60" y="1752600"/>
            <a:ext cx="7848600" cy="2166596"/>
          </a:xfrm>
          <a:prstGeom prst="rect">
            <a:avLst/>
          </a:prstGeom>
          <a:ln w="38100" cap="sq">
            <a:solidFill>
              <a:srgbClr val="40458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4223996"/>
            <a:ext cx="5863154" cy="2166595"/>
          </a:xfrm>
          <a:prstGeom prst="rect">
            <a:avLst/>
          </a:prstGeom>
          <a:ln w="38100" cap="sq">
            <a:solidFill>
              <a:srgbClr val="40458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8115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Fisher-Yates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772400" cy="4876800"/>
          </a:xfrm>
        </p:spPr>
        <p:txBody>
          <a:bodyPr/>
          <a:lstStyle/>
          <a:p>
            <a:r>
              <a:rPr lang="en-US" sz="2400" dirty="0"/>
              <a:t>This algorithm runs in O(n) time, by spending O(1) time per element, swapping it with an element earlier in the array (or itself).</a:t>
            </a:r>
          </a:p>
          <a:p>
            <a:r>
              <a:rPr lang="en-US" sz="2400" dirty="0"/>
              <a:t>Notice that each element has an equal probability, of 1/n, of being chosen as the last element in the array X (including the element that starts out in that position).</a:t>
            </a:r>
          </a:p>
          <a:p>
            <a:r>
              <a:rPr lang="en-US" sz="2400" dirty="0"/>
              <a:t>Applying this analysis recursively, we see that the output permutation has probability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That is, each permutation is equally likely.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/>
              <a:t>Randomized Algorithms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00287-E5E2-194D-A07C-A3FC8EA239E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00" y="5043151"/>
            <a:ext cx="3975100" cy="81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54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6B618-6D65-DC56-8D19-1363F89D8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r>
              <a:rPr lang="en-US" dirty="0"/>
              <a:t>A More Careful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1D46D-7252-4B5E-0DCD-D9268410B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5C1F5-68C4-3D40-BD9B-61378355F3B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8C5FA2-B0C5-2111-3117-9EF8AE73D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0" y="1230900"/>
            <a:ext cx="8870846" cy="50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50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2D7F5-BA3E-B794-24D1-DF5E3ADFB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E6DC4-E947-0F5F-3FEA-BA54F631F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r>
              <a:rPr lang="en-US" dirty="0"/>
              <a:t>A More Careful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559AF-4F9F-2349-3F55-CFFEABAF7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5C1F5-68C4-3D40-BD9B-61378355F3B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D132EF-F8C0-C4A5-C75A-9E659BFE3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96259"/>
            <a:ext cx="7162800" cy="570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70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4A096B2-D9B6-C47D-62D4-32BAD0B054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Revisiting Skip Lists</a:t>
            </a:r>
          </a:p>
        </p:txBody>
      </p:sp>
      <p:sp>
        <p:nvSpPr>
          <p:cNvPr id="5123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93072971-E792-F2EA-AE6F-E10CE5E0320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76400"/>
            <a:ext cx="7924800" cy="2971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A </a:t>
            </a:r>
            <a:r>
              <a:rPr lang="en-US" altLang="en-US" sz="2000" dirty="0">
                <a:solidFill>
                  <a:srgbClr val="FF0000"/>
                </a:solidFill>
              </a:rPr>
              <a:t>skip list </a:t>
            </a:r>
            <a:r>
              <a:rPr lang="en-US" altLang="en-US" sz="2000" dirty="0"/>
              <a:t>for a set </a:t>
            </a:r>
            <a:r>
              <a:rPr lang="en-US" altLang="en-US" sz="2000" b="1" i="1" dirty="0">
                <a:latin typeface="Times New Roman" panose="02020603050405020304" pitchFamily="18" charset="0"/>
              </a:rPr>
              <a:t>S</a:t>
            </a:r>
            <a:r>
              <a:rPr lang="en-US" altLang="en-US" sz="2000" dirty="0"/>
              <a:t> of distinct (key, element) items is a series of lists </a:t>
            </a:r>
            <a:r>
              <a:rPr lang="en-US" altLang="en-US" sz="2000" b="1" i="1" dirty="0">
                <a:latin typeface="Times New Roman" panose="02020603050405020304" pitchFamily="18" charset="0"/>
              </a:rPr>
              <a:t>S</a:t>
            </a:r>
            <a:r>
              <a:rPr lang="en-US" altLang="en-US" sz="2000" baseline="-25000" dirty="0">
                <a:latin typeface="Times New Roman" panose="02020603050405020304" pitchFamily="18" charset="0"/>
              </a:rPr>
              <a:t>0</a:t>
            </a:r>
            <a:r>
              <a:rPr lang="en-US" altLang="en-US" sz="2000" dirty="0">
                <a:latin typeface="Times New Roman" panose="02020603050405020304" pitchFamily="18" charset="0"/>
              </a:rPr>
              <a:t>, </a:t>
            </a:r>
            <a:r>
              <a:rPr lang="en-US" altLang="en-US" sz="2000" b="1" i="1" dirty="0">
                <a:latin typeface="Times New Roman" panose="02020603050405020304" pitchFamily="18" charset="0"/>
              </a:rPr>
              <a:t>S</a:t>
            </a:r>
            <a:r>
              <a:rPr lang="en-US" altLang="en-US" sz="2000" baseline="-25000" dirty="0">
                <a:latin typeface="Times New Roman" panose="02020603050405020304" pitchFamily="18" charset="0"/>
              </a:rPr>
              <a:t>1 </a:t>
            </a:r>
            <a:r>
              <a:rPr lang="en-US" altLang="en-US" sz="2000" dirty="0">
                <a:latin typeface="Times New Roman" panose="02020603050405020304" pitchFamily="18" charset="0"/>
              </a:rPr>
              <a:t>, … , </a:t>
            </a:r>
            <a:r>
              <a:rPr lang="en-US" altLang="en-US" sz="2000" b="1" i="1" dirty="0" err="1">
                <a:latin typeface="Times New Roman" panose="02020603050405020304" pitchFamily="18" charset="0"/>
              </a:rPr>
              <a:t>S</a:t>
            </a:r>
            <a:r>
              <a:rPr lang="en-US" altLang="en-US" sz="2000" b="1" i="1" baseline="-25000" dirty="0" err="1">
                <a:latin typeface="Times New Roman" panose="02020603050405020304" pitchFamily="18" charset="0"/>
              </a:rPr>
              <a:t>h</a:t>
            </a:r>
            <a:r>
              <a:rPr lang="en-US" altLang="en-US" sz="2000" dirty="0"/>
              <a:t> such that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Each list </a:t>
            </a:r>
            <a:r>
              <a:rPr lang="en-US" altLang="en-US" sz="1800" b="1" i="1" dirty="0">
                <a:latin typeface="Times New Roman" panose="02020603050405020304" pitchFamily="18" charset="0"/>
              </a:rPr>
              <a:t>S</a:t>
            </a:r>
            <a:r>
              <a:rPr lang="en-US" altLang="en-US" sz="1800" b="1" i="1" baseline="-25000" dirty="0">
                <a:latin typeface="Times New Roman" panose="02020603050405020304" pitchFamily="18" charset="0"/>
              </a:rPr>
              <a:t>i</a:t>
            </a:r>
            <a:r>
              <a:rPr lang="en-US" altLang="en-US" sz="1800" dirty="0"/>
              <a:t> contains the special keys </a:t>
            </a:r>
            <a:r>
              <a:rPr lang="en-US" altLang="en-US" sz="1800" dirty="0">
                <a:latin typeface="Symbol" pitchFamily="2" charset="2"/>
                <a:sym typeface="Symbol" pitchFamily="2" charset="2"/>
              </a:rPr>
              <a:t>+</a:t>
            </a:r>
            <a:r>
              <a:rPr lang="en-US" altLang="en-US" sz="1800" dirty="0">
                <a:sym typeface="Symbol" pitchFamily="2" charset="2"/>
              </a:rPr>
              <a:t> </a:t>
            </a:r>
            <a:r>
              <a:rPr lang="en-US" altLang="en-US" sz="1800" dirty="0"/>
              <a:t>and </a:t>
            </a:r>
            <a:r>
              <a:rPr lang="en-US" altLang="en-US" sz="1800" dirty="0">
                <a:latin typeface="Symbol" pitchFamily="2" charset="2"/>
                <a:sym typeface="Symbol" pitchFamily="2" charset="2"/>
              </a:rPr>
              <a:t>-</a:t>
            </a:r>
            <a:r>
              <a:rPr lang="en-US" altLang="en-US" sz="1800" dirty="0">
                <a:sym typeface="Symbol" pitchFamily="2" charset="2"/>
              </a:rPr>
              <a:t></a:t>
            </a:r>
            <a:r>
              <a:rPr lang="en-US" altLang="en-US" sz="1800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List </a:t>
            </a:r>
            <a:r>
              <a:rPr lang="en-US" altLang="en-US" sz="1800" b="1" i="1" dirty="0">
                <a:latin typeface="Times New Roman" panose="02020603050405020304" pitchFamily="18" charset="0"/>
              </a:rPr>
              <a:t>S</a:t>
            </a:r>
            <a:r>
              <a:rPr lang="en-US" altLang="en-US" sz="1800" baseline="-25000" dirty="0">
                <a:latin typeface="Times New Roman" panose="02020603050405020304" pitchFamily="18" charset="0"/>
              </a:rPr>
              <a:t>0</a:t>
            </a:r>
            <a:r>
              <a:rPr lang="en-US" altLang="en-US" sz="1800" dirty="0"/>
              <a:t> contains the keys of </a:t>
            </a:r>
            <a:r>
              <a:rPr lang="en-US" altLang="en-US" sz="1800" b="1" i="1" dirty="0">
                <a:latin typeface="Times New Roman" panose="02020603050405020304" pitchFamily="18" charset="0"/>
              </a:rPr>
              <a:t>S </a:t>
            </a:r>
            <a:r>
              <a:rPr lang="en-US" altLang="en-US" sz="1800" dirty="0"/>
              <a:t>in non-decreasing order </a:t>
            </a:r>
            <a:endParaRPr lang="en-US" altLang="en-US" sz="1800" baseline="-25000" dirty="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Each list is a subsequence of the previous one, i.e.,</a:t>
            </a:r>
            <a:br>
              <a:rPr lang="en-US" altLang="en-US" sz="1800" dirty="0"/>
            </a:br>
            <a:r>
              <a:rPr lang="en-US" altLang="en-US" sz="1800" dirty="0"/>
              <a:t>			</a:t>
            </a:r>
            <a:r>
              <a:rPr lang="en-US" altLang="en-US" sz="1800" b="1" i="1" dirty="0">
                <a:latin typeface="Times New Roman" panose="02020603050405020304" pitchFamily="18" charset="0"/>
              </a:rPr>
              <a:t>S</a:t>
            </a:r>
            <a:r>
              <a:rPr lang="en-US" altLang="en-US" sz="1800" baseline="-25000" dirty="0">
                <a:latin typeface="Times New Roman" panose="02020603050405020304" pitchFamily="18" charset="0"/>
              </a:rPr>
              <a:t>0 </a:t>
            </a:r>
            <a:r>
              <a:rPr lang="en-US" altLang="en-US" sz="1800" dirty="0">
                <a:latin typeface="Times New Roman" panose="02020603050405020304" pitchFamily="18" charset="0"/>
                <a:sym typeface="Symbol" pitchFamily="2" charset="2"/>
              </a:rPr>
              <a:t></a:t>
            </a:r>
            <a:r>
              <a:rPr lang="en-US" altLang="en-US" sz="1800" baseline="-25000" dirty="0"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>
                <a:latin typeface="Times New Roman" panose="02020603050405020304" pitchFamily="18" charset="0"/>
              </a:rPr>
              <a:t>S</a:t>
            </a:r>
            <a:r>
              <a:rPr lang="en-US" altLang="en-US" sz="1800" baseline="-25000" dirty="0">
                <a:latin typeface="Times New Roman" panose="02020603050405020304" pitchFamily="18" charset="0"/>
              </a:rPr>
              <a:t>1 </a:t>
            </a:r>
            <a:r>
              <a:rPr lang="en-US" altLang="en-US" sz="1800" dirty="0">
                <a:latin typeface="Times New Roman" panose="02020603050405020304" pitchFamily="18" charset="0"/>
                <a:sym typeface="Symbol" pitchFamily="2" charset="2"/>
              </a:rPr>
              <a:t></a:t>
            </a:r>
            <a:r>
              <a:rPr lang="en-US" altLang="en-US" sz="1800" baseline="-250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Times New Roman" panose="02020603050405020304" pitchFamily="18" charset="0"/>
              </a:rPr>
              <a:t> … </a:t>
            </a:r>
            <a:r>
              <a:rPr lang="en-US" altLang="en-US" sz="1800" dirty="0">
                <a:latin typeface="Times New Roman" panose="02020603050405020304" pitchFamily="18" charset="0"/>
                <a:sym typeface="Symbol" pitchFamily="2" charset="2"/>
              </a:rPr>
              <a:t>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latin typeface="Times New Roman" panose="02020603050405020304" pitchFamily="18" charset="0"/>
              </a:rPr>
              <a:t>S</a:t>
            </a:r>
            <a:r>
              <a:rPr lang="en-US" altLang="en-US" sz="1800" b="1" i="1" baseline="-25000" dirty="0" err="1">
                <a:latin typeface="Times New Roman" panose="02020603050405020304" pitchFamily="18" charset="0"/>
              </a:rPr>
              <a:t>h</a:t>
            </a:r>
            <a:endParaRPr lang="en-US" altLang="en-US" sz="1800" b="1" i="1" baseline="-25000" dirty="0">
              <a:latin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List </a:t>
            </a:r>
            <a:r>
              <a:rPr lang="en-US" altLang="en-US" sz="1800" b="1" i="1" dirty="0" err="1">
                <a:latin typeface="Times New Roman" panose="02020603050405020304" pitchFamily="18" charset="0"/>
              </a:rPr>
              <a:t>S</a:t>
            </a:r>
            <a:r>
              <a:rPr lang="en-US" altLang="en-US" sz="1800" b="1" i="1" baseline="-25000" dirty="0" err="1">
                <a:latin typeface="Times New Roman" panose="02020603050405020304" pitchFamily="18" charset="0"/>
              </a:rPr>
              <a:t>h</a:t>
            </a:r>
            <a:r>
              <a:rPr lang="en-US" altLang="en-US" sz="1800" b="1" i="1" baseline="-250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/>
              <a:t>contains only the two special keys, plus and minus infinity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Each element is copied to the next higher level with probability 1/2.</a:t>
            </a:r>
          </a:p>
        </p:txBody>
      </p:sp>
      <p:grpSp>
        <p:nvGrpSpPr>
          <p:cNvPr id="5124" name="Group 4">
            <a:extLst>
              <a:ext uri="{FF2B5EF4-FFF2-40B4-BE49-F238E27FC236}">
                <a16:creationId xmlns:a16="http://schemas.microsoft.com/office/drawing/2014/main" id="{1B1AFC27-56F0-8117-6A3D-19D512867879}"/>
              </a:ext>
            </a:extLst>
          </p:cNvPr>
          <p:cNvGrpSpPr>
            <a:grpSpLocks/>
          </p:cNvGrpSpPr>
          <p:nvPr/>
        </p:nvGrpSpPr>
        <p:grpSpPr bwMode="auto">
          <a:xfrm>
            <a:off x="1330325" y="6318250"/>
            <a:ext cx="7280275" cy="215900"/>
            <a:chOff x="838" y="3693"/>
            <a:chExt cx="4586" cy="136"/>
          </a:xfrm>
        </p:grpSpPr>
        <p:sp>
          <p:nvSpPr>
            <p:cNvPr id="16416" name="Rectangle 5">
              <a:extLst>
                <a:ext uri="{FF2B5EF4-FFF2-40B4-BE49-F238E27FC236}">
                  <a16:creationId xmlns:a16="http://schemas.microsoft.com/office/drawing/2014/main" id="{2CB000A3-22C7-9543-BB93-A6F10417C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" y="3693"/>
              <a:ext cx="229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>
                  <a:solidFill>
                    <a:schemeClr val="accent1">
                      <a:lumMod val="20000"/>
                      <a:lumOff val="80000"/>
                    </a:schemeClr>
                  </a:solidFill>
                  <a:highlight>
                    <a:srgbClr val="0000FF"/>
                  </a:highlight>
                  <a:latin typeface="Times New Roman" charset="0"/>
                  <a:cs typeface="+mn-cs"/>
                </a:rPr>
                <a:t>56</a:t>
              </a:r>
            </a:p>
          </p:txBody>
        </p:sp>
        <p:sp>
          <p:nvSpPr>
            <p:cNvPr id="16417" name="Rectangle 6">
              <a:extLst>
                <a:ext uri="{FF2B5EF4-FFF2-40B4-BE49-F238E27FC236}">
                  <a16:creationId xmlns:a16="http://schemas.microsoft.com/office/drawing/2014/main" id="{8EDB2B58-510F-F387-5C85-D66826324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0" y="3693"/>
              <a:ext cx="227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>
                  <a:solidFill>
                    <a:schemeClr val="accent1">
                      <a:lumMod val="20000"/>
                      <a:lumOff val="80000"/>
                    </a:schemeClr>
                  </a:solidFill>
                  <a:highlight>
                    <a:srgbClr val="0000FF"/>
                  </a:highlight>
                  <a:latin typeface="Times New Roman" charset="0"/>
                  <a:cs typeface="+mn-cs"/>
                </a:rPr>
                <a:t>64</a:t>
              </a:r>
            </a:p>
          </p:txBody>
        </p:sp>
        <p:sp>
          <p:nvSpPr>
            <p:cNvPr id="16418" name="Rectangle 7">
              <a:extLst>
                <a:ext uri="{FF2B5EF4-FFF2-40B4-BE49-F238E27FC236}">
                  <a16:creationId xmlns:a16="http://schemas.microsoft.com/office/drawing/2014/main" id="{A2BE08D2-5ED9-F8F8-57F7-F7926AF3B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2" y="3693"/>
              <a:ext cx="228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>
                  <a:solidFill>
                    <a:schemeClr val="accent1">
                      <a:lumMod val="20000"/>
                      <a:lumOff val="80000"/>
                    </a:schemeClr>
                  </a:solidFill>
                  <a:highlight>
                    <a:srgbClr val="0000FF"/>
                  </a:highlight>
                  <a:latin typeface="Times New Roman" charset="0"/>
                  <a:cs typeface="+mn-cs"/>
                </a:rPr>
                <a:t>78</a:t>
              </a:r>
            </a:p>
          </p:txBody>
        </p:sp>
        <p:sp>
          <p:nvSpPr>
            <p:cNvPr id="16419" name="Rectangle 8">
              <a:extLst>
                <a:ext uri="{FF2B5EF4-FFF2-40B4-BE49-F238E27FC236}">
                  <a16:creationId xmlns:a16="http://schemas.microsoft.com/office/drawing/2014/main" id="{5B4CF796-F1A6-A0CA-96ED-0A60D6EB1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6" y="3693"/>
              <a:ext cx="228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solidFill>
                    <a:schemeClr val="accent1">
                      <a:lumMod val="20000"/>
                      <a:lumOff val="80000"/>
                    </a:schemeClr>
                  </a:solidFill>
                  <a:highlight>
                    <a:srgbClr val="0000FF"/>
                  </a:highlight>
                  <a:latin typeface="Symbol" charset="2"/>
                  <a:cs typeface="+mn-cs"/>
                  <a:sym typeface="Symbol" charset="2"/>
                </a:rPr>
                <a:t>+</a:t>
              </a:r>
              <a:r>
                <a:rPr lang="en-US">
                  <a:solidFill>
                    <a:schemeClr val="accent1">
                      <a:lumMod val="20000"/>
                      <a:lumOff val="80000"/>
                    </a:schemeClr>
                  </a:solidFill>
                  <a:highlight>
                    <a:srgbClr val="0000FF"/>
                  </a:highlight>
                  <a:cs typeface="+mn-cs"/>
                  <a:sym typeface="Symbol" charset="2"/>
                </a:rPr>
                <a:t></a:t>
              </a:r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FF"/>
                </a:highlight>
                <a:latin typeface="Times New Roman" charset="0"/>
                <a:cs typeface="+mn-cs"/>
              </a:endParaRPr>
            </a:p>
          </p:txBody>
        </p:sp>
        <p:sp>
          <p:nvSpPr>
            <p:cNvPr id="16420" name="Rectangle 9">
              <a:extLst>
                <a:ext uri="{FF2B5EF4-FFF2-40B4-BE49-F238E27FC236}">
                  <a16:creationId xmlns:a16="http://schemas.microsoft.com/office/drawing/2014/main" id="{A04D5241-3D9C-CA8F-2EA3-49EF5BDAC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0" y="3693"/>
              <a:ext cx="228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>
                  <a:solidFill>
                    <a:schemeClr val="accent1">
                      <a:lumMod val="20000"/>
                      <a:lumOff val="80000"/>
                    </a:schemeClr>
                  </a:solidFill>
                  <a:highlight>
                    <a:srgbClr val="0000FF"/>
                  </a:highlight>
                  <a:latin typeface="Times New Roman" charset="0"/>
                  <a:cs typeface="+mn-cs"/>
                </a:rPr>
                <a:t>31</a:t>
              </a:r>
            </a:p>
          </p:txBody>
        </p:sp>
        <p:sp>
          <p:nvSpPr>
            <p:cNvPr id="16421" name="Rectangle 10">
              <a:extLst>
                <a:ext uri="{FF2B5EF4-FFF2-40B4-BE49-F238E27FC236}">
                  <a16:creationId xmlns:a16="http://schemas.microsoft.com/office/drawing/2014/main" id="{593310DF-EA55-BC97-70E6-164BBD9B8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3" y="3693"/>
              <a:ext cx="229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>
                  <a:solidFill>
                    <a:schemeClr val="accent1">
                      <a:lumMod val="20000"/>
                      <a:lumOff val="80000"/>
                    </a:schemeClr>
                  </a:solidFill>
                  <a:highlight>
                    <a:srgbClr val="0000FF"/>
                  </a:highlight>
                  <a:latin typeface="Times New Roman" charset="0"/>
                  <a:cs typeface="+mn-cs"/>
                </a:rPr>
                <a:t>34</a:t>
              </a:r>
            </a:p>
          </p:txBody>
        </p:sp>
        <p:sp>
          <p:nvSpPr>
            <p:cNvPr id="16422" name="Rectangle 11">
              <a:extLst>
                <a:ext uri="{FF2B5EF4-FFF2-40B4-BE49-F238E27FC236}">
                  <a16:creationId xmlns:a16="http://schemas.microsoft.com/office/drawing/2014/main" id="{50B83034-9341-A695-B5DE-9FD62F462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2" y="3693"/>
              <a:ext cx="229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>
                  <a:solidFill>
                    <a:schemeClr val="accent1">
                      <a:lumMod val="20000"/>
                      <a:lumOff val="80000"/>
                    </a:schemeClr>
                  </a:solidFill>
                  <a:highlight>
                    <a:srgbClr val="0000FF"/>
                  </a:highlight>
                  <a:latin typeface="Times New Roman" charset="0"/>
                  <a:cs typeface="+mn-cs"/>
                </a:rPr>
                <a:t>44</a:t>
              </a:r>
            </a:p>
          </p:txBody>
        </p:sp>
        <p:sp>
          <p:nvSpPr>
            <p:cNvPr id="16423" name="Rectangle 12">
              <a:extLst>
                <a:ext uri="{FF2B5EF4-FFF2-40B4-BE49-F238E27FC236}">
                  <a16:creationId xmlns:a16="http://schemas.microsoft.com/office/drawing/2014/main" id="{D5F62418-7419-ABE5-5CE7-1ED830A50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" y="3693"/>
              <a:ext cx="229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solidFill>
                    <a:schemeClr val="accent1">
                      <a:lumMod val="20000"/>
                      <a:lumOff val="80000"/>
                    </a:schemeClr>
                  </a:solidFill>
                  <a:highlight>
                    <a:srgbClr val="0000FF"/>
                  </a:highlight>
                  <a:latin typeface="Symbol" charset="2"/>
                  <a:cs typeface="+mn-cs"/>
                  <a:sym typeface="Symbol" charset="2"/>
                </a:rPr>
                <a:t>-</a:t>
              </a:r>
              <a:r>
                <a:rPr lang="en-US">
                  <a:solidFill>
                    <a:schemeClr val="accent1">
                      <a:lumMod val="20000"/>
                      <a:lumOff val="80000"/>
                    </a:schemeClr>
                  </a:solidFill>
                  <a:highlight>
                    <a:srgbClr val="0000FF"/>
                  </a:highlight>
                  <a:cs typeface="+mn-cs"/>
                  <a:sym typeface="Symbol" charset="2"/>
                </a:rPr>
                <a:t></a:t>
              </a:r>
            </a:p>
          </p:txBody>
        </p:sp>
        <p:sp>
          <p:nvSpPr>
            <p:cNvPr id="16424" name="Rectangle 13">
              <a:extLst>
                <a:ext uri="{FF2B5EF4-FFF2-40B4-BE49-F238E27FC236}">
                  <a16:creationId xmlns:a16="http://schemas.microsoft.com/office/drawing/2014/main" id="{3CE2D171-41B8-137C-DCFA-7470B4130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2" y="3693"/>
              <a:ext cx="229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>
                  <a:solidFill>
                    <a:schemeClr val="accent1">
                      <a:lumMod val="20000"/>
                      <a:lumOff val="80000"/>
                    </a:schemeClr>
                  </a:solidFill>
                  <a:highlight>
                    <a:srgbClr val="0000FF"/>
                  </a:highlight>
                  <a:latin typeface="Times New Roman" charset="0"/>
                  <a:cs typeface="+mn-cs"/>
                </a:rPr>
                <a:t>12</a:t>
              </a:r>
            </a:p>
          </p:txBody>
        </p:sp>
        <p:sp>
          <p:nvSpPr>
            <p:cNvPr id="16425" name="Rectangle 14">
              <a:extLst>
                <a:ext uri="{FF2B5EF4-FFF2-40B4-BE49-F238E27FC236}">
                  <a16:creationId xmlns:a16="http://schemas.microsoft.com/office/drawing/2014/main" id="{D01432AB-61E8-338A-47DA-E9F634C5E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5" y="3693"/>
              <a:ext cx="229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>
                  <a:solidFill>
                    <a:schemeClr val="accent1">
                      <a:lumMod val="20000"/>
                      <a:lumOff val="80000"/>
                    </a:schemeClr>
                  </a:solidFill>
                  <a:highlight>
                    <a:srgbClr val="0000FF"/>
                  </a:highlight>
                  <a:latin typeface="Times New Roman" charset="0"/>
                  <a:cs typeface="+mn-cs"/>
                </a:rPr>
                <a:t>23</a:t>
              </a:r>
            </a:p>
          </p:txBody>
        </p:sp>
        <p:sp>
          <p:nvSpPr>
            <p:cNvPr id="16426" name="Rectangle 15">
              <a:extLst>
                <a:ext uri="{FF2B5EF4-FFF2-40B4-BE49-F238E27FC236}">
                  <a16:creationId xmlns:a16="http://schemas.microsoft.com/office/drawing/2014/main" id="{2EF1DCA9-84CD-FEC7-7826-66A9929BB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" y="3693"/>
              <a:ext cx="229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>
                  <a:solidFill>
                    <a:schemeClr val="accent1">
                      <a:lumMod val="20000"/>
                      <a:lumOff val="80000"/>
                    </a:schemeClr>
                  </a:solidFill>
                  <a:highlight>
                    <a:srgbClr val="0000FF"/>
                  </a:highlight>
                  <a:latin typeface="Times New Roman" charset="0"/>
                  <a:cs typeface="+mn-cs"/>
                </a:rPr>
                <a:t>26</a:t>
              </a:r>
            </a:p>
          </p:txBody>
        </p:sp>
        <p:cxnSp>
          <p:nvCxnSpPr>
            <p:cNvPr id="5160" name="AutoShape 16">
              <a:extLst>
                <a:ext uri="{FF2B5EF4-FFF2-40B4-BE49-F238E27FC236}">
                  <a16:creationId xmlns:a16="http://schemas.microsoft.com/office/drawing/2014/main" id="{97047325-15E5-BE7F-6F87-1A37F80DC2F4}"/>
                </a:ext>
              </a:extLst>
            </p:cNvPr>
            <p:cNvCxnSpPr>
              <a:cxnSpLocks noChangeShapeType="1"/>
              <a:stCxn id="16423" idx="3"/>
              <a:endCxn id="16424" idx="1"/>
            </p:cNvCxnSpPr>
            <p:nvPr/>
          </p:nvCxnSpPr>
          <p:spPr bwMode="auto">
            <a:xfrm>
              <a:off x="1073" y="3761"/>
              <a:ext cx="193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1" name="AutoShape 17">
              <a:extLst>
                <a:ext uri="{FF2B5EF4-FFF2-40B4-BE49-F238E27FC236}">
                  <a16:creationId xmlns:a16="http://schemas.microsoft.com/office/drawing/2014/main" id="{0B636173-7CF9-6EA2-1A07-4F4548A89EFE}"/>
                </a:ext>
              </a:extLst>
            </p:cNvPr>
            <p:cNvCxnSpPr>
              <a:cxnSpLocks noChangeShapeType="1"/>
              <a:stCxn id="16425" idx="3"/>
              <a:endCxn id="16426" idx="1"/>
            </p:cNvCxnSpPr>
            <p:nvPr/>
          </p:nvCxnSpPr>
          <p:spPr bwMode="auto">
            <a:xfrm>
              <a:off x="1940" y="3761"/>
              <a:ext cx="193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2" name="AutoShape 18">
              <a:extLst>
                <a:ext uri="{FF2B5EF4-FFF2-40B4-BE49-F238E27FC236}">
                  <a16:creationId xmlns:a16="http://schemas.microsoft.com/office/drawing/2014/main" id="{B6A9BFA9-0793-0F90-C1BF-60880F8410D2}"/>
                </a:ext>
              </a:extLst>
            </p:cNvPr>
            <p:cNvCxnSpPr>
              <a:cxnSpLocks noChangeShapeType="1"/>
              <a:stCxn id="16420" idx="3"/>
              <a:endCxn id="16421" idx="1"/>
            </p:cNvCxnSpPr>
            <p:nvPr/>
          </p:nvCxnSpPr>
          <p:spPr bwMode="auto">
            <a:xfrm>
              <a:off x="2844" y="3761"/>
              <a:ext cx="193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3" name="AutoShape 19">
              <a:extLst>
                <a:ext uri="{FF2B5EF4-FFF2-40B4-BE49-F238E27FC236}">
                  <a16:creationId xmlns:a16="http://schemas.microsoft.com/office/drawing/2014/main" id="{CD94DF11-6735-A537-D335-254A2D7BBAEB}"/>
                </a:ext>
              </a:extLst>
            </p:cNvPr>
            <p:cNvCxnSpPr>
              <a:cxnSpLocks noChangeShapeType="1"/>
              <a:stCxn id="16424" idx="3"/>
              <a:endCxn id="16425" idx="1"/>
            </p:cNvCxnSpPr>
            <p:nvPr/>
          </p:nvCxnSpPr>
          <p:spPr bwMode="auto">
            <a:xfrm>
              <a:off x="1507" y="3761"/>
              <a:ext cx="192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4" name="AutoShape 20">
              <a:extLst>
                <a:ext uri="{FF2B5EF4-FFF2-40B4-BE49-F238E27FC236}">
                  <a16:creationId xmlns:a16="http://schemas.microsoft.com/office/drawing/2014/main" id="{B4469A54-061A-DA37-BAB6-3CD3A1D18848}"/>
                </a:ext>
              </a:extLst>
            </p:cNvPr>
            <p:cNvCxnSpPr>
              <a:cxnSpLocks noChangeShapeType="1"/>
              <a:stCxn id="16426" idx="3"/>
              <a:endCxn id="16420" idx="1"/>
            </p:cNvCxnSpPr>
            <p:nvPr/>
          </p:nvCxnSpPr>
          <p:spPr bwMode="auto">
            <a:xfrm>
              <a:off x="2374" y="3761"/>
              <a:ext cx="23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5" name="AutoShape 21">
              <a:extLst>
                <a:ext uri="{FF2B5EF4-FFF2-40B4-BE49-F238E27FC236}">
                  <a16:creationId xmlns:a16="http://schemas.microsoft.com/office/drawing/2014/main" id="{E0C96E19-BD0E-CA1A-4E89-A47AE10BC085}"/>
                </a:ext>
              </a:extLst>
            </p:cNvPr>
            <p:cNvCxnSpPr>
              <a:cxnSpLocks noChangeShapeType="1"/>
              <a:stCxn id="16421" idx="3"/>
              <a:endCxn id="16422" idx="1"/>
            </p:cNvCxnSpPr>
            <p:nvPr/>
          </p:nvCxnSpPr>
          <p:spPr bwMode="auto">
            <a:xfrm>
              <a:off x="3278" y="3761"/>
              <a:ext cx="178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6" name="AutoShape 22">
              <a:extLst>
                <a:ext uri="{FF2B5EF4-FFF2-40B4-BE49-F238E27FC236}">
                  <a16:creationId xmlns:a16="http://schemas.microsoft.com/office/drawing/2014/main" id="{5835F586-407C-1C22-84F7-4730DDFF2412}"/>
                </a:ext>
              </a:extLst>
            </p:cNvPr>
            <p:cNvCxnSpPr>
              <a:cxnSpLocks noChangeShapeType="1"/>
              <a:stCxn id="16422" idx="3"/>
              <a:endCxn id="16416" idx="1"/>
            </p:cNvCxnSpPr>
            <p:nvPr/>
          </p:nvCxnSpPr>
          <p:spPr bwMode="auto">
            <a:xfrm>
              <a:off x="3697" y="3761"/>
              <a:ext cx="193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7" name="AutoShape 23">
              <a:extLst>
                <a:ext uri="{FF2B5EF4-FFF2-40B4-BE49-F238E27FC236}">
                  <a16:creationId xmlns:a16="http://schemas.microsoft.com/office/drawing/2014/main" id="{47084712-C9E0-B0CE-5648-F8110C9EF0B4}"/>
                </a:ext>
              </a:extLst>
            </p:cNvPr>
            <p:cNvCxnSpPr>
              <a:cxnSpLocks noChangeShapeType="1"/>
              <a:stCxn id="16416" idx="3"/>
              <a:endCxn id="16417" idx="1"/>
            </p:cNvCxnSpPr>
            <p:nvPr/>
          </p:nvCxnSpPr>
          <p:spPr bwMode="auto">
            <a:xfrm>
              <a:off x="4131" y="3761"/>
              <a:ext cx="193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8" name="AutoShape 24">
              <a:extLst>
                <a:ext uri="{FF2B5EF4-FFF2-40B4-BE49-F238E27FC236}">
                  <a16:creationId xmlns:a16="http://schemas.microsoft.com/office/drawing/2014/main" id="{BAF4267E-FC59-F71E-B5C4-61E9AD16EE56}"/>
                </a:ext>
              </a:extLst>
            </p:cNvPr>
            <p:cNvCxnSpPr>
              <a:cxnSpLocks noChangeShapeType="1"/>
              <a:stCxn id="16417" idx="3"/>
              <a:endCxn id="16418" idx="1"/>
            </p:cNvCxnSpPr>
            <p:nvPr/>
          </p:nvCxnSpPr>
          <p:spPr bwMode="auto">
            <a:xfrm>
              <a:off x="4563" y="3761"/>
              <a:ext cx="193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9" name="AutoShape 25">
              <a:extLst>
                <a:ext uri="{FF2B5EF4-FFF2-40B4-BE49-F238E27FC236}">
                  <a16:creationId xmlns:a16="http://schemas.microsoft.com/office/drawing/2014/main" id="{3E8326D8-CDF1-D4E4-7A98-D248CEA255F5}"/>
                </a:ext>
              </a:extLst>
            </p:cNvPr>
            <p:cNvCxnSpPr>
              <a:cxnSpLocks noChangeShapeType="1"/>
              <a:stCxn id="16418" idx="3"/>
              <a:endCxn id="16419" idx="1"/>
            </p:cNvCxnSpPr>
            <p:nvPr/>
          </p:nvCxnSpPr>
          <p:spPr bwMode="auto">
            <a:xfrm>
              <a:off x="4996" y="3761"/>
              <a:ext cx="194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125" name="Group 26">
            <a:extLst>
              <a:ext uri="{FF2B5EF4-FFF2-40B4-BE49-F238E27FC236}">
                <a16:creationId xmlns:a16="http://schemas.microsoft.com/office/drawing/2014/main" id="{F06F561E-DDE8-4562-99FE-6B4ED9E8A936}"/>
              </a:ext>
            </a:extLst>
          </p:cNvPr>
          <p:cNvGrpSpPr>
            <a:grpSpLocks/>
          </p:cNvGrpSpPr>
          <p:nvPr/>
        </p:nvGrpSpPr>
        <p:grpSpPr bwMode="auto">
          <a:xfrm>
            <a:off x="1330325" y="4799013"/>
            <a:ext cx="7280275" cy="215900"/>
            <a:chOff x="838" y="2736"/>
            <a:chExt cx="4586" cy="136"/>
          </a:xfrm>
        </p:grpSpPr>
        <p:sp>
          <p:nvSpPr>
            <p:cNvPr id="16413" name="Rectangle 27">
              <a:extLst>
                <a:ext uri="{FF2B5EF4-FFF2-40B4-BE49-F238E27FC236}">
                  <a16:creationId xmlns:a16="http://schemas.microsoft.com/office/drawing/2014/main" id="{7605E3E5-0D2C-2D2C-63DB-618CBFFDD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6" y="2736"/>
              <a:ext cx="228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solidFill>
                    <a:schemeClr val="accent1">
                      <a:lumMod val="20000"/>
                      <a:lumOff val="80000"/>
                    </a:schemeClr>
                  </a:solidFill>
                  <a:highlight>
                    <a:srgbClr val="0000FF"/>
                  </a:highlight>
                  <a:latin typeface="Symbol" charset="2"/>
                  <a:cs typeface="+mn-cs"/>
                  <a:sym typeface="Symbol" charset="2"/>
                </a:rPr>
                <a:t>+</a:t>
              </a:r>
              <a:r>
                <a:rPr lang="en-US">
                  <a:solidFill>
                    <a:schemeClr val="accent1">
                      <a:lumMod val="20000"/>
                      <a:lumOff val="80000"/>
                    </a:schemeClr>
                  </a:solidFill>
                  <a:highlight>
                    <a:srgbClr val="0000FF"/>
                  </a:highlight>
                  <a:cs typeface="+mn-cs"/>
                  <a:sym typeface="Symbol" charset="2"/>
                </a:rPr>
                <a:t></a:t>
              </a:r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FF"/>
                </a:highlight>
                <a:cs typeface="+mn-cs"/>
              </a:endParaRPr>
            </a:p>
          </p:txBody>
        </p:sp>
        <p:sp>
          <p:nvSpPr>
            <p:cNvPr id="16414" name="Rectangle 28">
              <a:extLst>
                <a:ext uri="{FF2B5EF4-FFF2-40B4-BE49-F238E27FC236}">
                  <a16:creationId xmlns:a16="http://schemas.microsoft.com/office/drawing/2014/main" id="{3EC31C50-F6CC-355C-7AA6-4A1F3DE1C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" y="2736"/>
              <a:ext cx="229" cy="13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solidFill>
                    <a:schemeClr val="accent1">
                      <a:lumMod val="20000"/>
                      <a:lumOff val="80000"/>
                    </a:schemeClr>
                  </a:solidFill>
                  <a:highlight>
                    <a:srgbClr val="0000FF"/>
                  </a:highlight>
                  <a:latin typeface="Symbol" charset="2"/>
                  <a:cs typeface="+mn-cs"/>
                  <a:sym typeface="Symbol" charset="2"/>
                </a:rPr>
                <a:t>-</a:t>
              </a:r>
              <a:r>
                <a:rPr lang="en-US">
                  <a:solidFill>
                    <a:schemeClr val="accent1">
                      <a:lumMod val="20000"/>
                      <a:lumOff val="80000"/>
                    </a:schemeClr>
                  </a:solidFill>
                  <a:highlight>
                    <a:srgbClr val="0000FF"/>
                  </a:highlight>
                  <a:cs typeface="+mn-cs"/>
                  <a:sym typeface="Symbol" charset="2"/>
                </a:rPr>
                <a:t></a:t>
              </a:r>
            </a:p>
          </p:txBody>
        </p:sp>
        <p:cxnSp>
          <p:nvCxnSpPr>
            <p:cNvPr id="5148" name="AutoShape 29">
              <a:extLst>
                <a:ext uri="{FF2B5EF4-FFF2-40B4-BE49-F238E27FC236}">
                  <a16:creationId xmlns:a16="http://schemas.microsoft.com/office/drawing/2014/main" id="{9CC1E682-AD88-2BD3-AD5F-4AFCF6095A06}"/>
                </a:ext>
              </a:extLst>
            </p:cNvPr>
            <p:cNvCxnSpPr>
              <a:cxnSpLocks noChangeShapeType="1"/>
              <a:stCxn id="16414" idx="3"/>
              <a:endCxn id="16413" idx="1"/>
            </p:cNvCxnSpPr>
            <p:nvPr/>
          </p:nvCxnSpPr>
          <p:spPr bwMode="auto">
            <a:xfrm>
              <a:off x="1073" y="2804"/>
              <a:ext cx="4117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393" name="Rectangle 30">
            <a:extLst>
              <a:ext uri="{FF2B5EF4-FFF2-40B4-BE49-F238E27FC236}">
                <a16:creationId xmlns:a16="http://schemas.microsoft.com/office/drawing/2014/main" id="{0FCB5C5E-D51C-EC0A-0C4B-E97B8517A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50" y="5305425"/>
            <a:ext cx="361950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FF"/>
                </a:highlight>
                <a:latin typeface="Symbol" charset="2"/>
                <a:cs typeface="+mn-cs"/>
                <a:sym typeface="Symbol" charset="2"/>
              </a:rPr>
              <a:t>+</a:t>
            </a:r>
            <a:r>
              <a:rPr lang="en-US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FF"/>
                </a:highlight>
                <a:cs typeface="+mn-cs"/>
                <a:sym typeface="Symbol" charset="2"/>
              </a:rPr>
              <a:t></a:t>
            </a:r>
            <a:endParaRPr lang="en-US">
              <a:solidFill>
                <a:schemeClr val="accent1">
                  <a:lumMod val="20000"/>
                  <a:lumOff val="80000"/>
                </a:schemeClr>
              </a:solidFill>
              <a:highlight>
                <a:srgbClr val="0000FF"/>
              </a:highlight>
              <a:cs typeface="+mn-cs"/>
            </a:endParaRPr>
          </a:p>
        </p:txBody>
      </p:sp>
      <p:sp>
        <p:nvSpPr>
          <p:cNvPr id="16394" name="Rectangle 31">
            <a:extLst>
              <a:ext uri="{FF2B5EF4-FFF2-40B4-BE49-F238E27FC236}">
                <a16:creationId xmlns:a16="http://schemas.microsoft.com/office/drawing/2014/main" id="{4217FC77-EE8B-3792-87DD-7D5386FBA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75" y="5305425"/>
            <a:ext cx="361950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FF"/>
                </a:highlight>
                <a:latin typeface="Times New Roman" charset="0"/>
                <a:cs typeface="+mn-cs"/>
              </a:rPr>
              <a:t>31</a:t>
            </a:r>
          </a:p>
        </p:txBody>
      </p:sp>
      <p:sp>
        <p:nvSpPr>
          <p:cNvPr id="16395" name="Rectangle 32">
            <a:extLst>
              <a:ext uri="{FF2B5EF4-FFF2-40B4-BE49-F238E27FC236}">
                <a16:creationId xmlns:a16="http://schemas.microsoft.com/office/drawing/2014/main" id="{F4CF45ED-3F0F-AAF3-23B5-71618F701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325" y="5305425"/>
            <a:ext cx="363538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FF"/>
                </a:highlight>
                <a:latin typeface="Symbol" charset="2"/>
                <a:cs typeface="+mn-cs"/>
                <a:sym typeface="Symbol" charset="2"/>
              </a:rPr>
              <a:t>-</a:t>
            </a:r>
            <a:r>
              <a:rPr lang="en-US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FF"/>
                </a:highlight>
                <a:cs typeface="+mn-cs"/>
                <a:sym typeface="Symbol" charset="2"/>
              </a:rPr>
              <a:t></a:t>
            </a:r>
            <a:endParaRPr lang="en-US">
              <a:solidFill>
                <a:schemeClr val="accent1">
                  <a:lumMod val="20000"/>
                  <a:lumOff val="80000"/>
                </a:schemeClr>
              </a:solidFill>
              <a:highlight>
                <a:srgbClr val="0000FF"/>
              </a:highlight>
              <a:cs typeface="+mn-cs"/>
            </a:endParaRPr>
          </a:p>
        </p:txBody>
      </p:sp>
      <p:cxnSp>
        <p:nvCxnSpPr>
          <p:cNvPr id="5129" name="AutoShape 33">
            <a:extLst>
              <a:ext uri="{FF2B5EF4-FFF2-40B4-BE49-F238E27FC236}">
                <a16:creationId xmlns:a16="http://schemas.microsoft.com/office/drawing/2014/main" id="{EE73FFDE-E150-40F5-66B7-23E241C6007E}"/>
              </a:ext>
            </a:extLst>
          </p:cNvPr>
          <p:cNvCxnSpPr>
            <a:cxnSpLocks noChangeShapeType="1"/>
            <a:stCxn id="16395" idx="3"/>
            <a:endCxn id="16394" idx="1"/>
          </p:cNvCxnSpPr>
          <p:nvPr/>
        </p:nvCxnSpPr>
        <p:spPr bwMode="auto">
          <a:xfrm>
            <a:off x="1703388" y="5413375"/>
            <a:ext cx="243046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0" name="AutoShape 34">
            <a:extLst>
              <a:ext uri="{FF2B5EF4-FFF2-40B4-BE49-F238E27FC236}">
                <a16:creationId xmlns:a16="http://schemas.microsoft.com/office/drawing/2014/main" id="{450E762F-326E-CC76-6D2F-D4B764809E6F}"/>
              </a:ext>
            </a:extLst>
          </p:cNvPr>
          <p:cNvCxnSpPr>
            <a:cxnSpLocks noChangeShapeType="1"/>
            <a:stCxn id="16394" idx="3"/>
            <a:endCxn id="16393" idx="1"/>
          </p:cNvCxnSpPr>
          <p:nvPr/>
        </p:nvCxnSpPr>
        <p:spPr bwMode="auto">
          <a:xfrm>
            <a:off x="4514850" y="5413375"/>
            <a:ext cx="37242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8" name="Rectangle 35">
            <a:extLst>
              <a:ext uri="{FF2B5EF4-FFF2-40B4-BE49-F238E27FC236}">
                <a16:creationId xmlns:a16="http://schemas.microsoft.com/office/drawing/2014/main" id="{119A9DD4-0472-B72E-20ED-B3F492368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75" y="5811838"/>
            <a:ext cx="360363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FF"/>
                </a:highlight>
                <a:latin typeface="Times New Roman" charset="0"/>
                <a:cs typeface="+mn-cs"/>
              </a:rPr>
              <a:t>64</a:t>
            </a:r>
          </a:p>
        </p:txBody>
      </p:sp>
      <p:sp>
        <p:nvSpPr>
          <p:cNvPr id="16399" name="Rectangle 36">
            <a:extLst>
              <a:ext uri="{FF2B5EF4-FFF2-40B4-BE49-F238E27FC236}">
                <a16:creationId xmlns:a16="http://schemas.microsoft.com/office/drawing/2014/main" id="{87D7C466-5AAA-AADC-3149-461A55016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50" y="5811838"/>
            <a:ext cx="361950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FF"/>
                </a:highlight>
                <a:latin typeface="Symbol" charset="2"/>
                <a:cs typeface="+mn-cs"/>
                <a:sym typeface="Symbol" charset="2"/>
              </a:rPr>
              <a:t>+</a:t>
            </a:r>
            <a:r>
              <a:rPr lang="en-US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FF"/>
                </a:highlight>
                <a:cs typeface="+mn-cs"/>
                <a:sym typeface="Symbol" charset="2"/>
              </a:rPr>
              <a:t></a:t>
            </a:r>
            <a:endParaRPr lang="en-US">
              <a:solidFill>
                <a:schemeClr val="accent1">
                  <a:lumMod val="20000"/>
                  <a:lumOff val="80000"/>
                </a:schemeClr>
              </a:solidFill>
              <a:highlight>
                <a:srgbClr val="0000FF"/>
              </a:highlight>
              <a:cs typeface="+mn-cs"/>
            </a:endParaRPr>
          </a:p>
        </p:txBody>
      </p:sp>
      <p:sp>
        <p:nvSpPr>
          <p:cNvPr id="16400" name="Rectangle 37">
            <a:extLst>
              <a:ext uri="{FF2B5EF4-FFF2-40B4-BE49-F238E27FC236}">
                <a16:creationId xmlns:a16="http://schemas.microsoft.com/office/drawing/2014/main" id="{FF75D95F-8C0A-1475-FD7B-C52F322C0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75" y="5811838"/>
            <a:ext cx="361950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FF"/>
                </a:highlight>
                <a:latin typeface="Times New Roman" charset="0"/>
                <a:cs typeface="+mn-cs"/>
              </a:rPr>
              <a:t>31</a:t>
            </a:r>
          </a:p>
        </p:txBody>
      </p:sp>
      <p:sp>
        <p:nvSpPr>
          <p:cNvPr id="16401" name="Rectangle 38">
            <a:extLst>
              <a:ext uri="{FF2B5EF4-FFF2-40B4-BE49-F238E27FC236}">
                <a16:creationId xmlns:a16="http://schemas.microsoft.com/office/drawing/2014/main" id="{E235719A-5DF5-7917-C149-C4347B001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763" y="5811838"/>
            <a:ext cx="363537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FF"/>
                </a:highlight>
                <a:latin typeface="Times New Roman" charset="0"/>
                <a:cs typeface="+mn-cs"/>
              </a:rPr>
              <a:t>34</a:t>
            </a:r>
          </a:p>
        </p:txBody>
      </p:sp>
      <p:sp>
        <p:nvSpPr>
          <p:cNvPr id="16402" name="Rectangle 39">
            <a:extLst>
              <a:ext uri="{FF2B5EF4-FFF2-40B4-BE49-F238E27FC236}">
                <a16:creationId xmlns:a16="http://schemas.microsoft.com/office/drawing/2014/main" id="{14A14791-2ED5-5868-4977-6B370503E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325" y="5811838"/>
            <a:ext cx="363538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FF"/>
                </a:highlight>
                <a:latin typeface="Symbol" charset="2"/>
                <a:cs typeface="+mn-cs"/>
                <a:sym typeface="Symbol" charset="2"/>
              </a:rPr>
              <a:t>-</a:t>
            </a:r>
            <a:r>
              <a:rPr lang="en-US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FF"/>
                </a:highlight>
                <a:cs typeface="+mn-cs"/>
                <a:sym typeface="Symbol" charset="2"/>
              </a:rPr>
              <a:t></a:t>
            </a:r>
            <a:endParaRPr lang="en-US">
              <a:solidFill>
                <a:schemeClr val="accent1">
                  <a:lumMod val="20000"/>
                  <a:lumOff val="80000"/>
                </a:schemeClr>
              </a:solidFill>
              <a:highlight>
                <a:srgbClr val="0000FF"/>
              </a:highlight>
              <a:cs typeface="+mn-cs"/>
            </a:endParaRPr>
          </a:p>
        </p:txBody>
      </p:sp>
      <p:sp>
        <p:nvSpPr>
          <p:cNvPr id="16403" name="Rectangle 40">
            <a:extLst>
              <a:ext uri="{FF2B5EF4-FFF2-40B4-BE49-F238E27FC236}">
                <a16:creationId xmlns:a16="http://schemas.microsoft.com/office/drawing/2014/main" id="{5B5EA2C7-F952-952F-C6C1-5FDDAED91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8" y="5811838"/>
            <a:ext cx="363537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FF"/>
                </a:highlight>
                <a:latin typeface="Times New Roman" charset="0"/>
                <a:cs typeface="+mn-cs"/>
              </a:rPr>
              <a:t>23</a:t>
            </a:r>
          </a:p>
        </p:txBody>
      </p:sp>
      <p:cxnSp>
        <p:nvCxnSpPr>
          <p:cNvPr id="5137" name="AutoShape 41">
            <a:extLst>
              <a:ext uri="{FF2B5EF4-FFF2-40B4-BE49-F238E27FC236}">
                <a16:creationId xmlns:a16="http://schemas.microsoft.com/office/drawing/2014/main" id="{9CCD832C-C877-96DA-B6FD-CB99105D3204}"/>
              </a:ext>
            </a:extLst>
          </p:cNvPr>
          <p:cNvCxnSpPr>
            <a:cxnSpLocks noChangeShapeType="1"/>
            <a:stCxn id="16402" idx="3"/>
            <a:endCxn id="16403" idx="1"/>
          </p:cNvCxnSpPr>
          <p:nvPr/>
        </p:nvCxnSpPr>
        <p:spPr bwMode="auto">
          <a:xfrm>
            <a:off x="1703388" y="5919788"/>
            <a:ext cx="9937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8" name="AutoShape 42">
            <a:extLst>
              <a:ext uri="{FF2B5EF4-FFF2-40B4-BE49-F238E27FC236}">
                <a16:creationId xmlns:a16="http://schemas.microsoft.com/office/drawing/2014/main" id="{0D96FF77-32AB-8114-F0DC-70C49F59F253}"/>
              </a:ext>
            </a:extLst>
          </p:cNvPr>
          <p:cNvCxnSpPr>
            <a:cxnSpLocks noChangeShapeType="1"/>
            <a:stCxn id="16403" idx="3"/>
            <a:endCxn id="16400" idx="1"/>
          </p:cNvCxnSpPr>
          <p:nvPr/>
        </p:nvCxnSpPr>
        <p:spPr bwMode="auto">
          <a:xfrm>
            <a:off x="3079750" y="5919788"/>
            <a:ext cx="10541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9" name="AutoShape 43">
            <a:extLst>
              <a:ext uri="{FF2B5EF4-FFF2-40B4-BE49-F238E27FC236}">
                <a16:creationId xmlns:a16="http://schemas.microsoft.com/office/drawing/2014/main" id="{60CCFFE0-F01F-7E26-EDDF-F5D4BD1C1E2D}"/>
              </a:ext>
            </a:extLst>
          </p:cNvPr>
          <p:cNvCxnSpPr>
            <a:cxnSpLocks noChangeShapeType="1"/>
            <a:stCxn id="16400" idx="3"/>
            <a:endCxn id="16401" idx="1"/>
          </p:cNvCxnSpPr>
          <p:nvPr/>
        </p:nvCxnSpPr>
        <p:spPr bwMode="auto">
          <a:xfrm>
            <a:off x="4514850" y="5919788"/>
            <a:ext cx="30638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0" name="AutoShape 44">
            <a:extLst>
              <a:ext uri="{FF2B5EF4-FFF2-40B4-BE49-F238E27FC236}">
                <a16:creationId xmlns:a16="http://schemas.microsoft.com/office/drawing/2014/main" id="{251EA7DD-A440-0867-147B-EBAC123A17CF}"/>
              </a:ext>
            </a:extLst>
          </p:cNvPr>
          <p:cNvCxnSpPr>
            <a:cxnSpLocks noChangeShapeType="1"/>
            <a:stCxn id="16401" idx="3"/>
            <a:endCxn id="16398" idx="1"/>
          </p:cNvCxnSpPr>
          <p:nvPr/>
        </p:nvCxnSpPr>
        <p:spPr bwMode="auto">
          <a:xfrm>
            <a:off x="5203825" y="5919788"/>
            <a:ext cx="16605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41" name="AutoShape 45">
            <a:extLst>
              <a:ext uri="{FF2B5EF4-FFF2-40B4-BE49-F238E27FC236}">
                <a16:creationId xmlns:a16="http://schemas.microsoft.com/office/drawing/2014/main" id="{EA00CCB4-0AFC-A32E-11F8-A23E254BD577}"/>
              </a:ext>
            </a:extLst>
          </p:cNvPr>
          <p:cNvCxnSpPr>
            <a:cxnSpLocks noChangeShapeType="1"/>
            <a:stCxn id="16398" idx="3"/>
            <a:endCxn id="16399" idx="1"/>
          </p:cNvCxnSpPr>
          <p:nvPr/>
        </p:nvCxnSpPr>
        <p:spPr bwMode="auto">
          <a:xfrm>
            <a:off x="7243763" y="5919788"/>
            <a:ext cx="99536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42" name="Text Box 46">
            <a:extLst>
              <a:ext uri="{FF2B5EF4-FFF2-40B4-BE49-F238E27FC236}">
                <a16:creationId xmlns:a16="http://schemas.microsoft.com/office/drawing/2014/main" id="{9C95EF81-3522-CEB5-494F-B9493789C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170613"/>
            <a:ext cx="389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2D2DB9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baseline="-25000">
                <a:solidFill>
                  <a:srgbClr val="2D2DB9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143" name="Text Box 47">
            <a:extLst>
              <a:ext uri="{FF2B5EF4-FFF2-40B4-BE49-F238E27FC236}">
                <a16:creationId xmlns:a16="http://schemas.microsoft.com/office/drawing/2014/main" id="{093B2D4D-A0AE-C578-84BF-4C1665643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662613"/>
            <a:ext cx="389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2D2DB9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baseline="-25000">
                <a:solidFill>
                  <a:srgbClr val="2D2DB9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144" name="Text Box 48">
            <a:extLst>
              <a:ext uri="{FF2B5EF4-FFF2-40B4-BE49-F238E27FC236}">
                <a16:creationId xmlns:a16="http://schemas.microsoft.com/office/drawing/2014/main" id="{02364BE0-F939-7A11-8A22-14D6476AA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154613"/>
            <a:ext cx="389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2D2DB9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baseline="-25000">
                <a:solidFill>
                  <a:srgbClr val="2D2DB9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145" name="Text Box 49">
            <a:extLst>
              <a:ext uri="{FF2B5EF4-FFF2-40B4-BE49-F238E27FC236}">
                <a16:creationId xmlns:a16="http://schemas.microsoft.com/office/drawing/2014/main" id="{2F754F2C-0254-D733-E192-FB970D4E3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646613"/>
            <a:ext cx="389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 dirty="0">
                <a:solidFill>
                  <a:srgbClr val="2D2DB9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baseline="-25000" dirty="0">
                <a:solidFill>
                  <a:srgbClr val="2D2DB9"/>
                </a:solidFill>
                <a:latin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7E37DE4-9D72-189C-8C72-58853B1239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Top-Down Search</a:t>
            </a:r>
          </a:p>
        </p:txBody>
      </p:sp>
      <p:sp>
        <p:nvSpPr>
          <p:cNvPr id="7171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B636B302-2C7F-28CD-1FEE-CF38346DE97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8077200" cy="2667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/>
              <a:t>We search for a key </a:t>
            </a:r>
            <a:r>
              <a:rPr lang="en-US" altLang="en-US" sz="2000" b="1" i="1">
                <a:latin typeface="Times New Roman" panose="02020603050405020304" pitchFamily="18" charset="0"/>
              </a:rPr>
              <a:t>x</a:t>
            </a:r>
            <a:r>
              <a:rPr lang="en-US" altLang="en-US" sz="2000"/>
              <a:t> in a a skip list as follows: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We start at the first position of the top list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At the current position </a:t>
            </a:r>
            <a:r>
              <a:rPr lang="en-US" altLang="en-US" sz="1800" b="1" i="1">
                <a:latin typeface="Times New Roman" panose="02020603050405020304" pitchFamily="18" charset="0"/>
              </a:rPr>
              <a:t>p</a:t>
            </a:r>
            <a:r>
              <a:rPr lang="en-US" altLang="en-US" sz="1800"/>
              <a:t>, we compare </a:t>
            </a:r>
            <a:r>
              <a:rPr lang="en-US" altLang="en-US" sz="1800" b="1" i="1">
                <a:latin typeface="Times New Roman" panose="02020603050405020304" pitchFamily="18" charset="0"/>
              </a:rPr>
              <a:t>x</a:t>
            </a:r>
            <a:r>
              <a:rPr lang="en-US" altLang="en-US" sz="1800"/>
              <a:t> with </a:t>
            </a:r>
            <a:r>
              <a:rPr lang="en-US" altLang="en-US" sz="1800" b="1" i="1">
                <a:latin typeface="Times New Roman" panose="02020603050405020304" pitchFamily="18" charset="0"/>
              </a:rPr>
              <a:t>y </a:t>
            </a:r>
            <a:r>
              <a:rPr lang="en-US" altLang="en-US" sz="2000">
                <a:latin typeface="Symbol" pitchFamily="2" charset="2"/>
                <a:sym typeface="Symbol" pitchFamily="2" charset="2"/>
              </a:rPr>
              <a:t></a:t>
            </a:r>
            <a:r>
              <a:rPr lang="en-US" altLang="en-US" sz="1800" b="1" i="1">
                <a:latin typeface="Times New Roman" panose="02020603050405020304" pitchFamily="18" charset="0"/>
              </a:rPr>
              <a:t> key</a:t>
            </a:r>
            <a:r>
              <a:rPr lang="en-US" altLang="en-US" sz="1800">
                <a:latin typeface="Times New Roman" panose="02020603050405020304" pitchFamily="18" charset="0"/>
              </a:rPr>
              <a:t>(</a:t>
            </a:r>
            <a:r>
              <a:rPr lang="en-US" altLang="en-US" sz="1800" b="1" i="1">
                <a:latin typeface="Times New Roman" panose="02020603050405020304" pitchFamily="18" charset="0"/>
              </a:rPr>
              <a:t>after</a:t>
            </a:r>
            <a:r>
              <a:rPr lang="en-US" altLang="en-US" sz="1800">
                <a:latin typeface="Times New Roman" panose="02020603050405020304" pitchFamily="18" charset="0"/>
              </a:rPr>
              <a:t>(</a:t>
            </a:r>
            <a:r>
              <a:rPr lang="en-US" altLang="en-US" sz="1800" b="1" i="1">
                <a:latin typeface="Times New Roman" panose="02020603050405020304" pitchFamily="18" charset="0"/>
              </a:rPr>
              <a:t>p</a:t>
            </a:r>
            <a:r>
              <a:rPr lang="en-US" altLang="en-US" sz="1800">
                <a:latin typeface="Times New Roman" panose="02020603050405020304" pitchFamily="18" charset="0"/>
              </a:rPr>
              <a:t>))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i="1">
                <a:latin typeface="Times New Roman" panose="02020603050405020304" pitchFamily="18" charset="0"/>
              </a:rPr>
              <a:t>		x </a:t>
            </a:r>
            <a:r>
              <a:rPr lang="en-US" altLang="en-US" sz="1800">
                <a:latin typeface="Symbol" pitchFamily="2" charset="2"/>
              </a:rPr>
              <a:t>=</a:t>
            </a:r>
            <a:r>
              <a:rPr lang="en-US" altLang="en-US" sz="1800" b="1" i="1">
                <a:latin typeface="Times New Roman" panose="02020603050405020304" pitchFamily="18" charset="0"/>
              </a:rPr>
              <a:t> y</a:t>
            </a:r>
            <a:r>
              <a:rPr lang="en-US" altLang="en-US" sz="1800"/>
              <a:t>: we return </a:t>
            </a:r>
            <a:r>
              <a:rPr lang="en-US" altLang="en-US" sz="1800" b="1" i="1">
                <a:latin typeface="Times New Roman" panose="02020603050405020304" pitchFamily="18" charset="0"/>
              </a:rPr>
              <a:t>element</a:t>
            </a:r>
            <a:r>
              <a:rPr lang="en-US" altLang="en-US" sz="1800">
                <a:latin typeface="Times New Roman" panose="02020603050405020304" pitchFamily="18" charset="0"/>
              </a:rPr>
              <a:t>(</a:t>
            </a:r>
            <a:r>
              <a:rPr lang="en-US" altLang="en-US" sz="1800" b="1" i="1">
                <a:latin typeface="Times New Roman" panose="02020603050405020304" pitchFamily="18" charset="0"/>
              </a:rPr>
              <a:t>after</a:t>
            </a:r>
            <a:r>
              <a:rPr lang="en-US" altLang="en-US" sz="1800">
                <a:latin typeface="Times New Roman" panose="02020603050405020304" pitchFamily="18" charset="0"/>
              </a:rPr>
              <a:t>(</a:t>
            </a:r>
            <a:r>
              <a:rPr lang="en-US" altLang="en-US" sz="1800" b="1" i="1">
                <a:latin typeface="Times New Roman" panose="02020603050405020304" pitchFamily="18" charset="0"/>
              </a:rPr>
              <a:t>p</a:t>
            </a:r>
            <a:r>
              <a:rPr lang="en-US" altLang="en-US" sz="1800">
                <a:latin typeface="Times New Roman" panose="02020603050405020304" pitchFamily="18" charset="0"/>
              </a:rPr>
              <a:t>))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i="1">
                <a:latin typeface="Times New Roman" panose="02020603050405020304" pitchFamily="18" charset="0"/>
              </a:rPr>
              <a:t>		x </a:t>
            </a:r>
            <a:r>
              <a:rPr lang="en-US" altLang="en-US" sz="1800">
                <a:latin typeface="Symbol" pitchFamily="2" charset="2"/>
              </a:rPr>
              <a:t>&gt;</a:t>
            </a:r>
            <a:r>
              <a:rPr lang="en-US" altLang="en-US" sz="1800" b="1" i="1">
                <a:latin typeface="Times New Roman" panose="02020603050405020304" pitchFamily="18" charset="0"/>
              </a:rPr>
              <a:t> y</a:t>
            </a:r>
            <a:r>
              <a:rPr lang="en-US" altLang="en-US" sz="1800"/>
              <a:t>: we “scan forward”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b="1" i="1">
                <a:latin typeface="Times New Roman" panose="02020603050405020304" pitchFamily="18" charset="0"/>
              </a:rPr>
              <a:t>		x </a:t>
            </a:r>
            <a:r>
              <a:rPr lang="en-US" altLang="en-US" sz="1800">
                <a:latin typeface="Symbol" pitchFamily="2" charset="2"/>
              </a:rPr>
              <a:t>&lt;</a:t>
            </a:r>
            <a:r>
              <a:rPr lang="en-US" altLang="en-US" sz="1800" b="1" i="1">
                <a:latin typeface="Times New Roman" panose="02020603050405020304" pitchFamily="18" charset="0"/>
              </a:rPr>
              <a:t> y</a:t>
            </a:r>
            <a:r>
              <a:rPr lang="en-US" altLang="en-US" sz="1800"/>
              <a:t>: we “drop down”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If we try to drop down past the bottom list, we return </a:t>
            </a:r>
            <a:r>
              <a:rPr lang="en-US" altLang="en-US" sz="1800" b="1" i="1">
                <a:latin typeface="Times New Roman" panose="02020603050405020304" pitchFamily="18" charset="0"/>
              </a:rPr>
              <a:t>NO_SUCH_KEY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Example: search for 78</a:t>
            </a:r>
          </a:p>
        </p:txBody>
      </p:sp>
      <p:sp>
        <p:nvSpPr>
          <p:cNvPr id="17415" name="Rectangle 5">
            <a:extLst>
              <a:ext uri="{FF2B5EF4-FFF2-40B4-BE49-F238E27FC236}">
                <a16:creationId xmlns:a16="http://schemas.microsoft.com/office/drawing/2014/main" id="{C1499CCC-E74B-69BC-CA88-997129275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50" y="4419600"/>
            <a:ext cx="361950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FF"/>
                </a:highlight>
                <a:latin typeface="Symbol" charset="2"/>
                <a:cs typeface="+mn-cs"/>
                <a:sym typeface="Symbol" charset="2"/>
              </a:rPr>
              <a:t>+</a:t>
            </a:r>
            <a:r>
              <a:rPr lang="en-US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FF"/>
                </a:highlight>
                <a:cs typeface="+mn-cs"/>
                <a:sym typeface="Symbol" charset="2"/>
              </a:rPr>
              <a:t></a:t>
            </a:r>
            <a:endParaRPr lang="en-US">
              <a:solidFill>
                <a:schemeClr val="accent1">
                  <a:lumMod val="20000"/>
                  <a:lumOff val="80000"/>
                </a:schemeClr>
              </a:solidFill>
              <a:highlight>
                <a:srgbClr val="0000FF"/>
              </a:highlight>
              <a:cs typeface="+mn-cs"/>
            </a:endParaRPr>
          </a:p>
        </p:txBody>
      </p:sp>
      <p:sp>
        <p:nvSpPr>
          <p:cNvPr id="17416" name="Rectangle 6">
            <a:extLst>
              <a:ext uri="{FF2B5EF4-FFF2-40B4-BE49-F238E27FC236}">
                <a16:creationId xmlns:a16="http://schemas.microsoft.com/office/drawing/2014/main" id="{0D1BF7E7-F2EA-A6EE-666B-7352B1CFA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325" y="4419600"/>
            <a:ext cx="363538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FF"/>
                </a:highlight>
                <a:latin typeface="Symbol" charset="2"/>
                <a:cs typeface="+mn-cs"/>
                <a:sym typeface="Symbol" charset="2"/>
              </a:rPr>
              <a:t>-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FF"/>
                </a:highlight>
                <a:cs typeface="+mn-cs"/>
                <a:sym typeface="Symbol" charset="2"/>
              </a:rPr>
              <a:t></a:t>
            </a:r>
          </a:p>
        </p:txBody>
      </p:sp>
      <p:cxnSp>
        <p:nvCxnSpPr>
          <p:cNvPr id="7174" name="AutoShape 7">
            <a:extLst>
              <a:ext uri="{FF2B5EF4-FFF2-40B4-BE49-F238E27FC236}">
                <a16:creationId xmlns:a16="http://schemas.microsoft.com/office/drawing/2014/main" id="{1E707128-B2F9-F358-AC76-D56D0B9B932C}"/>
              </a:ext>
            </a:extLst>
          </p:cNvPr>
          <p:cNvCxnSpPr>
            <a:cxnSpLocks noChangeShapeType="1"/>
            <a:stCxn id="17416" idx="3"/>
            <a:endCxn id="17415" idx="1"/>
          </p:cNvCxnSpPr>
          <p:nvPr/>
        </p:nvCxnSpPr>
        <p:spPr bwMode="auto">
          <a:xfrm>
            <a:off x="1712913" y="4527550"/>
            <a:ext cx="65166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5" name="Text Box 8">
            <a:extLst>
              <a:ext uri="{FF2B5EF4-FFF2-40B4-BE49-F238E27FC236}">
                <a16:creationId xmlns:a16="http://schemas.microsoft.com/office/drawing/2014/main" id="{43497D9B-936B-0A7C-2E39-93E262262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791200"/>
            <a:ext cx="389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2D2DB9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baseline="-25000">
                <a:solidFill>
                  <a:srgbClr val="2D2DB9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7176" name="Text Box 9">
            <a:extLst>
              <a:ext uri="{FF2B5EF4-FFF2-40B4-BE49-F238E27FC236}">
                <a16:creationId xmlns:a16="http://schemas.microsoft.com/office/drawing/2014/main" id="{3BBAF037-680F-489D-717F-77F36AD30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283200"/>
            <a:ext cx="389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2D2DB9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baseline="-25000">
                <a:solidFill>
                  <a:srgbClr val="2D2DB9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177" name="Text Box 10">
            <a:extLst>
              <a:ext uri="{FF2B5EF4-FFF2-40B4-BE49-F238E27FC236}">
                <a16:creationId xmlns:a16="http://schemas.microsoft.com/office/drawing/2014/main" id="{1B0DEF6B-7F7D-F032-EB5F-FDB1FFFC5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775200"/>
            <a:ext cx="389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2D2DB9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baseline="-25000">
                <a:solidFill>
                  <a:srgbClr val="2D2DB9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7178" name="Text Box 11">
            <a:extLst>
              <a:ext uri="{FF2B5EF4-FFF2-40B4-BE49-F238E27FC236}">
                <a16:creationId xmlns:a16="http://schemas.microsoft.com/office/drawing/2014/main" id="{84EECE89-2C1B-0406-1BB7-600207AD2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267200"/>
            <a:ext cx="389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2D2DB9"/>
                </a:solidFill>
                <a:latin typeface="Times New Roman" panose="02020603050405020304" pitchFamily="18" charset="0"/>
              </a:rPr>
              <a:t>S</a:t>
            </a:r>
            <a:r>
              <a:rPr lang="en-US" altLang="en-US" baseline="-25000">
                <a:solidFill>
                  <a:srgbClr val="2D2DB9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7422" name="Rectangle 12">
            <a:extLst>
              <a:ext uri="{FF2B5EF4-FFF2-40B4-BE49-F238E27FC236}">
                <a16:creationId xmlns:a16="http://schemas.microsoft.com/office/drawing/2014/main" id="{AEEF601D-D31A-DAAA-5170-F61A1263E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50" y="4926013"/>
            <a:ext cx="361950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FF"/>
                </a:highlight>
                <a:latin typeface="Symbol" charset="2"/>
                <a:cs typeface="+mn-cs"/>
                <a:sym typeface="Symbol" charset="2"/>
              </a:rPr>
              <a:t>+</a:t>
            </a:r>
            <a:r>
              <a:rPr lang="en-US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FF"/>
                </a:highlight>
                <a:cs typeface="+mn-cs"/>
                <a:sym typeface="Symbol" charset="2"/>
              </a:rPr>
              <a:t></a:t>
            </a:r>
            <a:endParaRPr lang="en-US">
              <a:solidFill>
                <a:schemeClr val="accent1">
                  <a:lumMod val="20000"/>
                  <a:lumOff val="80000"/>
                </a:schemeClr>
              </a:solidFill>
              <a:highlight>
                <a:srgbClr val="0000FF"/>
              </a:highlight>
              <a:cs typeface="+mn-cs"/>
            </a:endParaRPr>
          </a:p>
        </p:txBody>
      </p:sp>
      <p:sp>
        <p:nvSpPr>
          <p:cNvPr id="17423" name="Rectangle 13">
            <a:extLst>
              <a:ext uri="{FF2B5EF4-FFF2-40B4-BE49-F238E27FC236}">
                <a16:creationId xmlns:a16="http://schemas.microsoft.com/office/drawing/2014/main" id="{68636206-E3CD-B45B-3751-C47ED0D92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75" y="4926013"/>
            <a:ext cx="361950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FF"/>
                </a:highlight>
                <a:latin typeface="Times New Roman" charset="0"/>
                <a:cs typeface="+mn-cs"/>
              </a:rPr>
              <a:t>31</a:t>
            </a:r>
          </a:p>
        </p:txBody>
      </p:sp>
      <p:sp>
        <p:nvSpPr>
          <p:cNvPr id="17424" name="Rectangle 14">
            <a:extLst>
              <a:ext uri="{FF2B5EF4-FFF2-40B4-BE49-F238E27FC236}">
                <a16:creationId xmlns:a16="http://schemas.microsoft.com/office/drawing/2014/main" id="{0F4EC8C6-97FE-16C2-353C-6CA4BA50F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325" y="4926013"/>
            <a:ext cx="363538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FF"/>
                </a:highlight>
                <a:latin typeface="Symbol" charset="2"/>
                <a:cs typeface="+mn-cs"/>
                <a:sym typeface="Symbol" charset="2"/>
              </a:rPr>
              <a:t>-</a:t>
            </a:r>
            <a:r>
              <a:rPr lang="en-US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FF"/>
                </a:highlight>
                <a:cs typeface="+mn-cs"/>
                <a:sym typeface="Symbol" charset="2"/>
              </a:rPr>
              <a:t></a:t>
            </a:r>
            <a:endParaRPr lang="en-US">
              <a:solidFill>
                <a:schemeClr val="accent1">
                  <a:lumMod val="20000"/>
                  <a:lumOff val="80000"/>
                </a:schemeClr>
              </a:solidFill>
              <a:highlight>
                <a:srgbClr val="0000FF"/>
              </a:highlight>
              <a:cs typeface="+mn-cs"/>
            </a:endParaRPr>
          </a:p>
        </p:txBody>
      </p:sp>
      <p:cxnSp>
        <p:nvCxnSpPr>
          <p:cNvPr id="7182" name="AutoShape 15">
            <a:extLst>
              <a:ext uri="{FF2B5EF4-FFF2-40B4-BE49-F238E27FC236}">
                <a16:creationId xmlns:a16="http://schemas.microsoft.com/office/drawing/2014/main" id="{8799197C-CE3F-74AF-BB1B-210072E9C55B}"/>
              </a:ext>
            </a:extLst>
          </p:cNvPr>
          <p:cNvCxnSpPr>
            <a:cxnSpLocks noChangeShapeType="1"/>
            <a:stCxn id="17424" idx="3"/>
            <a:endCxn id="17423" idx="1"/>
          </p:cNvCxnSpPr>
          <p:nvPr/>
        </p:nvCxnSpPr>
        <p:spPr bwMode="auto">
          <a:xfrm>
            <a:off x="1712913" y="5033963"/>
            <a:ext cx="24114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3" name="AutoShape 16">
            <a:extLst>
              <a:ext uri="{FF2B5EF4-FFF2-40B4-BE49-F238E27FC236}">
                <a16:creationId xmlns:a16="http://schemas.microsoft.com/office/drawing/2014/main" id="{31E5D014-C9BE-52A8-9C52-017479B48501}"/>
              </a:ext>
            </a:extLst>
          </p:cNvPr>
          <p:cNvCxnSpPr>
            <a:cxnSpLocks noChangeShapeType="1"/>
            <a:stCxn id="17423" idx="3"/>
            <a:endCxn id="17422" idx="1"/>
          </p:cNvCxnSpPr>
          <p:nvPr/>
        </p:nvCxnSpPr>
        <p:spPr bwMode="auto">
          <a:xfrm>
            <a:off x="4524375" y="5033963"/>
            <a:ext cx="37052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001" name="AutoShape 17">
            <a:extLst>
              <a:ext uri="{FF2B5EF4-FFF2-40B4-BE49-F238E27FC236}">
                <a16:creationId xmlns:a16="http://schemas.microsoft.com/office/drawing/2014/main" id="{E48CCD57-07D5-3FE5-4EED-5CBC79FE6272}"/>
              </a:ext>
            </a:extLst>
          </p:cNvPr>
          <p:cNvCxnSpPr>
            <a:cxnSpLocks noChangeShapeType="1"/>
            <a:stCxn id="17424" idx="0"/>
            <a:endCxn id="17423" idx="0"/>
          </p:cNvCxnSpPr>
          <p:nvPr/>
        </p:nvCxnSpPr>
        <p:spPr bwMode="auto">
          <a:xfrm rot="5400000" flipV="1">
            <a:off x="2917825" y="3502026"/>
            <a:ext cx="1587" cy="2811462"/>
          </a:xfrm>
          <a:prstGeom prst="curvedConnector3">
            <a:avLst>
              <a:gd name="adj1" fmla="val -20900009"/>
            </a:avLst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2" name="AutoShape 18">
            <a:extLst>
              <a:ext uri="{FF2B5EF4-FFF2-40B4-BE49-F238E27FC236}">
                <a16:creationId xmlns:a16="http://schemas.microsoft.com/office/drawing/2014/main" id="{AFCFA1C6-6381-C52A-C234-60214268446E}"/>
              </a:ext>
            </a:extLst>
          </p:cNvPr>
          <p:cNvCxnSpPr>
            <a:cxnSpLocks noChangeShapeType="1"/>
            <a:stCxn id="17416" idx="2"/>
            <a:endCxn id="17424" idx="0"/>
          </p:cNvCxnSpPr>
          <p:nvPr/>
        </p:nvCxnSpPr>
        <p:spPr bwMode="auto">
          <a:xfrm>
            <a:off x="1512888" y="4654550"/>
            <a:ext cx="0" cy="252413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3" name="AutoShape 19">
            <a:extLst>
              <a:ext uri="{FF2B5EF4-FFF2-40B4-BE49-F238E27FC236}">
                <a16:creationId xmlns:a16="http://schemas.microsoft.com/office/drawing/2014/main" id="{9B36D5B2-93E3-481D-1312-874AF93E2540}"/>
              </a:ext>
            </a:extLst>
          </p:cNvPr>
          <p:cNvCxnSpPr>
            <a:cxnSpLocks noChangeShapeType="1"/>
            <a:stCxn id="17423" idx="2"/>
            <a:endCxn id="17433" idx="0"/>
          </p:cNvCxnSpPr>
          <p:nvPr/>
        </p:nvCxnSpPr>
        <p:spPr bwMode="auto">
          <a:xfrm>
            <a:off x="4324350" y="5160963"/>
            <a:ext cx="0" cy="252412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4" name="AutoShape 20">
            <a:extLst>
              <a:ext uri="{FF2B5EF4-FFF2-40B4-BE49-F238E27FC236}">
                <a16:creationId xmlns:a16="http://schemas.microsoft.com/office/drawing/2014/main" id="{B4935509-D8D9-585A-636C-33E30EBD9F63}"/>
              </a:ext>
            </a:extLst>
          </p:cNvPr>
          <p:cNvCxnSpPr>
            <a:cxnSpLocks noChangeShapeType="1"/>
            <a:stCxn id="17431" idx="2"/>
            <a:endCxn id="17445" idx="0"/>
          </p:cNvCxnSpPr>
          <p:nvPr/>
        </p:nvCxnSpPr>
        <p:spPr bwMode="auto">
          <a:xfrm>
            <a:off x="7054850" y="5667375"/>
            <a:ext cx="0" cy="252413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31" name="Rectangle 21">
            <a:extLst>
              <a:ext uri="{FF2B5EF4-FFF2-40B4-BE49-F238E27FC236}">
                <a16:creationId xmlns:a16="http://schemas.microsoft.com/office/drawing/2014/main" id="{25BD5AA4-0630-7C0B-2001-DCAF4A225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75" y="5432425"/>
            <a:ext cx="360363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FF"/>
                </a:highlight>
                <a:latin typeface="Times New Roman" charset="0"/>
                <a:cs typeface="+mn-cs"/>
              </a:rPr>
              <a:t>64</a:t>
            </a:r>
          </a:p>
        </p:txBody>
      </p:sp>
      <p:sp>
        <p:nvSpPr>
          <p:cNvPr id="17432" name="Rectangle 22">
            <a:extLst>
              <a:ext uri="{FF2B5EF4-FFF2-40B4-BE49-F238E27FC236}">
                <a16:creationId xmlns:a16="http://schemas.microsoft.com/office/drawing/2014/main" id="{8731C5B2-1F46-7F26-2955-1E3EBC67A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50" y="5432425"/>
            <a:ext cx="361950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FF"/>
                </a:highlight>
                <a:latin typeface="Symbol" charset="2"/>
                <a:cs typeface="+mn-cs"/>
                <a:sym typeface="Symbol" charset="2"/>
              </a:rPr>
              <a:t>+</a:t>
            </a:r>
            <a:r>
              <a:rPr lang="en-US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FF"/>
                </a:highlight>
                <a:cs typeface="+mn-cs"/>
                <a:sym typeface="Symbol" charset="2"/>
              </a:rPr>
              <a:t></a:t>
            </a:r>
            <a:endParaRPr lang="en-US">
              <a:solidFill>
                <a:schemeClr val="accent1">
                  <a:lumMod val="20000"/>
                  <a:lumOff val="80000"/>
                </a:schemeClr>
              </a:solidFill>
              <a:highlight>
                <a:srgbClr val="0000FF"/>
              </a:highlight>
              <a:cs typeface="+mn-cs"/>
            </a:endParaRPr>
          </a:p>
        </p:txBody>
      </p:sp>
      <p:sp>
        <p:nvSpPr>
          <p:cNvPr id="17433" name="Rectangle 23">
            <a:extLst>
              <a:ext uri="{FF2B5EF4-FFF2-40B4-BE49-F238E27FC236}">
                <a16:creationId xmlns:a16="http://schemas.microsoft.com/office/drawing/2014/main" id="{D863493A-4199-B988-1FE1-B3F22146C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75" y="5432425"/>
            <a:ext cx="361950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FF"/>
                </a:highlight>
                <a:latin typeface="Times New Roman" charset="0"/>
                <a:cs typeface="+mn-cs"/>
              </a:rPr>
              <a:t>31</a:t>
            </a:r>
          </a:p>
        </p:txBody>
      </p:sp>
      <p:sp>
        <p:nvSpPr>
          <p:cNvPr id="17434" name="Rectangle 24">
            <a:extLst>
              <a:ext uri="{FF2B5EF4-FFF2-40B4-BE49-F238E27FC236}">
                <a16:creationId xmlns:a16="http://schemas.microsoft.com/office/drawing/2014/main" id="{9EEC4CDF-E3B3-CB41-B993-442B4C9B7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763" y="5432425"/>
            <a:ext cx="363537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FF"/>
                </a:highlight>
                <a:latin typeface="Times New Roman" charset="0"/>
                <a:cs typeface="+mn-cs"/>
              </a:rPr>
              <a:t>34</a:t>
            </a:r>
          </a:p>
        </p:txBody>
      </p:sp>
      <p:sp>
        <p:nvSpPr>
          <p:cNvPr id="18459" name="Rectangle 25">
            <a:extLst>
              <a:ext uri="{FF2B5EF4-FFF2-40B4-BE49-F238E27FC236}">
                <a16:creationId xmlns:a16="http://schemas.microsoft.com/office/drawing/2014/main" id="{60536C33-DC82-8C9A-5716-C0ED1AAF5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325" y="5432425"/>
            <a:ext cx="363538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FF"/>
                </a:highlight>
                <a:latin typeface="Symbol" charset="2"/>
                <a:cs typeface="+mn-cs"/>
                <a:sym typeface="Symbol" charset="2"/>
              </a:rPr>
              <a:t>-</a:t>
            </a:r>
            <a:r>
              <a:rPr lang="en-US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FF"/>
                </a:highlight>
                <a:cs typeface="+mn-cs"/>
                <a:sym typeface="Symbol" charset="2"/>
              </a:rPr>
              <a:t></a:t>
            </a:r>
            <a:endParaRPr lang="en-US">
              <a:solidFill>
                <a:schemeClr val="accent1">
                  <a:lumMod val="20000"/>
                  <a:lumOff val="80000"/>
                </a:schemeClr>
              </a:solidFill>
              <a:highlight>
                <a:srgbClr val="0000FF"/>
              </a:highlight>
              <a:cs typeface="+mn-cs"/>
            </a:endParaRPr>
          </a:p>
        </p:txBody>
      </p:sp>
      <p:sp>
        <p:nvSpPr>
          <p:cNvPr id="18460" name="Rectangle 26">
            <a:extLst>
              <a:ext uri="{FF2B5EF4-FFF2-40B4-BE49-F238E27FC236}">
                <a16:creationId xmlns:a16="http://schemas.microsoft.com/office/drawing/2014/main" id="{70E386DC-B6B7-E781-21F3-D8B52BABA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8" y="5432425"/>
            <a:ext cx="363537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FF"/>
                </a:highlight>
                <a:latin typeface="Times New Roman" charset="0"/>
                <a:cs typeface="+mn-cs"/>
              </a:rPr>
              <a:t>23</a:t>
            </a:r>
          </a:p>
        </p:txBody>
      </p:sp>
      <p:cxnSp>
        <p:nvCxnSpPr>
          <p:cNvPr id="7194" name="AutoShape 27">
            <a:extLst>
              <a:ext uri="{FF2B5EF4-FFF2-40B4-BE49-F238E27FC236}">
                <a16:creationId xmlns:a16="http://schemas.microsoft.com/office/drawing/2014/main" id="{BEEB83CE-BE1E-D23F-F82C-ECD4C3A0211D}"/>
              </a:ext>
            </a:extLst>
          </p:cNvPr>
          <p:cNvCxnSpPr>
            <a:cxnSpLocks noChangeShapeType="1"/>
            <a:stCxn id="18459" idx="3"/>
            <a:endCxn id="18460" idx="1"/>
          </p:cNvCxnSpPr>
          <p:nvPr/>
        </p:nvCxnSpPr>
        <p:spPr bwMode="auto">
          <a:xfrm>
            <a:off x="1703388" y="5540375"/>
            <a:ext cx="9937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5" name="AutoShape 28">
            <a:extLst>
              <a:ext uri="{FF2B5EF4-FFF2-40B4-BE49-F238E27FC236}">
                <a16:creationId xmlns:a16="http://schemas.microsoft.com/office/drawing/2014/main" id="{F4A93A72-7AFB-0EEC-B736-C9DD0D96F1A6}"/>
              </a:ext>
            </a:extLst>
          </p:cNvPr>
          <p:cNvCxnSpPr>
            <a:cxnSpLocks noChangeShapeType="1"/>
            <a:stCxn id="18460" idx="3"/>
            <a:endCxn id="17433" idx="1"/>
          </p:cNvCxnSpPr>
          <p:nvPr/>
        </p:nvCxnSpPr>
        <p:spPr bwMode="auto">
          <a:xfrm>
            <a:off x="3079750" y="5540375"/>
            <a:ext cx="10445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6" name="AutoShape 29">
            <a:extLst>
              <a:ext uri="{FF2B5EF4-FFF2-40B4-BE49-F238E27FC236}">
                <a16:creationId xmlns:a16="http://schemas.microsoft.com/office/drawing/2014/main" id="{05F20C1E-6CBB-D7DE-8A93-1FC2CE8DC27C}"/>
              </a:ext>
            </a:extLst>
          </p:cNvPr>
          <p:cNvCxnSpPr>
            <a:cxnSpLocks noChangeShapeType="1"/>
            <a:stCxn id="17433" idx="3"/>
            <a:endCxn id="17434" idx="1"/>
          </p:cNvCxnSpPr>
          <p:nvPr/>
        </p:nvCxnSpPr>
        <p:spPr bwMode="auto">
          <a:xfrm>
            <a:off x="4524375" y="5540375"/>
            <a:ext cx="28733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7" name="AutoShape 30">
            <a:extLst>
              <a:ext uri="{FF2B5EF4-FFF2-40B4-BE49-F238E27FC236}">
                <a16:creationId xmlns:a16="http://schemas.microsoft.com/office/drawing/2014/main" id="{D3680442-1D17-B818-02DA-DA93428C477C}"/>
              </a:ext>
            </a:extLst>
          </p:cNvPr>
          <p:cNvCxnSpPr>
            <a:cxnSpLocks noChangeShapeType="1"/>
            <a:stCxn id="17434" idx="3"/>
            <a:endCxn id="17431" idx="1"/>
          </p:cNvCxnSpPr>
          <p:nvPr/>
        </p:nvCxnSpPr>
        <p:spPr bwMode="auto">
          <a:xfrm>
            <a:off x="5213350" y="5540375"/>
            <a:ext cx="16414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98" name="AutoShape 31">
            <a:extLst>
              <a:ext uri="{FF2B5EF4-FFF2-40B4-BE49-F238E27FC236}">
                <a16:creationId xmlns:a16="http://schemas.microsoft.com/office/drawing/2014/main" id="{9AFC4FA2-4EDF-2510-C789-24D800D00997}"/>
              </a:ext>
            </a:extLst>
          </p:cNvPr>
          <p:cNvCxnSpPr>
            <a:cxnSpLocks noChangeShapeType="1"/>
            <a:stCxn id="17431" idx="3"/>
            <a:endCxn id="17432" idx="1"/>
          </p:cNvCxnSpPr>
          <p:nvPr/>
        </p:nvCxnSpPr>
        <p:spPr bwMode="auto">
          <a:xfrm>
            <a:off x="7253288" y="5540375"/>
            <a:ext cx="97631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016" name="AutoShape 32">
            <a:extLst>
              <a:ext uri="{FF2B5EF4-FFF2-40B4-BE49-F238E27FC236}">
                <a16:creationId xmlns:a16="http://schemas.microsoft.com/office/drawing/2014/main" id="{CD12F414-27DD-01D8-DB7C-8C6855B9EEC8}"/>
              </a:ext>
            </a:extLst>
          </p:cNvPr>
          <p:cNvCxnSpPr>
            <a:cxnSpLocks noChangeShapeType="1"/>
            <a:stCxn id="17433" idx="0"/>
            <a:endCxn id="17434" idx="0"/>
          </p:cNvCxnSpPr>
          <p:nvPr/>
        </p:nvCxnSpPr>
        <p:spPr bwMode="auto">
          <a:xfrm rot="5400000" flipV="1">
            <a:off x="4668044" y="5069681"/>
            <a:ext cx="1588" cy="688975"/>
          </a:xfrm>
          <a:prstGeom prst="curvedConnector3">
            <a:avLst>
              <a:gd name="adj1" fmla="val -13200005"/>
            </a:avLst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017" name="AutoShape 33">
            <a:extLst>
              <a:ext uri="{FF2B5EF4-FFF2-40B4-BE49-F238E27FC236}">
                <a16:creationId xmlns:a16="http://schemas.microsoft.com/office/drawing/2014/main" id="{644A71E3-6C7F-6224-E7B9-98026DF30C38}"/>
              </a:ext>
            </a:extLst>
          </p:cNvPr>
          <p:cNvCxnSpPr>
            <a:cxnSpLocks noChangeShapeType="1"/>
            <a:stCxn id="17434" idx="0"/>
            <a:endCxn id="17431" idx="0"/>
          </p:cNvCxnSpPr>
          <p:nvPr/>
        </p:nvCxnSpPr>
        <p:spPr bwMode="auto">
          <a:xfrm rot="5400000" flipV="1">
            <a:off x="6033294" y="4393406"/>
            <a:ext cx="1588" cy="2041525"/>
          </a:xfrm>
          <a:prstGeom prst="curvedConnector3">
            <a:avLst>
              <a:gd name="adj1" fmla="val -13200005"/>
            </a:avLst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68" name="Rectangle 34">
            <a:extLst>
              <a:ext uri="{FF2B5EF4-FFF2-40B4-BE49-F238E27FC236}">
                <a16:creationId xmlns:a16="http://schemas.microsoft.com/office/drawing/2014/main" id="{3F33F0C8-B465-E357-5533-1C07CC7C6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900" y="5938838"/>
            <a:ext cx="363538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FF"/>
                </a:highlight>
                <a:latin typeface="Times New Roman" charset="0"/>
                <a:cs typeface="+mn-cs"/>
              </a:rPr>
              <a:t>56</a:t>
            </a:r>
          </a:p>
        </p:txBody>
      </p:sp>
      <p:sp>
        <p:nvSpPr>
          <p:cNvPr id="17445" name="Rectangle 35">
            <a:extLst>
              <a:ext uri="{FF2B5EF4-FFF2-40B4-BE49-F238E27FC236}">
                <a16:creationId xmlns:a16="http://schemas.microsoft.com/office/drawing/2014/main" id="{C635183A-6A77-65E3-E0AF-E181AE6EB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75" y="5938838"/>
            <a:ext cx="360363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FF"/>
                </a:highlight>
                <a:latin typeface="Times New Roman" charset="0"/>
                <a:cs typeface="+mn-cs"/>
              </a:rPr>
              <a:t>64</a:t>
            </a:r>
          </a:p>
        </p:txBody>
      </p:sp>
      <p:sp>
        <p:nvSpPr>
          <p:cNvPr id="17446" name="Rectangle 36">
            <a:extLst>
              <a:ext uri="{FF2B5EF4-FFF2-40B4-BE49-F238E27FC236}">
                <a16:creationId xmlns:a16="http://schemas.microsoft.com/office/drawing/2014/main" id="{6FD15C91-FE6D-969A-FAC3-72EDC545C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9675" y="5938838"/>
            <a:ext cx="361950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FF"/>
                </a:highlight>
                <a:latin typeface="Times New Roman" charset="0"/>
                <a:cs typeface="+mn-cs"/>
              </a:rPr>
              <a:t>78</a:t>
            </a:r>
          </a:p>
        </p:txBody>
      </p:sp>
      <p:sp>
        <p:nvSpPr>
          <p:cNvPr id="18471" name="Rectangle 37">
            <a:extLst>
              <a:ext uri="{FF2B5EF4-FFF2-40B4-BE49-F238E27FC236}">
                <a16:creationId xmlns:a16="http://schemas.microsoft.com/office/drawing/2014/main" id="{FDFE577F-FCA3-6E39-B16D-0F3709F79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8650" y="5938838"/>
            <a:ext cx="361950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FF"/>
                </a:highlight>
                <a:latin typeface="Symbol" charset="2"/>
                <a:cs typeface="+mn-cs"/>
                <a:sym typeface="Symbol" charset="2"/>
              </a:rPr>
              <a:t>+</a:t>
            </a:r>
            <a:r>
              <a:rPr lang="en-US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FF"/>
                </a:highlight>
                <a:cs typeface="+mn-cs"/>
                <a:sym typeface="Symbol" charset="2"/>
              </a:rPr>
              <a:t></a:t>
            </a:r>
            <a:endParaRPr lang="en-US">
              <a:solidFill>
                <a:schemeClr val="accent1">
                  <a:lumMod val="20000"/>
                  <a:lumOff val="80000"/>
                </a:schemeClr>
              </a:solidFill>
              <a:highlight>
                <a:srgbClr val="0000FF"/>
              </a:highlight>
              <a:latin typeface="Times New Roman" charset="0"/>
              <a:cs typeface="+mn-cs"/>
            </a:endParaRPr>
          </a:p>
        </p:txBody>
      </p:sp>
      <p:sp>
        <p:nvSpPr>
          <p:cNvPr id="18472" name="Rectangle 38">
            <a:extLst>
              <a:ext uri="{FF2B5EF4-FFF2-40B4-BE49-F238E27FC236}">
                <a16:creationId xmlns:a16="http://schemas.microsoft.com/office/drawing/2014/main" id="{DEB4917E-502F-3670-0351-08AF02D94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75" y="5938838"/>
            <a:ext cx="361950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FF"/>
                </a:highlight>
                <a:latin typeface="Times New Roman" charset="0"/>
                <a:cs typeface="+mn-cs"/>
              </a:rPr>
              <a:t>31</a:t>
            </a:r>
          </a:p>
        </p:txBody>
      </p:sp>
      <p:sp>
        <p:nvSpPr>
          <p:cNvPr id="18473" name="Rectangle 39">
            <a:extLst>
              <a:ext uri="{FF2B5EF4-FFF2-40B4-BE49-F238E27FC236}">
                <a16:creationId xmlns:a16="http://schemas.microsoft.com/office/drawing/2014/main" id="{5354FCB5-08B9-1A90-017E-6BEFE27D0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763" y="5938838"/>
            <a:ext cx="363537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FF"/>
                </a:highlight>
                <a:latin typeface="Times New Roman" charset="0"/>
                <a:cs typeface="+mn-cs"/>
              </a:rPr>
              <a:t>34</a:t>
            </a:r>
          </a:p>
        </p:txBody>
      </p:sp>
      <p:sp>
        <p:nvSpPr>
          <p:cNvPr id="18474" name="Rectangle 40">
            <a:extLst>
              <a:ext uri="{FF2B5EF4-FFF2-40B4-BE49-F238E27FC236}">
                <a16:creationId xmlns:a16="http://schemas.microsoft.com/office/drawing/2014/main" id="{41897C9A-FB28-FA12-9EC1-1A6DF70AB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5925" y="5938838"/>
            <a:ext cx="363538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FF"/>
                </a:highlight>
                <a:latin typeface="Times New Roman" charset="0"/>
                <a:cs typeface="+mn-cs"/>
              </a:rPr>
              <a:t>44</a:t>
            </a:r>
          </a:p>
        </p:txBody>
      </p:sp>
      <p:sp>
        <p:nvSpPr>
          <p:cNvPr id="18475" name="Rectangle 41">
            <a:extLst>
              <a:ext uri="{FF2B5EF4-FFF2-40B4-BE49-F238E27FC236}">
                <a16:creationId xmlns:a16="http://schemas.microsoft.com/office/drawing/2014/main" id="{5BC06B8F-E92C-5485-E030-DB16A9A06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0325" y="5938838"/>
            <a:ext cx="363538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FF"/>
                </a:highlight>
                <a:latin typeface="Symbol" charset="2"/>
                <a:cs typeface="+mn-cs"/>
                <a:sym typeface="Symbol" charset="2"/>
              </a:rPr>
              <a:t>-</a:t>
            </a:r>
            <a:r>
              <a:rPr lang="en-US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FF"/>
                </a:highlight>
                <a:cs typeface="+mn-cs"/>
                <a:sym typeface="Symbol" charset="2"/>
              </a:rPr>
              <a:t></a:t>
            </a:r>
          </a:p>
        </p:txBody>
      </p:sp>
      <p:sp>
        <p:nvSpPr>
          <p:cNvPr id="18476" name="Rectangle 42">
            <a:extLst>
              <a:ext uri="{FF2B5EF4-FFF2-40B4-BE49-F238E27FC236}">
                <a16:creationId xmlns:a16="http://schemas.microsoft.com/office/drawing/2014/main" id="{BF1DBBF7-A4E6-B2F0-6DF3-189537E30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5938838"/>
            <a:ext cx="363538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FF"/>
                </a:highlight>
                <a:latin typeface="Times New Roman" charset="0"/>
                <a:cs typeface="+mn-cs"/>
              </a:rPr>
              <a:t>12</a:t>
            </a:r>
          </a:p>
        </p:txBody>
      </p:sp>
      <p:sp>
        <p:nvSpPr>
          <p:cNvPr id="18477" name="Rectangle 43">
            <a:extLst>
              <a:ext uri="{FF2B5EF4-FFF2-40B4-BE49-F238E27FC236}">
                <a16:creationId xmlns:a16="http://schemas.microsoft.com/office/drawing/2014/main" id="{6EC18D6D-D694-776D-6417-DBFCA96CE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8" y="5938838"/>
            <a:ext cx="363537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FF"/>
                </a:highlight>
                <a:latin typeface="Times New Roman" charset="0"/>
                <a:cs typeface="+mn-cs"/>
              </a:rPr>
              <a:t>23</a:t>
            </a:r>
          </a:p>
        </p:txBody>
      </p:sp>
      <p:sp>
        <p:nvSpPr>
          <p:cNvPr id="18478" name="Rectangle 44">
            <a:extLst>
              <a:ext uri="{FF2B5EF4-FFF2-40B4-BE49-F238E27FC236}">
                <a16:creationId xmlns:a16="http://schemas.microsoft.com/office/drawing/2014/main" id="{932D14FA-40CC-B27E-D84D-3057CF1C3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663" y="5938838"/>
            <a:ext cx="363537" cy="215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>
                <a:solidFill>
                  <a:schemeClr val="accent1">
                    <a:lumMod val="20000"/>
                    <a:lumOff val="80000"/>
                  </a:schemeClr>
                </a:solidFill>
                <a:highlight>
                  <a:srgbClr val="0000FF"/>
                </a:highlight>
                <a:latin typeface="Times New Roman" charset="0"/>
                <a:cs typeface="+mn-cs"/>
              </a:rPr>
              <a:t>26</a:t>
            </a:r>
          </a:p>
        </p:txBody>
      </p:sp>
      <p:cxnSp>
        <p:nvCxnSpPr>
          <p:cNvPr id="7212" name="AutoShape 45">
            <a:extLst>
              <a:ext uri="{FF2B5EF4-FFF2-40B4-BE49-F238E27FC236}">
                <a16:creationId xmlns:a16="http://schemas.microsoft.com/office/drawing/2014/main" id="{8D008A3F-B1F1-F283-3EA9-CEB28D9B3B6F}"/>
              </a:ext>
            </a:extLst>
          </p:cNvPr>
          <p:cNvCxnSpPr>
            <a:cxnSpLocks noChangeShapeType="1"/>
            <a:stCxn id="18475" idx="3"/>
            <a:endCxn id="18476" idx="1"/>
          </p:cNvCxnSpPr>
          <p:nvPr/>
        </p:nvCxnSpPr>
        <p:spPr bwMode="auto">
          <a:xfrm>
            <a:off x="1703388" y="6046788"/>
            <a:ext cx="3063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13" name="AutoShape 46">
            <a:extLst>
              <a:ext uri="{FF2B5EF4-FFF2-40B4-BE49-F238E27FC236}">
                <a16:creationId xmlns:a16="http://schemas.microsoft.com/office/drawing/2014/main" id="{EA148562-DB4A-C6A1-081F-8F73460B0671}"/>
              </a:ext>
            </a:extLst>
          </p:cNvPr>
          <p:cNvCxnSpPr>
            <a:cxnSpLocks noChangeShapeType="1"/>
            <a:stCxn id="18477" idx="3"/>
            <a:endCxn id="18478" idx="1"/>
          </p:cNvCxnSpPr>
          <p:nvPr/>
        </p:nvCxnSpPr>
        <p:spPr bwMode="auto">
          <a:xfrm>
            <a:off x="3079750" y="6046788"/>
            <a:ext cx="30638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14" name="AutoShape 47">
            <a:extLst>
              <a:ext uri="{FF2B5EF4-FFF2-40B4-BE49-F238E27FC236}">
                <a16:creationId xmlns:a16="http://schemas.microsoft.com/office/drawing/2014/main" id="{D8EB9A39-DD42-A826-D7A8-77B799411820}"/>
              </a:ext>
            </a:extLst>
          </p:cNvPr>
          <p:cNvCxnSpPr>
            <a:cxnSpLocks noChangeShapeType="1"/>
            <a:stCxn id="18472" idx="3"/>
            <a:endCxn id="18473" idx="1"/>
          </p:cNvCxnSpPr>
          <p:nvPr/>
        </p:nvCxnSpPr>
        <p:spPr bwMode="auto">
          <a:xfrm>
            <a:off x="4514850" y="6046788"/>
            <a:ext cx="306388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15" name="AutoShape 48">
            <a:extLst>
              <a:ext uri="{FF2B5EF4-FFF2-40B4-BE49-F238E27FC236}">
                <a16:creationId xmlns:a16="http://schemas.microsoft.com/office/drawing/2014/main" id="{73E24DF1-4E94-BD69-153C-5EC646C7BB24}"/>
              </a:ext>
            </a:extLst>
          </p:cNvPr>
          <p:cNvCxnSpPr>
            <a:cxnSpLocks noChangeShapeType="1"/>
            <a:stCxn id="18476" idx="3"/>
            <a:endCxn id="18477" idx="1"/>
          </p:cNvCxnSpPr>
          <p:nvPr/>
        </p:nvCxnSpPr>
        <p:spPr bwMode="auto">
          <a:xfrm>
            <a:off x="2392363" y="6046788"/>
            <a:ext cx="3048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16" name="AutoShape 49">
            <a:extLst>
              <a:ext uri="{FF2B5EF4-FFF2-40B4-BE49-F238E27FC236}">
                <a16:creationId xmlns:a16="http://schemas.microsoft.com/office/drawing/2014/main" id="{22E04131-E7A7-73B4-A92E-D75231C59430}"/>
              </a:ext>
            </a:extLst>
          </p:cNvPr>
          <p:cNvCxnSpPr>
            <a:cxnSpLocks noChangeShapeType="1"/>
            <a:stCxn id="18478" idx="3"/>
            <a:endCxn id="18472" idx="1"/>
          </p:cNvCxnSpPr>
          <p:nvPr/>
        </p:nvCxnSpPr>
        <p:spPr bwMode="auto">
          <a:xfrm>
            <a:off x="3768725" y="6046788"/>
            <a:ext cx="3651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17" name="AutoShape 50">
            <a:extLst>
              <a:ext uri="{FF2B5EF4-FFF2-40B4-BE49-F238E27FC236}">
                <a16:creationId xmlns:a16="http://schemas.microsoft.com/office/drawing/2014/main" id="{5A762AAA-D0BC-5E23-8431-C90AA209E7B9}"/>
              </a:ext>
            </a:extLst>
          </p:cNvPr>
          <p:cNvCxnSpPr>
            <a:cxnSpLocks noChangeShapeType="1"/>
            <a:stCxn id="18473" idx="3"/>
            <a:endCxn id="18474" idx="1"/>
          </p:cNvCxnSpPr>
          <p:nvPr/>
        </p:nvCxnSpPr>
        <p:spPr bwMode="auto">
          <a:xfrm>
            <a:off x="5203825" y="6046788"/>
            <a:ext cx="2825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18" name="AutoShape 51">
            <a:extLst>
              <a:ext uri="{FF2B5EF4-FFF2-40B4-BE49-F238E27FC236}">
                <a16:creationId xmlns:a16="http://schemas.microsoft.com/office/drawing/2014/main" id="{2BE15BA5-411C-D0D5-BFD7-4400C84E64BB}"/>
              </a:ext>
            </a:extLst>
          </p:cNvPr>
          <p:cNvCxnSpPr>
            <a:cxnSpLocks noChangeShapeType="1"/>
            <a:stCxn id="18474" idx="3"/>
            <a:endCxn id="18468" idx="1"/>
          </p:cNvCxnSpPr>
          <p:nvPr/>
        </p:nvCxnSpPr>
        <p:spPr bwMode="auto">
          <a:xfrm>
            <a:off x="5868988" y="6046788"/>
            <a:ext cx="30638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19" name="AutoShape 52">
            <a:extLst>
              <a:ext uri="{FF2B5EF4-FFF2-40B4-BE49-F238E27FC236}">
                <a16:creationId xmlns:a16="http://schemas.microsoft.com/office/drawing/2014/main" id="{B1B8DAE9-FDF2-AEBF-2D19-E37901E5519A}"/>
              </a:ext>
            </a:extLst>
          </p:cNvPr>
          <p:cNvCxnSpPr>
            <a:cxnSpLocks noChangeShapeType="1"/>
            <a:stCxn id="18468" idx="3"/>
            <a:endCxn id="17445" idx="1"/>
          </p:cNvCxnSpPr>
          <p:nvPr/>
        </p:nvCxnSpPr>
        <p:spPr bwMode="auto">
          <a:xfrm>
            <a:off x="6557963" y="6046788"/>
            <a:ext cx="296862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0" name="AutoShape 53">
            <a:extLst>
              <a:ext uri="{FF2B5EF4-FFF2-40B4-BE49-F238E27FC236}">
                <a16:creationId xmlns:a16="http://schemas.microsoft.com/office/drawing/2014/main" id="{E9AE9518-C9CB-FDF1-D61E-377721E21AF6}"/>
              </a:ext>
            </a:extLst>
          </p:cNvPr>
          <p:cNvCxnSpPr>
            <a:cxnSpLocks noChangeShapeType="1"/>
            <a:stCxn id="17445" idx="3"/>
            <a:endCxn id="17446" idx="1"/>
          </p:cNvCxnSpPr>
          <p:nvPr/>
        </p:nvCxnSpPr>
        <p:spPr bwMode="auto">
          <a:xfrm>
            <a:off x="7253288" y="6046788"/>
            <a:ext cx="2873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21" name="AutoShape 54">
            <a:extLst>
              <a:ext uri="{FF2B5EF4-FFF2-40B4-BE49-F238E27FC236}">
                <a16:creationId xmlns:a16="http://schemas.microsoft.com/office/drawing/2014/main" id="{03AAD3D2-2C6A-7934-8F57-4A426CB3598B}"/>
              </a:ext>
            </a:extLst>
          </p:cNvPr>
          <p:cNvCxnSpPr>
            <a:cxnSpLocks noChangeShapeType="1"/>
            <a:stCxn id="17446" idx="3"/>
            <a:endCxn id="18471" idx="1"/>
          </p:cNvCxnSpPr>
          <p:nvPr/>
        </p:nvCxnSpPr>
        <p:spPr bwMode="auto">
          <a:xfrm>
            <a:off x="7940675" y="6046788"/>
            <a:ext cx="2984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039" name="AutoShape 55">
            <a:extLst>
              <a:ext uri="{FF2B5EF4-FFF2-40B4-BE49-F238E27FC236}">
                <a16:creationId xmlns:a16="http://schemas.microsoft.com/office/drawing/2014/main" id="{58CDB65D-A0CC-882B-33E0-9C0B0DC1CF38}"/>
              </a:ext>
            </a:extLst>
          </p:cNvPr>
          <p:cNvCxnSpPr>
            <a:cxnSpLocks noChangeShapeType="1"/>
            <a:stCxn id="17445" idx="0"/>
            <a:endCxn id="17446" idx="0"/>
          </p:cNvCxnSpPr>
          <p:nvPr/>
        </p:nvCxnSpPr>
        <p:spPr bwMode="auto">
          <a:xfrm rot="5400000" flipV="1">
            <a:off x="7396956" y="5577682"/>
            <a:ext cx="1587" cy="685800"/>
          </a:xfrm>
          <a:prstGeom prst="curvedConnector3">
            <a:avLst>
              <a:gd name="adj1" fmla="val -13200005"/>
            </a:avLst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C13FC-5C3E-C9C3-8231-BAE3E6F11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r>
              <a:rPr lang="en-US" dirty="0"/>
              <a:t>Refined Analysis of Skip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5122B-1557-A79E-8E0E-06D41032A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6800"/>
            <a:ext cx="7772400" cy="5486400"/>
          </a:xfrm>
        </p:spPr>
        <p:txBody>
          <a:bodyPr/>
          <a:lstStyle/>
          <a:p>
            <a:r>
              <a:rPr lang="en-US" sz="2800" dirty="0"/>
              <a:t>There are at most 3*log n levels with probability 1-1/n</a:t>
            </a:r>
            <a:r>
              <a:rPr lang="en-US" sz="2800" baseline="30000" dirty="0"/>
              <a:t>2</a:t>
            </a:r>
            <a:r>
              <a:rPr lang="en-US" sz="2800" dirty="0"/>
              <a:t>.</a:t>
            </a:r>
          </a:p>
          <a:p>
            <a:r>
              <a:rPr lang="en-US" sz="2800" dirty="0"/>
              <a:t>Thus, </a:t>
            </a:r>
            <a:r>
              <a:rPr lang="en-US" sz="2800" dirty="0" err="1"/>
              <a:t>whp</a:t>
            </a:r>
            <a:r>
              <a:rPr lang="en-US" sz="2800" dirty="0"/>
              <a:t>, the expected time to do a search is bounded by the sum of 3*log n geometric random variables with probability 1/2, which has expected value 6*log n.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So </a:t>
            </a:r>
            <a:r>
              <a:rPr lang="en-US" sz="2800" dirty="0">
                <a:latin typeface="Symbol" pitchFamily="2" charset="2"/>
              </a:rPr>
              <a:t>a</a:t>
            </a:r>
            <a:r>
              <a:rPr lang="en-US" sz="2800" dirty="0"/>
              <a:t>=2,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/>
              <a:t>=6*log n, and take t=3. </a:t>
            </a:r>
          </a:p>
          <a:p>
            <a:r>
              <a:rPr lang="en-US" sz="2800" dirty="0"/>
              <a:t>Then search is O(log n) with high probability.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F5141-39BA-1664-12D5-4DEABFB9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5C1F5-68C4-3D40-BD9B-61378355F3B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B7AD01-4323-FDC4-9322-C78925767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86200"/>
            <a:ext cx="7772400" cy="120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0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873E4-7CD8-9939-5AE6-E2AA9DF95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8612F-5B25-EBB8-0EDC-D47485FF6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239" y="170761"/>
            <a:ext cx="7772400" cy="838200"/>
          </a:xfrm>
        </p:spPr>
        <p:txBody>
          <a:bodyPr/>
          <a:lstStyle/>
          <a:p>
            <a:r>
              <a:rPr lang="en-US" dirty="0"/>
              <a:t>Markov’s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8C064-B60A-5D27-345C-2C906D7E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5C1F5-68C4-3D40-BD9B-61378355F3B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47029F-E6FF-B0F4-19A6-7183C647C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8344958" cy="1447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3557CE-799F-07F9-4FD6-E6370C85E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22" y="2985571"/>
            <a:ext cx="7757242" cy="34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00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992BF968-1976-7868-50FF-2C0B551AD748}"/>
              </a:ext>
            </a:extLst>
          </p:cNvPr>
          <p:cNvSpPr/>
          <p:nvPr/>
        </p:nvSpPr>
        <p:spPr bwMode="auto">
          <a:xfrm>
            <a:off x="4972050" y="4800600"/>
            <a:ext cx="20574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C98B20-7F84-3482-CD09-D9C65627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r>
              <a:rPr lang="en-US" dirty="0"/>
              <a:t>Chernoff Bound – Upper Tail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7963B-49DD-287A-5BF9-7A8284849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5C1F5-68C4-3D40-BD9B-61378355F3B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1F0DB8-3051-65AA-72BA-6587E03A5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06" y="1161580"/>
            <a:ext cx="8398387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405CCA-571B-A84E-0475-B0BA7A625FF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2992216"/>
            <a:ext cx="6210299" cy="36371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E080F0-1CEF-8134-5D67-AB93B1E4D40B}"/>
              </a:ext>
            </a:extLst>
          </p:cNvPr>
          <p:cNvSpPr txBox="1"/>
          <p:nvPr/>
        </p:nvSpPr>
        <p:spPr>
          <a:xfrm>
            <a:off x="76200" y="6553200"/>
            <a:ext cx="3392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Image from https://</a:t>
            </a:r>
            <a:r>
              <a:rPr lang="en-US" sz="1050" dirty="0" err="1"/>
              <a:t>zhuanlan.zhihu.com</a:t>
            </a:r>
            <a:r>
              <a:rPr lang="en-US" sz="1050" dirty="0"/>
              <a:t>/p/441281881</a:t>
            </a:r>
          </a:p>
        </p:txBody>
      </p:sp>
    </p:spTree>
    <p:extLst>
      <p:ext uri="{BB962C8B-B14F-4D97-AF65-F5344CB8AC3E}">
        <p14:creationId xmlns:p14="http://schemas.microsoft.com/office/powerpoint/2010/main" val="2486776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E0110-751E-D630-86C7-40758420D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9F68D-A1C7-AC57-C5A5-A7F5CE009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r>
              <a:rPr lang="en-US" dirty="0"/>
              <a:t>Chernoff Bound – Proof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467E1-533A-E4F0-1A82-3802BC15A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5C1F5-68C4-3D40-BD9B-61378355F3B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C67773-AB8E-94F8-7BED-963AFA784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06" y="1161580"/>
            <a:ext cx="8398387" cy="1905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D313CC-D4A5-691F-289D-059EC4748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17" y="3161360"/>
            <a:ext cx="7152533" cy="354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93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11A68-0B58-453E-3288-A2E96302B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501DAC94-2261-48BE-34A1-795E70E5D963}"/>
              </a:ext>
            </a:extLst>
          </p:cNvPr>
          <p:cNvSpPr/>
          <p:nvPr/>
        </p:nvSpPr>
        <p:spPr bwMode="auto">
          <a:xfrm>
            <a:off x="4972050" y="4800600"/>
            <a:ext cx="2057400" cy="762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762975-706D-C6D0-EBDE-1C1407E8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r>
              <a:rPr lang="en-US" dirty="0"/>
              <a:t>Chernoff Bound - Simplified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D5A2D-7356-47DF-CEAB-8496DF4E0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5C1F5-68C4-3D40-BD9B-61378355F3B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B7088F-2D22-6CF3-2142-9370AE28F13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2992216"/>
            <a:ext cx="6210299" cy="36371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9DF970-F56F-79B2-4068-04CB86CF69EB}"/>
              </a:ext>
            </a:extLst>
          </p:cNvPr>
          <p:cNvSpPr txBox="1"/>
          <p:nvPr/>
        </p:nvSpPr>
        <p:spPr>
          <a:xfrm>
            <a:off x="76200" y="6553200"/>
            <a:ext cx="3392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Image from https://</a:t>
            </a:r>
            <a:r>
              <a:rPr lang="en-US" sz="1050" dirty="0" err="1"/>
              <a:t>zhuanlan.zhihu.com</a:t>
            </a:r>
            <a:r>
              <a:rPr lang="en-US" sz="1050" dirty="0"/>
              <a:t>/p/441281881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A2CD94-4F3E-FA84-ECE6-1F9C4F71B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25622"/>
            <a:ext cx="8898932" cy="19985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AD9734-D3B3-E2F3-FA3E-A85D55DBD77B}"/>
              </a:ext>
            </a:extLst>
          </p:cNvPr>
          <p:cNvSpPr txBox="1"/>
          <p:nvPr/>
        </p:nvSpPr>
        <p:spPr>
          <a:xfrm>
            <a:off x="3482246" y="3318083"/>
            <a:ext cx="5411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Proof: See Dillencourt-Goodrich-</a:t>
            </a:r>
            <a:r>
              <a:rPr lang="en-US" sz="2000" dirty="0" err="1"/>
              <a:t>Mitzenmacher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9744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C06C0-7C80-B7E2-CA0E-96102B0DB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0959F-8CB4-61FA-5C8A-453EBBDDC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r>
              <a:rPr lang="en-US" dirty="0"/>
              <a:t>Chernoff Bound - Simplified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F3A71-6432-8151-0820-4C0245DE8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5C1F5-68C4-3D40-BD9B-61378355F3B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8717FE-DD55-458B-30C3-D6F371EA1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40" y="1155316"/>
            <a:ext cx="8898932" cy="19985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EC8CDD-632B-36F8-4514-CCB5A2C6A788}"/>
              </a:ext>
            </a:extLst>
          </p:cNvPr>
          <p:cNvSpPr txBox="1"/>
          <p:nvPr/>
        </p:nvSpPr>
        <p:spPr>
          <a:xfrm>
            <a:off x="1058890" y="3260803"/>
            <a:ext cx="7026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For example, for x=1:     </a:t>
            </a:r>
            <a:r>
              <a:rPr lang="en-US" dirty="0" err="1">
                <a:solidFill>
                  <a:srgbClr val="000000"/>
                </a:solidFill>
              </a:rPr>
              <a:t>Pr</a:t>
            </a:r>
            <a:r>
              <a:rPr lang="en-US" dirty="0">
                <a:solidFill>
                  <a:srgbClr val="000000"/>
                </a:solidFill>
              </a:rPr>
              <a:t>(X&gt;R)&lt;2</a:t>
            </a:r>
            <a:r>
              <a:rPr lang="en-US" baseline="30000" dirty="0">
                <a:solidFill>
                  <a:srgbClr val="000000"/>
                </a:solidFill>
              </a:rPr>
              <a:t>-R</a:t>
            </a:r>
            <a:r>
              <a:rPr lang="en-US" dirty="0">
                <a:solidFill>
                  <a:srgbClr val="000000"/>
                </a:solidFill>
              </a:rPr>
              <a:t> for R&gt;4.5</a:t>
            </a:r>
            <a:r>
              <a:rPr lang="en-US" dirty="0">
                <a:solidFill>
                  <a:srgbClr val="000000"/>
                </a:solidFill>
                <a:latin typeface="Symbol" pitchFamily="2" charset="2"/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D9659F-35BD-68F1-ACC1-1C4C10B10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20" y="4944070"/>
            <a:ext cx="8452359" cy="1241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D75B8C-AF88-8B21-7FED-27D5372DA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39" y="4302298"/>
            <a:ext cx="1617677" cy="57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02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1F97E-CB28-C137-7823-B07D6211F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Balls in Bins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419D8-CB95-737C-447B-39DA9738C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5C1F5-68C4-3D40-BD9B-61378355F3B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721F23-3624-F7BD-C0AF-6DB13971E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28800"/>
            <a:ext cx="7970684" cy="4343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3DFBAA-EBB0-325F-EFB0-F75E3E7B4223}"/>
              </a:ext>
            </a:extLst>
          </p:cNvPr>
          <p:cNvSpPr txBox="1"/>
          <p:nvPr/>
        </p:nvSpPr>
        <p:spPr>
          <a:xfrm>
            <a:off x="228600" y="6477000"/>
            <a:ext cx="3502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 generated using Nano Banana Pro.</a:t>
            </a:r>
          </a:p>
        </p:txBody>
      </p:sp>
    </p:spTree>
    <p:extLst>
      <p:ext uri="{BB962C8B-B14F-4D97-AF65-F5344CB8AC3E}">
        <p14:creationId xmlns:p14="http://schemas.microsoft.com/office/powerpoint/2010/main" val="2458743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52600-BC58-6E39-1E3F-F9706EDED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r>
              <a:rPr lang="en-US" dirty="0"/>
              <a:t>Maximum Bin Size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2318D-5C7A-10F8-F454-43F57DAA6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45C1F5-68C4-3D40-BD9B-61378355F3B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F1E692-D85B-1CE3-FD72-C5ADA662D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31524"/>
            <a:ext cx="8345347" cy="1600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192D57-2299-D0D5-7E59-6AEC5CC75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299" y="3368416"/>
            <a:ext cx="6482327" cy="34794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7B269A-3CD3-BADE-3692-360337988E6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199" y="2586990"/>
            <a:ext cx="6629401" cy="9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22441"/>
      </p:ext>
    </p:extLst>
  </p:cSld>
  <p:clrMapOvr>
    <a:masterClrMapping/>
  </p:clrMapOvr>
</p:sld>
</file>

<file path=ppt/theme/theme1.xml><?xml version="1.0" encoding="utf-8"?>
<a:theme xmlns:a="http://schemas.openxmlformats.org/drawingml/2006/main" name="Blueprint">
  <a:themeElements>
    <a:clrScheme name="">
      <a:dk1>
        <a:srgbClr val="40458C"/>
      </a:dk1>
      <a:lt1>
        <a:srgbClr val="FFFFFF"/>
      </a:lt1>
      <a:dk2>
        <a:srgbClr val="BE2D00"/>
      </a:dk2>
      <a:lt2>
        <a:srgbClr val="B7C1EB"/>
      </a:lt2>
      <a:accent1>
        <a:srgbClr val="ECD882"/>
      </a:accent1>
      <a:accent2>
        <a:srgbClr val="577052"/>
      </a:accent2>
      <a:accent3>
        <a:srgbClr val="FFFFFF"/>
      </a:accent3>
      <a:accent4>
        <a:srgbClr val="353A77"/>
      </a:accent4>
      <a:accent5>
        <a:srgbClr val="F4E9C1"/>
      </a:accent5>
      <a:accent6>
        <a:srgbClr val="4E6549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7528</TotalTime>
  <Words>747</Words>
  <Application>Microsoft Macintosh PowerPoint</Application>
  <PresentationFormat>On-screen Show (4:3)</PresentationFormat>
  <Paragraphs>147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Symbol</vt:lpstr>
      <vt:lpstr>Tahoma</vt:lpstr>
      <vt:lpstr>Times New Roman</vt:lpstr>
      <vt:lpstr>Wingdings</vt:lpstr>
      <vt:lpstr>Blueprint</vt:lpstr>
      <vt:lpstr>PowerPoint Presentation</vt:lpstr>
      <vt:lpstr>Markov’s Inequality</vt:lpstr>
      <vt:lpstr>Markov’s Inequality</vt:lpstr>
      <vt:lpstr>Chernoff Bound – Upper Tail</vt:lpstr>
      <vt:lpstr>Chernoff Bound – Proof</vt:lpstr>
      <vt:lpstr>Chernoff Bound - Simplified</vt:lpstr>
      <vt:lpstr>Chernoff Bound - Simplified</vt:lpstr>
      <vt:lpstr>Balls in Bins</vt:lpstr>
      <vt:lpstr>Maximum Bin Size</vt:lpstr>
      <vt:lpstr>Application – Load Balancing</vt:lpstr>
      <vt:lpstr>Chernoff Bounds – lower tail</vt:lpstr>
      <vt:lpstr>Chernoff Bounds - Simplified</vt:lpstr>
      <vt:lpstr>Floyd-Rivest selection </vt:lpstr>
      <vt:lpstr>Floyd-Rivest selection, continued </vt:lpstr>
      <vt:lpstr>Floyd-Rivest selection, analysis </vt:lpstr>
      <vt:lpstr>Floyd-Rivest selection, analysis </vt:lpstr>
      <vt:lpstr>Sums of Geometric Random Variables</vt:lpstr>
      <vt:lpstr>Sums of Geometric Random Variables</vt:lpstr>
      <vt:lpstr>Sums of Geometric Random Variables</vt:lpstr>
      <vt:lpstr>Sums of Geometric Random Variables</vt:lpstr>
      <vt:lpstr>Fisher-Yates Random Shuffling</vt:lpstr>
      <vt:lpstr>Analysis of Fisher-Yates</vt:lpstr>
      <vt:lpstr>A More Careful Analysis</vt:lpstr>
      <vt:lpstr>A More Careful Analysis</vt:lpstr>
      <vt:lpstr>Revisiting Skip Lists</vt:lpstr>
      <vt:lpstr>Top-Down Search</vt:lpstr>
      <vt:lpstr>Refined Analysis of Skip Lists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Algorithms</dc:title>
  <dc:creator>Roberto Tamassia</dc:creator>
  <cp:lastModifiedBy>Michael T Goodrich</cp:lastModifiedBy>
  <cp:revision>220</cp:revision>
  <dcterms:created xsi:type="dcterms:W3CDTF">2002-01-21T02:22:10Z</dcterms:created>
  <dcterms:modified xsi:type="dcterms:W3CDTF">2026-01-21T21:56:28Z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2</vt:i4>
  </property>
  <property fmtid="{D5CDD505-2E9C-101B-9397-08002B2CF9AE}" pid="4" name="Compression">
    <vt:i4>90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C:\Work\html</vt:lpwstr>
  </property>
</Properties>
</file>