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9" r:id="rId3"/>
    <p:sldId id="300" r:id="rId4"/>
    <p:sldId id="301" r:id="rId5"/>
    <p:sldId id="302" r:id="rId6"/>
    <p:sldId id="303" r:id="rId7"/>
    <p:sldId id="258" r:id="rId8"/>
    <p:sldId id="259" r:id="rId9"/>
    <p:sldId id="262" r:id="rId10"/>
    <p:sldId id="263" r:id="rId11"/>
    <p:sldId id="304" r:id="rId12"/>
    <p:sldId id="264" r:id="rId13"/>
    <p:sldId id="305" r:id="rId14"/>
    <p:sldId id="306" r:id="rId15"/>
    <p:sldId id="308" r:id="rId16"/>
    <p:sldId id="307" r:id="rId17"/>
    <p:sldId id="309" r:id="rId18"/>
    <p:sldId id="310" r:id="rId19"/>
    <p:sldId id="311" r:id="rId20"/>
    <p:sldId id="312" r:id="rId21"/>
    <p:sldId id="313" r:id="rId22"/>
    <p:sldId id="314" r:id="rId23"/>
    <p:sldId id="320" r:id="rId24"/>
    <p:sldId id="321" r:id="rId25"/>
    <p:sldId id="319" r:id="rId26"/>
    <p:sldId id="317" r:id="rId27"/>
    <p:sldId id="315" r:id="rId28"/>
    <p:sldId id="316" r:id="rId29"/>
    <p:sldId id="318" r:id="rId30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0D0"/>
    <a:srgbClr val="F2E4AA"/>
    <a:srgbClr val="E4B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9"/>
    <p:restoredTop sz="94673"/>
  </p:normalViewPr>
  <p:slideViewPr>
    <p:cSldViewPr>
      <p:cViewPr varScale="1">
        <p:scale>
          <a:sx n="115" d="100"/>
          <a:sy n="115" d="100"/>
        </p:scale>
        <p:origin x="7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76460F28-81D1-204C-8EAD-7BB90C565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75C754CF-559A-E643-8258-0586FA04E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9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42A1-F202-7448-97D9-9634B618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C1F5-68C4-3D40-BD9B-61378355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D2A3-9287-3642-82BC-ECFD918B9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E420-2C80-7A43-BC88-EA20DCA0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8688C-2390-0D49-9F8E-3DC9737E0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FF2C-90E1-4D45-8BE6-3EB067C42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3E1EFB8-DF9E-1342-8245-F2F6DE1C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q"/>
        <a:defRPr sz="3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id="{06A0004A-0548-EF4B-B111-DBE6FCE3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1"/>
            <a:ext cx="754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kern="0" dirty="0">
                <a:solidFill>
                  <a:srgbClr val="000000"/>
                </a:solidFill>
                <a:latin typeface="Tahoma" charset="0"/>
              </a:rPr>
              <a:t>Amortized Analysis</a:t>
            </a:r>
          </a:p>
          <a:p>
            <a:pPr algn="ctr" eaLnBrk="1" hangingPunct="1"/>
            <a:endParaRPr lang="en-US" kern="0" dirty="0">
              <a:solidFill>
                <a:srgbClr val="000000"/>
              </a:solidFill>
              <a:latin typeface="Tahoma" charset="0"/>
            </a:endParaRPr>
          </a:p>
          <a:p>
            <a:pPr algn="ctr" eaLnBrk="1" hangingPunct="1"/>
            <a:r>
              <a:rPr lang="en-US" sz="2800" kern="0" dirty="0">
                <a:solidFill>
                  <a:srgbClr val="000000"/>
                </a:solidFill>
                <a:latin typeface="Tahoma" charset="0"/>
              </a:rPr>
              <a:t>Michael T. Goodrich</a:t>
            </a:r>
          </a:p>
          <a:p>
            <a:pPr algn="ctr" eaLnBrk="1" hangingPunct="1"/>
            <a:r>
              <a:rPr lang="en-US" sz="2800" kern="0" dirty="0">
                <a:solidFill>
                  <a:srgbClr val="000000"/>
                </a:solidFill>
                <a:latin typeface="Tahoma" charset="0"/>
              </a:rPr>
              <a:t>CS 263</a:t>
            </a:r>
          </a:p>
          <a:p>
            <a:pPr algn="ctr" eaLnBrk="1" hangingPunct="1"/>
            <a:r>
              <a:rPr lang="en-US" sz="2800" kern="0" dirty="0">
                <a:solidFill>
                  <a:srgbClr val="000000"/>
                </a:solidFill>
                <a:latin typeface="Tahoma" charset="0"/>
              </a:rPr>
              <a:t>Univ. of California, Irvine</a:t>
            </a:r>
            <a:endParaRPr lang="en-US" kern="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" name="Date Placeholder 135">
            <a:extLst>
              <a:ext uri="{FF2B5EF4-FFF2-40B4-BE49-F238E27FC236}">
                <a16:creationId xmlns:a16="http://schemas.microsoft.com/office/drawing/2014/main" id="{03E59B9E-9DBF-C08F-96FC-DE71E0F1ADF1}"/>
              </a:ext>
            </a:extLst>
          </p:cNvPr>
          <p:cNvSpPr txBox="1">
            <a:spLocks/>
          </p:cNvSpPr>
          <p:nvPr/>
        </p:nvSpPr>
        <p:spPr>
          <a:xfrm>
            <a:off x="0" y="6436047"/>
            <a:ext cx="9144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Some slides adapted from Nanjing University, Basheer </a:t>
            </a:r>
            <a:r>
              <a:rPr lang="en-US" sz="1400" dirty="0" err="1"/>
              <a:t>Qolomany</a:t>
            </a:r>
            <a:r>
              <a:rPr lang="en-US" sz="1400" dirty="0"/>
              <a:t>, Michael Bender, </a:t>
            </a:r>
            <a:r>
              <a:rPr lang="en-US" sz="1400" dirty="0" err="1"/>
              <a:t>Haodong</a:t>
            </a:r>
            <a:r>
              <a:rPr lang="en-US" sz="1400" dirty="0"/>
              <a:t> Hu, and Jeff Erickson.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B7A6C-9F74-30A5-3C27-912CC65D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984014"/>
            <a:ext cx="3962400" cy="2017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E780E-7BCC-B399-AD06-7BE1AA0F1BE9}"/>
              </a:ext>
            </a:extLst>
          </p:cNvPr>
          <p:cNvSpPr txBox="1"/>
          <p:nvPr/>
        </p:nvSpPr>
        <p:spPr>
          <a:xfrm>
            <a:off x="515007" y="44248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b="1" dirty="0"/>
              <a:t>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4DC5D-B9B7-3F04-BD0F-D6738EFA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5" y="1752600"/>
            <a:ext cx="897559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4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0AD1A-42CC-B893-7744-5A3C1CA8B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2567-DB4A-6540-F03F-AA4EEB9B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b="1" dirty="0"/>
              <a:t>Examples, continued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062EF-7E1B-AA07-05CD-7F5C51F7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2" y="1752600"/>
            <a:ext cx="900409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Insertions Only - Build &amp; Query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67A37E-0CD1-74EC-32BB-BAF256D42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3" y="1752600"/>
            <a:ext cx="8982974" cy="335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887310-AA4F-6937-6CEE-C0ECA55C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091"/>
          <a:stretch>
            <a:fillRect/>
          </a:stretch>
        </p:blipFill>
        <p:spPr>
          <a:xfrm>
            <a:off x="43727" y="5594922"/>
            <a:ext cx="8863968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EBEA0-9321-37CD-BF74-5CE43C4E5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20B4-5F6D-60F4-E3FF-A95A1F0E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Insertions Only -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1F8A6-BD08-5C72-C41E-7FF7334C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0"/>
          <a:stretch>
            <a:fillRect/>
          </a:stretch>
        </p:blipFill>
        <p:spPr>
          <a:xfrm>
            <a:off x="22639" y="1295400"/>
            <a:ext cx="908329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2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42E1-391F-5F7B-8E33-BD4C0802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Array Order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1163-4314-7FBB-1A4A-D1F5658F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4724400"/>
          </a:xfrm>
        </p:spPr>
        <p:txBody>
          <a:bodyPr/>
          <a:lstStyle/>
          <a:p>
            <a:r>
              <a:rPr lang="en-US" sz="2800" dirty="0"/>
              <a:t>Problem: Maintain an array, A, of elements according to a specific order.</a:t>
            </a:r>
          </a:p>
          <a:p>
            <a:r>
              <a:rPr lang="en-US" sz="2800" dirty="0"/>
              <a:t>This is often a low-level data structure used by other structures.</a:t>
            </a:r>
          </a:p>
          <a:p>
            <a:r>
              <a:rPr lang="en-US" sz="2800" dirty="0"/>
              <a:t>Performance: insert &amp; delete take O(n) time in the worst case (and average case).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22E00-F0C9-1EB9-0E92-054BA9D3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1B6FD8-FF2D-102F-7419-80CFBB6E8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132034"/>
            <a:ext cx="5638800" cy="25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16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9D5A7-5F5D-3B69-7DB5-E19CA0B0C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93D7-7288-5BF9-34C9-2CB9D119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Array Order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A998-6A2F-838C-08BE-C10EAFAF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4724400"/>
          </a:xfrm>
        </p:spPr>
        <p:txBody>
          <a:bodyPr/>
          <a:lstStyle/>
          <a:p>
            <a:r>
              <a:rPr lang="en-US" sz="2800" dirty="0"/>
              <a:t>Best case is O(1) time: insert/delete at the end.</a:t>
            </a:r>
          </a:p>
          <a:p>
            <a:r>
              <a:rPr lang="en-US" sz="2800" dirty="0"/>
              <a:t>Another best case in O(1) time: insert/delete at the beginning or end.</a:t>
            </a:r>
          </a:p>
          <a:p>
            <a:pPr lvl="1"/>
            <a:r>
              <a:rPr lang="en-US" sz="2400" dirty="0"/>
              <a:t>How?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F4246-7B34-0AD0-9042-B57768FF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6DD96-CAD7-AACD-EA04-C54AA5DE1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38938"/>
            <a:ext cx="4603750" cy="26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3AC8-BA0C-2FA5-A209-8360C4D2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2910"/>
            <a:ext cx="7772400" cy="686334"/>
          </a:xfrm>
        </p:spPr>
        <p:txBody>
          <a:bodyPr/>
          <a:lstStyle/>
          <a:p>
            <a:r>
              <a:rPr lang="en-US" dirty="0"/>
              <a:t>Tiered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41F0-BFB3-C2C0-C5AF-6DDCAE95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1134"/>
            <a:ext cx="7924800" cy="4495800"/>
          </a:xfrm>
        </p:spPr>
        <p:txBody>
          <a:bodyPr/>
          <a:lstStyle/>
          <a:p>
            <a:r>
              <a:rPr lang="en-US" sz="2400" dirty="0"/>
              <a:t>The worst-case performance for insert and delete can be improved to O(n</a:t>
            </a:r>
            <a:r>
              <a:rPr lang="en-US" sz="2400" baseline="30000" dirty="0">
                <a:latin typeface="Symbol" pitchFamily="2" charset="2"/>
              </a:rPr>
              <a:t>e</a:t>
            </a:r>
            <a:r>
              <a:rPr lang="en-US" sz="2400" dirty="0"/>
              <a:t>) for any constant </a:t>
            </a:r>
            <a:r>
              <a:rPr lang="en-US" sz="2400" dirty="0">
                <a:latin typeface="Symbol" pitchFamily="2" charset="2"/>
              </a:rPr>
              <a:t>e</a:t>
            </a:r>
            <a:r>
              <a:rPr lang="en-US" sz="2400" dirty="0"/>
              <a:t>&gt;0.</a:t>
            </a:r>
          </a:p>
          <a:p>
            <a:r>
              <a:rPr lang="en-US" sz="2400" dirty="0"/>
              <a:t>E.g., for </a:t>
            </a:r>
            <a:r>
              <a:rPr lang="en-US" sz="2400" dirty="0">
                <a:latin typeface="Symbol" pitchFamily="2" charset="2"/>
              </a:rPr>
              <a:t>e</a:t>
            </a:r>
            <a:r>
              <a:rPr lang="en-US" sz="2400" dirty="0"/>
              <a:t>=1/2, we keep n</a:t>
            </a:r>
            <a:r>
              <a:rPr lang="en-US" sz="2400" baseline="30000" dirty="0"/>
              <a:t>1/2</a:t>
            </a:r>
            <a:r>
              <a:rPr lang="en-US" sz="2400" dirty="0"/>
              <a:t> subarrays of size exactly n</a:t>
            </a:r>
            <a:r>
              <a:rPr lang="en-US" sz="2400" baseline="30000" dirty="0"/>
              <a:t>1/2</a:t>
            </a:r>
            <a:r>
              <a:rPr lang="en-US" sz="2400" dirty="0"/>
              <a:t> each (so indexing still takes O(1) time).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CB09B-2173-057F-1B6D-43D96493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39DBE-91D7-B449-272C-9F432D065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589732"/>
            <a:ext cx="6324600" cy="41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4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C758-450D-167B-FE3B-AAABDE7A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55" y="118241"/>
            <a:ext cx="7772400" cy="838200"/>
          </a:xfrm>
        </p:spPr>
        <p:txBody>
          <a:bodyPr/>
          <a:lstStyle/>
          <a:p>
            <a:r>
              <a:rPr lang="en-US" dirty="0"/>
              <a:t>Tiered Vector Amortization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7B148-185F-133E-E5E6-D9A9016B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43000"/>
            <a:ext cx="8001000" cy="4648200"/>
          </a:xfrm>
        </p:spPr>
        <p:txBody>
          <a:bodyPr/>
          <a:lstStyle/>
          <a:p>
            <a:r>
              <a:rPr lang="en-US" sz="2800" dirty="0"/>
              <a:t>If we grow or shrink by more than a factor of 2, we rebuild the whole structure.</a:t>
            </a:r>
          </a:p>
          <a:p>
            <a:r>
              <a:rPr lang="en-US" sz="2800" dirty="0"/>
              <a:t>This gives amortized overhead of O(1) using an argument similar to that for growing a dynamic array.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52C96-EB10-B486-A38F-F82FDB0D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CC6B3-1F6A-7A18-752C-3638FAEB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05352"/>
            <a:ext cx="7772400" cy="31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6498-3CD4-DF5B-52FB-86DA7B84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/>
              <a:t>Packed-Memory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500E-5F93-724E-063B-99EAAE00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819807"/>
            <a:ext cx="8915400" cy="4648200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packed-memory ar</a:t>
            </a:r>
            <a:r>
              <a:rPr lang="en-US" sz="2400" dirty="0"/>
              <a:t>ray (PMA) maintains a dynamic set of N elements in sorted order in a </a:t>
            </a:r>
            <a:r>
              <a:rPr lang="el-GR" sz="2400" dirty="0"/>
              <a:t>Θ(</a:t>
            </a:r>
            <a:r>
              <a:rPr lang="en-US" sz="2400" dirty="0"/>
              <a:t>N)-sized array. </a:t>
            </a:r>
          </a:p>
          <a:p>
            <a:r>
              <a:rPr lang="en-US" sz="2400" dirty="0"/>
              <a:t>The idea is to intersperse </a:t>
            </a:r>
            <a:r>
              <a:rPr lang="el-GR" sz="2400" dirty="0"/>
              <a:t>Θ(</a:t>
            </a:r>
            <a:r>
              <a:rPr lang="en-US" sz="2400" dirty="0"/>
              <a:t>N) empty spaces or gaps among the elements so that only a small number of elements need to be shifted around on an insert or delete.</a:t>
            </a:r>
          </a:p>
          <a:p>
            <a:r>
              <a:rPr lang="en-US" sz="2400" dirty="0"/>
              <a:t>The PMA maintains the </a:t>
            </a:r>
            <a:r>
              <a:rPr lang="en-US" sz="2400" b="1" dirty="0">
                <a:solidFill>
                  <a:srgbClr val="FF0000"/>
                </a:solidFill>
              </a:rPr>
              <a:t>density invariant </a:t>
            </a:r>
            <a:r>
              <a:rPr lang="en-US" sz="2400" dirty="0"/>
              <a:t>that in any region of size S (for S greater than some small constant value), there are </a:t>
            </a:r>
            <a:r>
              <a:rPr lang="el-GR" sz="2400" dirty="0"/>
              <a:t>Θ(</a:t>
            </a:r>
            <a:r>
              <a:rPr lang="en-US" sz="2400" dirty="0"/>
              <a:t>S) elements stored in it. To scan L elements after a given element x costs </a:t>
            </a:r>
            <a:r>
              <a:rPr lang="el-GR" sz="2400" dirty="0"/>
              <a:t>Θ(1+</a:t>
            </a:r>
            <a:r>
              <a:rPr lang="en-US" sz="2400" dirty="0"/>
              <a:t>L/B) memory transfers, where B is the block size. Also, given the position of any element, we can find the next or previous one in O(1) time.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E69F8-58F4-CD2F-3D7A-1ED9F3DC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D2A2E-A430-86D6-D47B-4D2568C8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410200"/>
            <a:ext cx="5207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7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132B-A3F9-00A8-CEFE-E6663FD0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Segments and Windows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002FE-6C1D-F43A-DD9A-F3A497AB2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97" y="1828800"/>
            <a:ext cx="8954749" cy="411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261D2-9967-CCC2-B215-9FC0B6B3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4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9667A-946C-4851-90CC-7B943C51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Accounting Method</a:t>
            </a:r>
            <a:br>
              <a:rPr lang="en-US" dirty="0"/>
            </a:br>
            <a:r>
              <a:rPr lang="en-US" sz="4000" dirty="0"/>
              <a:t>Example: Binary Counter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1DF8AD9-CDA5-4BBB-ADD2-C59ACA38F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8"/>
                <a:ext cx="7886700" cy="1939961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dirty="0"/>
                  <a:t>Use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binary array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to represent a number.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The number is 0 initially, and </a:t>
                </a:r>
                <a:r>
                  <a:rPr lang="en-US" sz="2000" b="1" dirty="0"/>
                  <a:t>Inc</a:t>
                </a:r>
                <a:r>
                  <a:rPr lang="en-US" sz="2000" dirty="0"/>
                  <a:t> op. adds 1 to this number.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Cost of </a:t>
                </a:r>
                <a:r>
                  <a:rPr lang="en-US" sz="2000" b="1" dirty="0"/>
                  <a:t>Inc</a:t>
                </a:r>
                <a:r>
                  <a:rPr lang="en-US" sz="2000" dirty="0"/>
                  <a:t>: number of bits it flipped.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Average cost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Inc</a:t>
                </a:r>
                <a:r>
                  <a:rPr lang="en-US" sz="2000" dirty="0"/>
                  <a:t> operations?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800" dirty="0"/>
                  <a:t>Easy answer: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>
                  <a:spcBef>
                    <a:spcPts val="0"/>
                  </a:spcBef>
                </a:pPr>
                <a:r>
                  <a:rPr lang="en-US" sz="1800" dirty="0"/>
                  <a:t>More careful analysis… (Amortized analysis…)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1DF8AD9-CDA5-4BBB-ADD2-C59ACA38F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8"/>
                <a:ext cx="7886700" cy="1939961"/>
              </a:xfrm>
              <a:blipFill>
                <a:blip r:embed="rId2"/>
                <a:stretch>
                  <a:fillRect l="-696" t="-3135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B3E505A3-807B-4111-A03F-69CF1B2427FC}"/>
              </a:ext>
            </a:extLst>
          </p:cNvPr>
          <p:cNvSpPr/>
          <p:nvPr/>
        </p:nvSpPr>
        <p:spPr>
          <a:xfrm>
            <a:off x="5191624" y="3968117"/>
            <a:ext cx="3323726" cy="1939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800" b="1" u="sng" dirty="0">
                <a:solidFill>
                  <a:schemeClr val="tx1"/>
                </a:solidFill>
              </a:rPr>
              <a:t>Inc(A):</a:t>
            </a:r>
          </a:p>
          <a:p>
            <a:pPr>
              <a:lnSpc>
                <a:spcPct val="90000"/>
              </a:lnSpc>
            </a:pP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 and A[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]==1)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]=0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=i+1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&lt;n)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]=1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5D96DB7-8051-4C3C-88D1-65E502474370}"/>
              </a:ext>
            </a:extLst>
          </p:cNvPr>
          <p:cNvGrpSpPr/>
          <p:nvPr/>
        </p:nvGrpSpPr>
        <p:grpSpPr>
          <a:xfrm>
            <a:off x="623819" y="3667285"/>
            <a:ext cx="4043432" cy="1361192"/>
            <a:chOff x="623819" y="3393372"/>
            <a:chExt cx="4043432" cy="1361192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E328A68-160D-4804-8159-BC9CBE1210E5}"/>
                </a:ext>
              </a:extLst>
            </p:cNvPr>
            <p:cNvGrpSpPr/>
            <p:nvPr/>
          </p:nvGrpSpPr>
          <p:grpSpPr>
            <a:xfrm>
              <a:off x="914678" y="4169769"/>
              <a:ext cx="3700134" cy="584795"/>
              <a:chOff x="628650" y="4072266"/>
              <a:chExt cx="3700134" cy="584795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4C886A7-DFCD-4C61-9E06-C53FD9D4FAA6}"/>
                  </a:ext>
                </a:extLst>
              </p:cNvPr>
              <p:cNvSpPr/>
              <p:nvPr/>
            </p:nvSpPr>
            <p:spPr>
              <a:xfrm>
                <a:off x="628650" y="4072270"/>
                <a:ext cx="616689" cy="58479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8113270-48A4-4472-8390-080C55FEFB09}"/>
                  </a:ext>
                </a:extLst>
              </p:cNvPr>
              <p:cNvSpPr/>
              <p:nvPr/>
            </p:nvSpPr>
            <p:spPr>
              <a:xfrm>
                <a:off x="1245339" y="4072269"/>
                <a:ext cx="616689" cy="58479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466D332-9881-42BC-A4D8-89107CBF792D}"/>
                  </a:ext>
                </a:extLst>
              </p:cNvPr>
              <p:cNvSpPr/>
              <p:nvPr/>
            </p:nvSpPr>
            <p:spPr>
              <a:xfrm>
                <a:off x="1862028" y="4072268"/>
                <a:ext cx="616689" cy="58479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31388B3-D6AC-4B15-825C-0F2BFA91B55B}"/>
                  </a:ext>
                </a:extLst>
              </p:cNvPr>
              <p:cNvSpPr/>
              <p:nvPr/>
            </p:nvSpPr>
            <p:spPr>
              <a:xfrm>
                <a:off x="2478717" y="4072268"/>
                <a:ext cx="616689" cy="58479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7D14EB8-ABEC-4D25-B4DC-E514FBB20139}"/>
                  </a:ext>
                </a:extLst>
              </p:cNvPr>
              <p:cNvSpPr/>
              <p:nvPr/>
            </p:nvSpPr>
            <p:spPr>
              <a:xfrm>
                <a:off x="3095406" y="4072267"/>
                <a:ext cx="616689" cy="58479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9508101-BA97-4698-8499-31815F27135C}"/>
                  </a:ext>
                </a:extLst>
              </p:cNvPr>
              <p:cNvSpPr/>
              <p:nvPr/>
            </p:nvSpPr>
            <p:spPr>
              <a:xfrm>
                <a:off x="3712095" y="4072266"/>
                <a:ext cx="616689" cy="58479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D30D3D0-3C19-4E71-BE28-1D3F5464A5BE}"/>
                    </a:ext>
                  </a:extLst>
                </p:cNvPr>
                <p:cNvSpPr txBox="1"/>
                <p:nvPr/>
              </p:nvSpPr>
              <p:spPr>
                <a:xfrm>
                  <a:off x="3938269" y="3393372"/>
                  <a:ext cx="72898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D30D3D0-3C19-4E71-BE28-1D3F5464A5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269" y="3393372"/>
                  <a:ext cx="728982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D8FB05FD-074B-4340-A0FC-F13F5BFE2DA5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4306467" y="3777708"/>
              <a:ext cx="1" cy="392061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F24E5AB6-9898-48B6-8D8D-63669E1D3D38}"/>
                    </a:ext>
                  </a:extLst>
                </p:cNvPr>
                <p:cNvSpPr txBox="1"/>
                <p:nvPr/>
              </p:nvSpPr>
              <p:spPr>
                <a:xfrm>
                  <a:off x="623819" y="3393372"/>
                  <a:ext cx="118391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F24E5AB6-9898-48B6-8D8D-63669E1D3D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19" y="3393372"/>
                  <a:ext cx="118391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72A7ADCB-9ED5-405C-8712-F711EA772455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215776" y="3777708"/>
              <a:ext cx="7247" cy="39206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E2FD812-3E72-45E5-AD40-A3C163500F36}"/>
              </a:ext>
            </a:extLst>
          </p:cNvPr>
          <p:cNvGrpSpPr/>
          <p:nvPr/>
        </p:nvGrpSpPr>
        <p:grpSpPr>
          <a:xfrm>
            <a:off x="914678" y="5908079"/>
            <a:ext cx="3700134" cy="584795"/>
            <a:chOff x="628650" y="4072266"/>
            <a:chExt cx="3700134" cy="58479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79B602B-EDCA-4A3A-A52B-1A7043B98E9D}"/>
                </a:ext>
              </a:extLst>
            </p:cNvPr>
            <p:cNvSpPr/>
            <p:nvPr/>
          </p:nvSpPr>
          <p:spPr>
            <a:xfrm>
              <a:off x="628650" y="4072270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DAE0212-C9EC-4A9A-A8CE-A87B9B8B9A0F}"/>
                </a:ext>
              </a:extLst>
            </p:cNvPr>
            <p:cNvSpPr/>
            <p:nvPr/>
          </p:nvSpPr>
          <p:spPr>
            <a:xfrm>
              <a:off x="1245339" y="4072269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55A4F45-25D5-42C4-965B-F51D6BD8013F}"/>
                </a:ext>
              </a:extLst>
            </p:cNvPr>
            <p:cNvSpPr/>
            <p:nvPr/>
          </p:nvSpPr>
          <p:spPr>
            <a:xfrm>
              <a:off x="1862028" y="4072268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849F7DA-905D-4498-8949-18D7C26A8175}"/>
                </a:ext>
              </a:extLst>
            </p:cNvPr>
            <p:cNvSpPr/>
            <p:nvPr/>
          </p:nvSpPr>
          <p:spPr>
            <a:xfrm>
              <a:off x="2478717" y="4072268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37C265D-2148-4653-AB35-3C70EFED98D5}"/>
                </a:ext>
              </a:extLst>
            </p:cNvPr>
            <p:cNvSpPr/>
            <p:nvPr/>
          </p:nvSpPr>
          <p:spPr>
            <a:xfrm>
              <a:off x="3095406" y="4072267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727AB37-698B-4A3E-8805-55E4B971F030}"/>
                </a:ext>
              </a:extLst>
            </p:cNvPr>
            <p:cNvSpPr/>
            <p:nvPr/>
          </p:nvSpPr>
          <p:spPr>
            <a:xfrm>
              <a:off x="3712095" y="4072266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8EC1098-00D6-44BF-9C12-5E70018CC18B}"/>
              </a:ext>
            </a:extLst>
          </p:cNvPr>
          <p:cNvGrpSpPr/>
          <p:nvPr/>
        </p:nvGrpSpPr>
        <p:grpSpPr>
          <a:xfrm>
            <a:off x="2499211" y="5187365"/>
            <a:ext cx="1406151" cy="561825"/>
            <a:chOff x="2499211" y="4913452"/>
            <a:chExt cx="1406151" cy="561825"/>
          </a:xfrm>
        </p:grpSpPr>
        <p:sp>
          <p:nvSpPr>
            <p:cNvPr id="34" name="箭头: 下 33">
              <a:extLst>
                <a:ext uri="{FF2B5EF4-FFF2-40B4-BE49-F238E27FC236}">
                  <a16:creationId xmlns:a16="http://schemas.microsoft.com/office/drawing/2014/main" id="{90DA70CF-0636-407C-951F-4646E99FAF6B}"/>
                </a:ext>
              </a:extLst>
            </p:cNvPr>
            <p:cNvSpPr/>
            <p:nvPr/>
          </p:nvSpPr>
          <p:spPr>
            <a:xfrm>
              <a:off x="2499211" y="4913452"/>
              <a:ext cx="520995" cy="561825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B83ABA7-7FA1-4B96-BFC3-9C32BECF12FE}"/>
                </a:ext>
              </a:extLst>
            </p:cNvPr>
            <p:cNvSpPr txBox="1"/>
            <p:nvPr/>
          </p:nvSpPr>
          <p:spPr>
            <a:xfrm>
              <a:off x="3057053" y="4938429"/>
              <a:ext cx="848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Inc()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5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96C3-3EC4-A662-CCA8-D3FF6B94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Thresholds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0CD7ED-E978-9C0E-7F57-B275BF875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87"/>
          <a:stretch>
            <a:fillRect/>
          </a:stretch>
        </p:blipFill>
        <p:spPr>
          <a:xfrm>
            <a:off x="108857" y="1905000"/>
            <a:ext cx="8736563" cy="3962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20F7-EF47-97CD-A899-D10A6F2F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C928-9374-2EA2-3AFD-CC3E9135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r>
              <a:rPr lang="en-US" dirty="0"/>
              <a:t>Density is distributed by height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DF8C45-C45A-6D37-B317-B42A5028C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593" b="-1"/>
          <a:stretch>
            <a:fillRect/>
          </a:stretch>
        </p:blipFill>
        <p:spPr>
          <a:xfrm>
            <a:off x="536097" y="2362200"/>
            <a:ext cx="8282487" cy="3276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9C4FB-DD2C-C928-2231-C7B13614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4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787F-2550-3F21-FEAD-297B0790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752"/>
            <a:ext cx="7772400" cy="762000"/>
          </a:xfrm>
        </p:spPr>
        <p:txBody>
          <a:bodyPr/>
          <a:lstStyle/>
          <a:p>
            <a:r>
              <a:rPr lang="en-US" dirty="0"/>
              <a:t>Insert in a PMA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2CD3C-E575-0DE3-56FE-47FA5ED64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29048"/>
          </a:xfrm>
        </p:spPr>
        <p:txBody>
          <a:bodyPr/>
          <a:lstStyle/>
          <a:p>
            <a:r>
              <a:rPr lang="en-US" sz="2400" dirty="0"/>
              <a:t>If there is enough space in the leaf (segment) containing x, then we rearrange the elements evenly within the leaf to make room for y. </a:t>
            </a:r>
          </a:p>
          <a:p>
            <a:r>
              <a:rPr lang="en-US" sz="2400" dirty="0"/>
              <a:t>If the leaf is full, then we find the closest ancestor of the leaf whose density is within the permitted thresholds and rebalance.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F846E-68E0-079D-9948-3C7F8A14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18AE3-B482-8863-B693-DF3CE54A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638176"/>
            <a:ext cx="8305800" cy="18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9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FB8F1-2C92-C755-9986-C0A9EFEEC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E53D-842A-0FCC-71E1-04A10383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752"/>
            <a:ext cx="7772400" cy="762000"/>
          </a:xfrm>
        </p:spPr>
        <p:txBody>
          <a:bodyPr/>
          <a:lstStyle/>
          <a:p>
            <a:r>
              <a:rPr lang="en-US" dirty="0"/>
              <a:t>Insert in a PMA,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B84D-E407-850B-FFB3-B5F61922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29048"/>
          </a:xfrm>
        </p:spPr>
        <p:txBody>
          <a:bodyPr/>
          <a:lstStyle/>
          <a:p>
            <a:r>
              <a:rPr lang="en-US" sz="2400" dirty="0"/>
              <a:t>If there is enough space in the leaf (segment) containing x, then we rearrange the elements evenly within the leaf to make room for y. </a:t>
            </a:r>
          </a:p>
          <a:p>
            <a:r>
              <a:rPr lang="en-US" sz="2400" dirty="0"/>
              <a:t>If the leaf is full, then we find the closest ancestor of the leaf whose density is within the permitted thresholds and rebalance.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197D-F4F1-7640-A67B-2EFD22DC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1AC11-B742-0363-709F-963B5F08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32" y="3429000"/>
            <a:ext cx="8308204" cy="30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2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2291F-D3BE-1565-464B-549902F48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4ABD7-8563-C5F7-E424-0CECDD66B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27" y="3915104"/>
            <a:ext cx="8456170" cy="294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C9034-088E-BC7F-5F6B-061ABE81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752"/>
            <a:ext cx="7772400" cy="762000"/>
          </a:xfrm>
        </p:spPr>
        <p:txBody>
          <a:bodyPr/>
          <a:lstStyle/>
          <a:p>
            <a:r>
              <a:rPr lang="en-US" dirty="0"/>
              <a:t>Insert in a PMA: Rebalance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8E42-5302-8175-BEFC-EEB981EF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29048"/>
          </a:xfrm>
        </p:spPr>
        <p:txBody>
          <a:bodyPr/>
          <a:lstStyle/>
          <a:p>
            <a:r>
              <a:rPr lang="en-US" sz="2400" dirty="0"/>
              <a:t>If there is enough space in the leaf (segment) containing x, then we rearrange the elements evenly within the leaf to make room for y. </a:t>
            </a:r>
          </a:p>
          <a:p>
            <a:r>
              <a:rPr lang="en-US" sz="2400" dirty="0"/>
              <a:t>If the leaf is full, then we find the closest ancestor of the leaf whose density is within the permitted thresholds and rebalance.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70F80-DB96-8573-EF9F-2345871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78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9AF0D-71E5-824F-82C0-F9723B448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45D1-D41B-B7F8-D394-089DF1AB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752"/>
            <a:ext cx="7772400" cy="762000"/>
          </a:xfrm>
        </p:spPr>
        <p:txBody>
          <a:bodyPr/>
          <a:lstStyle/>
          <a:p>
            <a:r>
              <a:rPr lang="en-US" dirty="0"/>
              <a:t>Delete in a PMA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8EC2C-52AF-63C1-DC2F-7BE7F2BF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29048"/>
          </a:xfrm>
        </p:spPr>
        <p:txBody>
          <a:bodyPr/>
          <a:lstStyle/>
          <a:p>
            <a:r>
              <a:rPr lang="en-US" sz="2400" dirty="0"/>
              <a:t>To delete an element x, we remove x from its segment. If the segment falls below its density threshold, then, as before, we find the smallest enclosing window whose density is within threshold and rebalance. </a:t>
            </a:r>
          </a:p>
          <a:p>
            <a:r>
              <a:rPr lang="en-US" sz="2400" dirty="0"/>
              <a:t>If the entire array is above the maximum density threshold (resp., below the minimum density threshold), then we recopy the keys into a PMA of twice (resp., half) the size.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51D42-D9B8-1761-85A5-3BE9FC8F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05CAA-8417-E84E-BF27-2806A7EF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638176"/>
            <a:ext cx="8305800" cy="18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37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2B7F-2947-7878-4FF0-6909FCA0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69577A-A40A-8BD0-6AEC-C5291856D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06" y="2438400"/>
            <a:ext cx="8219768" cy="2895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5F1E2-A9E4-E703-1C87-DD9644D6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2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3F7B-BC87-A9CE-5D97-329217CB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Amortized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C1E3C0-AA3B-59DF-B592-6BF409633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163" y="1143000"/>
            <a:ext cx="7813962" cy="533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110C6-56D1-BA2C-7C83-3434B1F3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29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0F92-18D4-05C8-1DA7-147080E8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Analysis, part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97102-847B-A881-F873-38781A6EF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999" y="1905000"/>
            <a:ext cx="5790802" cy="411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C76CF-1AE6-50CD-A33B-9439B1BB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4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5881-880B-56C5-B4EA-CFD16C52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Analysis, conclusion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708FAF-A566-6157-0CDF-4C65FC668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65" y="2286000"/>
            <a:ext cx="8412041" cy="3276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D6C7E-0727-09D1-7491-4B2BBC1D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9667A-946C-4851-90CC-7B943C51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82" y="138829"/>
            <a:ext cx="7772400" cy="571499"/>
          </a:xfrm>
        </p:spPr>
        <p:txBody>
          <a:bodyPr>
            <a:noAutofit/>
          </a:bodyPr>
          <a:lstStyle/>
          <a:p>
            <a:r>
              <a:rPr lang="en-US" sz="4000" dirty="0"/>
              <a:t>Example: Binary Counter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1DF8AD9-CDA5-4BBB-ADD2-C59ACA38F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3282" y="876300"/>
                <a:ext cx="8515350" cy="2569126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The number is 0 initially, and </a:t>
                </a:r>
                <a:r>
                  <a:rPr lang="en-US" sz="2400" b="1" dirty="0"/>
                  <a:t>Inc</a:t>
                </a:r>
                <a:r>
                  <a:rPr lang="en-US" sz="2400" dirty="0"/>
                  <a:t> op. adds 1 to this number.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Cost of </a:t>
                </a:r>
                <a:r>
                  <a:rPr lang="en-US" sz="2400" b="1" dirty="0"/>
                  <a:t>Inc</a:t>
                </a:r>
                <a:r>
                  <a:rPr lang="en-US" sz="2400" dirty="0"/>
                  <a:t>: number of bits it flipped.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In each </a:t>
                </a:r>
                <a:r>
                  <a:rPr lang="en-US" sz="2400" b="1" dirty="0"/>
                  <a:t>Inc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0→1</m:t>
                    </m:r>
                  </m:oMath>
                </a14:m>
                <a:r>
                  <a:rPr lang="en-US" sz="2400" dirty="0"/>
                  <a:t>: at most 1 bit;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: many bits.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But a bit has to be set to 1 before it resets to 0!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If we deposit 1 whenever we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0→1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later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1→0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are “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free</a:t>
                </a:r>
                <a:r>
                  <a:rPr lang="en-US" sz="2400" dirty="0">
                    <a:solidFill>
                      <a:srgbClr val="C00000"/>
                    </a:solidFill>
                  </a:rPr>
                  <a:t>”!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Each </a:t>
                </a:r>
                <a:r>
                  <a:rPr lang="en-US" sz="2400" b="1" dirty="0"/>
                  <a:t>Inc</a:t>
                </a:r>
                <a:r>
                  <a:rPr lang="en-US" sz="2400" dirty="0"/>
                  <a:t> does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0→1</m:t>
                    </m:r>
                  </m:oMath>
                </a14:m>
                <a:r>
                  <a:rPr lang="en-US" sz="2400" dirty="0"/>
                  <a:t> at most once, so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amortized cost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1DF8AD9-CDA5-4BBB-ADD2-C59ACA38F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282" y="876300"/>
                <a:ext cx="8515350" cy="2569126"/>
              </a:xfrm>
              <a:blipFill>
                <a:blip r:embed="rId2"/>
                <a:stretch>
                  <a:fillRect l="-149" t="-1970" r="-1042" b="-3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B3E505A3-807B-4111-A03F-69CF1B2427FC}"/>
              </a:ext>
            </a:extLst>
          </p:cNvPr>
          <p:cNvSpPr/>
          <p:nvPr/>
        </p:nvSpPr>
        <p:spPr>
          <a:xfrm>
            <a:off x="5334081" y="4779209"/>
            <a:ext cx="3323726" cy="1939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800" b="1" u="sng" dirty="0">
                <a:solidFill>
                  <a:schemeClr val="tx1"/>
                </a:solidFill>
              </a:rPr>
              <a:t>Inc(A):</a:t>
            </a:r>
          </a:p>
          <a:p>
            <a:pPr>
              <a:lnSpc>
                <a:spcPct val="90000"/>
              </a:lnSpc>
            </a:pP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 and A[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]==1)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]=0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=i+1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&lt;n)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]=1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328A68-160D-4804-8159-BC9CBE1210E5}"/>
              </a:ext>
            </a:extLst>
          </p:cNvPr>
          <p:cNvGrpSpPr/>
          <p:nvPr/>
        </p:nvGrpSpPr>
        <p:grpSpPr>
          <a:xfrm>
            <a:off x="914678" y="4443682"/>
            <a:ext cx="3700134" cy="584795"/>
            <a:chOff x="628650" y="4072266"/>
            <a:chExt cx="3700134" cy="58479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4C886A7-DFCD-4C61-9E06-C53FD9D4FAA6}"/>
                </a:ext>
              </a:extLst>
            </p:cNvPr>
            <p:cNvSpPr/>
            <p:nvPr/>
          </p:nvSpPr>
          <p:spPr>
            <a:xfrm>
              <a:off x="628650" y="4072270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8113270-48A4-4472-8390-080C55FEFB09}"/>
                </a:ext>
              </a:extLst>
            </p:cNvPr>
            <p:cNvSpPr/>
            <p:nvPr/>
          </p:nvSpPr>
          <p:spPr>
            <a:xfrm>
              <a:off x="1245339" y="4072269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466D332-9881-42BC-A4D8-89107CBF792D}"/>
                </a:ext>
              </a:extLst>
            </p:cNvPr>
            <p:cNvSpPr/>
            <p:nvPr/>
          </p:nvSpPr>
          <p:spPr>
            <a:xfrm>
              <a:off x="1862028" y="4072268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1388B3-D6AC-4B15-825C-0F2BFA91B55B}"/>
                </a:ext>
              </a:extLst>
            </p:cNvPr>
            <p:cNvSpPr/>
            <p:nvPr/>
          </p:nvSpPr>
          <p:spPr>
            <a:xfrm>
              <a:off x="2478717" y="4072268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7D14EB8-ABEC-4D25-B4DC-E514FBB20139}"/>
                </a:ext>
              </a:extLst>
            </p:cNvPr>
            <p:cNvSpPr/>
            <p:nvPr/>
          </p:nvSpPr>
          <p:spPr>
            <a:xfrm>
              <a:off x="3095406" y="4072267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9508101-BA97-4698-8499-31815F27135C}"/>
                </a:ext>
              </a:extLst>
            </p:cNvPr>
            <p:cNvSpPr/>
            <p:nvPr/>
          </p:nvSpPr>
          <p:spPr>
            <a:xfrm>
              <a:off x="3712095" y="4072266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E2FD812-3E72-45E5-AD40-A3C163500F36}"/>
              </a:ext>
            </a:extLst>
          </p:cNvPr>
          <p:cNvGrpSpPr/>
          <p:nvPr/>
        </p:nvGrpSpPr>
        <p:grpSpPr>
          <a:xfrm>
            <a:off x="914678" y="5908079"/>
            <a:ext cx="3700134" cy="584795"/>
            <a:chOff x="628650" y="4072266"/>
            <a:chExt cx="3700134" cy="58479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79B602B-EDCA-4A3A-A52B-1A7043B98E9D}"/>
                </a:ext>
              </a:extLst>
            </p:cNvPr>
            <p:cNvSpPr/>
            <p:nvPr/>
          </p:nvSpPr>
          <p:spPr>
            <a:xfrm>
              <a:off x="628650" y="4072270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DAE0212-C9EC-4A9A-A8CE-A87B9B8B9A0F}"/>
                </a:ext>
              </a:extLst>
            </p:cNvPr>
            <p:cNvSpPr/>
            <p:nvPr/>
          </p:nvSpPr>
          <p:spPr>
            <a:xfrm>
              <a:off x="1245339" y="4072269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55A4F45-25D5-42C4-965B-F51D6BD8013F}"/>
                </a:ext>
              </a:extLst>
            </p:cNvPr>
            <p:cNvSpPr/>
            <p:nvPr/>
          </p:nvSpPr>
          <p:spPr>
            <a:xfrm>
              <a:off x="1862028" y="4072268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849F7DA-905D-4498-8949-18D7C26A8175}"/>
                </a:ext>
              </a:extLst>
            </p:cNvPr>
            <p:cNvSpPr/>
            <p:nvPr/>
          </p:nvSpPr>
          <p:spPr>
            <a:xfrm>
              <a:off x="2478717" y="4072268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37C265D-2148-4653-AB35-3C70EFED98D5}"/>
                </a:ext>
              </a:extLst>
            </p:cNvPr>
            <p:cNvSpPr/>
            <p:nvPr/>
          </p:nvSpPr>
          <p:spPr>
            <a:xfrm>
              <a:off x="3095406" y="4072267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727AB37-698B-4A3E-8805-55E4B971F030}"/>
                </a:ext>
              </a:extLst>
            </p:cNvPr>
            <p:cNvSpPr/>
            <p:nvPr/>
          </p:nvSpPr>
          <p:spPr>
            <a:xfrm>
              <a:off x="3712095" y="4072266"/>
              <a:ext cx="616689" cy="58479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8EC1098-00D6-44BF-9C12-5E70018CC18B}"/>
              </a:ext>
            </a:extLst>
          </p:cNvPr>
          <p:cNvGrpSpPr/>
          <p:nvPr/>
        </p:nvGrpSpPr>
        <p:grpSpPr>
          <a:xfrm>
            <a:off x="2499211" y="5187365"/>
            <a:ext cx="1406151" cy="561825"/>
            <a:chOff x="2499211" y="4913452"/>
            <a:chExt cx="1406151" cy="561825"/>
          </a:xfrm>
        </p:grpSpPr>
        <p:sp>
          <p:nvSpPr>
            <p:cNvPr id="34" name="箭头: 下 33">
              <a:extLst>
                <a:ext uri="{FF2B5EF4-FFF2-40B4-BE49-F238E27FC236}">
                  <a16:creationId xmlns:a16="http://schemas.microsoft.com/office/drawing/2014/main" id="{90DA70CF-0636-407C-951F-4646E99FAF6B}"/>
                </a:ext>
              </a:extLst>
            </p:cNvPr>
            <p:cNvSpPr/>
            <p:nvPr/>
          </p:nvSpPr>
          <p:spPr>
            <a:xfrm>
              <a:off x="2499211" y="4913452"/>
              <a:ext cx="520995" cy="561825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B83ABA7-7FA1-4B96-BFC3-9C32BECF12FE}"/>
                </a:ext>
              </a:extLst>
            </p:cNvPr>
            <p:cNvSpPr txBox="1"/>
            <p:nvPr/>
          </p:nvSpPr>
          <p:spPr>
            <a:xfrm>
              <a:off x="3057053" y="4938429"/>
              <a:ext cx="848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Inc()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8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75F2237-D42E-4BA3-874E-72F92BFA1755}"/>
              </a:ext>
            </a:extLst>
          </p:cNvPr>
          <p:cNvGrpSpPr/>
          <p:nvPr/>
        </p:nvGrpSpPr>
        <p:grpSpPr>
          <a:xfrm>
            <a:off x="446845" y="998732"/>
            <a:ext cx="3700134" cy="394135"/>
            <a:chOff x="425580" y="775448"/>
            <a:chExt cx="3700134" cy="39413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C77BD40-D8A4-41A0-934D-EB85AE3B3BCE}"/>
                </a:ext>
              </a:extLst>
            </p:cNvPr>
            <p:cNvSpPr/>
            <p:nvPr/>
          </p:nvSpPr>
          <p:spPr>
            <a:xfrm>
              <a:off x="425580" y="775452"/>
              <a:ext cx="616689" cy="39413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0D2EB3-7F22-48A5-A1A9-42EFD1CF30E9}"/>
                </a:ext>
              </a:extLst>
            </p:cNvPr>
            <p:cNvSpPr/>
            <p:nvPr/>
          </p:nvSpPr>
          <p:spPr>
            <a:xfrm>
              <a:off x="1042269" y="775451"/>
              <a:ext cx="616689" cy="39413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67373CB-41D8-4FBF-9280-808B04FC960C}"/>
                </a:ext>
              </a:extLst>
            </p:cNvPr>
            <p:cNvSpPr/>
            <p:nvPr/>
          </p:nvSpPr>
          <p:spPr>
            <a:xfrm>
              <a:off x="1658958" y="775450"/>
              <a:ext cx="616689" cy="39413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4592B1E-902B-45B2-81C7-DE9B8A17173C}"/>
                </a:ext>
              </a:extLst>
            </p:cNvPr>
            <p:cNvSpPr/>
            <p:nvPr/>
          </p:nvSpPr>
          <p:spPr>
            <a:xfrm>
              <a:off x="2275647" y="775450"/>
              <a:ext cx="616689" cy="39413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DD3A715-6D88-44EE-9A45-1777C0B79707}"/>
                </a:ext>
              </a:extLst>
            </p:cNvPr>
            <p:cNvSpPr/>
            <p:nvPr/>
          </p:nvSpPr>
          <p:spPr>
            <a:xfrm>
              <a:off x="2892336" y="775449"/>
              <a:ext cx="616689" cy="39413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1D4FEF8-9D8C-45AC-8C7B-4917790EE5AB}"/>
                </a:ext>
              </a:extLst>
            </p:cNvPr>
            <p:cNvSpPr/>
            <p:nvPr/>
          </p:nvSpPr>
          <p:spPr>
            <a:xfrm>
              <a:off x="3509025" y="775448"/>
              <a:ext cx="616689" cy="39413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2" name="箭头: 下 11">
            <a:extLst>
              <a:ext uri="{FF2B5EF4-FFF2-40B4-BE49-F238E27FC236}">
                <a16:creationId xmlns:a16="http://schemas.microsoft.com/office/drawing/2014/main" id="{2DCFFC9F-24D1-4C67-A9C7-2585CEF4F78D}"/>
              </a:ext>
            </a:extLst>
          </p:cNvPr>
          <p:cNvSpPr/>
          <p:nvPr/>
        </p:nvSpPr>
        <p:spPr>
          <a:xfrm>
            <a:off x="2036414" y="1442108"/>
            <a:ext cx="520995" cy="3941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31BCDC0-0147-4BA0-A1C1-D7EBA4F9D8D9}"/>
              </a:ext>
            </a:extLst>
          </p:cNvPr>
          <p:cNvGrpSpPr/>
          <p:nvPr/>
        </p:nvGrpSpPr>
        <p:grpSpPr>
          <a:xfrm>
            <a:off x="446845" y="1885483"/>
            <a:ext cx="3700134" cy="739218"/>
            <a:chOff x="446845" y="1422737"/>
            <a:chExt cx="3700134" cy="739218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BC13338-7CB1-4F59-9625-5C1C950537D3}"/>
                </a:ext>
              </a:extLst>
            </p:cNvPr>
            <p:cNvGrpSpPr/>
            <p:nvPr/>
          </p:nvGrpSpPr>
          <p:grpSpPr>
            <a:xfrm>
              <a:off x="446845" y="1767820"/>
              <a:ext cx="3700134" cy="394135"/>
              <a:chOff x="425580" y="775448"/>
              <a:chExt cx="3700134" cy="394135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DF50AED-BD41-41FB-B97D-A62A14B71A78}"/>
                  </a:ext>
                </a:extLst>
              </p:cNvPr>
              <p:cNvSpPr/>
              <p:nvPr/>
            </p:nvSpPr>
            <p:spPr>
              <a:xfrm>
                <a:off x="425580" y="775452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EF24733-5C16-4D0B-986A-D172728966A3}"/>
                  </a:ext>
                </a:extLst>
              </p:cNvPr>
              <p:cNvSpPr/>
              <p:nvPr/>
            </p:nvSpPr>
            <p:spPr>
              <a:xfrm>
                <a:off x="1042269" y="775451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2F050997-A270-4169-9B42-80420A233267}"/>
                  </a:ext>
                </a:extLst>
              </p:cNvPr>
              <p:cNvSpPr/>
              <p:nvPr/>
            </p:nvSpPr>
            <p:spPr>
              <a:xfrm>
                <a:off x="1658958" y="775450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B578185-0293-47F2-895C-D092CB9BB093}"/>
                  </a:ext>
                </a:extLst>
              </p:cNvPr>
              <p:cNvSpPr/>
              <p:nvPr/>
            </p:nvSpPr>
            <p:spPr>
              <a:xfrm>
                <a:off x="2275647" y="775450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0D203B6-591E-499A-8EB7-F83ECFE448AD}"/>
                  </a:ext>
                </a:extLst>
              </p:cNvPr>
              <p:cNvSpPr/>
              <p:nvPr/>
            </p:nvSpPr>
            <p:spPr>
              <a:xfrm>
                <a:off x="2892336" y="775449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13CB4B0-8228-451B-B7F9-40A9E570AB74}"/>
                  </a:ext>
                </a:extLst>
              </p:cNvPr>
              <p:cNvSpPr/>
              <p:nvPr/>
            </p:nvSpPr>
            <p:spPr>
              <a:xfrm>
                <a:off x="3509025" y="775448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pic>
          <p:nvPicPr>
            <p:cNvPr id="2052" name="Picture 4" descr="Image result for dollar clipart">
              <a:extLst>
                <a:ext uri="{FF2B5EF4-FFF2-40B4-BE49-F238E27FC236}">
                  <a16:creationId xmlns:a16="http://schemas.microsoft.com/office/drawing/2014/main" id="{CF898BB4-03C8-489E-AE35-506708E51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289" y="1422737"/>
              <a:ext cx="616689" cy="25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箭头: 下 25">
            <a:extLst>
              <a:ext uri="{FF2B5EF4-FFF2-40B4-BE49-F238E27FC236}">
                <a16:creationId xmlns:a16="http://schemas.microsoft.com/office/drawing/2014/main" id="{03987C31-9E6A-4F67-B29E-45F3D3D3B4DA}"/>
              </a:ext>
            </a:extLst>
          </p:cNvPr>
          <p:cNvSpPr/>
          <p:nvPr/>
        </p:nvSpPr>
        <p:spPr>
          <a:xfrm>
            <a:off x="2036413" y="2710771"/>
            <a:ext cx="520995" cy="3941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C19C13E-116F-4F78-BF47-8E17B11B2833}"/>
              </a:ext>
            </a:extLst>
          </p:cNvPr>
          <p:cNvGrpSpPr/>
          <p:nvPr/>
        </p:nvGrpSpPr>
        <p:grpSpPr>
          <a:xfrm>
            <a:off x="446844" y="3154146"/>
            <a:ext cx="3700134" cy="739218"/>
            <a:chOff x="446844" y="2494927"/>
            <a:chExt cx="3700134" cy="73921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0021A0F-5083-48E7-96AF-AC68AFBFCB08}"/>
                </a:ext>
              </a:extLst>
            </p:cNvPr>
            <p:cNvGrpSpPr/>
            <p:nvPr/>
          </p:nvGrpSpPr>
          <p:grpSpPr>
            <a:xfrm>
              <a:off x="446844" y="2840010"/>
              <a:ext cx="3700134" cy="394135"/>
              <a:chOff x="425580" y="775448"/>
              <a:chExt cx="3700134" cy="394135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A2824E3D-2164-468B-8F9E-FBF34CFDEACD}"/>
                  </a:ext>
                </a:extLst>
              </p:cNvPr>
              <p:cNvSpPr/>
              <p:nvPr/>
            </p:nvSpPr>
            <p:spPr>
              <a:xfrm>
                <a:off x="425580" y="775452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C25F9A6-E4F9-4EF8-AB2D-46EDAE88E74F}"/>
                  </a:ext>
                </a:extLst>
              </p:cNvPr>
              <p:cNvSpPr/>
              <p:nvPr/>
            </p:nvSpPr>
            <p:spPr>
              <a:xfrm>
                <a:off x="1042269" y="775451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986E6AD-B055-4A0F-9186-CA11258BC57E}"/>
                  </a:ext>
                </a:extLst>
              </p:cNvPr>
              <p:cNvSpPr/>
              <p:nvPr/>
            </p:nvSpPr>
            <p:spPr>
              <a:xfrm>
                <a:off x="1658958" y="775450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A984D2F1-1FB1-406F-A351-6B588BA2B266}"/>
                  </a:ext>
                </a:extLst>
              </p:cNvPr>
              <p:cNvSpPr/>
              <p:nvPr/>
            </p:nvSpPr>
            <p:spPr>
              <a:xfrm>
                <a:off x="2275647" y="775450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EA9DEFCD-5198-4E58-9A37-BAFD9DBC1AA2}"/>
                  </a:ext>
                </a:extLst>
              </p:cNvPr>
              <p:cNvSpPr/>
              <p:nvPr/>
            </p:nvSpPr>
            <p:spPr>
              <a:xfrm>
                <a:off x="2892336" y="775449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2998FA94-1A6F-4494-806B-F7E417C81FC4}"/>
                  </a:ext>
                </a:extLst>
              </p:cNvPr>
              <p:cNvSpPr/>
              <p:nvPr/>
            </p:nvSpPr>
            <p:spPr>
              <a:xfrm>
                <a:off x="3509025" y="775448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pic>
          <p:nvPicPr>
            <p:cNvPr id="36" name="Picture 4" descr="Image result for dollar clipart">
              <a:extLst>
                <a:ext uri="{FF2B5EF4-FFF2-40B4-BE49-F238E27FC236}">
                  <a16:creationId xmlns:a16="http://schemas.microsoft.com/office/drawing/2014/main" id="{93008727-AA8C-40B6-BBBD-D596D2BC2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99" y="2494927"/>
              <a:ext cx="616689" cy="25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箭头: 下 49">
            <a:extLst>
              <a:ext uri="{FF2B5EF4-FFF2-40B4-BE49-F238E27FC236}">
                <a16:creationId xmlns:a16="http://schemas.microsoft.com/office/drawing/2014/main" id="{64DEC4FD-5FFE-4D2C-A2F9-BFCD76323048}"/>
              </a:ext>
            </a:extLst>
          </p:cNvPr>
          <p:cNvSpPr/>
          <p:nvPr/>
        </p:nvSpPr>
        <p:spPr>
          <a:xfrm>
            <a:off x="2036413" y="3959564"/>
            <a:ext cx="520995" cy="3941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8" name="组合 2047">
            <a:extLst>
              <a:ext uri="{FF2B5EF4-FFF2-40B4-BE49-F238E27FC236}">
                <a16:creationId xmlns:a16="http://schemas.microsoft.com/office/drawing/2014/main" id="{B4CD2E05-4ED7-4548-9A6A-FA616EB452A3}"/>
              </a:ext>
            </a:extLst>
          </p:cNvPr>
          <p:cNvGrpSpPr/>
          <p:nvPr/>
        </p:nvGrpSpPr>
        <p:grpSpPr>
          <a:xfrm>
            <a:off x="446844" y="4402937"/>
            <a:ext cx="3700134" cy="739220"/>
            <a:chOff x="446844" y="3743718"/>
            <a:chExt cx="3700134" cy="739220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7B4B2060-4E99-41E4-9761-A3F6CF5D5846}"/>
                </a:ext>
              </a:extLst>
            </p:cNvPr>
            <p:cNvGrpSpPr/>
            <p:nvPr/>
          </p:nvGrpSpPr>
          <p:grpSpPr>
            <a:xfrm>
              <a:off x="446844" y="4088803"/>
              <a:ext cx="3700134" cy="394135"/>
              <a:chOff x="425580" y="775448"/>
              <a:chExt cx="3700134" cy="394135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A2709B29-864F-4A6E-9E21-59DC7F4B5BAF}"/>
                  </a:ext>
                </a:extLst>
              </p:cNvPr>
              <p:cNvSpPr/>
              <p:nvPr/>
            </p:nvSpPr>
            <p:spPr>
              <a:xfrm>
                <a:off x="425580" y="775452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19BA6F7C-5847-4173-9B2D-F5ED9B52A7A0}"/>
                  </a:ext>
                </a:extLst>
              </p:cNvPr>
              <p:cNvSpPr/>
              <p:nvPr/>
            </p:nvSpPr>
            <p:spPr>
              <a:xfrm>
                <a:off x="1042269" y="775451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D5E10101-6609-4DEA-972C-9C1B1A94A085}"/>
                  </a:ext>
                </a:extLst>
              </p:cNvPr>
              <p:cNvSpPr/>
              <p:nvPr/>
            </p:nvSpPr>
            <p:spPr>
              <a:xfrm>
                <a:off x="1658958" y="775450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952C01B3-C6BF-4A34-8309-A400DE48B01C}"/>
                  </a:ext>
                </a:extLst>
              </p:cNvPr>
              <p:cNvSpPr/>
              <p:nvPr/>
            </p:nvSpPr>
            <p:spPr>
              <a:xfrm>
                <a:off x="2275647" y="775450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B94A1A1B-7AD8-45D1-9BEB-931B058ECAB0}"/>
                  </a:ext>
                </a:extLst>
              </p:cNvPr>
              <p:cNvSpPr/>
              <p:nvPr/>
            </p:nvSpPr>
            <p:spPr>
              <a:xfrm>
                <a:off x="2892336" y="775449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7801CA64-B722-4810-BB1E-A0AF19443B01}"/>
                  </a:ext>
                </a:extLst>
              </p:cNvPr>
              <p:cNvSpPr/>
              <p:nvPr/>
            </p:nvSpPr>
            <p:spPr>
              <a:xfrm>
                <a:off x="3509025" y="775448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pic>
          <p:nvPicPr>
            <p:cNvPr id="53" name="Picture 4" descr="Image result for dollar clipart">
              <a:extLst>
                <a:ext uri="{FF2B5EF4-FFF2-40B4-BE49-F238E27FC236}">
                  <a16:creationId xmlns:a16="http://schemas.microsoft.com/office/drawing/2014/main" id="{DA70A33D-0CEE-454B-A5AF-846802C61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99" y="3743720"/>
              <a:ext cx="616689" cy="25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Image result for dollar clipart">
              <a:extLst>
                <a:ext uri="{FF2B5EF4-FFF2-40B4-BE49-F238E27FC236}">
                  <a16:creationId xmlns:a16="http://schemas.microsoft.com/office/drawing/2014/main" id="{287BB1B6-B0AC-41F8-A6FC-F7D062F7D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289" y="3743718"/>
              <a:ext cx="616689" cy="25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箭头: 下 64">
            <a:extLst>
              <a:ext uri="{FF2B5EF4-FFF2-40B4-BE49-F238E27FC236}">
                <a16:creationId xmlns:a16="http://schemas.microsoft.com/office/drawing/2014/main" id="{65F1DA13-066C-4334-9207-15B124E0BFFF}"/>
              </a:ext>
            </a:extLst>
          </p:cNvPr>
          <p:cNvSpPr/>
          <p:nvPr/>
        </p:nvSpPr>
        <p:spPr>
          <a:xfrm>
            <a:off x="2036413" y="5208357"/>
            <a:ext cx="520995" cy="3941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9" name="组合 2048">
            <a:extLst>
              <a:ext uri="{FF2B5EF4-FFF2-40B4-BE49-F238E27FC236}">
                <a16:creationId xmlns:a16="http://schemas.microsoft.com/office/drawing/2014/main" id="{6372184E-7E2E-453E-9062-6A408E54C4E9}"/>
              </a:ext>
            </a:extLst>
          </p:cNvPr>
          <p:cNvGrpSpPr/>
          <p:nvPr/>
        </p:nvGrpSpPr>
        <p:grpSpPr>
          <a:xfrm>
            <a:off x="446844" y="5668691"/>
            <a:ext cx="3700134" cy="722259"/>
            <a:chOff x="446844" y="5009472"/>
            <a:chExt cx="3700134" cy="722259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403D6552-9141-4BCC-AD1C-32BE1B963A94}"/>
                </a:ext>
              </a:extLst>
            </p:cNvPr>
            <p:cNvGrpSpPr/>
            <p:nvPr/>
          </p:nvGrpSpPr>
          <p:grpSpPr>
            <a:xfrm>
              <a:off x="446844" y="5337596"/>
              <a:ext cx="3700134" cy="394135"/>
              <a:chOff x="425580" y="775448"/>
              <a:chExt cx="3700134" cy="394135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5815C9A3-E71F-4F3D-B3DE-CDF87AA06A73}"/>
                  </a:ext>
                </a:extLst>
              </p:cNvPr>
              <p:cNvSpPr/>
              <p:nvPr/>
            </p:nvSpPr>
            <p:spPr>
              <a:xfrm>
                <a:off x="425580" y="775452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F493E837-9BEE-49B0-A4DB-BDCECF474F29}"/>
                  </a:ext>
                </a:extLst>
              </p:cNvPr>
              <p:cNvSpPr/>
              <p:nvPr/>
            </p:nvSpPr>
            <p:spPr>
              <a:xfrm>
                <a:off x="1042269" y="775451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322D485C-8189-486A-9891-5AC16F614D28}"/>
                  </a:ext>
                </a:extLst>
              </p:cNvPr>
              <p:cNvSpPr/>
              <p:nvPr/>
            </p:nvSpPr>
            <p:spPr>
              <a:xfrm>
                <a:off x="1658958" y="775450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4834A3B2-5A4E-4913-A48A-B5478DCAAC5F}"/>
                  </a:ext>
                </a:extLst>
              </p:cNvPr>
              <p:cNvSpPr/>
              <p:nvPr/>
            </p:nvSpPr>
            <p:spPr>
              <a:xfrm>
                <a:off x="2275647" y="775450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9C4564DB-7204-4220-BFD7-52665EE0D2AB}"/>
                  </a:ext>
                </a:extLst>
              </p:cNvPr>
              <p:cNvSpPr/>
              <p:nvPr/>
            </p:nvSpPr>
            <p:spPr>
              <a:xfrm>
                <a:off x="2892336" y="775449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3323E3DB-3EC2-401C-A274-A2E288D38936}"/>
                  </a:ext>
                </a:extLst>
              </p:cNvPr>
              <p:cNvSpPr/>
              <p:nvPr/>
            </p:nvSpPr>
            <p:spPr>
              <a:xfrm>
                <a:off x="3509025" y="775448"/>
                <a:ext cx="616689" cy="39413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pic>
          <p:nvPicPr>
            <p:cNvPr id="76" name="Picture 4" descr="Image result for dollar clipart">
              <a:extLst>
                <a:ext uri="{FF2B5EF4-FFF2-40B4-BE49-F238E27FC236}">
                  <a16:creationId xmlns:a16="http://schemas.microsoft.com/office/drawing/2014/main" id="{EDCF2B24-555A-4D08-AE20-CC55B0933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910" y="5009472"/>
              <a:ext cx="616689" cy="25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0" name="文本框 2049">
            <a:extLst>
              <a:ext uri="{FF2B5EF4-FFF2-40B4-BE49-F238E27FC236}">
                <a16:creationId xmlns:a16="http://schemas.microsoft.com/office/drawing/2014/main" id="{5A66CCB5-52BF-4F86-84FC-8552C2AF22B1}"/>
              </a:ext>
            </a:extLst>
          </p:cNvPr>
          <p:cNvSpPr txBox="1"/>
          <p:nvPr/>
        </p:nvSpPr>
        <p:spPr>
          <a:xfrm>
            <a:off x="7312707" y="113480"/>
            <a:ext cx="1549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Amortized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Total Cost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66B14F9A-C3DD-4E7B-96EC-FD491484DBDB}"/>
              </a:ext>
            </a:extLst>
          </p:cNvPr>
          <p:cNvSpPr txBox="1"/>
          <p:nvPr/>
        </p:nvSpPr>
        <p:spPr>
          <a:xfrm>
            <a:off x="4593518" y="113480"/>
            <a:ext cx="1400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Actual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Total Cost</a:t>
            </a:r>
          </a:p>
        </p:txBody>
      </p:sp>
      <p:grpSp>
        <p:nvGrpSpPr>
          <p:cNvPr id="2051" name="组合 2050">
            <a:extLst>
              <a:ext uri="{FF2B5EF4-FFF2-40B4-BE49-F238E27FC236}">
                <a16:creationId xmlns:a16="http://schemas.microsoft.com/office/drawing/2014/main" id="{DCBB0D3B-1870-4942-B09D-67B1227065E7}"/>
              </a:ext>
            </a:extLst>
          </p:cNvPr>
          <p:cNvGrpSpPr/>
          <p:nvPr/>
        </p:nvGrpSpPr>
        <p:grpSpPr>
          <a:xfrm>
            <a:off x="4593518" y="1442108"/>
            <a:ext cx="4251489" cy="394132"/>
            <a:chOff x="4593518" y="1442108"/>
            <a:chExt cx="4251489" cy="394132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C56B567-EB06-452B-8489-94EFD788047D}"/>
                </a:ext>
              </a:extLst>
            </p:cNvPr>
            <p:cNvGrpSpPr/>
            <p:nvPr/>
          </p:nvGrpSpPr>
          <p:grpSpPr>
            <a:xfrm>
              <a:off x="7315925" y="1442108"/>
              <a:ext cx="1529082" cy="394132"/>
              <a:chOff x="5522122" y="782889"/>
              <a:chExt cx="1529082" cy="394132"/>
            </a:xfrm>
          </p:grpSpPr>
          <p:pic>
            <p:nvPicPr>
              <p:cNvPr id="23" name="Picture 4" descr="Image result for dollar clipart">
                <a:extLst>
                  <a:ext uri="{FF2B5EF4-FFF2-40B4-BE49-F238E27FC236}">
                    <a16:creationId xmlns:a16="http://schemas.microsoft.com/office/drawing/2014/main" id="{F1A087EE-C7B0-4431-BD74-62269219D5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2122" y="782889"/>
                <a:ext cx="938411" cy="394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0FB64ECB-5A93-4E77-89F2-FFB7E10EF14B}"/>
                      </a:ext>
                    </a:extLst>
                  </p:cNvPr>
                  <p:cNvSpPr txBox="1"/>
                  <p:nvPr/>
                </p:nvSpPr>
                <p:spPr>
                  <a:xfrm>
                    <a:off x="6524328" y="807689"/>
                    <a:ext cx="52687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×2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0FB64ECB-5A93-4E77-89F2-FFB7E10EF1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24328" y="807689"/>
                    <a:ext cx="52687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442" r="-697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A9B7BC93-6F8C-4AD2-B163-510F23EEE88E}"/>
                    </a:ext>
                  </a:extLst>
                </p:cNvPr>
                <p:cNvSpPr txBox="1"/>
                <p:nvPr/>
              </p:nvSpPr>
              <p:spPr>
                <a:xfrm>
                  <a:off x="4593518" y="1454508"/>
                  <a:ext cx="23884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A9B7BC93-6F8C-4AD2-B163-510F23EEE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518" y="1454508"/>
                  <a:ext cx="23884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6154" r="-15385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3" name="组合 2052">
            <a:extLst>
              <a:ext uri="{FF2B5EF4-FFF2-40B4-BE49-F238E27FC236}">
                <a16:creationId xmlns:a16="http://schemas.microsoft.com/office/drawing/2014/main" id="{78FE7D81-DC7F-46AE-BAE8-8D54D441F065}"/>
              </a:ext>
            </a:extLst>
          </p:cNvPr>
          <p:cNvGrpSpPr/>
          <p:nvPr/>
        </p:nvGrpSpPr>
        <p:grpSpPr>
          <a:xfrm>
            <a:off x="4593518" y="2710771"/>
            <a:ext cx="4248271" cy="394132"/>
            <a:chOff x="4593518" y="2710771"/>
            <a:chExt cx="4248271" cy="394132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104FE82F-7B3A-4486-B2B9-1C836AD51982}"/>
                </a:ext>
              </a:extLst>
            </p:cNvPr>
            <p:cNvGrpSpPr/>
            <p:nvPr/>
          </p:nvGrpSpPr>
          <p:grpSpPr>
            <a:xfrm>
              <a:off x="7312707" y="2710771"/>
              <a:ext cx="1529082" cy="394132"/>
              <a:chOff x="5522122" y="782889"/>
              <a:chExt cx="1529082" cy="394132"/>
            </a:xfrm>
          </p:grpSpPr>
          <p:pic>
            <p:nvPicPr>
              <p:cNvPr id="39" name="Picture 4" descr="Image result for dollar clipart">
                <a:extLst>
                  <a:ext uri="{FF2B5EF4-FFF2-40B4-BE49-F238E27FC236}">
                    <a16:creationId xmlns:a16="http://schemas.microsoft.com/office/drawing/2014/main" id="{BB2D9534-7FA0-4B30-A83D-7C53BA244A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2122" y="782889"/>
                <a:ext cx="938411" cy="394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0ABC587D-F69B-4352-969C-CAAB98CA8E74}"/>
                      </a:ext>
                    </a:extLst>
                  </p:cNvPr>
                  <p:cNvSpPr txBox="1"/>
                  <p:nvPr/>
                </p:nvSpPr>
                <p:spPr>
                  <a:xfrm>
                    <a:off x="6524328" y="807689"/>
                    <a:ext cx="52687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×4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0ABC587D-F69B-4352-969C-CAAB98CA8E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24328" y="807689"/>
                    <a:ext cx="52687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442" r="-697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71A426CF-81BB-4A6D-B30C-EC1D9A34141B}"/>
                    </a:ext>
                  </a:extLst>
                </p:cNvPr>
                <p:cNvSpPr txBox="1"/>
                <p:nvPr/>
              </p:nvSpPr>
              <p:spPr>
                <a:xfrm>
                  <a:off x="4593518" y="2723171"/>
                  <a:ext cx="134492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1+2=3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71A426CF-81BB-4A6D-B30C-EC1D9A341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518" y="2723171"/>
                  <a:ext cx="134492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182" r="-227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4" name="组合 2053">
            <a:extLst>
              <a:ext uri="{FF2B5EF4-FFF2-40B4-BE49-F238E27FC236}">
                <a16:creationId xmlns:a16="http://schemas.microsoft.com/office/drawing/2014/main" id="{D402A954-A971-4AF7-B838-9CD6D31A7023}"/>
              </a:ext>
            </a:extLst>
          </p:cNvPr>
          <p:cNvGrpSpPr/>
          <p:nvPr/>
        </p:nvGrpSpPr>
        <p:grpSpPr>
          <a:xfrm>
            <a:off x="4572000" y="3959564"/>
            <a:ext cx="4269789" cy="394132"/>
            <a:chOff x="4572000" y="3959564"/>
            <a:chExt cx="4269789" cy="394132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3CC8FDB0-836D-4DE6-9A37-5556631BF563}"/>
                </a:ext>
              </a:extLst>
            </p:cNvPr>
            <p:cNvGrpSpPr/>
            <p:nvPr/>
          </p:nvGrpSpPr>
          <p:grpSpPr>
            <a:xfrm>
              <a:off x="7312707" y="3959564"/>
              <a:ext cx="1529082" cy="394132"/>
              <a:chOff x="5522122" y="782889"/>
              <a:chExt cx="1529082" cy="394132"/>
            </a:xfrm>
          </p:grpSpPr>
          <p:pic>
            <p:nvPicPr>
              <p:cNvPr id="62" name="Picture 4" descr="Image result for dollar clipart">
                <a:extLst>
                  <a:ext uri="{FF2B5EF4-FFF2-40B4-BE49-F238E27FC236}">
                    <a16:creationId xmlns:a16="http://schemas.microsoft.com/office/drawing/2014/main" id="{2324C63B-EE3E-4017-9421-28BD2C2FF8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2122" y="782889"/>
                <a:ext cx="938411" cy="394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文本框 62">
                    <a:extLst>
                      <a:ext uri="{FF2B5EF4-FFF2-40B4-BE49-F238E27FC236}">
                        <a16:creationId xmlns:a16="http://schemas.microsoft.com/office/drawing/2014/main" id="{B59A0328-5F99-4536-AA38-B3C1A20919FD}"/>
                      </a:ext>
                    </a:extLst>
                  </p:cNvPr>
                  <p:cNvSpPr txBox="1"/>
                  <p:nvPr/>
                </p:nvSpPr>
                <p:spPr>
                  <a:xfrm>
                    <a:off x="6524328" y="807689"/>
                    <a:ext cx="52687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×6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3" name="文本框 62">
                    <a:extLst>
                      <a:ext uri="{FF2B5EF4-FFF2-40B4-BE49-F238E27FC236}">
                        <a16:creationId xmlns:a16="http://schemas.microsoft.com/office/drawing/2014/main" id="{B59A0328-5F99-4536-AA38-B3C1A20919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24328" y="807689"/>
                    <a:ext cx="52687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7442" r="-697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90CD8475-2D0E-4608-A8E4-7610687EB318}"/>
                    </a:ext>
                  </a:extLst>
                </p:cNvPr>
                <p:cNvSpPr txBox="1"/>
                <p:nvPr/>
              </p:nvSpPr>
              <p:spPr>
                <a:xfrm>
                  <a:off x="4572000" y="3971964"/>
                  <a:ext cx="134492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3+1=4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90CD8475-2D0E-4608-A8E4-7610687EB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971964"/>
                  <a:ext cx="134492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7692" r="-181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5" name="组合 2054">
            <a:extLst>
              <a:ext uri="{FF2B5EF4-FFF2-40B4-BE49-F238E27FC236}">
                <a16:creationId xmlns:a16="http://schemas.microsoft.com/office/drawing/2014/main" id="{C8BEDDDA-B917-453D-89CD-A06034F8BE46}"/>
              </a:ext>
            </a:extLst>
          </p:cNvPr>
          <p:cNvGrpSpPr/>
          <p:nvPr/>
        </p:nvGrpSpPr>
        <p:grpSpPr>
          <a:xfrm>
            <a:off x="4593518" y="5208357"/>
            <a:ext cx="4248271" cy="394132"/>
            <a:chOff x="4593518" y="5208357"/>
            <a:chExt cx="4248271" cy="394132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6B0E0AEF-1A61-46DE-878E-6715A0DD80A1}"/>
                </a:ext>
              </a:extLst>
            </p:cNvPr>
            <p:cNvGrpSpPr/>
            <p:nvPr/>
          </p:nvGrpSpPr>
          <p:grpSpPr>
            <a:xfrm>
              <a:off x="7312707" y="5208357"/>
              <a:ext cx="1529082" cy="394132"/>
              <a:chOff x="5522122" y="782889"/>
              <a:chExt cx="1529082" cy="394132"/>
            </a:xfrm>
          </p:grpSpPr>
          <p:pic>
            <p:nvPicPr>
              <p:cNvPr id="79" name="Picture 4" descr="Image result for dollar clipart">
                <a:extLst>
                  <a:ext uri="{FF2B5EF4-FFF2-40B4-BE49-F238E27FC236}">
                    <a16:creationId xmlns:a16="http://schemas.microsoft.com/office/drawing/2014/main" id="{84454D74-133D-48D1-B6F3-ECADA53F58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2122" y="782889"/>
                <a:ext cx="938411" cy="394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文本框 79">
                    <a:extLst>
                      <a:ext uri="{FF2B5EF4-FFF2-40B4-BE49-F238E27FC236}">
                        <a16:creationId xmlns:a16="http://schemas.microsoft.com/office/drawing/2014/main" id="{AC9956CC-874D-4248-BFC2-0243738FAC67}"/>
                      </a:ext>
                    </a:extLst>
                  </p:cNvPr>
                  <p:cNvSpPr txBox="1"/>
                  <p:nvPr/>
                </p:nvSpPr>
                <p:spPr>
                  <a:xfrm>
                    <a:off x="6524328" y="807689"/>
                    <a:ext cx="52687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×8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0" name="文本框 79">
                    <a:extLst>
                      <a:ext uri="{FF2B5EF4-FFF2-40B4-BE49-F238E27FC236}">
                        <a16:creationId xmlns:a16="http://schemas.microsoft.com/office/drawing/2014/main" id="{AC9956CC-874D-4248-BFC2-0243738FAC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24328" y="807689"/>
                    <a:ext cx="52687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7442" r="-6977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EE487081-000B-403C-945A-7FB2931FB677}"/>
                    </a:ext>
                  </a:extLst>
                </p:cNvPr>
                <p:cNvSpPr txBox="1"/>
                <p:nvPr/>
              </p:nvSpPr>
              <p:spPr>
                <a:xfrm>
                  <a:off x="4593518" y="5233157"/>
                  <a:ext cx="134492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4+3=7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EE487081-000B-403C-945A-7FB2931FB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518" y="5233157"/>
                  <a:ext cx="1344920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8182" r="-2273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1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50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82A07-F3BE-4002-BC09-D6479EF9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The Potential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D96951A-C97D-4E5A-92E6-891FC0F76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717" y="1219200"/>
                <a:ext cx="8515350" cy="53340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200" dirty="0"/>
                  <a:t>Consider a sequence operations: 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= actual cost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aseline="30000" dirty="0" err="1"/>
                  <a:t>th</a:t>
                </a:r>
                <a:r>
                  <a:rPr lang="en-US" sz="2200" dirty="0"/>
                  <a:t> op.;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dirty="0"/>
                  <a:t> = amortized cost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aseline="30000" dirty="0" err="1"/>
                  <a:t>th</a:t>
                </a:r>
                <a:r>
                  <a:rPr lang="en-US" sz="2200" dirty="0"/>
                  <a:t> op.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200" dirty="0"/>
                  <a:t>For the amortized cost to be valid: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sz="2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>
                  <a:spcBef>
                    <a:spcPts val="2400"/>
                  </a:spcBef>
                </a:pPr>
                <a:r>
                  <a:rPr lang="en-US" sz="2000" dirty="0"/>
                  <a:t>Design a 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potential function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/>
                  <a:t> that maps D.S. status to real values.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: initial potential of D.S., usually set to 0.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: potential of D.S. after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operation.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For amortized cost to be valid,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“Potential” is like the </a:t>
                </a: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balance in account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 in “Counting Method”.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1800" dirty="0"/>
                  <a:t>Potential slowly accumulates during “cheap” operations (deposit).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1800" dirty="0"/>
                  <a:t>Potential drops a lot after an “expensive” operation (withdraw).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>
                    <a:solidFill>
                      <a:srgbClr val="C00000"/>
                    </a:solidFill>
                  </a:rPr>
                  <a:t>But the Potential Method could be more powerful in general…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D96951A-C97D-4E5A-92E6-891FC0F76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717" y="1219200"/>
                <a:ext cx="8515350" cy="5334000"/>
              </a:xfrm>
              <a:blipFill>
                <a:blip r:embed="rId2"/>
                <a:stretch>
                  <a:fillRect l="-893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82A07-F3BE-4002-BC09-D6479EF9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7437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Binary Counter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D96951A-C97D-4E5A-92E6-891FC0F76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5" y="1216343"/>
                <a:ext cx="8515350" cy="4802185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sz="2000" dirty="0"/>
                  <a:t>Design a 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potential function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/>
                  <a:t> that maps D.S. status to real values.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: initial potential of D.S., usually set to 0.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: potential of D.S. after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operation.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2000" dirty="0"/>
                  <a:t>How to define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for Binary Counter? </a:t>
                </a: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(Recall potential is like “balance”.)</a:t>
                </a:r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= number </a:t>
                </a:r>
                <a:r>
                  <a:rPr lang="en-US" sz="2000" dirty="0"/>
                  <a:t>of 1s in the array after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</a:t>
                </a:r>
                <a:r>
                  <a:rPr lang="en-US" sz="2000" b="1" dirty="0"/>
                  <a:t>Inc</a:t>
                </a:r>
                <a:r>
                  <a:rPr lang="en-US" sz="2000" dirty="0"/>
                  <a:t> operation.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dirty="0"/>
                  <a:t>Clearly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” is satisfied, how large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?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mr>
                    </m:m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mr>
                      <m:m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mr>
                    </m:m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bits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0→1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bits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mr>
                      <m:m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bits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0→1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bits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mr>
                    </m:m>
                  </m:oMath>
                </a14:m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bits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0→1</m:t>
                        </m:r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D96951A-C97D-4E5A-92E6-891FC0F76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1216343"/>
                <a:ext cx="8515350" cy="4802185"/>
              </a:xfrm>
              <a:blipFill>
                <a:blip r:embed="rId2"/>
                <a:stretch>
                  <a:fillRect t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6EBE57FE-7B79-4E01-A702-60EF49B9D8BB}"/>
              </a:ext>
            </a:extLst>
          </p:cNvPr>
          <p:cNvGrpSpPr/>
          <p:nvPr/>
        </p:nvGrpSpPr>
        <p:grpSpPr>
          <a:xfrm>
            <a:off x="6661197" y="5167312"/>
            <a:ext cx="1854153" cy="1240773"/>
            <a:chOff x="3961573" y="4418797"/>
            <a:chExt cx="1854153" cy="1240773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BD67FFD-DE4E-4231-A690-FA984BDABEED}"/>
                </a:ext>
              </a:extLst>
            </p:cNvPr>
            <p:cNvGrpSpPr/>
            <p:nvPr/>
          </p:nvGrpSpPr>
          <p:grpSpPr>
            <a:xfrm>
              <a:off x="3966222" y="4418797"/>
              <a:ext cx="1849504" cy="387122"/>
              <a:chOff x="3966222" y="4418797"/>
              <a:chExt cx="1849504" cy="387122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BF40723-5A1E-4EC3-80A6-07B98E83134C}"/>
                  </a:ext>
                </a:extLst>
              </p:cNvPr>
              <p:cNvSpPr/>
              <p:nvPr/>
            </p:nvSpPr>
            <p:spPr>
              <a:xfrm>
                <a:off x="3966222" y="4418801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DE2CAD2-4806-420F-B52A-8E505C1DC1A2}"/>
                  </a:ext>
                </a:extLst>
              </p:cNvPr>
              <p:cNvSpPr/>
              <p:nvPr/>
            </p:nvSpPr>
            <p:spPr>
              <a:xfrm>
                <a:off x="4274848" y="4418797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76BF7F8-0072-47F9-A181-C007A0AE7D9A}"/>
                  </a:ext>
                </a:extLst>
              </p:cNvPr>
              <p:cNvSpPr/>
              <p:nvPr/>
            </p:nvSpPr>
            <p:spPr>
              <a:xfrm>
                <a:off x="4582911" y="4418797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3832797-0F53-44E0-9A02-77F4508ACFB4}"/>
                  </a:ext>
                </a:extLst>
              </p:cNvPr>
              <p:cNvSpPr/>
              <p:nvPr/>
            </p:nvSpPr>
            <p:spPr>
              <a:xfrm>
                <a:off x="4890974" y="4418797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E7B3820-F245-473E-8C4B-F4C3DC24F1D4}"/>
                  </a:ext>
                </a:extLst>
              </p:cNvPr>
              <p:cNvSpPr/>
              <p:nvPr/>
            </p:nvSpPr>
            <p:spPr>
              <a:xfrm>
                <a:off x="5199600" y="4418798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1A4E958-8327-4EDF-885B-F798C41FB083}"/>
                  </a:ext>
                </a:extLst>
              </p:cNvPr>
              <p:cNvSpPr/>
              <p:nvPr/>
            </p:nvSpPr>
            <p:spPr>
              <a:xfrm>
                <a:off x="5507663" y="4418797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9543BE4-D5C1-4589-8277-3464D39BDD5B}"/>
                </a:ext>
              </a:extLst>
            </p:cNvPr>
            <p:cNvGrpSpPr/>
            <p:nvPr/>
          </p:nvGrpSpPr>
          <p:grpSpPr>
            <a:xfrm>
              <a:off x="4736942" y="4805915"/>
              <a:ext cx="989868" cy="461665"/>
              <a:chOff x="2499211" y="4876178"/>
              <a:chExt cx="989868" cy="461665"/>
            </a:xfrm>
          </p:grpSpPr>
          <p:sp>
            <p:nvSpPr>
              <p:cNvPr id="19" name="箭头: 下 18">
                <a:extLst>
                  <a:ext uri="{FF2B5EF4-FFF2-40B4-BE49-F238E27FC236}">
                    <a16:creationId xmlns:a16="http://schemas.microsoft.com/office/drawing/2014/main" id="{80CC270D-7098-4A45-986F-F892AC575FF0}"/>
                  </a:ext>
                </a:extLst>
              </p:cNvPr>
              <p:cNvSpPr/>
              <p:nvPr/>
            </p:nvSpPr>
            <p:spPr>
              <a:xfrm>
                <a:off x="2499211" y="4913452"/>
                <a:ext cx="264971" cy="387119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0A04B73-D7CB-4D29-BCA9-DC5B4FB64E83}"/>
                  </a:ext>
                </a:extLst>
              </p:cNvPr>
              <p:cNvSpPr txBox="1"/>
              <p:nvPr/>
            </p:nvSpPr>
            <p:spPr>
              <a:xfrm>
                <a:off x="2736950" y="4876178"/>
                <a:ext cx="752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Inc()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536BE83D-7596-4C5E-B0A9-5900A8063C05}"/>
                </a:ext>
              </a:extLst>
            </p:cNvPr>
            <p:cNvGrpSpPr/>
            <p:nvPr/>
          </p:nvGrpSpPr>
          <p:grpSpPr>
            <a:xfrm>
              <a:off x="3961573" y="5272448"/>
              <a:ext cx="1849504" cy="387122"/>
              <a:chOff x="3966222" y="4418797"/>
              <a:chExt cx="1849504" cy="387122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23E0BB2-47FD-43C2-A7BF-93A195A3BDA6}"/>
                  </a:ext>
                </a:extLst>
              </p:cNvPr>
              <p:cNvSpPr/>
              <p:nvPr/>
            </p:nvSpPr>
            <p:spPr>
              <a:xfrm>
                <a:off x="3966222" y="4418801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054C932-20CF-496C-A721-92F73FB8F4ED}"/>
                  </a:ext>
                </a:extLst>
              </p:cNvPr>
              <p:cNvSpPr/>
              <p:nvPr/>
            </p:nvSpPr>
            <p:spPr>
              <a:xfrm>
                <a:off x="4274848" y="4418797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CE71E99E-2CFE-4BB7-929B-B5F7FCD044D0}"/>
                  </a:ext>
                </a:extLst>
              </p:cNvPr>
              <p:cNvSpPr/>
              <p:nvPr/>
            </p:nvSpPr>
            <p:spPr>
              <a:xfrm>
                <a:off x="4582911" y="4418797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327BF50-170A-4E6F-ABBB-F9C24394402D}"/>
                  </a:ext>
                </a:extLst>
              </p:cNvPr>
              <p:cNvSpPr/>
              <p:nvPr/>
            </p:nvSpPr>
            <p:spPr>
              <a:xfrm>
                <a:off x="4890974" y="4418797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08CEAE6-EF2E-41CB-93D3-15297622932F}"/>
                  </a:ext>
                </a:extLst>
              </p:cNvPr>
              <p:cNvSpPr/>
              <p:nvPr/>
            </p:nvSpPr>
            <p:spPr>
              <a:xfrm>
                <a:off x="5199600" y="4418798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0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977EC65-61AC-4B45-B059-80797C57F0B5}"/>
                  </a:ext>
                </a:extLst>
              </p:cNvPr>
              <p:cNvSpPr/>
              <p:nvPr/>
            </p:nvSpPr>
            <p:spPr>
              <a:xfrm>
                <a:off x="5507663" y="4418797"/>
                <a:ext cx="308063" cy="38711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72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Making Structures 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Two types of data structures for solving searching problems: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static </a:t>
            </a:r>
            <a:r>
              <a:rPr lang="en-US" dirty="0"/>
              <a:t>structure is built once and then searched many times; insertions and deletions of elements are not allowed. </a:t>
            </a:r>
          </a:p>
          <a:p>
            <a:pPr lvl="1"/>
            <a:r>
              <a:rPr lang="en-US" i="1" dirty="0"/>
              <a:t>dynamic </a:t>
            </a:r>
            <a:r>
              <a:rPr lang="en-US" dirty="0"/>
              <a:t>structure: This structure is initially empty, and the three operations available on it are for inserting a new element, for deleting a current element, and for performing a search.</a:t>
            </a:r>
          </a:p>
        </p:txBody>
      </p:sp>
    </p:spTree>
    <p:extLst>
      <p:ext uri="{BB962C8B-B14F-4D97-AF65-F5344CB8AC3E}">
        <p14:creationId xmlns:p14="http://schemas.microsoft.com/office/powerpoint/2010/main" val="43635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Static &amp; Dynamic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334000"/>
          </a:xfrm>
        </p:spPr>
        <p:txBody>
          <a:bodyPr>
            <a:normAutofit/>
          </a:bodyPr>
          <a:lstStyle/>
          <a:p>
            <a:r>
              <a:rPr lang="en-US" sz="2800" dirty="0"/>
              <a:t>To describe the performance of the static structure A we give three functions of n : </a:t>
            </a:r>
          </a:p>
          <a:p>
            <a:pPr lvl="1"/>
            <a:r>
              <a:rPr lang="en-US" sz="2400" dirty="0"/>
              <a:t>P(n) = the </a:t>
            </a:r>
            <a:r>
              <a:rPr lang="en-US" sz="2400" i="1" dirty="0"/>
              <a:t>preprocessing time </a:t>
            </a:r>
            <a:r>
              <a:rPr lang="en-US" sz="2400" dirty="0"/>
              <a:t>required to build A,</a:t>
            </a:r>
          </a:p>
          <a:p>
            <a:pPr lvl="1"/>
            <a:r>
              <a:rPr lang="en-US" sz="2400" dirty="0"/>
              <a:t>Q(n) = the </a:t>
            </a:r>
            <a:r>
              <a:rPr lang="en-US" sz="2400" i="1" dirty="0"/>
              <a:t>query time </a:t>
            </a:r>
            <a:r>
              <a:rPr lang="en-US" sz="2400" dirty="0"/>
              <a:t>required to perform a search in A, </a:t>
            </a:r>
          </a:p>
          <a:p>
            <a:pPr lvl="1"/>
            <a:r>
              <a:rPr lang="en-US" sz="2400" dirty="0"/>
              <a:t>S(n) = the </a:t>
            </a:r>
            <a:r>
              <a:rPr lang="en-US" sz="2400" i="1" dirty="0"/>
              <a:t>storage </a:t>
            </a:r>
            <a:r>
              <a:rPr lang="en-US" sz="2400" dirty="0"/>
              <a:t>required to represent A.</a:t>
            </a:r>
          </a:p>
          <a:p>
            <a:r>
              <a:rPr lang="en-US" sz="2800" dirty="0"/>
              <a:t>We analyze the performance of the dynamic structure B by giving the functions</a:t>
            </a:r>
          </a:p>
          <a:p>
            <a:pPr lvl="1"/>
            <a:r>
              <a:rPr lang="en-US" sz="2400" dirty="0"/>
              <a:t>I(n) = the </a:t>
            </a:r>
            <a:r>
              <a:rPr lang="en-US" sz="2400" i="1" dirty="0"/>
              <a:t>insertion time </a:t>
            </a:r>
            <a:r>
              <a:rPr lang="en-US" sz="2400" dirty="0"/>
              <a:t>for B,</a:t>
            </a:r>
          </a:p>
          <a:p>
            <a:pPr lvl="1"/>
            <a:r>
              <a:rPr lang="en-US" sz="2400" dirty="0"/>
              <a:t>D(n) = the </a:t>
            </a:r>
            <a:r>
              <a:rPr lang="en-US" sz="2400" i="1" dirty="0"/>
              <a:t>deletion time </a:t>
            </a:r>
            <a:r>
              <a:rPr lang="en-US" sz="2400" dirty="0"/>
              <a:t>for B,</a:t>
            </a:r>
          </a:p>
          <a:p>
            <a:pPr lvl="1"/>
            <a:r>
              <a:rPr lang="en-US" sz="2400" dirty="0"/>
              <a:t>Q(n) = the </a:t>
            </a:r>
            <a:r>
              <a:rPr lang="en-US" sz="2400" i="1" dirty="0"/>
              <a:t>query time </a:t>
            </a:r>
            <a:r>
              <a:rPr lang="en-US" sz="2400" dirty="0"/>
              <a:t>required to perform a search in B,</a:t>
            </a:r>
          </a:p>
          <a:p>
            <a:pPr lvl="1"/>
            <a:r>
              <a:rPr lang="en-US" sz="2400" dirty="0"/>
              <a:t>S(n) = the </a:t>
            </a:r>
            <a:r>
              <a:rPr lang="en-US" sz="2400" i="1" dirty="0"/>
              <a:t>storage </a:t>
            </a:r>
            <a:r>
              <a:rPr lang="en-US" sz="2400" dirty="0"/>
              <a:t>required to represent B.</a:t>
            </a:r>
          </a:p>
        </p:txBody>
      </p:sp>
    </p:spTree>
    <p:extLst>
      <p:ext uri="{BB962C8B-B14F-4D97-AF65-F5344CB8AC3E}">
        <p14:creationId xmlns:p14="http://schemas.microsoft.com/office/powerpoint/2010/main" val="328525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762000"/>
          </a:xfrm>
        </p:spPr>
        <p:txBody>
          <a:bodyPr/>
          <a:lstStyle/>
          <a:p>
            <a:r>
              <a:rPr lang="en-US" dirty="0"/>
              <a:t>Decomposable search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407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/>
              <a:t>The notion of decomposable search problems, and the idea of a static-to-dynamic transformation, goes back to Bentley and Saxe (1980).</a:t>
            </a:r>
          </a:p>
          <a:p>
            <a:r>
              <a:rPr lang="en-US" sz="2400" dirty="0"/>
              <a:t>A search problem is </a:t>
            </a:r>
            <a:r>
              <a:rPr lang="en-US" sz="2400" b="1" dirty="0">
                <a:solidFill>
                  <a:srgbClr val="FF0000"/>
                </a:solidFill>
              </a:rPr>
              <a:t>decomposable</a:t>
            </a:r>
            <a:r>
              <a:rPr lang="en-US" sz="2400" dirty="0"/>
              <a:t> if, for any pair of disjoint data sets D and D′, the answer to a query over D ∪ D′ can be computed in constant time from the answers to queries over the individual sets; that is,</a:t>
            </a:r>
          </a:p>
          <a:p>
            <a:pPr marL="0" indent="0">
              <a:buNone/>
            </a:pPr>
            <a:r>
              <a:rPr lang="en-US" sz="2400" dirty="0"/>
              <a:t>		Q(x, D ∪ D′) = Q(x, D) ⋄ Q(x, D′),</a:t>
            </a:r>
          </a:p>
          <a:p>
            <a:r>
              <a:rPr lang="en-US" sz="2400" dirty="0"/>
              <a:t>for some commutative and associative binary function ⋄ that maps A x A → A and can be computed in O(1) time.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04323"/>
      </p:ext>
    </p:extLst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3431</TotalTime>
  <Words>1645</Words>
  <Application>Microsoft Macintosh PowerPoint</Application>
  <PresentationFormat>On-screen Show (4:3)</PresentationFormat>
  <Paragraphs>213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Cambria Math</vt:lpstr>
      <vt:lpstr>Courier New</vt:lpstr>
      <vt:lpstr>Symbol</vt:lpstr>
      <vt:lpstr>Tahoma</vt:lpstr>
      <vt:lpstr>Times New Roman</vt:lpstr>
      <vt:lpstr>Wingdings</vt:lpstr>
      <vt:lpstr>Blueprint</vt:lpstr>
      <vt:lpstr>PowerPoint Presentation</vt:lpstr>
      <vt:lpstr>The Accounting Method Example: Binary Counter</vt:lpstr>
      <vt:lpstr>Example: Binary Counter</vt:lpstr>
      <vt:lpstr>PowerPoint Presentation</vt:lpstr>
      <vt:lpstr>The Potential Method</vt:lpstr>
      <vt:lpstr>Example: Binary Counter</vt:lpstr>
      <vt:lpstr>Making Structures Dynamic</vt:lpstr>
      <vt:lpstr>Static &amp; Dynamic Structures</vt:lpstr>
      <vt:lpstr>Decomposable search problems</vt:lpstr>
      <vt:lpstr>Examples</vt:lpstr>
      <vt:lpstr>Examples, continued</vt:lpstr>
      <vt:lpstr>Insertions Only - Build &amp; Query</vt:lpstr>
      <vt:lpstr>Insertions Only - Updates</vt:lpstr>
      <vt:lpstr>Array Order Maintenance</vt:lpstr>
      <vt:lpstr>Array Order Maintenance</vt:lpstr>
      <vt:lpstr>Tiered Vector</vt:lpstr>
      <vt:lpstr>Tiered Vector Amortization</vt:lpstr>
      <vt:lpstr>Packed-Memory Array</vt:lpstr>
      <vt:lpstr>Segments and Windows</vt:lpstr>
      <vt:lpstr>Density Thresholds</vt:lpstr>
      <vt:lpstr>Density is distributed by height</vt:lpstr>
      <vt:lpstr>Insert in a PMA</vt:lpstr>
      <vt:lpstr>Insert in a PMA, Part 2</vt:lpstr>
      <vt:lpstr>Insert in a PMA: Rebalance</vt:lpstr>
      <vt:lpstr>Delete in a PMA</vt:lpstr>
      <vt:lpstr>Some Notation</vt:lpstr>
      <vt:lpstr>Amortized Analysis</vt:lpstr>
      <vt:lpstr>Amortized Analysis, part 2</vt:lpstr>
      <vt:lpstr>Amortized Analysis, conclusion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Michael T Goodrich</cp:lastModifiedBy>
  <cp:revision>208</cp:revision>
  <dcterms:created xsi:type="dcterms:W3CDTF">2002-01-21T02:22:10Z</dcterms:created>
  <dcterms:modified xsi:type="dcterms:W3CDTF">2025-12-25T18:00:55Z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90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C:\Work\html</vt:lpwstr>
  </property>
</Properties>
</file>