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72"/>
  </p:notesMasterIdLst>
  <p:handoutMasterIdLst>
    <p:handoutMasterId r:id="rId73"/>
  </p:handoutMasterIdLst>
  <p:sldIdLst>
    <p:sldId id="256" r:id="rId2"/>
    <p:sldId id="294" r:id="rId3"/>
    <p:sldId id="258" r:id="rId4"/>
    <p:sldId id="259" r:id="rId5"/>
    <p:sldId id="260" r:id="rId6"/>
    <p:sldId id="270" r:id="rId7"/>
    <p:sldId id="286" r:id="rId8"/>
    <p:sldId id="261" r:id="rId9"/>
    <p:sldId id="263" r:id="rId10"/>
    <p:sldId id="267" r:id="rId11"/>
    <p:sldId id="295" r:id="rId12"/>
    <p:sldId id="296" r:id="rId13"/>
    <p:sldId id="301" r:id="rId14"/>
    <p:sldId id="302" r:id="rId15"/>
    <p:sldId id="303" r:id="rId16"/>
    <p:sldId id="304" r:id="rId17"/>
    <p:sldId id="305" r:id="rId18"/>
    <p:sldId id="306" r:id="rId19"/>
    <p:sldId id="516" r:id="rId20"/>
    <p:sldId id="468" r:id="rId21"/>
    <p:sldId id="517" r:id="rId22"/>
    <p:sldId id="470" r:id="rId23"/>
    <p:sldId id="475" r:id="rId24"/>
    <p:sldId id="371" r:id="rId25"/>
    <p:sldId id="477" r:id="rId26"/>
    <p:sldId id="278" r:id="rId27"/>
    <p:sldId id="476" r:id="rId28"/>
    <p:sldId id="495" r:id="rId29"/>
    <p:sldId id="496" r:id="rId30"/>
    <p:sldId id="497" r:id="rId31"/>
    <p:sldId id="395" r:id="rId32"/>
    <p:sldId id="397" r:id="rId33"/>
    <p:sldId id="501" r:id="rId34"/>
    <p:sldId id="284" r:id="rId35"/>
    <p:sldId id="285" r:id="rId36"/>
    <p:sldId id="291" r:id="rId37"/>
    <p:sldId id="396" r:id="rId38"/>
    <p:sldId id="503" r:id="rId39"/>
    <p:sldId id="407" r:id="rId40"/>
    <p:sldId id="504" r:id="rId41"/>
    <p:sldId id="505" r:id="rId42"/>
    <p:sldId id="506" r:id="rId43"/>
    <p:sldId id="264" r:id="rId44"/>
    <p:sldId id="266" r:id="rId45"/>
    <p:sldId id="507" r:id="rId46"/>
    <p:sldId id="268" r:id="rId47"/>
    <p:sldId id="408" r:id="rId48"/>
    <p:sldId id="409" r:id="rId49"/>
    <p:sldId id="410" r:id="rId50"/>
    <p:sldId id="499" r:id="rId51"/>
    <p:sldId id="498" r:id="rId52"/>
    <p:sldId id="458" r:id="rId53"/>
    <p:sldId id="459" r:id="rId54"/>
    <p:sldId id="460" r:id="rId55"/>
    <p:sldId id="461" r:id="rId56"/>
    <p:sldId id="462" r:id="rId57"/>
    <p:sldId id="418" r:id="rId58"/>
    <p:sldId id="469" r:id="rId59"/>
    <p:sldId id="447" r:id="rId60"/>
    <p:sldId id="508" r:id="rId61"/>
    <p:sldId id="509" r:id="rId62"/>
    <p:sldId id="510" r:id="rId63"/>
    <p:sldId id="500" r:id="rId64"/>
    <p:sldId id="518" r:id="rId65"/>
    <p:sldId id="519" r:id="rId66"/>
    <p:sldId id="520" r:id="rId67"/>
    <p:sldId id="511" r:id="rId68"/>
    <p:sldId id="512" r:id="rId69"/>
    <p:sldId id="513" r:id="rId70"/>
    <p:sldId id="514" r:id="rId71"/>
  </p:sldIdLst>
  <p:sldSz cx="9144000" cy="6858000" type="screen4x3"/>
  <p:notesSz cx="7302500" cy="9588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8F0D0"/>
    <a:srgbClr val="F2E4AA"/>
    <a:srgbClr val="E4BB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7"/>
    <p:restoredTop sz="94626"/>
  </p:normalViewPr>
  <p:slideViewPr>
    <p:cSldViewPr>
      <p:cViewPr varScale="1">
        <p:scale>
          <a:sx n="121" d="100"/>
          <a:sy n="121" d="100"/>
        </p:scale>
        <p:origin x="172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57.xml"/><Relationship Id="rId3" Type="http://schemas.openxmlformats.org/officeDocument/2006/relationships/slide" Target="slides/slide16.xml"/><Relationship Id="rId7" Type="http://schemas.openxmlformats.org/officeDocument/2006/relationships/slide" Target="slides/slide53.xml"/><Relationship Id="rId2" Type="http://schemas.openxmlformats.org/officeDocument/2006/relationships/slide" Target="slides/slide15.xml"/><Relationship Id="rId1" Type="http://schemas.openxmlformats.org/officeDocument/2006/relationships/slide" Target="slides/slide14.xml"/><Relationship Id="rId6" Type="http://schemas.openxmlformats.org/officeDocument/2006/relationships/slide" Target="slides/slide52.xml"/><Relationship Id="rId5" Type="http://schemas.openxmlformats.org/officeDocument/2006/relationships/slide" Target="slides/slide19.xml"/><Relationship Id="rId4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9" tIns="48254" rIns="96509" bIns="48254" numCol="1" anchor="t" anchorCtr="0" compatLnSpc="1">
            <a:prstTxWarp prst="textNoShape">
              <a:avLst/>
            </a:prstTxWarp>
          </a:bodyPr>
          <a:lstStyle>
            <a:lvl1pPr defTabSz="965200">
              <a:defRPr sz="13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9" tIns="48254" rIns="96509" bIns="48254" numCol="1" anchor="t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9" tIns="48254" rIns="96509" bIns="48254" numCol="1" anchor="b" anchorCtr="0" compatLnSpc="1">
            <a:prstTxWarp prst="textNoShape">
              <a:avLst/>
            </a:prstTxWarp>
          </a:bodyPr>
          <a:lstStyle>
            <a:lvl1pPr defTabSz="965200">
              <a:defRPr sz="13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9" tIns="48254" rIns="96509" bIns="48254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cs typeface="+mn-cs"/>
              </a:defRPr>
            </a:lvl1pPr>
          </a:lstStyle>
          <a:p>
            <a:pPr>
              <a:defRPr/>
            </a:pPr>
            <a:fld id="{76460F28-81D1-204C-8EAD-7BB90C565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87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9" tIns="48254" rIns="96509" bIns="48254" numCol="1" anchor="t" anchorCtr="0" compatLnSpc="1">
            <a:prstTxWarp prst="textNoShape">
              <a:avLst/>
            </a:prstTxWarp>
          </a:bodyPr>
          <a:lstStyle>
            <a:lvl1pPr defTabSz="965200">
              <a:defRPr sz="13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9" tIns="48254" rIns="96509" bIns="48254" numCol="1" anchor="t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5713" y="720725"/>
            <a:ext cx="4792662" cy="3594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4538"/>
            <a:ext cx="5356225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9" tIns="48254" rIns="96509" bIns="482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9" tIns="48254" rIns="96509" bIns="48254" numCol="1" anchor="b" anchorCtr="0" compatLnSpc="1">
            <a:prstTxWarp prst="textNoShape">
              <a:avLst/>
            </a:prstTxWarp>
          </a:bodyPr>
          <a:lstStyle>
            <a:lvl1pPr defTabSz="965200">
              <a:defRPr sz="13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9" tIns="48254" rIns="96509" bIns="48254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>
                <a:cs typeface="+mn-cs"/>
              </a:defRPr>
            </a:lvl1pPr>
          </a:lstStyle>
          <a:p>
            <a:pPr>
              <a:defRPr/>
            </a:pPr>
            <a:fld id="{75C754CF-559A-E643-8258-0586FA04E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495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Graphs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E4ED44A-E246-6C4D-ABE4-3ED00EC7A9DF}" type="datetime8">
              <a:rPr lang="en-US" smtClean="0"/>
              <a:pPr/>
              <a:t>12/9/25 2:56 PM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1774D-D90E-4248-95E8-B5FB42BC76E9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93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7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88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0" name="Slide Number Placeholder 7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B42A1-F202-7448-97D9-9634B6183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1" name="Footer Placeholder 7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Algorithm Analysis</a:t>
            </a:r>
          </a:p>
        </p:txBody>
      </p:sp>
    </p:spTree>
    <p:extLst>
      <p:ext uri="{BB962C8B-B14F-4D97-AF65-F5344CB8AC3E}">
        <p14:creationId xmlns:p14="http://schemas.microsoft.com/office/powerpoint/2010/main" val="1336945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Algorithm Analysis</a:t>
            </a:r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5C1F5-68C4-3D40-BD9B-61378355F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04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Algorithm Analysis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ED2A3-9287-3642-82BC-ECFD918B9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59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Algorithm Analysis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FE420-2C80-7A43-BC88-EA20DCA0D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5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Algorithm Analysis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8688C-2390-0D49-9F8E-3DC9737E0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33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Algorithm Analysis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FFF2C-90E1-4D45-8BE6-3EB067C42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46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40386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Union-Find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9C5F0A-4CAD-7244-A1CA-4BBC84411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2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62" name="Rectangle 6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Algorithm Analysis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23E1EFB8-DF9E-1342-8245-F2F6DE1CC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8" r:id="rId7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q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charset="0"/>
        <a:buChar char="w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"/>
          <p:cNvSpPr>
            <a:spLocks noChangeArrowheads="1"/>
          </p:cNvSpPr>
          <p:nvPr/>
        </p:nvSpPr>
        <p:spPr bwMode="auto">
          <a:xfrm>
            <a:off x="3811588" y="5726113"/>
            <a:ext cx="1366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>
                <a:solidFill>
                  <a:srgbClr val="800000"/>
                </a:solidFill>
                <a:latin typeface="Times" charset="0"/>
              </a:rPr>
              <a:t>Algorithm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10243" name="Rectangle 10"/>
          <p:cNvSpPr>
            <a:spLocks noChangeArrowheads="1"/>
          </p:cNvSpPr>
          <p:nvPr/>
        </p:nvSpPr>
        <p:spPr bwMode="auto">
          <a:xfrm>
            <a:off x="2349500" y="5724525"/>
            <a:ext cx="73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>
                <a:solidFill>
                  <a:srgbClr val="800000"/>
                </a:solidFill>
                <a:latin typeface="Times" charset="0"/>
              </a:rPr>
              <a:t>Input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10244" name="Rectangle 76"/>
          <p:cNvSpPr>
            <a:spLocks noChangeArrowheads="1"/>
          </p:cNvSpPr>
          <p:nvPr/>
        </p:nvSpPr>
        <p:spPr bwMode="auto">
          <a:xfrm>
            <a:off x="5816600" y="5726113"/>
            <a:ext cx="96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>
                <a:solidFill>
                  <a:srgbClr val="800000"/>
                </a:solidFill>
                <a:latin typeface="Times" charset="0"/>
              </a:rPr>
              <a:t>Output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10245" name="AutoShape 154"/>
          <p:cNvSpPr>
            <a:spLocks noChangeArrowheads="1"/>
          </p:cNvSpPr>
          <p:nvPr/>
        </p:nvSpPr>
        <p:spPr bwMode="auto">
          <a:xfrm>
            <a:off x="3409950" y="5026025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AutoShape 155"/>
          <p:cNvSpPr>
            <a:spLocks noChangeArrowheads="1"/>
          </p:cNvSpPr>
          <p:nvPr/>
        </p:nvSpPr>
        <p:spPr bwMode="auto">
          <a:xfrm>
            <a:off x="5151438" y="5027613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rgbClr val="E4BB0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" descr="BU005259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810125"/>
            <a:ext cx="989322" cy="884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51" name="Picture 9" descr="skd188086sd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81525"/>
            <a:ext cx="8382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0" descr="AA0263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868863"/>
            <a:ext cx="1268413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06A0004A-0548-EF4B-B111-DBE6FCE31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35290"/>
            <a:ext cx="7543800" cy="39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kern="0" dirty="0">
                <a:solidFill>
                  <a:srgbClr val="000000"/>
                </a:solidFill>
                <a:latin typeface="Tahoma" charset="0"/>
              </a:rPr>
              <a:t>Beyond Worst-cast </a:t>
            </a:r>
          </a:p>
          <a:p>
            <a:pPr algn="ctr" eaLnBrk="1" hangingPunct="1"/>
            <a:r>
              <a:rPr lang="en-US" kern="0" dirty="0">
                <a:solidFill>
                  <a:srgbClr val="000000"/>
                </a:solidFill>
                <a:latin typeface="Tahoma" charset="0"/>
              </a:rPr>
              <a:t>Algorithm Analysis:</a:t>
            </a:r>
          </a:p>
          <a:p>
            <a:pPr algn="ctr" eaLnBrk="1" hangingPunct="1"/>
            <a:r>
              <a:rPr lang="en-US" kern="0" dirty="0">
                <a:solidFill>
                  <a:srgbClr val="000000"/>
                </a:solidFill>
                <a:latin typeface="Tahoma" charset="0"/>
              </a:rPr>
              <a:t>Introduction</a:t>
            </a:r>
          </a:p>
          <a:p>
            <a:pPr algn="ctr" eaLnBrk="1" hangingPunct="1"/>
            <a:endParaRPr lang="en-US" kern="0" dirty="0">
              <a:solidFill>
                <a:srgbClr val="000000"/>
              </a:solidFill>
              <a:latin typeface="Tahoma" charset="0"/>
            </a:endParaRPr>
          </a:p>
          <a:p>
            <a:pPr algn="ctr" eaLnBrk="1" hangingPunct="1"/>
            <a:r>
              <a:rPr lang="en-US" sz="2800" kern="0" dirty="0">
                <a:solidFill>
                  <a:srgbClr val="000000"/>
                </a:solidFill>
                <a:latin typeface="Tahoma" charset="0"/>
              </a:rPr>
              <a:t>Michael T. Goodrich</a:t>
            </a:r>
          </a:p>
          <a:p>
            <a:pPr algn="ctr" eaLnBrk="1" hangingPunct="1"/>
            <a:r>
              <a:rPr lang="en-US" sz="2800" kern="0" dirty="0">
                <a:solidFill>
                  <a:srgbClr val="000000"/>
                </a:solidFill>
                <a:latin typeface="Tahoma" charset="0"/>
              </a:rPr>
              <a:t>CS 263</a:t>
            </a:r>
          </a:p>
          <a:p>
            <a:pPr algn="ctr" eaLnBrk="1" hangingPunct="1"/>
            <a:r>
              <a:rPr lang="en-US" sz="2800" kern="0" dirty="0">
                <a:solidFill>
                  <a:srgbClr val="000000"/>
                </a:solidFill>
                <a:latin typeface="Tahoma" charset="0"/>
              </a:rPr>
              <a:t>Univ. of California, Irvine</a:t>
            </a:r>
            <a:endParaRPr lang="en-US" kern="0" dirty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2" name="Date Placeholder 135">
            <a:extLst>
              <a:ext uri="{FF2B5EF4-FFF2-40B4-BE49-F238E27FC236}">
                <a16:creationId xmlns:a16="http://schemas.microsoft.com/office/drawing/2014/main" id="{03E59B9E-9DBF-C08F-96FC-DE71E0F1ADF1}"/>
              </a:ext>
            </a:extLst>
          </p:cNvPr>
          <p:cNvSpPr txBox="1">
            <a:spLocks/>
          </p:cNvSpPr>
          <p:nvPr/>
        </p:nvSpPr>
        <p:spPr>
          <a:xfrm>
            <a:off x="253206" y="6404517"/>
            <a:ext cx="5181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Some slides adapted from Uriel Feige, Michael </a:t>
            </a:r>
            <a:r>
              <a:rPr lang="en-US" sz="1400" dirty="0" err="1"/>
              <a:t>Mitzenmacher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9449"/>
            <a:ext cx="8686800" cy="8382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Deficiencies of worst-case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97649"/>
            <a:ext cx="8077200" cy="2759951"/>
          </a:xfrm>
        </p:spPr>
        <p:txBody>
          <a:bodyPr/>
          <a:lstStyle/>
          <a:p>
            <a:r>
              <a:rPr lang="en-US" sz="2400" dirty="0"/>
              <a:t>Might be much too pessimistic compared to performance in practice.</a:t>
            </a:r>
          </a:p>
          <a:p>
            <a:r>
              <a:rPr lang="en-US" sz="2400" dirty="0"/>
              <a:t>Ranking algorithms by their worst case performance might turn out to be a misleading predictor for their typical performance in practice.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FFAD-9B63-42CB-8364-D4AC8368FA8D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73EDF-8C06-0A33-F93B-E0B4D2314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2985902"/>
            <a:ext cx="6502400" cy="3543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D1AF15-90B0-E520-3DE8-C941A5F0F689}"/>
              </a:ext>
            </a:extLst>
          </p:cNvPr>
          <p:cNvSpPr txBox="1"/>
          <p:nvPr/>
        </p:nvSpPr>
        <p:spPr>
          <a:xfrm>
            <a:off x="76200" y="6477000"/>
            <a:ext cx="3733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Decorative image generated using Nano Banana Pro</a:t>
            </a:r>
          </a:p>
        </p:txBody>
      </p:sp>
    </p:spTree>
    <p:extLst>
      <p:ext uri="{BB962C8B-B14F-4D97-AF65-F5344CB8AC3E}">
        <p14:creationId xmlns:p14="http://schemas.microsoft.com/office/powerpoint/2010/main" val="3529983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83931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Beyond Worst-case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FFAD-9B63-42CB-8364-D4AC8368FA8D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BDC8F2-45AF-C813-AB1F-975240CDF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17" y="1828800"/>
            <a:ext cx="7970684" cy="4343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05B5D9-F8B3-29A0-E042-FCF142FCAA1E}"/>
              </a:ext>
            </a:extLst>
          </p:cNvPr>
          <p:cNvSpPr txBox="1"/>
          <p:nvPr/>
        </p:nvSpPr>
        <p:spPr>
          <a:xfrm>
            <a:off x="76200" y="6396335"/>
            <a:ext cx="3733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Decorative image generated using Nano Banana Pro</a:t>
            </a:r>
          </a:p>
        </p:txBody>
      </p:sp>
    </p:spTree>
    <p:extLst>
      <p:ext uri="{BB962C8B-B14F-4D97-AF65-F5344CB8AC3E}">
        <p14:creationId xmlns:p14="http://schemas.microsoft.com/office/powerpoint/2010/main" val="819841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8A7B9-6728-60A1-6095-FAFE135D5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81E44-8281-A389-72FB-5B478F66F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8382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Beyond Worst-case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CF8FA-2B62-0C00-90F7-8546766EB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905000"/>
            <a:ext cx="7772400" cy="4114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Amortized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Randomized algorithms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Instance sensitivity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Fixed parameter tractability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Learning-augmented algorithm design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BC285-4EFC-4DFE-BBCC-A3A8F6453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FFAD-9B63-42CB-8364-D4AC8368FA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88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8077200" cy="4267200"/>
          </a:xfrm>
        </p:spPr>
        <p:txBody>
          <a:bodyPr/>
          <a:lstStyle/>
          <a:p>
            <a:r>
              <a:rPr lang="en-US" sz="2400" dirty="0"/>
              <a:t>The </a:t>
            </a:r>
            <a:r>
              <a:rPr lang="en-US" sz="2400" b="1" dirty="0">
                <a:solidFill>
                  <a:srgbClr val="FF0000"/>
                </a:solidFill>
              </a:rPr>
              <a:t>amortized running time </a:t>
            </a:r>
            <a:r>
              <a:rPr lang="en-US" sz="2400" dirty="0"/>
              <a:t>of an operation within a series of operations is the worst-case running time of the series of operations </a:t>
            </a:r>
            <a:r>
              <a:rPr lang="en-US" sz="2400" b="1" dirty="0">
                <a:solidFill>
                  <a:srgbClr val="FF0000"/>
                </a:solidFill>
              </a:rPr>
              <a:t>divided</a:t>
            </a:r>
            <a:r>
              <a:rPr lang="en-US" sz="2400" dirty="0"/>
              <a:t> by the number of operations.</a:t>
            </a:r>
          </a:p>
          <a:p>
            <a:r>
              <a:rPr lang="en-US" sz="2400" dirty="0"/>
              <a:t>Example: A </a:t>
            </a:r>
            <a:r>
              <a:rPr lang="en-US" sz="2400" dirty="0" err="1"/>
              <a:t>growable</a:t>
            </a:r>
            <a:r>
              <a:rPr lang="en-US" sz="2400" dirty="0"/>
              <a:t> array, S. When needing to grow:</a:t>
            </a:r>
          </a:p>
          <a:p>
            <a:pPr marL="400050" lvl="1" indent="0">
              <a:buNone/>
            </a:pPr>
            <a:r>
              <a:rPr lang="en-US" sz="2000" dirty="0"/>
              <a:t>a. Allocate a new array B of larger capacity.</a:t>
            </a:r>
          </a:p>
          <a:p>
            <a:pPr marL="400050" lvl="1" indent="0">
              <a:buNone/>
            </a:pPr>
            <a:r>
              <a:rPr lang="en-US" sz="2000" dirty="0"/>
              <a:t>b. Copy A[</a:t>
            </a:r>
            <a:r>
              <a:rPr lang="en-US" sz="2000" dirty="0" err="1"/>
              <a:t>i</a:t>
            </a:r>
            <a:r>
              <a:rPr lang="en-US" sz="2000" dirty="0"/>
              <a:t>] to B[</a:t>
            </a:r>
            <a:r>
              <a:rPr lang="en-US" sz="2000" dirty="0" err="1"/>
              <a:t>i</a:t>
            </a:r>
            <a:r>
              <a:rPr lang="en-US" sz="2000" dirty="0"/>
              <a:t>], for </a:t>
            </a:r>
            <a:r>
              <a:rPr lang="en-US" sz="2000" dirty="0" err="1"/>
              <a:t>i</a:t>
            </a:r>
            <a:r>
              <a:rPr lang="en-US" sz="2000" dirty="0"/>
              <a:t> = 0, . . . , n − 1, where n is size of A.</a:t>
            </a:r>
          </a:p>
          <a:p>
            <a:pPr marL="400050" lvl="1" indent="0">
              <a:buNone/>
            </a:pPr>
            <a:r>
              <a:rPr lang="en-US" sz="2000" dirty="0"/>
              <a:t>c. Let A = B, that is, we use B as the array now supporting A.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Analysis of Algorithms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4800"/>
            <a:ext cx="2536573" cy="1691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5257800"/>
            <a:ext cx="5562600" cy="111146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4B512F9-E5D1-8579-8550-A38F17AB4BEC}"/>
              </a:ext>
            </a:extLst>
          </p:cNvPr>
          <p:cNvSpPr txBox="1">
            <a:spLocks/>
          </p:cNvSpPr>
          <p:nvPr/>
        </p:nvSpPr>
        <p:spPr bwMode="auto">
          <a:xfrm>
            <a:off x="304800" y="7239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en-US" kern="0" dirty="0">
                <a:solidFill>
                  <a:srgbClr val="0000FF"/>
                </a:solidFill>
              </a:rPr>
              <a:t>Amortized Analysis</a:t>
            </a:r>
          </a:p>
        </p:txBody>
      </p:sp>
    </p:spTree>
    <p:extLst>
      <p:ext uri="{BB962C8B-B14F-4D97-AF65-F5344CB8AC3E}">
        <p14:creationId xmlns:p14="http://schemas.microsoft.com/office/powerpoint/2010/main" val="3779356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Analysis of Algorithms</a:t>
            </a:r>
          </a:p>
        </p:txBody>
      </p:sp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E38ABF70-3CA5-5442-813A-BB394183E247}" type="slidenum">
              <a:rPr lang="en-US" sz="1400"/>
              <a:pPr eaLnBrk="1" hangingPunct="1"/>
              <a:t>14</a:t>
            </a:fld>
            <a:endParaRPr lang="en-US" sz="1400" dirty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153400" cy="914400"/>
          </a:xfrm>
        </p:spPr>
        <p:txBody>
          <a:bodyPr/>
          <a:lstStyle/>
          <a:p>
            <a:pPr eaLnBrk="1" hangingPunct="1"/>
            <a:r>
              <a:rPr lang="en-US" dirty="0" err="1">
                <a:latin typeface="Tahoma" charset="0"/>
              </a:rPr>
              <a:t>Growable</a:t>
            </a:r>
            <a:r>
              <a:rPr lang="en-US" dirty="0">
                <a:latin typeface="Tahoma" charset="0"/>
              </a:rPr>
              <a:t> Array Description</a:t>
            </a:r>
          </a:p>
        </p:txBody>
      </p:sp>
      <p:sp>
        <p:nvSpPr>
          <p:cNvPr id="6656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4876800" cy="4953000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pitchFamily="2" charset="2"/>
              <a:buChar char="q"/>
              <a:defRPr/>
            </a:pPr>
            <a:r>
              <a:rPr lang="en-US" sz="2800" dirty="0">
                <a:ea typeface="+mn-ea"/>
                <a:cs typeface="+mn-cs"/>
              </a:rPr>
              <a:t>Let </a:t>
            </a:r>
            <a:r>
              <a:rPr lang="en-US" sz="2800" dirty="0">
                <a:solidFill>
                  <a:schemeClr val="tx2"/>
                </a:solidFill>
                <a:ea typeface="+mn-ea"/>
                <a:cs typeface="+mn-cs"/>
              </a:rPr>
              <a:t>add(e)</a:t>
            </a:r>
            <a:r>
              <a:rPr lang="en-US" sz="2800" dirty="0">
                <a:ea typeface="+mn-ea"/>
                <a:cs typeface="+mn-cs"/>
              </a:rPr>
              <a:t> be the operation that adds element </a:t>
            </a:r>
            <a:r>
              <a:rPr lang="en-US" sz="2800" dirty="0">
                <a:solidFill>
                  <a:srgbClr val="BE2D00"/>
                </a:solidFill>
                <a:ea typeface="+mn-ea"/>
                <a:cs typeface="+mn-cs"/>
              </a:rPr>
              <a:t>e</a:t>
            </a:r>
            <a:r>
              <a:rPr lang="en-US" sz="2800" dirty="0">
                <a:ea typeface="+mn-ea"/>
                <a:cs typeface="+mn-cs"/>
              </a:rPr>
              <a:t> at the end of the array, </a:t>
            </a:r>
            <a:r>
              <a:rPr lang="en-US" sz="2800" i="1" dirty="0">
                <a:ea typeface="+mn-ea"/>
                <a:cs typeface="+mn-cs"/>
              </a:rPr>
              <a:t>A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en-US" sz="2800" dirty="0">
                <a:ea typeface="+mn-ea"/>
                <a:cs typeface="+mn-cs"/>
              </a:rPr>
              <a:t>When the array is full, we replace the array with a larger one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en-US" sz="2800" dirty="0">
                <a:ea typeface="+mn-ea"/>
                <a:cs typeface="+mn-cs"/>
              </a:rPr>
              <a:t>But how large should the new array be?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2"/>
                </a:solidFill>
              </a:rPr>
              <a:t>Incremental strategy</a:t>
            </a:r>
            <a:r>
              <a:rPr lang="en-US" sz="2400" dirty="0"/>
              <a:t>: increase the size by a constant </a:t>
            </a:r>
            <a:r>
              <a:rPr lang="en-US" sz="2400" b="1" i="1" dirty="0">
                <a:latin typeface="Times New Roman" pitchFamily="18" charset="0"/>
              </a:rPr>
              <a:t>c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2"/>
                </a:solidFill>
              </a:rPr>
              <a:t>Doubling strategy</a:t>
            </a:r>
            <a:r>
              <a:rPr lang="en-US" sz="2400" dirty="0"/>
              <a:t>: double the size</a:t>
            </a:r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5410200" y="1828800"/>
            <a:ext cx="3505200" cy="341632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defTabSz="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defTabSz="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defTabSz="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defTabSz="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00"/>
                </a:solidFill>
                <a:latin typeface="Times New Roman" charset="0"/>
              </a:rPr>
              <a:t>Algorithm</a:t>
            </a:r>
            <a:r>
              <a:rPr lang="en-US" dirty="0">
                <a:latin typeface="Times New Roman" charset="0"/>
              </a:rPr>
              <a:t> </a:t>
            </a:r>
            <a:r>
              <a:rPr lang="en-US" i="1" dirty="0" err="1">
                <a:latin typeface="Times New Roman" charset="0"/>
              </a:rPr>
              <a:t>A</a:t>
            </a:r>
            <a:r>
              <a:rPr lang="en-US" dirty="0" err="1">
                <a:latin typeface="Times New Roman" charset="0"/>
              </a:rPr>
              <a:t>.</a:t>
            </a:r>
            <a:r>
              <a:rPr lang="en-US" b="1" i="1" dirty="0" err="1">
                <a:solidFill>
                  <a:schemeClr val="tx2"/>
                </a:solidFill>
                <a:latin typeface="Times New Roman" charset="0"/>
              </a:rPr>
              <a:t>add</a:t>
            </a:r>
            <a:r>
              <a:rPr lang="en-US" dirty="0">
                <a:solidFill>
                  <a:schemeClr val="tx2"/>
                </a:solidFill>
                <a:latin typeface="Times New Roman" charset="0"/>
              </a:rPr>
              <a:t>(</a:t>
            </a:r>
            <a:r>
              <a:rPr lang="en-US" b="1" i="1" dirty="0">
                <a:solidFill>
                  <a:schemeClr val="tx2"/>
                </a:solidFill>
                <a:latin typeface="Times New Roman" charset="0"/>
              </a:rPr>
              <a:t>e</a:t>
            </a:r>
            <a:r>
              <a:rPr lang="en-US" dirty="0">
                <a:solidFill>
                  <a:schemeClr val="tx2"/>
                </a:solidFill>
                <a:latin typeface="Times New Roman" charset="0"/>
              </a:rPr>
              <a:t>):</a:t>
            </a:r>
          </a:p>
          <a:p>
            <a:pPr eaLnBrk="1" hangingPunct="1"/>
            <a:r>
              <a:rPr lang="en-US" dirty="0">
                <a:latin typeface="Times New Roman" charset="0"/>
                <a:sym typeface="Symbol" charset="0"/>
              </a:rPr>
              <a:t>	</a:t>
            </a:r>
            <a:r>
              <a:rPr lang="en-US" b="1" dirty="0">
                <a:solidFill>
                  <a:srgbClr val="000000"/>
                </a:solidFill>
                <a:latin typeface="Times New Roman" charset="0"/>
                <a:sym typeface="Symbol" charset="0"/>
              </a:rPr>
              <a:t>if</a:t>
            </a:r>
            <a:r>
              <a:rPr lang="en-US" dirty="0">
                <a:latin typeface="Times New Roman" charset="0"/>
                <a:sym typeface="Symbol" charset="0"/>
              </a:rPr>
              <a:t> </a:t>
            </a:r>
            <a:r>
              <a:rPr lang="en-US" b="1" i="1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n</a:t>
            </a:r>
            <a:r>
              <a:rPr lang="en-US" dirty="0">
                <a:solidFill>
                  <a:schemeClr val="tx2"/>
                </a:solidFill>
                <a:latin typeface="Times New Roman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sym typeface="Symbol" charset="0"/>
              </a:rPr>
              <a:t>=</a:t>
            </a:r>
            <a:r>
              <a:rPr lang="en-US" dirty="0">
                <a:solidFill>
                  <a:schemeClr val="tx2"/>
                </a:solidFill>
                <a:latin typeface="Times New Roman" charset="0"/>
                <a:sym typeface="Symbol" charset="0"/>
              </a:rPr>
              <a:t> </a:t>
            </a:r>
            <a:r>
              <a:rPr lang="en-US" b="1" i="1" dirty="0" err="1">
                <a:solidFill>
                  <a:schemeClr val="accent2"/>
                </a:solidFill>
                <a:latin typeface="Times New Roman" charset="0"/>
                <a:sym typeface="Symbol" charset="0"/>
              </a:rPr>
              <a:t>A.length</a:t>
            </a:r>
            <a:r>
              <a:rPr lang="en-US" b="1" i="1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</a:t>
            </a:r>
            <a:r>
              <a:rPr lang="en-US" dirty="0">
                <a:solidFill>
                  <a:schemeClr val="tx2"/>
                </a:solidFill>
                <a:latin typeface="Times New Roman" charset="0"/>
                <a:sym typeface="Symbol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1</a:t>
            </a:r>
            <a:r>
              <a:rPr lang="en-US" dirty="0">
                <a:latin typeface="Times New Roman" charset="0"/>
                <a:sym typeface="Symbol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imes New Roman" charset="0"/>
                <a:sym typeface="Symbol" charset="0"/>
              </a:rPr>
              <a:t>then</a:t>
            </a:r>
          </a:p>
          <a:p>
            <a:pPr eaLnBrk="1" hangingPunct="1"/>
            <a:r>
              <a:rPr lang="en-US" b="1" dirty="0">
                <a:solidFill>
                  <a:srgbClr val="000000"/>
                </a:solidFill>
                <a:latin typeface="Times New Roman" charset="0"/>
                <a:sym typeface="Symbol" charset="0"/>
              </a:rPr>
              <a:t>		  </a:t>
            </a:r>
            <a:r>
              <a:rPr lang="en-US" b="1" i="1" dirty="0">
                <a:solidFill>
                  <a:schemeClr val="accent2"/>
                </a:solidFill>
                <a:latin typeface="Times New Roman" charset="0"/>
              </a:rPr>
              <a:t>B</a:t>
            </a:r>
            <a:r>
              <a:rPr lang="en-US" dirty="0">
                <a:solidFill>
                  <a:schemeClr val="tx2"/>
                </a:solidFill>
                <a:latin typeface="Times New Roman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sym typeface="Symbol" charset="0"/>
              </a:rPr>
              <a:t> </a:t>
            </a:r>
            <a:r>
              <a:rPr lang="en-US" b="1" dirty="0">
                <a:solidFill>
                  <a:schemeClr val="accent2"/>
                </a:solidFill>
                <a:latin typeface="Times New Roman" charset="0"/>
              </a:rPr>
              <a:t>new array of</a:t>
            </a:r>
          </a:p>
          <a:p>
            <a:pPr eaLnBrk="1" hangingPunct="1"/>
            <a:r>
              <a:rPr lang="en-US" b="1" dirty="0">
                <a:solidFill>
                  <a:schemeClr val="accent2"/>
                </a:solidFill>
                <a:latin typeface="Times New Roman" charset="0"/>
              </a:rPr>
              <a:t>					size …</a:t>
            </a:r>
            <a:endParaRPr lang="en-US" b="1" dirty="0">
              <a:solidFill>
                <a:srgbClr val="000000"/>
              </a:solidFill>
              <a:latin typeface="Times New Roman" charset="0"/>
              <a:sym typeface="Symbol" charset="0"/>
            </a:endParaRP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Times New Roman" charset="0"/>
                <a:sym typeface="Symbol" charset="0"/>
              </a:rPr>
              <a:t>		  </a:t>
            </a:r>
            <a:r>
              <a:rPr lang="en-US" b="1" dirty="0">
                <a:solidFill>
                  <a:srgbClr val="000000"/>
                </a:solidFill>
                <a:latin typeface="Times New Roman" charset="0"/>
              </a:rPr>
              <a:t>for</a:t>
            </a:r>
            <a:r>
              <a:rPr lang="en-US" dirty="0">
                <a:latin typeface="Times New Roman" charset="0"/>
              </a:rPr>
              <a:t> </a:t>
            </a:r>
            <a:r>
              <a:rPr lang="en-US" b="1" i="1" dirty="0" err="1">
                <a:solidFill>
                  <a:schemeClr val="accent2"/>
                </a:solidFill>
                <a:latin typeface="Times New Roman" charset="0"/>
              </a:rPr>
              <a:t>i</a:t>
            </a:r>
            <a:r>
              <a:rPr lang="en-US" dirty="0">
                <a:solidFill>
                  <a:schemeClr val="tx2"/>
                </a:solidFill>
                <a:latin typeface="Times New Roman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sym typeface="Symbol" charset="0"/>
              </a:rPr>
              <a:t></a:t>
            </a:r>
            <a:r>
              <a:rPr lang="en-US" dirty="0">
                <a:solidFill>
                  <a:schemeClr val="tx2"/>
                </a:solidFill>
                <a:latin typeface="Times New Roman" charset="0"/>
                <a:sym typeface="Symbol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0</a:t>
            </a:r>
            <a:r>
              <a:rPr lang="en-US" dirty="0">
                <a:latin typeface="Times New Roman" charset="0"/>
                <a:sym typeface="Symbol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imes New Roman" charset="0"/>
                <a:sym typeface="Symbol" charset="0"/>
              </a:rPr>
              <a:t>to</a:t>
            </a:r>
            <a:r>
              <a:rPr lang="en-US" dirty="0">
                <a:latin typeface="Times New Roman" charset="0"/>
                <a:sym typeface="Symbol" charset="0"/>
              </a:rPr>
              <a:t> </a:t>
            </a:r>
            <a:r>
              <a:rPr lang="en-US" b="1" i="1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n</a:t>
            </a:r>
            <a:r>
              <a:rPr lang="en-US" b="1" i="1" dirty="0">
                <a:solidFill>
                  <a:schemeClr val="accent2"/>
                </a:solidFill>
                <a:latin typeface="Symbol" charset="0"/>
                <a:sym typeface="Symbol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1</a:t>
            </a:r>
            <a:r>
              <a:rPr lang="en-US" b="1" i="1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imes New Roman" charset="0"/>
                <a:sym typeface="Symbol" charset="0"/>
              </a:rPr>
              <a:t>do</a:t>
            </a:r>
          </a:p>
          <a:p>
            <a:pPr eaLnBrk="1" hangingPunct="1"/>
            <a:r>
              <a:rPr lang="en-US" b="1" dirty="0">
                <a:solidFill>
                  <a:srgbClr val="000000"/>
                </a:solidFill>
                <a:latin typeface="Times New Roman" charset="0"/>
                <a:sym typeface="Symbol" charset="0"/>
              </a:rPr>
              <a:t>			   </a:t>
            </a:r>
            <a:r>
              <a:rPr lang="en-US" b="1" i="1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B</a:t>
            </a:r>
            <a:r>
              <a:rPr lang="en-US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[</a:t>
            </a:r>
            <a:r>
              <a:rPr lang="en-US" b="1" i="1" dirty="0" err="1">
                <a:solidFill>
                  <a:schemeClr val="accent2"/>
                </a:solidFill>
                <a:latin typeface="Times New Roman" charset="0"/>
                <a:sym typeface="Symbol" charset="0"/>
              </a:rPr>
              <a:t>i</a:t>
            </a:r>
            <a:r>
              <a:rPr lang="en-US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]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sym typeface="Symbol" charset="0"/>
              </a:rPr>
              <a:t> </a:t>
            </a:r>
            <a:r>
              <a:rPr lang="en-US" b="1" i="1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A</a:t>
            </a:r>
            <a:r>
              <a:rPr lang="en-US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[</a:t>
            </a:r>
            <a:r>
              <a:rPr lang="en-US" b="1" i="1" dirty="0" err="1">
                <a:solidFill>
                  <a:schemeClr val="accent2"/>
                </a:solidFill>
                <a:latin typeface="Times New Roman" charset="0"/>
                <a:sym typeface="Symbol" charset="0"/>
              </a:rPr>
              <a:t>i</a:t>
            </a:r>
            <a:r>
              <a:rPr lang="en-US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]</a:t>
            </a:r>
          </a:p>
          <a:p>
            <a:pPr eaLnBrk="1" hangingPunct="1"/>
            <a:r>
              <a:rPr lang="en-US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		  </a:t>
            </a:r>
            <a:r>
              <a:rPr lang="en-US" b="1" i="1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A</a:t>
            </a:r>
            <a:r>
              <a:rPr lang="en-US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sym typeface="Symbol" charset="0"/>
              </a:rPr>
              <a:t> </a:t>
            </a:r>
            <a:r>
              <a:rPr lang="en-US" b="1" i="1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B</a:t>
            </a:r>
            <a:endParaRPr lang="en-US" b="1" dirty="0">
              <a:solidFill>
                <a:srgbClr val="000000"/>
              </a:solidFill>
              <a:latin typeface="Times New Roman" charset="0"/>
              <a:sym typeface="Symbol" charset="0"/>
            </a:endParaRPr>
          </a:p>
          <a:p>
            <a:pPr eaLnBrk="1" hangingPunct="1"/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	</a:t>
            </a:r>
            <a:r>
              <a:rPr lang="en-US" b="1" i="1" dirty="0">
                <a:solidFill>
                  <a:schemeClr val="accent2"/>
                </a:solidFill>
                <a:latin typeface="Times New Roman" charset="0"/>
              </a:rPr>
              <a:t>n</a:t>
            </a:r>
            <a:r>
              <a:rPr lang="en-US" dirty="0">
                <a:solidFill>
                  <a:schemeClr val="tx2"/>
                </a:solidFill>
                <a:latin typeface="Times New Roman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sym typeface="Symbol" charset="0"/>
              </a:rPr>
              <a:t></a:t>
            </a:r>
            <a:r>
              <a:rPr lang="en-US" dirty="0">
                <a:solidFill>
                  <a:schemeClr val="tx2"/>
                </a:solidFill>
                <a:latin typeface="Times New Roman" charset="0"/>
                <a:sym typeface="Symbol" charset="0"/>
              </a:rPr>
              <a:t> </a:t>
            </a:r>
            <a:r>
              <a:rPr lang="en-US" b="1" i="1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n</a:t>
            </a:r>
            <a:r>
              <a:rPr lang="en-US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 +</a:t>
            </a:r>
            <a:r>
              <a:rPr lang="en-US" dirty="0">
                <a:solidFill>
                  <a:schemeClr val="tx2"/>
                </a:solidFill>
                <a:latin typeface="Times New Roman" charset="0"/>
                <a:sym typeface="Symbol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1</a:t>
            </a:r>
          </a:p>
          <a:p>
            <a:pPr eaLnBrk="1" hangingPunct="1"/>
            <a:r>
              <a:rPr lang="en-US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	</a:t>
            </a:r>
            <a:r>
              <a:rPr lang="en-US" b="1" i="1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A</a:t>
            </a:r>
            <a:r>
              <a:rPr lang="en-US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[</a:t>
            </a:r>
            <a:r>
              <a:rPr lang="en-US" b="1" i="1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n</a:t>
            </a:r>
            <a:r>
              <a:rPr lang="en-US" b="1" i="1" dirty="0">
                <a:solidFill>
                  <a:schemeClr val="accent2"/>
                </a:solidFill>
                <a:latin typeface="Symbol" charset="0"/>
                <a:sym typeface="Symbol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1]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sym typeface="Symbol" charset="0"/>
              </a:rPr>
              <a:t></a:t>
            </a:r>
            <a:r>
              <a:rPr lang="en-US" dirty="0">
                <a:solidFill>
                  <a:schemeClr val="tx2"/>
                </a:solidFill>
                <a:latin typeface="Times New Roman" charset="0"/>
                <a:sym typeface="Symbol" charset="0"/>
              </a:rPr>
              <a:t> </a:t>
            </a:r>
            <a:r>
              <a:rPr lang="en-US" b="1" i="1" dirty="0">
                <a:solidFill>
                  <a:schemeClr val="accent2"/>
                </a:solidFill>
                <a:latin typeface="Times New Roman" charset="0"/>
                <a:sym typeface="Symbol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186212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Analysis of Algorithms</a:t>
            </a:r>
          </a:p>
        </p:txBody>
      </p:sp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CDAFBC5E-4841-DE44-BFCF-315078BB6B75}" type="slidenum">
              <a:rPr lang="en-US" sz="1400"/>
              <a:pPr eaLnBrk="1" hangingPunct="1"/>
              <a:t>15</a:t>
            </a:fld>
            <a:endParaRPr lang="en-US" sz="1400" dirty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</a:rPr>
              <a:t>Comparing the Strategies</a:t>
            </a:r>
          </a:p>
        </p:txBody>
      </p:sp>
      <p:sp>
        <p:nvSpPr>
          <p:cNvPr id="1434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1905000"/>
            <a:ext cx="7696200" cy="41148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Tahoma" charset="0"/>
              </a:rPr>
              <a:t>We compare the incremental strategy and the doubling strategy by analyzing the total time </a:t>
            </a:r>
            <a:r>
              <a:rPr lang="en-US" sz="2800" b="1" i="1" dirty="0">
                <a:latin typeface="Times New Roman" charset="0"/>
                <a:sym typeface="Symbol" charset="0"/>
              </a:rPr>
              <a:t>T</a:t>
            </a:r>
            <a:r>
              <a:rPr lang="en-US" sz="2800" dirty="0">
                <a:latin typeface="Times New Roman" charset="0"/>
                <a:sym typeface="Symbol" charset="0"/>
              </a:rPr>
              <a:t>(</a:t>
            </a:r>
            <a:r>
              <a:rPr lang="en-US" sz="2800" b="1" i="1" dirty="0">
                <a:latin typeface="Times New Roman" charset="0"/>
                <a:sym typeface="Symbol" charset="0"/>
              </a:rPr>
              <a:t>n</a:t>
            </a:r>
            <a:r>
              <a:rPr lang="en-US" sz="2800" dirty="0">
                <a:latin typeface="Times New Roman" charset="0"/>
                <a:sym typeface="Symbol" charset="0"/>
              </a:rPr>
              <a:t>)</a:t>
            </a:r>
            <a:r>
              <a:rPr lang="en-US" sz="2800" dirty="0">
                <a:latin typeface="Tahoma" charset="0"/>
              </a:rPr>
              <a:t> needed to perform a series of </a:t>
            </a:r>
            <a:r>
              <a:rPr lang="en-US" sz="2800" b="1" i="1" dirty="0">
                <a:latin typeface="Times New Roman" charset="0"/>
              </a:rPr>
              <a:t>n</a:t>
            </a:r>
            <a:r>
              <a:rPr lang="en-US" sz="2800" dirty="0">
                <a:latin typeface="Tahoma" charset="0"/>
              </a:rPr>
              <a:t> add operations</a:t>
            </a:r>
          </a:p>
          <a:p>
            <a:pPr eaLnBrk="1" hangingPunct="1"/>
            <a:r>
              <a:rPr lang="en-US" sz="2800" dirty="0">
                <a:latin typeface="Tahoma" charset="0"/>
              </a:rPr>
              <a:t>We assume that we start with an empty list represented by a growable array of size </a:t>
            </a:r>
            <a:r>
              <a:rPr lang="en-US" sz="2800" dirty="0">
                <a:latin typeface="Times New Roman" charset="0"/>
              </a:rPr>
              <a:t>1</a:t>
            </a:r>
          </a:p>
          <a:p>
            <a:pPr eaLnBrk="1" hangingPunct="1"/>
            <a:r>
              <a:rPr lang="en-US" sz="2800" dirty="0">
                <a:latin typeface="Tahoma" charset="0"/>
              </a:rPr>
              <a:t>We call </a:t>
            </a:r>
            <a:r>
              <a:rPr lang="en-US" sz="2800" dirty="0">
                <a:solidFill>
                  <a:srgbClr val="BE2D00"/>
                </a:solidFill>
                <a:latin typeface="Tahoma" charset="0"/>
              </a:rPr>
              <a:t>amortized time</a:t>
            </a:r>
            <a:r>
              <a:rPr lang="en-US" sz="2800" dirty="0">
                <a:latin typeface="Tahoma" charset="0"/>
              </a:rPr>
              <a:t> of an add operation the average time taken by an add operation over the series of operations, i.e.,  </a:t>
            </a:r>
            <a:r>
              <a:rPr lang="en-US" sz="2800" b="1" i="1" dirty="0">
                <a:latin typeface="Times New Roman" charset="0"/>
                <a:sym typeface="Symbol" charset="0"/>
              </a:rPr>
              <a:t>T</a:t>
            </a:r>
            <a:r>
              <a:rPr lang="en-US" sz="2800" dirty="0">
                <a:latin typeface="Times New Roman" charset="0"/>
                <a:sym typeface="Symbol" charset="0"/>
              </a:rPr>
              <a:t>(</a:t>
            </a:r>
            <a:r>
              <a:rPr lang="en-US" sz="2800" b="1" i="1" dirty="0">
                <a:latin typeface="Times New Roman" charset="0"/>
                <a:sym typeface="Symbol" charset="0"/>
              </a:rPr>
              <a:t>n</a:t>
            </a:r>
            <a:r>
              <a:rPr lang="en-US" sz="2800" dirty="0">
                <a:latin typeface="Times New Roman" charset="0"/>
                <a:sym typeface="Symbol" charset="0"/>
              </a:rPr>
              <a:t>)/</a:t>
            </a:r>
            <a:r>
              <a:rPr lang="en-US" sz="2800" b="1" i="1" dirty="0">
                <a:latin typeface="Times New Roman" charset="0"/>
                <a:sym typeface="Symbol" charset="0"/>
              </a:rPr>
              <a:t>n</a:t>
            </a:r>
            <a:endParaRPr lang="en-US" sz="28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980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Analysis of Algorithms</a:t>
            </a:r>
          </a:p>
        </p:txBody>
      </p:sp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06806957-E02F-2442-9732-3C968535C7AD}" type="slidenum">
              <a:rPr lang="en-US" sz="1400"/>
              <a:pPr eaLnBrk="1" hangingPunct="1"/>
              <a:t>16</a:t>
            </a:fld>
            <a:endParaRPr lang="en-US" sz="140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Incremental Strategy Analysis </a:t>
            </a:r>
          </a:p>
        </p:txBody>
      </p:sp>
      <p:sp>
        <p:nvSpPr>
          <p:cNvPr id="15364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8229600" cy="4572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10000"/>
              </a:lnSpc>
            </a:pPr>
            <a:r>
              <a:rPr lang="en-US" sz="2800" dirty="0">
                <a:latin typeface="Tahoma" charset="0"/>
              </a:rPr>
              <a:t>Over </a:t>
            </a:r>
            <a:r>
              <a:rPr lang="en-US" sz="2800" b="1" i="1" dirty="0">
                <a:latin typeface="Times New Roman" charset="0"/>
              </a:rPr>
              <a:t>n</a:t>
            </a:r>
            <a:r>
              <a:rPr lang="en-US" sz="2800" dirty="0">
                <a:latin typeface="Tahoma" charset="0"/>
              </a:rPr>
              <a:t> add operations, we replace the array </a:t>
            </a:r>
            <a:r>
              <a:rPr lang="en-US" sz="2800" b="1" i="1" dirty="0">
                <a:latin typeface="Times New Roman" charset="0"/>
              </a:rPr>
              <a:t>k </a:t>
            </a:r>
            <a:r>
              <a:rPr lang="en-US" sz="2800" i="1" dirty="0">
                <a:latin typeface="Times New Roman" charset="0"/>
              </a:rPr>
              <a:t>= </a:t>
            </a:r>
            <a:r>
              <a:rPr lang="en-US" sz="2800" b="1" i="1" dirty="0">
                <a:latin typeface="Times New Roman" charset="0"/>
              </a:rPr>
              <a:t>n</a:t>
            </a:r>
            <a:r>
              <a:rPr lang="en-US" sz="2800" dirty="0">
                <a:latin typeface="Tahoma" charset="0"/>
              </a:rPr>
              <a:t>/</a:t>
            </a:r>
            <a:r>
              <a:rPr lang="en-US" sz="2800" b="1" i="1" dirty="0">
                <a:latin typeface="Times New Roman" charset="0"/>
              </a:rPr>
              <a:t>c </a:t>
            </a:r>
            <a:r>
              <a:rPr lang="en-US" sz="2800" dirty="0">
                <a:latin typeface="Tahoma" charset="0"/>
              </a:rPr>
              <a:t>times, where </a:t>
            </a:r>
            <a:r>
              <a:rPr lang="en-US" sz="2800" b="1" i="1" dirty="0">
                <a:latin typeface="Times New Roman" charset="0"/>
              </a:rPr>
              <a:t>c</a:t>
            </a:r>
            <a:r>
              <a:rPr lang="en-US" sz="2800" dirty="0">
                <a:latin typeface="Tahoma" charset="0"/>
              </a:rPr>
              <a:t> is a constant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dirty="0">
                <a:latin typeface="Tahoma" charset="0"/>
              </a:rPr>
              <a:t>The total time </a:t>
            </a:r>
            <a:r>
              <a:rPr lang="en-US" sz="2800" b="1" i="1" dirty="0">
                <a:latin typeface="Times New Roman" charset="0"/>
                <a:sym typeface="Symbol" charset="0"/>
              </a:rPr>
              <a:t>T</a:t>
            </a:r>
            <a:r>
              <a:rPr lang="en-US" sz="2800" dirty="0">
                <a:latin typeface="Times New Roman" charset="0"/>
                <a:sym typeface="Symbol" charset="0"/>
              </a:rPr>
              <a:t>(</a:t>
            </a:r>
            <a:r>
              <a:rPr lang="en-US" sz="2800" b="1" i="1" dirty="0">
                <a:latin typeface="Times New Roman" charset="0"/>
                <a:sym typeface="Symbol" charset="0"/>
              </a:rPr>
              <a:t>n</a:t>
            </a:r>
            <a:r>
              <a:rPr lang="en-US" sz="2800" dirty="0">
                <a:latin typeface="Times New Roman" charset="0"/>
                <a:sym typeface="Symbol" charset="0"/>
              </a:rPr>
              <a:t>)</a:t>
            </a:r>
            <a:r>
              <a:rPr lang="en-US" sz="2800" dirty="0">
                <a:latin typeface="Tahoma" charset="0"/>
              </a:rPr>
              <a:t> of a series of </a:t>
            </a:r>
            <a:r>
              <a:rPr lang="en-US" sz="2800" b="1" i="1" dirty="0">
                <a:latin typeface="Times New Roman" charset="0"/>
              </a:rPr>
              <a:t>n</a:t>
            </a:r>
            <a:r>
              <a:rPr lang="en-US" sz="2800" dirty="0">
                <a:latin typeface="Tahoma" charset="0"/>
              </a:rPr>
              <a:t> add operations is proportional to</a:t>
            </a:r>
          </a:p>
          <a:p>
            <a:pPr algn="ctr" eaLnBrk="1" hangingPunct="1">
              <a:lnSpc>
                <a:spcPct val="110000"/>
              </a:lnSpc>
              <a:buFont typeface="Wingdings" charset="0"/>
              <a:buNone/>
            </a:pPr>
            <a:r>
              <a:rPr lang="en-US" sz="2800" b="1" i="1" dirty="0">
                <a:latin typeface="Times New Roman" charset="0"/>
              </a:rPr>
              <a:t>n</a:t>
            </a:r>
            <a:r>
              <a:rPr lang="en-US" sz="2800" i="1" dirty="0">
                <a:latin typeface="Times New Roman" charset="0"/>
              </a:rPr>
              <a:t> + </a:t>
            </a:r>
            <a:r>
              <a:rPr lang="en-US" sz="2800" b="1" i="1" dirty="0">
                <a:latin typeface="Times New Roman" charset="0"/>
              </a:rPr>
              <a:t>c </a:t>
            </a:r>
            <a:r>
              <a:rPr lang="en-US" sz="2800" i="1" dirty="0">
                <a:latin typeface="Times New Roman" charset="0"/>
              </a:rPr>
              <a:t>+ </a:t>
            </a:r>
            <a:r>
              <a:rPr lang="en-US" sz="2800" dirty="0">
                <a:latin typeface="Times New Roman" charset="0"/>
              </a:rPr>
              <a:t>2</a:t>
            </a:r>
            <a:r>
              <a:rPr lang="en-US" sz="2800" b="1" i="1" dirty="0">
                <a:latin typeface="Times New Roman" charset="0"/>
              </a:rPr>
              <a:t>c </a:t>
            </a:r>
            <a:r>
              <a:rPr lang="en-US" sz="2800" dirty="0">
                <a:latin typeface="Times New Roman" charset="0"/>
              </a:rPr>
              <a:t>+ 3</a:t>
            </a:r>
            <a:r>
              <a:rPr lang="en-US" sz="2800" b="1" i="1" dirty="0">
                <a:latin typeface="Times New Roman" charset="0"/>
              </a:rPr>
              <a:t>c </a:t>
            </a:r>
            <a:r>
              <a:rPr lang="en-US" sz="2800" dirty="0">
                <a:latin typeface="Times New Roman" charset="0"/>
              </a:rPr>
              <a:t>+ 4</a:t>
            </a:r>
            <a:r>
              <a:rPr lang="en-US" sz="2800" b="1" i="1" dirty="0">
                <a:latin typeface="Times New Roman" charset="0"/>
              </a:rPr>
              <a:t>c </a:t>
            </a:r>
            <a:r>
              <a:rPr lang="en-US" sz="2800" dirty="0">
                <a:latin typeface="Times New Roman" charset="0"/>
              </a:rPr>
              <a:t>+</a:t>
            </a:r>
            <a:r>
              <a:rPr lang="en-US" sz="2800" b="1" i="1" dirty="0">
                <a:latin typeface="Times New Roman" charset="0"/>
              </a:rPr>
              <a:t> … </a:t>
            </a:r>
            <a:r>
              <a:rPr lang="en-US" sz="2800" dirty="0">
                <a:latin typeface="Times New Roman" charset="0"/>
              </a:rPr>
              <a:t>+ </a:t>
            </a:r>
            <a:r>
              <a:rPr lang="en-US" sz="2800" b="1" i="1" dirty="0" err="1">
                <a:latin typeface="Times New Roman" charset="0"/>
              </a:rPr>
              <a:t>kc</a:t>
            </a:r>
            <a:r>
              <a:rPr lang="en-US" sz="2800" b="1" i="1" dirty="0">
                <a:latin typeface="Times New Roman" charset="0"/>
              </a:rPr>
              <a:t> </a:t>
            </a:r>
            <a:r>
              <a:rPr lang="en-US" sz="2800" i="1" dirty="0">
                <a:latin typeface="Times New Roman" charset="0"/>
              </a:rPr>
              <a:t>=</a:t>
            </a:r>
          </a:p>
          <a:p>
            <a:pPr algn="ctr" eaLnBrk="1" hangingPunct="1">
              <a:lnSpc>
                <a:spcPct val="110000"/>
              </a:lnSpc>
              <a:buFont typeface="Wingdings" charset="0"/>
              <a:buNone/>
            </a:pPr>
            <a:r>
              <a:rPr lang="en-US" sz="2800" b="1" i="1" dirty="0">
                <a:latin typeface="Times New Roman" charset="0"/>
              </a:rPr>
              <a:t>n</a:t>
            </a:r>
            <a:r>
              <a:rPr lang="en-US" sz="2800" i="1" dirty="0">
                <a:latin typeface="Times New Roman" charset="0"/>
              </a:rPr>
              <a:t> + </a:t>
            </a:r>
            <a:r>
              <a:rPr lang="en-US" sz="2800" b="1" i="1" dirty="0">
                <a:latin typeface="Times New Roman" charset="0"/>
              </a:rPr>
              <a:t>c</a:t>
            </a:r>
            <a:r>
              <a:rPr lang="en-US" sz="2800" dirty="0">
                <a:latin typeface="Times New Roman" charset="0"/>
              </a:rPr>
              <a:t>(1 + 2 + 3 + … + </a:t>
            </a:r>
            <a:r>
              <a:rPr lang="en-US" sz="2800" b="1" i="1" dirty="0">
                <a:latin typeface="Times New Roman" charset="0"/>
              </a:rPr>
              <a:t>k</a:t>
            </a:r>
            <a:r>
              <a:rPr lang="en-US" sz="2800" dirty="0">
                <a:latin typeface="Times New Roman" charset="0"/>
              </a:rPr>
              <a:t>) </a:t>
            </a:r>
            <a:r>
              <a:rPr lang="en-US" sz="2800" i="1" dirty="0">
                <a:latin typeface="Times New Roman" charset="0"/>
              </a:rPr>
              <a:t>=</a:t>
            </a:r>
          </a:p>
          <a:p>
            <a:pPr algn="ctr" eaLnBrk="1" hangingPunct="1">
              <a:lnSpc>
                <a:spcPct val="110000"/>
              </a:lnSpc>
              <a:buFont typeface="Wingdings" charset="0"/>
              <a:buNone/>
            </a:pPr>
            <a:r>
              <a:rPr lang="en-US" sz="2800" b="1" i="1" dirty="0">
                <a:latin typeface="Times New Roman" charset="0"/>
              </a:rPr>
              <a:t>n</a:t>
            </a:r>
            <a:r>
              <a:rPr lang="en-US" sz="2800" i="1" dirty="0">
                <a:latin typeface="Times New Roman" charset="0"/>
              </a:rPr>
              <a:t> + </a:t>
            </a:r>
            <a:r>
              <a:rPr lang="en-US" sz="2800" b="1" i="1" dirty="0" err="1">
                <a:latin typeface="Times New Roman" charset="0"/>
              </a:rPr>
              <a:t>ck</a:t>
            </a:r>
            <a:r>
              <a:rPr lang="en-US" sz="2800" dirty="0">
                <a:latin typeface="Times New Roman" charset="0"/>
              </a:rPr>
              <a:t>(</a:t>
            </a:r>
            <a:r>
              <a:rPr lang="en-US" sz="2800" b="1" i="1" dirty="0">
                <a:latin typeface="Times New Roman" charset="0"/>
              </a:rPr>
              <a:t>k </a:t>
            </a:r>
            <a:r>
              <a:rPr lang="en-US" sz="2800" dirty="0">
                <a:latin typeface="Times New Roman" charset="0"/>
              </a:rPr>
              <a:t>+ 1)/2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dirty="0">
                <a:latin typeface="Tahoma" charset="0"/>
              </a:rPr>
              <a:t>Since </a:t>
            </a:r>
            <a:r>
              <a:rPr lang="en-US" sz="2800" b="1" i="1" dirty="0">
                <a:latin typeface="Times New Roman" charset="0"/>
              </a:rPr>
              <a:t>c</a:t>
            </a:r>
            <a:r>
              <a:rPr lang="en-US" sz="2800" dirty="0">
                <a:latin typeface="Tahoma" charset="0"/>
              </a:rPr>
              <a:t> is a constant, </a:t>
            </a:r>
            <a:r>
              <a:rPr lang="en-US" sz="2800" b="1" i="1" dirty="0">
                <a:latin typeface="Times New Roman" charset="0"/>
                <a:sym typeface="Symbol" charset="0"/>
              </a:rPr>
              <a:t>T</a:t>
            </a:r>
            <a:r>
              <a:rPr lang="en-US" sz="2800" dirty="0">
                <a:latin typeface="Times New Roman" charset="0"/>
                <a:sym typeface="Symbol" charset="0"/>
              </a:rPr>
              <a:t>(</a:t>
            </a:r>
            <a:r>
              <a:rPr lang="en-US" sz="2800" b="1" i="1" dirty="0">
                <a:latin typeface="Times New Roman" charset="0"/>
                <a:sym typeface="Symbol" charset="0"/>
              </a:rPr>
              <a:t>n</a:t>
            </a:r>
            <a:r>
              <a:rPr lang="en-US" sz="2800" dirty="0">
                <a:latin typeface="Times New Roman" charset="0"/>
                <a:sym typeface="Symbol" charset="0"/>
              </a:rPr>
              <a:t>)</a:t>
            </a:r>
            <a:r>
              <a:rPr lang="en-US" sz="2800" dirty="0">
                <a:latin typeface="Tahoma" charset="0"/>
              </a:rPr>
              <a:t> is </a:t>
            </a:r>
            <a:r>
              <a:rPr lang="en-US" sz="2800" b="1" i="1" dirty="0">
                <a:latin typeface="Times New Roman" charset="0"/>
                <a:sym typeface="Symbol" charset="0"/>
              </a:rPr>
              <a:t>O</a:t>
            </a:r>
            <a:r>
              <a:rPr lang="en-US" sz="2800" dirty="0">
                <a:latin typeface="Times New Roman" charset="0"/>
                <a:sym typeface="Symbol" charset="0"/>
              </a:rPr>
              <a:t>(</a:t>
            </a:r>
            <a:r>
              <a:rPr lang="en-US" sz="2800" b="1" i="1" dirty="0">
                <a:latin typeface="Times New Roman" charset="0"/>
              </a:rPr>
              <a:t>n</a:t>
            </a:r>
            <a:r>
              <a:rPr lang="en-US" sz="2800" i="1" dirty="0">
                <a:latin typeface="Times New Roman" charset="0"/>
              </a:rPr>
              <a:t> +</a:t>
            </a:r>
            <a:r>
              <a:rPr lang="en-US" sz="2800" dirty="0">
                <a:latin typeface="Times New Roman" charset="0"/>
                <a:sym typeface="Symbol" charset="0"/>
              </a:rPr>
              <a:t> </a:t>
            </a:r>
            <a:r>
              <a:rPr lang="en-US" sz="2800" b="1" i="1" dirty="0">
                <a:latin typeface="Times New Roman" charset="0"/>
                <a:sym typeface="Symbol" charset="0"/>
              </a:rPr>
              <a:t>k</a:t>
            </a:r>
            <a:r>
              <a:rPr lang="en-US" sz="2800" baseline="30000" dirty="0">
                <a:latin typeface="Times New Roman" charset="0"/>
                <a:sym typeface="Symbol" charset="0"/>
              </a:rPr>
              <a:t>2</a:t>
            </a:r>
            <a:r>
              <a:rPr lang="en-US" sz="2800" dirty="0">
                <a:latin typeface="Times New Roman" charset="0"/>
                <a:sym typeface="Symbol" charset="0"/>
              </a:rPr>
              <a:t>)</a:t>
            </a:r>
            <a:r>
              <a:rPr lang="en-US" sz="2800" dirty="0">
                <a:latin typeface="Tahoma" charset="0"/>
              </a:rPr>
              <a:t>,</a:t>
            </a:r>
            <a:r>
              <a:rPr lang="en-US" sz="2800" dirty="0">
                <a:latin typeface="Times New Roman" charset="0"/>
                <a:sym typeface="Symbol" charset="0"/>
              </a:rPr>
              <a:t> </a:t>
            </a:r>
            <a:r>
              <a:rPr lang="en-US" sz="2800" dirty="0">
                <a:latin typeface="Tahoma" charset="0"/>
              </a:rPr>
              <a:t>i.e., </a:t>
            </a:r>
            <a:r>
              <a:rPr lang="en-US" sz="2800" b="1" i="1" dirty="0">
                <a:latin typeface="Times New Roman" charset="0"/>
                <a:sym typeface="Symbol" charset="0"/>
              </a:rPr>
              <a:t>O</a:t>
            </a:r>
            <a:r>
              <a:rPr lang="en-US" sz="2800" dirty="0">
                <a:latin typeface="Times New Roman" charset="0"/>
                <a:sym typeface="Symbol" charset="0"/>
              </a:rPr>
              <a:t>(</a:t>
            </a:r>
            <a:r>
              <a:rPr lang="en-US" sz="2800" b="1" i="1" dirty="0">
                <a:latin typeface="Times New Roman" charset="0"/>
                <a:sym typeface="Symbol" charset="0"/>
              </a:rPr>
              <a:t>n</a:t>
            </a:r>
            <a:r>
              <a:rPr lang="en-US" sz="2800" baseline="30000" dirty="0">
                <a:latin typeface="Times New Roman" charset="0"/>
                <a:sym typeface="Symbol" charset="0"/>
              </a:rPr>
              <a:t>2</a:t>
            </a:r>
            <a:r>
              <a:rPr lang="en-US" sz="2800" dirty="0">
                <a:latin typeface="Times New Roman" charset="0"/>
                <a:sym typeface="Symbol" charset="0"/>
              </a:rPr>
              <a:t>)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dirty="0">
                <a:latin typeface="Tahoma" charset="0"/>
              </a:rPr>
              <a:t>Thus, the amortized time of an add operation is </a:t>
            </a:r>
            <a:r>
              <a:rPr lang="en-US" sz="2800" b="1" i="1" dirty="0">
                <a:latin typeface="Times New Roman" charset="0"/>
                <a:sym typeface="Symbol" charset="0"/>
              </a:rPr>
              <a:t>O</a:t>
            </a:r>
            <a:r>
              <a:rPr lang="en-US" sz="2800" dirty="0">
                <a:latin typeface="Times New Roman" charset="0"/>
                <a:sym typeface="Symbol" charset="0"/>
              </a:rPr>
              <a:t>(</a:t>
            </a:r>
            <a:r>
              <a:rPr lang="en-US" sz="2800" b="1" i="1" dirty="0">
                <a:latin typeface="Times New Roman" charset="0"/>
                <a:sym typeface="Symbol" charset="0"/>
              </a:rPr>
              <a:t>n</a:t>
            </a:r>
            <a:r>
              <a:rPr lang="en-US" sz="2800" dirty="0">
                <a:latin typeface="Times New Roman" charset="0"/>
                <a:sym typeface="Symbo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75848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Analysis of Algorithms</a:t>
            </a:r>
          </a:p>
        </p:txBody>
      </p:sp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0D0BE270-238B-C247-8240-60176D02004A}" type="slidenum">
              <a:rPr lang="en-US" sz="1400"/>
              <a:pPr eaLnBrk="1" hangingPunct="1"/>
              <a:t>17</a:t>
            </a:fld>
            <a:endParaRPr lang="en-US" sz="140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</a:rPr>
              <a:t>Doubling Strategy Analysis</a:t>
            </a:r>
          </a:p>
        </p:txBody>
      </p:sp>
      <p:sp>
        <p:nvSpPr>
          <p:cNvPr id="16388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5562600" cy="4572000"/>
          </a:xfrm>
        </p:spPr>
        <p:txBody>
          <a:bodyPr/>
          <a:lstStyle/>
          <a:p>
            <a:pPr eaLnBrk="1" hangingPunct="1"/>
            <a:r>
              <a:rPr lang="en-US" sz="2600" dirty="0">
                <a:latin typeface="Tahoma" charset="0"/>
              </a:rPr>
              <a:t>We replace the array </a:t>
            </a:r>
            <a:r>
              <a:rPr lang="en-US" sz="2600" b="1" i="1" dirty="0">
                <a:latin typeface="Times New Roman" charset="0"/>
              </a:rPr>
              <a:t>k </a:t>
            </a:r>
            <a:r>
              <a:rPr lang="en-US" sz="2600" i="1" dirty="0">
                <a:latin typeface="Times New Roman" charset="0"/>
              </a:rPr>
              <a:t>= </a:t>
            </a:r>
            <a:r>
              <a:rPr lang="en-US" sz="2600" dirty="0">
                <a:latin typeface="Times New Roman" charset="0"/>
              </a:rPr>
              <a:t>log</a:t>
            </a:r>
            <a:r>
              <a:rPr lang="en-US" sz="2600" baseline="-25000" dirty="0">
                <a:latin typeface="Times New Roman" charset="0"/>
              </a:rPr>
              <a:t>2</a:t>
            </a:r>
            <a:r>
              <a:rPr lang="en-US" sz="2600" i="1" dirty="0">
                <a:latin typeface="Times New Roman" charset="0"/>
              </a:rPr>
              <a:t> </a:t>
            </a:r>
            <a:r>
              <a:rPr lang="en-US" sz="2600" b="1" i="1" dirty="0">
                <a:latin typeface="Times New Roman" charset="0"/>
              </a:rPr>
              <a:t>n </a:t>
            </a:r>
            <a:r>
              <a:rPr lang="en-US" sz="2600" dirty="0">
                <a:latin typeface="Tahoma" charset="0"/>
              </a:rPr>
              <a:t>times</a:t>
            </a:r>
          </a:p>
          <a:p>
            <a:pPr eaLnBrk="1" hangingPunct="1"/>
            <a:r>
              <a:rPr lang="en-US" sz="2600" dirty="0">
                <a:latin typeface="Tahoma" charset="0"/>
              </a:rPr>
              <a:t>The total time </a:t>
            </a:r>
            <a:r>
              <a:rPr lang="en-US" sz="2600" b="1" i="1" dirty="0">
                <a:latin typeface="Times New Roman" charset="0"/>
                <a:sym typeface="Symbol" charset="0"/>
              </a:rPr>
              <a:t>T</a:t>
            </a:r>
            <a:r>
              <a:rPr lang="en-US" sz="2600" dirty="0">
                <a:latin typeface="Times New Roman" charset="0"/>
                <a:sym typeface="Symbol" charset="0"/>
              </a:rPr>
              <a:t>(</a:t>
            </a:r>
            <a:r>
              <a:rPr lang="en-US" sz="2600" b="1" i="1" dirty="0">
                <a:latin typeface="Times New Roman" charset="0"/>
                <a:sym typeface="Symbol" charset="0"/>
              </a:rPr>
              <a:t>n</a:t>
            </a:r>
            <a:r>
              <a:rPr lang="en-US" sz="2600" dirty="0">
                <a:latin typeface="Times New Roman" charset="0"/>
                <a:sym typeface="Symbol" charset="0"/>
              </a:rPr>
              <a:t>)</a:t>
            </a:r>
            <a:r>
              <a:rPr lang="en-US" sz="2600" dirty="0">
                <a:latin typeface="Tahoma" charset="0"/>
              </a:rPr>
              <a:t> of a series of </a:t>
            </a:r>
            <a:r>
              <a:rPr lang="en-US" sz="2600" b="1" i="1" dirty="0">
                <a:latin typeface="Times New Roman" charset="0"/>
              </a:rPr>
              <a:t>n</a:t>
            </a:r>
            <a:r>
              <a:rPr lang="en-US" sz="2600" dirty="0">
                <a:latin typeface="Tahoma" charset="0"/>
              </a:rPr>
              <a:t> push operations is proportional to</a:t>
            </a:r>
          </a:p>
          <a:p>
            <a:pPr eaLnBrk="1" hangingPunct="1">
              <a:buFont typeface="Wingdings" charset="0"/>
              <a:buNone/>
            </a:pPr>
            <a:r>
              <a:rPr lang="en-US" sz="2600" b="1" i="1" dirty="0">
                <a:latin typeface="Times New Roman" charset="0"/>
              </a:rPr>
              <a:t>		n</a:t>
            </a:r>
            <a:r>
              <a:rPr lang="en-US" sz="2600" i="1" dirty="0">
                <a:latin typeface="Times New Roman" charset="0"/>
              </a:rPr>
              <a:t> + </a:t>
            </a:r>
            <a:r>
              <a:rPr lang="en-US" sz="2600" dirty="0">
                <a:solidFill>
                  <a:schemeClr val="tx2"/>
                </a:solidFill>
                <a:latin typeface="Times New Roman" charset="0"/>
              </a:rPr>
              <a:t>1 + 2 + 4 + 8 + …+ 2</a:t>
            </a:r>
            <a:r>
              <a:rPr lang="en-US" sz="2600" b="1" i="1" baseline="30000" dirty="0">
                <a:solidFill>
                  <a:schemeClr val="tx2"/>
                </a:solidFill>
                <a:latin typeface="Times New Roman" charset="0"/>
              </a:rPr>
              <a:t>k</a:t>
            </a:r>
            <a:r>
              <a:rPr lang="en-US" sz="2600" b="1" i="1" dirty="0">
                <a:latin typeface="Times New Roman" charset="0"/>
              </a:rPr>
              <a:t> </a:t>
            </a:r>
            <a:r>
              <a:rPr lang="en-US" sz="2600" i="1" dirty="0">
                <a:latin typeface="Times New Roman" charset="0"/>
              </a:rPr>
              <a:t>=</a:t>
            </a:r>
            <a:br>
              <a:rPr lang="en-US" sz="2600" i="1" dirty="0">
                <a:latin typeface="Times New Roman" charset="0"/>
              </a:rPr>
            </a:br>
            <a:r>
              <a:rPr lang="en-US" sz="2600" i="1" dirty="0">
                <a:latin typeface="Times New Roman" charset="0"/>
              </a:rPr>
              <a:t>	</a:t>
            </a:r>
            <a:r>
              <a:rPr lang="en-US" sz="2600" b="1" i="1" dirty="0">
                <a:latin typeface="Times New Roman" charset="0"/>
              </a:rPr>
              <a:t>n</a:t>
            </a:r>
            <a:r>
              <a:rPr lang="en-US" sz="2600" i="1" dirty="0">
                <a:latin typeface="Times New Roman" charset="0"/>
              </a:rPr>
              <a:t> </a:t>
            </a:r>
            <a:r>
              <a:rPr lang="en-US" sz="2600" dirty="0">
                <a:latin typeface="Symbol" charset="0"/>
              </a:rPr>
              <a:t>+</a:t>
            </a:r>
            <a:r>
              <a:rPr lang="en-US" sz="2600" dirty="0">
                <a:latin typeface="Times New Roman" charset="0"/>
              </a:rPr>
              <a:t> </a:t>
            </a:r>
            <a:r>
              <a:rPr lang="en-US" sz="2600" dirty="0">
                <a:solidFill>
                  <a:schemeClr val="tx2"/>
                </a:solidFill>
                <a:latin typeface="Times New Roman" charset="0"/>
              </a:rPr>
              <a:t>2</a:t>
            </a:r>
            <a:r>
              <a:rPr lang="en-US" sz="2600" b="1" i="1" baseline="30000" dirty="0">
                <a:solidFill>
                  <a:schemeClr val="tx2"/>
                </a:solidFill>
                <a:latin typeface="Times New Roman" charset="0"/>
              </a:rPr>
              <a:t>k </a:t>
            </a:r>
            <a:r>
              <a:rPr lang="en-US" sz="2600" baseline="30000" dirty="0">
                <a:solidFill>
                  <a:schemeClr val="tx2"/>
                </a:solidFill>
                <a:latin typeface="Times New Roman" charset="0"/>
              </a:rPr>
              <a:t>+ 1</a:t>
            </a:r>
            <a:r>
              <a:rPr lang="en-US" sz="2600" dirty="0">
                <a:solidFill>
                  <a:schemeClr val="tx2"/>
                </a:solidFill>
                <a:latin typeface="Times New Roman" charset="0"/>
              </a:rPr>
              <a:t> </a:t>
            </a:r>
            <a:r>
              <a:rPr lang="en-US" sz="2600" dirty="0">
                <a:solidFill>
                  <a:schemeClr val="tx2"/>
                </a:solidFill>
                <a:latin typeface="Symbol" charset="0"/>
              </a:rPr>
              <a:t>- </a:t>
            </a:r>
            <a:r>
              <a:rPr lang="en-US" sz="2600" dirty="0">
                <a:solidFill>
                  <a:schemeClr val="tx2"/>
                </a:solidFill>
                <a:latin typeface="Times New Roman" charset="0"/>
              </a:rPr>
              <a:t>1</a:t>
            </a:r>
            <a:r>
              <a:rPr lang="en-US" sz="2600" dirty="0">
                <a:latin typeface="Times New Roman" charset="0"/>
              </a:rPr>
              <a:t> </a:t>
            </a:r>
            <a:r>
              <a:rPr lang="en-US" sz="2600" b="1" i="1" dirty="0">
                <a:latin typeface="Times New Roman" charset="0"/>
              </a:rPr>
              <a:t> </a:t>
            </a:r>
            <a:r>
              <a:rPr lang="en-US" sz="2600" i="1" dirty="0">
                <a:latin typeface="Times New Roman" charset="0"/>
              </a:rPr>
              <a:t>= </a:t>
            </a:r>
          </a:p>
          <a:p>
            <a:pPr eaLnBrk="1" hangingPunct="1">
              <a:buFont typeface="Wingdings" charset="0"/>
              <a:buNone/>
            </a:pPr>
            <a:r>
              <a:rPr lang="en-US" sz="2600" i="1" dirty="0">
                <a:latin typeface="Times New Roman" charset="0"/>
              </a:rPr>
              <a:t>		</a:t>
            </a:r>
            <a:r>
              <a:rPr lang="en-US" sz="2600" dirty="0">
                <a:latin typeface="Times New Roman" charset="0"/>
              </a:rPr>
              <a:t>3</a:t>
            </a:r>
            <a:r>
              <a:rPr lang="en-US" sz="2600" b="1" i="1" dirty="0">
                <a:latin typeface="Times New Roman" charset="0"/>
              </a:rPr>
              <a:t>n </a:t>
            </a:r>
            <a:r>
              <a:rPr lang="en-US" sz="2600" dirty="0">
                <a:latin typeface="Symbol" charset="0"/>
              </a:rPr>
              <a:t>- </a:t>
            </a:r>
            <a:r>
              <a:rPr lang="en-US" sz="2600" dirty="0">
                <a:latin typeface="Times New Roman" charset="0"/>
              </a:rPr>
              <a:t>1</a:t>
            </a:r>
          </a:p>
          <a:p>
            <a:pPr eaLnBrk="1" hangingPunct="1"/>
            <a:r>
              <a:rPr lang="en-US" sz="2600" b="1" i="1" dirty="0">
                <a:latin typeface="Times New Roman" charset="0"/>
                <a:sym typeface="Symbol" charset="0"/>
              </a:rPr>
              <a:t>T</a:t>
            </a:r>
            <a:r>
              <a:rPr lang="en-US" sz="2600" dirty="0">
                <a:latin typeface="Times New Roman" charset="0"/>
                <a:sym typeface="Symbol" charset="0"/>
              </a:rPr>
              <a:t>(</a:t>
            </a:r>
            <a:r>
              <a:rPr lang="en-US" sz="2600" b="1" i="1" dirty="0">
                <a:latin typeface="Times New Roman" charset="0"/>
                <a:sym typeface="Symbol" charset="0"/>
              </a:rPr>
              <a:t>n</a:t>
            </a:r>
            <a:r>
              <a:rPr lang="en-US" sz="2600" dirty="0">
                <a:latin typeface="Times New Roman" charset="0"/>
                <a:sym typeface="Symbol" charset="0"/>
              </a:rPr>
              <a:t>)</a:t>
            </a:r>
            <a:r>
              <a:rPr lang="en-US" sz="2600" dirty="0">
                <a:latin typeface="Tahoma" charset="0"/>
              </a:rPr>
              <a:t> is </a:t>
            </a:r>
            <a:r>
              <a:rPr lang="en-US" sz="2600" b="1" i="1" dirty="0">
                <a:latin typeface="Times New Roman" charset="0"/>
                <a:sym typeface="Symbol" charset="0"/>
              </a:rPr>
              <a:t>O</a:t>
            </a:r>
            <a:r>
              <a:rPr lang="en-US" sz="2600" dirty="0">
                <a:latin typeface="Times New Roman" charset="0"/>
                <a:sym typeface="Symbol" charset="0"/>
              </a:rPr>
              <a:t>(</a:t>
            </a:r>
            <a:r>
              <a:rPr lang="en-US" sz="2600" b="1" i="1" dirty="0">
                <a:latin typeface="Times New Roman" charset="0"/>
                <a:sym typeface="Symbol" charset="0"/>
              </a:rPr>
              <a:t>n</a:t>
            </a:r>
            <a:r>
              <a:rPr lang="en-US" sz="2600" dirty="0">
                <a:latin typeface="Times New Roman" charset="0"/>
                <a:sym typeface="Symbol" charset="0"/>
              </a:rPr>
              <a:t>)</a:t>
            </a:r>
          </a:p>
          <a:p>
            <a:pPr eaLnBrk="1" hangingPunct="1"/>
            <a:r>
              <a:rPr lang="en-US" sz="2600" dirty="0">
                <a:latin typeface="Tahoma" charset="0"/>
              </a:rPr>
              <a:t>The amortized time of an add operation is </a:t>
            </a:r>
            <a:r>
              <a:rPr lang="en-US" sz="2600" b="1" i="1" dirty="0">
                <a:latin typeface="Times New Roman" charset="0"/>
                <a:sym typeface="Symbol" charset="0"/>
              </a:rPr>
              <a:t>O</a:t>
            </a:r>
            <a:r>
              <a:rPr lang="en-US" sz="2600" dirty="0">
                <a:latin typeface="Times New Roman" charset="0"/>
                <a:sym typeface="Symbol" charset="0"/>
              </a:rPr>
              <a:t>(</a:t>
            </a:r>
            <a:r>
              <a:rPr lang="en-US" sz="2600" dirty="0">
                <a:latin typeface="Times New Roman" charset="0"/>
              </a:rPr>
              <a:t>1</a:t>
            </a:r>
            <a:r>
              <a:rPr lang="en-US" sz="2600" dirty="0">
                <a:latin typeface="Times New Roman" charset="0"/>
                <a:sym typeface="Symbol" charset="0"/>
              </a:rPr>
              <a:t>)</a:t>
            </a:r>
            <a:endParaRPr lang="en-US" sz="3000" dirty="0">
              <a:latin typeface="Tahoma" charset="0"/>
            </a:endParaRPr>
          </a:p>
        </p:txBody>
      </p:sp>
      <p:grpSp>
        <p:nvGrpSpPr>
          <p:cNvPr id="16389" name="Group 4"/>
          <p:cNvGrpSpPr>
            <a:grpSpLocks/>
          </p:cNvGrpSpPr>
          <p:nvPr/>
        </p:nvGrpSpPr>
        <p:grpSpPr bwMode="auto">
          <a:xfrm>
            <a:off x="6400800" y="2362200"/>
            <a:ext cx="2438400" cy="3048000"/>
            <a:chOff x="3840" y="1488"/>
            <a:chExt cx="1536" cy="1920"/>
          </a:xfrm>
        </p:grpSpPr>
        <p:sp>
          <p:nvSpPr>
            <p:cNvPr id="69637" name="Rectangle 5"/>
            <p:cNvSpPr>
              <a:spLocks noChangeArrowheads="1"/>
            </p:cNvSpPr>
            <p:nvPr/>
          </p:nvSpPr>
          <p:spPr bwMode="auto">
            <a:xfrm>
              <a:off x="3840" y="1872"/>
              <a:ext cx="1536" cy="15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638" name="Text Box 6"/>
            <p:cNvSpPr txBox="1">
              <a:spLocks noChangeArrowheads="1"/>
            </p:cNvSpPr>
            <p:nvPr/>
          </p:nvSpPr>
          <p:spPr bwMode="auto">
            <a:xfrm>
              <a:off x="3840" y="1488"/>
              <a:ext cx="15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geometric series</a:t>
              </a:r>
            </a:p>
          </p:txBody>
        </p:sp>
        <p:sp>
          <p:nvSpPr>
            <p:cNvPr id="69639" name="Rectangle 7"/>
            <p:cNvSpPr>
              <a:spLocks noChangeArrowheads="1"/>
            </p:cNvSpPr>
            <p:nvPr/>
          </p:nvSpPr>
          <p:spPr bwMode="auto">
            <a:xfrm>
              <a:off x="4608" y="1872"/>
              <a:ext cx="768" cy="816"/>
            </a:xfrm>
            <a:prstGeom prst="rect">
              <a:avLst/>
            </a:prstGeom>
            <a:solidFill>
              <a:srgbClr val="8097F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640" name="Rectangle 8"/>
            <p:cNvSpPr>
              <a:spLocks noChangeArrowheads="1"/>
            </p:cNvSpPr>
            <p:nvPr/>
          </p:nvSpPr>
          <p:spPr bwMode="auto">
            <a:xfrm>
              <a:off x="3840" y="2640"/>
              <a:ext cx="1536" cy="768"/>
            </a:xfrm>
            <a:prstGeom prst="rect">
              <a:avLst/>
            </a:prstGeom>
            <a:solidFill>
              <a:srgbClr val="5674F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641" name="Rectangle 9"/>
            <p:cNvSpPr>
              <a:spLocks noChangeArrowheads="1"/>
            </p:cNvSpPr>
            <p:nvPr/>
          </p:nvSpPr>
          <p:spPr bwMode="auto">
            <a:xfrm>
              <a:off x="3840" y="1872"/>
              <a:ext cx="768" cy="38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642" name="Rectangle 10"/>
            <p:cNvSpPr>
              <a:spLocks noChangeArrowheads="1"/>
            </p:cNvSpPr>
            <p:nvPr/>
          </p:nvSpPr>
          <p:spPr bwMode="auto">
            <a:xfrm>
              <a:off x="3840" y="2256"/>
              <a:ext cx="384" cy="38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643" name="Text Box 11"/>
            <p:cNvSpPr txBox="1">
              <a:spLocks noChangeArrowheads="1"/>
            </p:cNvSpPr>
            <p:nvPr/>
          </p:nvSpPr>
          <p:spPr bwMode="auto">
            <a:xfrm>
              <a:off x="3931" y="2304"/>
              <a:ext cx="22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9644" name="Text Box 12"/>
            <p:cNvSpPr txBox="1">
              <a:spLocks noChangeArrowheads="1"/>
            </p:cNvSpPr>
            <p:nvPr/>
          </p:nvSpPr>
          <p:spPr bwMode="auto">
            <a:xfrm>
              <a:off x="4103" y="1920"/>
              <a:ext cx="22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9645" name="Text Box 13"/>
            <p:cNvSpPr txBox="1">
              <a:spLocks noChangeArrowheads="1"/>
            </p:cNvSpPr>
            <p:nvPr/>
          </p:nvSpPr>
          <p:spPr bwMode="auto">
            <a:xfrm>
              <a:off x="4299" y="2304"/>
              <a:ext cx="22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9646" name="Text Box 14"/>
            <p:cNvSpPr txBox="1">
              <a:spLocks noChangeArrowheads="1"/>
            </p:cNvSpPr>
            <p:nvPr/>
          </p:nvSpPr>
          <p:spPr bwMode="auto">
            <a:xfrm>
              <a:off x="4867" y="2096"/>
              <a:ext cx="22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69647" name="Text Box 15"/>
            <p:cNvSpPr txBox="1">
              <a:spLocks noChangeArrowheads="1"/>
            </p:cNvSpPr>
            <p:nvPr/>
          </p:nvSpPr>
          <p:spPr bwMode="auto">
            <a:xfrm>
              <a:off x="4507" y="2864"/>
              <a:ext cx="22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7237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Accounting Method Proof for the Doubling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0"/>
            <a:ext cx="8001000" cy="4495800"/>
          </a:xfrm>
        </p:spPr>
        <p:txBody>
          <a:bodyPr/>
          <a:lstStyle/>
          <a:p>
            <a:r>
              <a:rPr lang="en-US" sz="2000" dirty="0"/>
              <a:t>We view the computer as a coin-operated appliance that requires the payment of 1 </a:t>
            </a:r>
            <a:r>
              <a:rPr lang="en-US" sz="2000" b="1" dirty="0">
                <a:solidFill>
                  <a:srgbClr val="FF0000"/>
                </a:solidFill>
              </a:rPr>
              <a:t>cyber-dollar </a:t>
            </a:r>
            <a:r>
              <a:rPr lang="en-US" sz="2000" dirty="0"/>
              <a:t>for a constant amount of computing time.</a:t>
            </a:r>
          </a:p>
          <a:p>
            <a:r>
              <a:rPr lang="en-US" sz="2000" dirty="0"/>
              <a:t>We shall charge each add operation 3 cyber-dollars, that is, it will have an amortized O(1) amortized running time.</a:t>
            </a:r>
          </a:p>
          <a:p>
            <a:pPr lvl="1"/>
            <a:r>
              <a:rPr lang="en-US" sz="1600" dirty="0"/>
              <a:t>We over-charge each add operation not causing an overflow 2 cyber-dollars.</a:t>
            </a:r>
          </a:p>
          <a:p>
            <a:pPr lvl="1"/>
            <a:r>
              <a:rPr lang="en-US" sz="1600" dirty="0"/>
              <a:t>Think of the 2 cyber-dollars profited in an insertion that does not grow the array as being “stored” at the element inserted. </a:t>
            </a:r>
          </a:p>
          <a:p>
            <a:pPr lvl="1"/>
            <a:r>
              <a:rPr lang="en-US" sz="1600" dirty="0"/>
              <a:t>An overflow occurs when the array A has 2</a:t>
            </a:r>
            <a:r>
              <a:rPr lang="en-US" sz="1600" baseline="30000" dirty="0"/>
              <a:t>i</a:t>
            </a:r>
            <a:r>
              <a:rPr lang="en-US" sz="1600" dirty="0"/>
              <a:t> elements.</a:t>
            </a:r>
          </a:p>
          <a:p>
            <a:pPr lvl="1"/>
            <a:r>
              <a:rPr lang="en-US" sz="1600" dirty="0"/>
              <a:t>Thus, doubling the size of the array will require 2</a:t>
            </a:r>
            <a:r>
              <a:rPr lang="en-US" sz="1600" baseline="30000" dirty="0"/>
              <a:t>i</a:t>
            </a:r>
            <a:r>
              <a:rPr lang="en-US" sz="1600" dirty="0"/>
              <a:t> cyber-dollars. </a:t>
            </a:r>
          </a:p>
          <a:p>
            <a:pPr lvl="1"/>
            <a:r>
              <a:rPr lang="en-US" sz="1600" dirty="0"/>
              <a:t>These cyber-dollars are at the elements stored in cells 2</a:t>
            </a:r>
            <a:r>
              <a:rPr lang="en-US" sz="1600" baseline="30000" dirty="0"/>
              <a:t>i−1 </a:t>
            </a:r>
            <a:r>
              <a:rPr lang="en-US" sz="1600" dirty="0"/>
              <a:t>through 2</a:t>
            </a:r>
            <a:r>
              <a:rPr lang="en-US" sz="1600" baseline="30000" dirty="0"/>
              <a:t>i</a:t>
            </a:r>
            <a:r>
              <a:rPr lang="en-US" sz="1600" dirty="0"/>
              <a:t>−1.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Analysis of Algorithms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4876800"/>
            <a:ext cx="3352800" cy="156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47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Union-Find</a:t>
            </a:r>
          </a:p>
        </p:txBody>
      </p:sp>
      <p:sp>
        <p:nvSpPr>
          <p:cNvPr id="1945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C9611F1-498F-044D-88C7-AB3D88AAF249}" type="slidenum">
              <a:rPr lang="en-US" sz="1400"/>
              <a:pPr eaLnBrk="1" hangingPunct="1"/>
              <a:t>19</a:t>
            </a:fld>
            <a:endParaRPr lang="en-US" sz="1400"/>
          </a:p>
        </p:txBody>
      </p:sp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220075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Union-Find Operations</a:t>
            </a:r>
          </a:p>
        </p:txBody>
      </p:sp>
      <p:sp>
        <p:nvSpPr>
          <p:cNvPr id="1946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704850" y="1524000"/>
            <a:ext cx="8210550" cy="480060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b="1" dirty="0">
                <a:solidFill>
                  <a:srgbClr val="FF0000"/>
                </a:solidFill>
              </a:rPr>
              <a:t>partition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or </a:t>
            </a:r>
            <a:r>
              <a:rPr lang="en-US" b="1" dirty="0">
                <a:solidFill>
                  <a:srgbClr val="FF0000"/>
                </a:solidFill>
              </a:rPr>
              <a:t>union-find </a:t>
            </a:r>
            <a:r>
              <a:rPr lang="en-US" dirty="0"/>
              <a:t>structure is a data structure supporting a collection of disjoint sets subject to the following operations:</a:t>
            </a:r>
            <a:endParaRPr lang="en-US" dirty="0">
              <a:solidFill>
                <a:schemeClr val="tx2"/>
              </a:solidFill>
              <a:latin typeface="Tahoma" charset="0"/>
            </a:endParaRPr>
          </a:p>
          <a:p>
            <a:pPr eaLnBrk="1" hangingPunct="1"/>
            <a:r>
              <a:rPr lang="en-US" dirty="0" err="1">
                <a:solidFill>
                  <a:schemeClr val="tx2"/>
                </a:solidFill>
                <a:latin typeface="Tahoma" charset="0"/>
              </a:rPr>
              <a:t>makeSet</a:t>
            </a:r>
            <a:r>
              <a:rPr lang="en-US" dirty="0">
                <a:latin typeface="Tahoma" charset="0"/>
              </a:rPr>
              <a:t>(e): Create a singleton set containing the element e and return the position storing e in this set</a:t>
            </a:r>
          </a:p>
          <a:p>
            <a:pPr eaLnBrk="1" hangingPunct="1"/>
            <a:r>
              <a:rPr lang="en-US" dirty="0">
                <a:solidFill>
                  <a:schemeClr val="tx2"/>
                </a:solidFill>
                <a:latin typeface="Tahoma" charset="0"/>
              </a:rPr>
              <a:t>union</a:t>
            </a:r>
            <a:r>
              <a:rPr lang="en-US" dirty="0">
                <a:latin typeface="Tahoma" charset="0"/>
              </a:rPr>
              <a:t>(A,B): Return the set A U B, naming the result “A” or “B”</a:t>
            </a:r>
          </a:p>
          <a:p>
            <a:pPr eaLnBrk="1" hangingPunct="1"/>
            <a:r>
              <a:rPr lang="en-US" dirty="0">
                <a:solidFill>
                  <a:schemeClr val="tx2"/>
                </a:solidFill>
                <a:latin typeface="Tahoma" charset="0"/>
              </a:rPr>
              <a:t>find</a:t>
            </a:r>
            <a:r>
              <a:rPr lang="en-US" dirty="0">
                <a:latin typeface="Tahoma" charset="0"/>
              </a:rPr>
              <a:t>(e): Return the set containing the element 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153400" cy="1143000"/>
          </a:xfrm>
        </p:spPr>
        <p:txBody>
          <a:bodyPr/>
          <a:lstStyle/>
          <a:p>
            <a:r>
              <a:rPr lang="en-US" dirty="0"/>
              <a:t>Algorithms and Data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772400" cy="4343400"/>
          </a:xfrm>
        </p:spPr>
        <p:txBody>
          <a:bodyPr/>
          <a:lstStyle/>
          <a:p>
            <a:r>
              <a:rPr lang="en-US" sz="2800" dirty="0"/>
              <a:t>An </a:t>
            </a:r>
            <a:r>
              <a:rPr lang="en-US" sz="2800" b="1" dirty="0">
                <a:solidFill>
                  <a:srgbClr val="FF0000"/>
                </a:solidFill>
              </a:rPr>
              <a:t>algorithm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is a step-by-step procedure for performing some task in a finite amount of time.</a:t>
            </a:r>
          </a:p>
          <a:p>
            <a:pPr lvl="1"/>
            <a:r>
              <a:rPr lang="en-US" sz="2400" dirty="0"/>
              <a:t>Typically, an algorithm takes input data and produces an output based upon it.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A </a:t>
            </a:r>
            <a:r>
              <a:rPr lang="en-US" sz="2800" b="1" dirty="0">
                <a:solidFill>
                  <a:srgbClr val="FF0000"/>
                </a:solidFill>
              </a:rPr>
              <a:t>data structure </a:t>
            </a:r>
            <a:r>
              <a:rPr lang="en-US" sz="2800" dirty="0"/>
              <a:t>is a systematic way of organizing and accessing data.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Algorithm Analysis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271963" y="4887913"/>
            <a:ext cx="1366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>
                <a:solidFill>
                  <a:srgbClr val="800000"/>
                </a:solidFill>
                <a:latin typeface="Times" charset="0"/>
              </a:rPr>
              <a:t>Algorithm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809875" y="4886325"/>
            <a:ext cx="73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>
                <a:solidFill>
                  <a:srgbClr val="800000"/>
                </a:solidFill>
                <a:latin typeface="Times" charset="0"/>
              </a:rPr>
              <a:t>Input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9" name="Rectangle 76"/>
          <p:cNvSpPr>
            <a:spLocks noChangeArrowheads="1"/>
          </p:cNvSpPr>
          <p:nvPr/>
        </p:nvSpPr>
        <p:spPr bwMode="auto">
          <a:xfrm>
            <a:off x="6276975" y="4887913"/>
            <a:ext cx="96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>
                <a:solidFill>
                  <a:srgbClr val="800000"/>
                </a:solidFill>
                <a:latin typeface="Times" charset="0"/>
              </a:rPr>
              <a:t>Output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10" name="AutoShape 154"/>
          <p:cNvSpPr>
            <a:spLocks noChangeArrowheads="1"/>
          </p:cNvSpPr>
          <p:nvPr/>
        </p:nvSpPr>
        <p:spPr bwMode="auto">
          <a:xfrm>
            <a:off x="3870325" y="4187825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155"/>
          <p:cNvSpPr>
            <a:spLocks noChangeArrowheads="1"/>
          </p:cNvSpPr>
          <p:nvPr/>
        </p:nvSpPr>
        <p:spPr bwMode="auto">
          <a:xfrm>
            <a:off x="5611813" y="4189413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rgbClr val="E4BB0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Picture 11" descr="BU005259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75" y="3971925"/>
            <a:ext cx="989322" cy="884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9" descr="skd188086sd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3743325"/>
            <a:ext cx="8382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AA0263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4030663"/>
            <a:ext cx="1268413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455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Union-Find</a:t>
            </a:r>
          </a:p>
        </p:txBody>
      </p:sp>
      <p:sp>
        <p:nvSpPr>
          <p:cNvPr id="2048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685B6A9D-7470-694E-9D98-0E64DA7CDF58}" type="slidenum">
              <a:rPr lang="en-US" sz="1400"/>
              <a:pPr eaLnBrk="1" hangingPunct="1"/>
              <a:t>20</a:t>
            </a:fld>
            <a:endParaRPr lang="en-US" sz="140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List-based Implementation</a:t>
            </a:r>
          </a:p>
        </p:txBody>
      </p:sp>
      <p:sp>
        <p:nvSpPr>
          <p:cNvPr id="20484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600200"/>
            <a:ext cx="7772400" cy="1981200"/>
          </a:xfrm>
        </p:spPr>
        <p:txBody>
          <a:bodyPr/>
          <a:lstStyle/>
          <a:p>
            <a:pPr eaLnBrk="1" hangingPunct="1"/>
            <a:r>
              <a:rPr lang="en-US" sz="2800">
                <a:latin typeface="Tahoma" charset="0"/>
              </a:rPr>
              <a:t>Each set is stored in a sequence represented with a linked-list</a:t>
            </a:r>
          </a:p>
          <a:p>
            <a:pPr eaLnBrk="1" hangingPunct="1"/>
            <a:r>
              <a:rPr lang="en-US" sz="2800">
                <a:latin typeface="Tahoma" charset="0"/>
              </a:rPr>
              <a:t>Each node should store an object containing the element and a reference to the set name</a:t>
            </a:r>
          </a:p>
        </p:txBody>
      </p:sp>
      <p:pic>
        <p:nvPicPr>
          <p:cNvPr id="20485" name="Picture 5" descr="seq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13443" r="15152" b="37248"/>
          <a:stretch>
            <a:fillRect/>
          </a:stretch>
        </p:blipFill>
        <p:spPr>
          <a:xfrm>
            <a:off x="1295400" y="3452813"/>
            <a:ext cx="6705600" cy="3024187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Union-Find</a:t>
            </a:r>
          </a:p>
        </p:txBody>
      </p:sp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CD62F381-DC2D-0647-87FD-3A68028536CF}" type="slidenum">
              <a:rPr lang="en-US" sz="1400"/>
              <a:pPr eaLnBrk="1" hangingPunct="1"/>
              <a:t>21</a:t>
            </a:fld>
            <a:endParaRPr lang="en-US" sz="1400"/>
          </a:p>
        </p:txBody>
      </p:sp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Amortized Analysis of List-based Representation</a:t>
            </a:r>
          </a:p>
        </p:txBody>
      </p:sp>
      <p:sp>
        <p:nvSpPr>
          <p:cNvPr id="26521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8229600" cy="4343400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pitchFamily="2" charset="2"/>
              <a:buBlip>
                <a:blip r:embed="rId2"/>
              </a:buBlip>
              <a:defRPr/>
            </a:pPr>
            <a:r>
              <a:rPr lang="en-US" dirty="0">
                <a:ea typeface="+mn-ea"/>
                <a:cs typeface="+mn-cs"/>
              </a:rPr>
              <a:t>When doing a union, always move elements from the smaller set to the larger set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dirty="0"/>
              <a:t>Each time an element is moved it goes to a set of size at least double its old set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dirty="0"/>
              <a:t>Thus, an element can be moved at most O(log n) times (charge a cyber dollar for each move)</a:t>
            </a:r>
          </a:p>
          <a:p>
            <a:pPr eaLnBrk="1" hangingPunct="1">
              <a:buFont typeface="Wingdings" pitchFamily="2" charset="2"/>
              <a:buBlip>
                <a:blip r:embed="rId2"/>
              </a:buBlip>
              <a:defRPr/>
            </a:pPr>
            <a:r>
              <a:rPr lang="en-US" dirty="0">
                <a:ea typeface="+mn-ea"/>
                <a:cs typeface="+mn-cs"/>
              </a:rPr>
              <a:t>Total time needed to do n unions and m finds is O(n log n + m).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Union-Find</a:t>
            </a:r>
          </a:p>
        </p:txBody>
      </p:sp>
      <p:sp>
        <p:nvSpPr>
          <p:cNvPr id="2253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F33AF841-9841-E94C-87EF-FABB3F2C718D}" type="slidenum">
              <a:rPr lang="en-US" sz="1400"/>
              <a:pPr eaLnBrk="1" hangingPunct="1"/>
              <a:t>22</a:t>
            </a:fld>
            <a:endParaRPr lang="en-US" sz="140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3152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Tree-based Implementation</a:t>
            </a:r>
          </a:p>
        </p:txBody>
      </p:sp>
      <p:sp>
        <p:nvSpPr>
          <p:cNvPr id="2253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600200"/>
            <a:ext cx="7772400" cy="2514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Tahoma" charset="0"/>
              </a:rPr>
              <a:t>Each element is stored in a node, which contains a pointer to a node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Tahoma" charset="0"/>
              </a:rPr>
              <a:t>A node v whose set pointer points back to v is also a set name, otherwise, the pointer is to a parent node.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Tahoma" charset="0"/>
              </a:rPr>
              <a:t>Can be implemented so that each union and find takes amortized time O(</a:t>
            </a:r>
            <a:r>
              <a:rPr lang="en-US" sz="2400" dirty="0">
                <a:latin typeface="Symbol" pitchFamily="2" charset="2"/>
              </a:rPr>
              <a:t>a</a:t>
            </a:r>
            <a:r>
              <a:rPr lang="en-US" sz="2400" dirty="0">
                <a:latin typeface="Tahoma" charset="0"/>
              </a:rPr>
              <a:t>(n)), which is O(log* n).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2400" dirty="0">
                <a:latin typeface="Tahoma" charset="0"/>
              </a:rPr>
              <a:t>See CS 261.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Tahoma" charset="0"/>
            </a:endParaRPr>
          </a:p>
        </p:txBody>
      </p:sp>
      <p:sp>
        <p:nvSpPr>
          <p:cNvPr id="22533" name="AutoShape 7"/>
          <p:cNvSpPr>
            <a:spLocks noChangeAspect="1" noChangeArrowheads="1" noTextEdit="1"/>
          </p:cNvSpPr>
          <p:nvPr/>
        </p:nvSpPr>
        <p:spPr bwMode="auto">
          <a:xfrm>
            <a:off x="2590800" y="3946525"/>
            <a:ext cx="48768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Line 9"/>
          <p:cNvSpPr>
            <a:spLocks noChangeShapeType="1"/>
          </p:cNvSpPr>
          <p:nvPr/>
        </p:nvSpPr>
        <p:spPr bwMode="auto">
          <a:xfrm flipH="1" flipV="1">
            <a:off x="6499225" y="6103938"/>
            <a:ext cx="463550" cy="246062"/>
          </a:xfrm>
          <a:prstGeom prst="line">
            <a:avLst/>
          </a:prstGeom>
          <a:noFill/>
          <a:ln w="2063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Freeform 10"/>
          <p:cNvSpPr>
            <a:spLocks/>
          </p:cNvSpPr>
          <p:nvPr/>
        </p:nvSpPr>
        <p:spPr bwMode="auto">
          <a:xfrm>
            <a:off x="6391275" y="6046788"/>
            <a:ext cx="138113" cy="100012"/>
          </a:xfrm>
          <a:custGeom>
            <a:avLst/>
            <a:gdLst>
              <a:gd name="T0" fmla="*/ 96838 w 87"/>
              <a:gd name="T1" fmla="*/ 100012 h 63"/>
              <a:gd name="T2" fmla="*/ 0 w 87"/>
              <a:gd name="T3" fmla="*/ 0 h 63"/>
              <a:gd name="T4" fmla="*/ 138113 w 87"/>
              <a:gd name="T5" fmla="*/ 22225 h 63"/>
              <a:gd name="T6" fmla="*/ 96838 w 87"/>
              <a:gd name="T7" fmla="*/ 100012 h 63"/>
              <a:gd name="T8" fmla="*/ 0 60000 65536"/>
              <a:gd name="T9" fmla="*/ 0 60000 65536"/>
              <a:gd name="T10" fmla="*/ 0 60000 65536"/>
              <a:gd name="T11" fmla="*/ 0 60000 65536"/>
              <a:gd name="T12" fmla="*/ 0 w 87"/>
              <a:gd name="T13" fmla="*/ 0 h 63"/>
              <a:gd name="T14" fmla="*/ 87 w 87"/>
              <a:gd name="T15" fmla="*/ 63 h 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7" h="63">
                <a:moveTo>
                  <a:pt x="61" y="63"/>
                </a:moveTo>
                <a:lnTo>
                  <a:pt x="0" y="0"/>
                </a:lnTo>
                <a:lnTo>
                  <a:pt x="87" y="14"/>
                </a:lnTo>
                <a:lnTo>
                  <a:pt x="61" y="6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Line 11"/>
          <p:cNvSpPr>
            <a:spLocks noChangeShapeType="1"/>
          </p:cNvSpPr>
          <p:nvPr/>
        </p:nvSpPr>
        <p:spPr bwMode="auto">
          <a:xfrm flipV="1">
            <a:off x="6216650" y="5580063"/>
            <a:ext cx="155575" cy="363537"/>
          </a:xfrm>
          <a:prstGeom prst="line">
            <a:avLst/>
          </a:prstGeom>
          <a:noFill/>
          <a:ln w="2063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Freeform 12"/>
          <p:cNvSpPr>
            <a:spLocks/>
          </p:cNvSpPr>
          <p:nvPr/>
        </p:nvSpPr>
        <p:spPr bwMode="auto">
          <a:xfrm>
            <a:off x="6326188" y="5468938"/>
            <a:ext cx="93662" cy="138112"/>
          </a:xfrm>
          <a:custGeom>
            <a:avLst/>
            <a:gdLst>
              <a:gd name="T0" fmla="*/ 0 w 59"/>
              <a:gd name="T1" fmla="*/ 104775 h 87"/>
              <a:gd name="T2" fmla="*/ 93662 w 59"/>
              <a:gd name="T3" fmla="*/ 0 h 87"/>
              <a:gd name="T4" fmla="*/ 82550 w 59"/>
              <a:gd name="T5" fmla="*/ 138112 h 87"/>
              <a:gd name="T6" fmla="*/ 0 w 59"/>
              <a:gd name="T7" fmla="*/ 104775 h 87"/>
              <a:gd name="T8" fmla="*/ 0 60000 65536"/>
              <a:gd name="T9" fmla="*/ 0 60000 65536"/>
              <a:gd name="T10" fmla="*/ 0 60000 65536"/>
              <a:gd name="T11" fmla="*/ 0 60000 65536"/>
              <a:gd name="T12" fmla="*/ 0 w 59"/>
              <a:gd name="T13" fmla="*/ 0 h 87"/>
              <a:gd name="T14" fmla="*/ 59 w 59"/>
              <a:gd name="T15" fmla="*/ 87 h 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" h="87">
                <a:moveTo>
                  <a:pt x="0" y="66"/>
                </a:moveTo>
                <a:lnTo>
                  <a:pt x="59" y="0"/>
                </a:lnTo>
                <a:lnTo>
                  <a:pt x="52" y="87"/>
                </a:lnTo>
                <a:lnTo>
                  <a:pt x="0" y="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Line 13"/>
          <p:cNvSpPr>
            <a:spLocks noChangeShapeType="1"/>
          </p:cNvSpPr>
          <p:nvPr/>
        </p:nvSpPr>
        <p:spPr bwMode="auto">
          <a:xfrm flipV="1">
            <a:off x="4927600" y="5537200"/>
            <a:ext cx="220663" cy="406400"/>
          </a:xfrm>
          <a:prstGeom prst="line">
            <a:avLst/>
          </a:prstGeom>
          <a:noFill/>
          <a:ln w="2063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Freeform 14"/>
          <p:cNvSpPr>
            <a:spLocks/>
          </p:cNvSpPr>
          <p:nvPr/>
        </p:nvSpPr>
        <p:spPr bwMode="auto">
          <a:xfrm>
            <a:off x="5103813" y="5429250"/>
            <a:ext cx="101600" cy="138113"/>
          </a:xfrm>
          <a:custGeom>
            <a:avLst/>
            <a:gdLst>
              <a:gd name="T0" fmla="*/ 0 w 64"/>
              <a:gd name="T1" fmla="*/ 96838 h 87"/>
              <a:gd name="T2" fmla="*/ 101600 w 64"/>
              <a:gd name="T3" fmla="*/ 0 h 87"/>
              <a:gd name="T4" fmla="*/ 77788 w 64"/>
              <a:gd name="T5" fmla="*/ 138113 h 87"/>
              <a:gd name="T6" fmla="*/ 0 w 64"/>
              <a:gd name="T7" fmla="*/ 96838 h 87"/>
              <a:gd name="T8" fmla="*/ 0 60000 65536"/>
              <a:gd name="T9" fmla="*/ 0 60000 65536"/>
              <a:gd name="T10" fmla="*/ 0 60000 65536"/>
              <a:gd name="T11" fmla="*/ 0 60000 65536"/>
              <a:gd name="T12" fmla="*/ 0 w 64"/>
              <a:gd name="T13" fmla="*/ 0 h 87"/>
              <a:gd name="T14" fmla="*/ 64 w 64"/>
              <a:gd name="T15" fmla="*/ 87 h 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" h="87">
                <a:moveTo>
                  <a:pt x="0" y="61"/>
                </a:moveTo>
                <a:lnTo>
                  <a:pt x="64" y="0"/>
                </a:lnTo>
                <a:lnTo>
                  <a:pt x="49" y="87"/>
                </a:lnTo>
                <a:lnTo>
                  <a:pt x="0" y="6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15"/>
          <p:cNvSpPr>
            <a:spLocks noChangeShapeType="1"/>
          </p:cNvSpPr>
          <p:nvPr/>
        </p:nvSpPr>
        <p:spPr bwMode="auto">
          <a:xfrm flipH="1" flipV="1">
            <a:off x="3432175" y="4835525"/>
            <a:ext cx="207963" cy="430213"/>
          </a:xfrm>
          <a:prstGeom prst="line">
            <a:avLst/>
          </a:prstGeom>
          <a:noFill/>
          <a:ln w="2063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Freeform 16"/>
          <p:cNvSpPr>
            <a:spLocks/>
          </p:cNvSpPr>
          <p:nvPr/>
        </p:nvSpPr>
        <p:spPr bwMode="auto">
          <a:xfrm>
            <a:off x="3381375" y="4725988"/>
            <a:ext cx="95250" cy="138112"/>
          </a:xfrm>
          <a:custGeom>
            <a:avLst/>
            <a:gdLst>
              <a:gd name="T0" fmla="*/ 15875 w 60"/>
              <a:gd name="T1" fmla="*/ 138112 h 87"/>
              <a:gd name="T2" fmla="*/ 0 w 60"/>
              <a:gd name="T3" fmla="*/ 0 h 87"/>
              <a:gd name="T4" fmla="*/ 95250 w 60"/>
              <a:gd name="T5" fmla="*/ 100012 h 87"/>
              <a:gd name="T6" fmla="*/ 15875 w 60"/>
              <a:gd name="T7" fmla="*/ 138112 h 87"/>
              <a:gd name="T8" fmla="*/ 0 60000 65536"/>
              <a:gd name="T9" fmla="*/ 0 60000 65536"/>
              <a:gd name="T10" fmla="*/ 0 60000 65536"/>
              <a:gd name="T11" fmla="*/ 0 60000 65536"/>
              <a:gd name="T12" fmla="*/ 0 w 60"/>
              <a:gd name="T13" fmla="*/ 0 h 87"/>
              <a:gd name="T14" fmla="*/ 60 w 60"/>
              <a:gd name="T15" fmla="*/ 87 h 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" h="87">
                <a:moveTo>
                  <a:pt x="10" y="87"/>
                </a:moveTo>
                <a:lnTo>
                  <a:pt x="0" y="0"/>
                </a:lnTo>
                <a:lnTo>
                  <a:pt x="60" y="63"/>
                </a:lnTo>
                <a:lnTo>
                  <a:pt x="10" y="8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Line 17"/>
          <p:cNvSpPr>
            <a:spLocks noChangeShapeType="1"/>
          </p:cNvSpPr>
          <p:nvPr/>
        </p:nvSpPr>
        <p:spPr bwMode="auto">
          <a:xfrm flipV="1">
            <a:off x="2825750" y="4827588"/>
            <a:ext cx="200025" cy="438150"/>
          </a:xfrm>
          <a:prstGeom prst="line">
            <a:avLst/>
          </a:prstGeom>
          <a:noFill/>
          <a:ln w="2063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Freeform 18"/>
          <p:cNvSpPr>
            <a:spLocks/>
          </p:cNvSpPr>
          <p:nvPr/>
        </p:nvSpPr>
        <p:spPr bwMode="auto">
          <a:xfrm>
            <a:off x="2981325" y="4718050"/>
            <a:ext cx="95250" cy="138113"/>
          </a:xfrm>
          <a:custGeom>
            <a:avLst/>
            <a:gdLst>
              <a:gd name="T0" fmla="*/ 0 w 60"/>
              <a:gd name="T1" fmla="*/ 101600 h 87"/>
              <a:gd name="T2" fmla="*/ 95250 w 60"/>
              <a:gd name="T3" fmla="*/ 0 h 87"/>
              <a:gd name="T4" fmla="*/ 79375 w 60"/>
              <a:gd name="T5" fmla="*/ 138113 h 87"/>
              <a:gd name="T6" fmla="*/ 0 w 60"/>
              <a:gd name="T7" fmla="*/ 101600 h 87"/>
              <a:gd name="T8" fmla="*/ 0 60000 65536"/>
              <a:gd name="T9" fmla="*/ 0 60000 65536"/>
              <a:gd name="T10" fmla="*/ 0 60000 65536"/>
              <a:gd name="T11" fmla="*/ 0 60000 65536"/>
              <a:gd name="T12" fmla="*/ 0 w 60"/>
              <a:gd name="T13" fmla="*/ 0 h 87"/>
              <a:gd name="T14" fmla="*/ 60 w 60"/>
              <a:gd name="T15" fmla="*/ 87 h 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" h="87">
                <a:moveTo>
                  <a:pt x="0" y="64"/>
                </a:moveTo>
                <a:lnTo>
                  <a:pt x="60" y="0"/>
                </a:lnTo>
                <a:lnTo>
                  <a:pt x="50" y="87"/>
                </a:lnTo>
                <a:lnTo>
                  <a:pt x="0" y="6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Freeform 19"/>
          <p:cNvSpPr>
            <a:spLocks/>
          </p:cNvSpPr>
          <p:nvPr/>
        </p:nvSpPr>
        <p:spPr bwMode="auto">
          <a:xfrm>
            <a:off x="3028950" y="4383088"/>
            <a:ext cx="406400" cy="406400"/>
          </a:xfrm>
          <a:custGeom>
            <a:avLst/>
            <a:gdLst>
              <a:gd name="T0" fmla="*/ 0 w 922"/>
              <a:gd name="T1" fmla="*/ 203200 h 922"/>
              <a:gd name="T2" fmla="*/ 203200 w 922"/>
              <a:gd name="T3" fmla="*/ 0 h 922"/>
              <a:gd name="T4" fmla="*/ 406400 w 922"/>
              <a:gd name="T5" fmla="*/ 203200 h 922"/>
              <a:gd name="T6" fmla="*/ 406400 w 922"/>
              <a:gd name="T7" fmla="*/ 203200 h 922"/>
              <a:gd name="T8" fmla="*/ 203200 w 922"/>
              <a:gd name="T9" fmla="*/ 406400 h 922"/>
              <a:gd name="T10" fmla="*/ 0 w 922"/>
              <a:gd name="T11" fmla="*/ 203200 h 9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2"/>
              <a:gd name="T19" fmla="*/ 0 h 922"/>
              <a:gd name="T20" fmla="*/ 922 w 922"/>
              <a:gd name="T21" fmla="*/ 922 h 9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2" h="922">
                <a:moveTo>
                  <a:pt x="0" y="461"/>
                </a:moveTo>
                <a:cubicBezTo>
                  <a:pt x="0" y="206"/>
                  <a:pt x="206" y="0"/>
                  <a:pt x="461" y="0"/>
                </a:cubicBezTo>
                <a:cubicBezTo>
                  <a:pt x="715" y="0"/>
                  <a:pt x="922" y="206"/>
                  <a:pt x="922" y="461"/>
                </a:cubicBezTo>
                <a:cubicBezTo>
                  <a:pt x="922" y="461"/>
                  <a:pt x="922" y="461"/>
                  <a:pt x="922" y="461"/>
                </a:cubicBezTo>
                <a:cubicBezTo>
                  <a:pt x="922" y="715"/>
                  <a:pt x="715" y="922"/>
                  <a:pt x="461" y="922"/>
                </a:cubicBezTo>
                <a:cubicBezTo>
                  <a:pt x="206" y="922"/>
                  <a:pt x="0" y="715"/>
                  <a:pt x="0" y="461"/>
                </a:cubicBezTo>
              </a:path>
            </a:pathLst>
          </a:custGeom>
          <a:solidFill>
            <a:srgbClr val="E8EEF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5" name="Freeform 20"/>
          <p:cNvSpPr>
            <a:spLocks/>
          </p:cNvSpPr>
          <p:nvPr/>
        </p:nvSpPr>
        <p:spPr bwMode="auto">
          <a:xfrm>
            <a:off x="3028950" y="4383088"/>
            <a:ext cx="406400" cy="406400"/>
          </a:xfrm>
          <a:custGeom>
            <a:avLst/>
            <a:gdLst>
              <a:gd name="T0" fmla="*/ 0 w 256"/>
              <a:gd name="T1" fmla="*/ 203200 h 256"/>
              <a:gd name="T2" fmla="*/ 203200 w 256"/>
              <a:gd name="T3" fmla="*/ 0 h 256"/>
              <a:gd name="T4" fmla="*/ 406400 w 256"/>
              <a:gd name="T5" fmla="*/ 203200 h 256"/>
              <a:gd name="T6" fmla="*/ 406400 w 256"/>
              <a:gd name="T7" fmla="*/ 203200 h 256"/>
              <a:gd name="T8" fmla="*/ 203200 w 256"/>
              <a:gd name="T9" fmla="*/ 406400 h 256"/>
              <a:gd name="T10" fmla="*/ 0 w 256"/>
              <a:gd name="T11" fmla="*/ 20320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6"/>
              <a:gd name="T19" fmla="*/ 0 h 256"/>
              <a:gd name="T20" fmla="*/ 256 w 256"/>
              <a:gd name="T21" fmla="*/ 256 h 2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6" h="256">
                <a:moveTo>
                  <a:pt x="0" y="128"/>
                </a:moveTo>
                <a:cubicBezTo>
                  <a:pt x="0" y="57"/>
                  <a:pt x="57" y="0"/>
                  <a:pt x="128" y="0"/>
                </a:cubicBezTo>
                <a:cubicBezTo>
                  <a:pt x="199" y="0"/>
                  <a:pt x="256" y="57"/>
                  <a:pt x="256" y="128"/>
                </a:cubicBezTo>
                <a:cubicBezTo>
                  <a:pt x="256" y="128"/>
                  <a:pt x="256" y="128"/>
                  <a:pt x="256" y="128"/>
                </a:cubicBezTo>
                <a:cubicBezTo>
                  <a:pt x="256" y="199"/>
                  <a:pt x="199" y="256"/>
                  <a:pt x="128" y="256"/>
                </a:cubicBezTo>
                <a:cubicBezTo>
                  <a:pt x="57" y="256"/>
                  <a:pt x="0" y="199"/>
                  <a:pt x="0" y="128"/>
                </a:cubicBezTo>
              </a:path>
            </a:pathLst>
          </a:custGeom>
          <a:noFill/>
          <a:ln w="2063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Rectangle 21"/>
          <p:cNvSpPr>
            <a:spLocks noChangeArrowheads="1"/>
          </p:cNvSpPr>
          <p:nvPr/>
        </p:nvSpPr>
        <p:spPr bwMode="auto">
          <a:xfrm>
            <a:off x="3152775" y="4448175"/>
            <a:ext cx="12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1</a:t>
            </a:r>
            <a:endParaRPr lang="en-US" sz="1800"/>
          </a:p>
        </p:txBody>
      </p:sp>
      <p:sp>
        <p:nvSpPr>
          <p:cNvPr id="22547" name="Freeform 22"/>
          <p:cNvSpPr>
            <a:spLocks/>
          </p:cNvSpPr>
          <p:nvPr/>
        </p:nvSpPr>
        <p:spPr bwMode="auto">
          <a:xfrm>
            <a:off x="3435350" y="5060950"/>
            <a:ext cx="406400" cy="407988"/>
          </a:xfrm>
          <a:custGeom>
            <a:avLst/>
            <a:gdLst>
              <a:gd name="T0" fmla="*/ 0 w 921"/>
              <a:gd name="T1" fmla="*/ 203994 h 922"/>
              <a:gd name="T2" fmla="*/ 203421 w 921"/>
              <a:gd name="T3" fmla="*/ 0 h 922"/>
              <a:gd name="T4" fmla="*/ 406400 w 921"/>
              <a:gd name="T5" fmla="*/ 203994 h 922"/>
              <a:gd name="T6" fmla="*/ 406400 w 921"/>
              <a:gd name="T7" fmla="*/ 203994 h 922"/>
              <a:gd name="T8" fmla="*/ 203421 w 921"/>
              <a:gd name="T9" fmla="*/ 407988 h 922"/>
              <a:gd name="T10" fmla="*/ 0 w 921"/>
              <a:gd name="T11" fmla="*/ 203994 h 9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1"/>
              <a:gd name="T19" fmla="*/ 0 h 922"/>
              <a:gd name="T20" fmla="*/ 921 w 921"/>
              <a:gd name="T21" fmla="*/ 922 h 9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1" h="922">
                <a:moveTo>
                  <a:pt x="0" y="461"/>
                </a:moveTo>
                <a:cubicBezTo>
                  <a:pt x="0" y="206"/>
                  <a:pt x="206" y="0"/>
                  <a:pt x="461" y="0"/>
                </a:cubicBezTo>
                <a:cubicBezTo>
                  <a:pt x="715" y="0"/>
                  <a:pt x="921" y="206"/>
                  <a:pt x="921" y="461"/>
                </a:cubicBezTo>
                <a:cubicBezTo>
                  <a:pt x="921" y="461"/>
                  <a:pt x="921" y="461"/>
                  <a:pt x="921" y="461"/>
                </a:cubicBezTo>
                <a:cubicBezTo>
                  <a:pt x="921" y="715"/>
                  <a:pt x="715" y="922"/>
                  <a:pt x="461" y="922"/>
                </a:cubicBezTo>
                <a:cubicBezTo>
                  <a:pt x="206" y="922"/>
                  <a:pt x="0" y="715"/>
                  <a:pt x="0" y="461"/>
                </a:cubicBezTo>
              </a:path>
            </a:pathLst>
          </a:custGeom>
          <a:solidFill>
            <a:srgbClr val="E8EEF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8" name="Freeform 23"/>
          <p:cNvSpPr>
            <a:spLocks/>
          </p:cNvSpPr>
          <p:nvPr/>
        </p:nvSpPr>
        <p:spPr bwMode="auto">
          <a:xfrm>
            <a:off x="3435350" y="5060950"/>
            <a:ext cx="406400" cy="407988"/>
          </a:xfrm>
          <a:custGeom>
            <a:avLst/>
            <a:gdLst>
              <a:gd name="T0" fmla="*/ 0 w 256"/>
              <a:gd name="T1" fmla="*/ 204788 h 257"/>
              <a:gd name="T2" fmla="*/ 204788 w 256"/>
              <a:gd name="T3" fmla="*/ 0 h 257"/>
              <a:gd name="T4" fmla="*/ 406400 w 256"/>
              <a:gd name="T5" fmla="*/ 204788 h 257"/>
              <a:gd name="T6" fmla="*/ 406400 w 256"/>
              <a:gd name="T7" fmla="*/ 204788 h 257"/>
              <a:gd name="T8" fmla="*/ 204788 w 256"/>
              <a:gd name="T9" fmla="*/ 407988 h 257"/>
              <a:gd name="T10" fmla="*/ 0 w 256"/>
              <a:gd name="T11" fmla="*/ 204788 h 2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6"/>
              <a:gd name="T19" fmla="*/ 0 h 257"/>
              <a:gd name="T20" fmla="*/ 256 w 256"/>
              <a:gd name="T21" fmla="*/ 257 h 25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6" h="257">
                <a:moveTo>
                  <a:pt x="0" y="129"/>
                </a:moveTo>
                <a:cubicBezTo>
                  <a:pt x="0" y="58"/>
                  <a:pt x="58" y="0"/>
                  <a:pt x="129" y="0"/>
                </a:cubicBezTo>
                <a:cubicBezTo>
                  <a:pt x="199" y="0"/>
                  <a:pt x="256" y="58"/>
                  <a:pt x="256" y="129"/>
                </a:cubicBezTo>
                <a:cubicBezTo>
                  <a:pt x="256" y="129"/>
                  <a:pt x="256" y="129"/>
                  <a:pt x="256" y="129"/>
                </a:cubicBezTo>
                <a:cubicBezTo>
                  <a:pt x="256" y="199"/>
                  <a:pt x="199" y="257"/>
                  <a:pt x="129" y="257"/>
                </a:cubicBezTo>
                <a:cubicBezTo>
                  <a:pt x="58" y="257"/>
                  <a:pt x="0" y="199"/>
                  <a:pt x="0" y="129"/>
                </a:cubicBezTo>
              </a:path>
            </a:pathLst>
          </a:custGeom>
          <a:noFill/>
          <a:ln w="2063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Rectangle 24"/>
          <p:cNvSpPr>
            <a:spLocks noChangeArrowheads="1"/>
          </p:cNvSpPr>
          <p:nvPr/>
        </p:nvSpPr>
        <p:spPr bwMode="auto">
          <a:xfrm>
            <a:off x="3556000" y="5127625"/>
            <a:ext cx="12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7</a:t>
            </a:r>
            <a:endParaRPr lang="en-US" sz="1800"/>
          </a:p>
        </p:txBody>
      </p:sp>
      <p:sp>
        <p:nvSpPr>
          <p:cNvPr id="22550" name="Freeform 25"/>
          <p:cNvSpPr>
            <a:spLocks/>
          </p:cNvSpPr>
          <p:nvPr/>
        </p:nvSpPr>
        <p:spPr bwMode="auto">
          <a:xfrm>
            <a:off x="2622550" y="5060950"/>
            <a:ext cx="406400" cy="407988"/>
          </a:xfrm>
          <a:custGeom>
            <a:avLst/>
            <a:gdLst>
              <a:gd name="T0" fmla="*/ 0 w 921"/>
              <a:gd name="T1" fmla="*/ 203994 h 922"/>
              <a:gd name="T2" fmla="*/ 202979 w 921"/>
              <a:gd name="T3" fmla="*/ 0 h 922"/>
              <a:gd name="T4" fmla="*/ 406400 w 921"/>
              <a:gd name="T5" fmla="*/ 203994 h 922"/>
              <a:gd name="T6" fmla="*/ 406400 w 921"/>
              <a:gd name="T7" fmla="*/ 203994 h 922"/>
              <a:gd name="T8" fmla="*/ 202979 w 921"/>
              <a:gd name="T9" fmla="*/ 407988 h 922"/>
              <a:gd name="T10" fmla="*/ 0 w 921"/>
              <a:gd name="T11" fmla="*/ 203994 h 9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1"/>
              <a:gd name="T19" fmla="*/ 0 h 922"/>
              <a:gd name="T20" fmla="*/ 921 w 921"/>
              <a:gd name="T21" fmla="*/ 922 h 9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1" h="922">
                <a:moveTo>
                  <a:pt x="0" y="461"/>
                </a:moveTo>
                <a:cubicBezTo>
                  <a:pt x="0" y="206"/>
                  <a:pt x="206" y="0"/>
                  <a:pt x="460" y="0"/>
                </a:cubicBezTo>
                <a:cubicBezTo>
                  <a:pt x="715" y="0"/>
                  <a:pt x="921" y="206"/>
                  <a:pt x="921" y="461"/>
                </a:cubicBezTo>
                <a:cubicBezTo>
                  <a:pt x="921" y="461"/>
                  <a:pt x="921" y="461"/>
                  <a:pt x="921" y="461"/>
                </a:cubicBezTo>
                <a:cubicBezTo>
                  <a:pt x="921" y="715"/>
                  <a:pt x="715" y="922"/>
                  <a:pt x="460" y="922"/>
                </a:cubicBezTo>
                <a:cubicBezTo>
                  <a:pt x="206" y="922"/>
                  <a:pt x="0" y="715"/>
                  <a:pt x="0" y="461"/>
                </a:cubicBezTo>
              </a:path>
            </a:pathLst>
          </a:custGeom>
          <a:solidFill>
            <a:srgbClr val="E8EEF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1" name="Freeform 26"/>
          <p:cNvSpPr>
            <a:spLocks/>
          </p:cNvSpPr>
          <p:nvPr/>
        </p:nvSpPr>
        <p:spPr bwMode="auto">
          <a:xfrm>
            <a:off x="2622550" y="5060950"/>
            <a:ext cx="406400" cy="407988"/>
          </a:xfrm>
          <a:custGeom>
            <a:avLst/>
            <a:gdLst>
              <a:gd name="T0" fmla="*/ 0 w 256"/>
              <a:gd name="T1" fmla="*/ 204788 h 257"/>
              <a:gd name="T2" fmla="*/ 203200 w 256"/>
              <a:gd name="T3" fmla="*/ 0 h 257"/>
              <a:gd name="T4" fmla="*/ 406400 w 256"/>
              <a:gd name="T5" fmla="*/ 204788 h 257"/>
              <a:gd name="T6" fmla="*/ 406400 w 256"/>
              <a:gd name="T7" fmla="*/ 204788 h 257"/>
              <a:gd name="T8" fmla="*/ 203200 w 256"/>
              <a:gd name="T9" fmla="*/ 407988 h 257"/>
              <a:gd name="T10" fmla="*/ 0 w 256"/>
              <a:gd name="T11" fmla="*/ 204788 h 2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6"/>
              <a:gd name="T19" fmla="*/ 0 h 257"/>
              <a:gd name="T20" fmla="*/ 256 w 256"/>
              <a:gd name="T21" fmla="*/ 257 h 25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6" h="257">
                <a:moveTo>
                  <a:pt x="0" y="129"/>
                </a:moveTo>
                <a:cubicBezTo>
                  <a:pt x="0" y="58"/>
                  <a:pt x="57" y="0"/>
                  <a:pt x="128" y="0"/>
                </a:cubicBezTo>
                <a:cubicBezTo>
                  <a:pt x="199" y="0"/>
                  <a:pt x="256" y="58"/>
                  <a:pt x="256" y="129"/>
                </a:cubicBezTo>
                <a:cubicBezTo>
                  <a:pt x="256" y="129"/>
                  <a:pt x="256" y="129"/>
                  <a:pt x="256" y="129"/>
                </a:cubicBezTo>
                <a:cubicBezTo>
                  <a:pt x="256" y="199"/>
                  <a:pt x="199" y="257"/>
                  <a:pt x="128" y="257"/>
                </a:cubicBezTo>
                <a:cubicBezTo>
                  <a:pt x="57" y="257"/>
                  <a:pt x="0" y="199"/>
                  <a:pt x="0" y="129"/>
                </a:cubicBezTo>
              </a:path>
            </a:pathLst>
          </a:custGeom>
          <a:noFill/>
          <a:ln w="2063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Rectangle 27"/>
          <p:cNvSpPr>
            <a:spLocks noChangeArrowheads="1"/>
          </p:cNvSpPr>
          <p:nvPr/>
        </p:nvSpPr>
        <p:spPr bwMode="auto">
          <a:xfrm>
            <a:off x="2743200" y="5127625"/>
            <a:ext cx="12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4</a:t>
            </a:r>
            <a:endParaRPr lang="en-US" sz="1800"/>
          </a:p>
        </p:txBody>
      </p:sp>
      <p:sp>
        <p:nvSpPr>
          <p:cNvPr id="22553" name="Freeform 28"/>
          <p:cNvSpPr>
            <a:spLocks/>
          </p:cNvSpPr>
          <p:nvPr/>
        </p:nvSpPr>
        <p:spPr bwMode="auto">
          <a:xfrm>
            <a:off x="3219450" y="4065588"/>
            <a:ext cx="519113" cy="568325"/>
          </a:xfrm>
          <a:custGeom>
            <a:avLst/>
            <a:gdLst>
              <a:gd name="T0" fmla="*/ 215900 w 327"/>
              <a:gd name="T1" fmla="*/ 520700 h 358"/>
              <a:gd name="T2" fmla="*/ 500063 w 327"/>
              <a:gd name="T3" fmla="*/ 368300 h 358"/>
              <a:gd name="T4" fmla="*/ 284163 w 327"/>
              <a:gd name="T5" fmla="*/ 46038 h 358"/>
              <a:gd name="T6" fmla="*/ 0 w 327"/>
              <a:gd name="T7" fmla="*/ 196850 h 358"/>
              <a:gd name="T8" fmla="*/ 0 60000 65536"/>
              <a:gd name="T9" fmla="*/ 0 60000 65536"/>
              <a:gd name="T10" fmla="*/ 0 60000 65536"/>
              <a:gd name="T11" fmla="*/ 0 60000 65536"/>
              <a:gd name="T12" fmla="*/ 0 w 327"/>
              <a:gd name="T13" fmla="*/ 0 h 358"/>
              <a:gd name="T14" fmla="*/ 327 w 327"/>
              <a:gd name="T15" fmla="*/ 358 h 3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7" h="358">
                <a:moveTo>
                  <a:pt x="136" y="328"/>
                </a:moveTo>
                <a:cubicBezTo>
                  <a:pt x="223" y="358"/>
                  <a:pt x="303" y="315"/>
                  <a:pt x="315" y="232"/>
                </a:cubicBezTo>
                <a:cubicBezTo>
                  <a:pt x="327" y="150"/>
                  <a:pt x="266" y="59"/>
                  <a:pt x="179" y="29"/>
                </a:cubicBezTo>
                <a:cubicBezTo>
                  <a:pt x="92" y="0"/>
                  <a:pt x="13" y="42"/>
                  <a:pt x="0" y="124"/>
                </a:cubicBezTo>
              </a:path>
            </a:pathLst>
          </a:custGeom>
          <a:noFill/>
          <a:ln w="2063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4" name="Freeform 29"/>
          <p:cNvSpPr>
            <a:spLocks/>
          </p:cNvSpPr>
          <p:nvPr/>
        </p:nvSpPr>
        <p:spPr bwMode="auto">
          <a:xfrm>
            <a:off x="3175000" y="4246563"/>
            <a:ext cx="87313" cy="136525"/>
          </a:xfrm>
          <a:custGeom>
            <a:avLst/>
            <a:gdLst>
              <a:gd name="T0" fmla="*/ 87313 w 55"/>
              <a:gd name="T1" fmla="*/ 0 h 86"/>
              <a:gd name="T2" fmla="*/ 57150 w 55"/>
              <a:gd name="T3" fmla="*/ 136525 h 86"/>
              <a:gd name="T4" fmla="*/ 0 w 55"/>
              <a:gd name="T5" fmla="*/ 9525 h 86"/>
              <a:gd name="T6" fmla="*/ 87313 w 55"/>
              <a:gd name="T7" fmla="*/ 0 h 86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86"/>
              <a:gd name="T14" fmla="*/ 55 w 55"/>
              <a:gd name="T15" fmla="*/ 86 h 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86">
                <a:moveTo>
                  <a:pt x="55" y="0"/>
                </a:moveTo>
                <a:lnTo>
                  <a:pt x="36" y="86"/>
                </a:lnTo>
                <a:lnTo>
                  <a:pt x="0" y="6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5" name="Line 30"/>
          <p:cNvSpPr>
            <a:spLocks noChangeShapeType="1"/>
          </p:cNvSpPr>
          <p:nvPr/>
        </p:nvSpPr>
        <p:spPr bwMode="auto">
          <a:xfrm flipH="1" flipV="1">
            <a:off x="5118100" y="4835525"/>
            <a:ext cx="206375" cy="430213"/>
          </a:xfrm>
          <a:prstGeom prst="line">
            <a:avLst/>
          </a:prstGeom>
          <a:noFill/>
          <a:ln w="2063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6" name="Freeform 31"/>
          <p:cNvSpPr>
            <a:spLocks/>
          </p:cNvSpPr>
          <p:nvPr/>
        </p:nvSpPr>
        <p:spPr bwMode="auto">
          <a:xfrm>
            <a:off x="5065713" y="4725988"/>
            <a:ext cx="96837" cy="138112"/>
          </a:xfrm>
          <a:custGeom>
            <a:avLst/>
            <a:gdLst>
              <a:gd name="T0" fmla="*/ 17462 w 61"/>
              <a:gd name="T1" fmla="*/ 138112 h 87"/>
              <a:gd name="T2" fmla="*/ 0 w 61"/>
              <a:gd name="T3" fmla="*/ 0 h 87"/>
              <a:gd name="T4" fmla="*/ 96837 w 61"/>
              <a:gd name="T5" fmla="*/ 100012 h 87"/>
              <a:gd name="T6" fmla="*/ 17462 w 61"/>
              <a:gd name="T7" fmla="*/ 138112 h 87"/>
              <a:gd name="T8" fmla="*/ 0 60000 65536"/>
              <a:gd name="T9" fmla="*/ 0 60000 65536"/>
              <a:gd name="T10" fmla="*/ 0 60000 65536"/>
              <a:gd name="T11" fmla="*/ 0 60000 65536"/>
              <a:gd name="T12" fmla="*/ 0 w 61"/>
              <a:gd name="T13" fmla="*/ 0 h 87"/>
              <a:gd name="T14" fmla="*/ 61 w 61"/>
              <a:gd name="T15" fmla="*/ 87 h 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" h="87">
                <a:moveTo>
                  <a:pt x="11" y="87"/>
                </a:moveTo>
                <a:lnTo>
                  <a:pt x="0" y="0"/>
                </a:lnTo>
                <a:lnTo>
                  <a:pt x="61" y="63"/>
                </a:lnTo>
                <a:lnTo>
                  <a:pt x="11" y="8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7" name="Line 32"/>
          <p:cNvSpPr>
            <a:spLocks noChangeShapeType="1"/>
          </p:cNvSpPr>
          <p:nvPr/>
        </p:nvSpPr>
        <p:spPr bwMode="auto">
          <a:xfrm flipV="1">
            <a:off x="4510088" y="4827588"/>
            <a:ext cx="201612" cy="438150"/>
          </a:xfrm>
          <a:prstGeom prst="line">
            <a:avLst/>
          </a:prstGeom>
          <a:noFill/>
          <a:ln w="2063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8" name="Freeform 33"/>
          <p:cNvSpPr>
            <a:spLocks/>
          </p:cNvSpPr>
          <p:nvPr/>
        </p:nvSpPr>
        <p:spPr bwMode="auto">
          <a:xfrm>
            <a:off x="4667250" y="4718050"/>
            <a:ext cx="95250" cy="138113"/>
          </a:xfrm>
          <a:custGeom>
            <a:avLst/>
            <a:gdLst>
              <a:gd name="T0" fmla="*/ 0 w 60"/>
              <a:gd name="T1" fmla="*/ 101600 h 87"/>
              <a:gd name="T2" fmla="*/ 95250 w 60"/>
              <a:gd name="T3" fmla="*/ 0 h 87"/>
              <a:gd name="T4" fmla="*/ 79375 w 60"/>
              <a:gd name="T5" fmla="*/ 138113 h 87"/>
              <a:gd name="T6" fmla="*/ 0 w 60"/>
              <a:gd name="T7" fmla="*/ 101600 h 87"/>
              <a:gd name="T8" fmla="*/ 0 60000 65536"/>
              <a:gd name="T9" fmla="*/ 0 60000 65536"/>
              <a:gd name="T10" fmla="*/ 0 60000 65536"/>
              <a:gd name="T11" fmla="*/ 0 60000 65536"/>
              <a:gd name="T12" fmla="*/ 0 w 60"/>
              <a:gd name="T13" fmla="*/ 0 h 87"/>
              <a:gd name="T14" fmla="*/ 60 w 60"/>
              <a:gd name="T15" fmla="*/ 87 h 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" h="87">
                <a:moveTo>
                  <a:pt x="0" y="64"/>
                </a:moveTo>
                <a:lnTo>
                  <a:pt x="60" y="0"/>
                </a:lnTo>
                <a:lnTo>
                  <a:pt x="50" y="87"/>
                </a:lnTo>
                <a:lnTo>
                  <a:pt x="0" y="6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9" name="Freeform 34"/>
          <p:cNvSpPr>
            <a:spLocks/>
          </p:cNvSpPr>
          <p:nvPr/>
        </p:nvSpPr>
        <p:spPr bwMode="auto">
          <a:xfrm>
            <a:off x="4714875" y="4383088"/>
            <a:ext cx="406400" cy="406400"/>
          </a:xfrm>
          <a:custGeom>
            <a:avLst/>
            <a:gdLst>
              <a:gd name="T0" fmla="*/ 0 w 922"/>
              <a:gd name="T1" fmla="*/ 203200 h 922"/>
              <a:gd name="T2" fmla="*/ 203200 w 922"/>
              <a:gd name="T3" fmla="*/ 0 h 922"/>
              <a:gd name="T4" fmla="*/ 406400 w 922"/>
              <a:gd name="T5" fmla="*/ 203200 h 922"/>
              <a:gd name="T6" fmla="*/ 406400 w 922"/>
              <a:gd name="T7" fmla="*/ 203200 h 922"/>
              <a:gd name="T8" fmla="*/ 203200 w 922"/>
              <a:gd name="T9" fmla="*/ 406400 h 922"/>
              <a:gd name="T10" fmla="*/ 0 w 922"/>
              <a:gd name="T11" fmla="*/ 203200 h 9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2"/>
              <a:gd name="T19" fmla="*/ 0 h 922"/>
              <a:gd name="T20" fmla="*/ 922 w 922"/>
              <a:gd name="T21" fmla="*/ 922 h 9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2" h="922">
                <a:moveTo>
                  <a:pt x="0" y="461"/>
                </a:moveTo>
                <a:cubicBezTo>
                  <a:pt x="0" y="206"/>
                  <a:pt x="207" y="0"/>
                  <a:pt x="461" y="0"/>
                </a:cubicBezTo>
                <a:cubicBezTo>
                  <a:pt x="715" y="0"/>
                  <a:pt x="922" y="206"/>
                  <a:pt x="922" y="461"/>
                </a:cubicBezTo>
                <a:cubicBezTo>
                  <a:pt x="922" y="461"/>
                  <a:pt x="922" y="461"/>
                  <a:pt x="922" y="461"/>
                </a:cubicBezTo>
                <a:cubicBezTo>
                  <a:pt x="922" y="715"/>
                  <a:pt x="715" y="922"/>
                  <a:pt x="461" y="922"/>
                </a:cubicBezTo>
                <a:cubicBezTo>
                  <a:pt x="207" y="922"/>
                  <a:pt x="0" y="715"/>
                  <a:pt x="0" y="461"/>
                </a:cubicBezTo>
              </a:path>
            </a:pathLst>
          </a:custGeom>
          <a:solidFill>
            <a:srgbClr val="E8EEF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0" name="Freeform 35"/>
          <p:cNvSpPr>
            <a:spLocks/>
          </p:cNvSpPr>
          <p:nvPr/>
        </p:nvSpPr>
        <p:spPr bwMode="auto">
          <a:xfrm>
            <a:off x="4714875" y="4383088"/>
            <a:ext cx="406400" cy="406400"/>
          </a:xfrm>
          <a:custGeom>
            <a:avLst/>
            <a:gdLst>
              <a:gd name="T0" fmla="*/ 0 w 256"/>
              <a:gd name="T1" fmla="*/ 203200 h 256"/>
              <a:gd name="T2" fmla="*/ 203200 w 256"/>
              <a:gd name="T3" fmla="*/ 0 h 256"/>
              <a:gd name="T4" fmla="*/ 406400 w 256"/>
              <a:gd name="T5" fmla="*/ 203200 h 256"/>
              <a:gd name="T6" fmla="*/ 406400 w 256"/>
              <a:gd name="T7" fmla="*/ 203200 h 256"/>
              <a:gd name="T8" fmla="*/ 203200 w 256"/>
              <a:gd name="T9" fmla="*/ 406400 h 256"/>
              <a:gd name="T10" fmla="*/ 0 w 256"/>
              <a:gd name="T11" fmla="*/ 20320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6"/>
              <a:gd name="T19" fmla="*/ 0 h 256"/>
              <a:gd name="T20" fmla="*/ 256 w 256"/>
              <a:gd name="T21" fmla="*/ 256 h 2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6" h="256">
                <a:moveTo>
                  <a:pt x="0" y="128"/>
                </a:moveTo>
                <a:cubicBezTo>
                  <a:pt x="0" y="57"/>
                  <a:pt x="57" y="0"/>
                  <a:pt x="128" y="0"/>
                </a:cubicBezTo>
                <a:cubicBezTo>
                  <a:pt x="199" y="0"/>
                  <a:pt x="256" y="57"/>
                  <a:pt x="256" y="128"/>
                </a:cubicBezTo>
                <a:cubicBezTo>
                  <a:pt x="256" y="128"/>
                  <a:pt x="256" y="128"/>
                  <a:pt x="256" y="128"/>
                </a:cubicBezTo>
                <a:cubicBezTo>
                  <a:pt x="256" y="199"/>
                  <a:pt x="199" y="256"/>
                  <a:pt x="128" y="256"/>
                </a:cubicBezTo>
                <a:cubicBezTo>
                  <a:pt x="57" y="256"/>
                  <a:pt x="0" y="199"/>
                  <a:pt x="0" y="128"/>
                </a:cubicBezTo>
              </a:path>
            </a:pathLst>
          </a:custGeom>
          <a:noFill/>
          <a:ln w="2063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1" name="Rectangle 36"/>
          <p:cNvSpPr>
            <a:spLocks noChangeArrowheads="1"/>
          </p:cNvSpPr>
          <p:nvPr/>
        </p:nvSpPr>
        <p:spPr bwMode="auto">
          <a:xfrm>
            <a:off x="4840288" y="4448175"/>
            <a:ext cx="12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2</a:t>
            </a:r>
            <a:endParaRPr lang="en-US" sz="1800"/>
          </a:p>
        </p:txBody>
      </p:sp>
      <p:sp>
        <p:nvSpPr>
          <p:cNvPr id="22562" name="Freeform 37"/>
          <p:cNvSpPr>
            <a:spLocks/>
          </p:cNvSpPr>
          <p:nvPr/>
        </p:nvSpPr>
        <p:spPr bwMode="auto">
          <a:xfrm>
            <a:off x="5121275" y="5060950"/>
            <a:ext cx="406400" cy="407988"/>
          </a:xfrm>
          <a:custGeom>
            <a:avLst/>
            <a:gdLst>
              <a:gd name="T0" fmla="*/ 0 w 921"/>
              <a:gd name="T1" fmla="*/ 203994 h 922"/>
              <a:gd name="T2" fmla="*/ 203421 w 921"/>
              <a:gd name="T3" fmla="*/ 0 h 922"/>
              <a:gd name="T4" fmla="*/ 406400 w 921"/>
              <a:gd name="T5" fmla="*/ 203994 h 922"/>
              <a:gd name="T6" fmla="*/ 406400 w 921"/>
              <a:gd name="T7" fmla="*/ 203994 h 922"/>
              <a:gd name="T8" fmla="*/ 203421 w 921"/>
              <a:gd name="T9" fmla="*/ 407988 h 922"/>
              <a:gd name="T10" fmla="*/ 0 w 921"/>
              <a:gd name="T11" fmla="*/ 203994 h 9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1"/>
              <a:gd name="T19" fmla="*/ 0 h 922"/>
              <a:gd name="T20" fmla="*/ 921 w 921"/>
              <a:gd name="T21" fmla="*/ 922 h 9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1" h="922">
                <a:moveTo>
                  <a:pt x="0" y="461"/>
                </a:moveTo>
                <a:cubicBezTo>
                  <a:pt x="0" y="206"/>
                  <a:pt x="206" y="0"/>
                  <a:pt x="461" y="0"/>
                </a:cubicBezTo>
                <a:cubicBezTo>
                  <a:pt x="715" y="0"/>
                  <a:pt x="921" y="206"/>
                  <a:pt x="921" y="461"/>
                </a:cubicBezTo>
                <a:cubicBezTo>
                  <a:pt x="921" y="461"/>
                  <a:pt x="921" y="461"/>
                  <a:pt x="921" y="461"/>
                </a:cubicBezTo>
                <a:cubicBezTo>
                  <a:pt x="921" y="715"/>
                  <a:pt x="715" y="922"/>
                  <a:pt x="461" y="922"/>
                </a:cubicBezTo>
                <a:cubicBezTo>
                  <a:pt x="206" y="922"/>
                  <a:pt x="0" y="715"/>
                  <a:pt x="0" y="461"/>
                </a:cubicBezTo>
              </a:path>
            </a:pathLst>
          </a:custGeom>
          <a:solidFill>
            <a:srgbClr val="E8EEF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3" name="Freeform 38"/>
          <p:cNvSpPr>
            <a:spLocks/>
          </p:cNvSpPr>
          <p:nvPr/>
        </p:nvSpPr>
        <p:spPr bwMode="auto">
          <a:xfrm>
            <a:off x="5121275" y="5060950"/>
            <a:ext cx="406400" cy="407988"/>
          </a:xfrm>
          <a:custGeom>
            <a:avLst/>
            <a:gdLst>
              <a:gd name="T0" fmla="*/ 0 w 256"/>
              <a:gd name="T1" fmla="*/ 204788 h 257"/>
              <a:gd name="T2" fmla="*/ 203200 w 256"/>
              <a:gd name="T3" fmla="*/ 0 h 257"/>
              <a:gd name="T4" fmla="*/ 406400 w 256"/>
              <a:gd name="T5" fmla="*/ 204788 h 257"/>
              <a:gd name="T6" fmla="*/ 406400 w 256"/>
              <a:gd name="T7" fmla="*/ 204788 h 257"/>
              <a:gd name="T8" fmla="*/ 203200 w 256"/>
              <a:gd name="T9" fmla="*/ 407988 h 257"/>
              <a:gd name="T10" fmla="*/ 0 w 256"/>
              <a:gd name="T11" fmla="*/ 204788 h 2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6"/>
              <a:gd name="T19" fmla="*/ 0 h 257"/>
              <a:gd name="T20" fmla="*/ 256 w 256"/>
              <a:gd name="T21" fmla="*/ 257 h 25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6" h="257">
                <a:moveTo>
                  <a:pt x="0" y="129"/>
                </a:moveTo>
                <a:cubicBezTo>
                  <a:pt x="0" y="58"/>
                  <a:pt x="57" y="0"/>
                  <a:pt x="128" y="0"/>
                </a:cubicBezTo>
                <a:cubicBezTo>
                  <a:pt x="199" y="0"/>
                  <a:pt x="256" y="58"/>
                  <a:pt x="256" y="129"/>
                </a:cubicBezTo>
                <a:cubicBezTo>
                  <a:pt x="256" y="129"/>
                  <a:pt x="256" y="129"/>
                  <a:pt x="256" y="129"/>
                </a:cubicBezTo>
                <a:cubicBezTo>
                  <a:pt x="256" y="199"/>
                  <a:pt x="199" y="257"/>
                  <a:pt x="128" y="257"/>
                </a:cubicBezTo>
                <a:cubicBezTo>
                  <a:pt x="57" y="257"/>
                  <a:pt x="0" y="199"/>
                  <a:pt x="0" y="129"/>
                </a:cubicBezTo>
              </a:path>
            </a:pathLst>
          </a:custGeom>
          <a:noFill/>
          <a:ln w="2063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4" name="Rectangle 39"/>
          <p:cNvSpPr>
            <a:spLocks noChangeArrowheads="1"/>
          </p:cNvSpPr>
          <p:nvPr/>
        </p:nvSpPr>
        <p:spPr bwMode="auto">
          <a:xfrm>
            <a:off x="5243513" y="5127625"/>
            <a:ext cx="12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6</a:t>
            </a:r>
            <a:endParaRPr lang="en-US" sz="1800"/>
          </a:p>
        </p:txBody>
      </p:sp>
      <p:sp>
        <p:nvSpPr>
          <p:cNvPr id="22565" name="Freeform 40"/>
          <p:cNvSpPr>
            <a:spLocks/>
          </p:cNvSpPr>
          <p:nvPr/>
        </p:nvSpPr>
        <p:spPr bwMode="auto">
          <a:xfrm>
            <a:off x="4308475" y="5060950"/>
            <a:ext cx="406400" cy="407988"/>
          </a:xfrm>
          <a:custGeom>
            <a:avLst/>
            <a:gdLst>
              <a:gd name="T0" fmla="*/ 0 w 921"/>
              <a:gd name="T1" fmla="*/ 203994 h 922"/>
              <a:gd name="T2" fmla="*/ 202979 w 921"/>
              <a:gd name="T3" fmla="*/ 0 h 922"/>
              <a:gd name="T4" fmla="*/ 406400 w 921"/>
              <a:gd name="T5" fmla="*/ 203994 h 922"/>
              <a:gd name="T6" fmla="*/ 406400 w 921"/>
              <a:gd name="T7" fmla="*/ 203994 h 922"/>
              <a:gd name="T8" fmla="*/ 202979 w 921"/>
              <a:gd name="T9" fmla="*/ 407988 h 922"/>
              <a:gd name="T10" fmla="*/ 0 w 921"/>
              <a:gd name="T11" fmla="*/ 203994 h 9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1"/>
              <a:gd name="T19" fmla="*/ 0 h 922"/>
              <a:gd name="T20" fmla="*/ 921 w 921"/>
              <a:gd name="T21" fmla="*/ 922 h 9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1" h="922">
                <a:moveTo>
                  <a:pt x="0" y="461"/>
                </a:moveTo>
                <a:cubicBezTo>
                  <a:pt x="0" y="206"/>
                  <a:pt x="206" y="0"/>
                  <a:pt x="460" y="0"/>
                </a:cubicBezTo>
                <a:cubicBezTo>
                  <a:pt x="715" y="0"/>
                  <a:pt x="921" y="206"/>
                  <a:pt x="921" y="461"/>
                </a:cubicBezTo>
                <a:cubicBezTo>
                  <a:pt x="921" y="461"/>
                  <a:pt x="921" y="461"/>
                  <a:pt x="921" y="461"/>
                </a:cubicBezTo>
                <a:cubicBezTo>
                  <a:pt x="921" y="715"/>
                  <a:pt x="715" y="922"/>
                  <a:pt x="460" y="922"/>
                </a:cubicBezTo>
                <a:cubicBezTo>
                  <a:pt x="206" y="922"/>
                  <a:pt x="0" y="715"/>
                  <a:pt x="0" y="461"/>
                </a:cubicBezTo>
              </a:path>
            </a:pathLst>
          </a:custGeom>
          <a:solidFill>
            <a:srgbClr val="E8EEF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6" name="Freeform 41"/>
          <p:cNvSpPr>
            <a:spLocks/>
          </p:cNvSpPr>
          <p:nvPr/>
        </p:nvSpPr>
        <p:spPr bwMode="auto">
          <a:xfrm>
            <a:off x="4308475" y="5060950"/>
            <a:ext cx="406400" cy="407988"/>
          </a:xfrm>
          <a:custGeom>
            <a:avLst/>
            <a:gdLst>
              <a:gd name="T0" fmla="*/ 0 w 256"/>
              <a:gd name="T1" fmla="*/ 204788 h 257"/>
              <a:gd name="T2" fmla="*/ 201613 w 256"/>
              <a:gd name="T3" fmla="*/ 0 h 257"/>
              <a:gd name="T4" fmla="*/ 406400 w 256"/>
              <a:gd name="T5" fmla="*/ 204788 h 257"/>
              <a:gd name="T6" fmla="*/ 406400 w 256"/>
              <a:gd name="T7" fmla="*/ 204788 h 257"/>
              <a:gd name="T8" fmla="*/ 201613 w 256"/>
              <a:gd name="T9" fmla="*/ 407988 h 257"/>
              <a:gd name="T10" fmla="*/ 0 w 256"/>
              <a:gd name="T11" fmla="*/ 204788 h 2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6"/>
              <a:gd name="T19" fmla="*/ 0 h 257"/>
              <a:gd name="T20" fmla="*/ 256 w 256"/>
              <a:gd name="T21" fmla="*/ 257 h 25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6" h="257">
                <a:moveTo>
                  <a:pt x="0" y="129"/>
                </a:moveTo>
                <a:cubicBezTo>
                  <a:pt x="0" y="58"/>
                  <a:pt x="57" y="0"/>
                  <a:pt x="127" y="0"/>
                </a:cubicBezTo>
                <a:cubicBezTo>
                  <a:pt x="198" y="0"/>
                  <a:pt x="256" y="58"/>
                  <a:pt x="256" y="129"/>
                </a:cubicBezTo>
                <a:cubicBezTo>
                  <a:pt x="256" y="129"/>
                  <a:pt x="256" y="129"/>
                  <a:pt x="256" y="129"/>
                </a:cubicBezTo>
                <a:cubicBezTo>
                  <a:pt x="256" y="199"/>
                  <a:pt x="198" y="257"/>
                  <a:pt x="127" y="257"/>
                </a:cubicBezTo>
                <a:cubicBezTo>
                  <a:pt x="57" y="257"/>
                  <a:pt x="0" y="199"/>
                  <a:pt x="0" y="129"/>
                </a:cubicBezTo>
              </a:path>
            </a:pathLst>
          </a:custGeom>
          <a:noFill/>
          <a:ln w="2063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7" name="Rectangle 42"/>
          <p:cNvSpPr>
            <a:spLocks noChangeArrowheads="1"/>
          </p:cNvSpPr>
          <p:nvPr/>
        </p:nvSpPr>
        <p:spPr bwMode="auto">
          <a:xfrm>
            <a:off x="4430713" y="5127625"/>
            <a:ext cx="12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3</a:t>
            </a:r>
            <a:endParaRPr lang="en-US" sz="1800"/>
          </a:p>
        </p:txBody>
      </p:sp>
      <p:sp>
        <p:nvSpPr>
          <p:cNvPr id="22568" name="Freeform 43"/>
          <p:cNvSpPr>
            <a:spLocks/>
          </p:cNvSpPr>
          <p:nvPr/>
        </p:nvSpPr>
        <p:spPr bwMode="auto">
          <a:xfrm>
            <a:off x="4905375" y="4065588"/>
            <a:ext cx="519113" cy="568325"/>
          </a:xfrm>
          <a:custGeom>
            <a:avLst/>
            <a:gdLst>
              <a:gd name="T0" fmla="*/ 215900 w 327"/>
              <a:gd name="T1" fmla="*/ 520700 h 358"/>
              <a:gd name="T2" fmla="*/ 500063 w 327"/>
              <a:gd name="T3" fmla="*/ 368300 h 358"/>
              <a:gd name="T4" fmla="*/ 284163 w 327"/>
              <a:gd name="T5" fmla="*/ 46038 h 358"/>
              <a:gd name="T6" fmla="*/ 0 w 327"/>
              <a:gd name="T7" fmla="*/ 196850 h 358"/>
              <a:gd name="T8" fmla="*/ 0 60000 65536"/>
              <a:gd name="T9" fmla="*/ 0 60000 65536"/>
              <a:gd name="T10" fmla="*/ 0 60000 65536"/>
              <a:gd name="T11" fmla="*/ 0 60000 65536"/>
              <a:gd name="T12" fmla="*/ 0 w 327"/>
              <a:gd name="T13" fmla="*/ 0 h 358"/>
              <a:gd name="T14" fmla="*/ 327 w 327"/>
              <a:gd name="T15" fmla="*/ 358 h 3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7" h="358">
                <a:moveTo>
                  <a:pt x="136" y="328"/>
                </a:moveTo>
                <a:cubicBezTo>
                  <a:pt x="223" y="358"/>
                  <a:pt x="303" y="315"/>
                  <a:pt x="315" y="232"/>
                </a:cubicBezTo>
                <a:cubicBezTo>
                  <a:pt x="327" y="150"/>
                  <a:pt x="266" y="59"/>
                  <a:pt x="179" y="29"/>
                </a:cubicBezTo>
                <a:cubicBezTo>
                  <a:pt x="92" y="0"/>
                  <a:pt x="13" y="42"/>
                  <a:pt x="0" y="124"/>
                </a:cubicBezTo>
              </a:path>
            </a:pathLst>
          </a:custGeom>
          <a:noFill/>
          <a:ln w="2063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9" name="Freeform 44"/>
          <p:cNvSpPr>
            <a:spLocks/>
          </p:cNvSpPr>
          <p:nvPr/>
        </p:nvSpPr>
        <p:spPr bwMode="auto">
          <a:xfrm>
            <a:off x="4860925" y="4246563"/>
            <a:ext cx="87313" cy="136525"/>
          </a:xfrm>
          <a:custGeom>
            <a:avLst/>
            <a:gdLst>
              <a:gd name="T0" fmla="*/ 87313 w 55"/>
              <a:gd name="T1" fmla="*/ 0 h 86"/>
              <a:gd name="T2" fmla="*/ 57150 w 55"/>
              <a:gd name="T3" fmla="*/ 136525 h 86"/>
              <a:gd name="T4" fmla="*/ 0 w 55"/>
              <a:gd name="T5" fmla="*/ 9525 h 86"/>
              <a:gd name="T6" fmla="*/ 87313 w 55"/>
              <a:gd name="T7" fmla="*/ 0 h 86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86"/>
              <a:gd name="T14" fmla="*/ 55 w 55"/>
              <a:gd name="T15" fmla="*/ 86 h 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86">
                <a:moveTo>
                  <a:pt x="55" y="0"/>
                </a:moveTo>
                <a:lnTo>
                  <a:pt x="36" y="86"/>
                </a:lnTo>
                <a:lnTo>
                  <a:pt x="0" y="6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0" name="Line 45"/>
          <p:cNvSpPr>
            <a:spLocks noChangeShapeType="1"/>
          </p:cNvSpPr>
          <p:nvPr/>
        </p:nvSpPr>
        <p:spPr bwMode="auto">
          <a:xfrm flipH="1" flipV="1">
            <a:off x="7026275" y="4835525"/>
            <a:ext cx="206375" cy="430213"/>
          </a:xfrm>
          <a:prstGeom prst="line">
            <a:avLst/>
          </a:prstGeom>
          <a:noFill/>
          <a:ln w="2063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1" name="Freeform 46"/>
          <p:cNvSpPr>
            <a:spLocks/>
          </p:cNvSpPr>
          <p:nvPr/>
        </p:nvSpPr>
        <p:spPr bwMode="auto">
          <a:xfrm>
            <a:off x="6973888" y="4725988"/>
            <a:ext cx="98425" cy="138112"/>
          </a:xfrm>
          <a:custGeom>
            <a:avLst/>
            <a:gdLst>
              <a:gd name="T0" fmla="*/ 17463 w 62"/>
              <a:gd name="T1" fmla="*/ 138112 h 87"/>
              <a:gd name="T2" fmla="*/ 0 w 62"/>
              <a:gd name="T3" fmla="*/ 0 h 87"/>
              <a:gd name="T4" fmla="*/ 98425 w 62"/>
              <a:gd name="T5" fmla="*/ 100012 h 87"/>
              <a:gd name="T6" fmla="*/ 17463 w 62"/>
              <a:gd name="T7" fmla="*/ 138112 h 87"/>
              <a:gd name="T8" fmla="*/ 0 60000 65536"/>
              <a:gd name="T9" fmla="*/ 0 60000 65536"/>
              <a:gd name="T10" fmla="*/ 0 60000 65536"/>
              <a:gd name="T11" fmla="*/ 0 60000 65536"/>
              <a:gd name="T12" fmla="*/ 0 w 62"/>
              <a:gd name="T13" fmla="*/ 0 h 87"/>
              <a:gd name="T14" fmla="*/ 62 w 62"/>
              <a:gd name="T15" fmla="*/ 87 h 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" h="87">
                <a:moveTo>
                  <a:pt x="11" y="87"/>
                </a:moveTo>
                <a:lnTo>
                  <a:pt x="0" y="0"/>
                </a:lnTo>
                <a:lnTo>
                  <a:pt x="62" y="63"/>
                </a:lnTo>
                <a:lnTo>
                  <a:pt x="11" y="8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2" name="Line 47"/>
          <p:cNvSpPr>
            <a:spLocks noChangeShapeType="1"/>
          </p:cNvSpPr>
          <p:nvPr/>
        </p:nvSpPr>
        <p:spPr bwMode="auto">
          <a:xfrm flipV="1">
            <a:off x="6419850" y="4827588"/>
            <a:ext cx="200025" cy="438150"/>
          </a:xfrm>
          <a:prstGeom prst="line">
            <a:avLst/>
          </a:prstGeom>
          <a:noFill/>
          <a:ln w="2063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3" name="Freeform 48"/>
          <p:cNvSpPr>
            <a:spLocks/>
          </p:cNvSpPr>
          <p:nvPr/>
        </p:nvSpPr>
        <p:spPr bwMode="auto">
          <a:xfrm>
            <a:off x="6575425" y="4718050"/>
            <a:ext cx="95250" cy="138113"/>
          </a:xfrm>
          <a:custGeom>
            <a:avLst/>
            <a:gdLst>
              <a:gd name="T0" fmla="*/ 0 w 60"/>
              <a:gd name="T1" fmla="*/ 101600 h 87"/>
              <a:gd name="T2" fmla="*/ 95250 w 60"/>
              <a:gd name="T3" fmla="*/ 0 h 87"/>
              <a:gd name="T4" fmla="*/ 80963 w 60"/>
              <a:gd name="T5" fmla="*/ 138113 h 87"/>
              <a:gd name="T6" fmla="*/ 0 w 60"/>
              <a:gd name="T7" fmla="*/ 101600 h 87"/>
              <a:gd name="T8" fmla="*/ 0 60000 65536"/>
              <a:gd name="T9" fmla="*/ 0 60000 65536"/>
              <a:gd name="T10" fmla="*/ 0 60000 65536"/>
              <a:gd name="T11" fmla="*/ 0 60000 65536"/>
              <a:gd name="T12" fmla="*/ 0 w 60"/>
              <a:gd name="T13" fmla="*/ 0 h 87"/>
              <a:gd name="T14" fmla="*/ 60 w 60"/>
              <a:gd name="T15" fmla="*/ 87 h 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" h="87">
                <a:moveTo>
                  <a:pt x="0" y="64"/>
                </a:moveTo>
                <a:lnTo>
                  <a:pt x="60" y="0"/>
                </a:lnTo>
                <a:lnTo>
                  <a:pt x="51" y="87"/>
                </a:lnTo>
                <a:lnTo>
                  <a:pt x="0" y="6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4" name="Freeform 49"/>
          <p:cNvSpPr>
            <a:spLocks/>
          </p:cNvSpPr>
          <p:nvPr/>
        </p:nvSpPr>
        <p:spPr bwMode="auto">
          <a:xfrm>
            <a:off x="6623050" y="4383088"/>
            <a:ext cx="406400" cy="406400"/>
          </a:xfrm>
          <a:custGeom>
            <a:avLst/>
            <a:gdLst>
              <a:gd name="T0" fmla="*/ 0 w 922"/>
              <a:gd name="T1" fmla="*/ 203200 h 922"/>
              <a:gd name="T2" fmla="*/ 203200 w 922"/>
              <a:gd name="T3" fmla="*/ 0 h 922"/>
              <a:gd name="T4" fmla="*/ 406400 w 922"/>
              <a:gd name="T5" fmla="*/ 203200 h 922"/>
              <a:gd name="T6" fmla="*/ 406400 w 922"/>
              <a:gd name="T7" fmla="*/ 203200 h 922"/>
              <a:gd name="T8" fmla="*/ 203200 w 922"/>
              <a:gd name="T9" fmla="*/ 406400 h 922"/>
              <a:gd name="T10" fmla="*/ 0 w 922"/>
              <a:gd name="T11" fmla="*/ 203200 h 9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2"/>
              <a:gd name="T19" fmla="*/ 0 h 922"/>
              <a:gd name="T20" fmla="*/ 922 w 922"/>
              <a:gd name="T21" fmla="*/ 922 h 9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2" h="922">
                <a:moveTo>
                  <a:pt x="0" y="461"/>
                </a:moveTo>
                <a:cubicBezTo>
                  <a:pt x="0" y="206"/>
                  <a:pt x="206" y="0"/>
                  <a:pt x="461" y="0"/>
                </a:cubicBezTo>
                <a:cubicBezTo>
                  <a:pt x="715" y="0"/>
                  <a:pt x="922" y="206"/>
                  <a:pt x="922" y="461"/>
                </a:cubicBezTo>
                <a:cubicBezTo>
                  <a:pt x="922" y="461"/>
                  <a:pt x="922" y="461"/>
                  <a:pt x="922" y="461"/>
                </a:cubicBezTo>
                <a:cubicBezTo>
                  <a:pt x="922" y="715"/>
                  <a:pt x="715" y="922"/>
                  <a:pt x="461" y="922"/>
                </a:cubicBezTo>
                <a:cubicBezTo>
                  <a:pt x="206" y="922"/>
                  <a:pt x="0" y="715"/>
                  <a:pt x="0" y="461"/>
                </a:cubicBezTo>
              </a:path>
            </a:pathLst>
          </a:custGeom>
          <a:solidFill>
            <a:srgbClr val="E8EEF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5" name="Freeform 50"/>
          <p:cNvSpPr>
            <a:spLocks/>
          </p:cNvSpPr>
          <p:nvPr/>
        </p:nvSpPr>
        <p:spPr bwMode="auto">
          <a:xfrm>
            <a:off x="6623050" y="4383088"/>
            <a:ext cx="406400" cy="406400"/>
          </a:xfrm>
          <a:custGeom>
            <a:avLst/>
            <a:gdLst>
              <a:gd name="T0" fmla="*/ 0 w 256"/>
              <a:gd name="T1" fmla="*/ 203200 h 256"/>
              <a:gd name="T2" fmla="*/ 203200 w 256"/>
              <a:gd name="T3" fmla="*/ 0 h 256"/>
              <a:gd name="T4" fmla="*/ 406400 w 256"/>
              <a:gd name="T5" fmla="*/ 203200 h 256"/>
              <a:gd name="T6" fmla="*/ 406400 w 256"/>
              <a:gd name="T7" fmla="*/ 203200 h 256"/>
              <a:gd name="T8" fmla="*/ 203200 w 256"/>
              <a:gd name="T9" fmla="*/ 406400 h 256"/>
              <a:gd name="T10" fmla="*/ 0 w 256"/>
              <a:gd name="T11" fmla="*/ 20320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6"/>
              <a:gd name="T19" fmla="*/ 0 h 256"/>
              <a:gd name="T20" fmla="*/ 256 w 256"/>
              <a:gd name="T21" fmla="*/ 256 h 2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6" h="256">
                <a:moveTo>
                  <a:pt x="0" y="128"/>
                </a:moveTo>
                <a:cubicBezTo>
                  <a:pt x="0" y="57"/>
                  <a:pt x="57" y="0"/>
                  <a:pt x="128" y="0"/>
                </a:cubicBezTo>
                <a:cubicBezTo>
                  <a:pt x="199" y="0"/>
                  <a:pt x="256" y="57"/>
                  <a:pt x="256" y="128"/>
                </a:cubicBezTo>
                <a:cubicBezTo>
                  <a:pt x="256" y="128"/>
                  <a:pt x="256" y="128"/>
                  <a:pt x="256" y="128"/>
                </a:cubicBezTo>
                <a:cubicBezTo>
                  <a:pt x="256" y="199"/>
                  <a:pt x="199" y="256"/>
                  <a:pt x="128" y="256"/>
                </a:cubicBezTo>
                <a:cubicBezTo>
                  <a:pt x="57" y="256"/>
                  <a:pt x="0" y="199"/>
                  <a:pt x="0" y="128"/>
                </a:cubicBezTo>
              </a:path>
            </a:pathLst>
          </a:custGeom>
          <a:noFill/>
          <a:ln w="2063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6" name="Rectangle 51"/>
          <p:cNvSpPr>
            <a:spLocks noChangeArrowheads="1"/>
          </p:cNvSpPr>
          <p:nvPr/>
        </p:nvSpPr>
        <p:spPr bwMode="auto">
          <a:xfrm>
            <a:off x="6748463" y="4448175"/>
            <a:ext cx="12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5</a:t>
            </a:r>
            <a:endParaRPr lang="en-US" sz="1800"/>
          </a:p>
        </p:txBody>
      </p:sp>
      <p:sp>
        <p:nvSpPr>
          <p:cNvPr id="22577" name="Freeform 52"/>
          <p:cNvSpPr>
            <a:spLocks/>
          </p:cNvSpPr>
          <p:nvPr/>
        </p:nvSpPr>
        <p:spPr bwMode="auto">
          <a:xfrm>
            <a:off x="7029450" y="5060950"/>
            <a:ext cx="407988" cy="407988"/>
          </a:xfrm>
          <a:custGeom>
            <a:avLst/>
            <a:gdLst>
              <a:gd name="T0" fmla="*/ 0 w 921"/>
              <a:gd name="T1" fmla="*/ 203994 h 922"/>
              <a:gd name="T2" fmla="*/ 203773 w 921"/>
              <a:gd name="T3" fmla="*/ 0 h 922"/>
              <a:gd name="T4" fmla="*/ 407988 w 921"/>
              <a:gd name="T5" fmla="*/ 203994 h 922"/>
              <a:gd name="T6" fmla="*/ 407988 w 921"/>
              <a:gd name="T7" fmla="*/ 203994 h 922"/>
              <a:gd name="T8" fmla="*/ 203773 w 921"/>
              <a:gd name="T9" fmla="*/ 407988 h 922"/>
              <a:gd name="T10" fmla="*/ 0 w 921"/>
              <a:gd name="T11" fmla="*/ 203994 h 9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1"/>
              <a:gd name="T19" fmla="*/ 0 h 922"/>
              <a:gd name="T20" fmla="*/ 921 w 921"/>
              <a:gd name="T21" fmla="*/ 922 h 9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1" h="922">
                <a:moveTo>
                  <a:pt x="0" y="461"/>
                </a:moveTo>
                <a:cubicBezTo>
                  <a:pt x="0" y="206"/>
                  <a:pt x="206" y="0"/>
                  <a:pt x="460" y="0"/>
                </a:cubicBezTo>
                <a:cubicBezTo>
                  <a:pt x="715" y="0"/>
                  <a:pt x="921" y="206"/>
                  <a:pt x="921" y="461"/>
                </a:cubicBezTo>
                <a:cubicBezTo>
                  <a:pt x="921" y="461"/>
                  <a:pt x="921" y="461"/>
                  <a:pt x="921" y="461"/>
                </a:cubicBezTo>
                <a:cubicBezTo>
                  <a:pt x="921" y="715"/>
                  <a:pt x="715" y="922"/>
                  <a:pt x="460" y="922"/>
                </a:cubicBezTo>
                <a:cubicBezTo>
                  <a:pt x="206" y="922"/>
                  <a:pt x="0" y="715"/>
                  <a:pt x="0" y="461"/>
                </a:cubicBezTo>
              </a:path>
            </a:pathLst>
          </a:custGeom>
          <a:solidFill>
            <a:srgbClr val="E8EEF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8" name="Freeform 53"/>
          <p:cNvSpPr>
            <a:spLocks/>
          </p:cNvSpPr>
          <p:nvPr/>
        </p:nvSpPr>
        <p:spPr bwMode="auto">
          <a:xfrm>
            <a:off x="7029450" y="5060950"/>
            <a:ext cx="407988" cy="407988"/>
          </a:xfrm>
          <a:custGeom>
            <a:avLst/>
            <a:gdLst>
              <a:gd name="T0" fmla="*/ 0 w 257"/>
              <a:gd name="T1" fmla="*/ 204788 h 257"/>
              <a:gd name="T2" fmla="*/ 203200 w 257"/>
              <a:gd name="T3" fmla="*/ 0 h 257"/>
              <a:gd name="T4" fmla="*/ 407988 w 257"/>
              <a:gd name="T5" fmla="*/ 204788 h 257"/>
              <a:gd name="T6" fmla="*/ 407988 w 257"/>
              <a:gd name="T7" fmla="*/ 204788 h 257"/>
              <a:gd name="T8" fmla="*/ 203200 w 257"/>
              <a:gd name="T9" fmla="*/ 407988 h 257"/>
              <a:gd name="T10" fmla="*/ 0 w 257"/>
              <a:gd name="T11" fmla="*/ 204788 h 2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7"/>
              <a:gd name="T19" fmla="*/ 0 h 257"/>
              <a:gd name="T20" fmla="*/ 257 w 257"/>
              <a:gd name="T21" fmla="*/ 257 h 25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7" h="257">
                <a:moveTo>
                  <a:pt x="0" y="129"/>
                </a:moveTo>
                <a:cubicBezTo>
                  <a:pt x="0" y="58"/>
                  <a:pt x="58" y="0"/>
                  <a:pt x="128" y="0"/>
                </a:cubicBezTo>
                <a:cubicBezTo>
                  <a:pt x="199" y="0"/>
                  <a:pt x="257" y="58"/>
                  <a:pt x="257" y="129"/>
                </a:cubicBezTo>
                <a:cubicBezTo>
                  <a:pt x="257" y="129"/>
                  <a:pt x="257" y="129"/>
                  <a:pt x="257" y="129"/>
                </a:cubicBezTo>
                <a:cubicBezTo>
                  <a:pt x="257" y="199"/>
                  <a:pt x="199" y="257"/>
                  <a:pt x="128" y="257"/>
                </a:cubicBezTo>
                <a:cubicBezTo>
                  <a:pt x="58" y="257"/>
                  <a:pt x="0" y="199"/>
                  <a:pt x="0" y="129"/>
                </a:cubicBezTo>
              </a:path>
            </a:pathLst>
          </a:custGeom>
          <a:noFill/>
          <a:ln w="2063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9" name="Rectangle 54"/>
          <p:cNvSpPr>
            <a:spLocks noChangeArrowheads="1"/>
          </p:cNvSpPr>
          <p:nvPr/>
        </p:nvSpPr>
        <p:spPr bwMode="auto">
          <a:xfrm>
            <a:off x="7086600" y="512762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10</a:t>
            </a:r>
            <a:endParaRPr lang="en-US" sz="1800"/>
          </a:p>
        </p:txBody>
      </p:sp>
      <p:sp>
        <p:nvSpPr>
          <p:cNvPr id="22580" name="Freeform 55"/>
          <p:cNvSpPr>
            <a:spLocks/>
          </p:cNvSpPr>
          <p:nvPr/>
        </p:nvSpPr>
        <p:spPr bwMode="auto">
          <a:xfrm>
            <a:off x="6216650" y="5060950"/>
            <a:ext cx="406400" cy="407988"/>
          </a:xfrm>
          <a:custGeom>
            <a:avLst/>
            <a:gdLst>
              <a:gd name="T0" fmla="*/ 0 w 922"/>
              <a:gd name="T1" fmla="*/ 203994 h 922"/>
              <a:gd name="T2" fmla="*/ 203200 w 922"/>
              <a:gd name="T3" fmla="*/ 0 h 922"/>
              <a:gd name="T4" fmla="*/ 406400 w 922"/>
              <a:gd name="T5" fmla="*/ 203994 h 922"/>
              <a:gd name="T6" fmla="*/ 406400 w 922"/>
              <a:gd name="T7" fmla="*/ 203994 h 922"/>
              <a:gd name="T8" fmla="*/ 203200 w 922"/>
              <a:gd name="T9" fmla="*/ 407988 h 922"/>
              <a:gd name="T10" fmla="*/ 0 w 922"/>
              <a:gd name="T11" fmla="*/ 203994 h 9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2"/>
              <a:gd name="T19" fmla="*/ 0 h 922"/>
              <a:gd name="T20" fmla="*/ 922 w 922"/>
              <a:gd name="T21" fmla="*/ 922 h 9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2" h="922">
                <a:moveTo>
                  <a:pt x="0" y="461"/>
                </a:moveTo>
                <a:cubicBezTo>
                  <a:pt x="0" y="206"/>
                  <a:pt x="207" y="0"/>
                  <a:pt x="461" y="0"/>
                </a:cubicBezTo>
                <a:cubicBezTo>
                  <a:pt x="716" y="0"/>
                  <a:pt x="922" y="206"/>
                  <a:pt x="922" y="461"/>
                </a:cubicBezTo>
                <a:cubicBezTo>
                  <a:pt x="922" y="461"/>
                  <a:pt x="922" y="461"/>
                  <a:pt x="922" y="461"/>
                </a:cubicBezTo>
                <a:cubicBezTo>
                  <a:pt x="922" y="715"/>
                  <a:pt x="716" y="922"/>
                  <a:pt x="461" y="922"/>
                </a:cubicBezTo>
                <a:cubicBezTo>
                  <a:pt x="207" y="922"/>
                  <a:pt x="0" y="715"/>
                  <a:pt x="0" y="461"/>
                </a:cubicBezTo>
              </a:path>
            </a:pathLst>
          </a:custGeom>
          <a:solidFill>
            <a:srgbClr val="E8EEF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1" name="Freeform 56"/>
          <p:cNvSpPr>
            <a:spLocks/>
          </p:cNvSpPr>
          <p:nvPr/>
        </p:nvSpPr>
        <p:spPr bwMode="auto">
          <a:xfrm>
            <a:off x="6216650" y="5060950"/>
            <a:ext cx="406400" cy="407988"/>
          </a:xfrm>
          <a:custGeom>
            <a:avLst/>
            <a:gdLst>
              <a:gd name="T0" fmla="*/ 0 w 256"/>
              <a:gd name="T1" fmla="*/ 204788 h 257"/>
              <a:gd name="T2" fmla="*/ 203200 w 256"/>
              <a:gd name="T3" fmla="*/ 0 h 257"/>
              <a:gd name="T4" fmla="*/ 406400 w 256"/>
              <a:gd name="T5" fmla="*/ 204788 h 257"/>
              <a:gd name="T6" fmla="*/ 406400 w 256"/>
              <a:gd name="T7" fmla="*/ 204788 h 257"/>
              <a:gd name="T8" fmla="*/ 203200 w 256"/>
              <a:gd name="T9" fmla="*/ 407988 h 257"/>
              <a:gd name="T10" fmla="*/ 0 w 256"/>
              <a:gd name="T11" fmla="*/ 204788 h 2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6"/>
              <a:gd name="T19" fmla="*/ 0 h 257"/>
              <a:gd name="T20" fmla="*/ 256 w 256"/>
              <a:gd name="T21" fmla="*/ 257 h 25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6" h="257">
                <a:moveTo>
                  <a:pt x="0" y="129"/>
                </a:moveTo>
                <a:cubicBezTo>
                  <a:pt x="0" y="58"/>
                  <a:pt x="57" y="0"/>
                  <a:pt x="128" y="0"/>
                </a:cubicBezTo>
                <a:cubicBezTo>
                  <a:pt x="199" y="0"/>
                  <a:pt x="256" y="58"/>
                  <a:pt x="256" y="129"/>
                </a:cubicBezTo>
                <a:cubicBezTo>
                  <a:pt x="256" y="129"/>
                  <a:pt x="256" y="129"/>
                  <a:pt x="256" y="129"/>
                </a:cubicBezTo>
                <a:cubicBezTo>
                  <a:pt x="256" y="199"/>
                  <a:pt x="199" y="257"/>
                  <a:pt x="128" y="257"/>
                </a:cubicBezTo>
                <a:cubicBezTo>
                  <a:pt x="57" y="257"/>
                  <a:pt x="0" y="199"/>
                  <a:pt x="0" y="129"/>
                </a:cubicBezTo>
              </a:path>
            </a:pathLst>
          </a:custGeom>
          <a:noFill/>
          <a:ln w="2063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2" name="Rectangle 57"/>
          <p:cNvSpPr>
            <a:spLocks noChangeArrowheads="1"/>
          </p:cNvSpPr>
          <p:nvPr/>
        </p:nvSpPr>
        <p:spPr bwMode="auto">
          <a:xfrm>
            <a:off x="6338888" y="5127625"/>
            <a:ext cx="12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8</a:t>
            </a:r>
            <a:endParaRPr lang="en-US" sz="1800"/>
          </a:p>
        </p:txBody>
      </p:sp>
      <p:sp>
        <p:nvSpPr>
          <p:cNvPr id="22583" name="Freeform 58"/>
          <p:cNvSpPr>
            <a:spLocks/>
          </p:cNvSpPr>
          <p:nvPr/>
        </p:nvSpPr>
        <p:spPr bwMode="auto">
          <a:xfrm>
            <a:off x="6813550" y="4065588"/>
            <a:ext cx="519113" cy="568325"/>
          </a:xfrm>
          <a:custGeom>
            <a:avLst/>
            <a:gdLst>
              <a:gd name="T0" fmla="*/ 215900 w 327"/>
              <a:gd name="T1" fmla="*/ 520700 h 358"/>
              <a:gd name="T2" fmla="*/ 500063 w 327"/>
              <a:gd name="T3" fmla="*/ 368300 h 358"/>
              <a:gd name="T4" fmla="*/ 284163 w 327"/>
              <a:gd name="T5" fmla="*/ 46038 h 358"/>
              <a:gd name="T6" fmla="*/ 0 w 327"/>
              <a:gd name="T7" fmla="*/ 196850 h 358"/>
              <a:gd name="T8" fmla="*/ 0 60000 65536"/>
              <a:gd name="T9" fmla="*/ 0 60000 65536"/>
              <a:gd name="T10" fmla="*/ 0 60000 65536"/>
              <a:gd name="T11" fmla="*/ 0 60000 65536"/>
              <a:gd name="T12" fmla="*/ 0 w 327"/>
              <a:gd name="T13" fmla="*/ 0 h 358"/>
              <a:gd name="T14" fmla="*/ 327 w 327"/>
              <a:gd name="T15" fmla="*/ 358 h 3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7" h="358">
                <a:moveTo>
                  <a:pt x="136" y="328"/>
                </a:moveTo>
                <a:cubicBezTo>
                  <a:pt x="223" y="358"/>
                  <a:pt x="303" y="315"/>
                  <a:pt x="315" y="232"/>
                </a:cubicBezTo>
                <a:cubicBezTo>
                  <a:pt x="327" y="150"/>
                  <a:pt x="266" y="59"/>
                  <a:pt x="179" y="29"/>
                </a:cubicBezTo>
                <a:cubicBezTo>
                  <a:pt x="92" y="0"/>
                  <a:pt x="13" y="42"/>
                  <a:pt x="0" y="124"/>
                </a:cubicBezTo>
              </a:path>
            </a:pathLst>
          </a:custGeom>
          <a:noFill/>
          <a:ln w="2063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4" name="Freeform 59"/>
          <p:cNvSpPr>
            <a:spLocks/>
          </p:cNvSpPr>
          <p:nvPr/>
        </p:nvSpPr>
        <p:spPr bwMode="auto">
          <a:xfrm>
            <a:off x="6769100" y="4246563"/>
            <a:ext cx="87313" cy="136525"/>
          </a:xfrm>
          <a:custGeom>
            <a:avLst/>
            <a:gdLst>
              <a:gd name="T0" fmla="*/ 87313 w 55"/>
              <a:gd name="T1" fmla="*/ 0 h 86"/>
              <a:gd name="T2" fmla="*/ 57150 w 55"/>
              <a:gd name="T3" fmla="*/ 136525 h 86"/>
              <a:gd name="T4" fmla="*/ 0 w 55"/>
              <a:gd name="T5" fmla="*/ 9525 h 86"/>
              <a:gd name="T6" fmla="*/ 87313 w 55"/>
              <a:gd name="T7" fmla="*/ 0 h 86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86"/>
              <a:gd name="T14" fmla="*/ 55 w 55"/>
              <a:gd name="T15" fmla="*/ 86 h 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86">
                <a:moveTo>
                  <a:pt x="55" y="0"/>
                </a:moveTo>
                <a:lnTo>
                  <a:pt x="36" y="86"/>
                </a:lnTo>
                <a:lnTo>
                  <a:pt x="0" y="6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5" name="Freeform 60"/>
          <p:cNvSpPr>
            <a:spLocks/>
          </p:cNvSpPr>
          <p:nvPr/>
        </p:nvSpPr>
        <p:spPr bwMode="auto">
          <a:xfrm>
            <a:off x="6757988" y="6146800"/>
            <a:ext cx="407987" cy="407988"/>
          </a:xfrm>
          <a:custGeom>
            <a:avLst/>
            <a:gdLst>
              <a:gd name="T0" fmla="*/ 0 w 922"/>
              <a:gd name="T1" fmla="*/ 203773 h 921"/>
              <a:gd name="T2" fmla="*/ 203994 w 922"/>
              <a:gd name="T3" fmla="*/ 0 h 921"/>
              <a:gd name="T4" fmla="*/ 407987 w 922"/>
              <a:gd name="T5" fmla="*/ 203773 h 921"/>
              <a:gd name="T6" fmla="*/ 407987 w 922"/>
              <a:gd name="T7" fmla="*/ 203773 h 921"/>
              <a:gd name="T8" fmla="*/ 203994 w 922"/>
              <a:gd name="T9" fmla="*/ 407988 h 921"/>
              <a:gd name="T10" fmla="*/ 0 w 922"/>
              <a:gd name="T11" fmla="*/ 203773 h 9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2"/>
              <a:gd name="T19" fmla="*/ 0 h 921"/>
              <a:gd name="T20" fmla="*/ 922 w 922"/>
              <a:gd name="T21" fmla="*/ 921 h 92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2" h="921">
                <a:moveTo>
                  <a:pt x="0" y="460"/>
                </a:moveTo>
                <a:cubicBezTo>
                  <a:pt x="0" y="206"/>
                  <a:pt x="206" y="0"/>
                  <a:pt x="461" y="0"/>
                </a:cubicBezTo>
                <a:cubicBezTo>
                  <a:pt x="715" y="0"/>
                  <a:pt x="922" y="206"/>
                  <a:pt x="922" y="460"/>
                </a:cubicBezTo>
                <a:cubicBezTo>
                  <a:pt x="922" y="460"/>
                  <a:pt x="922" y="460"/>
                  <a:pt x="922" y="460"/>
                </a:cubicBezTo>
                <a:cubicBezTo>
                  <a:pt x="922" y="715"/>
                  <a:pt x="715" y="921"/>
                  <a:pt x="461" y="921"/>
                </a:cubicBezTo>
                <a:cubicBezTo>
                  <a:pt x="206" y="921"/>
                  <a:pt x="0" y="715"/>
                  <a:pt x="0" y="460"/>
                </a:cubicBezTo>
              </a:path>
            </a:pathLst>
          </a:custGeom>
          <a:solidFill>
            <a:srgbClr val="E8EEF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6" name="Freeform 61"/>
          <p:cNvSpPr>
            <a:spLocks/>
          </p:cNvSpPr>
          <p:nvPr/>
        </p:nvSpPr>
        <p:spPr bwMode="auto">
          <a:xfrm>
            <a:off x="6757988" y="6146800"/>
            <a:ext cx="407987" cy="407988"/>
          </a:xfrm>
          <a:custGeom>
            <a:avLst/>
            <a:gdLst>
              <a:gd name="T0" fmla="*/ 0 w 257"/>
              <a:gd name="T1" fmla="*/ 203200 h 257"/>
              <a:gd name="T2" fmla="*/ 204787 w 257"/>
              <a:gd name="T3" fmla="*/ 0 h 257"/>
              <a:gd name="T4" fmla="*/ 407987 w 257"/>
              <a:gd name="T5" fmla="*/ 203200 h 257"/>
              <a:gd name="T6" fmla="*/ 407987 w 257"/>
              <a:gd name="T7" fmla="*/ 203200 h 257"/>
              <a:gd name="T8" fmla="*/ 204787 w 257"/>
              <a:gd name="T9" fmla="*/ 407988 h 257"/>
              <a:gd name="T10" fmla="*/ 0 w 257"/>
              <a:gd name="T11" fmla="*/ 203200 h 2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7"/>
              <a:gd name="T19" fmla="*/ 0 h 257"/>
              <a:gd name="T20" fmla="*/ 257 w 257"/>
              <a:gd name="T21" fmla="*/ 257 h 25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7" h="257">
                <a:moveTo>
                  <a:pt x="0" y="128"/>
                </a:moveTo>
                <a:cubicBezTo>
                  <a:pt x="0" y="58"/>
                  <a:pt x="58" y="0"/>
                  <a:pt x="129" y="0"/>
                </a:cubicBezTo>
                <a:cubicBezTo>
                  <a:pt x="199" y="0"/>
                  <a:pt x="257" y="58"/>
                  <a:pt x="257" y="128"/>
                </a:cubicBezTo>
                <a:cubicBezTo>
                  <a:pt x="257" y="128"/>
                  <a:pt x="257" y="128"/>
                  <a:pt x="257" y="128"/>
                </a:cubicBezTo>
                <a:cubicBezTo>
                  <a:pt x="257" y="199"/>
                  <a:pt x="199" y="257"/>
                  <a:pt x="129" y="257"/>
                </a:cubicBezTo>
                <a:cubicBezTo>
                  <a:pt x="58" y="257"/>
                  <a:pt x="0" y="199"/>
                  <a:pt x="0" y="128"/>
                </a:cubicBezTo>
              </a:path>
            </a:pathLst>
          </a:custGeom>
          <a:noFill/>
          <a:ln w="2063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7" name="Rectangle 62"/>
          <p:cNvSpPr>
            <a:spLocks noChangeArrowheads="1"/>
          </p:cNvSpPr>
          <p:nvPr/>
        </p:nvSpPr>
        <p:spPr bwMode="auto">
          <a:xfrm>
            <a:off x="6818313" y="621506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12</a:t>
            </a:r>
            <a:endParaRPr lang="en-US" sz="1800"/>
          </a:p>
        </p:txBody>
      </p:sp>
      <p:sp>
        <p:nvSpPr>
          <p:cNvPr id="22588" name="Freeform 63"/>
          <p:cNvSpPr>
            <a:spLocks/>
          </p:cNvSpPr>
          <p:nvPr/>
        </p:nvSpPr>
        <p:spPr bwMode="auto">
          <a:xfrm>
            <a:off x="6013450" y="5740400"/>
            <a:ext cx="406400" cy="406400"/>
          </a:xfrm>
          <a:custGeom>
            <a:avLst/>
            <a:gdLst>
              <a:gd name="T0" fmla="*/ 0 w 921"/>
              <a:gd name="T1" fmla="*/ 203200 h 922"/>
              <a:gd name="T2" fmla="*/ 202979 w 921"/>
              <a:gd name="T3" fmla="*/ 0 h 922"/>
              <a:gd name="T4" fmla="*/ 406400 w 921"/>
              <a:gd name="T5" fmla="*/ 203200 h 922"/>
              <a:gd name="T6" fmla="*/ 406400 w 921"/>
              <a:gd name="T7" fmla="*/ 203200 h 922"/>
              <a:gd name="T8" fmla="*/ 202979 w 921"/>
              <a:gd name="T9" fmla="*/ 406400 h 922"/>
              <a:gd name="T10" fmla="*/ 0 w 921"/>
              <a:gd name="T11" fmla="*/ 203200 h 9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1"/>
              <a:gd name="T19" fmla="*/ 0 h 922"/>
              <a:gd name="T20" fmla="*/ 921 w 921"/>
              <a:gd name="T21" fmla="*/ 922 h 9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1" h="922">
                <a:moveTo>
                  <a:pt x="0" y="461"/>
                </a:moveTo>
                <a:cubicBezTo>
                  <a:pt x="0" y="206"/>
                  <a:pt x="206" y="0"/>
                  <a:pt x="460" y="0"/>
                </a:cubicBezTo>
                <a:cubicBezTo>
                  <a:pt x="715" y="0"/>
                  <a:pt x="921" y="206"/>
                  <a:pt x="921" y="461"/>
                </a:cubicBezTo>
                <a:cubicBezTo>
                  <a:pt x="921" y="461"/>
                  <a:pt x="921" y="461"/>
                  <a:pt x="921" y="461"/>
                </a:cubicBezTo>
                <a:cubicBezTo>
                  <a:pt x="921" y="715"/>
                  <a:pt x="715" y="922"/>
                  <a:pt x="460" y="922"/>
                </a:cubicBezTo>
                <a:cubicBezTo>
                  <a:pt x="206" y="922"/>
                  <a:pt x="0" y="715"/>
                  <a:pt x="0" y="461"/>
                </a:cubicBezTo>
              </a:path>
            </a:pathLst>
          </a:custGeom>
          <a:solidFill>
            <a:srgbClr val="E8EEF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9" name="Freeform 64"/>
          <p:cNvSpPr>
            <a:spLocks/>
          </p:cNvSpPr>
          <p:nvPr/>
        </p:nvSpPr>
        <p:spPr bwMode="auto">
          <a:xfrm>
            <a:off x="6013450" y="5740400"/>
            <a:ext cx="406400" cy="406400"/>
          </a:xfrm>
          <a:custGeom>
            <a:avLst/>
            <a:gdLst>
              <a:gd name="T0" fmla="*/ 0 w 256"/>
              <a:gd name="T1" fmla="*/ 203200 h 256"/>
              <a:gd name="T2" fmla="*/ 203200 w 256"/>
              <a:gd name="T3" fmla="*/ 0 h 256"/>
              <a:gd name="T4" fmla="*/ 406400 w 256"/>
              <a:gd name="T5" fmla="*/ 203200 h 256"/>
              <a:gd name="T6" fmla="*/ 406400 w 256"/>
              <a:gd name="T7" fmla="*/ 203200 h 256"/>
              <a:gd name="T8" fmla="*/ 203200 w 256"/>
              <a:gd name="T9" fmla="*/ 406400 h 256"/>
              <a:gd name="T10" fmla="*/ 0 w 256"/>
              <a:gd name="T11" fmla="*/ 20320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6"/>
              <a:gd name="T19" fmla="*/ 0 h 256"/>
              <a:gd name="T20" fmla="*/ 256 w 256"/>
              <a:gd name="T21" fmla="*/ 256 h 2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6" h="256">
                <a:moveTo>
                  <a:pt x="0" y="128"/>
                </a:moveTo>
                <a:cubicBezTo>
                  <a:pt x="0" y="57"/>
                  <a:pt x="57" y="0"/>
                  <a:pt x="128" y="0"/>
                </a:cubicBezTo>
                <a:cubicBezTo>
                  <a:pt x="198" y="0"/>
                  <a:pt x="256" y="57"/>
                  <a:pt x="256" y="128"/>
                </a:cubicBezTo>
                <a:cubicBezTo>
                  <a:pt x="256" y="128"/>
                  <a:pt x="256" y="128"/>
                  <a:pt x="256" y="128"/>
                </a:cubicBezTo>
                <a:cubicBezTo>
                  <a:pt x="256" y="199"/>
                  <a:pt x="198" y="256"/>
                  <a:pt x="128" y="256"/>
                </a:cubicBezTo>
                <a:cubicBezTo>
                  <a:pt x="57" y="256"/>
                  <a:pt x="0" y="199"/>
                  <a:pt x="0" y="128"/>
                </a:cubicBezTo>
              </a:path>
            </a:pathLst>
          </a:custGeom>
          <a:noFill/>
          <a:ln w="2063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90" name="Rectangle 65"/>
          <p:cNvSpPr>
            <a:spLocks noChangeArrowheads="1"/>
          </p:cNvSpPr>
          <p:nvPr/>
        </p:nvSpPr>
        <p:spPr bwMode="auto">
          <a:xfrm>
            <a:off x="6070600" y="5805488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11</a:t>
            </a:r>
            <a:endParaRPr lang="en-US" sz="1800"/>
          </a:p>
        </p:txBody>
      </p:sp>
      <p:sp>
        <p:nvSpPr>
          <p:cNvPr id="22591" name="Freeform 66"/>
          <p:cNvSpPr>
            <a:spLocks/>
          </p:cNvSpPr>
          <p:nvPr/>
        </p:nvSpPr>
        <p:spPr bwMode="auto">
          <a:xfrm>
            <a:off x="4724400" y="5740400"/>
            <a:ext cx="406400" cy="406400"/>
          </a:xfrm>
          <a:custGeom>
            <a:avLst/>
            <a:gdLst>
              <a:gd name="T0" fmla="*/ 0 w 922"/>
              <a:gd name="T1" fmla="*/ 203200 h 922"/>
              <a:gd name="T2" fmla="*/ 203200 w 922"/>
              <a:gd name="T3" fmla="*/ 0 h 922"/>
              <a:gd name="T4" fmla="*/ 406400 w 922"/>
              <a:gd name="T5" fmla="*/ 203200 h 922"/>
              <a:gd name="T6" fmla="*/ 406400 w 922"/>
              <a:gd name="T7" fmla="*/ 203200 h 922"/>
              <a:gd name="T8" fmla="*/ 203200 w 922"/>
              <a:gd name="T9" fmla="*/ 406400 h 922"/>
              <a:gd name="T10" fmla="*/ 0 w 922"/>
              <a:gd name="T11" fmla="*/ 203200 h 9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2"/>
              <a:gd name="T19" fmla="*/ 0 h 922"/>
              <a:gd name="T20" fmla="*/ 922 w 922"/>
              <a:gd name="T21" fmla="*/ 922 h 9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2" h="922">
                <a:moveTo>
                  <a:pt x="0" y="461"/>
                </a:moveTo>
                <a:cubicBezTo>
                  <a:pt x="0" y="206"/>
                  <a:pt x="206" y="0"/>
                  <a:pt x="461" y="0"/>
                </a:cubicBezTo>
                <a:cubicBezTo>
                  <a:pt x="715" y="0"/>
                  <a:pt x="922" y="206"/>
                  <a:pt x="922" y="461"/>
                </a:cubicBezTo>
                <a:cubicBezTo>
                  <a:pt x="922" y="461"/>
                  <a:pt x="922" y="461"/>
                  <a:pt x="922" y="461"/>
                </a:cubicBezTo>
                <a:cubicBezTo>
                  <a:pt x="922" y="715"/>
                  <a:pt x="715" y="922"/>
                  <a:pt x="461" y="922"/>
                </a:cubicBezTo>
                <a:cubicBezTo>
                  <a:pt x="206" y="922"/>
                  <a:pt x="0" y="715"/>
                  <a:pt x="0" y="461"/>
                </a:cubicBezTo>
              </a:path>
            </a:pathLst>
          </a:custGeom>
          <a:solidFill>
            <a:srgbClr val="E8EEF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2" name="Freeform 67"/>
          <p:cNvSpPr>
            <a:spLocks/>
          </p:cNvSpPr>
          <p:nvPr/>
        </p:nvSpPr>
        <p:spPr bwMode="auto">
          <a:xfrm>
            <a:off x="4724400" y="5740400"/>
            <a:ext cx="406400" cy="406400"/>
          </a:xfrm>
          <a:custGeom>
            <a:avLst/>
            <a:gdLst>
              <a:gd name="T0" fmla="*/ 0 w 256"/>
              <a:gd name="T1" fmla="*/ 203200 h 256"/>
              <a:gd name="T2" fmla="*/ 203200 w 256"/>
              <a:gd name="T3" fmla="*/ 0 h 256"/>
              <a:gd name="T4" fmla="*/ 406400 w 256"/>
              <a:gd name="T5" fmla="*/ 203200 h 256"/>
              <a:gd name="T6" fmla="*/ 406400 w 256"/>
              <a:gd name="T7" fmla="*/ 203200 h 256"/>
              <a:gd name="T8" fmla="*/ 203200 w 256"/>
              <a:gd name="T9" fmla="*/ 406400 h 256"/>
              <a:gd name="T10" fmla="*/ 0 w 256"/>
              <a:gd name="T11" fmla="*/ 20320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6"/>
              <a:gd name="T19" fmla="*/ 0 h 256"/>
              <a:gd name="T20" fmla="*/ 256 w 256"/>
              <a:gd name="T21" fmla="*/ 256 h 2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6" h="256">
                <a:moveTo>
                  <a:pt x="0" y="128"/>
                </a:moveTo>
                <a:cubicBezTo>
                  <a:pt x="0" y="57"/>
                  <a:pt x="57" y="0"/>
                  <a:pt x="128" y="0"/>
                </a:cubicBezTo>
                <a:cubicBezTo>
                  <a:pt x="199" y="0"/>
                  <a:pt x="256" y="57"/>
                  <a:pt x="256" y="128"/>
                </a:cubicBezTo>
                <a:cubicBezTo>
                  <a:pt x="256" y="128"/>
                  <a:pt x="256" y="128"/>
                  <a:pt x="256" y="128"/>
                </a:cubicBezTo>
                <a:cubicBezTo>
                  <a:pt x="256" y="199"/>
                  <a:pt x="199" y="256"/>
                  <a:pt x="128" y="256"/>
                </a:cubicBezTo>
                <a:cubicBezTo>
                  <a:pt x="57" y="256"/>
                  <a:pt x="0" y="199"/>
                  <a:pt x="0" y="128"/>
                </a:cubicBezTo>
              </a:path>
            </a:pathLst>
          </a:custGeom>
          <a:noFill/>
          <a:ln w="2063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93" name="Rectangle 68"/>
          <p:cNvSpPr>
            <a:spLocks noChangeArrowheads="1"/>
          </p:cNvSpPr>
          <p:nvPr/>
        </p:nvSpPr>
        <p:spPr bwMode="auto">
          <a:xfrm>
            <a:off x="4848225" y="5805488"/>
            <a:ext cx="127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9</a:t>
            </a:r>
            <a:endParaRPr lang="en-US"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77200" cy="4419600"/>
          </a:xfrm>
        </p:spPr>
        <p:txBody>
          <a:bodyPr/>
          <a:lstStyle/>
          <a:p>
            <a:r>
              <a:rPr lang="en-US" sz="2400" dirty="0"/>
              <a:t>A </a:t>
            </a:r>
            <a:r>
              <a:rPr lang="en-US" sz="2400" b="1" dirty="0">
                <a:solidFill>
                  <a:srgbClr val="FF0000"/>
                </a:solidFill>
              </a:rPr>
              <a:t>randomized algorithm </a:t>
            </a:r>
            <a:r>
              <a:rPr lang="en-US" sz="2400" dirty="0"/>
              <a:t>is an algorithm whose behavior depends, in part, on the outcomes of random choices or the values of random bits. </a:t>
            </a:r>
          </a:p>
          <a:p>
            <a:r>
              <a:rPr lang="en-US" sz="2400" dirty="0"/>
              <a:t>The main advantage of using randomization in algorithm design is that the results are often simple and efficient. </a:t>
            </a:r>
          </a:p>
          <a:p>
            <a:r>
              <a:rPr lang="en-US" sz="2400" dirty="0"/>
              <a:t>In addition, there are some problems that need randomization for them to work effectively, because we use randomization to avoid the worst-case behavior with high probability.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Randomized Algorithms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900287-E5E2-194D-A07C-A3FC8EA239E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5507B0-FDC8-F690-B004-57B0EFD7956E}"/>
              </a:ext>
            </a:extLst>
          </p:cNvPr>
          <p:cNvSpPr txBox="1">
            <a:spLocks/>
          </p:cNvSpPr>
          <p:nvPr/>
        </p:nvSpPr>
        <p:spPr bwMode="auto">
          <a:xfrm>
            <a:off x="609600" y="3048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en-US" kern="0" dirty="0">
                <a:solidFill>
                  <a:srgbClr val="0000FF"/>
                </a:solidFill>
              </a:rPr>
              <a:t>Randomized Algorithms</a:t>
            </a:r>
          </a:p>
        </p:txBody>
      </p:sp>
    </p:spTree>
    <p:extLst>
      <p:ext uri="{BB962C8B-B14F-4D97-AF65-F5344CB8AC3E}">
        <p14:creationId xmlns:p14="http://schemas.microsoft.com/office/powerpoint/2010/main" val="22437701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Quick-Sort</a:t>
            </a:r>
          </a:p>
        </p:txBody>
      </p:sp>
      <p:sp>
        <p:nvSpPr>
          <p:cNvPr id="1741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AB36ADF6-E9A1-D944-8BF4-AE00DEAD12DF}" type="slidenum">
              <a:rPr lang="en-US" sz="1400"/>
              <a:pPr eaLnBrk="1" hangingPunct="1"/>
              <a:t>24</a:t>
            </a:fld>
            <a:endParaRPr lang="en-US" sz="1400"/>
          </a:p>
        </p:txBody>
      </p:sp>
      <p:sp>
        <p:nvSpPr>
          <p:cNvPr id="17411" name="Rectangle 50"/>
          <p:cNvSpPr>
            <a:spLocks noChangeArrowheads="1"/>
          </p:cNvSpPr>
          <p:nvPr/>
        </p:nvSpPr>
        <p:spPr bwMode="auto">
          <a:xfrm>
            <a:off x="5816600" y="5670550"/>
            <a:ext cx="228600" cy="342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</a:rPr>
              <a:t>Traditional Quick-Sort</a:t>
            </a:r>
          </a:p>
        </p:txBody>
      </p:sp>
      <p:sp>
        <p:nvSpPr>
          <p:cNvPr id="1741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76400"/>
            <a:ext cx="4114800" cy="45720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chemeClr val="tx2"/>
                </a:solidFill>
                <a:latin typeface="Tahoma" charset="0"/>
              </a:rPr>
              <a:t>Quick-sort</a:t>
            </a:r>
            <a:r>
              <a:rPr lang="en-US" sz="2400" dirty="0">
                <a:latin typeface="Tahoma" charset="0"/>
              </a:rPr>
              <a:t> is a classic sorting algorithm based on the divide-and-conquer paradigm:</a:t>
            </a:r>
          </a:p>
          <a:p>
            <a:pPr lvl="1" eaLnBrk="1" hangingPunct="1"/>
            <a:r>
              <a:rPr lang="en-US" sz="2000" dirty="0">
                <a:solidFill>
                  <a:schemeClr val="tx2"/>
                </a:solidFill>
                <a:latin typeface="Tahoma" charset="0"/>
              </a:rPr>
              <a:t>Divide</a:t>
            </a:r>
            <a:r>
              <a:rPr lang="en-US" sz="2000" dirty="0">
                <a:latin typeface="Tahoma" charset="0"/>
              </a:rPr>
              <a:t>: pick the first element </a:t>
            </a:r>
            <a:r>
              <a:rPr lang="en-US" sz="2000" b="1" i="1" dirty="0">
                <a:latin typeface="Times New Roman" charset="0"/>
              </a:rPr>
              <a:t>x</a:t>
            </a:r>
            <a:r>
              <a:rPr lang="en-US" sz="2000" dirty="0">
                <a:latin typeface="Tahoma" charset="0"/>
              </a:rPr>
              <a:t> (called 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pivot</a:t>
            </a:r>
            <a:r>
              <a:rPr lang="en-US" sz="2000" dirty="0">
                <a:latin typeface="Tahoma" charset="0"/>
              </a:rPr>
              <a:t>) and partition </a:t>
            </a:r>
            <a:r>
              <a:rPr lang="en-US" sz="2000" b="1" i="1" dirty="0">
                <a:latin typeface="Times New Roman" charset="0"/>
              </a:rPr>
              <a:t>S</a:t>
            </a:r>
            <a:r>
              <a:rPr lang="en-US" sz="2000" dirty="0">
                <a:latin typeface="Tahoma" charset="0"/>
              </a:rPr>
              <a:t> into </a:t>
            </a:r>
          </a:p>
          <a:p>
            <a:pPr lvl="2" eaLnBrk="1" hangingPunct="1"/>
            <a:r>
              <a:rPr lang="en-US" sz="1800" b="1" i="1" dirty="0">
                <a:latin typeface="Times New Roman" charset="0"/>
              </a:rPr>
              <a:t>L </a:t>
            </a:r>
            <a:r>
              <a:rPr lang="en-US" sz="1800" dirty="0">
                <a:latin typeface="Tahoma" charset="0"/>
              </a:rPr>
              <a:t>elements less than </a:t>
            </a:r>
            <a:r>
              <a:rPr lang="en-US" sz="1800" b="1" i="1" dirty="0">
                <a:latin typeface="Times New Roman" charset="0"/>
              </a:rPr>
              <a:t>x</a:t>
            </a:r>
          </a:p>
          <a:p>
            <a:pPr lvl="2" eaLnBrk="1" hangingPunct="1"/>
            <a:r>
              <a:rPr lang="en-US" sz="1800" b="1" i="1" dirty="0">
                <a:latin typeface="Times New Roman" charset="0"/>
              </a:rPr>
              <a:t>E </a:t>
            </a:r>
            <a:r>
              <a:rPr lang="en-US" sz="1800" dirty="0">
                <a:latin typeface="Tahoma" charset="0"/>
              </a:rPr>
              <a:t>elements equal </a:t>
            </a:r>
            <a:r>
              <a:rPr lang="en-US" sz="1800" b="1" i="1" dirty="0">
                <a:latin typeface="Times New Roman" charset="0"/>
              </a:rPr>
              <a:t>x</a:t>
            </a:r>
            <a:endParaRPr lang="en-US" sz="1800" dirty="0">
              <a:latin typeface="Tahoma" charset="0"/>
            </a:endParaRPr>
          </a:p>
          <a:p>
            <a:pPr lvl="2" eaLnBrk="1" hangingPunct="1"/>
            <a:r>
              <a:rPr lang="en-US" sz="1800" b="1" i="1" dirty="0">
                <a:latin typeface="Times New Roman" charset="0"/>
              </a:rPr>
              <a:t>G </a:t>
            </a:r>
            <a:r>
              <a:rPr lang="en-US" sz="1800" dirty="0">
                <a:latin typeface="Tahoma" charset="0"/>
              </a:rPr>
              <a:t>elements greater than </a:t>
            </a:r>
            <a:r>
              <a:rPr lang="en-US" sz="1800" b="1" i="1" dirty="0">
                <a:latin typeface="Times New Roman" charset="0"/>
              </a:rPr>
              <a:t>x</a:t>
            </a:r>
            <a:endParaRPr lang="en-US" sz="1800" dirty="0">
              <a:latin typeface="Tahoma" charset="0"/>
            </a:endParaRPr>
          </a:p>
          <a:p>
            <a:pPr lvl="1" eaLnBrk="1" hangingPunct="1"/>
            <a:r>
              <a:rPr lang="en-US" sz="2000" dirty="0">
                <a:solidFill>
                  <a:schemeClr val="tx2"/>
                </a:solidFill>
                <a:latin typeface="Tahoma" charset="0"/>
              </a:rPr>
              <a:t>Recur</a:t>
            </a:r>
            <a:r>
              <a:rPr lang="en-US" sz="2000" dirty="0">
                <a:latin typeface="Tahoma" charset="0"/>
              </a:rPr>
              <a:t>: sort </a:t>
            </a:r>
            <a:r>
              <a:rPr lang="en-US" sz="2000" b="1" i="1" dirty="0">
                <a:latin typeface="Times New Roman" charset="0"/>
              </a:rPr>
              <a:t>L </a:t>
            </a:r>
            <a:r>
              <a:rPr lang="en-US" sz="2000" dirty="0">
                <a:latin typeface="Tahoma" charset="0"/>
              </a:rPr>
              <a:t>and </a:t>
            </a:r>
            <a:r>
              <a:rPr lang="en-US" sz="2000" b="1" i="1" dirty="0">
                <a:latin typeface="Times New Roman" charset="0"/>
              </a:rPr>
              <a:t>G</a:t>
            </a:r>
            <a:endParaRPr lang="en-US" sz="2000" dirty="0">
              <a:latin typeface="Tahoma" charset="0"/>
            </a:endParaRPr>
          </a:p>
          <a:p>
            <a:pPr lvl="1" eaLnBrk="1" hangingPunct="1"/>
            <a:r>
              <a:rPr lang="en-US" sz="2000" dirty="0">
                <a:solidFill>
                  <a:schemeClr val="tx2"/>
                </a:solidFill>
                <a:latin typeface="Tahoma" charset="0"/>
              </a:rPr>
              <a:t>Conquer</a:t>
            </a:r>
            <a:r>
              <a:rPr lang="en-US" sz="2000" dirty="0">
                <a:latin typeface="Tahoma" charset="0"/>
              </a:rPr>
              <a:t>: </a:t>
            </a:r>
            <a:r>
              <a:rPr lang="en-US" sz="2000" dirty="0" err="1">
                <a:latin typeface="Tahoma" charset="0"/>
              </a:rPr>
              <a:t>concat</a:t>
            </a:r>
            <a:r>
              <a:rPr lang="en-US" sz="2000" dirty="0">
                <a:latin typeface="Tahoma" charset="0"/>
              </a:rPr>
              <a:t> </a:t>
            </a:r>
            <a:r>
              <a:rPr lang="en-US" sz="2000" b="1" i="1" dirty="0">
                <a:latin typeface="Times New Roman" charset="0"/>
              </a:rPr>
              <a:t>L</a:t>
            </a:r>
            <a:r>
              <a:rPr lang="en-US" sz="2000" dirty="0">
                <a:latin typeface="Tahoma" charset="0"/>
              </a:rPr>
              <a:t>, </a:t>
            </a:r>
            <a:r>
              <a:rPr lang="en-US" sz="2000" b="1" i="1" dirty="0">
                <a:latin typeface="Times New Roman" charset="0"/>
              </a:rPr>
              <a:t>E</a:t>
            </a:r>
            <a:r>
              <a:rPr lang="en-US" sz="2000" b="1" i="1" dirty="0">
                <a:latin typeface="Tahoma" charset="0"/>
              </a:rPr>
              <a:t> </a:t>
            </a:r>
            <a:r>
              <a:rPr lang="en-US" sz="2000" dirty="0">
                <a:latin typeface="Tahoma" charset="0"/>
              </a:rPr>
              <a:t>and </a:t>
            </a:r>
            <a:r>
              <a:rPr lang="en-US" sz="2000" b="1" i="1" dirty="0">
                <a:latin typeface="Times New Roman" charset="0"/>
              </a:rPr>
              <a:t>G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7048500" y="1652588"/>
            <a:ext cx="228600" cy="10604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5816600" y="2238375"/>
            <a:ext cx="228600" cy="4572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Rectangle 9"/>
          <p:cNvSpPr>
            <a:spLocks noChangeArrowheads="1"/>
          </p:cNvSpPr>
          <p:nvPr/>
        </p:nvSpPr>
        <p:spPr bwMode="auto">
          <a:xfrm>
            <a:off x="6629400" y="2409825"/>
            <a:ext cx="228600" cy="2857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Rectangle 10"/>
          <p:cNvSpPr>
            <a:spLocks noChangeArrowheads="1"/>
          </p:cNvSpPr>
          <p:nvPr/>
        </p:nvSpPr>
        <p:spPr bwMode="auto">
          <a:xfrm>
            <a:off x="5409762" y="2066925"/>
            <a:ext cx="228600" cy="628650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i="1">
                <a:latin typeface="Times New Roman" charset="0"/>
              </a:rPr>
              <a:t>x</a:t>
            </a:r>
          </a:p>
        </p:txBody>
      </p:sp>
      <p:sp>
        <p:nvSpPr>
          <p:cNvPr id="17418" name="Rectangle 11"/>
          <p:cNvSpPr>
            <a:spLocks noChangeArrowheads="1"/>
          </p:cNvSpPr>
          <p:nvPr/>
        </p:nvSpPr>
        <p:spPr bwMode="auto">
          <a:xfrm>
            <a:off x="7442200" y="1724025"/>
            <a:ext cx="228600" cy="9715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Rectangle 12"/>
          <p:cNvSpPr>
            <a:spLocks noChangeArrowheads="1"/>
          </p:cNvSpPr>
          <p:nvPr/>
        </p:nvSpPr>
        <p:spPr bwMode="auto">
          <a:xfrm>
            <a:off x="7848600" y="2352675"/>
            <a:ext cx="228600" cy="342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Rectangle 23"/>
          <p:cNvSpPr>
            <a:spLocks noChangeArrowheads="1"/>
          </p:cNvSpPr>
          <p:nvPr/>
        </p:nvSpPr>
        <p:spPr bwMode="auto">
          <a:xfrm>
            <a:off x="6223000" y="1895475"/>
            <a:ext cx="228600" cy="8001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1" name="Rectangle 24"/>
          <p:cNvSpPr>
            <a:spLocks noChangeArrowheads="1"/>
          </p:cNvSpPr>
          <p:nvPr/>
        </p:nvSpPr>
        <p:spPr bwMode="auto">
          <a:xfrm>
            <a:off x="7543800" y="3095625"/>
            <a:ext cx="228600" cy="10604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Rectangle 25"/>
          <p:cNvSpPr>
            <a:spLocks noChangeArrowheads="1"/>
          </p:cNvSpPr>
          <p:nvPr/>
        </p:nvSpPr>
        <p:spPr bwMode="auto">
          <a:xfrm>
            <a:off x="8382000" y="3184525"/>
            <a:ext cx="228600" cy="9715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Rectangle 26"/>
          <p:cNvSpPr>
            <a:spLocks noChangeArrowheads="1"/>
          </p:cNvSpPr>
          <p:nvPr/>
        </p:nvSpPr>
        <p:spPr bwMode="auto">
          <a:xfrm>
            <a:off x="7962900" y="3355975"/>
            <a:ext cx="228600" cy="8001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24" name="Group 31"/>
          <p:cNvGrpSpPr>
            <a:grpSpLocks/>
          </p:cNvGrpSpPr>
          <p:nvPr/>
        </p:nvGrpSpPr>
        <p:grpSpPr bwMode="auto">
          <a:xfrm>
            <a:off x="5111750" y="3705225"/>
            <a:ext cx="1054100" cy="457200"/>
            <a:chOff x="3320" y="2304"/>
            <a:chExt cx="664" cy="384"/>
          </a:xfrm>
        </p:grpSpPr>
        <p:sp>
          <p:nvSpPr>
            <p:cNvPr id="17435" name="Rectangle 27"/>
            <p:cNvSpPr>
              <a:spLocks noChangeArrowheads="1"/>
            </p:cNvSpPr>
            <p:nvPr/>
          </p:nvSpPr>
          <p:spPr bwMode="auto">
            <a:xfrm>
              <a:off x="3320" y="2304"/>
              <a:ext cx="144" cy="384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6" name="Rectangle 28"/>
            <p:cNvSpPr>
              <a:spLocks noChangeArrowheads="1"/>
            </p:cNvSpPr>
            <p:nvPr/>
          </p:nvSpPr>
          <p:spPr bwMode="auto">
            <a:xfrm>
              <a:off x="3580" y="2448"/>
              <a:ext cx="144" cy="24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7" name="Rectangle 29"/>
            <p:cNvSpPr>
              <a:spLocks noChangeArrowheads="1"/>
            </p:cNvSpPr>
            <p:nvPr/>
          </p:nvSpPr>
          <p:spPr bwMode="auto">
            <a:xfrm>
              <a:off x="3840" y="2400"/>
              <a:ext cx="144" cy="28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25" name="Rectangle 30"/>
          <p:cNvSpPr>
            <a:spLocks noChangeArrowheads="1"/>
          </p:cNvSpPr>
          <p:nvPr/>
        </p:nvSpPr>
        <p:spPr bwMode="auto">
          <a:xfrm>
            <a:off x="6743700" y="3533775"/>
            <a:ext cx="228600" cy="628650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i="1">
                <a:latin typeface="Times New Roman" charset="0"/>
              </a:rPr>
              <a:t>x</a:t>
            </a:r>
          </a:p>
        </p:txBody>
      </p:sp>
      <p:sp>
        <p:nvSpPr>
          <p:cNvPr id="17426" name="AutoShape 33"/>
          <p:cNvSpPr>
            <a:spLocks/>
          </p:cNvSpPr>
          <p:nvPr/>
        </p:nvSpPr>
        <p:spPr bwMode="auto">
          <a:xfrm rot="-5400000">
            <a:off x="5486400" y="3686175"/>
            <a:ext cx="304800" cy="1219200"/>
          </a:xfrm>
          <a:prstGeom prst="leftBrace">
            <a:avLst>
              <a:gd name="adj1" fmla="val 3333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tIns="0" rIns="548640" bIns="0"/>
          <a:lstStyle/>
          <a:p>
            <a:r>
              <a:rPr lang="en-US" sz="2000" b="1" i="1">
                <a:latin typeface="Times New Roman" charset="0"/>
              </a:rPr>
              <a:t>L</a:t>
            </a:r>
          </a:p>
        </p:txBody>
      </p:sp>
      <p:sp>
        <p:nvSpPr>
          <p:cNvPr id="17427" name="AutoShape 35"/>
          <p:cNvSpPr>
            <a:spLocks/>
          </p:cNvSpPr>
          <p:nvPr/>
        </p:nvSpPr>
        <p:spPr bwMode="auto">
          <a:xfrm rot="-5400000">
            <a:off x="7924800" y="3686175"/>
            <a:ext cx="304800" cy="1219200"/>
          </a:xfrm>
          <a:prstGeom prst="leftBrace">
            <a:avLst>
              <a:gd name="adj1" fmla="val 3333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tIns="0" rIns="548640" bIns="0"/>
          <a:lstStyle/>
          <a:p>
            <a:r>
              <a:rPr lang="en-US" sz="2000" b="1" i="1">
                <a:latin typeface="Times New Roman" charset="0"/>
              </a:rPr>
              <a:t>G</a:t>
            </a:r>
          </a:p>
        </p:txBody>
      </p:sp>
      <p:sp>
        <p:nvSpPr>
          <p:cNvPr id="17428" name="AutoShape 36"/>
          <p:cNvSpPr>
            <a:spLocks/>
          </p:cNvSpPr>
          <p:nvPr/>
        </p:nvSpPr>
        <p:spPr bwMode="auto">
          <a:xfrm rot="-5400000">
            <a:off x="6705600" y="3990975"/>
            <a:ext cx="304800" cy="609600"/>
          </a:xfrm>
          <a:prstGeom prst="leftBrace">
            <a:avLst>
              <a:gd name="adj1" fmla="val 1666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tIns="0" rIns="548640" bIns="0"/>
          <a:lstStyle/>
          <a:p>
            <a:r>
              <a:rPr lang="en-US" sz="2000" b="1" i="1">
                <a:latin typeface="Times New Roman" charset="0"/>
              </a:rPr>
              <a:t>E</a:t>
            </a:r>
          </a:p>
        </p:txBody>
      </p:sp>
      <p:sp>
        <p:nvSpPr>
          <p:cNvPr id="17429" name="Rectangle 38"/>
          <p:cNvSpPr>
            <a:spLocks noChangeArrowheads="1"/>
          </p:cNvSpPr>
          <p:nvPr/>
        </p:nvSpPr>
        <p:spPr bwMode="auto">
          <a:xfrm>
            <a:off x="7442200" y="5041900"/>
            <a:ext cx="228600" cy="9715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Rectangle 39"/>
          <p:cNvSpPr>
            <a:spLocks noChangeArrowheads="1"/>
          </p:cNvSpPr>
          <p:nvPr/>
        </p:nvSpPr>
        <p:spPr bwMode="auto">
          <a:xfrm>
            <a:off x="7848600" y="4953000"/>
            <a:ext cx="228600" cy="10604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31" name="Rectangle 42"/>
          <p:cNvSpPr>
            <a:spLocks noChangeArrowheads="1"/>
          </p:cNvSpPr>
          <p:nvPr/>
        </p:nvSpPr>
        <p:spPr bwMode="auto">
          <a:xfrm>
            <a:off x="6223000" y="5556250"/>
            <a:ext cx="228600" cy="4572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32" name="Rectangle 45"/>
          <p:cNvSpPr>
            <a:spLocks noChangeArrowheads="1"/>
          </p:cNvSpPr>
          <p:nvPr/>
        </p:nvSpPr>
        <p:spPr bwMode="auto">
          <a:xfrm>
            <a:off x="6629400" y="5384800"/>
            <a:ext cx="228600" cy="628650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i="1">
                <a:latin typeface="Times New Roman" charset="0"/>
              </a:rPr>
              <a:t>x</a:t>
            </a:r>
          </a:p>
        </p:txBody>
      </p:sp>
      <p:sp>
        <p:nvSpPr>
          <p:cNvPr id="17433" name="Rectangle 49"/>
          <p:cNvSpPr>
            <a:spLocks noChangeArrowheads="1"/>
          </p:cNvSpPr>
          <p:nvPr/>
        </p:nvSpPr>
        <p:spPr bwMode="auto">
          <a:xfrm>
            <a:off x="5410200" y="5727700"/>
            <a:ext cx="228600" cy="2857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34" name="Rectangle 51"/>
          <p:cNvSpPr>
            <a:spLocks noChangeArrowheads="1"/>
          </p:cNvSpPr>
          <p:nvPr/>
        </p:nvSpPr>
        <p:spPr bwMode="auto">
          <a:xfrm>
            <a:off x="7035800" y="5213350"/>
            <a:ext cx="228600" cy="8001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373DF-78AE-9192-C4C1-7025BEC34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609600"/>
          </a:xfrm>
        </p:spPr>
        <p:txBody>
          <a:bodyPr/>
          <a:lstStyle/>
          <a:p>
            <a:r>
              <a:rPr lang="en-US" dirty="0"/>
              <a:t>Traditional Quick-Sort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761F7-93EA-629B-B38F-A0A9CFCF6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0600"/>
            <a:ext cx="7772400" cy="5029200"/>
          </a:xfrm>
        </p:spPr>
        <p:txBody>
          <a:bodyPr/>
          <a:lstStyle/>
          <a:p>
            <a:r>
              <a:rPr lang="en-US" dirty="0"/>
              <a:t>Worst-case running time is O(n</a:t>
            </a:r>
            <a:r>
              <a:rPr lang="en-US" baseline="30000" dirty="0"/>
              <a:t>2</a:t>
            </a:r>
            <a:r>
              <a:rPr lang="en-US" dirty="0"/>
              <a:t>).</a:t>
            </a:r>
          </a:p>
          <a:p>
            <a:r>
              <a:rPr lang="en-US" dirty="0"/>
              <a:t>T(n) = T(n-1) + n</a:t>
            </a:r>
          </a:p>
          <a:p>
            <a:r>
              <a:rPr lang="en-US" dirty="0"/>
              <a:t>Example: The array is already sorted!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1673A3-13EF-20E1-3846-5410AEBA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392B5-E2F4-E8FF-207C-0F3C6A5AF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983624"/>
            <a:ext cx="6502400" cy="3543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2DBC8C-17BB-E91C-2AAE-73C4B6EA2166}"/>
              </a:ext>
            </a:extLst>
          </p:cNvPr>
          <p:cNvSpPr txBox="1"/>
          <p:nvPr/>
        </p:nvSpPr>
        <p:spPr>
          <a:xfrm>
            <a:off x="76200" y="6526924"/>
            <a:ext cx="7301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Illustration of a worst-case recursion tree for quick-sort generated using Nana Banana Pro</a:t>
            </a:r>
          </a:p>
        </p:txBody>
      </p:sp>
    </p:spTree>
    <p:extLst>
      <p:ext uri="{BB962C8B-B14F-4D97-AF65-F5344CB8AC3E}">
        <p14:creationId xmlns:p14="http://schemas.microsoft.com/office/powerpoint/2010/main" val="1635903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Analysis of Algorithms</a:t>
            </a:r>
          </a:p>
        </p:txBody>
      </p:sp>
      <p:sp>
        <p:nvSpPr>
          <p:cNvPr id="3789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E6AEF34B-92C3-BB4E-AB3E-D8ABE608E88D}" type="slidenum">
              <a:rPr lang="en-US" sz="1400"/>
              <a:pPr eaLnBrk="1" hangingPunct="1"/>
              <a:t>26</a:t>
            </a:fld>
            <a:endParaRPr lang="en-US" sz="1400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61937"/>
            <a:ext cx="8473966" cy="828675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</a:rPr>
              <a:t>Visualizing the Worst-Case Time</a:t>
            </a:r>
          </a:p>
        </p:txBody>
      </p:sp>
      <p:sp>
        <p:nvSpPr>
          <p:cNvPr id="3789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663466" y="1619249"/>
            <a:ext cx="3886200" cy="4352925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Tahoma" charset="0"/>
              </a:rPr>
              <a:t>The worst-case  running time of </a:t>
            </a:r>
            <a:r>
              <a:rPr lang="en-US" sz="2400" dirty="0">
                <a:solidFill>
                  <a:schemeClr val="tx2"/>
                </a:solidFill>
              </a:rPr>
              <a:t>traditional Quick-Sort</a:t>
            </a:r>
            <a:r>
              <a:rPr lang="en-US" sz="2400" b="1" i="1" dirty="0">
                <a:solidFill>
                  <a:schemeClr val="tx2"/>
                </a:solidFill>
                <a:latin typeface="Times New Roman" charset="0"/>
              </a:rPr>
              <a:t> </a:t>
            </a:r>
            <a:r>
              <a:rPr lang="en-US" sz="2400" dirty="0">
                <a:latin typeface="Tahoma" charset="0"/>
              </a:rPr>
              <a:t>is</a:t>
            </a:r>
            <a:br>
              <a:rPr lang="en-US" sz="2400" dirty="0">
                <a:latin typeface="Tahoma" charset="0"/>
              </a:rPr>
            </a:br>
            <a:r>
              <a:rPr lang="en-US" sz="2400" b="1" i="1" dirty="0">
                <a:latin typeface="Times New Roman" charset="0"/>
              </a:rPr>
              <a:t>O</a:t>
            </a:r>
            <a:r>
              <a:rPr lang="en-US" sz="2400" dirty="0">
                <a:latin typeface="Times New Roman" charset="0"/>
                <a:sym typeface="Symbol" charset="0"/>
              </a:rPr>
              <a:t>(1 </a:t>
            </a:r>
            <a:r>
              <a:rPr lang="en-US" sz="2400" dirty="0">
                <a:latin typeface="Symbol" charset="0"/>
                <a:sym typeface="Symbol" charset="0"/>
              </a:rPr>
              <a:t>+ </a:t>
            </a:r>
            <a:r>
              <a:rPr lang="en-US" sz="2400" dirty="0">
                <a:latin typeface="Times New Roman" charset="0"/>
                <a:sym typeface="Symbol" charset="0"/>
              </a:rPr>
              <a:t>2 </a:t>
            </a:r>
            <a:r>
              <a:rPr lang="en-US" sz="2400" dirty="0">
                <a:latin typeface="Symbol" charset="0"/>
                <a:sym typeface="Symbol" charset="0"/>
              </a:rPr>
              <a:t>+ </a:t>
            </a:r>
            <a:r>
              <a:rPr lang="en-US" sz="2400" dirty="0">
                <a:latin typeface="Times New Roman" charset="0"/>
                <a:sym typeface="Symbol" charset="0"/>
              </a:rPr>
              <a:t>…</a:t>
            </a:r>
            <a:r>
              <a:rPr lang="en-US" sz="2400" dirty="0">
                <a:latin typeface="Symbol" charset="0"/>
                <a:sym typeface="Symbol" charset="0"/>
              </a:rPr>
              <a:t>+ </a:t>
            </a:r>
            <a:r>
              <a:rPr lang="en-US" sz="2400" b="1" i="1" dirty="0">
                <a:latin typeface="Times New Roman" charset="0"/>
                <a:sym typeface="Symbol" charset="0"/>
              </a:rPr>
              <a:t>n</a:t>
            </a:r>
            <a:r>
              <a:rPr lang="en-US" sz="2400" dirty="0">
                <a:latin typeface="Times New Roman" charset="0"/>
                <a:sym typeface="Symbol" charset="0"/>
              </a:rPr>
              <a:t>)</a:t>
            </a:r>
            <a:endParaRPr lang="en-US" sz="2400" dirty="0">
              <a:latin typeface="Tahoma" charset="0"/>
            </a:endParaRPr>
          </a:p>
          <a:p>
            <a:pPr eaLnBrk="1" hangingPunct="1"/>
            <a:r>
              <a:rPr lang="en-US" sz="2400" dirty="0">
                <a:latin typeface="Tahoma" charset="0"/>
              </a:rPr>
              <a:t>The sum of the first </a:t>
            </a:r>
            <a:r>
              <a:rPr lang="en-US" sz="2400" b="1" i="1" dirty="0">
                <a:latin typeface="Times New Roman" charset="0"/>
                <a:sym typeface="Symbol" charset="0"/>
              </a:rPr>
              <a:t>n</a:t>
            </a:r>
            <a:r>
              <a:rPr lang="en-US" sz="2400" dirty="0">
                <a:latin typeface="Tahoma" charset="0"/>
              </a:rPr>
              <a:t> integers is </a:t>
            </a:r>
            <a:r>
              <a:rPr lang="en-US" sz="2400" b="1" i="1" dirty="0">
                <a:latin typeface="Times New Roman" charset="0"/>
              </a:rPr>
              <a:t>n</a:t>
            </a:r>
            <a:r>
              <a:rPr lang="en-US" sz="2400" dirty="0">
                <a:latin typeface="Times New Roman" charset="0"/>
                <a:sym typeface="Symbol" charset="0"/>
              </a:rPr>
              <a:t>(</a:t>
            </a:r>
            <a:r>
              <a:rPr lang="en-US" sz="2400" b="1" i="1" dirty="0">
                <a:latin typeface="Times New Roman" charset="0"/>
              </a:rPr>
              <a:t>n</a:t>
            </a:r>
            <a:r>
              <a:rPr lang="en-US" sz="2400" dirty="0">
                <a:latin typeface="Times New Roman" charset="0"/>
                <a:sym typeface="Symbol" charset="0"/>
              </a:rPr>
              <a:t> </a:t>
            </a:r>
            <a:r>
              <a:rPr lang="en-US" sz="2400" dirty="0">
                <a:latin typeface="Symbol" charset="0"/>
                <a:sym typeface="Symbol" charset="0"/>
              </a:rPr>
              <a:t>+ </a:t>
            </a:r>
            <a:r>
              <a:rPr lang="en-US" sz="2400" dirty="0">
                <a:latin typeface="Times New Roman" charset="0"/>
                <a:sym typeface="Symbol" charset="0"/>
              </a:rPr>
              <a:t>1) </a:t>
            </a:r>
            <a:r>
              <a:rPr lang="en-US" sz="2400" b="1" dirty="0">
                <a:latin typeface="Symbol" charset="0"/>
                <a:sym typeface="Symbol" charset="0"/>
              </a:rPr>
              <a:t>/ </a:t>
            </a:r>
            <a:r>
              <a:rPr lang="en-US" sz="2400" dirty="0">
                <a:latin typeface="Times New Roman" charset="0"/>
                <a:sym typeface="Symbol" charset="0"/>
              </a:rPr>
              <a:t>2</a:t>
            </a:r>
          </a:p>
          <a:p>
            <a:pPr lvl="1" eaLnBrk="1" hangingPunct="1"/>
            <a:r>
              <a:rPr lang="en-US" sz="2000" dirty="0">
                <a:latin typeface="Tahoma" charset="0"/>
                <a:sym typeface="Symbol" charset="0"/>
              </a:rPr>
              <a:t>There is a simple visual proof of this fact</a:t>
            </a:r>
          </a:p>
          <a:p>
            <a:pPr eaLnBrk="1" hangingPunct="1"/>
            <a:r>
              <a:rPr lang="en-US" sz="2400" dirty="0">
                <a:latin typeface="Tahoma" charset="0"/>
              </a:rPr>
              <a:t>Thus, algorithm </a:t>
            </a:r>
            <a:r>
              <a:rPr lang="en-US" sz="2400" dirty="0">
                <a:solidFill>
                  <a:schemeClr val="tx2"/>
                </a:solidFill>
              </a:rPr>
              <a:t>Quick-Sort</a:t>
            </a:r>
            <a:r>
              <a:rPr lang="en-US" sz="2400" b="1" i="1" dirty="0">
                <a:solidFill>
                  <a:schemeClr val="tx2"/>
                </a:solidFill>
                <a:latin typeface="Times New Roman" charset="0"/>
              </a:rPr>
              <a:t> </a:t>
            </a:r>
            <a:r>
              <a:rPr lang="en-US" sz="2400" dirty="0">
                <a:latin typeface="Tahoma" charset="0"/>
              </a:rPr>
              <a:t>runs in </a:t>
            </a:r>
            <a:r>
              <a:rPr lang="en-US" sz="2400" b="1" i="1" dirty="0">
                <a:latin typeface="Times New Roman" charset="0"/>
                <a:sym typeface="Symbol" charset="0"/>
              </a:rPr>
              <a:t>O</a:t>
            </a:r>
            <a:r>
              <a:rPr lang="en-US" sz="2400" dirty="0">
                <a:latin typeface="Times New Roman" charset="0"/>
                <a:sym typeface="Symbol" charset="0"/>
              </a:rPr>
              <a:t>(</a:t>
            </a:r>
            <a:r>
              <a:rPr lang="en-US" sz="2400" b="1" i="1" dirty="0">
                <a:latin typeface="Times New Roman" charset="0"/>
                <a:sym typeface="Symbol" charset="0"/>
              </a:rPr>
              <a:t>n</a:t>
            </a:r>
            <a:r>
              <a:rPr lang="en-US" sz="2400" baseline="30000" dirty="0">
                <a:latin typeface="Times New Roman" charset="0"/>
                <a:sym typeface="Symbol" charset="0"/>
              </a:rPr>
              <a:t>2</a:t>
            </a:r>
            <a:r>
              <a:rPr lang="en-US" sz="2400" dirty="0">
                <a:latin typeface="Times New Roman" charset="0"/>
                <a:sym typeface="Symbol" charset="0"/>
              </a:rPr>
              <a:t>) </a:t>
            </a:r>
            <a:r>
              <a:rPr lang="en-US" sz="2400" dirty="0">
                <a:latin typeface="Tahoma" charset="0"/>
              </a:rPr>
              <a:t>time </a:t>
            </a:r>
          </a:p>
        </p:txBody>
      </p:sp>
      <p:graphicFrame>
        <p:nvGraphicFramePr>
          <p:cNvPr id="37893" name="Object 6"/>
          <p:cNvGraphicFramePr>
            <a:graphicFrameLocks noChangeAspect="1"/>
          </p:cNvGraphicFramePr>
          <p:nvPr/>
        </p:nvGraphicFramePr>
        <p:xfrm>
          <a:off x="4876800" y="1514475"/>
          <a:ext cx="3981450" cy="456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3771900" imgH="4051300" progId="MSGraph.Chart.8">
                  <p:embed followColorScheme="full"/>
                </p:oleObj>
              </mc:Choice>
              <mc:Fallback>
                <p:oleObj name="Chart" r:id="rId2" imgW="3771900" imgH="4051300" progId="MSGraph.Chart.8">
                  <p:embed followColorScheme="full"/>
                  <p:pic>
                    <p:nvPicPr>
                      <p:cNvPr id="3789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1514475"/>
                        <a:ext cx="3981450" cy="456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B85B6-3F40-4B80-7083-48570178F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oter Placeholder 5">
            <a:extLst>
              <a:ext uri="{FF2B5EF4-FFF2-40B4-BE49-F238E27FC236}">
                <a16:creationId xmlns:a16="http://schemas.microsoft.com/office/drawing/2014/main" id="{049E707A-25EF-1B67-2459-5E020BBBA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Quick-Sort</a:t>
            </a:r>
          </a:p>
        </p:txBody>
      </p:sp>
      <p:sp>
        <p:nvSpPr>
          <p:cNvPr id="17410" name="Slide Number Placeholder 6">
            <a:extLst>
              <a:ext uri="{FF2B5EF4-FFF2-40B4-BE49-F238E27FC236}">
                <a16:creationId xmlns:a16="http://schemas.microsoft.com/office/drawing/2014/main" id="{D3F35DB3-51C9-9651-CB8B-44DFC0F86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AB36ADF6-E9A1-D944-8BF4-AE00DEAD12DF}" type="slidenum">
              <a:rPr lang="en-US" sz="1400"/>
              <a:pPr eaLnBrk="1" hangingPunct="1"/>
              <a:t>27</a:t>
            </a:fld>
            <a:endParaRPr lang="en-US" sz="1400"/>
          </a:p>
        </p:txBody>
      </p:sp>
      <p:sp>
        <p:nvSpPr>
          <p:cNvPr id="17411" name="Rectangle 50">
            <a:extLst>
              <a:ext uri="{FF2B5EF4-FFF2-40B4-BE49-F238E27FC236}">
                <a16:creationId xmlns:a16="http://schemas.microsoft.com/office/drawing/2014/main" id="{BD925690-04BF-D550-8C72-06CE8E3A1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00" y="5670550"/>
            <a:ext cx="228600" cy="342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CF73DE4A-6E20-785C-F920-A1C1A038B0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873125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</a:rPr>
              <a:t>Randomized Quick-Sort</a:t>
            </a:r>
          </a:p>
        </p:txBody>
      </p:sp>
      <p:sp>
        <p:nvSpPr>
          <p:cNvPr id="17413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6E9AB873-7911-3537-AA09-EB088FF3FBB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4114800" cy="48768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chemeClr val="tx2"/>
                </a:solidFill>
                <a:latin typeface="Tahoma" charset="0"/>
              </a:rPr>
              <a:t>Randomized Quick-sort</a:t>
            </a:r>
            <a:r>
              <a:rPr lang="en-US" sz="2400" dirty="0">
                <a:latin typeface="Tahoma" charset="0"/>
              </a:rPr>
              <a:t> is a randomized sorting algorithm based on the divide-and-conquer paradigm:</a:t>
            </a:r>
          </a:p>
          <a:p>
            <a:pPr lvl="1" eaLnBrk="1" hangingPunct="1"/>
            <a:r>
              <a:rPr lang="en-US" sz="2000" dirty="0">
                <a:solidFill>
                  <a:schemeClr val="tx2"/>
                </a:solidFill>
                <a:latin typeface="Tahoma" charset="0"/>
              </a:rPr>
              <a:t>Divide</a:t>
            </a:r>
            <a:r>
              <a:rPr lang="en-US" sz="2000" dirty="0">
                <a:latin typeface="Tahoma" charset="0"/>
              </a:rPr>
              <a:t>: pick a </a:t>
            </a:r>
            <a:r>
              <a:rPr lang="en-US" sz="2000" b="1" dirty="0">
                <a:solidFill>
                  <a:srgbClr val="FF0000"/>
                </a:solidFill>
                <a:latin typeface="Tahoma" charset="0"/>
              </a:rPr>
              <a:t>random</a:t>
            </a:r>
            <a:r>
              <a:rPr lang="en-US" sz="2000" dirty="0">
                <a:latin typeface="Tahoma" charset="0"/>
              </a:rPr>
              <a:t> element </a:t>
            </a:r>
            <a:r>
              <a:rPr lang="en-US" sz="2000" b="1" i="1" dirty="0">
                <a:latin typeface="Times New Roman" charset="0"/>
              </a:rPr>
              <a:t>x</a:t>
            </a:r>
            <a:r>
              <a:rPr lang="en-US" sz="2000" dirty="0">
                <a:latin typeface="Tahoma" charset="0"/>
              </a:rPr>
              <a:t> (called </a:t>
            </a:r>
            <a:r>
              <a:rPr lang="en-US" sz="2000" dirty="0">
                <a:solidFill>
                  <a:schemeClr val="tx2"/>
                </a:solidFill>
                <a:latin typeface="Tahoma" charset="0"/>
              </a:rPr>
              <a:t>pivot</a:t>
            </a:r>
            <a:r>
              <a:rPr lang="en-US" sz="2000" dirty="0">
                <a:latin typeface="Tahoma" charset="0"/>
              </a:rPr>
              <a:t>) and partition </a:t>
            </a:r>
            <a:r>
              <a:rPr lang="en-US" sz="2000" b="1" i="1" dirty="0">
                <a:latin typeface="Times New Roman" charset="0"/>
              </a:rPr>
              <a:t>S</a:t>
            </a:r>
            <a:r>
              <a:rPr lang="en-US" sz="2000" dirty="0">
                <a:latin typeface="Tahoma" charset="0"/>
              </a:rPr>
              <a:t> into </a:t>
            </a:r>
          </a:p>
          <a:p>
            <a:pPr lvl="2" eaLnBrk="1" hangingPunct="1"/>
            <a:r>
              <a:rPr lang="en-US" sz="1800" b="1" i="1" dirty="0">
                <a:latin typeface="Times New Roman" charset="0"/>
              </a:rPr>
              <a:t>L </a:t>
            </a:r>
            <a:r>
              <a:rPr lang="en-US" sz="1800" dirty="0">
                <a:latin typeface="Tahoma" charset="0"/>
              </a:rPr>
              <a:t>elements less than </a:t>
            </a:r>
            <a:r>
              <a:rPr lang="en-US" sz="1800" b="1" i="1" dirty="0">
                <a:latin typeface="Times New Roman" charset="0"/>
              </a:rPr>
              <a:t>x</a:t>
            </a:r>
          </a:p>
          <a:p>
            <a:pPr lvl="2" eaLnBrk="1" hangingPunct="1"/>
            <a:r>
              <a:rPr lang="en-US" sz="1800" b="1" i="1" dirty="0">
                <a:latin typeface="Times New Roman" charset="0"/>
              </a:rPr>
              <a:t>E </a:t>
            </a:r>
            <a:r>
              <a:rPr lang="en-US" sz="1800" dirty="0">
                <a:latin typeface="Tahoma" charset="0"/>
              </a:rPr>
              <a:t>elements equal </a:t>
            </a:r>
            <a:r>
              <a:rPr lang="en-US" sz="1800" b="1" i="1" dirty="0">
                <a:latin typeface="Times New Roman" charset="0"/>
              </a:rPr>
              <a:t>x</a:t>
            </a:r>
            <a:endParaRPr lang="en-US" sz="1800" dirty="0">
              <a:latin typeface="Tahoma" charset="0"/>
            </a:endParaRPr>
          </a:p>
          <a:p>
            <a:pPr lvl="2" eaLnBrk="1" hangingPunct="1"/>
            <a:r>
              <a:rPr lang="en-US" sz="1800" b="1" i="1" dirty="0">
                <a:latin typeface="Times New Roman" charset="0"/>
              </a:rPr>
              <a:t>G </a:t>
            </a:r>
            <a:r>
              <a:rPr lang="en-US" sz="1800" dirty="0">
                <a:latin typeface="Tahoma" charset="0"/>
              </a:rPr>
              <a:t>elements greater than </a:t>
            </a:r>
            <a:r>
              <a:rPr lang="en-US" sz="1800" b="1" i="1" dirty="0">
                <a:latin typeface="Times New Roman" charset="0"/>
              </a:rPr>
              <a:t>x</a:t>
            </a:r>
            <a:endParaRPr lang="en-US" sz="1800" dirty="0">
              <a:latin typeface="Tahoma" charset="0"/>
            </a:endParaRPr>
          </a:p>
          <a:p>
            <a:pPr lvl="1" eaLnBrk="1" hangingPunct="1"/>
            <a:r>
              <a:rPr lang="en-US" sz="2000" dirty="0">
                <a:solidFill>
                  <a:schemeClr val="tx2"/>
                </a:solidFill>
                <a:latin typeface="Tahoma" charset="0"/>
              </a:rPr>
              <a:t>Recur</a:t>
            </a:r>
            <a:r>
              <a:rPr lang="en-US" sz="2000" dirty="0">
                <a:latin typeface="Tahoma" charset="0"/>
              </a:rPr>
              <a:t>: sort </a:t>
            </a:r>
            <a:r>
              <a:rPr lang="en-US" sz="2000" b="1" i="1" dirty="0">
                <a:latin typeface="Times New Roman" charset="0"/>
              </a:rPr>
              <a:t>L </a:t>
            </a:r>
            <a:r>
              <a:rPr lang="en-US" sz="2000" dirty="0">
                <a:latin typeface="Tahoma" charset="0"/>
              </a:rPr>
              <a:t>and </a:t>
            </a:r>
            <a:r>
              <a:rPr lang="en-US" sz="2000" b="1" i="1" dirty="0">
                <a:latin typeface="Times New Roman" charset="0"/>
              </a:rPr>
              <a:t>G</a:t>
            </a:r>
            <a:endParaRPr lang="en-US" sz="2000" dirty="0">
              <a:latin typeface="Tahoma" charset="0"/>
            </a:endParaRPr>
          </a:p>
          <a:p>
            <a:pPr lvl="1" eaLnBrk="1" hangingPunct="1"/>
            <a:r>
              <a:rPr lang="en-US" sz="2000" dirty="0">
                <a:solidFill>
                  <a:schemeClr val="tx2"/>
                </a:solidFill>
                <a:latin typeface="Tahoma" charset="0"/>
              </a:rPr>
              <a:t>Conquer</a:t>
            </a:r>
            <a:r>
              <a:rPr lang="en-US" sz="2000" dirty="0">
                <a:latin typeface="Tahoma" charset="0"/>
              </a:rPr>
              <a:t>: </a:t>
            </a:r>
            <a:r>
              <a:rPr lang="en-US" sz="2000" dirty="0" err="1">
                <a:latin typeface="Tahoma" charset="0"/>
              </a:rPr>
              <a:t>concat</a:t>
            </a:r>
            <a:r>
              <a:rPr lang="en-US" sz="2000" dirty="0">
                <a:latin typeface="Tahoma" charset="0"/>
              </a:rPr>
              <a:t> </a:t>
            </a:r>
            <a:r>
              <a:rPr lang="en-US" sz="2000" b="1" i="1" dirty="0">
                <a:latin typeface="Times New Roman" charset="0"/>
              </a:rPr>
              <a:t>L</a:t>
            </a:r>
            <a:r>
              <a:rPr lang="en-US" sz="2000" dirty="0">
                <a:latin typeface="Tahoma" charset="0"/>
              </a:rPr>
              <a:t>, </a:t>
            </a:r>
            <a:r>
              <a:rPr lang="en-US" sz="2000" b="1" i="1" dirty="0">
                <a:latin typeface="Times New Roman" charset="0"/>
              </a:rPr>
              <a:t>E</a:t>
            </a:r>
            <a:r>
              <a:rPr lang="en-US" sz="2000" b="1" i="1" dirty="0">
                <a:latin typeface="Tahoma" charset="0"/>
              </a:rPr>
              <a:t> </a:t>
            </a:r>
            <a:r>
              <a:rPr lang="en-US" sz="2000" dirty="0">
                <a:latin typeface="Tahoma" charset="0"/>
              </a:rPr>
              <a:t>and </a:t>
            </a:r>
            <a:r>
              <a:rPr lang="en-US" sz="2000" b="1" i="1" dirty="0">
                <a:latin typeface="Times New Roman" charset="0"/>
              </a:rPr>
              <a:t>G</a:t>
            </a: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C15DBD1B-5FA3-3C90-B7A6-8ADC02A67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1635125"/>
            <a:ext cx="228600" cy="10604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5" name="Rectangle 7">
            <a:extLst>
              <a:ext uri="{FF2B5EF4-FFF2-40B4-BE49-F238E27FC236}">
                <a16:creationId xmlns:a16="http://schemas.microsoft.com/office/drawing/2014/main" id="{CF027D1E-33B9-B8F7-A17C-350CFC0DF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00" y="2238375"/>
            <a:ext cx="228600" cy="4572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Rectangle 9">
            <a:extLst>
              <a:ext uri="{FF2B5EF4-FFF2-40B4-BE49-F238E27FC236}">
                <a16:creationId xmlns:a16="http://schemas.microsoft.com/office/drawing/2014/main" id="{9A2E2323-841C-3F5C-BD9C-91FB552D5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409825"/>
            <a:ext cx="228600" cy="2857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Rectangle 10">
            <a:extLst>
              <a:ext uri="{FF2B5EF4-FFF2-40B4-BE49-F238E27FC236}">
                <a16:creationId xmlns:a16="http://schemas.microsoft.com/office/drawing/2014/main" id="{7314EF58-43F2-1B31-3139-3125975BA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800" y="2066925"/>
            <a:ext cx="228600" cy="628650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i="1">
                <a:latin typeface="Times New Roman" charset="0"/>
              </a:rPr>
              <a:t>x</a:t>
            </a:r>
          </a:p>
        </p:txBody>
      </p:sp>
      <p:sp>
        <p:nvSpPr>
          <p:cNvPr id="17418" name="Rectangle 11">
            <a:extLst>
              <a:ext uri="{FF2B5EF4-FFF2-40B4-BE49-F238E27FC236}">
                <a16:creationId xmlns:a16="http://schemas.microsoft.com/office/drawing/2014/main" id="{C6CCBF54-E577-7FF6-07C2-48E33EF13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2200" y="1724025"/>
            <a:ext cx="228600" cy="9715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Rectangle 12">
            <a:extLst>
              <a:ext uri="{FF2B5EF4-FFF2-40B4-BE49-F238E27FC236}">
                <a16:creationId xmlns:a16="http://schemas.microsoft.com/office/drawing/2014/main" id="{D1865F16-E49B-144D-064F-8FF53DDBB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2352675"/>
            <a:ext cx="228600" cy="342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Rectangle 23">
            <a:extLst>
              <a:ext uri="{FF2B5EF4-FFF2-40B4-BE49-F238E27FC236}">
                <a16:creationId xmlns:a16="http://schemas.microsoft.com/office/drawing/2014/main" id="{EA044BFD-08F4-0F44-03CA-F97ABE2C7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00" y="1895475"/>
            <a:ext cx="228600" cy="8001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1" name="Rectangle 24">
            <a:extLst>
              <a:ext uri="{FF2B5EF4-FFF2-40B4-BE49-F238E27FC236}">
                <a16:creationId xmlns:a16="http://schemas.microsoft.com/office/drawing/2014/main" id="{B0026DBC-1978-CAB2-9F00-D03028243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095625"/>
            <a:ext cx="228600" cy="10604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Rectangle 25">
            <a:extLst>
              <a:ext uri="{FF2B5EF4-FFF2-40B4-BE49-F238E27FC236}">
                <a16:creationId xmlns:a16="http://schemas.microsoft.com/office/drawing/2014/main" id="{CDC0F48A-3575-E990-59A2-409985B23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3184525"/>
            <a:ext cx="228600" cy="9715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Rectangle 26">
            <a:extLst>
              <a:ext uri="{FF2B5EF4-FFF2-40B4-BE49-F238E27FC236}">
                <a16:creationId xmlns:a16="http://schemas.microsoft.com/office/drawing/2014/main" id="{27957209-142B-2DB9-224C-4BC4EADF6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355975"/>
            <a:ext cx="228600" cy="8001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24" name="Group 31">
            <a:extLst>
              <a:ext uri="{FF2B5EF4-FFF2-40B4-BE49-F238E27FC236}">
                <a16:creationId xmlns:a16="http://schemas.microsoft.com/office/drawing/2014/main" id="{456D9AEE-4FDC-D299-677D-81F068D48396}"/>
              </a:ext>
            </a:extLst>
          </p:cNvPr>
          <p:cNvGrpSpPr>
            <a:grpSpLocks/>
          </p:cNvGrpSpPr>
          <p:nvPr/>
        </p:nvGrpSpPr>
        <p:grpSpPr bwMode="auto">
          <a:xfrm>
            <a:off x="5111750" y="3705225"/>
            <a:ext cx="1054100" cy="457200"/>
            <a:chOff x="3320" y="2304"/>
            <a:chExt cx="664" cy="384"/>
          </a:xfrm>
        </p:grpSpPr>
        <p:sp>
          <p:nvSpPr>
            <p:cNvPr id="17435" name="Rectangle 27">
              <a:extLst>
                <a:ext uri="{FF2B5EF4-FFF2-40B4-BE49-F238E27FC236}">
                  <a16:creationId xmlns:a16="http://schemas.microsoft.com/office/drawing/2014/main" id="{CA505008-7C20-8139-000A-7535EA4C8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0" y="2304"/>
              <a:ext cx="144" cy="384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6" name="Rectangle 28">
              <a:extLst>
                <a:ext uri="{FF2B5EF4-FFF2-40B4-BE49-F238E27FC236}">
                  <a16:creationId xmlns:a16="http://schemas.microsoft.com/office/drawing/2014/main" id="{6B85080F-8A4E-C1BD-4642-327334A02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0" y="2448"/>
              <a:ext cx="144" cy="24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7" name="Rectangle 29">
              <a:extLst>
                <a:ext uri="{FF2B5EF4-FFF2-40B4-BE49-F238E27FC236}">
                  <a16:creationId xmlns:a16="http://schemas.microsoft.com/office/drawing/2014/main" id="{75433408-DF2D-DC69-C38F-BFD4F1EAD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2400"/>
              <a:ext cx="144" cy="28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25" name="Rectangle 30">
            <a:extLst>
              <a:ext uri="{FF2B5EF4-FFF2-40B4-BE49-F238E27FC236}">
                <a16:creationId xmlns:a16="http://schemas.microsoft.com/office/drawing/2014/main" id="{E6707F2A-BAC9-6BB4-AC7B-B8B29B1C0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3533775"/>
            <a:ext cx="228600" cy="628650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i="1">
                <a:latin typeface="Times New Roman" charset="0"/>
              </a:rPr>
              <a:t>x</a:t>
            </a:r>
          </a:p>
        </p:txBody>
      </p:sp>
      <p:sp>
        <p:nvSpPr>
          <p:cNvPr id="17426" name="AutoShape 33">
            <a:extLst>
              <a:ext uri="{FF2B5EF4-FFF2-40B4-BE49-F238E27FC236}">
                <a16:creationId xmlns:a16="http://schemas.microsoft.com/office/drawing/2014/main" id="{3E326FF0-F23C-9648-88CA-2D9AB35A0AC3}"/>
              </a:ext>
            </a:extLst>
          </p:cNvPr>
          <p:cNvSpPr>
            <a:spLocks/>
          </p:cNvSpPr>
          <p:nvPr/>
        </p:nvSpPr>
        <p:spPr bwMode="auto">
          <a:xfrm rot="-5400000">
            <a:off x="5486400" y="3686175"/>
            <a:ext cx="304800" cy="1219200"/>
          </a:xfrm>
          <a:prstGeom prst="leftBrace">
            <a:avLst>
              <a:gd name="adj1" fmla="val 3333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eaVert" wrap="none" tIns="0" rIns="548640" bIns="0"/>
          <a:lstStyle/>
          <a:p>
            <a:r>
              <a:rPr lang="en-US" sz="2000" b="1" i="1">
                <a:latin typeface="Times New Roman" charset="0"/>
              </a:rPr>
              <a:t>L</a:t>
            </a:r>
          </a:p>
        </p:txBody>
      </p:sp>
      <p:sp>
        <p:nvSpPr>
          <p:cNvPr id="17427" name="AutoShape 35">
            <a:extLst>
              <a:ext uri="{FF2B5EF4-FFF2-40B4-BE49-F238E27FC236}">
                <a16:creationId xmlns:a16="http://schemas.microsoft.com/office/drawing/2014/main" id="{1BCDB2F3-F01F-EEBE-971B-DC5D560567F5}"/>
              </a:ext>
            </a:extLst>
          </p:cNvPr>
          <p:cNvSpPr>
            <a:spLocks/>
          </p:cNvSpPr>
          <p:nvPr/>
        </p:nvSpPr>
        <p:spPr bwMode="auto">
          <a:xfrm rot="-5400000">
            <a:off x="7924800" y="3686175"/>
            <a:ext cx="304800" cy="1219200"/>
          </a:xfrm>
          <a:prstGeom prst="leftBrace">
            <a:avLst>
              <a:gd name="adj1" fmla="val 3333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eaVert" wrap="none" tIns="0" rIns="548640" bIns="0"/>
          <a:lstStyle/>
          <a:p>
            <a:r>
              <a:rPr lang="en-US" sz="2000" b="1" i="1">
                <a:latin typeface="Times New Roman" charset="0"/>
              </a:rPr>
              <a:t>G</a:t>
            </a:r>
          </a:p>
        </p:txBody>
      </p:sp>
      <p:sp>
        <p:nvSpPr>
          <p:cNvPr id="17428" name="AutoShape 36">
            <a:extLst>
              <a:ext uri="{FF2B5EF4-FFF2-40B4-BE49-F238E27FC236}">
                <a16:creationId xmlns:a16="http://schemas.microsoft.com/office/drawing/2014/main" id="{23879F8F-184C-4839-50B7-47AC54C2573B}"/>
              </a:ext>
            </a:extLst>
          </p:cNvPr>
          <p:cNvSpPr>
            <a:spLocks/>
          </p:cNvSpPr>
          <p:nvPr/>
        </p:nvSpPr>
        <p:spPr bwMode="auto">
          <a:xfrm rot="-5400000">
            <a:off x="6705600" y="3990975"/>
            <a:ext cx="304800" cy="609600"/>
          </a:xfrm>
          <a:prstGeom prst="leftBrace">
            <a:avLst>
              <a:gd name="adj1" fmla="val 1666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eaVert" wrap="none" tIns="0" rIns="548640" bIns="0"/>
          <a:lstStyle/>
          <a:p>
            <a:r>
              <a:rPr lang="en-US" sz="2000" b="1" i="1">
                <a:latin typeface="Times New Roman" charset="0"/>
              </a:rPr>
              <a:t>E</a:t>
            </a:r>
          </a:p>
        </p:txBody>
      </p:sp>
      <p:sp>
        <p:nvSpPr>
          <p:cNvPr id="17429" name="Rectangle 38">
            <a:extLst>
              <a:ext uri="{FF2B5EF4-FFF2-40B4-BE49-F238E27FC236}">
                <a16:creationId xmlns:a16="http://schemas.microsoft.com/office/drawing/2014/main" id="{8B9DE231-3154-358C-F89C-13A72CDA4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2200" y="5041900"/>
            <a:ext cx="228600" cy="9715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Rectangle 39">
            <a:extLst>
              <a:ext uri="{FF2B5EF4-FFF2-40B4-BE49-F238E27FC236}">
                <a16:creationId xmlns:a16="http://schemas.microsoft.com/office/drawing/2014/main" id="{804FAAA7-BC2E-7924-E0ED-EB7288619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4953000"/>
            <a:ext cx="228600" cy="10604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31" name="Rectangle 42">
            <a:extLst>
              <a:ext uri="{FF2B5EF4-FFF2-40B4-BE49-F238E27FC236}">
                <a16:creationId xmlns:a16="http://schemas.microsoft.com/office/drawing/2014/main" id="{C56FDD2C-85DD-DF44-5C03-E31D2F448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00" y="5556250"/>
            <a:ext cx="228600" cy="4572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32" name="Rectangle 45">
            <a:extLst>
              <a:ext uri="{FF2B5EF4-FFF2-40B4-BE49-F238E27FC236}">
                <a16:creationId xmlns:a16="http://schemas.microsoft.com/office/drawing/2014/main" id="{DCC23E62-223F-3B4C-0A93-4A8F84F15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5384800"/>
            <a:ext cx="228600" cy="628650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i="1">
                <a:latin typeface="Times New Roman" charset="0"/>
              </a:rPr>
              <a:t>x</a:t>
            </a:r>
          </a:p>
        </p:txBody>
      </p:sp>
      <p:sp>
        <p:nvSpPr>
          <p:cNvPr id="17433" name="Rectangle 49">
            <a:extLst>
              <a:ext uri="{FF2B5EF4-FFF2-40B4-BE49-F238E27FC236}">
                <a16:creationId xmlns:a16="http://schemas.microsoft.com/office/drawing/2014/main" id="{785919AB-F8E0-E90D-17AF-116A9060C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727700"/>
            <a:ext cx="228600" cy="2857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34" name="Rectangle 51">
            <a:extLst>
              <a:ext uri="{FF2B5EF4-FFF2-40B4-BE49-F238E27FC236}">
                <a16:creationId xmlns:a16="http://schemas.microsoft.com/office/drawing/2014/main" id="{B27FA1EF-13D6-0117-3A06-DE816FC28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800" y="5213350"/>
            <a:ext cx="228600" cy="8001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60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 and </a:t>
            </a:r>
            <a:br>
              <a:rPr lang="en-US" dirty="0"/>
            </a:br>
            <a:r>
              <a:rPr lang="en-US" dirty="0"/>
              <a:t>Conditional Probability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Randomized Algorithms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900287-E5E2-194D-A07C-A3FC8EA239E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828800"/>
            <a:ext cx="7048500" cy="2047729"/>
          </a:xfrm>
          <a:prstGeom prst="rect">
            <a:avLst/>
          </a:prstGeom>
          <a:ln w="38100" cap="sq">
            <a:solidFill>
              <a:srgbClr val="40458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62" y="4442981"/>
            <a:ext cx="7543800" cy="1685212"/>
          </a:xfrm>
          <a:prstGeom prst="rect">
            <a:avLst/>
          </a:prstGeom>
          <a:ln w="38100" cap="sq">
            <a:solidFill>
              <a:srgbClr val="40458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028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8153400" cy="4953000"/>
          </a:xfrm>
        </p:spPr>
        <p:txBody>
          <a:bodyPr/>
          <a:lstStyle/>
          <a:p>
            <a:r>
              <a:rPr lang="en-US" sz="2000" dirty="0"/>
              <a:t>A </a:t>
            </a:r>
            <a:r>
              <a:rPr lang="en-US" sz="2000" b="1" dirty="0">
                <a:solidFill>
                  <a:srgbClr val="FF0000"/>
                </a:solidFill>
              </a:rPr>
              <a:t>random variable </a:t>
            </a:r>
            <a:r>
              <a:rPr lang="en-US" sz="2000" dirty="0"/>
              <a:t>is a function X that maps outcomes from some sample space S to real numbers. </a:t>
            </a:r>
          </a:p>
          <a:p>
            <a:r>
              <a:rPr lang="en-US" sz="2000" dirty="0"/>
              <a:t>An </a:t>
            </a:r>
            <a:r>
              <a:rPr lang="en-US" sz="2000" b="1" dirty="0">
                <a:solidFill>
                  <a:srgbClr val="FF0000"/>
                </a:solidFill>
              </a:rPr>
              <a:t>indicator random variable </a:t>
            </a:r>
            <a:r>
              <a:rPr lang="en-US" sz="2000" dirty="0"/>
              <a:t>is a random variable that maps outcomes to the set {0, 1}.</a:t>
            </a:r>
          </a:p>
          <a:p>
            <a:r>
              <a:rPr lang="en-US" sz="2000" dirty="0"/>
              <a:t>The </a:t>
            </a:r>
            <a:r>
              <a:rPr lang="en-US" sz="2000" b="1" dirty="0">
                <a:solidFill>
                  <a:srgbClr val="FF0000"/>
                </a:solidFill>
              </a:rPr>
              <a:t>expected value </a:t>
            </a:r>
            <a:r>
              <a:rPr lang="en-US" sz="2000" dirty="0"/>
              <a:t>of a discrete random variable X is defined as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   where the sum is taken of the range of X.</a:t>
            </a:r>
          </a:p>
          <a:p>
            <a:r>
              <a:rPr lang="en-US" sz="2000" dirty="0"/>
              <a:t>Two random variables X and Y are </a:t>
            </a:r>
            <a:r>
              <a:rPr lang="en-US" sz="2000" b="1" dirty="0">
                <a:solidFill>
                  <a:srgbClr val="FF0000"/>
                </a:solidFill>
              </a:rPr>
              <a:t>independent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if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    for all real numbers x and y.</a:t>
            </a:r>
          </a:p>
          <a:p>
            <a:r>
              <a:rPr lang="en-US" sz="2000" dirty="0"/>
              <a:t>If two random variables X and Y are independent, then we have E(XY) = E(X)E(Y).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Randomized Algorithms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900287-E5E2-194D-A07C-A3FC8EA239E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276600"/>
            <a:ext cx="3048000" cy="779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952" y="4800600"/>
            <a:ext cx="42672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96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Algorithm Analysis</a:t>
            </a:r>
          </a:p>
        </p:txBody>
      </p:sp>
      <p:sp>
        <p:nvSpPr>
          <p:cNvPr id="1126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C967690A-97FD-FC44-9997-A670E4E08793}" type="slidenum">
              <a:rPr lang="en-US" sz="1400"/>
              <a:pPr eaLnBrk="1" hangingPunct="1"/>
              <a:t>3</a:t>
            </a:fld>
            <a:endParaRPr lang="en-US" sz="140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</a:rPr>
              <a:t>Running Times</a:t>
            </a:r>
          </a:p>
        </p:txBody>
      </p:sp>
      <p:sp>
        <p:nvSpPr>
          <p:cNvPr id="11268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76400"/>
            <a:ext cx="44196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Tahoma" charset="0"/>
              </a:rPr>
              <a:t>Most algorithms transform input objects into output objects.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Tahoma" charset="0"/>
              </a:rPr>
              <a:t>The running time of an algorithm typically grows with the input size.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Tahoma" charset="0"/>
              </a:rPr>
              <a:t>Traditionally, we focus on the </a:t>
            </a:r>
            <a:r>
              <a:rPr lang="en-US" sz="2400" b="1" dirty="0">
                <a:solidFill>
                  <a:srgbClr val="FF0000"/>
                </a:solidFill>
                <a:latin typeface="Tahoma" charset="0"/>
              </a:rPr>
              <a:t>worst case running time</a:t>
            </a:r>
            <a:r>
              <a:rPr lang="en-US" sz="2400" dirty="0">
                <a:latin typeface="Tahoma" charset="0"/>
              </a:rPr>
              <a:t>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Tahoma" charset="0"/>
              </a:rPr>
              <a:t>Theoretical analysis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Tahoma" charset="0"/>
              </a:rPr>
              <a:t>Might not capture real-world performance</a:t>
            </a:r>
          </a:p>
        </p:txBody>
      </p:sp>
      <p:graphicFrame>
        <p:nvGraphicFramePr>
          <p:cNvPr id="11269" name="Object 4"/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4724400" y="1676400"/>
          <a:ext cx="3943350" cy="420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3733800" imgH="3733800" progId="MSGraph.Chart.8">
                  <p:embed followColorScheme="full"/>
                </p:oleObj>
              </mc:Choice>
              <mc:Fallback>
                <p:oleObj name="Chart" r:id="rId2" imgW="3733800" imgH="3733800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676400"/>
                        <a:ext cx="3943350" cy="420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Linearity of Expectation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Randomized Algorithms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900287-E5E2-194D-A07C-A3FC8EA239E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20899"/>
            <a:ext cx="7620000" cy="3762494"/>
          </a:xfrm>
          <a:prstGeom prst="rect">
            <a:avLst/>
          </a:prstGeom>
          <a:ln w="38100" cap="sq">
            <a:solidFill>
              <a:srgbClr val="40458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8421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Quick-Sort</a:t>
            </a:r>
          </a:p>
        </p:txBody>
      </p:sp>
      <p:sp>
        <p:nvSpPr>
          <p:cNvPr id="2969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A8A5A0AE-46C1-D249-BFEE-55CBD67230E2}" type="slidenum">
              <a:rPr lang="en-US" sz="1400"/>
              <a:pPr eaLnBrk="1" hangingPunct="1"/>
              <a:t>31</a:t>
            </a:fld>
            <a:endParaRPr lang="en-US" sz="140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Expected Running Time</a:t>
            </a:r>
          </a:p>
        </p:txBody>
      </p:sp>
      <p:sp>
        <p:nvSpPr>
          <p:cNvPr id="2970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733425" y="1600200"/>
            <a:ext cx="8029575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>
                <a:latin typeface="Tahoma" charset="0"/>
              </a:rPr>
              <a:t>Consider a recursive call of quick-sort on a sequence of size </a:t>
            </a:r>
            <a:r>
              <a:rPr lang="en-US" sz="2000" b="1" i="1">
                <a:latin typeface="Times New Roman" charset="0"/>
              </a:rPr>
              <a:t>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b="1">
                <a:solidFill>
                  <a:schemeClr val="tx2"/>
                </a:solidFill>
                <a:latin typeface="Tahoma" charset="0"/>
              </a:rPr>
              <a:t>Good call</a:t>
            </a:r>
            <a:r>
              <a:rPr lang="en-US" sz="1800" b="1">
                <a:latin typeface="Tahoma" charset="0"/>
              </a:rPr>
              <a:t>:</a:t>
            </a:r>
            <a:r>
              <a:rPr lang="en-US" sz="1800">
                <a:latin typeface="Tahoma" charset="0"/>
              </a:rPr>
              <a:t> the sizes of </a:t>
            </a:r>
            <a:r>
              <a:rPr lang="en-US" sz="1800" b="1" i="1">
                <a:latin typeface="Times New Roman" charset="0"/>
              </a:rPr>
              <a:t>L</a:t>
            </a:r>
            <a:r>
              <a:rPr lang="en-US" sz="1800">
                <a:latin typeface="Tahoma" charset="0"/>
              </a:rPr>
              <a:t> and </a:t>
            </a:r>
            <a:r>
              <a:rPr lang="en-US" sz="1800" b="1" i="1">
                <a:latin typeface="Times New Roman" charset="0"/>
              </a:rPr>
              <a:t>G</a:t>
            </a:r>
            <a:r>
              <a:rPr lang="en-US" sz="1800">
                <a:latin typeface="Tahoma" charset="0"/>
              </a:rPr>
              <a:t> are each less than </a:t>
            </a:r>
            <a:r>
              <a:rPr lang="en-US" sz="1800">
                <a:latin typeface="Times New Roman" charset="0"/>
              </a:rPr>
              <a:t>3</a:t>
            </a:r>
            <a:r>
              <a:rPr lang="en-US" sz="1800" b="1" i="1">
                <a:latin typeface="Times New Roman" charset="0"/>
              </a:rPr>
              <a:t>s</a:t>
            </a:r>
            <a:r>
              <a:rPr lang="en-US" sz="1800">
                <a:latin typeface="Symbol" charset="0"/>
              </a:rPr>
              <a:t>/</a:t>
            </a:r>
            <a:r>
              <a:rPr lang="en-US" sz="1800">
                <a:latin typeface="Times New Roman" charset="0"/>
              </a:rPr>
              <a:t>4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b="1">
                <a:solidFill>
                  <a:schemeClr val="tx2"/>
                </a:solidFill>
                <a:latin typeface="Tahoma" charset="0"/>
              </a:rPr>
              <a:t>Bad call</a:t>
            </a:r>
            <a:r>
              <a:rPr lang="en-US" sz="1800" b="1">
                <a:latin typeface="Tahoma" charset="0"/>
              </a:rPr>
              <a:t>:</a:t>
            </a:r>
            <a:r>
              <a:rPr lang="en-US" sz="1800">
                <a:latin typeface="Tahoma" charset="0"/>
              </a:rPr>
              <a:t> one of </a:t>
            </a:r>
            <a:r>
              <a:rPr lang="en-US" sz="1800" b="1" i="1">
                <a:latin typeface="Times New Roman" charset="0"/>
              </a:rPr>
              <a:t>L</a:t>
            </a:r>
            <a:r>
              <a:rPr lang="en-US" sz="1800">
                <a:latin typeface="Tahoma" charset="0"/>
              </a:rPr>
              <a:t> and </a:t>
            </a:r>
            <a:r>
              <a:rPr lang="en-US" sz="1800" b="1" i="1">
                <a:latin typeface="Times New Roman" charset="0"/>
              </a:rPr>
              <a:t>G</a:t>
            </a:r>
            <a:r>
              <a:rPr lang="en-US" sz="1800">
                <a:latin typeface="Tahoma" charset="0"/>
              </a:rPr>
              <a:t> has size greater than </a:t>
            </a:r>
            <a:r>
              <a:rPr lang="en-US" sz="1800">
                <a:latin typeface="Times New Roman" charset="0"/>
              </a:rPr>
              <a:t>3</a:t>
            </a:r>
            <a:r>
              <a:rPr lang="en-US" sz="1800" b="1" i="1">
                <a:latin typeface="Times New Roman" charset="0"/>
              </a:rPr>
              <a:t>s</a:t>
            </a:r>
            <a:r>
              <a:rPr lang="en-US" sz="1800">
                <a:latin typeface="Symbol" charset="0"/>
              </a:rPr>
              <a:t>/</a:t>
            </a:r>
            <a:r>
              <a:rPr lang="en-US" sz="1800">
                <a:latin typeface="Times New Roman" charset="0"/>
              </a:rPr>
              <a:t>4</a:t>
            </a:r>
          </a:p>
          <a:p>
            <a:pPr eaLnBrk="1" hangingPunct="1">
              <a:lnSpc>
                <a:spcPct val="90000"/>
              </a:lnSpc>
            </a:pPr>
            <a:endParaRPr lang="en-US" sz="2000">
              <a:latin typeface="Tahoma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>
              <a:latin typeface="Tahoma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>
              <a:latin typeface="Tahoma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>
              <a:latin typeface="Tahoma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>
              <a:latin typeface="Tahom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>
                <a:latin typeface="Tahoma" charset="0"/>
              </a:rPr>
              <a:t>A call is </a:t>
            </a:r>
            <a:r>
              <a:rPr lang="en-US" sz="2000">
                <a:solidFill>
                  <a:schemeClr val="tx2"/>
                </a:solidFill>
                <a:latin typeface="Tahoma" charset="0"/>
              </a:rPr>
              <a:t>good</a:t>
            </a:r>
            <a:r>
              <a:rPr lang="en-US" sz="2000">
                <a:latin typeface="Tahoma" charset="0"/>
              </a:rPr>
              <a:t> with probability </a:t>
            </a:r>
            <a:r>
              <a:rPr lang="en-US" sz="2000">
                <a:latin typeface="Times New Roman" charset="0"/>
              </a:rPr>
              <a:t>1</a:t>
            </a:r>
            <a:r>
              <a:rPr lang="en-US" sz="2000">
                <a:latin typeface="Symbol" charset="0"/>
              </a:rPr>
              <a:t>/</a:t>
            </a:r>
            <a:r>
              <a:rPr lang="en-US" sz="2000">
                <a:latin typeface="Times New Roman" charset="0"/>
              </a:rPr>
              <a:t>2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>
                <a:latin typeface="Tahoma" charset="0"/>
              </a:rPr>
              <a:t>1/2 of the possible pivots cause good calls:</a:t>
            </a:r>
          </a:p>
        </p:txBody>
      </p:sp>
      <p:sp>
        <p:nvSpPr>
          <p:cNvPr id="29701" name="AutoShape 6"/>
          <p:cNvSpPr>
            <a:spLocks noChangeArrowheads="1"/>
          </p:cNvSpPr>
          <p:nvPr/>
        </p:nvSpPr>
        <p:spPr bwMode="auto">
          <a:xfrm>
            <a:off x="3390900" y="3286125"/>
            <a:ext cx="1257300" cy="2254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200"/>
              <a:t>7  9  7</a:t>
            </a:r>
            <a:r>
              <a:rPr lang="en-US" sz="1200">
                <a:solidFill>
                  <a:schemeClr val="accent1"/>
                </a:solidFill>
              </a:rPr>
              <a:t>  1  </a:t>
            </a:r>
            <a:r>
              <a:rPr lang="en-US" sz="1200" b="1">
                <a:solidFill>
                  <a:schemeClr val="accent1"/>
                </a:solidFill>
                <a:sym typeface="Symbol" charset="0"/>
              </a:rPr>
              <a:t></a:t>
            </a:r>
            <a:r>
              <a:rPr lang="en-US" sz="1200">
                <a:solidFill>
                  <a:schemeClr val="accent1"/>
                </a:solidFill>
              </a:rPr>
              <a:t>  1</a:t>
            </a:r>
          </a:p>
        </p:txBody>
      </p:sp>
      <p:sp>
        <p:nvSpPr>
          <p:cNvPr id="29702" name="AutoShape 7"/>
          <p:cNvSpPr>
            <a:spLocks noChangeArrowheads="1"/>
          </p:cNvSpPr>
          <p:nvPr/>
        </p:nvSpPr>
        <p:spPr bwMode="auto">
          <a:xfrm>
            <a:off x="1744663" y="2743200"/>
            <a:ext cx="2392362" cy="2270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200"/>
              <a:t>7  2  9  4 3  7  </a:t>
            </a:r>
            <a:r>
              <a:rPr lang="en-US" sz="1200" u="sng">
                <a:solidFill>
                  <a:srgbClr val="000000"/>
                </a:solidFill>
              </a:rPr>
              <a:t>6</a:t>
            </a:r>
            <a:r>
              <a:rPr lang="en-US" sz="1200"/>
              <a:t>  1</a:t>
            </a:r>
            <a:r>
              <a:rPr lang="en-US" sz="1200">
                <a:solidFill>
                  <a:schemeClr val="accent1"/>
                </a:solidFill>
              </a:rPr>
              <a:t> 9</a:t>
            </a:r>
          </a:p>
        </p:txBody>
      </p:sp>
      <p:cxnSp>
        <p:nvCxnSpPr>
          <p:cNvPr id="29703" name="AutoShape 8"/>
          <p:cNvCxnSpPr>
            <a:cxnSpLocks noChangeShapeType="1"/>
            <a:stCxn id="29705" idx="0"/>
            <a:endCxn id="29702" idx="2"/>
          </p:cNvCxnSpPr>
          <p:nvPr/>
        </p:nvCxnSpPr>
        <p:spPr bwMode="auto">
          <a:xfrm flipV="1">
            <a:off x="1852613" y="2974975"/>
            <a:ext cx="1087437" cy="3063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9704" name="AutoShape 9"/>
          <p:cNvCxnSpPr>
            <a:cxnSpLocks noChangeShapeType="1"/>
            <a:stCxn id="29701" idx="0"/>
            <a:endCxn id="29702" idx="2"/>
          </p:cNvCxnSpPr>
          <p:nvPr/>
        </p:nvCxnSpPr>
        <p:spPr bwMode="auto">
          <a:xfrm flipH="1" flipV="1">
            <a:off x="2941638" y="2979738"/>
            <a:ext cx="1077912" cy="2968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9705" name="AutoShape 10"/>
          <p:cNvSpPr>
            <a:spLocks noChangeArrowheads="1"/>
          </p:cNvSpPr>
          <p:nvPr/>
        </p:nvSpPr>
        <p:spPr bwMode="auto">
          <a:xfrm>
            <a:off x="1223963" y="3286125"/>
            <a:ext cx="1257300" cy="2254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r>
              <a:rPr lang="en-US" sz="1200"/>
              <a:t>2  4  3  1 </a:t>
            </a:r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29706" name="Line 11"/>
          <p:cNvSpPr>
            <a:spLocks noChangeShapeType="1"/>
          </p:cNvSpPr>
          <p:nvPr/>
        </p:nvSpPr>
        <p:spPr bwMode="auto">
          <a:xfrm>
            <a:off x="3576638" y="3025775"/>
            <a:ext cx="33655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Line 12"/>
          <p:cNvSpPr>
            <a:spLocks noChangeShapeType="1"/>
          </p:cNvSpPr>
          <p:nvPr/>
        </p:nvSpPr>
        <p:spPr bwMode="auto">
          <a:xfrm flipH="1">
            <a:off x="2006600" y="3025775"/>
            <a:ext cx="33655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AutoShape 14"/>
          <p:cNvSpPr>
            <a:spLocks noChangeArrowheads="1"/>
          </p:cNvSpPr>
          <p:nvPr/>
        </p:nvSpPr>
        <p:spPr bwMode="auto">
          <a:xfrm>
            <a:off x="7153275" y="3267075"/>
            <a:ext cx="1304925" cy="2174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200"/>
              <a:t>7 2 9 4 3 7 6</a:t>
            </a:r>
          </a:p>
        </p:txBody>
      </p:sp>
      <p:sp>
        <p:nvSpPr>
          <p:cNvPr id="29709" name="AutoShape 15"/>
          <p:cNvSpPr>
            <a:spLocks noChangeArrowheads="1"/>
          </p:cNvSpPr>
          <p:nvPr/>
        </p:nvSpPr>
        <p:spPr bwMode="auto">
          <a:xfrm>
            <a:off x="5351463" y="3267075"/>
            <a:ext cx="360362" cy="217488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200"/>
              <a:t>1</a:t>
            </a:r>
          </a:p>
        </p:txBody>
      </p:sp>
      <p:sp>
        <p:nvSpPr>
          <p:cNvPr id="29710" name="AutoShape 16"/>
          <p:cNvSpPr>
            <a:spLocks noChangeArrowheads="1"/>
          </p:cNvSpPr>
          <p:nvPr/>
        </p:nvSpPr>
        <p:spPr bwMode="auto">
          <a:xfrm>
            <a:off x="5443538" y="2743200"/>
            <a:ext cx="2482850" cy="2190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200"/>
              <a:t>7  </a:t>
            </a:r>
            <a:r>
              <a:rPr lang="en-US" sz="1200" u="sng">
                <a:solidFill>
                  <a:srgbClr val="000000"/>
                </a:solidFill>
              </a:rPr>
              <a:t>2 </a:t>
            </a:r>
            <a:r>
              <a:rPr lang="en-US" sz="1200"/>
              <a:t> 9  4 3  7  6  1</a:t>
            </a:r>
            <a:endParaRPr lang="en-US" sz="1200" b="1">
              <a:solidFill>
                <a:schemeClr val="accent1"/>
              </a:solidFill>
              <a:sym typeface="Symbol" charset="0"/>
            </a:endParaRPr>
          </a:p>
        </p:txBody>
      </p:sp>
      <p:cxnSp>
        <p:nvCxnSpPr>
          <p:cNvPr id="29711" name="AutoShape 17"/>
          <p:cNvCxnSpPr>
            <a:cxnSpLocks noChangeShapeType="1"/>
            <a:stCxn id="29709" idx="0"/>
            <a:endCxn id="29710" idx="2"/>
          </p:cNvCxnSpPr>
          <p:nvPr/>
        </p:nvCxnSpPr>
        <p:spPr bwMode="auto">
          <a:xfrm flipV="1">
            <a:off x="5532438" y="2962275"/>
            <a:ext cx="1152525" cy="3048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9712" name="AutoShape 18"/>
          <p:cNvCxnSpPr>
            <a:cxnSpLocks noChangeShapeType="1"/>
            <a:stCxn id="29708" idx="0"/>
            <a:endCxn id="29710" idx="2"/>
          </p:cNvCxnSpPr>
          <p:nvPr/>
        </p:nvCxnSpPr>
        <p:spPr bwMode="auto">
          <a:xfrm flipH="1" flipV="1">
            <a:off x="6684963" y="2962275"/>
            <a:ext cx="1120775" cy="3048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9713" name="Line 19"/>
          <p:cNvSpPr>
            <a:spLocks noChangeShapeType="1"/>
          </p:cNvSpPr>
          <p:nvPr/>
        </p:nvSpPr>
        <p:spPr bwMode="auto">
          <a:xfrm>
            <a:off x="7435850" y="3048000"/>
            <a:ext cx="33655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4" name="Line 20"/>
          <p:cNvSpPr>
            <a:spLocks noChangeShapeType="1"/>
          </p:cNvSpPr>
          <p:nvPr/>
        </p:nvSpPr>
        <p:spPr bwMode="auto">
          <a:xfrm flipH="1">
            <a:off x="5759450" y="3003550"/>
            <a:ext cx="33655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5" name="Text Box 21"/>
          <p:cNvSpPr txBox="1">
            <a:spLocks noChangeArrowheads="1"/>
          </p:cNvSpPr>
          <p:nvPr/>
        </p:nvSpPr>
        <p:spPr bwMode="auto">
          <a:xfrm>
            <a:off x="2209800" y="3657600"/>
            <a:ext cx="1241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Good call</a:t>
            </a:r>
          </a:p>
        </p:txBody>
      </p:sp>
      <p:sp>
        <p:nvSpPr>
          <p:cNvPr id="29716" name="Text Box 22"/>
          <p:cNvSpPr txBox="1">
            <a:spLocks noChangeArrowheads="1"/>
          </p:cNvSpPr>
          <p:nvPr/>
        </p:nvSpPr>
        <p:spPr bwMode="auto">
          <a:xfrm>
            <a:off x="6096000" y="3657600"/>
            <a:ext cx="1082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Bad call</a:t>
            </a:r>
          </a:p>
        </p:txBody>
      </p:sp>
      <p:grpSp>
        <p:nvGrpSpPr>
          <p:cNvPr id="29717" name="Group 27"/>
          <p:cNvGrpSpPr>
            <a:grpSpLocks/>
          </p:cNvGrpSpPr>
          <p:nvPr/>
        </p:nvGrpSpPr>
        <p:grpSpPr bwMode="auto">
          <a:xfrm>
            <a:off x="2819400" y="4953000"/>
            <a:ext cx="4343400" cy="381000"/>
            <a:chOff x="1776" y="3264"/>
            <a:chExt cx="2736" cy="240"/>
          </a:xfrm>
        </p:grpSpPr>
        <p:sp>
          <p:nvSpPr>
            <p:cNvPr id="29724" name="AutoShape 25"/>
            <p:cNvSpPr>
              <a:spLocks noChangeArrowheads="1"/>
            </p:cNvSpPr>
            <p:nvPr/>
          </p:nvSpPr>
          <p:spPr bwMode="auto">
            <a:xfrm>
              <a:off x="3600" y="3264"/>
              <a:ext cx="912" cy="240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5" name="AutoShape 24"/>
            <p:cNvSpPr>
              <a:spLocks noChangeArrowheads="1"/>
            </p:cNvSpPr>
            <p:nvPr/>
          </p:nvSpPr>
          <p:spPr bwMode="auto">
            <a:xfrm>
              <a:off x="1776" y="3264"/>
              <a:ext cx="624" cy="240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6" name="Rectangle 26"/>
            <p:cNvSpPr>
              <a:spLocks noChangeArrowheads="1"/>
            </p:cNvSpPr>
            <p:nvPr/>
          </p:nvSpPr>
          <p:spPr bwMode="auto">
            <a:xfrm>
              <a:off x="2352" y="3264"/>
              <a:ext cx="1296" cy="2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7" name="AutoShape 23"/>
            <p:cNvSpPr>
              <a:spLocks noChangeArrowheads="1"/>
            </p:cNvSpPr>
            <p:nvPr/>
          </p:nvSpPr>
          <p:spPr bwMode="auto">
            <a:xfrm>
              <a:off x="1776" y="3264"/>
              <a:ext cx="2736" cy="24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r>
                <a:rPr lang="en-US" sz="1800"/>
                <a:t>1 2 3 4 5 6 7 8 9 10 11 12 13 14 15 16</a:t>
              </a:r>
              <a:endParaRPr lang="en-US" sz="1800">
                <a:solidFill>
                  <a:schemeClr val="accent1"/>
                </a:solidFill>
              </a:endParaRPr>
            </a:p>
          </p:txBody>
        </p:sp>
      </p:grpSp>
      <p:sp>
        <p:nvSpPr>
          <p:cNvPr id="29718" name="Text Box 28"/>
          <p:cNvSpPr txBox="1">
            <a:spLocks noChangeArrowheads="1"/>
          </p:cNvSpPr>
          <p:nvPr/>
        </p:nvSpPr>
        <p:spPr bwMode="auto">
          <a:xfrm>
            <a:off x="3963988" y="5638800"/>
            <a:ext cx="1546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Good pivots</a:t>
            </a:r>
          </a:p>
        </p:txBody>
      </p:sp>
      <p:sp>
        <p:nvSpPr>
          <p:cNvPr id="29719" name="Text Box 29"/>
          <p:cNvSpPr txBox="1">
            <a:spLocks noChangeArrowheads="1"/>
          </p:cNvSpPr>
          <p:nvPr/>
        </p:nvSpPr>
        <p:spPr bwMode="auto">
          <a:xfrm>
            <a:off x="2438400" y="5638800"/>
            <a:ext cx="1387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Bad pivots</a:t>
            </a:r>
          </a:p>
        </p:txBody>
      </p:sp>
      <p:sp>
        <p:nvSpPr>
          <p:cNvPr id="29720" name="Text Box 30"/>
          <p:cNvSpPr txBox="1">
            <a:spLocks noChangeArrowheads="1"/>
          </p:cNvSpPr>
          <p:nvPr/>
        </p:nvSpPr>
        <p:spPr bwMode="auto">
          <a:xfrm>
            <a:off x="5775325" y="5638800"/>
            <a:ext cx="1387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Bad pivots</a:t>
            </a:r>
          </a:p>
        </p:txBody>
      </p:sp>
      <p:sp>
        <p:nvSpPr>
          <p:cNvPr id="29721" name="AutoShape 31"/>
          <p:cNvSpPr>
            <a:spLocks/>
          </p:cNvSpPr>
          <p:nvPr/>
        </p:nvSpPr>
        <p:spPr bwMode="auto">
          <a:xfrm rot="-5400000">
            <a:off x="4610100" y="4533900"/>
            <a:ext cx="228600" cy="1981200"/>
          </a:xfrm>
          <a:prstGeom prst="leftBrace">
            <a:avLst>
              <a:gd name="adj1" fmla="val 72222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2" name="AutoShape 32"/>
          <p:cNvSpPr>
            <a:spLocks/>
          </p:cNvSpPr>
          <p:nvPr/>
        </p:nvSpPr>
        <p:spPr bwMode="auto">
          <a:xfrm rot="-5400000">
            <a:off x="3124200" y="5105400"/>
            <a:ext cx="228600" cy="838200"/>
          </a:xfrm>
          <a:prstGeom prst="leftBrace">
            <a:avLst>
              <a:gd name="adj1" fmla="val 30556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3" name="AutoShape 33"/>
          <p:cNvSpPr>
            <a:spLocks/>
          </p:cNvSpPr>
          <p:nvPr/>
        </p:nvSpPr>
        <p:spPr bwMode="auto">
          <a:xfrm rot="-5400000">
            <a:off x="6400800" y="4876800"/>
            <a:ext cx="228600" cy="1295400"/>
          </a:xfrm>
          <a:prstGeom prst="leftBrace">
            <a:avLst>
              <a:gd name="adj1" fmla="val 47222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Quick-Sort</a:t>
            </a:r>
          </a:p>
        </p:txBody>
      </p:sp>
      <p:sp>
        <p:nvSpPr>
          <p:cNvPr id="3072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5E7F16E6-7A43-2445-B9BD-F74FCC559B93}" type="slidenum">
              <a:rPr lang="en-US" sz="1400"/>
              <a:pPr eaLnBrk="1" hangingPunct="1"/>
              <a:t>32</a:t>
            </a:fld>
            <a:endParaRPr lang="en-US" sz="140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772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Expected Running Time, Part 2</a:t>
            </a:r>
          </a:p>
        </p:txBody>
      </p:sp>
      <p:sp>
        <p:nvSpPr>
          <p:cNvPr id="30724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581025" y="1524000"/>
            <a:ext cx="8105775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>
                <a:solidFill>
                  <a:schemeClr val="tx2"/>
                </a:solidFill>
                <a:latin typeface="Tahoma" charset="0"/>
              </a:rPr>
              <a:t>Probabilistic Fact:</a:t>
            </a:r>
            <a:r>
              <a:rPr lang="en-US" sz="2000">
                <a:latin typeface="Tahoma" charset="0"/>
              </a:rPr>
              <a:t> The expected number of coin tosses required in order to get </a:t>
            </a:r>
            <a:r>
              <a:rPr lang="en-US" sz="2000" b="1" i="1">
                <a:latin typeface="Times New Roman" charset="0"/>
              </a:rPr>
              <a:t>k</a:t>
            </a:r>
            <a:r>
              <a:rPr lang="en-US" sz="2000">
                <a:latin typeface="Tahoma" charset="0"/>
              </a:rPr>
              <a:t> heads is </a:t>
            </a:r>
            <a:r>
              <a:rPr lang="en-US" sz="2000">
                <a:latin typeface="Times New Roman" charset="0"/>
              </a:rPr>
              <a:t>2</a:t>
            </a:r>
            <a:r>
              <a:rPr lang="en-US" sz="2000" b="1" i="1">
                <a:latin typeface="Times New Roman" charset="0"/>
              </a:rPr>
              <a:t>k</a:t>
            </a:r>
          </a:p>
          <a:p>
            <a:pPr eaLnBrk="1" hangingPunct="1">
              <a:lnSpc>
                <a:spcPct val="90000"/>
              </a:lnSpc>
            </a:pPr>
            <a:r>
              <a:rPr lang="en-US" sz="2000">
                <a:latin typeface="Tahoma" charset="0"/>
              </a:rPr>
              <a:t>For a node of depth </a:t>
            </a:r>
            <a:r>
              <a:rPr lang="en-US" sz="2000" b="1" i="1">
                <a:latin typeface="Times New Roman" charset="0"/>
              </a:rPr>
              <a:t>i</a:t>
            </a:r>
            <a:r>
              <a:rPr lang="en-US" sz="2000">
                <a:latin typeface="Tahoma" charset="0"/>
              </a:rPr>
              <a:t>, we expect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b="1" i="1">
                <a:latin typeface="Times New Roman" charset="0"/>
              </a:rPr>
              <a:t>i</a:t>
            </a:r>
            <a:r>
              <a:rPr lang="en-US" sz="1800">
                <a:latin typeface="Symbol" charset="0"/>
              </a:rPr>
              <a:t>/</a:t>
            </a:r>
            <a:r>
              <a:rPr lang="en-US" sz="1800">
                <a:latin typeface="Times New Roman" charset="0"/>
              </a:rPr>
              <a:t>2 </a:t>
            </a:r>
            <a:r>
              <a:rPr lang="en-US" sz="1800">
                <a:latin typeface="Tahoma" charset="0"/>
              </a:rPr>
              <a:t>ancestors are good calls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>
                <a:latin typeface="Tahoma" charset="0"/>
              </a:rPr>
              <a:t>The size of the input sequence for the current call is at most (</a:t>
            </a:r>
            <a:r>
              <a:rPr lang="en-US" sz="1800">
                <a:latin typeface="Times New Roman" charset="0"/>
              </a:rPr>
              <a:t>3</a:t>
            </a:r>
            <a:r>
              <a:rPr lang="en-US" sz="1800">
                <a:latin typeface="Symbol" charset="0"/>
              </a:rPr>
              <a:t>/</a:t>
            </a:r>
            <a:r>
              <a:rPr lang="en-US" sz="1800">
                <a:latin typeface="Times New Roman" charset="0"/>
              </a:rPr>
              <a:t>4</a:t>
            </a:r>
            <a:r>
              <a:rPr lang="en-US" sz="1800">
                <a:latin typeface="Tahoma" charset="0"/>
              </a:rPr>
              <a:t>)</a:t>
            </a:r>
            <a:r>
              <a:rPr lang="en-US" sz="1800" b="1" i="1" baseline="30000">
                <a:latin typeface="Times New Roman" charset="0"/>
              </a:rPr>
              <a:t>i</a:t>
            </a:r>
            <a:r>
              <a:rPr lang="en-US" sz="1800" baseline="30000">
                <a:latin typeface="Symbol" charset="0"/>
              </a:rPr>
              <a:t>/</a:t>
            </a:r>
            <a:r>
              <a:rPr lang="en-US" sz="1800" baseline="30000">
                <a:latin typeface="Times New Roman" charset="0"/>
              </a:rPr>
              <a:t>2</a:t>
            </a:r>
            <a:r>
              <a:rPr lang="en-US" sz="1800" b="1" i="1">
                <a:latin typeface="Times New Roman" charset="0"/>
              </a:rPr>
              <a:t>n</a:t>
            </a:r>
          </a:p>
        </p:txBody>
      </p:sp>
      <p:graphicFrame>
        <p:nvGraphicFramePr>
          <p:cNvPr id="30725" name="Object 6"/>
          <p:cNvGraphicFramePr>
            <a:graphicFrameLocks noChangeAspect="1"/>
          </p:cNvGraphicFramePr>
          <p:nvPr/>
        </p:nvGraphicFramePr>
        <p:xfrm>
          <a:off x="4495800" y="3200400"/>
          <a:ext cx="4876800" cy="305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7510680" imgH="4271040" progId="Visio.Drawing.6">
                  <p:embed/>
                </p:oleObj>
              </mc:Choice>
              <mc:Fallback>
                <p:oleObj name="VISIO" r:id="rId2" imgW="7510680" imgH="4271040" progId="Visio.Drawing.6">
                  <p:embed/>
                  <p:pic>
                    <p:nvPicPr>
                      <p:cNvPr id="3072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200400"/>
                        <a:ext cx="4876800" cy="305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6" name="Rectangle 7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304800" y="312420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10000"/>
              <a:buFont typeface="Wingdings" charset="0"/>
              <a:buBlip>
                <a:blip r:embed="rId4"/>
              </a:buBlip>
            </a:pPr>
            <a:r>
              <a:rPr lang="en-US" sz="2000" dirty="0"/>
              <a:t>Therefore, we have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charset="0"/>
              <a:buChar char="n"/>
            </a:pPr>
            <a:r>
              <a:rPr lang="en-US" sz="1800" dirty="0"/>
              <a:t>For a node of depth </a:t>
            </a:r>
            <a:r>
              <a:rPr lang="en-US" sz="1800" dirty="0">
                <a:latin typeface="Times New Roman" charset="0"/>
              </a:rPr>
              <a:t>2log</a:t>
            </a:r>
            <a:r>
              <a:rPr lang="en-US" sz="1800" baseline="-25000" dirty="0">
                <a:latin typeface="Times New Roman" charset="0"/>
              </a:rPr>
              <a:t>4</a:t>
            </a:r>
            <a:r>
              <a:rPr lang="en-US" sz="1800" baseline="-25000" dirty="0">
                <a:latin typeface="Symbol" charset="0"/>
              </a:rPr>
              <a:t>/</a:t>
            </a:r>
            <a:r>
              <a:rPr lang="en-US" sz="1800" baseline="-25000" dirty="0">
                <a:latin typeface="Times New Roman" charset="0"/>
              </a:rPr>
              <a:t>3</a:t>
            </a:r>
            <a:r>
              <a:rPr lang="en-US" sz="1800" b="1" i="1" dirty="0">
                <a:latin typeface="Times New Roman" charset="0"/>
              </a:rPr>
              <a:t>n</a:t>
            </a:r>
            <a:r>
              <a:rPr lang="en-US" sz="1800" dirty="0"/>
              <a:t>, the expected input size is one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charset="0"/>
              <a:buChar char="n"/>
            </a:pPr>
            <a:r>
              <a:rPr lang="en-US" sz="1800" dirty="0"/>
              <a:t>The expected height of the quick-sort tree is </a:t>
            </a:r>
            <a:r>
              <a:rPr lang="en-US" sz="1800" b="1" i="1" dirty="0">
                <a:latin typeface="Times New Roman" charset="0"/>
              </a:rPr>
              <a:t>O</a:t>
            </a:r>
            <a:r>
              <a:rPr lang="en-US" sz="1800" dirty="0">
                <a:latin typeface="Times New Roman" charset="0"/>
              </a:rPr>
              <a:t>(log </a:t>
            </a:r>
            <a:r>
              <a:rPr lang="en-US" sz="1800" b="1" i="1" dirty="0">
                <a:latin typeface="Times New Roman" charset="0"/>
              </a:rPr>
              <a:t>n</a:t>
            </a:r>
            <a:r>
              <a:rPr lang="en-US" sz="1800" dirty="0">
                <a:latin typeface="Times New Roman" charset="0"/>
              </a:rPr>
              <a:t>)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10000"/>
              <a:buFont typeface="Wingdings" charset="0"/>
              <a:buBlip>
                <a:blip r:embed="rId4"/>
              </a:buBlip>
            </a:pPr>
            <a:r>
              <a:rPr lang="en-US" sz="2000" dirty="0"/>
              <a:t>The amount or work done at the nodes of the same depth is </a:t>
            </a:r>
            <a:r>
              <a:rPr lang="en-US" sz="2000" b="1" i="1" dirty="0">
                <a:latin typeface="Times New Roman" charset="0"/>
              </a:rPr>
              <a:t>O</a:t>
            </a:r>
            <a:r>
              <a:rPr lang="en-US" sz="2000" dirty="0">
                <a:latin typeface="Times New Roman" charset="0"/>
              </a:rPr>
              <a:t>(</a:t>
            </a:r>
            <a:r>
              <a:rPr lang="en-US" sz="2000" b="1" i="1" dirty="0">
                <a:latin typeface="Times New Roman" charset="0"/>
              </a:rPr>
              <a:t>n</a:t>
            </a:r>
            <a:r>
              <a:rPr lang="en-US" sz="2000" dirty="0">
                <a:latin typeface="Times New Roman" charset="0"/>
              </a:rPr>
              <a:t>)</a:t>
            </a:r>
            <a:endParaRPr lang="en-US" sz="2000" dirty="0"/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10000"/>
              <a:buFont typeface="Wingdings" charset="0"/>
              <a:buBlip>
                <a:blip r:embed="rId4"/>
              </a:buBlip>
            </a:pPr>
            <a:r>
              <a:rPr lang="en-US" sz="2000" dirty="0"/>
              <a:t>Thus, by the linearity of expectation, the expected running time of randomized quick-sort is </a:t>
            </a:r>
            <a:r>
              <a:rPr lang="en-US" sz="2000" b="1" i="1" dirty="0">
                <a:latin typeface="Times New Roman" charset="0"/>
              </a:rPr>
              <a:t>O</a:t>
            </a:r>
            <a:r>
              <a:rPr lang="en-US" sz="2000" dirty="0">
                <a:latin typeface="Times New Roman" charset="0"/>
              </a:rPr>
              <a:t>(</a:t>
            </a:r>
            <a:r>
              <a:rPr lang="en-US" sz="2000" b="1" i="1" dirty="0">
                <a:latin typeface="Times New Roman" charset="0"/>
              </a:rPr>
              <a:t>n </a:t>
            </a:r>
            <a:r>
              <a:rPr lang="en-US" sz="2000" dirty="0">
                <a:latin typeface="Times New Roman" charset="0"/>
              </a:rPr>
              <a:t>log </a:t>
            </a:r>
            <a:r>
              <a:rPr lang="en-US" sz="2000" b="1" i="1" dirty="0">
                <a:latin typeface="Times New Roman" charset="0"/>
              </a:rPr>
              <a:t>n</a:t>
            </a:r>
            <a:r>
              <a:rPr lang="en-US" sz="2000" dirty="0">
                <a:latin typeface="Times New Roman" charset="0"/>
              </a:rPr>
              <a:t>).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E9EEF-297D-AE3B-DE25-82BCB13F6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8685C-4B01-20CC-CCD9-0CCAA2069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6096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Instance Sensitivity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C9FED-D93E-EB8A-79E1-17F3786BB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638800"/>
          </a:xfrm>
        </p:spPr>
        <p:txBody>
          <a:bodyPr/>
          <a:lstStyle/>
          <a:p>
            <a:r>
              <a:rPr lang="en-US" sz="2800" dirty="0"/>
              <a:t>Instance optimality algorithm analysis focuses on properties of input instances and differs from traditional worst-case analysis, which focuses on the maximum cost an algorithm might incur over all possible inputs of a given size. </a:t>
            </a:r>
          </a:p>
          <a:p>
            <a:r>
              <a:rPr lang="en-US" sz="2800" dirty="0"/>
              <a:t>Instance optimality provides a finer-grained guarantee, ensuring that the algorithm performs well not just on average or in the worst case, but that it adapts to specific characteristics of individual inputs.</a:t>
            </a:r>
          </a:p>
          <a:p>
            <a:r>
              <a:rPr lang="en-US" sz="2800" dirty="0"/>
              <a:t>Achieving instance optimality leverages favorable properties of the input data.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764C3-E043-4884-32B6-DAB5961F0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FFAD-9B63-42CB-8364-D4AC8368FA8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306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A734635A-D26F-174D-AC86-A33AE58F4A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3738" y="341313"/>
            <a:ext cx="7802562" cy="8382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Insertion sort</a:t>
            </a:r>
          </a:p>
        </p:txBody>
      </p:sp>
      <p:sp>
        <p:nvSpPr>
          <p:cNvPr id="1582083" name="Rectangle 3">
            <a:extLst>
              <a:ext uri="{FF2B5EF4-FFF2-40B4-BE49-F238E27FC236}">
                <a16:creationId xmlns:a16="http://schemas.microsoft.com/office/drawing/2014/main" id="{7395EE67-5053-4A49-8EF2-27E0AEFAD5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>
                <a:ea typeface="+mn-ea"/>
                <a:cs typeface="+mn-cs"/>
              </a:rPr>
              <a:t>insertion sort</a:t>
            </a:r>
            <a:r>
              <a:rPr lang="en-US">
                <a:ea typeface="+mn-ea"/>
                <a:cs typeface="+mn-cs"/>
              </a:rPr>
              <a:t>:</a:t>
            </a:r>
            <a:r>
              <a:rPr lang="en-US" b="1">
                <a:ea typeface="+mn-ea"/>
                <a:cs typeface="+mn-cs"/>
              </a:rPr>
              <a:t> </a:t>
            </a:r>
            <a:r>
              <a:rPr lang="en-US">
                <a:ea typeface="+mn-ea"/>
                <a:cs typeface="+mn-cs"/>
              </a:rPr>
              <a:t>orders a list of values by repetitively inserting a particular value into a sorted subset of the list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>
                <a:ea typeface="+mn-ea"/>
                <a:cs typeface="+mn-cs"/>
              </a:rPr>
              <a:t>more specifically: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>
                <a:ea typeface="+mn-ea"/>
              </a:rPr>
              <a:t>consider the first item to be a sorted sublist of length 1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>
                <a:ea typeface="+mn-ea"/>
              </a:rPr>
              <a:t>insert the second item into the sorted sublist, shifting the first item if needed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>
                <a:ea typeface="+mn-ea"/>
              </a:rPr>
              <a:t>insert the third item into the sorted sublist, shifting the other items as needed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>
                <a:ea typeface="+mn-ea"/>
              </a:rPr>
              <a:t>repeat until all values have been inserted into their proper positions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7CA42-B519-6849-8931-2323B9B4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F161032-0F25-BB40-ACBF-F11147A4E2EB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34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25404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51EDF01-C5DF-2442-A328-60486C7382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71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Insertion sort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6647E6D4-5778-A44B-BEAA-5BC2DCB0182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1890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Simple sorting algorithm.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n-1 passes over the array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At the end of pass </a:t>
            </a:r>
            <a:r>
              <a:rPr lang="en-US" altLang="en-US" i="1">
                <a:ea typeface="ＭＳ Ｐゴシック" panose="020B0600070205080204" pitchFamily="34" charset="-128"/>
              </a:rPr>
              <a:t>i</a:t>
            </a:r>
            <a:r>
              <a:rPr lang="en-US" altLang="en-US">
                <a:ea typeface="ＭＳ Ｐゴシック" panose="020B0600070205080204" pitchFamily="34" charset="-128"/>
              </a:rPr>
              <a:t>, the elements that occupied A[0]…A[</a:t>
            </a:r>
            <a:r>
              <a:rPr lang="en-US" altLang="en-US" i="1">
                <a:ea typeface="ＭＳ Ｐゴシック" panose="020B0600070205080204" pitchFamily="34" charset="-128"/>
              </a:rPr>
              <a:t>i</a:t>
            </a:r>
            <a:r>
              <a:rPr lang="en-US" altLang="en-US">
                <a:ea typeface="ＭＳ Ｐゴシック" panose="020B0600070205080204" pitchFamily="34" charset="-128"/>
              </a:rPr>
              <a:t>] originally are still in those spots and in sorted order.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FF6124B-748A-5A43-93B3-1BA972A26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30D1F00-B747-B54E-9977-463C2903372E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35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583108" name="Group 4">
            <a:extLst>
              <a:ext uri="{FF2B5EF4-FFF2-40B4-BE49-F238E27FC236}">
                <a16:creationId xmlns:a16="http://schemas.microsoft.com/office/drawing/2014/main" id="{A0D6961B-4246-6F48-8C2C-03FF32713815}"/>
              </a:ext>
            </a:extLst>
          </p:cNvPr>
          <p:cNvGraphicFramePr>
            <a:graphicFrameLocks noGrp="1"/>
          </p:cNvGraphicFramePr>
          <p:nvPr/>
        </p:nvGraphicFramePr>
        <p:xfrm>
          <a:off x="2286000" y="4756150"/>
          <a:ext cx="6096000" cy="1035050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15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 anchor="ctr" anchorCtr="1" horzOverflow="overflow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17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12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0</a:t>
                      </a:r>
                    </a:p>
                  </a:txBody>
                  <a:tcPr anchor="ctr" anchorCtr="1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6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7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83146" name="Group 42">
            <a:extLst>
              <a:ext uri="{FF2B5EF4-FFF2-40B4-BE49-F238E27FC236}">
                <a16:creationId xmlns:a16="http://schemas.microsoft.com/office/drawing/2014/main" id="{91BB6D03-2D2A-2248-BA0D-D73C6A659288}"/>
              </a:ext>
            </a:extLst>
          </p:cNvPr>
          <p:cNvGraphicFramePr>
            <a:graphicFrameLocks noGrp="1"/>
          </p:cNvGraphicFramePr>
          <p:nvPr/>
        </p:nvGraphicFramePr>
        <p:xfrm>
          <a:off x="2286000" y="5822950"/>
          <a:ext cx="6096000" cy="1035050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15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17</a:t>
                      </a:r>
                    </a:p>
                  </a:txBody>
                  <a:tcPr anchor="ctr" anchorCtr="1" horzOverflow="overflow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12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0</a:t>
                      </a:r>
                    </a:p>
                  </a:txBody>
                  <a:tcPr anchor="ctr" anchorCtr="1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6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7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164" name="Text Box 80">
            <a:extLst>
              <a:ext uri="{FF2B5EF4-FFF2-40B4-BE49-F238E27FC236}">
                <a16:creationId xmlns:a16="http://schemas.microsoft.com/office/drawing/2014/main" id="{26B97B34-5B64-0A42-9F7B-030D65179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4724400"/>
            <a:ext cx="9382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after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pass 2</a:t>
            </a:r>
          </a:p>
        </p:txBody>
      </p:sp>
      <p:sp>
        <p:nvSpPr>
          <p:cNvPr id="47165" name="Text Box 81">
            <a:extLst>
              <a:ext uri="{FF2B5EF4-FFF2-40B4-BE49-F238E27FC236}">
                <a16:creationId xmlns:a16="http://schemas.microsoft.com/office/drawing/2014/main" id="{229B438B-4CBA-984E-88B3-61CAB56CD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5822950"/>
            <a:ext cx="9382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after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pass 3</a:t>
            </a:r>
          </a:p>
        </p:txBody>
      </p:sp>
      <p:graphicFrame>
        <p:nvGraphicFramePr>
          <p:cNvPr id="1583238" name="Group 134">
            <a:extLst>
              <a:ext uri="{FF2B5EF4-FFF2-40B4-BE49-F238E27FC236}">
                <a16:creationId xmlns:a16="http://schemas.microsoft.com/office/drawing/2014/main" id="{C600A40C-07CB-694A-BC9C-F25C5110B399}"/>
              </a:ext>
            </a:extLst>
          </p:cNvPr>
          <p:cNvGraphicFramePr>
            <a:graphicFrameLocks noGrp="1"/>
          </p:cNvGraphicFramePr>
          <p:nvPr/>
        </p:nvGraphicFramePr>
        <p:xfrm>
          <a:off x="2286000" y="3689350"/>
          <a:ext cx="6096000" cy="1035050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15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8</a:t>
                      </a:r>
                    </a:p>
                  </a:txBody>
                  <a:tcPr anchor="ctr" anchorCtr="1" horzOverflow="overflow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17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12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0</a:t>
                      </a:r>
                    </a:p>
                  </a:txBody>
                  <a:tcPr anchor="ctr" anchorCtr="1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6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Times New Roman" charset="0"/>
                          <a:cs typeface="Times New Roman" charset="0"/>
                        </a:rPr>
                        <a:t>7</a:t>
                      </a:r>
                    </a:p>
                  </a:txBody>
                  <a:tcPr anchor="ctr" anchorCtr="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204005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94FA8FD7-5AF8-404B-BFAB-5ACEE50662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Insertion sort code</a:t>
            </a:r>
          </a:p>
        </p:txBody>
      </p:sp>
      <p:sp>
        <p:nvSpPr>
          <p:cNvPr id="1592323" name="Rectangle 3">
            <a:extLst>
              <a:ext uri="{FF2B5EF4-FFF2-40B4-BE49-F238E27FC236}">
                <a16:creationId xmlns:a16="http://schemas.microsoft.com/office/drawing/2014/main" id="{9A1B5F5C-2116-1444-A643-E453E0202A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None/>
              <a:defRPr/>
            </a:pPr>
            <a:r>
              <a:rPr lang="en-US" sz="2000" dirty="0">
                <a:latin typeface="Courier New" charset="0"/>
                <a:ea typeface="+mn-ea"/>
                <a:cs typeface="+mn-cs"/>
              </a:rPr>
              <a:t>public static void </a:t>
            </a:r>
            <a:r>
              <a:rPr lang="en-US" sz="2000" dirty="0" err="1">
                <a:latin typeface="Courier New" charset="0"/>
                <a:ea typeface="+mn-ea"/>
                <a:cs typeface="+mn-cs"/>
              </a:rPr>
              <a:t>insertionSort(int</a:t>
            </a:r>
            <a:r>
              <a:rPr lang="en-US" sz="2000" dirty="0">
                <a:latin typeface="Courier New" charset="0"/>
                <a:ea typeface="+mn-ea"/>
                <a:cs typeface="+mn-cs"/>
              </a:rPr>
              <a:t>[] a) {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None/>
              <a:defRPr/>
            </a:pPr>
            <a:r>
              <a:rPr lang="en-US" sz="2000" dirty="0">
                <a:latin typeface="Courier New" charset="0"/>
                <a:ea typeface="+mn-ea"/>
                <a:cs typeface="+mn-cs"/>
              </a:rPr>
              <a:t>    for (</a:t>
            </a:r>
            <a:r>
              <a:rPr lang="en-US" sz="2000" dirty="0" err="1">
                <a:latin typeface="Courier New" charset="0"/>
                <a:ea typeface="+mn-ea"/>
                <a:cs typeface="+mn-cs"/>
              </a:rPr>
              <a:t>int</a:t>
            </a:r>
            <a:r>
              <a:rPr lang="en-US" sz="2000" dirty="0">
                <a:latin typeface="Courier New" charset="0"/>
                <a:ea typeface="+mn-ea"/>
                <a:cs typeface="+mn-cs"/>
              </a:rPr>
              <a:t> </a:t>
            </a:r>
            <a:r>
              <a:rPr lang="en-US" sz="2000" dirty="0" err="1">
                <a:latin typeface="Courier New" charset="0"/>
                <a:ea typeface="+mn-ea"/>
                <a:cs typeface="+mn-cs"/>
              </a:rPr>
              <a:t>i</a:t>
            </a:r>
            <a:r>
              <a:rPr lang="en-US" sz="2000" dirty="0">
                <a:latin typeface="Courier New" charset="0"/>
                <a:ea typeface="+mn-ea"/>
                <a:cs typeface="+mn-cs"/>
              </a:rPr>
              <a:t> = 1; </a:t>
            </a:r>
            <a:r>
              <a:rPr lang="en-US" sz="2000" dirty="0" err="1">
                <a:latin typeface="Courier New" charset="0"/>
                <a:ea typeface="+mn-ea"/>
                <a:cs typeface="+mn-cs"/>
              </a:rPr>
              <a:t>i</a:t>
            </a:r>
            <a:r>
              <a:rPr lang="en-US" sz="2000" dirty="0">
                <a:latin typeface="Courier New" charset="0"/>
                <a:ea typeface="+mn-ea"/>
                <a:cs typeface="+mn-cs"/>
              </a:rPr>
              <a:t> &lt; </a:t>
            </a:r>
            <a:r>
              <a:rPr lang="en-US" sz="2000" dirty="0" err="1">
                <a:latin typeface="Courier New" charset="0"/>
                <a:ea typeface="+mn-ea"/>
                <a:cs typeface="+mn-cs"/>
              </a:rPr>
              <a:t>a.length</a:t>
            </a:r>
            <a:r>
              <a:rPr lang="en-US" sz="2000" dirty="0">
                <a:latin typeface="Courier New" charset="0"/>
                <a:ea typeface="+mn-ea"/>
                <a:cs typeface="+mn-cs"/>
              </a:rPr>
              <a:t>; </a:t>
            </a:r>
            <a:r>
              <a:rPr lang="en-US" sz="2000" dirty="0" err="1">
                <a:latin typeface="Courier New" charset="0"/>
                <a:ea typeface="+mn-ea"/>
                <a:cs typeface="+mn-cs"/>
              </a:rPr>
              <a:t>i</a:t>
            </a:r>
            <a:r>
              <a:rPr lang="en-US" sz="2000" dirty="0">
                <a:latin typeface="Courier New" charset="0"/>
                <a:ea typeface="+mn-ea"/>
                <a:cs typeface="+mn-cs"/>
              </a:rPr>
              <a:t>++) {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None/>
              <a:defRPr/>
            </a:pPr>
            <a:r>
              <a:rPr lang="en-US" sz="2000" dirty="0">
                <a:latin typeface="Courier New" charset="0"/>
                <a:ea typeface="+mn-ea"/>
                <a:cs typeface="+mn-cs"/>
              </a:rPr>
              <a:t>        </a:t>
            </a:r>
            <a:r>
              <a:rPr lang="en-US" sz="2000" dirty="0" err="1">
                <a:latin typeface="Courier New" charset="0"/>
                <a:ea typeface="+mn-ea"/>
                <a:cs typeface="+mn-cs"/>
              </a:rPr>
              <a:t>int</a:t>
            </a:r>
            <a:r>
              <a:rPr lang="en-US" sz="2000" dirty="0">
                <a:latin typeface="Courier New" charset="0"/>
                <a:ea typeface="+mn-ea"/>
                <a:cs typeface="+mn-cs"/>
              </a:rPr>
              <a:t> temp = </a:t>
            </a:r>
            <a:r>
              <a:rPr lang="en-US" sz="2000" dirty="0" err="1">
                <a:latin typeface="Courier New" charset="0"/>
                <a:ea typeface="+mn-ea"/>
                <a:cs typeface="+mn-cs"/>
              </a:rPr>
              <a:t>a[i</a:t>
            </a:r>
            <a:r>
              <a:rPr lang="en-US" sz="2000" dirty="0">
                <a:latin typeface="Courier New" charset="0"/>
                <a:ea typeface="+mn-ea"/>
                <a:cs typeface="+mn-cs"/>
              </a:rPr>
              <a:t>];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None/>
              <a:defRPr/>
            </a:pPr>
            <a:endParaRPr lang="en-US" sz="2000" dirty="0">
              <a:latin typeface="Courier New" charset="0"/>
              <a:ea typeface="+mn-ea"/>
              <a:cs typeface="+mn-cs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None/>
              <a:defRPr/>
            </a:pPr>
            <a:r>
              <a:rPr lang="en-US" sz="2000" dirty="0">
                <a:latin typeface="Courier New" charset="0"/>
                <a:ea typeface="+mn-ea"/>
                <a:cs typeface="+mn-cs"/>
              </a:rPr>
              <a:t>        // slide elements down to make room for </a:t>
            </a:r>
            <a:r>
              <a:rPr lang="en-US" sz="2000" dirty="0" err="1">
                <a:latin typeface="Courier New" charset="0"/>
                <a:ea typeface="+mn-ea"/>
                <a:cs typeface="+mn-cs"/>
              </a:rPr>
              <a:t>a[i</a:t>
            </a:r>
            <a:r>
              <a:rPr lang="en-US" sz="2000" dirty="0">
                <a:latin typeface="Courier New" charset="0"/>
                <a:ea typeface="+mn-ea"/>
                <a:cs typeface="+mn-cs"/>
              </a:rPr>
              <a:t>]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None/>
              <a:defRPr/>
            </a:pPr>
            <a:r>
              <a:rPr lang="en-US" sz="2000" dirty="0">
                <a:latin typeface="Courier New" charset="0"/>
                <a:ea typeface="+mn-ea"/>
                <a:cs typeface="+mn-cs"/>
              </a:rPr>
              <a:t>        </a:t>
            </a:r>
            <a:r>
              <a:rPr lang="en-US" sz="2000" dirty="0" err="1">
                <a:latin typeface="Courier New" charset="0"/>
                <a:ea typeface="+mn-ea"/>
                <a:cs typeface="+mn-cs"/>
              </a:rPr>
              <a:t>int</a:t>
            </a:r>
            <a:r>
              <a:rPr lang="en-US" sz="2000" dirty="0">
                <a:latin typeface="Courier New" charset="0"/>
                <a:ea typeface="+mn-ea"/>
                <a:cs typeface="+mn-cs"/>
              </a:rPr>
              <a:t> </a:t>
            </a:r>
            <a:r>
              <a:rPr lang="en-US" sz="2000" dirty="0" err="1">
                <a:latin typeface="Courier New" charset="0"/>
                <a:ea typeface="+mn-ea"/>
                <a:cs typeface="+mn-cs"/>
              </a:rPr>
              <a:t>j</a:t>
            </a:r>
            <a:r>
              <a:rPr lang="en-US" sz="2000" dirty="0">
                <a:latin typeface="Courier New" charset="0"/>
                <a:ea typeface="+mn-ea"/>
                <a:cs typeface="+mn-cs"/>
              </a:rPr>
              <a:t> = </a:t>
            </a:r>
            <a:r>
              <a:rPr lang="en-US" sz="2000" dirty="0" err="1">
                <a:latin typeface="Courier New" charset="0"/>
                <a:ea typeface="+mn-ea"/>
                <a:cs typeface="+mn-cs"/>
              </a:rPr>
              <a:t>i</a:t>
            </a:r>
            <a:r>
              <a:rPr lang="en-US" sz="2000" dirty="0">
                <a:latin typeface="Courier New" charset="0"/>
                <a:ea typeface="+mn-ea"/>
                <a:cs typeface="+mn-cs"/>
              </a:rPr>
              <a:t>;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None/>
              <a:defRPr/>
            </a:pPr>
            <a:r>
              <a:rPr lang="en-US" sz="2000" dirty="0">
                <a:latin typeface="Courier New" charset="0"/>
                <a:ea typeface="+mn-ea"/>
                <a:cs typeface="+mn-cs"/>
              </a:rPr>
              <a:t>        while (</a:t>
            </a:r>
            <a:r>
              <a:rPr lang="en-US" sz="2000" dirty="0" err="1">
                <a:latin typeface="Courier New" charset="0"/>
                <a:ea typeface="+mn-ea"/>
                <a:cs typeface="+mn-cs"/>
              </a:rPr>
              <a:t>j</a:t>
            </a:r>
            <a:r>
              <a:rPr lang="en-US" sz="2000" dirty="0">
                <a:latin typeface="Courier New" charset="0"/>
                <a:ea typeface="+mn-ea"/>
                <a:cs typeface="+mn-cs"/>
              </a:rPr>
              <a:t> &gt; 0 &amp;&amp; </a:t>
            </a:r>
            <a:r>
              <a:rPr lang="en-US" sz="2000" dirty="0" err="1">
                <a:latin typeface="Courier New" charset="0"/>
                <a:ea typeface="+mn-ea"/>
                <a:cs typeface="+mn-cs"/>
              </a:rPr>
              <a:t>a[j</a:t>
            </a:r>
            <a:r>
              <a:rPr lang="en-US" sz="2000" dirty="0">
                <a:latin typeface="Courier New" charset="0"/>
                <a:ea typeface="+mn-ea"/>
                <a:cs typeface="+mn-cs"/>
              </a:rPr>
              <a:t> - 1] &gt; temp) {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None/>
              <a:defRPr/>
            </a:pPr>
            <a:r>
              <a:rPr lang="en-US" sz="2000" dirty="0">
                <a:latin typeface="Courier New" charset="0"/>
                <a:ea typeface="+mn-ea"/>
                <a:cs typeface="+mn-cs"/>
              </a:rPr>
              <a:t>            </a:t>
            </a:r>
            <a:r>
              <a:rPr lang="en-US" sz="2000" dirty="0" err="1">
                <a:latin typeface="Courier New" charset="0"/>
                <a:ea typeface="+mn-ea"/>
                <a:cs typeface="+mn-cs"/>
              </a:rPr>
              <a:t>a[j</a:t>
            </a:r>
            <a:r>
              <a:rPr lang="en-US" sz="2000" dirty="0">
                <a:latin typeface="Courier New" charset="0"/>
                <a:ea typeface="+mn-ea"/>
                <a:cs typeface="+mn-cs"/>
              </a:rPr>
              <a:t>] = </a:t>
            </a:r>
            <a:r>
              <a:rPr lang="en-US" sz="2000" dirty="0" err="1">
                <a:latin typeface="Courier New" charset="0"/>
                <a:ea typeface="+mn-ea"/>
                <a:cs typeface="+mn-cs"/>
              </a:rPr>
              <a:t>a[j</a:t>
            </a:r>
            <a:r>
              <a:rPr lang="en-US" sz="2000" dirty="0">
                <a:latin typeface="Courier New" charset="0"/>
                <a:ea typeface="+mn-ea"/>
                <a:cs typeface="+mn-cs"/>
              </a:rPr>
              <a:t> - 1];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None/>
              <a:defRPr/>
            </a:pPr>
            <a:r>
              <a:rPr lang="en-US" sz="2000" dirty="0">
                <a:latin typeface="Courier New" charset="0"/>
                <a:ea typeface="+mn-ea"/>
                <a:cs typeface="+mn-cs"/>
              </a:rPr>
              <a:t>            </a:t>
            </a:r>
            <a:r>
              <a:rPr lang="en-US" sz="2000" dirty="0" err="1">
                <a:latin typeface="Courier New" charset="0"/>
                <a:ea typeface="+mn-ea"/>
                <a:cs typeface="+mn-cs"/>
              </a:rPr>
              <a:t>j</a:t>
            </a:r>
            <a:r>
              <a:rPr lang="en-US" sz="2000" dirty="0">
                <a:latin typeface="Courier New" charset="0"/>
                <a:ea typeface="+mn-ea"/>
                <a:cs typeface="+mn-cs"/>
              </a:rPr>
              <a:t>--;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None/>
              <a:defRPr/>
            </a:pPr>
            <a:r>
              <a:rPr lang="en-US" sz="2000" dirty="0">
                <a:latin typeface="Courier New" charset="0"/>
                <a:ea typeface="+mn-ea"/>
                <a:cs typeface="+mn-cs"/>
              </a:rPr>
              <a:t>        }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None/>
              <a:defRPr/>
            </a:pPr>
            <a:endParaRPr lang="en-US" sz="2000" dirty="0">
              <a:latin typeface="Courier New" charset="0"/>
              <a:ea typeface="+mn-ea"/>
              <a:cs typeface="+mn-cs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None/>
              <a:defRPr/>
            </a:pPr>
            <a:r>
              <a:rPr lang="en-US" sz="2000" dirty="0">
                <a:latin typeface="Courier New" charset="0"/>
                <a:ea typeface="+mn-ea"/>
                <a:cs typeface="+mn-cs"/>
              </a:rPr>
              <a:t>        </a:t>
            </a:r>
            <a:r>
              <a:rPr lang="en-US" sz="2000" dirty="0" err="1">
                <a:latin typeface="Courier New" charset="0"/>
                <a:ea typeface="+mn-ea"/>
                <a:cs typeface="+mn-cs"/>
              </a:rPr>
              <a:t>a[j</a:t>
            </a:r>
            <a:r>
              <a:rPr lang="en-US" sz="2000" dirty="0">
                <a:latin typeface="Courier New" charset="0"/>
                <a:ea typeface="+mn-ea"/>
                <a:cs typeface="+mn-cs"/>
              </a:rPr>
              <a:t>] = temp;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None/>
              <a:defRPr/>
            </a:pPr>
            <a:r>
              <a:rPr lang="en-US" sz="2000" dirty="0">
                <a:latin typeface="Courier New" charset="0"/>
                <a:ea typeface="+mn-ea"/>
                <a:cs typeface="+mn-cs"/>
              </a:rPr>
              <a:t>    }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None/>
              <a:defRPr/>
            </a:pPr>
            <a:r>
              <a:rPr lang="en-US" sz="2000" dirty="0">
                <a:latin typeface="Courier New" charset="0"/>
                <a:ea typeface="+mn-ea"/>
                <a:cs typeface="+mn-cs"/>
              </a:rPr>
              <a:t>}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311751-B41D-FD46-9108-44FACD202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D7D7CF9-6B28-154B-B261-5932E6B36E74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36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28729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10ED7-2200-5E43-918D-0247015D3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685800"/>
          </a:xfrm>
        </p:spPr>
        <p:txBody>
          <a:bodyPr/>
          <a:lstStyle/>
          <a:p>
            <a:r>
              <a:rPr lang="en-US" dirty="0"/>
              <a:t>Worst-case Insertion-sort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14A3B-FB91-7E40-82E0-61EAE58AE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14400"/>
            <a:ext cx="8686800" cy="5486400"/>
          </a:xfrm>
        </p:spPr>
        <p:txBody>
          <a:bodyPr>
            <a:normAutofit/>
          </a:bodyPr>
          <a:lstStyle/>
          <a:p>
            <a:r>
              <a:rPr lang="en-US" sz="2800" dirty="0"/>
              <a:t>The worst case for for each loop of insertion sort is when the insertion of the </a:t>
            </a:r>
            <a:r>
              <a:rPr lang="en-US" sz="2800" dirty="0" err="1"/>
              <a:t>i-th</a:t>
            </a:r>
            <a:r>
              <a:rPr lang="en-US" sz="2800" dirty="0"/>
              <a:t> item takes O(</a:t>
            </a:r>
            <a:r>
              <a:rPr lang="en-US" sz="2800" dirty="0" err="1"/>
              <a:t>i</a:t>
            </a:r>
            <a:r>
              <a:rPr lang="en-US" sz="2800" dirty="0"/>
              <a:t>) time.</a:t>
            </a:r>
          </a:p>
          <a:p>
            <a:r>
              <a:rPr lang="en-US" sz="2800" dirty="0"/>
              <a:t>This occurs for a list in reverse-sorted order.</a:t>
            </a:r>
          </a:p>
          <a:p>
            <a:r>
              <a:rPr lang="en-US" sz="2800" dirty="0"/>
              <a:t>Worst-case time, therefore, is O(n</a:t>
            </a:r>
            <a:r>
              <a:rPr lang="en-US" sz="2800" baseline="30000" dirty="0"/>
              <a:t>2</a:t>
            </a:r>
            <a:r>
              <a:rPr lang="en-US" sz="2800" dirty="0"/>
              <a:t>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0C406-A9F9-A5EF-8912-649916230F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39"/>
          <a:stretch>
            <a:fillRect/>
          </a:stretch>
        </p:blipFill>
        <p:spPr>
          <a:xfrm>
            <a:off x="1320799" y="3276600"/>
            <a:ext cx="6847355" cy="339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902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8311-AC6C-4D4A-8783-CCE4B2891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763000" cy="914400"/>
          </a:xfrm>
        </p:spPr>
        <p:txBody>
          <a:bodyPr/>
          <a:lstStyle/>
          <a:p>
            <a:r>
              <a:rPr lang="en-US" dirty="0"/>
              <a:t>Instance Analysis of Insertion-sort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CC382-E5F1-3743-B38D-1EB6D9CA4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An </a:t>
            </a:r>
            <a:r>
              <a:rPr lang="en-US" b="1" dirty="0"/>
              <a:t>inversion</a:t>
            </a:r>
            <a:r>
              <a:rPr lang="en-US" dirty="0"/>
              <a:t> in a permutation is the number of pairs that are out of order, that is, the number of pairs, (</a:t>
            </a:r>
            <a:r>
              <a:rPr lang="en-US" dirty="0" err="1"/>
              <a:t>i,j</a:t>
            </a:r>
            <a:r>
              <a:rPr lang="en-US" dirty="0"/>
              <a:t>), such that </a:t>
            </a:r>
            <a:r>
              <a:rPr lang="en-US" dirty="0" err="1"/>
              <a:t>i</a:t>
            </a:r>
            <a:r>
              <a:rPr lang="en-US" dirty="0"/>
              <a:t>&lt;j but x</a:t>
            </a:r>
            <a:r>
              <a:rPr lang="en-US" baseline="-25000" dirty="0"/>
              <a:t>i</a:t>
            </a:r>
            <a:r>
              <a:rPr lang="en-US" dirty="0"/>
              <a:t>&gt;</a:t>
            </a:r>
            <a:r>
              <a:rPr lang="en-US" dirty="0" err="1"/>
              <a:t>x</a:t>
            </a:r>
            <a:r>
              <a:rPr lang="en-US" baseline="-25000" dirty="0" err="1"/>
              <a:t>j</a:t>
            </a:r>
            <a:r>
              <a:rPr lang="en-US" dirty="0"/>
              <a:t>.</a:t>
            </a:r>
          </a:p>
          <a:p>
            <a:r>
              <a:rPr lang="en-US" dirty="0"/>
              <a:t>Each step of insertion-sort fixes an inversion or stops the while-loop.</a:t>
            </a:r>
          </a:p>
          <a:p>
            <a:r>
              <a:rPr lang="en-US" dirty="0"/>
              <a:t>Thus, the running time of insertion-sort is O(n + Inv(X)), where Inv(X) is the number of inversions in the input, X.</a:t>
            </a:r>
          </a:p>
        </p:txBody>
      </p:sp>
    </p:spTree>
    <p:extLst>
      <p:ext uri="{BB962C8B-B14F-4D97-AF65-F5344CB8AC3E}">
        <p14:creationId xmlns:p14="http://schemas.microsoft.com/office/powerpoint/2010/main" val="711406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4A096B2-D9B6-C47D-62D4-32BAD0B054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Skip List</a:t>
            </a:r>
          </a:p>
        </p:txBody>
      </p:sp>
      <p:sp>
        <p:nvSpPr>
          <p:cNvPr id="5123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93072971-E792-F2EA-AE6F-E10CE5E0320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676400"/>
            <a:ext cx="7924800" cy="2971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A </a:t>
            </a:r>
            <a:r>
              <a:rPr lang="en-US" altLang="en-US" sz="2000" dirty="0">
                <a:solidFill>
                  <a:srgbClr val="FF0000"/>
                </a:solidFill>
              </a:rPr>
              <a:t>skip list </a:t>
            </a:r>
            <a:r>
              <a:rPr lang="en-US" altLang="en-US" sz="2000" dirty="0"/>
              <a:t>for a set 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S</a:t>
            </a:r>
            <a:r>
              <a:rPr lang="en-US" altLang="en-US" sz="2000" dirty="0"/>
              <a:t> of distinct (key, element) items is a series of lists </a:t>
            </a:r>
            <a:br>
              <a:rPr lang="en-US" altLang="en-US" sz="2000" dirty="0"/>
            </a:br>
            <a:r>
              <a:rPr lang="en-US" altLang="en-US" sz="2000" b="1" i="1" dirty="0">
                <a:latin typeface="Times New Roman" panose="02020603050405020304" pitchFamily="18" charset="0"/>
              </a:rPr>
              <a:t>S</a:t>
            </a:r>
            <a:r>
              <a:rPr lang="en-US" altLang="en-US" sz="2000" baseline="-25000" dirty="0">
                <a:latin typeface="Times New Roman" panose="02020603050405020304" pitchFamily="18" charset="0"/>
              </a:rPr>
              <a:t>0</a:t>
            </a:r>
            <a:r>
              <a:rPr lang="en-US" altLang="en-US" sz="2000" dirty="0">
                <a:latin typeface="Times New Roman" panose="02020603050405020304" pitchFamily="18" charset="0"/>
              </a:rPr>
              <a:t>, 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S</a:t>
            </a:r>
            <a:r>
              <a:rPr lang="en-US" altLang="en-US" sz="2000" baseline="-25000" dirty="0">
                <a:latin typeface="Times New Roman" panose="02020603050405020304" pitchFamily="18" charset="0"/>
              </a:rPr>
              <a:t>1 </a:t>
            </a:r>
            <a:r>
              <a:rPr lang="en-US" altLang="en-US" sz="2000" dirty="0">
                <a:latin typeface="Times New Roman" panose="02020603050405020304" pitchFamily="18" charset="0"/>
              </a:rPr>
              <a:t>, … ,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S</a:t>
            </a:r>
            <a:r>
              <a:rPr lang="en-US" altLang="en-US" sz="2000" b="1" i="1" baseline="-25000" dirty="0" err="1">
                <a:latin typeface="Times New Roman" panose="02020603050405020304" pitchFamily="18" charset="0"/>
              </a:rPr>
              <a:t>h</a:t>
            </a:r>
            <a:r>
              <a:rPr lang="en-US" altLang="en-US" sz="2000" dirty="0"/>
              <a:t> such that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/>
              <a:t>Each list </a:t>
            </a:r>
            <a:r>
              <a:rPr lang="en-US" altLang="en-US" sz="1800" b="1" i="1" dirty="0">
                <a:latin typeface="Times New Roman" panose="02020603050405020304" pitchFamily="18" charset="0"/>
              </a:rPr>
              <a:t>S</a:t>
            </a:r>
            <a:r>
              <a:rPr lang="en-US" altLang="en-US" sz="1800" b="1" i="1" baseline="-25000" dirty="0">
                <a:latin typeface="Times New Roman" panose="02020603050405020304" pitchFamily="18" charset="0"/>
              </a:rPr>
              <a:t>i</a:t>
            </a:r>
            <a:r>
              <a:rPr lang="en-US" altLang="en-US" sz="1800" dirty="0"/>
              <a:t> contains the special keys </a:t>
            </a:r>
            <a:r>
              <a:rPr lang="en-US" altLang="en-US" sz="1800" dirty="0">
                <a:latin typeface="Symbol" pitchFamily="2" charset="2"/>
                <a:sym typeface="Symbol" pitchFamily="2" charset="2"/>
              </a:rPr>
              <a:t>+</a:t>
            </a:r>
            <a:r>
              <a:rPr lang="en-US" altLang="en-US" sz="1800" dirty="0">
                <a:sym typeface="Symbol" pitchFamily="2" charset="2"/>
              </a:rPr>
              <a:t> </a:t>
            </a:r>
            <a:r>
              <a:rPr lang="en-US" altLang="en-US" sz="1800" dirty="0"/>
              <a:t>and </a:t>
            </a:r>
            <a:r>
              <a:rPr lang="en-US" altLang="en-US" sz="1800" dirty="0">
                <a:latin typeface="Symbol" pitchFamily="2" charset="2"/>
                <a:sym typeface="Symbol" pitchFamily="2" charset="2"/>
              </a:rPr>
              <a:t>-</a:t>
            </a:r>
            <a:r>
              <a:rPr lang="en-US" altLang="en-US" sz="1800" dirty="0">
                <a:sym typeface="Symbol" pitchFamily="2" charset="2"/>
              </a:rPr>
              <a:t></a:t>
            </a:r>
            <a:r>
              <a:rPr lang="en-US" altLang="en-US" sz="1800" dirty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/>
              <a:t>List </a:t>
            </a:r>
            <a:r>
              <a:rPr lang="en-US" altLang="en-US" sz="1800" b="1" i="1" dirty="0">
                <a:latin typeface="Times New Roman" panose="02020603050405020304" pitchFamily="18" charset="0"/>
              </a:rPr>
              <a:t>S</a:t>
            </a:r>
            <a:r>
              <a:rPr lang="en-US" altLang="en-US" sz="1800" baseline="-25000" dirty="0">
                <a:latin typeface="Times New Roman" panose="02020603050405020304" pitchFamily="18" charset="0"/>
              </a:rPr>
              <a:t>0</a:t>
            </a:r>
            <a:r>
              <a:rPr lang="en-US" altLang="en-US" sz="1800" dirty="0"/>
              <a:t> contains the keys of </a:t>
            </a:r>
            <a:r>
              <a:rPr lang="en-US" altLang="en-US" sz="1800" b="1" i="1" dirty="0">
                <a:latin typeface="Times New Roman" panose="02020603050405020304" pitchFamily="18" charset="0"/>
              </a:rPr>
              <a:t>S </a:t>
            </a:r>
            <a:r>
              <a:rPr lang="en-US" altLang="en-US" sz="1800" dirty="0"/>
              <a:t>in non-decreasing order </a:t>
            </a:r>
            <a:endParaRPr lang="en-US" altLang="en-US" sz="1800" baseline="-25000" dirty="0"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/>
              <a:t>Each list is a subsequence of the previous one, i.e.,</a:t>
            </a:r>
            <a:br>
              <a:rPr lang="en-US" altLang="en-US" sz="1800" dirty="0"/>
            </a:br>
            <a:r>
              <a:rPr lang="en-US" altLang="en-US" sz="1800" dirty="0"/>
              <a:t>			</a:t>
            </a:r>
            <a:r>
              <a:rPr lang="en-US" altLang="en-US" sz="1800" b="1" i="1" dirty="0">
                <a:latin typeface="Times New Roman" panose="02020603050405020304" pitchFamily="18" charset="0"/>
              </a:rPr>
              <a:t>S</a:t>
            </a:r>
            <a:r>
              <a:rPr lang="en-US" altLang="en-US" sz="1800" baseline="-25000" dirty="0">
                <a:latin typeface="Times New Roman" panose="02020603050405020304" pitchFamily="18" charset="0"/>
              </a:rPr>
              <a:t>0 </a:t>
            </a:r>
            <a:r>
              <a:rPr lang="en-US" altLang="en-US" sz="1800" dirty="0">
                <a:latin typeface="Times New Roman" panose="02020603050405020304" pitchFamily="18" charset="0"/>
                <a:sym typeface="Symbol" pitchFamily="2" charset="2"/>
              </a:rPr>
              <a:t></a:t>
            </a:r>
            <a:r>
              <a:rPr lang="en-US" altLang="en-US" sz="1800" baseline="-25000" dirty="0"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>
                <a:latin typeface="Times New Roman" panose="02020603050405020304" pitchFamily="18" charset="0"/>
              </a:rPr>
              <a:t>S</a:t>
            </a:r>
            <a:r>
              <a:rPr lang="en-US" altLang="en-US" sz="1800" baseline="-25000" dirty="0">
                <a:latin typeface="Times New Roman" panose="02020603050405020304" pitchFamily="18" charset="0"/>
              </a:rPr>
              <a:t>1 </a:t>
            </a:r>
            <a:r>
              <a:rPr lang="en-US" altLang="en-US" sz="1800" dirty="0">
                <a:latin typeface="Times New Roman" panose="02020603050405020304" pitchFamily="18" charset="0"/>
                <a:sym typeface="Symbol" pitchFamily="2" charset="2"/>
              </a:rPr>
              <a:t></a:t>
            </a:r>
            <a:r>
              <a:rPr lang="en-US" altLang="en-US" sz="1800" baseline="-250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Times New Roman" panose="02020603050405020304" pitchFamily="18" charset="0"/>
              </a:rPr>
              <a:t> … </a:t>
            </a:r>
            <a:r>
              <a:rPr lang="en-US" altLang="en-US" sz="1800" dirty="0">
                <a:latin typeface="Times New Roman" panose="02020603050405020304" pitchFamily="18" charset="0"/>
                <a:sym typeface="Symbol" pitchFamily="2" charset="2"/>
              </a:rPr>
              <a:t>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latin typeface="Times New Roman" panose="02020603050405020304" pitchFamily="18" charset="0"/>
              </a:rPr>
              <a:t>S</a:t>
            </a:r>
            <a:r>
              <a:rPr lang="en-US" altLang="en-US" sz="1800" b="1" i="1" baseline="-25000" dirty="0" err="1">
                <a:latin typeface="Times New Roman" panose="02020603050405020304" pitchFamily="18" charset="0"/>
              </a:rPr>
              <a:t>h</a:t>
            </a:r>
            <a:endParaRPr lang="en-US" altLang="en-US" sz="1800" b="1" i="1" baseline="-25000" dirty="0"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/>
              <a:t>List </a:t>
            </a:r>
            <a:r>
              <a:rPr lang="en-US" altLang="en-US" sz="1800" b="1" i="1" dirty="0" err="1">
                <a:latin typeface="Times New Roman" panose="02020603050405020304" pitchFamily="18" charset="0"/>
              </a:rPr>
              <a:t>S</a:t>
            </a:r>
            <a:r>
              <a:rPr lang="en-US" altLang="en-US" sz="1800" b="1" i="1" baseline="-25000" dirty="0" err="1">
                <a:latin typeface="Times New Roman" panose="02020603050405020304" pitchFamily="18" charset="0"/>
              </a:rPr>
              <a:t>h</a:t>
            </a:r>
            <a:r>
              <a:rPr lang="en-US" altLang="en-US" sz="1800" b="1" i="1" baseline="-250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/>
              <a:t>contains only the two special keys, plus and minus infinity</a:t>
            </a:r>
          </a:p>
        </p:txBody>
      </p:sp>
      <p:grpSp>
        <p:nvGrpSpPr>
          <p:cNvPr id="5124" name="Group 4">
            <a:extLst>
              <a:ext uri="{FF2B5EF4-FFF2-40B4-BE49-F238E27FC236}">
                <a16:creationId xmlns:a16="http://schemas.microsoft.com/office/drawing/2014/main" id="{1B1AFC27-56F0-8117-6A3D-19D512867879}"/>
              </a:ext>
            </a:extLst>
          </p:cNvPr>
          <p:cNvGrpSpPr>
            <a:grpSpLocks/>
          </p:cNvGrpSpPr>
          <p:nvPr/>
        </p:nvGrpSpPr>
        <p:grpSpPr bwMode="auto">
          <a:xfrm>
            <a:off x="1330325" y="6318250"/>
            <a:ext cx="7280275" cy="215900"/>
            <a:chOff x="838" y="3693"/>
            <a:chExt cx="4586" cy="136"/>
          </a:xfrm>
        </p:grpSpPr>
        <p:sp>
          <p:nvSpPr>
            <p:cNvPr id="16416" name="Rectangle 5">
              <a:extLst>
                <a:ext uri="{FF2B5EF4-FFF2-40B4-BE49-F238E27FC236}">
                  <a16:creationId xmlns:a16="http://schemas.microsoft.com/office/drawing/2014/main" id="{2CB000A3-22C7-9543-BB93-A6F10417C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6" y="3693"/>
              <a:ext cx="229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Times New Roman" charset="0"/>
                  <a:cs typeface="+mn-cs"/>
                </a:rPr>
                <a:t>56</a:t>
              </a:r>
            </a:p>
          </p:txBody>
        </p:sp>
        <p:sp>
          <p:nvSpPr>
            <p:cNvPr id="16417" name="Rectangle 6">
              <a:extLst>
                <a:ext uri="{FF2B5EF4-FFF2-40B4-BE49-F238E27FC236}">
                  <a16:creationId xmlns:a16="http://schemas.microsoft.com/office/drawing/2014/main" id="{8EDB2B58-510F-F387-5C85-D66826324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0" y="3693"/>
              <a:ext cx="227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Times New Roman" charset="0"/>
                  <a:cs typeface="+mn-cs"/>
                </a:rPr>
                <a:t>64</a:t>
              </a:r>
            </a:p>
          </p:txBody>
        </p:sp>
        <p:sp>
          <p:nvSpPr>
            <p:cNvPr id="16418" name="Rectangle 7">
              <a:extLst>
                <a:ext uri="{FF2B5EF4-FFF2-40B4-BE49-F238E27FC236}">
                  <a16:creationId xmlns:a16="http://schemas.microsoft.com/office/drawing/2014/main" id="{A2BE08D2-5ED9-F8F8-57F7-F7926AF3B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" y="3693"/>
              <a:ext cx="228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Times New Roman" charset="0"/>
                  <a:cs typeface="+mn-cs"/>
                </a:rPr>
                <a:t>78</a:t>
              </a:r>
            </a:p>
          </p:txBody>
        </p:sp>
        <p:sp>
          <p:nvSpPr>
            <p:cNvPr id="16419" name="Rectangle 8">
              <a:extLst>
                <a:ext uri="{FF2B5EF4-FFF2-40B4-BE49-F238E27FC236}">
                  <a16:creationId xmlns:a16="http://schemas.microsoft.com/office/drawing/2014/main" id="{5B4CF796-F1A6-A0CA-96ED-0A60D6EB1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" y="3693"/>
              <a:ext cx="228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Symbol" charset="2"/>
                  <a:cs typeface="+mn-cs"/>
                  <a:sym typeface="Symbol" charset="2"/>
                </a:rPr>
                <a:t>+</a:t>
              </a: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cs typeface="+mn-cs"/>
                  <a:sym typeface="Symbol" charset="2"/>
                </a:rPr>
                <a:t></a:t>
              </a:r>
              <a:endPara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endParaRPr>
            </a:p>
          </p:txBody>
        </p:sp>
        <p:sp>
          <p:nvSpPr>
            <p:cNvPr id="16420" name="Rectangle 9">
              <a:extLst>
                <a:ext uri="{FF2B5EF4-FFF2-40B4-BE49-F238E27FC236}">
                  <a16:creationId xmlns:a16="http://schemas.microsoft.com/office/drawing/2014/main" id="{A04D5241-3D9C-CA8F-2EA3-49EF5BDAC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0" y="3693"/>
              <a:ext cx="228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Times New Roman" charset="0"/>
                  <a:cs typeface="+mn-cs"/>
                </a:rPr>
                <a:t>31</a:t>
              </a:r>
            </a:p>
          </p:txBody>
        </p:sp>
        <p:sp>
          <p:nvSpPr>
            <p:cNvPr id="16421" name="Rectangle 10">
              <a:extLst>
                <a:ext uri="{FF2B5EF4-FFF2-40B4-BE49-F238E27FC236}">
                  <a16:creationId xmlns:a16="http://schemas.microsoft.com/office/drawing/2014/main" id="{593310DF-EA55-BC97-70E6-164BBD9B8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3" y="3693"/>
              <a:ext cx="229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Times New Roman" charset="0"/>
                  <a:cs typeface="+mn-cs"/>
                </a:rPr>
                <a:t>34</a:t>
              </a:r>
            </a:p>
          </p:txBody>
        </p:sp>
        <p:sp>
          <p:nvSpPr>
            <p:cNvPr id="16422" name="Rectangle 11">
              <a:extLst>
                <a:ext uri="{FF2B5EF4-FFF2-40B4-BE49-F238E27FC236}">
                  <a16:creationId xmlns:a16="http://schemas.microsoft.com/office/drawing/2014/main" id="{50B83034-9341-A695-B5DE-9FD62F462B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2" y="3693"/>
              <a:ext cx="229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Times New Roman" charset="0"/>
                  <a:cs typeface="+mn-cs"/>
                </a:rPr>
                <a:t>44</a:t>
              </a:r>
            </a:p>
          </p:txBody>
        </p:sp>
        <p:sp>
          <p:nvSpPr>
            <p:cNvPr id="16423" name="Rectangle 12">
              <a:extLst>
                <a:ext uri="{FF2B5EF4-FFF2-40B4-BE49-F238E27FC236}">
                  <a16:creationId xmlns:a16="http://schemas.microsoft.com/office/drawing/2014/main" id="{D5F62418-7419-ABE5-5CE7-1ED830A502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" y="3693"/>
              <a:ext cx="229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Symbol" charset="2"/>
                  <a:cs typeface="+mn-cs"/>
                  <a:sym typeface="Symbol" charset="2"/>
                </a:rPr>
                <a:t>-</a:t>
              </a: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cs typeface="+mn-cs"/>
                  <a:sym typeface="Symbol" charset="2"/>
                </a:rPr>
                <a:t></a:t>
              </a:r>
            </a:p>
          </p:txBody>
        </p:sp>
        <p:sp>
          <p:nvSpPr>
            <p:cNvPr id="16424" name="Rectangle 13">
              <a:extLst>
                <a:ext uri="{FF2B5EF4-FFF2-40B4-BE49-F238E27FC236}">
                  <a16:creationId xmlns:a16="http://schemas.microsoft.com/office/drawing/2014/main" id="{3CE2D171-41B8-137C-DCFA-7470B4130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" y="3693"/>
              <a:ext cx="229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Times New Roman" charset="0"/>
                  <a:cs typeface="+mn-cs"/>
                </a:rPr>
                <a:t>12</a:t>
              </a:r>
            </a:p>
          </p:txBody>
        </p:sp>
        <p:sp>
          <p:nvSpPr>
            <p:cNvPr id="16425" name="Rectangle 14">
              <a:extLst>
                <a:ext uri="{FF2B5EF4-FFF2-40B4-BE49-F238E27FC236}">
                  <a16:creationId xmlns:a16="http://schemas.microsoft.com/office/drawing/2014/main" id="{D01432AB-61E8-338A-47DA-E9F634C5E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5" y="3693"/>
              <a:ext cx="229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Times New Roman" charset="0"/>
                  <a:cs typeface="+mn-cs"/>
                </a:rPr>
                <a:t>23</a:t>
              </a:r>
            </a:p>
          </p:txBody>
        </p:sp>
        <p:sp>
          <p:nvSpPr>
            <p:cNvPr id="16426" name="Rectangle 15">
              <a:extLst>
                <a:ext uri="{FF2B5EF4-FFF2-40B4-BE49-F238E27FC236}">
                  <a16:creationId xmlns:a16="http://schemas.microsoft.com/office/drawing/2014/main" id="{2EF1DCA9-84CD-FEC7-7826-66A9929BB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9" y="3693"/>
              <a:ext cx="229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Times New Roman" charset="0"/>
                  <a:cs typeface="+mn-cs"/>
                </a:rPr>
                <a:t>26</a:t>
              </a:r>
            </a:p>
          </p:txBody>
        </p:sp>
        <p:cxnSp>
          <p:nvCxnSpPr>
            <p:cNvPr id="5160" name="AutoShape 16">
              <a:extLst>
                <a:ext uri="{FF2B5EF4-FFF2-40B4-BE49-F238E27FC236}">
                  <a16:creationId xmlns:a16="http://schemas.microsoft.com/office/drawing/2014/main" id="{97047325-15E5-BE7F-6F87-1A37F80DC2F4}"/>
                </a:ext>
              </a:extLst>
            </p:cNvPr>
            <p:cNvCxnSpPr>
              <a:cxnSpLocks noChangeShapeType="1"/>
              <a:stCxn id="16423" idx="3"/>
              <a:endCxn id="16424" idx="1"/>
            </p:cNvCxnSpPr>
            <p:nvPr/>
          </p:nvCxnSpPr>
          <p:spPr bwMode="auto">
            <a:xfrm>
              <a:off x="1073" y="3761"/>
              <a:ext cx="19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61" name="AutoShape 17">
              <a:extLst>
                <a:ext uri="{FF2B5EF4-FFF2-40B4-BE49-F238E27FC236}">
                  <a16:creationId xmlns:a16="http://schemas.microsoft.com/office/drawing/2014/main" id="{0B636173-7CF9-6EA2-1A07-4F4548A89EFE}"/>
                </a:ext>
              </a:extLst>
            </p:cNvPr>
            <p:cNvCxnSpPr>
              <a:cxnSpLocks noChangeShapeType="1"/>
              <a:stCxn id="16425" idx="3"/>
              <a:endCxn id="16426" idx="1"/>
            </p:cNvCxnSpPr>
            <p:nvPr/>
          </p:nvCxnSpPr>
          <p:spPr bwMode="auto">
            <a:xfrm>
              <a:off x="1940" y="3761"/>
              <a:ext cx="19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62" name="AutoShape 18">
              <a:extLst>
                <a:ext uri="{FF2B5EF4-FFF2-40B4-BE49-F238E27FC236}">
                  <a16:creationId xmlns:a16="http://schemas.microsoft.com/office/drawing/2014/main" id="{B6A9BFA9-0793-0F90-C1BF-60880F8410D2}"/>
                </a:ext>
              </a:extLst>
            </p:cNvPr>
            <p:cNvCxnSpPr>
              <a:cxnSpLocks noChangeShapeType="1"/>
              <a:stCxn id="16420" idx="3"/>
              <a:endCxn id="16421" idx="1"/>
            </p:cNvCxnSpPr>
            <p:nvPr/>
          </p:nvCxnSpPr>
          <p:spPr bwMode="auto">
            <a:xfrm>
              <a:off x="2844" y="3761"/>
              <a:ext cx="19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63" name="AutoShape 19">
              <a:extLst>
                <a:ext uri="{FF2B5EF4-FFF2-40B4-BE49-F238E27FC236}">
                  <a16:creationId xmlns:a16="http://schemas.microsoft.com/office/drawing/2014/main" id="{CD94DF11-6735-A537-D335-254A2D7BBAEB}"/>
                </a:ext>
              </a:extLst>
            </p:cNvPr>
            <p:cNvCxnSpPr>
              <a:cxnSpLocks noChangeShapeType="1"/>
              <a:stCxn id="16424" idx="3"/>
              <a:endCxn id="16425" idx="1"/>
            </p:cNvCxnSpPr>
            <p:nvPr/>
          </p:nvCxnSpPr>
          <p:spPr bwMode="auto">
            <a:xfrm>
              <a:off x="1507" y="3761"/>
              <a:ext cx="192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64" name="AutoShape 20">
              <a:extLst>
                <a:ext uri="{FF2B5EF4-FFF2-40B4-BE49-F238E27FC236}">
                  <a16:creationId xmlns:a16="http://schemas.microsoft.com/office/drawing/2014/main" id="{B4469A54-061A-DA37-BAB6-3CD3A1D18848}"/>
                </a:ext>
              </a:extLst>
            </p:cNvPr>
            <p:cNvCxnSpPr>
              <a:cxnSpLocks noChangeShapeType="1"/>
              <a:stCxn id="16426" idx="3"/>
              <a:endCxn id="16420" idx="1"/>
            </p:cNvCxnSpPr>
            <p:nvPr/>
          </p:nvCxnSpPr>
          <p:spPr bwMode="auto">
            <a:xfrm>
              <a:off x="2374" y="3761"/>
              <a:ext cx="23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65" name="AutoShape 21">
              <a:extLst>
                <a:ext uri="{FF2B5EF4-FFF2-40B4-BE49-F238E27FC236}">
                  <a16:creationId xmlns:a16="http://schemas.microsoft.com/office/drawing/2014/main" id="{E0C96E19-BD0E-CA1A-4E89-A47AE10BC085}"/>
                </a:ext>
              </a:extLst>
            </p:cNvPr>
            <p:cNvCxnSpPr>
              <a:cxnSpLocks noChangeShapeType="1"/>
              <a:stCxn id="16421" idx="3"/>
              <a:endCxn id="16422" idx="1"/>
            </p:cNvCxnSpPr>
            <p:nvPr/>
          </p:nvCxnSpPr>
          <p:spPr bwMode="auto">
            <a:xfrm>
              <a:off x="3278" y="3761"/>
              <a:ext cx="178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66" name="AutoShape 22">
              <a:extLst>
                <a:ext uri="{FF2B5EF4-FFF2-40B4-BE49-F238E27FC236}">
                  <a16:creationId xmlns:a16="http://schemas.microsoft.com/office/drawing/2014/main" id="{5835F586-407C-1C22-84F7-4730DDFF2412}"/>
                </a:ext>
              </a:extLst>
            </p:cNvPr>
            <p:cNvCxnSpPr>
              <a:cxnSpLocks noChangeShapeType="1"/>
              <a:stCxn id="16422" idx="3"/>
              <a:endCxn id="16416" idx="1"/>
            </p:cNvCxnSpPr>
            <p:nvPr/>
          </p:nvCxnSpPr>
          <p:spPr bwMode="auto">
            <a:xfrm>
              <a:off x="3697" y="3761"/>
              <a:ext cx="19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67" name="AutoShape 23">
              <a:extLst>
                <a:ext uri="{FF2B5EF4-FFF2-40B4-BE49-F238E27FC236}">
                  <a16:creationId xmlns:a16="http://schemas.microsoft.com/office/drawing/2014/main" id="{47084712-C9E0-B0CE-5648-F8110C9EF0B4}"/>
                </a:ext>
              </a:extLst>
            </p:cNvPr>
            <p:cNvCxnSpPr>
              <a:cxnSpLocks noChangeShapeType="1"/>
              <a:stCxn id="16416" idx="3"/>
              <a:endCxn id="16417" idx="1"/>
            </p:cNvCxnSpPr>
            <p:nvPr/>
          </p:nvCxnSpPr>
          <p:spPr bwMode="auto">
            <a:xfrm>
              <a:off x="4131" y="3761"/>
              <a:ext cx="19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68" name="AutoShape 24">
              <a:extLst>
                <a:ext uri="{FF2B5EF4-FFF2-40B4-BE49-F238E27FC236}">
                  <a16:creationId xmlns:a16="http://schemas.microsoft.com/office/drawing/2014/main" id="{BAF4267E-FC59-F71E-B5C4-61E9AD16EE56}"/>
                </a:ext>
              </a:extLst>
            </p:cNvPr>
            <p:cNvCxnSpPr>
              <a:cxnSpLocks noChangeShapeType="1"/>
              <a:stCxn id="16417" idx="3"/>
              <a:endCxn id="16418" idx="1"/>
            </p:cNvCxnSpPr>
            <p:nvPr/>
          </p:nvCxnSpPr>
          <p:spPr bwMode="auto">
            <a:xfrm>
              <a:off x="4563" y="3761"/>
              <a:ext cx="193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69" name="AutoShape 25">
              <a:extLst>
                <a:ext uri="{FF2B5EF4-FFF2-40B4-BE49-F238E27FC236}">
                  <a16:creationId xmlns:a16="http://schemas.microsoft.com/office/drawing/2014/main" id="{3E8326D8-CDF1-D4E4-7A98-D248CEA255F5}"/>
                </a:ext>
              </a:extLst>
            </p:cNvPr>
            <p:cNvCxnSpPr>
              <a:cxnSpLocks noChangeShapeType="1"/>
              <a:stCxn id="16418" idx="3"/>
              <a:endCxn id="16419" idx="1"/>
            </p:cNvCxnSpPr>
            <p:nvPr/>
          </p:nvCxnSpPr>
          <p:spPr bwMode="auto">
            <a:xfrm>
              <a:off x="4996" y="3761"/>
              <a:ext cx="194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125" name="Group 26">
            <a:extLst>
              <a:ext uri="{FF2B5EF4-FFF2-40B4-BE49-F238E27FC236}">
                <a16:creationId xmlns:a16="http://schemas.microsoft.com/office/drawing/2014/main" id="{F06F561E-DDE8-4562-99FE-6B4ED9E8A936}"/>
              </a:ext>
            </a:extLst>
          </p:cNvPr>
          <p:cNvGrpSpPr>
            <a:grpSpLocks/>
          </p:cNvGrpSpPr>
          <p:nvPr/>
        </p:nvGrpSpPr>
        <p:grpSpPr bwMode="auto">
          <a:xfrm>
            <a:off x="1330325" y="4799013"/>
            <a:ext cx="7280275" cy="215900"/>
            <a:chOff x="838" y="2736"/>
            <a:chExt cx="4586" cy="136"/>
          </a:xfrm>
        </p:grpSpPr>
        <p:sp>
          <p:nvSpPr>
            <p:cNvPr id="16413" name="Rectangle 27">
              <a:extLst>
                <a:ext uri="{FF2B5EF4-FFF2-40B4-BE49-F238E27FC236}">
                  <a16:creationId xmlns:a16="http://schemas.microsoft.com/office/drawing/2014/main" id="{7605E3E5-0D2C-2D2C-63DB-618CBFFDD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" y="2736"/>
              <a:ext cx="228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Symbol" charset="2"/>
                  <a:cs typeface="+mn-cs"/>
                  <a:sym typeface="Symbol" charset="2"/>
                </a:rPr>
                <a:t>+</a:t>
              </a: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cs typeface="+mn-cs"/>
                  <a:sym typeface="Symbol" charset="2"/>
                </a:rPr>
                <a:t></a:t>
              </a:r>
              <a:endPara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</a:endParaRPr>
            </a:p>
          </p:txBody>
        </p:sp>
        <p:sp>
          <p:nvSpPr>
            <p:cNvPr id="16414" name="Rectangle 28">
              <a:extLst>
                <a:ext uri="{FF2B5EF4-FFF2-40B4-BE49-F238E27FC236}">
                  <a16:creationId xmlns:a16="http://schemas.microsoft.com/office/drawing/2014/main" id="{3EC31C50-F6CC-355C-7AA6-4A1F3DE1C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" y="2736"/>
              <a:ext cx="229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Symbol" charset="2"/>
                  <a:cs typeface="+mn-cs"/>
                  <a:sym typeface="Symbol" charset="2"/>
                </a:rPr>
                <a:t>-</a:t>
              </a: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cs typeface="+mn-cs"/>
                  <a:sym typeface="Symbol" charset="2"/>
                </a:rPr>
                <a:t></a:t>
              </a:r>
            </a:p>
          </p:txBody>
        </p:sp>
        <p:cxnSp>
          <p:nvCxnSpPr>
            <p:cNvPr id="5148" name="AutoShape 29">
              <a:extLst>
                <a:ext uri="{FF2B5EF4-FFF2-40B4-BE49-F238E27FC236}">
                  <a16:creationId xmlns:a16="http://schemas.microsoft.com/office/drawing/2014/main" id="{9CC1E682-AD88-2BD3-AD5F-4AFCF6095A06}"/>
                </a:ext>
              </a:extLst>
            </p:cNvPr>
            <p:cNvCxnSpPr>
              <a:cxnSpLocks noChangeShapeType="1"/>
              <a:stCxn id="16414" idx="3"/>
              <a:endCxn id="16413" idx="1"/>
            </p:cNvCxnSpPr>
            <p:nvPr/>
          </p:nvCxnSpPr>
          <p:spPr bwMode="auto">
            <a:xfrm>
              <a:off x="1073" y="2804"/>
              <a:ext cx="4117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393" name="Rectangle 30">
            <a:extLst>
              <a:ext uri="{FF2B5EF4-FFF2-40B4-BE49-F238E27FC236}">
                <a16:creationId xmlns:a16="http://schemas.microsoft.com/office/drawing/2014/main" id="{0FCB5C5E-D51C-EC0A-0C4B-E97B8517A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8650" y="5305425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+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cs typeface="+mn-cs"/>
            </a:endParaRPr>
          </a:p>
        </p:txBody>
      </p:sp>
      <p:sp>
        <p:nvSpPr>
          <p:cNvPr id="16394" name="Rectangle 31">
            <a:extLst>
              <a:ext uri="{FF2B5EF4-FFF2-40B4-BE49-F238E27FC236}">
                <a16:creationId xmlns:a16="http://schemas.microsoft.com/office/drawing/2014/main" id="{4217FC77-EE8B-3792-87DD-7D5386FBA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75" y="5305425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31</a:t>
            </a:r>
          </a:p>
        </p:txBody>
      </p:sp>
      <p:sp>
        <p:nvSpPr>
          <p:cNvPr id="16395" name="Rectangle 32">
            <a:extLst>
              <a:ext uri="{FF2B5EF4-FFF2-40B4-BE49-F238E27FC236}">
                <a16:creationId xmlns:a16="http://schemas.microsoft.com/office/drawing/2014/main" id="{F4CF45ED-3F0F-AAF3-23B5-71618F701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5305425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-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cs typeface="+mn-cs"/>
            </a:endParaRPr>
          </a:p>
        </p:txBody>
      </p:sp>
      <p:cxnSp>
        <p:nvCxnSpPr>
          <p:cNvPr id="5129" name="AutoShape 33">
            <a:extLst>
              <a:ext uri="{FF2B5EF4-FFF2-40B4-BE49-F238E27FC236}">
                <a16:creationId xmlns:a16="http://schemas.microsoft.com/office/drawing/2014/main" id="{EE73FFDE-E150-40F5-66B7-23E241C6007E}"/>
              </a:ext>
            </a:extLst>
          </p:cNvPr>
          <p:cNvCxnSpPr>
            <a:cxnSpLocks noChangeShapeType="1"/>
            <a:stCxn id="16395" idx="3"/>
            <a:endCxn id="16394" idx="1"/>
          </p:cNvCxnSpPr>
          <p:nvPr/>
        </p:nvCxnSpPr>
        <p:spPr bwMode="auto">
          <a:xfrm>
            <a:off x="1703388" y="5413375"/>
            <a:ext cx="243046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0" name="AutoShape 34">
            <a:extLst>
              <a:ext uri="{FF2B5EF4-FFF2-40B4-BE49-F238E27FC236}">
                <a16:creationId xmlns:a16="http://schemas.microsoft.com/office/drawing/2014/main" id="{450E762F-326E-CC76-6D2F-D4B764809E6F}"/>
              </a:ext>
            </a:extLst>
          </p:cNvPr>
          <p:cNvCxnSpPr>
            <a:cxnSpLocks noChangeShapeType="1"/>
            <a:stCxn id="16394" idx="3"/>
            <a:endCxn id="16393" idx="1"/>
          </p:cNvCxnSpPr>
          <p:nvPr/>
        </p:nvCxnSpPr>
        <p:spPr bwMode="auto">
          <a:xfrm>
            <a:off x="4514850" y="5413375"/>
            <a:ext cx="372427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8" name="Rectangle 35">
            <a:extLst>
              <a:ext uri="{FF2B5EF4-FFF2-40B4-BE49-F238E27FC236}">
                <a16:creationId xmlns:a16="http://schemas.microsoft.com/office/drawing/2014/main" id="{119A9DD4-0472-B72E-20ED-B3F492368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875" y="5811838"/>
            <a:ext cx="360363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64</a:t>
            </a:r>
          </a:p>
        </p:txBody>
      </p:sp>
      <p:sp>
        <p:nvSpPr>
          <p:cNvPr id="16399" name="Rectangle 36">
            <a:extLst>
              <a:ext uri="{FF2B5EF4-FFF2-40B4-BE49-F238E27FC236}">
                <a16:creationId xmlns:a16="http://schemas.microsoft.com/office/drawing/2014/main" id="{87D7C466-5AAA-AADC-3149-461A55016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8650" y="5811838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+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cs typeface="+mn-cs"/>
            </a:endParaRPr>
          </a:p>
        </p:txBody>
      </p:sp>
      <p:sp>
        <p:nvSpPr>
          <p:cNvPr id="16400" name="Rectangle 37">
            <a:extLst>
              <a:ext uri="{FF2B5EF4-FFF2-40B4-BE49-F238E27FC236}">
                <a16:creationId xmlns:a16="http://schemas.microsoft.com/office/drawing/2014/main" id="{FF75D95F-8C0A-1475-FD7B-C52F322C0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75" y="5811838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31</a:t>
            </a:r>
          </a:p>
        </p:txBody>
      </p:sp>
      <p:sp>
        <p:nvSpPr>
          <p:cNvPr id="16401" name="Rectangle 38">
            <a:extLst>
              <a:ext uri="{FF2B5EF4-FFF2-40B4-BE49-F238E27FC236}">
                <a16:creationId xmlns:a16="http://schemas.microsoft.com/office/drawing/2014/main" id="{E235719A-5DF5-7917-C149-C4347B001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763" y="5811838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34</a:t>
            </a:r>
          </a:p>
        </p:txBody>
      </p:sp>
      <p:sp>
        <p:nvSpPr>
          <p:cNvPr id="16402" name="Rectangle 39">
            <a:extLst>
              <a:ext uri="{FF2B5EF4-FFF2-40B4-BE49-F238E27FC236}">
                <a16:creationId xmlns:a16="http://schemas.microsoft.com/office/drawing/2014/main" id="{14A14791-2ED5-5868-4977-6B370503E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5811838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-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cs typeface="+mn-cs"/>
            </a:endParaRPr>
          </a:p>
        </p:txBody>
      </p:sp>
      <p:sp>
        <p:nvSpPr>
          <p:cNvPr id="16403" name="Rectangle 40">
            <a:extLst>
              <a:ext uri="{FF2B5EF4-FFF2-40B4-BE49-F238E27FC236}">
                <a16:creationId xmlns:a16="http://schemas.microsoft.com/office/drawing/2014/main" id="{5B5EA2C7-F952-952F-C6C1-5FDDAED91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688" y="5811838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23</a:t>
            </a:r>
          </a:p>
        </p:txBody>
      </p:sp>
      <p:cxnSp>
        <p:nvCxnSpPr>
          <p:cNvPr id="5137" name="AutoShape 41">
            <a:extLst>
              <a:ext uri="{FF2B5EF4-FFF2-40B4-BE49-F238E27FC236}">
                <a16:creationId xmlns:a16="http://schemas.microsoft.com/office/drawing/2014/main" id="{9CCD832C-C877-96DA-B6FD-CB99105D3204}"/>
              </a:ext>
            </a:extLst>
          </p:cNvPr>
          <p:cNvCxnSpPr>
            <a:cxnSpLocks noChangeShapeType="1"/>
            <a:stCxn id="16402" idx="3"/>
            <a:endCxn id="16403" idx="1"/>
          </p:cNvCxnSpPr>
          <p:nvPr/>
        </p:nvCxnSpPr>
        <p:spPr bwMode="auto">
          <a:xfrm>
            <a:off x="1703388" y="5919788"/>
            <a:ext cx="99377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8" name="AutoShape 42">
            <a:extLst>
              <a:ext uri="{FF2B5EF4-FFF2-40B4-BE49-F238E27FC236}">
                <a16:creationId xmlns:a16="http://schemas.microsoft.com/office/drawing/2014/main" id="{0D96FF77-32AB-8114-F0DC-70C49F59F253}"/>
              </a:ext>
            </a:extLst>
          </p:cNvPr>
          <p:cNvCxnSpPr>
            <a:cxnSpLocks noChangeShapeType="1"/>
            <a:stCxn id="16403" idx="3"/>
            <a:endCxn id="16400" idx="1"/>
          </p:cNvCxnSpPr>
          <p:nvPr/>
        </p:nvCxnSpPr>
        <p:spPr bwMode="auto">
          <a:xfrm>
            <a:off x="3079750" y="5919788"/>
            <a:ext cx="10541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9" name="AutoShape 43">
            <a:extLst>
              <a:ext uri="{FF2B5EF4-FFF2-40B4-BE49-F238E27FC236}">
                <a16:creationId xmlns:a16="http://schemas.microsoft.com/office/drawing/2014/main" id="{60CCFFE0-F01F-7E26-EDDF-F5D4BD1C1E2D}"/>
              </a:ext>
            </a:extLst>
          </p:cNvPr>
          <p:cNvCxnSpPr>
            <a:cxnSpLocks noChangeShapeType="1"/>
            <a:stCxn id="16400" idx="3"/>
            <a:endCxn id="16401" idx="1"/>
          </p:cNvCxnSpPr>
          <p:nvPr/>
        </p:nvCxnSpPr>
        <p:spPr bwMode="auto">
          <a:xfrm>
            <a:off x="4514850" y="5919788"/>
            <a:ext cx="3063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40" name="AutoShape 44">
            <a:extLst>
              <a:ext uri="{FF2B5EF4-FFF2-40B4-BE49-F238E27FC236}">
                <a16:creationId xmlns:a16="http://schemas.microsoft.com/office/drawing/2014/main" id="{251EA7DD-A440-0867-147B-EBAC123A17CF}"/>
              </a:ext>
            </a:extLst>
          </p:cNvPr>
          <p:cNvCxnSpPr>
            <a:cxnSpLocks noChangeShapeType="1"/>
            <a:stCxn id="16401" idx="3"/>
            <a:endCxn id="16398" idx="1"/>
          </p:cNvCxnSpPr>
          <p:nvPr/>
        </p:nvCxnSpPr>
        <p:spPr bwMode="auto">
          <a:xfrm>
            <a:off x="5203825" y="5919788"/>
            <a:ext cx="166052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41" name="AutoShape 45">
            <a:extLst>
              <a:ext uri="{FF2B5EF4-FFF2-40B4-BE49-F238E27FC236}">
                <a16:creationId xmlns:a16="http://schemas.microsoft.com/office/drawing/2014/main" id="{EA00CCB4-0AFC-A32E-11F8-A23E254BD577}"/>
              </a:ext>
            </a:extLst>
          </p:cNvPr>
          <p:cNvCxnSpPr>
            <a:cxnSpLocks noChangeShapeType="1"/>
            <a:stCxn id="16398" idx="3"/>
            <a:endCxn id="16399" idx="1"/>
          </p:cNvCxnSpPr>
          <p:nvPr/>
        </p:nvCxnSpPr>
        <p:spPr bwMode="auto">
          <a:xfrm>
            <a:off x="7243763" y="5919788"/>
            <a:ext cx="99536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42" name="Text Box 46">
            <a:extLst>
              <a:ext uri="{FF2B5EF4-FFF2-40B4-BE49-F238E27FC236}">
                <a16:creationId xmlns:a16="http://schemas.microsoft.com/office/drawing/2014/main" id="{9C95EF81-3522-CEB5-494F-B9493789C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170613"/>
            <a:ext cx="389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143" name="Text Box 47">
            <a:extLst>
              <a:ext uri="{FF2B5EF4-FFF2-40B4-BE49-F238E27FC236}">
                <a16:creationId xmlns:a16="http://schemas.microsoft.com/office/drawing/2014/main" id="{093B2D4D-A0AE-C578-84BF-4C1665643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662613"/>
            <a:ext cx="389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144" name="Text Box 48">
            <a:extLst>
              <a:ext uri="{FF2B5EF4-FFF2-40B4-BE49-F238E27FC236}">
                <a16:creationId xmlns:a16="http://schemas.microsoft.com/office/drawing/2014/main" id="{02364BE0-F939-7A11-8A22-14D6476AA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154613"/>
            <a:ext cx="389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5145" name="Text Box 49">
            <a:extLst>
              <a:ext uri="{FF2B5EF4-FFF2-40B4-BE49-F238E27FC236}">
                <a16:creationId xmlns:a16="http://schemas.microsoft.com/office/drawing/2014/main" id="{2F754F2C-0254-D733-E192-FB970D4E3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646613"/>
            <a:ext cx="389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 dirty="0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2D2DB9"/>
                </a:solidFill>
                <a:latin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Algorithm Analysis</a:t>
            </a:r>
          </a:p>
        </p:txBody>
      </p:sp>
      <p:sp>
        <p:nvSpPr>
          <p:cNvPr id="1229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B3688B5A-A147-A646-AF09-9A7E7C2586AE}" type="slidenum">
              <a:rPr lang="en-US" sz="1400"/>
              <a:pPr eaLnBrk="1" hangingPunct="1"/>
              <a:t>4</a:t>
            </a:fld>
            <a:endParaRPr lang="en-US" sz="140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</a:rPr>
              <a:t>Experimental Studies</a:t>
            </a:r>
          </a:p>
        </p:txBody>
      </p:sp>
      <p:sp>
        <p:nvSpPr>
          <p:cNvPr id="1229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143000"/>
            <a:ext cx="35814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Tahoma" charset="0"/>
              </a:rPr>
              <a:t>Write a program implementing the algorithm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Tahoma" charset="0"/>
              </a:rPr>
              <a:t>Run the program with inputs of varying size and composition, noting the time needed: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Tahoma" charset="0"/>
              </a:rPr>
              <a:t>Plot the results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Tahoma" charset="0"/>
              </a:rPr>
              <a:t>Try to match a curve to the times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Tahoma" charset="0"/>
              </a:rPr>
              <a:t>Is good for capturing average case analysis, but isn’t theoretical and doesn’t provide deep insights.</a:t>
            </a:r>
          </a:p>
        </p:txBody>
      </p:sp>
      <p:graphicFrame>
        <p:nvGraphicFramePr>
          <p:cNvPr id="12293" name="Object 4"/>
          <p:cNvGraphicFramePr>
            <a:graphicFrameLocks noGrp="1" noChangeAspect="1"/>
          </p:cNvGraphicFramePr>
          <p:nvPr>
            <p:ph type="chart" sz="half" idx="2"/>
            <p:extLst>
              <p:ext uri="{D42A27DB-BD31-4B8C-83A1-F6EECF244321}">
                <p14:modId xmlns:p14="http://schemas.microsoft.com/office/powerpoint/2010/main" val="2450980563"/>
              </p:ext>
            </p:extLst>
          </p:nvPr>
        </p:nvGraphicFramePr>
        <p:xfrm>
          <a:off x="4038600" y="1143000"/>
          <a:ext cx="4824413" cy="5063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4191000" imgH="4127500" progId="MSGraph.Chart.8">
                  <p:embed followColorScheme="full"/>
                </p:oleObj>
              </mc:Choice>
              <mc:Fallback>
                <p:oleObj name="Chart" r:id="rId2" imgW="4191000" imgH="4127500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143000"/>
                        <a:ext cx="4824413" cy="5063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8592438-B240-D7F4-B47B-E442B8769F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Possible Implementation</a:t>
            </a:r>
          </a:p>
        </p:txBody>
      </p:sp>
      <p:sp>
        <p:nvSpPr>
          <p:cNvPr id="6147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FE7A29C5-4D15-EF1C-3F13-F994007F71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676400"/>
            <a:ext cx="4343400" cy="4343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/>
              <a:t>We can implement a skip list with  quad-nodes</a:t>
            </a:r>
          </a:p>
          <a:p>
            <a:pPr eaLnBrk="1" hangingPunct="1"/>
            <a:r>
              <a:rPr lang="en-US" altLang="en-US" sz="2400"/>
              <a:t>A quad-node stores:</a:t>
            </a:r>
          </a:p>
          <a:p>
            <a:pPr lvl="1" eaLnBrk="1" hangingPunct="1"/>
            <a:r>
              <a:rPr lang="en-US" altLang="en-US" sz="2000"/>
              <a:t>item</a:t>
            </a:r>
          </a:p>
          <a:p>
            <a:pPr lvl="1" eaLnBrk="1" hangingPunct="1"/>
            <a:r>
              <a:rPr lang="en-US" altLang="en-US" sz="2000"/>
              <a:t>link to the node before</a:t>
            </a:r>
          </a:p>
          <a:p>
            <a:pPr lvl="1" eaLnBrk="1" hangingPunct="1"/>
            <a:r>
              <a:rPr lang="en-US" altLang="en-US" sz="2000"/>
              <a:t>link to the node after</a:t>
            </a:r>
          </a:p>
          <a:p>
            <a:pPr lvl="1" eaLnBrk="1" hangingPunct="1"/>
            <a:r>
              <a:rPr lang="en-US" altLang="en-US" sz="2000"/>
              <a:t>link to the node below</a:t>
            </a:r>
          </a:p>
          <a:p>
            <a:pPr eaLnBrk="1" hangingPunct="1"/>
            <a:r>
              <a:rPr lang="en-US" altLang="en-US" sz="2400"/>
              <a:t>Also, we define special keys PLUS_INF and MINUS_INF, and we modify the key comparator to handle them  </a:t>
            </a:r>
          </a:p>
        </p:txBody>
      </p:sp>
      <p:sp>
        <p:nvSpPr>
          <p:cNvPr id="6148" name="AutoShape 4">
            <a:extLst>
              <a:ext uri="{FF2B5EF4-FFF2-40B4-BE49-F238E27FC236}">
                <a16:creationId xmlns:a16="http://schemas.microsoft.com/office/drawing/2014/main" id="{145DBE3B-7FFF-4122-F5A6-58DE29ED9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095625"/>
            <a:ext cx="1524000" cy="15240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2D2DB9"/>
              </a:solidFill>
              <a:latin typeface="Calibri" panose="020F0502020204030204" pitchFamily="34" charset="0"/>
            </a:endParaRPr>
          </a:p>
        </p:txBody>
      </p:sp>
      <p:sp>
        <p:nvSpPr>
          <p:cNvPr id="17416" name="Rectangle 5">
            <a:extLst>
              <a:ext uri="{FF2B5EF4-FFF2-40B4-BE49-F238E27FC236}">
                <a16:creationId xmlns:a16="http://schemas.microsoft.com/office/drawing/2014/main" id="{9140C99D-A707-B0EE-F8E3-7D7DF0C9E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476625"/>
            <a:ext cx="762000" cy="7620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charset="0"/>
                <a:cs typeface="+mn-cs"/>
              </a:rPr>
              <a:t>x</a:t>
            </a:r>
          </a:p>
        </p:txBody>
      </p:sp>
      <p:sp>
        <p:nvSpPr>
          <p:cNvPr id="6150" name="Line 6">
            <a:extLst>
              <a:ext uri="{FF2B5EF4-FFF2-40B4-BE49-F238E27FC236}">
                <a16:creationId xmlns:a16="http://schemas.microsoft.com/office/drawing/2014/main" id="{B0339A5D-BB20-A397-E5B7-EF6E7C3D85F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857625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Line 7">
            <a:extLst>
              <a:ext uri="{FF2B5EF4-FFF2-40B4-BE49-F238E27FC236}">
                <a16:creationId xmlns:a16="http://schemas.microsoft.com/office/drawing/2014/main" id="{472C10F8-DFAD-B1C9-F77B-52CEFBE73662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867400" y="3857625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Line 8">
            <a:extLst>
              <a:ext uri="{FF2B5EF4-FFF2-40B4-BE49-F238E27FC236}">
                <a16:creationId xmlns:a16="http://schemas.microsoft.com/office/drawing/2014/main" id="{BBC3EB92-B59E-422F-FB29-ED0A798DA9A2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6824663" y="29337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Line 9">
            <a:extLst>
              <a:ext uri="{FF2B5EF4-FFF2-40B4-BE49-F238E27FC236}">
                <a16:creationId xmlns:a16="http://schemas.microsoft.com/office/drawing/2014/main" id="{6835EB3B-EDD2-74A7-3FD4-799F87D95548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6824663" y="47625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Text Box 10">
            <a:extLst>
              <a:ext uri="{FF2B5EF4-FFF2-40B4-BE49-F238E27FC236}">
                <a16:creationId xmlns:a16="http://schemas.microsoft.com/office/drawing/2014/main" id="{61FF3C80-8C9F-6CBE-BAF9-747AC0E1D80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105400" y="2514600"/>
            <a:ext cx="18684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Calibri" panose="020F0502020204030204" pitchFamily="34" charset="0"/>
              </a:rPr>
              <a:t>quad-node</a:t>
            </a:r>
            <a:endParaRPr lang="en-US" altLang="en-US" sz="2800" baseline="-250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7E37DE4-9D72-189C-8C72-58853B1239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Top-Down Search</a:t>
            </a:r>
          </a:p>
        </p:txBody>
      </p:sp>
      <p:sp>
        <p:nvSpPr>
          <p:cNvPr id="7171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B636B302-2C7F-28CD-1FEE-CF38346DE97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00200"/>
            <a:ext cx="8077200" cy="2667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/>
              <a:t>We search for a key </a:t>
            </a:r>
            <a:r>
              <a:rPr lang="en-US" altLang="en-US" sz="2000" b="1" i="1">
                <a:latin typeface="Times New Roman" panose="02020603050405020304" pitchFamily="18" charset="0"/>
              </a:rPr>
              <a:t>x</a:t>
            </a:r>
            <a:r>
              <a:rPr lang="en-US" altLang="en-US" sz="2000"/>
              <a:t> in a a skip list as follows: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/>
              <a:t>We start at the first position of the top list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/>
              <a:t>At the current position </a:t>
            </a:r>
            <a:r>
              <a:rPr lang="en-US" altLang="en-US" sz="1800" b="1" i="1">
                <a:latin typeface="Times New Roman" panose="02020603050405020304" pitchFamily="18" charset="0"/>
              </a:rPr>
              <a:t>p</a:t>
            </a:r>
            <a:r>
              <a:rPr lang="en-US" altLang="en-US" sz="1800"/>
              <a:t>, we compare </a:t>
            </a:r>
            <a:r>
              <a:rPr lang="en-US" altLang="en-US" sz="1800" b="1" i="1">
                <a:latin typeface="Times New Roman" panose="02020603050405020304" pitchFamily="18" charset="0"/>
              </a:rPr>
              <a:t>x</a:t>
            </a:r>
            <a:r>
              <a:rPr lang="en-US" altLang="en-US" sz="1800"/>
              <a:t> with </a:t>
            </a:r>
            <a:r>
              <a:rPr lang="en-US" altLang="en-US" sz="1800" b="1" i="1">
                <a:latin typeface="Times New Roman" panose="02020603050405020304" pitchFamily="18" charset="0"/>
              </a:rPr>
              <a:t>y </a:t>
            </a:r>
            <a:r>
              <a:rPr lang="en-US" altLang="en-US" sz="2000">
                <a:latin typeface="Symbol" pitchFamily="2" charset="2"/>
                <a:sym typeface="Symbol" pitchFamily="2" charset="2"/>
              </a:rPr>
              <a:t></a:t>
            </a:r>
            <a:r>
              <a:rPr lang="en-US" altLang="en-US" sz="1800" b="1" i="1">
                <a:latin typeface="Times New Roman" panose="02020603050405020304" pitchFamily="18" charset="0"/>
              </a:rPr>
              <a:t> key</a:t>
            </a:r>
            <a:r>
              <a:rPr lang="en-US" altLang="en-US" sz="1800">
                <a:latin typeface="Times New Roman" panose="02020603050405020304" pitchFamily="18" charset="0"/>
              </a:rPr>
              <a:t>(</a:t>
            </a:r>
            <a:r>
              <a:rPr lang="en-US" altLang="en-US" sz="1800" b="1" i="1">
                <a:latin typeface="Times New Roman" panose="02020603050405020304" pitchFamily="18" charset="0"/>
              </a:rPr>
              <a:t>after</a:t>
            </a:r>
            <a:r>
              <a:rPr lang="en-US" altLang="en-US" sz="1800">
                <a:latin typeface="Times New Roman" panose="02020603050405020304" pitchFamily="18" charset="0"/>
              </a:rPr>
              <a:t>(</a:t>
            </a:r>
            <a:r>
              <a:rPr lang="en-US" altLang="en-US" sz="1800" b="1" i="1">
                <a:latin typeface="Times New Roman" panose="02020603050405020304" pitchFamily="18" charset="0"/>
              </a:rPr>
              <a:t>p</a:t>
            </a:r>
            <a:r>
              <a:rPr lang="en-US" altLang="en-US" sz="1800">
                <a:latin typeface="Times New Roman" panose="02020603050405020304" pitchFamily="18" charset="0"/>
              </a:rPr>
              <a:t>))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b="1" i="1">
                <a:latin typeface="Times New Roman" panose="02020603050405020304" pitchFamily="18" charset="0"/>
              </a:rPr>
              <a:t>		x </a:t>
            </a:r>
            <a:r>
              <a:rPr lang="en-US" altLang="en-US" sz="1800">
                <a:latin typeface="Symbol" pitchFamily="2" charset="2"/>
              </a:rPr>
              <a:t>=</a:t>
            </a:r>
            <a:r>
              <a:rPr lang="en-US" altLang="en-US" sz="1800" b="1" i="1">
                <a:latin typeface="Times New Roman" panose="02020603050405020304" pitchFamily="18" charset="0"/>
              </a:rPr>
              <a:t> y</a:t>
            </a:r>
            <a:r>
              <a:rPr lang="en-US" altLang="en-US" sz="1800"/>
              <a:t>: we return </a:t>
            </a:r>
            <a:r>
              <a:rPr lang="en-US" altLang="en-US" sz="1800" b="1" i="1">
                <a:latin typeface="Times New Roman" panose="02020603050405020304" pitchFamily="18" charset="0"/>
              </a:rPr>
              <a:t>element</a:t>
            </a:r>
            <a:r>
              <a:rPr lang="en-US" altLang="en-US" sz="1800">
                <a:latin typeface="Times New Roman" panose="02020603050405020304" pitchFamily="18" charset="0"/>
              </a:rPr>
              <a:t>(</a:t>
            </a:r>
            <a:r>
              <a:rPr lang="en-US" altLang="en-US" sz="1800" b="1" i="1">
                <a:latin typeface="Times New Roman" panose="02020603050405020304" pitchFamily="18" charset="0"/>
              </a:rPr>
              <a:t>after</a:t>
            </a:r>
            <a:r>
              <a:rPr lang="en-US" altLang="en-US" sz="1800">
                <a:latin typeface="Times New Roman" panose="02020603050405020304" pitchFamily="18" charset="0"/>
              </a:rPr>
              <a:t>(</a:t>
            </a:r>
            <a:r>
              <a:rPr lang="en-US" altLang="en-US" sz="1800" b="1" i="1">
                <a:latin typeface="Times New Roman" panose="02020603050405020304" pitchFamily="18" charset="0"/>
              </a:rPr>
              <a:t>p</a:t>
            </a:r>
            <a:r>
              <a:rPr lang="en-US" altLang="en-US" sz="1800">
                <a:latin typeface="Times New Roman" panose="02020603050405020304" pitchFamily="18" charset="0"/>
              </a:rPr>
              <a:t>))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b="1" i="1">
                <a:latin typeface="Times New Roman" panose="02020603050405020304" pitchFamily="18" charset="0"/>
              </a:rPr>
              <a:t>		x </a:t>
            </a:r>
            <a:r>
              <a:rPr lang="en-US" altLang="en-US" sz="1800">
                <a:latin typeface="Symbol" pitchFamily="2" charset="2"/>
              </a:rPr>
              <a:t>&gt;</a:t>
            </a:r>
            <a:r>
              <a:rPr lang="en-US" altLang="en-US" sz="1800" b="1" i="1">
                <a:latin typeface="Times New Roman" panose="02020603050405020304" pitchFamily="18" charset="0"/>
              </a:rPr>
              <a:t> y</a:t>
            </a:r>
            <a:r>
              <a:rPr lang="en-US" altLang="en-US" sz="1800"/>
              <a:t>: we “scan forward”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b="1" i="1">
                <a:latin typeface="Times New Roman" panose="02020603050405020304" pitchFamily="18" charset="0"/>
              </a:rPr>
              <a:t>		x </a:t>
            </a:r>
            <a:r>
              <a:rPr lang="en-US" altLang="en-US" sz="1800">
                <a:latin typeface="Symbol" pitchFamily="2" charset="2"/>
              </a:rPr>
              <a:t>&lt;</a:t>
            </a:r>
            <a:r>
              <a:rPr lang="en-US" altLang="en-US" sz="1800" b="1" i="1">
                <a:latin typeface="Times New Roman" panose="02020603050405020304" pitchFamily="18" charset="0"/>
              </a:rPr>
              <a:t> y</a:t>
            </a:r>
            <a:r>
              <a:rPr lang="en-US" altLang="en-US" sz="1800"/>
              <a:t>: we “drop down”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/>
              <a:t>If we try to drop down past the bottom list, we return </a:t>
            </a:r>
            <a:r>
              <a:rPr lang="en-US" altLang="en-US" sz="1800" b="1" i="1">
                <a:latin typeface="Times New Roman" panose="02020603050405020304" pitchFamily="18" charset="0"/>
              </a:rPr>
              <a:t>NO_SUCH_KEY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Example: search for 78</a:t>
            </a:r>
          </a:p>
        </p:txBody>
      </p:sp>
      <p:sp>
        <p:nvSpPr>
          <p:cNvPr id="17415" name="Rectangle 5">
            <a:extLst>
              <a:ext uri="{FF2B5EF4-FFF2-40B4-BE49-F238E27FC236}">
                <a16:creationId xmlns:a16="http://schemas.microsoft.com/office/drawing/2014/main" id="{C1499CCC-E74B-69BC-CA88-997129275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8650" y="4419600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+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cs typeface="+mn-cs"/>
            </a:endParaRPr>
          </a:p>
        </p:txBody>
      </p:sp>
      <p:sp>
        <p:nvSpPr>
          <p:cNvPr id="17416" name="Rectangle 6">
            <a:extLst>
              <a:ext uri="{FF2B5EF4-FFF2-40B4-BE49-F238E27FC236}">
                <a16:creationId xmlns:a16="http://schemas.microsoft.com/office/drawing/2014/main" id="{0D1BF7E7-F2EA-A6EE-666B-7352B1CFA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4419600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-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</a:p>
        </p:txBody>
      </p:sp>
      <p:cxnSp>
        <p:nvCxnSpPr>
          <p:cNvPr id="7174" name="AutoShape 7">
            <a:extLst>
              <a:ext uri="{FF2B5EF4-FFF2-40B4-BE49-F238E27FC236}">
                <a16:creationId xmlns:a16="http://schemas.microsoft.com/office/drawing/2014/main" id="{1E707128-B2F9-F358-AC76-D56D0B9B932C}"/>
              </a:ext>
            </a:extLst>
          </p:cNvPr>
          <p:cNvCxnSpPr>
            <a:cxnSpLocks noChangeShapeType="1"/>
            <a:stCxn id="17416" idx="3"/>
            <a:endCxn id="17415" idx="1"/>
          </p:cNvCxnSpPr>
          <p:nvPr/>
        </p:nvCxnSpPr>
        <p:spPr bwMode="auto">
          <a:xfrm>
            <a:off x="1712913" y="4527550"/>
            <a:ext cx="651668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75" name="Text Box 8">
            <a:extLst>
              <a:ext uri="{FF2B5EF4-FFF2-40B4-BE49-F238E27FC236}">
                <a16:creationId xmlns:a16="http://schemas.microsoft.com/office/drawing/2014/main" id="{43497D9B-936B-0A7C-2E39-93E262262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791200"/>
            <a:ext cx="389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176" name="Text Box 9">
            <a:extLst>
              <a:ext uri="{FF2B5EF4-FFF2-40B4-BE49-F238E27FC236}">
                <a16:creationId xmlns:a16="http://schemas.microsoft.com/office/drawing/2014/main" id="{3BBAF037-680F-489D-717F-77F36AD30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283200"/>
            <a:ext cx="389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177" name="Text Box 10">
            <a:extLst>
              <a:ext uri="{FF2B5EF4-FFF2-40B4-BE49-F238E27FC236}">
                <a16:creationId xmlns:a16="http://schemas.microsoft.com/office/drawing/2014/main" id="{1B0DEF6B-7F7D-F032-EB5F-FDB1FFFC5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775200"/>
            <a:ext cx="389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178" name="Text Box 11">
            <a:extLst>
              <a:ext uri="{FF2B5EF4-FFF2-40B4-BE49-F238E27FC236}">
                <a16:creationId xmlns:a16="http://schemas.microsoft.com/office/drawing/2014/main" id="{84EECE89-2C1B-0406-1BB7-600207AD2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267200"/>
            <a:ext cx="389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7422" name="Rectangle 12">
            <a:extLst>
              <a:ext uri="{FF2B5EF4-FFF2-40B4-BE49-F238E27FC236}">
                <a16:creationId xmlns:a16="http://schemas.microsoft.com/office/drawing/2014/main" id="{AEEF601D-D31A-DAAA-5170-F61A1263E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8650" y="4926013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+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cs typeface="+mn-cs"/>
            </a:endParaRPr>
          </a:p>
        </p:txBody>
      </p:sp>
      <p:sp>
        <p:nvSpPr>
          <p:cNvPr id="17423" name="Rectangle 13">
            <a:extLst>
              <a:ext uri="{FF2B5EF4-FFF2-40B4-BE49-F238E27FC236}">
                <a16:creationId xmlns:a16="http://schemas.microsoft.com/office/drawing/2014/main" id="{68636206-E3CD-B45B-3751-C47ED0D92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75" y="4926013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31</a:t>
            </a:r>
          </a:p>
        </p:txBody>
      </p:sp>
      <p:sp>
        <p:nvSpPr>
          <p:cNvPr id="17424" name="Rectangle 14">
            <a:extLst>
              <a:ext uri="{FF2B5EF4-FFF2-40B4-BE49-F238E27FC236}">
                <a16:creationId xmlns:a16="http://schemas.microsoft.com/office/drawing/2014/main" id="{0F4EC8C6-97FE-16C2-353C-6CA4BA50F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4926013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-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cs typeface="+mn-cs"/>
            </a:endParaRPr>
          </a:p>
        </p:txBody>
      </p:sp>
      <p:cxnSp>
        <p:nvCxnSpPr>
          <p:cNvPr id="7182" name="AutoShape 15">
            <a:extLst>
              <a:ext uri="{FF2B5EF4-FFF2-40B4-BE49-F238E27FC236}">
                <a16:creationId xmlns:a16="http://schemas.microsoft.com/office/drawing/2014/main" id="{8799197C-CE3F-74AF-BB1B-210072E9C55B}"/>
              </a:ext>
            </a:extLst>
          </p:cNvPr>
          <p:cNvCxnSpPr>
            <a:cxnSpLocks noChangeShapeType="1"/>
            <a:stCxn id="17424" idx="3"/>
            <a:endCxn id="17423" idx="1"/>
          </p:cNvCxnSpPr>
          <p:nvPr/>
        </p:nvCxnSpPr>
        <p:spPr bwMode="auto">
          <a:xfrm>
            <a:off x="1712913" y="5033963"/>
            <a:ext cx="241141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83" name="AutoShape 16">
            <a:extLst>
              <a:ext uri="{FF2B5EF4-FFF2-40B4-BE49-F238E27FC236}">
                <a16:creationId xmlns:a16="http://schemas.microsoft.com/office/drawing/2014/main" id="{31E5D014-C9BE-52A8-9C52-017479B48501}"/>
              </a:ext>
            </a:extLst>
          </p:cNvPr>
          <p:cNvCxnSpPr>
            <a:cxnSpLocks noChangeShapeType="1"/>
            <a:stCxn id="17423" idx="3"/>
            <a:endCxn id="17422" idx="1"/>
          </p:cNvCxnSpPr>
          <p:nvPr/>
        </p:nvCxnSpPr>
        <p:spPr bwMode="auto">
          <a:xfrm>
            <a:off x="4524375" y="5033963"/>
            <a:ext cx="370522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0001" name="AutoShape 17">
            <a:extLst>
              <a:ext uri="{FF2B5EF4-FFF2-40B4-BE49-F238E27FC236}">
                <a16:creationId xmlns:a16="http://schemas.microsoft.com/office/drawing/2014/main" id="{E48CCD57-07D5-3FE5-4EED-5CBC79FE6272}"/>
              </a:ext>
            </a:extLst>
          </p:cNvPr>
          <p:cNvCxnSpPr>
            <a:cxnSpLocks noChangeShapeType="1"/>
            <a:stCxn id="17424" idx="0"/>
            <a:endCxn id="17423" idx="0"/>
          </p:cNvCxnSpPr>
          <p:nvPr/>
        </p:nvCxnSpPr>
        <p:spPr bwMode="auto">
          <a:xfrm rot="5400000" flipV="1">
            <a:off x="2917825" y="3502026"/>
            <a:ext cx="1587" cy="2811462"/>
          </a:xfrm>
          <a:prstGeom prst="curvedConnector3">
            <a:avLst>
              <a:gd name="adj1" fmla="val -20900009"/>
            </a:avLst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2" name="AutoShape 18">
            <a:extLst>
              <a:ext uri="{FF2B5EF4-FFF2-40B4-BE49-F238E27FC236}">
                <a16:creationId xmlns:a16="http://schemas.microsoft.com/office/drawing/2014/main" id="{AFCFA1C6-6381-C52A-C234-60214268446E}"/>
              </a:ext>
            </a:extLst>
          </p:cNvPr>
          <p:cNvCxnSpPr>
            <a:cxnSpLocks noChangeShapeType="1"/>
            <a:stCxn id="17416" idx="2"/>
            <a:endCxn id="17424" idx="0"/>
          </p:cNvCxnSpPr>
          <p:nvPr/>
        </p:nvCxnSpPr>
        <p:spPr bwMode="auto">
          <a:xfrm>
            <a:off x="1512888" y="4654550"/>
            <a:ext cx="0" cy="252413"/>
          </a:xfrm>
          <a:prstGeom prst="straightConnector1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3" name="AutoShape 19">
            <a:extLst>
              <a:ext uri="{FF2B5EF4-FFF2-40B4-BE49-F238E27FC236}">
                <a16:creationId xmlns:a16="http://schemas.microsoft.com/office/drawing/2014/main" id="{9B36D5B2-93E3-481D-1312-874AF93E2540}"/>
              </a:ext>
            </a:extLst>
          </p:cNvPr>
          <p:cNvCxnSpPr>
            <a:cxnSpLocks noChangeShapeType="1"/>
            <a:stCxn id="17423" idx="2"/>
            <a:endCxn id="17433" idx="0"/>
          </p:cNvCxnSpPr>
          <p:nvPr/>
        </p:nvCxnSpPr>
        <p:spPr bwMode="auto">
          <a:xfrm>
            <a:off x="4324350" y="5160963"/>
            <a:ext cx="0" cy="252412"/>
          </a:xfrm>
          <a:prstGeom prst="straightConnector1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4" name="AutoShape 20">
            <a:extLst>
              <a:ext uri="{FF2B5EF4-FFF2-40B4-BE49-F238E27FC236}">
                <a16:creationId xmlns:a16="http://schemas.microsoft.com/office/drawing/2014/main" id="{B4935509-D8D9-585A-636C-33E30EBD9F63}"/>
              </a:ext>
            </a:extLst>
          </p:cNvPr>
          <p:cNvCxnSpPr>
            <a:cxnSpLocks noChangeShapeType="1"/>
            <a:stCxn id="17431" idx="2"/>
            <a:endCxn id="17445" idx="0"/>
          </p:cNvCxnSpPr>
          <p:nvPr/>
        </p:nvCxnSpPr>
        <p:spPr bwMode="auto">
          <a:xfrm>
            <a:off x="7054850" y="5667375"/>
            <a:ext cx="0" cy="252413"/>
          </a:xfrm>
          <a:prstGeom prst="straightConnector1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31" name="Rectangle 21">
            <a:extLst>
              <a:ext uri="{FF2B5EF4-FFF2-40B4-BE49-F238E27FC236}">
                <a16:creationId xmlns:a16="http://schemas.microsoft.com/office/drawing/2014/main" id="{25BD5AA4-0630-7C0B-2001-DCAF4A225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875" y="5432425"/>
            <a:ext cx="360363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64</a:t>
            </a:r>
          </a:p>
        </p:txBody>
      </p:sp>
      <p:sp>
        <p:nvSpPr>
          <p:cNvPr id="17432" name="Rectangle 22">
            <a:extLst>
              <a:ext uri="{FF2B5EF4-FFF2-40B4-BE49-F238E27FC236}">
                <a16:creationId xmlns:a16="http://schemas.microsoft.com/office/drawing/2014/main" id="{8731C5B2-1F46-7F26-2955-1E3EBC67A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8650" y="5432425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+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cs typeface="+mn-cs"/>
            </a:endParaRPr>
          </a:p>
        </p:txBody>
      </p:sp>
      <p:sp>
        <p:nvSpPr>
          <p:cNvPr id="17433" name="Rectangle 23">
            <a:extLst>
              <a:ext uri="{FF2B5EF4-FFF2-40B4-BE49-F238E27FC236}">
                <a16:creationId xmlns:a16="http://schemas.microsoft.com/office/drawing/2014/main" id="{D863493A-4199-B988-1FE1-B3F22146C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75" y="5432425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31</a:t>
            </a:r>
          </a:p>
        </p:txBody>
      </p:sp>
      <p:sp>
        <p:nvSpPr>
          <p:cNvPr id="17434" name="Rectangle 24">
            <a:extLst>
              <a:ext uri="{FF2B5EF4-FFF2-40B4-BE49-F238E27FC236}">
                <a16:creationId xmlns:a16="http://schemas.microsoft.com/office/drawing/2014/main" id="{9EEC4CDF-E3B3-CB41-B993-442B4C9B7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763" y="5432425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34</a:t>
            </a:r>
          </a:p>
        </p:txBody>
      </p:sp>
      <p:sp>
        <p:nvSpPr>
          <p:cNvPr id="18459" name="Rectangle 25">
            <a:extLst>
              <a:ext uri="{FF2B5EF4-FFF2-40B4-BE49-F238E27FC236}">
                <a16:creationId xmlns:a16="http://schemas.microsoft.com/office/drawing/2014/main" id="{60536C33-DC82-8C9A-5716-C0ED1AAF5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5432425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-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cs typeface="+mn-cs"/>
            </a:endParaRPr>
          </a:p>
        </p:txBody>
      </p:sp>
      <p:sp>
        <p:nvSpPr>
          <p:cNvPr id="18460" name="Rectangle 26">
            <a:extLst>
              <a:ext uri="{FF2B5EF4-FFF2-40B4-BE49-F238E27FC236}">
                <a16:creationId xmlns:a16="http://schemas.microsoft.com/office/drawing/2014/main" id="{70E386DC-B6B7-E781-21F3-D8B52BABA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688" y="5432425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23</a:t>
            </a:r>
          </a:p>
        </p:txBody>
      </p:sp>
      <p:cxnSp>
        <p:nvCxnSpPr>
          <p:cNvPr id="7194" name="AutoShape 27">
            <a:extLst>
              <a:ext uri="{FF2B5EF4-FFF2-40B4-BE49-F238E27FC236}">
                <a16:creationId xmlns:a16="http://schemas.microsoft.com/office/drawing/2014/main" id="{BEEB83CE-BE1E-D23F-F82C-ECD4C3A0211D}"/>
              </a:ext>
            </a:extLst>
          </p:cNvPr>
          <p:cNvCxnSpPr>
            <a:cxnSpLocks noChangeShapeType="1"/>
            <a:stCxn id="18459" idx="3"/>
            <a:endCxn id="18460" idx="1"/>
          </p:cNvCxnSpPr>
          <p:nvPr/>
        </p:nvCxnSpPr>
        <p:spPr bwMode="auto">
          <a:xfrm>
            <a:off x="1703388" y="5540375"/>
            <a:ext cx="99377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95" name="AutoShape 28">
            <a:extLst>
              <a:ext uri="{FF2B5EF4-FFF2-40B4-BE49-F238E27FC236}">
                <a16:creationId xmlns:a16="http://schemas.microsoft.com/office/drawing/2014/main" id="{F4A93A72-7AFB-0EEC-B736-C9DD0D96F1A6}"/>
              </a:ext>
            </a:extLst>
          </p:cNvPr>
          <p:cNvCxnSpPr>
            <a:cxnSpLocks noChangeShapeType="1"/>
            <a:stCxn id="18460" idx="3"/>
            <a:endCxn id="17433" idx="1"/>
          </p:cNvCxnSpPr>
          <p:nvPr/>
        </p:nvCxnSpPr>
        <p:spPr bwMode="auto">
          <a:xfrm>
            <a:off x="3079750" y="5540375"/>
            <a:ext cx="104457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96" name="AutoShape 29">
            <a:extLst>
              <a:ext uri="{FF2B5EF4-FFF2-40B4-BE49-F238E27FC236}">
                <a16:creationId xmlns:a16="http://schemas.microsoft.com/office/drawing/2014/main" id="{05F20C1E-6CBB-D7DE-8A93-1FC2CE8DC27C}"/>
              </a:ext>
            </a:extLst>
          </p:cNvPr>
          <p:cNvCxnSpPr>
            <a:cxnSpLocks noChangeShapeType="1"/>
            <a:stCxn id="17433" idx="3"/>
            <a:endCxn id="17434" idx="1"/>
          </p:cNvCxnSpPr>
          <p:nvPr/>
        </p:nvCxnSpPr>
        <p:spPr bwMode="auto">
          <a:xfrm>
            <a:off x="4524375" y="5540375"/>
            <a:ext cx="28733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97" name="AutoShape 30">
            <a:extLst>
              <a:ext uri="{FF2B5EF4-FFF2-40B4-BE49-F238E27FC236}">
                <a16:creationId xmlns:a16="http://schemas.microsoft.com/office/drawing/2014/main" id="{D3680442-1D17-B818-02DA-DA93428C477C}"/>
              </a:ext>
            </a:extLst>
          </p:cNvPr>
          <p:cNvCxnSpPr>
            <a:cxnSpLocks noChangeShapeType="1"/>
            <a:stCxn id="17434" idx="3"/>
            <a:endCxn id="17431" idx="1"/>
          </p:cNvCxnSpPr>
          <p:nvPr/>
        </p:nvCxnSpPr>
        <p:spPr bwMode="auto">
          <a:xfrm>
            <a:off x="5213350" y="5540375"/>
            <a:ext cx="164147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98" name="AutoShape 31">
            <a:extLst>
              <a:ext uri="{FF2B5EF4-FFF2-40B4-BE49-F238E27FC236}">
                <a16:creationId xmlns:a16="http://schemas.microsoft.com/office/drawing/2014/main" id="{9AFC4FA2-4EDF-2510-C789-24D800D00997}"/>
              </a:ext>
            </a:extLst>
          </p:cNvPr>
          <p:cNvCxnSpPr>
            <a:cxnSpLocks noChangeShapeType="1"/>
            <a:stCxn id="17431" idx="3"/>
            <a:endCxn id="17432" idx="1"/>
          </p:cNvCxnSpPr>
          <p:nvPr/>
        </p:nvCxnSpPr>
        <p:spPr bwMode="auto">
          <a:xfrm>
            <a:off x="7253288" y="5540375"/>
            <a:ext cx="97631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0016" name="AutoShape 32">
            <a:extLst>
              <a:ext uri="{FF2B5EF4-FFF2-40B4-BE49-F238E27FC236}">
                <a16:creationId xmlns:a16="http://schemas.microsoft.com/office/drawing/2014/main" id="{CD12F414-27DD-01D8-DB7C-8C6855B9EEC8}"/>
              </a:ext>
            </a:extLst>
          </p:cNvPr>
          <p:cNvCxnSpPr>
            <a:cxnSpLocks noChangeShapeType="1"/>
            <a:stCxn id="17433" idx="0"/>
            <a:endCxn id="17434" idx="0"/>
          </p:cNvCxnSpPr>
          <p:nvPr/>
        </p:nvCxnSpPr>
        <p:spPr bwMode="auto">
          <a:xfrm rot="5400000" flipV="1">
            <a:off x="4668044" y="5069681"/>
            <a:ext cx="1588" cy="688975"/>
          </a:xfrm>
          <a:prstGeom prst="curvedConnector3">
            <a:avLst>
              <a:gd name="adj1" fmla="val -13200005"/>
            </a:avLst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0017" name="AutoShape 33">
            <a:extLst>
              <a:ext uri="{FF2B5EF4-FFF2-40B4-BE49-F238E27FC236}">
                <a16:creationId xmlns:a16="http://schemas.microsoft.com/office/drawing/2014/main" id="{644A71E3-6C7F-6224-E7B9-98026DF30C38}"/>
              </a:ext>
            </a:extLst>
          </p:cNvPr>
          <p:cNvCxnSpPr>
            <a:cxnSpLocks noChangeShapeType="1"/>
            <a:stCxn id="17434" idx="0"/>
            <a:endCxn id="17431" idx="0"/>
          </p:cNvCxnSpPr>
          <p:nvPr/>
        </p:nvCxnSpPr>
        <p:spPr bwMode="auto">
          <a:xfrm rot="5400000" flipV="1">
            <a:off x="6033294" y="4393406"/>
            <a:ext cx="1588" cy="2041525"/>
          </a:xfrm>
          <a:prstGeom prst="curvedConnector3">
            <a:avLst>
              <a:gd name="adj1" fmla="val -13200005"/>
            </a:avLst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68" name="Rectangle 34">
            <a:extLst>
              <a:ext uri="{FF2B5EF4-FFF2-40B4-BE49-F238E27FC236}">
                <a16:creationId xmlns:a16="http://schemas.microsoft.com/office/drawing/2014/main" id="{3F33F0C8-B465-E357-5533-1C07CC7C6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00" y="5938838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56</a:t>
            </a:r>
          </a:p>
        </p:txBody>
      </p:sp>
      <p:sp>
        <p:nvSpPr>
          <p:cNvPr id="17445" name="Rectangle 35">
            <a:extLst>
              <a:ext uri="{FF2B5EF4-FFF2-40B4-BE49-F238E27FC236}">
                <a16:creationId xmlns:a16="http://schemas.microsoft.com/office/drawing/2014/main" id="{C635183A-6A77-65E3-E0AF-E181AE6EB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875" y="5938838"/>
            <a:ext cx="360363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64</a:t>
            </a:r>
          </a:p>
        </p:txBody>
      </p:sp>
      <p:sp>
        <p:nvSpPr>
          <p:cNvPr id="17446" name="Rectangle 36">
            <a:extLst>
              <a:ext uri="{FF2B5EF4-FFF2-40B4-BE49-F238E27FC236}">
                <a16:creationId xmlns:a16="http://schemas.microsoft.com/office/drawing/2014/main" id="{6FD15C91-FE6D-969A-FAC3-72EDC545C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9675" y="5938838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78</a:t>
            </a:r>
          </a:p>
        </p:txBody>
      </p:sp>
      <p:sp>
        <p:nvSpPr>
          <p:cNvPr id="18471" name="Rectangle 37">
            <a:extLst>
              <a:ext uri="{FF2B5EF4-FFF2-40B4-BE49-F238E27FC236}">
                <a16:creationId xmlns:a16="http://schemas.microsoft.com/office/drawing/2014/main" id="{FDFE577F-FCA3-6E39-B16D-0F3709F79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8650" y="5938838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+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latin typeface="Times New Roman" charset="0"/>
              <a:cs typeface="+mn-cs"/>
            </a:endParaRPr>
          </a:p>
        </p:txBody>
      </p:sp>
      <p:sp>
        <p:nvSpPr>
          <p:cNvPr id="18472" name="Rectangle 38">
            <a:extLst>
              <a:ext uri="{FF2B5EF4-FFF2-40B4-BE49-F238E27FC236}">
                <a16:creationId xmlns:a16="http://schemas.microsoft.com/office/drawing/2014/main" id="{DEB4917E-502F-3670-0351-08AF02D94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75" y="5938838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31</a:t>
            </a:r>
          </a:p>
        </p:txBody>
      </p:sp>
      <p:sp>
        <p:nvSpPr>
          <p:cNvPr id="18473" name="Rectangle 39">
            <a:extLst>
              <a:ext uri="{FF2B5EF4-FFF2-40B4-BE49-F238E27FC236}">
                <a16:creationId xmlns:a16="http://schemas.microsoft.com/office/drawing/2014/main" id="{5354FCB5-08B9-1A90-017E-6BEFE27D0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763" y="5938838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34</a:t>
            </a:r>
          </a:p>
        </p:txBody>
      </p:sp>
      <p:sp>
        <p:nvSpPr>
          <p:cNvPr id="18474" name="Rectangle 40">
            <a:extLst>
              <a:ext uri="{FF2B5EF4-FFF2-40B4-BE49-F238E27FC236}">
                <a16:creationId xmlns:a16="http://schemas.microsoft.com/office/drawing/2014/main" id="{41897C9A-FB28-FA12-9EC1-1A6DF70AB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5925" y="5938838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44</a:t>
            </a:r>
          </a:p>
        </p:txBody>
      </p:sp>
      <p:sp>
        <p:nvSpPr>
          <p:cNvPr id="18475" name="Rectangle 41">
            <a:extLst>
              <a:ext uri="{FF2B5EF4-FFF2-40B4-BE49-F238E27FC236}">
                <a16:creationId xmlns:a16="http://schemas.microsoft.com/office/drawing/2014/main" id="{5BC06B8F-E92C-5485-E030-DB16A9A06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5938838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-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</a:p>
        </p:txBody>
      </p:sp>
      <p:sp>
        <p:nvSpPr>
          <p:cNvPr id="18476" name="Rectangle 42">
            <a:extLst>
              <a:ext uri="{FF2B5EF4-FFF2-40B4-BE49-F238E27FC236}">
                <a16:creationId xmlns:a16="http://schemas.microsoft.com/office/drawing/2014/main" id="{BF1DBBF7-A4E6-B2F0-6DF3-189537E30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9300" y="5938838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12</a:t>
            </a:r>
          </a:p>
        </p:txBody>
      </p:sp>
      <p:sp>
        <p:nvSpPr>
          <p:cNvPr id="18477" name="Rectangle 43">
            <a:extLst>
              <a:ext uri="{FF2B5EF4-FFF2-40B4-BE49-F238E27FC236}">
                <a16:creationId xmlns:a16="http://schemas.microsoft.com/office/drawing/2014/main" id="{6EC18D6D-D694-776D-6417-DBFCA96CE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688" y="5938838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23</a:t>
            </a:r>
          </a:p>
        </p:txBody>
      </p:sp>
      <p:sp>
        <p:nvSpPr>
          <p:cNvPr id="18478" name="Rectangle 44">
            <a:extLst>
              <a:ext uri="{FF2B5EF4-FFF2-40B4-BE49-F238E27FC236}">
                <a16:creationId xmlns:a16="http://schemas.microsoft.com/office/drawing/2014/main" id="{932D14FA-40CC-B27E-D84D-3057CF1C3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5938838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26</a:t>
            </a:r>
          </a:p>
        </p:txBody>
      </p:sp>
      <p:cxnSp>
        <p:nvCxnSpPr>
          <p:cNvPr id="7212" name="AutoShape 45">
            <a:extLst>
              <a:ext uri="{FF2B5EF4-FFF2-40B4-BE49-F238E27FC236}">
                <a16:creationId xmlns:a16="http://schemas.microsoft.com/office/drawing/2014/main" id="{8D008A3F-B1F1-F283-3EA9-CEB28D9B3B6F}"/>
              </a:ext>
            </a:extLst>
          </p:cNvPr>
          <p:cNvCxnSpPr>
            <a:cxnSpLocks noChangeShapeType="1"/>
            <a:stCxn id="18475" idx="3"/>
            <a:endCxn id="18476" idx="1"/>
          </p:cNvCxnSpPr>
          <p:nvPr/>
        </p:nvCxnSpPr>
        <p:spPr bwMode="auto">
          <a:xfrm>
            <a:off x="1703388" y="6046788"/>
            <a:ext cx="30638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13" name="AutoShape 46">
            <a:extLst>
              <a:ext uri="{FF2B5EF4-FFF2-40B4-BE49-F238E27FC236}">
                <a16:creationId xmlns:a16="http://schemas.microsoft.com/office/drawing/2014/main" id="{EA148562-DB4A-C6A1-081F-8F73460B0671}"/>
              </a:ext>
            </a:extLst>
          </p:cNvPr>
          <p:cNvCxnSpPr>
            <a:cxnSpLocks noChangeShapeType="1"/>
            <a:stCxn id="18477" idx="3"/>
            <a:endCxn id="18478" idx="1"/>
          </p:cNvCxnSpPr>
          <p:nvPr/>
        </p:nvCxnSpPr>
        <p:spPr bwMode="auto">
          <a:xfrm>
            <a:off x="3079750" y="6046788"/>
            <a:ext cx="3063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14" name="AutoShape 47">
            <a:extLst>
              <a:ext uri="{FF2B5EF4-FFF2-40B4-BE49-F238E27FC236}">
                <a16:creationId xmlns:a16="http://schemas.microsoft.com/office/drawing/2014/main" id="{D8EB9A39-DD42-A826-D7A8-77B799411820}"/>
              </a:ext>
            </a:extLst>
          </p:cNvPr>
          <p:cNvCxnSpPr>
            <a:cxnSpLocks noChangeShapeType="1"/>
            <a:stCxn id="18472" idx="3"/>
            <a:endCxn id="18473" idx="1"/>
          </p:cNvCxnSpPr>
          <p:nvPr/>
        </p:nvCxnSpPr>
        <p:spPr bwMode="auto">
          <a:xfrm>
            <a:off x="4514850" y="6046788"/>
            <a:ext cx="3063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15" name="AutoShape 48">
            <a:extLst>
              <a:ext uri="{FF2B5EF4-FFF2-40B4-BE49-F238E27FC236}">
                <a16:creationId xmlns:a16="http://schemas.microsoft.com/office/drawing/2014/main" id="{73E24DF1-4E94-BD69-153C-5EC646C7BB24}"/>
              </a:ext>
            </a:extLst>
          </p:cNvPr>
          <p:cNvCxnSpPr>
            <a:cxnSpLocks noChangeShapeType="1"/>
            <a:stCxn id="18476" idx="3"/>
            <a:endCxn id="18477" idx="1"/>
          </p:cNvCxnSpPr>
          <p:nvPr/>
        </p:nvCxnSpPr>
        <p:spPr bwMode="auto">
          <a:xfrm>
            <a:off x="2392363" y="6046788"/>
            <a:ext cx="3048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16" name="AutoShape 49">
            <a:extLst>
              <a:ext uri="{FF2B5EF4-FFF2-40B4-BE49-F238E27FC236}">
                <a16:creationId xmlns:a16="http://schemas.microsoft.com/office/drawing/2014/main" id="{22E04131-E7A7-73B4-A92E-D75231C59430}"/>
              </a:ext>
            </a:extLst>
          </p:cNvPr>
          <p:cNvCxnSpPr>
            <a:cxnSpLocks noChangeShapeType="1"/>
            <a:stCxn id="18478" idx="3"/>
            <a:endCxn id="18472" idx="1"/>
          </p:cNvCxnSpPr>
          <p:nvPr/>
        </p:nvCxnSpPr>
        <p:spPr bwMode="auto">
          <a:xfrm>
            <a:off x="3768725" y="6046788"/>
            <a:ext cx="36512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17" name="AutoShape 50">
            <a:extLst>
              <a:ext uri="{FF2B5EF4-FFF2-40B4-BE49-F238E27FC236}">
                <a16:creationId xmlns:a16="http://schemas.microsoft.com/office/drawing/2014/main" id="{5A762AAA-D0BC-5E23-8431-C90AA209E7B9}"/>
              </a:ext>
            </a:extLst>
          </p:cNvPr>
          <p:cNvCxnSpPr>
            <a:cxnSpLocks noChangeShapeType="1"/>
            <a:stCxn id="18473" idx="3"/>
            <a:endCxn id="18474" idx="1"/>
          </p:cNvCxnSpPr>
          <p:nvPr/>
        </p:nvCxnSpPr>
        <p:spPr bwMode="auto">
          <a:xfrm>
            <a:off x="5203825" y="6046788"/>
            <a:ext cx="28257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18" name="AutoShape 51">
            <a:extLst>
              <a:ext uri="{FF2B5EF4-FFF2-40B4-BE49-F238E27FC236}">
                <a16:creationId xmlns:a16="http://schemas.microsoft.com/office/drawing/2014/main" id="{2BE15BA5-411C-D0D5-BFD7-4400C84E64BB}"/>
              </a:ext>
            </a:extLst>
          </p:cNvPr>
          <p:cNvCxnSpPr>
            <a:cxnSpLocks noChangeShapeType="1"/>
            <a:stCxn id="18474" idx="3"/>
            <a:endCxn id="18468" idx="1"/>
          </p:cNvCxnSpPr>
          <p:nvPr/>
        </p:nvCxnSpPr>
        <p:spPr bwMode="auto">
          <a:xfrm>
            <a:off x="5868988" y="6046788"/>
            <a:ext cx="30638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19" name="AutoShape 52">
            <a:extLst>
              <a:ext uri="{FF2B5EF4-FFF2-40B4-BE49-F238E27FC236}">
                <a16:creationId xmlns:a16="http://schemas.microsoft.com/office/drawing/2014/main" id="{B1B8DAE9-FDF2-AEBF-2D19-E37901E5519A}"/>
              </a:ext>
            </a:extLst>
          </p:cNvPr>
          <p:cNvCxnSpPr>
            <a:cxnSpLocks noChangeShapeType="1"/>
            <a:stCxn id="18468" idx="3"/>
            <a:endCxn id="17445" idx="1"/>
          </p:cNvCxnSpPr>
          <p:nvPr/>
        </p:nvCxnSpPr>
        <p:spPr bwMode="auto">
          <a:xfrm>
            <a:off x="6557963" y="6046788"/>
            <a:ext cx="29686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20" name="AutoShape 53">
            <a:extLst>
              <a:ext uri="{FF2B5EF4-FFF2-40B4-BE49-F238E27FC236}">
                <a16:creationId xmlns:a16="http://schemas.microsoft.com/office/drawing/2014/main" id="{E9AE9518-C9CB-FDF1-D61E-377721E21AF6}"/>
              </a:ext>
            </a:extLst>
          </p:cNvPr>
          <p:cNvCxnSpPr>
            <a:cxnSpLocks noChangeShapeType="1"/>
            <a:stCxn id="17445" idx="3"/>
            <a:endCxn id="17446" idx="1"/>
          </p:cNvCxnSpPr>
          <p:nvPr/>
        </p:nvCxnSpPr>
        <p:spPr bwMode="auto">
          <a:xfrm>
            <a:off x="7253288" y="6046788"/>
            <a:ext cx="2873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21" name="AutoShape 54">
            <a:extLst>
              <a:ext uri="{FF2B5EF4-FFF2-40B4-BE49-F238E27FC236}">
                <a16:creationId xmlns:a16="http://schemas.microsoft.com/office/drawing/2014/main" id="{03AAD3D2-2C6A-7934-8F57-4A426CB3598B}"/>
              </a:ext>
            </a:extLst>
          </p:cNvPr>
          <p:cNvCxnSpPr>
            <a:cxnSpLocks noChangeShapeType="1"/>
            <a:stCxn id="17446" idx="3"/>
            <a:endCxn id="18471" idx="1"/>
          </p:cNvCxnSpPr>
          <p:nvPr/>
        </p:nvCxnSpPr>
        <p:spPr bwMode="auto">
          <a:xfrm>
            <a:off x="7940675" y="6046788"/>
            <a:ext cx="29845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0039" name="AutoShape 55">
            <a:extLst>
              <a:ext uri="{FF2B5EF4-FFF2-40B4-BE49-F238E27FC236}">
                <a16:creationId xmlns:a16="http://schemas.microsoft.com/office/drawing/2014/main" id="{58CDB65D-A0CC-882B-33E0-9C0B0DC1CF38}"/>
              </a:ext>
            </a:extLst>
          </p:cNvPr>
          <p:cNvCxnSpPr>
            <a:cxnSpLocks noChangeShapeType="1"/>
            <a:stCxn id="17445" idx="0"/>
            <a:endCxn id="17446" idx="0"/>
          </p:cNvCxnSpPr>
          <p:nvPr/>
        </p:nvCxnSpPr>
        <p:spPr bwMode="auto">
          <a:xfrm rot="5400000" flipV="1">
            <a:off x="7396956" y="5577682"/>
            <a:ext cx="1587" cy="685800"/>
          </a:xfrm>
          <a:prstGeom prst="curvedConnector3">
            <a:avLst>
              <a:gd name="adj1" fmla="val -13200005"/>
            </a:avLst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AC5B9024-5B1D-9491-2E76-8E394308F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696200" cy="2971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/>
              <a:t>To insert an item </a:t>
            </a:r>
            <a:r>
              <a:rPr lang="en-US" altLang="en-US" sz="2000">
                <a:latin typeface="Times New Roman" panose="02020603050405020304" pitchFamily="18" charset="0"/>
              </a:rPr>
              <a:t>(</a:t>
            </a:r>
            <a:r>
              <a:rPr lang="en-US" altLang="en-US" sz="2000" b="1" i="1">
                <a:latin typeface="Times New Roman" panose="02020603050405020304" pitchFamily="18" charset="0"/>
              </a:rPr>
              <a:t>x</a:t>
            </a:r>
            <a:r>
              <a:rPr lang="en-US" altLang="en-US" sz="2000">
                <a:latin typeface="Times New Roman" panose="02020603050405020304" pitchFamily="18" charset="0"/>
              </a:rPr>
              <a:t>, </a:t>
            </a:r>
            <a:r>
              <a:rPr lang="en-US" altLang="en-US" sz="2000" b="1" i="1">
                <a:latin typeface="Times New Roman" panose="02020603050405020304" pitchFamily="18" charset="0"/>
              </a:rPr>
              <a:t>o</a:t>
            </a:r>
            <a:r>
              <a:rPr lang="en-US" altLang="en-US" sz="2000">
                <a:latin typeface="Times New Roman" panose="02020603050405020304" pitchFamily="18" charset="0"/>
              </a:rPr>
              <a:t>)</a:t>
            </a:r>
            <a:r>
              <a:rPr lang="en-US" altLang="en-US" sz="2000"/>
              <a:t> into a skip list, we use a randomized algorithm: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/>
              <a:t>We repeatedly toss a coin until we get tails, and we denote with </a:t>
            </a:r>
            <a:r>
              <a:rPr lang="en-US" altLang="en-US" sz="1800" b="1" i="1">
                <a:latin typeface="Times New Roman" panose="02020603050405020304" pitchFamily="18" charset="0"/>
              </a:rPr>
              <a:t>i </a:t>
            </a:r>
            <a:r>
              <a:rPr lang="en-US" altLang="en-US" sz="1800"/>
              <a:t>the number of times the coin came up heads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/>
              <a:t>If </a:t>
            </a:r>
            <a:r>
              <a:rPr lang="en-US" altLang="en-US" sz="1800" b="1" i="1">
                <a:latin typeface="Times New Roman" panose="02020603050405020304" pitchFamily="18" charset="0"/>
              </a:rPr>
              <a:t>i </a:t>
            </a:r>
            <a:r>
              <a:rPr lang="en-US" altLang="en-US" sz="1800">
                <a:latin typeface="Symbol" pitchFamily="2" charset="2"/>
                <a:sym typeface="Symbol" pitchFamily="2" charset="2"/>
              </a:rPr>
              <a:t></a:t>
            </a:r>
            <a:r>
              <a:rPr lang="en-US" altLang="en-US" sz="1800" b="1" i="1">
                <a:latin typeface="Times New Roman" panose="02020603050405020304" pitchFamily="18" charset="0"/>
              </a:rPr>
              <a:t> h</a:t>
            </a:r>
            <a:r>
              <a:rPr lang="en-US" altLang="en-US" sz="1800"/>
              <a:t>, we add to the skip list new lists </a:t>
            </a:r>
            <a:r>
              <a:rPr lang="en-US" altLang="en-US" sz="1800" b="1" i="1">
                <a:latin typeface="Times New Roman" panose="02020603050405020304" pitchFamily="18" charset="0"/>
              </a:rPr>
              <a:t>S</a:t>
            </a:r>
            <a:r>
              <a:rPr lang="en-US" altLang="en-US" sz="1800" b="1" i="1" baseline="-25000">
                <a:latin typeface="Times New Roman" panose="02020603050405020304" pitchFamily="18" charset="0"/>
              </a:rPr>
              <a:t>h</a:t>
            </a:r>
            <a:r>
              <a:rPr lang="en-US" altLang="en-US" sz="1800" baseline="-25000">
                <a:latin typeface="Symbol" pitchFamily="2" charset="2"/>
              </a:rPr>
              <a:t>+</a:t>
            </a:r>
            <a:r>
              <a:rPr lang="en-US" altLang="en-US" sz="1800" baseline="-25000">
                <a:latin typeface="Times New Roman" panose="02020603050405020304" pitchFamily="18" charset="0"/>
              </a:rPr>
              <a:t>1</a:t>
            </a:r>
            <a:r>
              <a:rPr lang="en-US" altLang="en-US" sz="1800">
                <a:latin typeface="Times New Roman" panose="02020603050405020304" pitchFamily="18" charset="0"/>
              </a:rPr>
              <a:t>, … , </a:t>
            </a:r>
            <a:r>
              <a:rPr lang="en-US" altLang="en-US" sz="1800" b="1" i="1">
                <a:latin typeface="Times New Roman" panose="02020603050405020304" pitchFamily="18" charset="0"/>
              </a:rPr>
              <a:t>S</a:t>
            </a:r>
            <a:r>
              <a:rPr lang="en-US" altLang="en-US" sz="1800" b="1" i="1" baseline="-25000">
                <a:latin typeface="Times New Roman" panose="02020603050405020304" pitchFamily="18" charset="0"/>
              </a:rPr>
              <a:t>i </a:t>
            </a:r>
            <a:r>
              <a:rPr lang="en-US" altLang="en-US" sz="1800" baseline="-25000">
                <a:latin typeface="Symbol" pitchFamily="2" charset="2"/>
              </a:rPr>
              <a:t>+</a:t>
            </a:r>
            <a:r>
              <a:rPr lang="en-US" altLang="en-US" sz="1800" baseline="-25000">
                <a:latin typeface="Times New Roman" panose="02020603050405020304" pitchFamily="18" charset="0"/>
              </a:rPr>
              <a:t>1</a:t>
            </a:r>
            <a:r>
              <a:rPr lang="en-US" altLang="en-US" sz="1800"/>
              <a:t>, each containing only the two special keys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/>
              <a:t>We search for </a:t>
            </a:r>
            <a:r>
              <a:rPr lang="en-US" altLang="en-US" sz="1800" b="1" i="1">
                <a:latin typeface="Times New Roman" panose="02020603050405020304" pitchFamily="18" charset="0"/>
              </a:rPr>
              <a:t>x </a:t>
            </a:r>
            <a:r>
              <a:rPr lang="en-US" altLang="en-US" sz="1800"/>
              <a:t>in the skip list and find the positions </a:t>
            </a:r>
            <a:r>
              <a:rPr lang="en-US" altLang="en-US" sz="1800" b="1" i="1">
                <a:latin typeface="Times New Roman" panose="02020603050405020304" pitchFamily="18" charset="0"/>
              </a:rPr>
              <a:t>p</a:t>
            </a:r>
            <a:r>
              <a:rPr lang="en-US" altLang="en-US" sz="1800" baseline="-25000">
                <a:latin typeface="Times New Roman" panose="02020603050405020304" pitchFamily="18" charset="0"/>
              </a:rPr>
              <a:t>0</a:t>
            </a:r>
            <a:r>
              <a:rPr lang="en-US" altLang="en-US" sz="1800">
                <a:latin typeface="Times New Roman" panose="02020603050405020304" pitchFamily="18" charset="0"/>
              </a:rPr>
              <a:t>, </a:t>
            </a:r>
            <a:r>
              <a:rPr lang="en-US" altLang="en-US" sz="1800" baseline="-25000">
                <a:latin typeface="Times New Roman" panose="02020603050405020304" pitchFamily="18" charset="0"/>
              </a:rPr>
              <a:t> </a:t>
            </a:r>
            <a:r>
              <a:rPr lang="en-US" altLang="en-US" sz="1800" b="1" i="1">
                <a:latin typeface="Times New Roman" panose="02020603050405020304" pitchFamily="18" charset="0"/>
              </a:rPr>
              <a:t>p</a:t>
            </a:r>
            <a:r>
              <a:rPr lang="en-US" altLang="en-US" sz="1800" baseline="-25000">
                <a:latin typeface="Times New Roman" panose="02020603050405020304" pitchFamily="18" charset="0"/>
              </a:rPr>
              <a:t>1 </a:t>
            </a:r>
            <a:r>
              <a:rPr lang="en-US" altLang="en-US" sz="1800">
                <a:latin typeface="Times New Roman" panose="02020603050405020304" pitchFamily="18" charset="0"/>
              </a:rPr>
              <a:t>, …, </a:t>
            </a:r>
            <a:r>
              <a:rPr lang="en-US" altLang="en-US" sz="1800" b="1" i="1">
                <a:latin typeface="Times New Roman" panose="02020603050405020304" pitchFamily="18" charset="0"/>
              </a:rPr>
              <a:t>p</a:t>
            </a:r>
            <a:r>
              <a:rPr lang="en-US" altLang="en-US" sz="1800" b="1" i="1" baseline="-25000">
                <a:latin typeface="Times New Roman" panose="02020603050405020304" pitchFamily="18" charset="0"/>
              </a:rPr>
              <a:t>i </a:t>
            </a:r>
            <a:r>
              <a:rPr lang="en-US" altLang="en-US" sz="1800"/>
              <a:t>of the items with largest key less than </a:t>
            </a:r>
            <a:r>
              <a:rPr lang="en-US" altLang="en-US" sz="1800" b="1" i="1">
                <a:latin typeface="Times New Roman" panose="02020603050405020304" pitchFamily="18" charset="0"/>
              </a:rPr>
              <a:t>x</a:t>
            </a:r>
            <a:r>
              <a:rPr lang="en-US" altLang="en-US" sz="1800"/>
              <a:t> in each list </a:t>
            </a:r>
            <a:r>
              <a:rPr lang="en-US" altLang="en-US" sz="1800" b="1" i="1">
                <a:latin typeface="Times New Roman" panose="02020603050405020304" pitchFamily="18" charset="0"/>
              </a:rPr>
              <a:t>S</a:t>
            </a:r>
            <a:r>
              <a:rPr lang="en-US" altLang="en-US" sz="1800" baseline="-25000">
                <a:latin typeface="Times New Roman" panose="02020603050405020304" pitchFamily="18" charset="0"/>
              </a:rPr>
              <a:t>0</a:t>
            </a:r>
            <a:r>
              <a:rPr lang="en-US" altLang="en-US" sz="1800">
                <a:latin typeface="Times New Roman" panose="02020603050405020304" pitchFamily="18" charset="0"/>
              </a:rPr>
              <a:t>, </a:t>
            </a:r>
            <a:r>
              <a:rPr lang="en-US" altLang="en-US" sz="1800" b="1" i="1">
                <a:latin typeface="Times New Roman" panose="02020603050405020304" pitchFamily="18" charset="0"/>
              </a:rPr>
              <a:t>S</a:t>
            </a:r>
            <a:r>
              <a:rPr lang="en-US" altLang="en-US" sz="1800" baseline="-25000">
                <a:latin typeface="Times New Roman" panose="02020603050405020304" pitchFamily="18" charset="0"/>
              </a:rPr>
              <a:t>1</a:t>
            </a:r>
            <a:r>
              <a:rPr lang="en-US" altLang="en-US" sz="1800">
                <a:latin typeface="Times New Roman" panose="02020603050405020304" pitchFamily="18" charset="0"/>
              </a:rPr>
              <a:t>, … , </a:t>
            </a:r>
            <a:r>
              <a:rPr lang="en-US" altLang="en-US" sz="1800" b="1" i="1">
                <a:latin typeface="Times New Roman" panose="02020603050405020304" pitchFamily="18" charset="0"/>
              </a:rPr>
              <a:t>S</a:t>
            </a:r>
            <a:r>
              <a:rPr lang="en-US" altLang="en-US" sz="1800" b="1" i="1" baseline="-25000">
                <a:latin typeface="Times New Roman" panose="02020603050405020304" pitchFamily="18" charset="0"/>
              </a:rPr>
              <a:t>i</a:t>
            </a:r>
            <a:endParaRPr lang="en-US" altLang="en-US" sz="1800"/>
          </a:p>
          <a:p>
            <a:pPr lvl="1" eaLnBrk="1" hangingPunct="1">
              <a:lnSpc>
                <a:spcPct val="90000"/>
              </a:lnSpc>
            </a:pPr>
            <a:r>
              <a:rPr lang="en-US" altLang="en-US" sz="1800"/>
              <a:t>For </a:t>
            </a:r>
            <a:r>
              <a:rPr lang="en-US" altLang="en-US" sz="1800" b="1" i="1">
                <a:latin typeface="Times New Roman" panose="02020603050405020304" pitchFamily="18" charset="0"/>
              </a:rPr>
              <a:t>j</a:t>
            </a:r>
            <a:r>
              <a:rPr lang="en-US" altLang="en-US" sz="1800">
                <a:latin typeface="Times New Roman" panose="02020603050405020304" pitchFamily="18" charset="0"/>
              </a:rPr>
              <a:t> </a:t>
            </a:r>
            <a:r>
              <a:rPr lang="en-US" altLang="en-US" sz="1800">
                <a:latin typeface="Symbol" pitchFamily="2" charset="2"/>
                <a:sym typeface="Symbol" pitchFamily="2" charset="2"/>
              </a:rPr>
              <a:t></a:t>
            </a:r>
            <a:r>
              <a:rPr lang="en-US" altLang="en-US" sz="1800">
                <a:latin typeface="Times New Roman" panose="02020603050405020304" pitchFamily="18" charset="0"/>
              </a:rPr>
              <a:t> 0, …, </a:t>
            </a:r>
            <a:r>
              <a:rPr lang="en-US" altLang="en-US" sz="1800" b="1" i="1">
                <a:latin typeface="Times New Roman" panose="02020603050405020304" pitchFamily="18" charset="0"/>
              </a:rPr>
              <a:t>i</a:t>
            </a:r>
            <a:r>
              <a:rPr lang="en-US" altLang="en-US" sz="1800"/>
              <a:t>, we insert item </a:t>
            </a:r>
            <a:r>
              <a:rPr lang="en-US" altLang="en-US" sz="1800">
                <a:latin typeface="Times New Roman" panose="02020603050405020304" pitchFamily="18" charset="0"/>
              </a:rPr>
              <a:t>(</a:t>
            </a:r>
            <a:r>
              <a:rPr lang="en-US" altLang="en-US" sz="1800" b="1" i="1">
                <a:latin typeface="Times New Roman" panose="02020603050405020304" pitchFamily="18" charset="0"/>
              </a:rPr>
              <a:t>x</a:t>
            </a:r>
            <a:r>
              <a:rPr lang="en-US" altLang="en-US" sz="1800">
                <a:latin typeface="Times New Roman" panose="02020603050405020304" pitchFamily="18" charset="0"/>
              </a:rPr>
              <a:t>, </a:t>
            </a:r>
            <a:r>
              <a:rPr lang="en-US" altLang="en-US" sz="1800" b="1" i="1">
                <a:latin typeface="Times New Roman" panose="02020603050405020304" pitchFamily="18" charset="0"/>
              </a:rPr>
              <a:t>o</a:t>
            </a:r>
            <a:r>
              <a:rPr lang="en-US" altLang="en-US" sz="1800">
                <a:latin typeface="Times New Roman" panose="02020603050405020304" pitchFamily="18" charset="0"/>
              </a:rPr>
              <a:t>)</a:t>
            </a:r>
            <a:r>
              <a:rPr lang="en-US" altLang="en-US" sz="1800"/>
              <a:t> into list </a:t>
            </a:r>
            <a:r>
              <a:rPr lang="en-US" altLang="en-US" sz="1800" b="1" i="1">
                <a:latin typeface="Times New Roman" panose="02020603050405020304" pitchFamily="18" charset="0"/>
              </a:rPr>
              <a:t>S</a:t>
            </a:r>
            <a:r>
              <a:rPr lang="en-US" altLang="en-US" sz="1800" b="1" i="1" baseline="-25000">
                <a:latin typeface="Times New Roman" panose="02020603050405020304" pitchFamily="18" charset="0"/>
              </a:rPr>
              <a:t>j</a:t>
            </a:r>
            <a:r>
              <a:rPr lang="en-US" altLang="en-US" sz="1800"/>
              <a:t> after position </a:t>
            </a:r>
            <a:r>
              <a:rPr lang="en-US" altLang="en-US" sz="1800" b="1" i="1">
                <a:latin typeface="Times New Roman" panose="02020603050405020304" pitchFamily="18" charset="0"/>
              </a:rPr>
              <a:t>p</a:t>
            </a:r>
            <a:r>
              <a:rPr lang="en-US" altLang="en-US" sz="1800" b="1" i="1" baseline="-25000">
                <a:latin typeface="Times New Roman" panose="02020603050405020304" pitchFamily="18" charset="0"/>
              </a:rPr>
              <a:t>j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Example: insert key </a:t>
            </a:r>
            <a:r>
              <a:rPr lang="en-US" altLang="en-US" sz="2000">
                <a:latin typeface="Times New Roman" panose="02020603050405020304" pitchFamily="18" charset="0"/>
              </a:rPr>
              <a:t>15</a:t>
            </a:r>
            <a:r>
              <a:rPr lang="en-US" altLang="en-US" sz="2000"/>
              <a:t>, with </a:t>
            </a:r>
            <a:r>
              <a:rPr lang="en-US" altLang="en-US" sz="2000" b="1" i="1">
                <a:latin typeface="Times New Roman" panose="02020603050405020304" pitchFamily="18" charset="0"/>
              </a:rPr>
              <a:t>i</a:t>
            </a:r>
            <a:r>
              <a:rPr lang="en-US" altLang="en-US" sz="2000">
                <a:latin typeface="Times New Roman" panose="02020603050405020304" pitchFamily="18" charset="0"/>
              </a:rPr>
              <a:t> </a:t>
            </a:r>
            <a:r>
              <a:rPr lang="en-US" altLang="en-US" sz="2000">
                <a:latin typeface="Symbol" pitchFamily="2" charset="2"/>
                <a:sym typeface="Symbol" pitchFamily="2" charset="2"/>
              </a:rPr>
              <a:t>=</a:t>
            </a:r>
            <a:r>
              <a:rPr lang="en-US" altLang="en-US" sz="2000"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2FCC286-F3CA-1C14-4BE1-058149F7AA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Insertion</a:t>
            </a:r>
          </a:p>
        </p:txBody>
      </p:sp>
      <p:sp>
        <p:nvSpPr>
          <p:cNvPr id="20487" name="Rectangle 4">
            <a:extLst>
              <a:ext uri="{FF2B5EF4-FFF2-40B4-BE49-F238E27FC236}">
                <a16:creationId xmlns:a16="http://schemas.microsoft.com/office/drawing/2014/main" id="{88EECDAB-4288-9602-61C6-DB561E40A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938838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+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latin typeface="Times New Roman" charset="0"/>
              <a:cs typeface="+mn-cs"/>
            </a:endParaRPr>
          </a:p>
        </p:txBody>
      </p:sp>
      <p:sp>
        <p:nvSpPr>
          <p:cNvPr id="19464" name="Rectangle 5">
            <a:extLst>
              <a:ext uri="{FF2B5EF4-FFF2-40B4-BE49-F238E27FC236}">
                <a16:creationId xmlns:a16="http://schemas.microsoft.com/office/drawing/2014/main" id="{A4C442C7-ABD8-9BC7-B2C7-7D307B99A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525" y="5938838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-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</a:p>
        </p:txBody>
      </p:sp>
      <p:sp>
        <p:nvSpPr>
          <p:cNvPr id="19465" name="Rectangle 6">
            <a:extLst>
              <a:ext uri="{FF2B5EF4-FFF2-40B4-BE49-F238E27FC236}">
                <a16:creationId xmlns:a16="http://schemas.microsoft.com/office/drawing/2014/main" id="{15163CAE-2635-9A46-4634-4C584C9A1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4650" y="5938838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10</a:t>
            </a:r>
          </a:p>
        </p:txBody>
      </p:sp>
      <p:sp>
        <p:nvSpPr>
          <p:cNvPr id="20490" name="Rectangle 7">
            <a:extLst>
              <a:ext uri="{FF2B5EF4-FFF2-40B4-BE49-F238E27FC236}">
                <a16:creationId xmlns:a16="http://schemas.microsoft.com/office/drawing/2014/main" id="{9743F77A-C4A9-887F-920A-732388E07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4488" y="5938838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36</a:t>
            </a:r>
          </a:p>
        </p:txBody>
      </p:sp>
      <p:cxnSp>
        <p:nvCxnSpPr>
          <p:cNvPr id="9224" name="AutoShape 8">
            <a:extLst>
              <a:ext uri="{FF2B5EF4-FFF2-40B4-BE49-F238E27FC236}">
                <a16:creationId xmlns:a16="http://schemas.microsoft.com/office/drawing/2014/main" id="{BE95C09C-AC17-A924-1F67-7B3EC5E41F58}"/>
              </a:ext>
            </a:extLst>
          </p:cNvPr>
          <p:cNvCxnSpPr>
            <a:cxnSpLocks noChangeShapeType="1"/>
            <a:stCxn id="19464" idx="3"/>
            <a:endCxn id="19465" idx="1"/>
          </p:cNvCxnSpPr>
          <p:nvPr/>
        </p:nvCxnSpPr>
        <p:spPr bwMode="auto">
          <a:xfrm>
            <a:off x="1408113" y="6046788"/>
            <a:ext cx="21748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5" name="AutoShape 9">
            <a:extLst>
              <a:ext uri="{FF2B5EF4-FFF2-40B4-BE49-F238E27FC236}">
                <a16:creationId xmlns:a16="http://schemas.microsoft.com/office/drawing/2014/main" id="{0198D05E-C791-10FC-2F8D-BB0FC60D502D}"/>
              </a:ext>
            </a:extLst>
          </p:cNvPr>
          <p:cNvCxnSpPr>
            <a:cxnSpLocks noChangeShapeType="1"/>
            <a:stCxn id="19474" idx="3"/>
            <a:endCxn id="20490" idx="1"/>
          </p:cNvCxnSpPr>
          <p:nvPr/>
        </p:nvCxnSpPr>
        <p:spPr bwMode="auto">
          <a:xfrm>
            <a:off x="2646363" y="6046788"/>
            <a:ext cx="2286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6" name="AutoShape 10">
            <a:extLst>
              <a:ext uri="{FF2B5EF4-FFF2-40B4-BE49-F238E27FC236}">
                <a16:creationId xmlns:a16="http://schemas.microsoft.com/office/drawing/2014/main" id="{87A0CBCB-0D88-FF97-46EC-5A9B24E9355B}"/>
              </a:ext>
            </a:extLst>
          </p:cNvPr>
          <p:cNvCxnSpPr>
            <a:cxnSpLocks noChangeShapeType="1"/>
            <a:stCxn id="19465" idx="3"/>
            <a:endCxn id="19474" idx="1"/>
          </p:cNvCxnSpPr>
          <p:nvPr/>
        </p:nvCxnSpPr>
        <p:spPr bwMode="auto">
          <a:xfrm>
            <a:off x="2027238" y="6046788"/>
            <a:ext cx="21748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7" name="AutoShape 11">
            <a:extLst>
              <a:ext uri="{FF2B5EF4-FFF2-40B4-BE49-F238E27FC236}">
                <a16:creationId xmlns:a16="http://schemas.microsoft.com/office/drawing/2014/main" id="{3E395DA2-73CB-79CC-DC88-ADF2C16EBECC}"/>
              </a:ext>
            </a:extLst>
          </p:cNvPr>
          <p:cNvCxnSpPr>
            <a:cxnSpLocks noChangeShapeType="1"/>
            <a:stCxn id="20490" idx="3"/>
            <a:endCxn id="20487" idx="1"/>
          </p:cNvCxnSpPr>
          <p:nvPr/>
        </p:nvCxnSpPr>
        <p:spPr bwMode="auto">
          <a:xfrm>
            <a:off x="3257550" y="6046788"/>
            <a:ext cx="23812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71" name="Rectangle 12">
            <a:extLst>
              <a:ext uri="{FF2B5EF4-FFF2-40B4-BE49-F238E27FC236}">
                <a16:creationId xmlns:a16="http://schemas.microsoft.com/office/drawing/2014/main" id="{B863C9CB-9BEE-1ECA-EE10-2292904CF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4926013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+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cs typeface="+mn-cs"/>
            </a:endParaRPr>
          </a:p>
        </p:txBody>
      </p:sp>
      <p:sp>
        <p:nvSpPr>
          <p:cNvPr id="19472" name="Rectangle 13">
            <a:extLst>
              <a:ext uri="{FF2B5EF4-FFF2-40B4-BE49-F238E27FC236}">
                <a16:creationId xmlns:a16="http://schemas.microsoft.com/office/drawing/2014/main" id="{ABE5D3D2-6E8D-1CDB-1385-E8E90ED03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525" y="4926013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-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cs typeface="+mn-cs"/>
            </a:endParaRPr>
          </a:p>
        </p:txBody>
      </p:sp>
      <p:cxnSp>
        <p:nvCxnSpPr>
          <p:cNvPr id="9230" name="AutoShape 14">
            <a:extLst>
              <a:ext uri="{FF2B5EF4-FFF2-40B4-BE49-F238E27FC236}">
                <a16:creationId xmlns:a16="http://schemas.microsoft.com/office/drawing/2014/main" id="{D6F141D3-E9F7-34BA-93FF-C2656A93E6C3}"/>
              </a:ext>
            </a:extLst>
          </p:cNvPr>
          <p:cNvCxnSpPr>
            <a:cxnSpLocks noChangeShapeType="1"/>
            <a:stCxn id="19472" idx="3"/>
            <a:endCxn id="19471" idx="1"/>
          </p:cNvCxnSpPr>
          <p:nvPr/>
        </p:nvCxnSpPr>
        <p:spPr bwMode="auto">
          <a:xfrm>
            <a:off x="1408113" y="5033963"/>
            <a:ext cx="20780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74" name="Rectangle 15">
            <a:extLst>
              <a:ext uri="{FF2B5EF4-FFF2-40B4-BE49-F238E27FC236}">
                <a16:creationId xmlns:a16="http://schemas.microsoft.com/office/drawing/2014/main" id="{826B8B22-73C5-4D43-8A51-5A82CE258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775" y="5938838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23</a:t>
            </a:r>
          </a:p>
        </p:txBody>
      </p:sp>
      <p:sp>
        <p:nvSpPr>
          <p:cNvPr id="19475" name="Rectangle 16">
            <a:extLst>
              <a:ext uri="{FF2B5EF4-FFF2-40B4-BE49-F238E27FC236}">
                <a16:creationId xmlns:a16="http://schemas.microsoft.com/office/drawing/2014/main" id="{8D297F28-13F0-DCFA-EB76-AC8A3B211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363" y="5438775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23</a:t>
            </a:r>
          </a:p>
        </p:txBody>
      </p:sp>
      <p:sp>
        <p:nvSpPr>
          <p:cNvPr id="20500" name="Rectangle 17">
            <a:extLst>
              <a:ext uri="{FF2B5EF4-FFF2-40B4-BE49-F238E27FC236}">
                <a16:creationId xmlns:a16="http://schemas.microsoft.com/office/drawing/2014/main" id="{3E4EAFE0-454D-9B24-FDBC-D06D54FB7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432425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+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cs typeface="+mn-cs"/>
            </a:endParaRPr>
          </a:p>
        </p:txBody>
      </p:sp>
      <p:sp>
        <p:nvSpPr>
          <p:cNvPr id="19477" name="Rectangle 18">
            <a:extLst>
              <a:ext uri="{FF2B5EF4-FFF2-40B4-BE49-F238E27FC236}">
                <a16:creationId xmlns:a16="http://schemas.microsoft.com/office/drawing/2014/main" id="{17759E13-7ED8-F48A-54AA-43162517C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525" y="5432425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-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cs typeface="+mn-cs"/>
            </a:endParaRPr>
          </a:p>
        </p:txBody>
      </p:sp>
      <p:cxnSp>
        <p:nvCxnSpPr>
          <p:cNvPr id="9235" name="AutoShape 19">
            <a:extLst>
              <a:ext uri="{FF2B5EF4-FFF2-40B4-BE49-F238E27FC236}">
                <a16:creationId xmlns:a16="http://schemas.microsoft.com/office/drawing/2014/main" id="{2A4A1A29-6E9D-B0D1-9B85-447B5CF0320F}"/>
              </a:ext>
            </a:extLst>
          </p:cNvPr>
          <p:cNvCxnSpPr>
            <a:cxnSpLocks noChangeShapeType="1"/>
            <a:stCxn id="19477" idx="3"/>
            <a:endCxn id="19475" idx="1"/>
          </p:cNvCxnSpPr>
          <p:nvPr/>
        </p:nvCxnSpPr>
        <p:spPr bwMode="auto">
          <a:xfrm>
            <a:off x="1408113" y="5540375"/>
            <a:ext cx="838200" cy="63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36" name="AutoShape 20">
            <a:extLst>
              <a:ext uri="{FF2B5EF4-FFF2-40B4-BE49-F238E27FC236}">
                <a16:creationId xmlns:a16="http://schemas.microsoft.com/office/drawing/2014/main" id="{9F12C656-FFBD-2395-D85D-80F0584D6B63}"/>
              </a:ext>
            </a:extLst>
          </p:cNvPr>
          <p:cNvCxnSpPr>
            <a:cxnSpLocks noChangeShapeType="1"/>
            <a:stCxn id="19475" idx="3"/>
            <a:endCxn id="20500" idx="1"/>
          </p:cNvCxnSpPr>
          <p:nvPr/>
        </p:nvCxnSpPr>
        <p:spPr bwMode="auto">
          <a:xfrm flipV="1">
            <a:off x="2647950" y="5540375"/>
            <a:ext cx="847725" cy="63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37" name="Text Box 21">
            <a:extLst>
              <a:ext uri="{FF2B5EF4-FFF2-40B4-BE49-F238E27FC236}">
                <a16:creationId xmlns:a16="http://schemas.microsoft.com/office/drawing/2014/main" id="{D9BD6095-47AA-D8B1-B0AC-4F0ACEDCC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5864225"/>
            <a:ext cx="417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9238" name="Text Box 22">
            <a:extLst>
              <a:ext uri="{FF2B5EF4-FFF2-40B4-BE49-F238E27FC236}">
                <a16:creationId xmlns:a16="http://schemas.microsoft.com/office/drawing/2014/main" id="{07CAF297-DAAC-ABE2-0B67-A400D3952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5356225"/>
            <a:ext cx="417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9239" name="Text Box 23">
            <a:extLst>
              <a:ext uri="{FF2B5EF4-FFF2-40B4-BE49-F238E27FC236}">
                <a16:creationId xmlns:a16="http://schemas.microsoft.com/office/drawing/2014/main" id="{A5AA9A99-B79F-312A-4A09-304E46676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4848225"/>
            <a:ext cx="417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2</a:t>
            </a:r>
          </a:p>
        </p:txBody>
      </p:sp>
      <p:grpSp>
        <p:nvGrpSpPr>
          <p:cNvPr id="2" name="Group 24">
            <a:extLst>
              <a:ext uri="{FF2B5EF4-FFF2-40B4-BE49-F238E27FC236}">
                <a16:creationId xmlns:a16="http://schemas.microsoft.com/office/drawing/2014/main" id="{8901ED9D-2945-21FF-F3BE-B0BB4A8BB42D}"/>
              </a:ext>
            </a:extLst>
          </p:cNvPr>
          <p:cNvGrpSpPr>
            <a:grpSpLocks/>
          </p:cNvGrpSpPr>
          <p:nvPr/>
        </p:nvGrpSpPr>
        <p:grpSpPr bwMode="auto">
          <a:xfrm>
            <a:off x="5378450" y="4422775"/>
            <a:ext cx="3460750" cy="215900"/>
            <a:chOff x="3154" y="2834"/>
            <a:chExt cx="2180" cy="136"/>
          </a:xfrm>
        </p:grpSpPr>
        <p:sp>
          <p:nvSpPr>
            <p:cNvPr id="20545" name="Rectangle 25">
              <a:extLst>
                <a:ext uri="{FF2B5EF4-FFF2-40B4-BE49-F238E27FC236}">
                  <a16:creationId xmlns:a16="http://schemas.microsoft.com/office/drawing/2014/main" id="{18702528-7D58-6D87-0B28-574ED4EBD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6" y="2834"/>
              <a:ext cx="228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Symbol" charset="2"/>
                  <a:cs typeface="+mn-cs"/>
                  <a:sym typeface="Symbol" charset="2"/>
                </a:rPr>
                <a:t>+</a:t>
              </a: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+mn-lt"/>
                  <a:cs typeface="+mn-cs"/>
                  <a:sym typeface="Symbol" charset="2"/>
                </a:rPr>
                <a:t></a:t>
              </a:r>
              <a:endPara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+mn-lt"/>
                <a:cs typeface="+mn-cs"/>
              </a:endParaRPr>
            </a:p>
          </p:txBody>
        </p:sp>
        <p:sp>
          <p:nvSpPr>
            <p:cNvPr id="20546" name="Rectangle 26">
              <a:extLst>
                <a:ext uri="{FF2B5EF4-FFF2-40B4-BE49-F238E27FC236}">
                  <a16:creationId xmlns:a16="http://schemas.microsoft.com/office/drawing/2014/main" id="{C159784F-E7C0-C1BD-8713-0B898B8B1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4" y="2834"/>
              <a:ext cx="229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Symbol" charset="2"/>
                  <a:cs typeface="+mn-cs"/>
                  <a:sym typeface="Symbol" charset="2"/>
                </a:rPr>
                <a:t>-</a:t>
              </a: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+mn-lt"/>
                  <a:cs typeface="+mn-cs"/>
                  <a:sym typeface="Symbol" charset="2"/>
                </a:rPr>
                <a:t></a:t>
              </a:r>
            </a:p>
          </p:txBody>
        </p:sp>
        <p:cxnSp>
          <p:nvCxnSpPr>
            <p:cNvPr id="9280" name="AutoShape 27">
              <a:extLst>
                <a:ext uri="{FF2B5EF4-FFF2-40B4-BE49-F238E27FC236}">
                  <a16:creationId xmlns:a16="http://schemas.microsoft.com/office/drawing/2014/main" id="{22952C76-B8E5-1DF3-6EF1-3758000C5713}"/>
                </a:ext>
              </a:extLst>
            </p:cNvPr>
            <p:cNvCxnSpPr>
              <a:cxnSpLocks noChangeShapeType="1"/>
              <a:stCxn id="20546" idx="3"/>
              <a:endCxn id="20545" idx="1"/>
            </p:cNvCxnSpPr>
            <p:nvPr/>
          </p:nvCxnSpPr>
          <p:spPr bwMode="auto">
            <a:xfrm>
              <a:off x="3389" y="2902"/>
              <a:ext cx="171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9484" name="Text Box 28">
            <a:extLst>
              <a:ext uri="{FF2B5EF4-FFF2-40B4-BE49-F238E27FC236}">
                <a16:creationId xmlns:a16="http://schemas.microsoft.com/office/drawing/2014/main" id="{7DE6F1B0-35A3-F43E-124D-6FB64A171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725" y="5867400"/>
            <a:ext cx="417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9485" name="Text Box 29">
            <a:extLst>
              <a:ext uri="{FF2B5EF4-FFF2-40B4-BE49-F238E27FC236}">
                <a16:creationId xmlns:a16="http://schemas.microsoft.com/office/drawing/2014/main" id="{342653CA-B926-410B-5268-322B96B20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725" y="5359400"/>
            <a:ext cx="417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9486" name="Text Box 30">
            <a:extLst>
              <a:ext uri="{FF2B5EF4-FFF2-40B4-BE49-F238E27FC236}">
                <a16:creationId xmlns:a16="http://schemas.microsoft.com/office/drawing/2014/main" id="{2DD0D2D1-E281-C76B-92EA-EE2684D1A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725" y="4851400"/>
            <a:ext cx="417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9487" name="Text Box 31">
            <a:extLst>
              <a:ext uri="{FF2B5EF4-FFF2-40B4-BE49-F238E27FC236}">
                <a16:creationId xmlns:a16="http://schemas.microsoft.com/office/drawing/2014/main" id="{243A243C-9CDD-8127-8D9D-A56669AC8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725" y="4343400"/>
            <a:ext cx="417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3</a:t>
            </a:r>
          </a:p>
        </p:txBody>
      </p:sp>
      <p:grpSp>
        <p:nvGrpSpPr>
          <p:cNvPr id="3" name="Group 32">
            <a:extLst>
              <a:ext uri="{FF2B5EF4-FFF2-40B4-BE49-F238E27FC236}">
                <a16:creationId xmlns:a16="http://schemas.microsoft.com/office/drawing/2014/main" id="{17BB74AC-5291-0CF6-CFD3-6AE80A30570F}"/>
              </a:ext>
            </a:extLst>
          </p:cNvPr>
          <p:cNvGrpSpPr>
            <a:grpSpLocks/>
          </p:cNvGrpSpPr>
          <p:nvPr/>
        </p:nvGrpSpPr>
        <p:grpSpPr bwMode="auto">
          <a:xfrm>
            <a:off x="5378450" y="5942013"/>
            <a:ext cx="3460750" cy="217487"/>
            <a:chOff x="3154" y="3791"/>
            <a:chExt cx="2180" cy="137"/>
          </a:xfrm>
        </p:grpSpPr>
        <p:sp>
          <p:nvSpPr>
            <p:cNvPr id="20534" name="Rectangle 33">
              <a:extLst>
                <a:ext uri="{FF2B5EF4-FFF2-40B4-BE49-F238E27FC236}">
                  <a16:creationId xmlns:a16="http://schemas.microsoft.com/office/drawing/2014/main" id="{D7C1BFBA-9C91-8F22-153A-61C44A420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6" y="3791"/>
              <a:ext cx="228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Symbol" charset="2"/>
                  <a:cs typeface="+mn-cs"/>
                  <a:sym typeface="Symbol" charset="2"/>
                </a:rPr>
                <a:t>+</a:t>
              </a: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+mn-lt"/>
                  <a:cs typeface="+mn-cs"/>
                  <a:sym typeface="Symbol" charset="2"/>
                </a:rPr>
                <a:t></a:t>
              </a:r>
              <a:endPara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endParaRPr>
            </a:p>
          </p:txBody>
        </p:sp>
        <p:sp>
          <p:nvSpPr>
            <p:cNvPr id="20535" name="Rectangle 34">
              <a:extLst>
                <a:ext uri="{FF2B5EF4-FFF2-40B4-BE49-F238E27FC236}">
                  <a16:creationId xmlns:a16="http://schemas.microsoft.com/office/drawing/2014/main" id="{0E29C9DC-26C0-71C8-2E2A-DF1542000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4" y="3791"/>
              <a:ext cx="229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Symbol" charset="2"/>
                  <a:cs typeface="+mn-cs"/>
                  <a:sym typeface="Symbol" charset="2"/>
                </a:rPr>
                <a:t>-</a:t>
              </a: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+mn-lt"/>
                  <a:cs typeface="+mn-cs"/>
                  <a:sym typeface="Symbol" charset="2"/>
                </a:rPr>
                <a:t></a:t>
              </a:r>
            </a:p>
          </p:txBody>
        </p:sp>
        <p:sp>
          <p:nvSpPr>
            <p:cNvPr id="20536" name="Rectangle 35">
              <a:extLst>
                <a:ext uri="{FF2B5EF4-FFF2-40B4-BE49-F238E27FC236}">
                  <a16:creationId xmlns:a16="http://schemas.microsoft.com/office/drawing/2014/main" id="{52A1C4F5-05E2-7062-DE1F-A40E34D36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3791"/>
              <a:ext cx="229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Times New Roman" charset="0"/>
                  <a:cs typeface="+mn-cs"/>
                </a:rPr>
                <a:t>10</a:t>
              </a:r>
            </a:p>
          </p:txBody>
        </p:sp>
        <p:sp>
          <p:nvSpPr>
            <p:cNvPr id="20537" name="Rectangle 36">
              <a:extLst>
                <a:ext uri="{FF2B5EF4-FFF2-40B4-BE49-F238E27FC236}">
                  <a16:creationId xmlns:a16="http://schemas.microsoft.com/office/drawing/2014/main" id="{6C403195-A479-6736-BEDF-5C2C2BF28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5" y="3791"/>
              <a:ext cx="229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Times New Roman" charset="0"/>
                  <a:cs typeface="+mn-cs"/>
                </a:rPr>
                <a:t>36</a:t>
              </a:r>
            </a:p>
          </p:txBody>
        </p:sp>
        <p:cxnSp>
          <p:nvCxnSpPr>
            <p:cNvPr id="9271" name="AutoShape 37">
              <a:extLst>
                <a:ext uri="{FF2B5EF4-FFF2-40B4-BE49-F238E27FC236}">
                  <a16:creationId xmlns:a16="http://schemas.microsoft.com/office/drawing/2014/main" id="{22C5A2BD-2562-2EE8-1015-D8E03D4E357A}"/>
                </a:ext>
              </a:extLst>
            </p:cNvPr>
            <p:cNvCxnSpPr>
              <a:cxnSpLocks noChangeShapeType="1"/>
              <a:stCxn id="20535" idx="3"/>
              <a:endCxn id="20536" idx="1"/>
            </p:cNvCxnSpPr>
            <p:nvPr/>
          </p:nvCxnSpPr>
          <p:spPr bwMode="auto">
            <a:xfrm>
              <a:off x="3389" y="3859"/>
              <a:ext cx="149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72" name="AutoShape 38">
              <a:extLst>
                <a:ext uri="{FF2B5EF4-FFF2-40B4-BE49-F238E27FC236}">
                  <a16:creationId xmlns:a16="http://schemas.microsoft.com/office/drawing/2014/main" id="{F00E77F6-698F-6C8E-59E9-C92B95109FEA}"/>
                </a:ext>
              </a:extLst>
            </p:cNvPr>
            <p:cNvCxnSpPr>
              <a:cxnSpLocks noChangeShapeType="1"/>
              <a:stCxn id="20542" idx="3"/>
              <a:endCxn id="20537" idx="1"/>
            </p:cNvCxnSpPr>
            <p:nvPr/>
          </p:nvCxnSpPr>
          <p:spPr bwMode="auto">
            <a:xfrm>
              <a:off x="4559" y="3859"/>
              <a:ext cx="15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73" name="AutoShape 39">
              <a:extLst>
                <a:ext uri="{FF2B5EF4-FFF2-40B4-BE49-F238E27FC236}">
                  <a16:creationId xmlns:a16="http://schemas.microsoft.com/office/drawing/2014/main" id="{5A08D01F-A466-6461-AC37-9FED305E5924}"/>
                </a:ext>
              </a:extLst>
            </p:cNvPr>
            <p:cNvCxnSpPr>
              <a:cxnSpLocks noChangeShapeType="1"/>
              <a:stCxn id="20536" idx="3"/>
              <a:endCxn id="20543" idx="1"/>
            </p:cNvCxnSpPr>
            <p:nvPr/>
          </p:nvCxnSpPr>
          <p:spPr bwMode="auto">
            <a:xfrm>
              <a:off x="3779" y="3859"/>
              <a:ext cx="151" cy="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74" name="AutoShape 40">
              <a:extLst>
                <a:ext uri="{FF2B5EF4-FFF2-40B4-BE49-F238E27FC236}">
                  <a16:creationId xmlns:a16="http://schemas.microsoft.com/office/drawing/2014/main" id="{FE982D9B-A04A-F118-9570-073F9496B55E}"/>
                </a:ext>
              </a:extLst>
            </p:cNvPr>
            <p:cNvCxnSpPr>
              <a:cxnSpLocks noChangeShapeType="1"/>
              <a:stCxn id="20537" idx="3"/>
              <a:endCxn id="20534" idx="1"/>
            </p:cNvCxnSpPr>
            <p:nvPr/>
          </p:nvCxnSpPr>
          <p:spPr bwMode="auto">
            <a:xfrm>
              <a:off x="4950" y="3859"/>
              <a:ext cx="15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542" name="Rectangle 41">
              <a:extLst>
                <a:ext uri="{FF2B5EF4-FFF2-40B4-BE49-F238E27FC236}">
                  <a16:creationId xmlns:a16="http://schemas.microsoft.com/office/drawing/2014/main" id="{71F591EC-E1BB-AA52-7C1B-BE0120105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4" y="3791"/>
              <a:ext cx="229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Times New Roman" charset="0"/>
                  <a:cs typeface="+mn-cs"/>
                </a:rPr>
                <a:t>23</a:t>
              </a:r>
            </a:p>
          </p:txBody>
        </p:sp>
        <p:sp>
          <p:nvSpPr>
            <p:cNvPr id="20543" name="Rectangle 42">
              <a:extLst>
                <a:ext uri="{FF2B5EF4-FFF2-40B4-BE49-F238E27FC236}">
                  <a16:creationId xmlns:a16="http://schemas.microsoft.com/office/drawing/2014/main" id="{6E513CD5-6E89-5303-C1AD-9598D0350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792"/>
              <a:ext cx="229" cy="13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FF0000"/>
                  </a:highlight>
                  <a:latin typeface="Times New Roman" charset="0"/>
                  <a:cs typeface="+mn-cs"/>
                </a:rPr>
                <a:t>15</a:t>
              </a:r>
            </a:p>
          </p:txBody>
        </p:sp>
        <p:cxnSp>
          <p:nvCxnSpPr>
            <p:cNvPr id="9277" name="AutoShape 43">
              <a:extLst>
                <a:ext uri="{FF2B5EF4-FFF2-40B4-BE49-F238E27FC236}">
                  <a16:creationId xmlns:a16="http://schemas.microsoft.com/office/drawing/2014/main" id="{5651ED89-308C-8AEE-66B4-D832FD3B3D23}"/>
                </a:ext>
              </a:extLst>
            </p:cNvPr>
            <p:cNvCxnSpPr>
              <a:cxnSpLocks noChangeShapeType="1"/>
              <a:stCxn id="20543" idx="3"/>
              <a:endCxn id="20542" idx="1"/>
            </p:cNvCxnSpPr>
            <p:nvPr/>
          </p:nvCxnSpPr>
          <p:spPr bwMode="auto">
            <a:xfrm flipV="1">
              <a:off x="4171" y="3859"/>
              <a:ext cx="147" cy="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44">
            <a:extLst>
              <a:ext uri="{FF2B5EF4-FFF2-40B4-BE49-F238E27FC236}">
                <a16:creationId xmlns:a16="http://schemas.microsoft.com/office/drawing/2014/main" id="{126F01B3-7A4A-42B0-0EDE-4BECCDB405E8}"/>
              </a:ext>
            </a:extLst>
          </p:cNvPr>
          <p:cNvGrpSpPr>
            <a:grpSpLocks/>
          </p:cNvGrpSpPr>
          <p:nvPr/>
        </p:nvGrpSpPr>
        <p:grpSpPr bwMode="auto">
          <a:xfrm>
            <a:off x="5378450" y="4929188"/>
            <a:ext cx="3460750" cy="215900"/>
            <a:chOff x="3154" y="3173"/>
            <a:chExt cx="2180" cy="136"/>
          </a:xfrm>
        </p:grpSpPr>
        <p:sp>
          <p:nvSpPr>
            <p:cNvPr id="20529" name="Rectangle 45">
              <a:extLst>
                <a:ext uri="{FF2B5EF4-FFF2-40B4-BE49-F238E27FC236}">
                  <a16:creationId xmlns:a16="http://schemas.microsoft.com/office/drawing/2014/main" id="{BE237DAF-B9E2-9820-7210-68705C6C0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6" y="3173"/>
              <a:ext cx="228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Symbol" charset="2"/>
                  <a:cs typeface="+mn-cs"/>
                  <a:sym typeface="Symbol" charset="2"/>
                </a:rPr>
                <a:t>+</a:t>
              </a: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+mn-lt"/>
                  <a:cs typeface="+mn-cs"/>
                  <a:sym typeface="Symbol" charset="2"/>
                </a:rPr>
                <a:t></a:t>
              </a:r>
              <a:endPara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+mn-lt"/>
                <a:cs typeface="+mn-cs"/>
              </a:endParaRPr>
            </a:p>
          </p:txBody>
        </p:sp>
        <p:sp>
          <p:nvSpPr>
            <p:cNvPr id="20530" name="Rectangle 46">
              <a:extLst>
                <a:ext uri="{FF2B5EF4-FFF2-40B4-BE49-F238E27FC236}">
                  <a16:creationId xmlns:a16="http://schemas.microsoft.com/office/drawing/2014/main" id="{E9058D05-2301-58EB-34D4-6FC17D771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4" y="3173"/>
              <a:ext cx="229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Symbol" charset="2"/>
                  <a:cs typeface="+mn-cs"/>
                  <a:sym typeface="Symbol" charset="2"/>
                </a:rPr>
                <a:t>-</a:t>
              </a: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+mn-lt"/>
                  <a:cs typeface="+mn-cs"/>
                  <a:sym typeface="Symbol" charset="2"/>
                </a:rPr>
                <a:t></a:t>
              </a:r>
              <a:endPara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+mn-lt"/>
                <a:cs typeface="+mn-cs"/>
              </a:endParaRPr>
            </a:p>
          </p:txBody>
        </p:sp>
        <p:cxnSp>
          <p:nvCxnSpPr>
            <p:cNvPr id="9264" name="AutoShape 47">
              <a:extLst>
                <a:ext uri="{FF2B5EF4-FFF2-40B4-BE49-F238E27FC236}">
                  <a16:creationId xmlns:a16="http://schemas.microsoft.com/office/drawing/2014/main" id="{52F2D6DB-EF40-160D-D49A-8130371EDC36}"/>
                </a:ext>
              </a:extLst>
            </p:cNvPr>
            <p:cNvCxnSpPr>
              <a:cxnSpLocks noChangeShapeType="1"/>
              <a:stCxn id="20530" idx="3"/>
              <a:endCxn id="20532" idx="1"/>
            </p:cNvCxnSpPr>
            <p:nvPr/>
          </p:nvCxnSpPr>
          <p:spPr bwMode="auto">
            <a:xfrm>
              <a:off x="3389" y="3241"/>
              <a:ext cx="54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532" name="Rectangle 48">
              <a:extLst>
                <a:ext uri="{FF2B5EF4-FFF2-40B4-BE49-F238E27FC236}">
                  <a16:creationId xmlns:a16="http://schemas.microsoft.com/office/drawing/2014/main" id="{01ABC4FE-E851-19FF-4018-5BFF59E44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173"/>
              <a:ext cx="229" cy="13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dirty="0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FF0000"/>
                  </a:highlight>
                  <a:latin typeface="Times New Roman" charset="0"/>
                  <a:cs typeface="+mn-cs"/>
                </a:rPr>
                <a:t>15</a:t>
              </a:r>
            </a:p>
          </p:txBody>
        </p:sp>
        <p:cxnSp>
          <p:nvCxnSpPr>
            <p:cNvPr id="9266" name="AutoShape 49">
              <a:extLst>
                <a:ext uri="{FF2B5EF4-FFF2-40B4-BE49-F238E27FC236}">
                  <a16:creationId xmlns:a16="http://schemas.microsoft.com/office/drawing/2014/main" id="{1360EE21-D444-D354-EB74-A802346478B5}"/>
                </a:ext>
              </a:extLst>
            </p:cNvPr>
            <p:cNvCxnSpPr>
              <a:cxnSpLocks noChangeShapeType="1"/>
              <a:stCxn id="20532" idx="3"/>
              <a:endCxn id="20529" idx="1"/>
            </p:cNvCxnSpPr>
            <p:nvPr/>
          </p:nvCxnSpPr>
          <p:spPr bwMode="auto">
            <a:xfrm>
              <a:off x="4171" y="3241"/>
              <a:ext cx="929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" name="Group 50">
            <a:extLst>
              <a:ext uri="{FF2B5EF4-FFF2-40B4-BE49-F238E27FC236}">
                <a16:creationId xmlns:a16="http://schemas.microsoft.com/office/drawing/2014/main" id="{CE02FAF9-DBE1-16EC-0690-E3D3DB1E4FC4}"/>
              </a:ext>
            </a:extLst>
          </p:cNvPr>
          <p:cNvGrpSpPr>
            <a:grpSpLocks/>
          </p:cNvGrpSpPr>
          <p:nvPr/>
        </p:nvGrpSpPr>
        <p:grpSpPr bwMode="auto">
          <a:xfrm>
            <a:off x="5378450" y="5435600"/>
            <a:ext cx="3460750" cy="215900"/>
            <a:chOff x="3154" y="3504"/>
            <a:chExt cx="2180" cy="136"/>
          </a:xfrm>
        </p:grpSpPr>
        <p:sp>
          <p:nvSpPr>
            <p:cNvPr id="20522" name="Rectangle 51">
              <a:extLst>
                <a:ext uri="{FF2B5EF4-FFF2-40B4-BE49-F238E27FC236}">
                  <a16:creationId xmlns:a16="http://schemas.microsoft.com/office/drawing/2014/main" id="{A8B13B47-B499-97EE-ED73-F5EA8E0B30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6" y="3504"/>
              <a:ext cx="228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Symbol" charset="2"/>
                  <a:cs typeface="+mn-cs"/>
                  <a:sym typeface="Symbol" charset="2"/>
                </a:rPr>
                <a:t>+</a:t>
              </a: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+mn-lt"/>
                  <a:cs typeface="+mn-cs"/>
                  <a:sym typeface="Symbol" charset="2"/>
                </a:rPr>
                <a:t></a:t>
              </a:r>
              <a:endPara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+mn-lt"/>
                <a:cs typeface="+mn-cs"/>
              </a:endParaRPr>
            </a:p>
          </p:txBody>
        </p:sp>
        <p:sp>
          <p:nvSpPr>
            <p:cNvPr id="20523" name="Rectangle 52">
              <a:extLst>
                <a:ext uri="{FF2B5EF4-FFF2-40B4-BE49-F238E27FC236}">
                  <a16:creationId xmlns:a16="http://schemas.microsoft.com/office/drawing/2014/main" id="{050200C5-C48B-55D5-2D38-6070D93ED9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4" y="3504"/>
              <a:ext cx="229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Symbol" charset="2"/>
                  <a:cs typeface="+mn-cs"/>
                  <a:sym typeface="Symbol" charset="2"/>
                </a:rPr>
                <a:t>-</a:t>
              </a: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+mn-lt"/>
                  <a:cs typeface="+mn-cs"/>
                  <a:sym typeface="Symbol" charset="2"/>
                </a:rPr>
                <a:t></a:t>
              </a:r>
              <a:endPara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+mn-lt"/>
                <a:cs typeface="+mn-cs"/>
              </a:endParaRPr>
            </a:p>
          </p:txBody>
        </p:sp>
        <p:sp>
          <p:nvSpPr>
            <p:cNvPr id="20524" name="Rectangle 53">
              <a:extLst>
                <a:ext uri="{FF2B5EF4-FFF2-40B4-BE49-F238E27FC236}">
                  <a16:creationId xmlns:a16="http://schemas.microsoft.com/office/drawing/2014/main" id="{3F620E05-61D0-095D-D26F-8C1E7205D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5" y="3504"/>
              <a:ext cx="229" cy="136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FF"/>
                  </a:highlight>
                  <a:latin typeface="Times New Roman" charset="0"/>
                  <a:cs typeface="+mn-cs"/>
                </a:rPr>
                <a:t>23</a:t>
              </a:r>
            </a:p>
          </p:txBody>
        </p:sp>
        <p:cxnSp>
          <p:nvCxnSpPr>
            <p:cNvPr id="9258" name="AutoShape 54">
              <a:extLst>
                <a:ext uri="{FF2B5EF4-FFF2-40B4-BE49-F238E27FC236}">
                  <a16:creationId xmlns:a16="http://schemas.microsoft.com/office/drawing/2014/main" id="{33E4C433-F9BA-B755-4803-146DF0A684FB}"/>
                </a:ext>
              </a:extLst>
            </p:cNvPr>
            <p:cNvCxnSpPr>
              <a:cxnSpLocks noChangeShapeType="1"/>
              <a:stCxn id="20523" idx="3"/>
              <a:endCxn id="20527" idx="1"/>
            </p:cNvCxnSpPr>
            <p:nvPr/>
          </p:nvCxnSpPr>
          <p:spPr bwMode="auto">
            <a:xfrm>
              <a:off x="3389" y="3572"/>
              <a:ext cx="541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59" name="AutoShape 55">
              <a:extLst>
                <a:ext uri="{FF2B5EF4-FFF2-40B4-BE49-F238E27FC236}">
                  <a16:creationId xmlns:a16="http://schemas.microsoft.com/office/drawing/2014/main" id="{4EA6648C-2218-731D-9070-FBC14FB5EB5E}"/>
                </a:ext>
              </a:extLst>
            </p:cNvPr>
            <p:cNvCxnSpPr>
              <a:cxnSpLocks noChangeShapeType="1"/>
              <a:stCxn id="20524" idx="3"/>
              <a:endCxn id="20522" idx="1"/>
            </p:cNvCxnSpPr>
            <p:nvPr/>
          </p:nvCxnSpPr>
          <p:spPr bwMode="auto">
            <a:xfrm>
              <a:off x="4560" y="3572"/>
              <a:ext cx="54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527" name="Rectangle 56">
              <a:extLst>
                <a:ext uri="{FF2B5EF4-FFF2-40B4-BE49-F238E27FC236}">
                  <a16:creationId xmlns:a16="http://schemas.microsoft.com/office/drawing/2014/main" id="{88DC4C37-A74A-D8B7-AD6B-79E9B54F0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504"/>
              <a:ext cx="229" cy="13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FF0000"/>
                  </a:highlight>
                  <a:latin typeface="Times New Roman" charset="0"/>
                  <a:cs typeface="+mn-cs"/>
                </a:rPr>
                <a:t>15</a:t>
              </a:r>
            </a:p>
          </p:txBody>
        </p:sp>
        <p:cxnSp>
          <p:nvCxnSpPr>
            <p:cNvPr id="9261" name="AutoShape 57">
              <a:extLst>
                <a:ext uri="{FF2B5EF4-FFF2-40B4-BE49-F238E27FC236}">
                  <a16:creationId xmlns:a16="http://schemas.microsoft.com/office/drawing/2014/main" id="{A48244C8-61A6-8A82-876E-74001FCAC0EE}"/>
                </a:ext>
              </a:extLst>
            </p:cNvPr>
            <p:cNvCxnSpPr>
              <a:cxnSpLocks noChangeShapeType="1"/>
              <a:stCxn id="20527" idx="3"/>
              <a:endCxn id="20524" idx="1"/>
            </p:cNvCxnSpPr>
            <p:nvPr/>
          </p:nvCxnSpPr>
          <p:spPr bwMode="auto">
            <a:xfrm>
              <a:off x="4171" y="3572"/>
              <a:ext cx="148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9491" name="AutoShape 58">
            <a:extLst>
              <a:ext uri="{FF2B5EF4-FFF2-40B4-BE49-F238E27FC236}">
                <a16:creationId xmlns:a16="http://schemas.microsoft.com/office/drawing/2014/main" id="{1BF8C4D3-5015-E387-FE5E-A98139D74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5411788"/>
            <a:ext cx="609600" cy="303212"/>
          </a:xfrm>
          <a:prstGeom prst="rightArrow">
            <a:avLst>
              <a:gd name="adj1" fmla="val 50000"/>
              <a:gd name="adj2" fmla="val 50262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2D2DB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8FDCEFD-47D2-9607-FB2B-0CDCD22272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Deletion</a:t>
            </a:r>
          </a:p>
        </p:txBody>
      </p:sp>
      <p:sp>
        <p:nvSpPr>
          <p:cNvPr id="10243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030BE3EB-CC78-C716-BCED-893B825C7B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696200" cy="2362200"/>
          </a:xfrm>
        </p:spPr>
        <p:txBody>
          <a:bodyPr/>
          <a:lstStyle/>
          <a:p>
            <a:pPr eaLnBrk="1" hangingPunct="1"/>
            <a:r>
              <a:rPr lang="en-US" altLang="en-US" sz="2000"/>
              <a:t>To remove an item with key </a:t>
            </a:r>
            <a:r>
              <a:rPr lang="en-US" altLang="en-US" sz="2000" b="1" i="1">
                <a:latin typeface="Times New Roman" panose="02020603050405020304" pitchFamily="18" charset="0"/>
              </a:rPr>
              <a:t>x</a:t>
            </a:r>
            <a:r>
              <a:rPr lang="en-US" altLang="en-US" sz="2000">
                <a:latin typeface="Times New Roman" panose="02020603050405020304" pitchFamily="18" charset="0"/>
              </a:rPr>
              <a:t> </a:t>
            </a:r>
            <a:r>
              <a:rPr lang="en-US" altLang="en-US" sz="2000"/>
              <a:t>from a skip list, we proceed as follows:</a:t>
            </a:r>
          </a:p>
          <a:p>
            <a:pPr lvl="1" eaLnBrk="1" hangingPunct="1"/>
            <a:r>
              <a:rPr lang="en-US" altLang="en-US" sz="1800"/>
              <a:t>We search for </a:t>
            </a:r>
            <a:r>
              <a:rPr lang="en-US" altLang="en-US" sz="1800" b="1" i="1">
                <a:latin typeface="Times New Roman" panose="02020603050405020304" pitchFamily="18" charset="0"/>
              </a:rPr>
              <a:t>x </a:t>
            </a:r>
            <a:r>
              <a:rPr lang="en-US" altLang="en-US" sz="1800"/>
              <a:t>in the skip list and find the positions </a:t>
            </a:r>
            <a:r>
              <a:rPr lang="en-US" altLang="en-US" sz="1800" b="1" i="1">
                <a:latin typeface="Times New Roman" panose="02020603050405020304" pitchFamily="18" charset="0"/>
              </a:rPr>
              <a:t>p</a:t>
            </a:r>
            <a:r>
              <a:rPr lang="en-US" altLang="en-US" sz="1800" baseline="-25000">
                <a:latin typeface="Times New Roman" panose="02020603050405020304" pitchFamily="18" charset="0"/>
              </a:rPr>
              <a:t>0</a:t>
            </a:r>
            <a:r>
              <a:rPr lang="en-US" altLang="en-US" sz="1800">
                <a:latin typeface="Times New Roman" panose="02020603050405020304" pitchFamily="18" charset="0"/>
              </a:rPr>
              <a:t>, </a:t>
            </a:r>
            <a:r>
              <a:rPr lang="en-US" altLang="en-US" sz="1800" baseline="-25000">
                <a:latin typeface="Times New Roman" panose="02020603050405020304" pitchFamily="18" charset="0"/>
              </a:rPr>
              <a:t> </a:t>
            </a:r>
            <a:r>
              <a:rPr lang="en-US" altLang="en-US" sz="1800" b="1" i="1">
                <a:latin typeface="Times New Roman" panose="02020603050405020304" pitchFamily="18" charset="0"/>
              </a:rPr>
              <a:t>p</a:t>
            </a:r>
            <a:r>
              <a:rPr lang="en-US" altLang="en-US" sz="1800" baseline="-25000">
                <a:latin typeface="Times New Roman" panose="02020603050405020304" pitchFamily="18" charset="0"/>
              </a:rPr>
              <a:t>1 </a:t>
            </a:r>
            <a:r>
              <a:rPr lang="en-US" altLang="en-US" sz="1800">
                <a:latin typeface="Times New Roman" panose="02020603050405020304" pitchFamily="18" charset="0"/>
              </a:rPr>
              <a:t>, …, </a:t>
            </a:r>
            <a:r>
              <a:rPr lang="en-US" altLang="en-US" sz="1800" b="1" i="1">
                <a:latin typeface="Times New Roman" panose="02020603050405020304" pitchFamily="18" charset="0"/>
              </a:rPr>
              <a:t>p</a:t>
            </a:r>
            <a:r>
              <a:rPr lang="en-US" altLang="en-US" sz="1800" b="1" i="1" baseline="-25000">
                <a:latin typeface="Times New Roman" panose="02020603050405020304" pitchFamily="18" charset="0"/>
              </a:rPr>
              <a:t>i </a:t>
            </a:r>
            <a:r>
              <a:rPr lang="en-US" altLang="en-US" sz="1800"/>
              <a:t>of the items with key </a:t>
            </a:r>
            <a:r>
              <a:rPr lang="en-US" altLang="en-US" sz="1800" b="1" i="1">
                <a:latin typeface="Times New Roman" panose="02020603050405020304" pitchFamily="18" charset="0"/>
              </a:rPr>
              <a:t>x</a:t>
            </a:r>
            <a:r>
              <a:rPr lang="en-US" altLang="en-US" sz="1800"/>
              <a:t>, where position </a:t>
            </a:r>
            <a:r>
              <a:rPr lang="en-US" altLang="en-US" sz="1800" b="1" i="1">
                <a:latin typeface="Times New Roman" panose="02020603050405020304" pitchFamily="18" charset="0"/>
              </a:rPr>
              <a:t>p</a:t>
            </a:r>
            <a:r>
              <a:rPr lang="en-US" altLang="en-US" sz="1800" b="1" i="1" baseline="-25000">
                <a:latin typeface="Times New Roman" panose="02020603050405020304" pitchFamily="18" charset="0"/>
              </a:rPr>
              <a:t>j</a:t>
            </a:r>
            <a:r>
              <a:rPr lang="en-US" altLang="en-US" sz="1800"/>
              <a:t> is in list </a:t>
            </a:r>
            <a:r>
              <a:rPr lang="en-US" altLang="en-US" sz="1800" b="1" i="1">
                <a:latin typeface="Times New Roman" panose="02020603050405020304" pitchFamily="18" charset="0"/>
              </a:rPr>
              <a:t>S</a:t>
            </a:r>
            <a:r>
              <a:rPr lang="en-US" altLang="en-US" sz="1800" b="1" i="1" baseline="-25000">
                <a:latin typeface="Times New Roman" panose="02020603050405020304" pitchFamily="18" charset="0"/>
              </a:rPr>
              <a:t>j</a:t>
            </a:r>
          </a:p>
          <a:p>
            <a:pPr lvl="1" eaLnBrk="1" hangingPunct="1"/>
            <a:r>
              <a:rPr lang="en-US" altLang="en-US" sz="1800"/>
              <a:t>We remove positions </a:t>
            </a:r>
            <a:r>
              <a:rPr lang="en-US" altLang="en-US" sz="1800" b="1" i="1">
                <a:latin typeface="Times New Roman" panose="02020603050405020304" pitchFamily="18" charset="0"/>
              </a:rPr>
              <a:t>p</a:t>
            </a:r>
            <a:r>
              <a:rPr lang="en-US" altLang="en-US" sz="1800" baseline="-25000">
                <a:latin typeface="Times New Roman" panose="02020603050405020304" pitchFamily="18" charset="0"/>
              </a:rPr>
              <a:t>0</a:t>
            </a:r>
            <a:r>
              <a:rPr lang="en-US" altLang="en-US" sz="1800">
                <a:latin typeface="Times New Roman" panose="02020603050405020304" pitchFamily="18" charset="0"/>
              </a:rPr>
              <a:t>, </a:t>
            </a:r>
            <a:r>
              <a:rPr lang="en-US" altLang="en-US" sz="1800" baseline="-25000">
                <a:latin typeface="Times New Roman" panose="02020603050405020304" pitchFamily="18" charset="0"/>
              </a:rPr>
              <a:t> </a:t>
            </a:r>
            <a:r>
              <a:rPr lang="en-US" altLang="en-US" sz="1800" b="1" i="1">
                <a:latin typeface="Times New Roman" panose="02020603050405020304" pitchFamily="18" charset="0"/>
              </a:rPr>
              <a:t>p</a:t>
            </a:r>
            <a:r>
              <a:rPr lang="en-US" altLang="en-US" sz="1800" baseline="-25000">
                <a:latin typeface="Times New Roman" panose="02020603050405020304" pitchFamily="18" charset="0"/>
              </a:rPr>
              <a:t>1 </a:t>
            </a:r>
            <a:r>
              <a:rPr lang="en-US" altLang="en-US" sz="1800">
                <a:latin typeface="Times New Roman" panose="02020603050405020304" pitchFamily="18" charset="0"/>
              </a:rPr>
              <a:t>, …, </a:t>
            </a:r>
            <a:r>
              <a:rPr lang="en-US" altLang="en-US" sz="1800" b="1" i="1">
                <a:latin typeface="Times New Roman" panose="02020603050405020304" pitchFamily="18" charset="0"/>
              </a:rPr>
              <a:t>p</a:t>
            </a:r>
            <a:r>
              <a:rPr lang="en-US" altLang="en-US" sz="1800" b="1" i="1" baseline="-25000">
                <a:latin typeface="Times New Roman" panose="02020603050405020304" pitchFamily="18" charset="0"/>
              </a:rPr>
              <a:t>i</a:t>
            </a:r>
            <a:r>
              <a:rPr lang="en-US" altLang="en-US" sz="1800"/>
              <a:t> from the lists </a:t>
            </a:r>
            <a:r>
              <a:rPr lang="en-US" altLang="en-US" sz="1800" b="1" i="1">
                <a:latin typeface="Times New Roman" panose="02020603050405020304" pitchFamily="18" charset="0"/>
              </a:rPr>
              <a:t>S</a:t>
            </a:r>
            <a:r>
              <a:rPr lang="en-US" altLang="en-US" sz="1800" baseline="-25000">
                <a:latin typeface="Times New Roman" panose="02020603050405020304" pitchFamily="18" charset="0"/>
              </a:rPr>
              <a:t>0</a:t>
            </a:r>
            <a:r>
              <a:rPr lang="en-US" altLang="en-US" sz="1800">
                <a:latin typeface="Times New Roman" panose="02020603050405020304" pitchFamily="18" charset="0"/>
              </a:rPr>
              <a:t>, </a:t>
            </a:r>
            <a:r>
              <a:rPr lang="en-US" altLang="en-US" sz="1800" b="1" i="1">
                <a:latin typeface="Times New Roman" panose="02020603050405020304" pitchFamily="18" charset="0"/>
              </a:rPr>
              <a:t>S</a:t>
            </a:r>
            <a:r>
              <a:rPr lang="en-US" altLang="en-US" sz="1800" baseline="-25000">
                <a:latin typeface="Times New Roman" panose="02020603050405020304" pitchFamily="18" charset="0"/>
              </a:rPr>
              <a:t>1</a:t>
            </a:r>
            <a:r>
              <a:rPr lang="en-US" altLang="en-US" sz="1800">
                <a:latin typeface="Times New Roman" panose="02020603050405020304" pitchFamily="18" charset="0"/>
              </a:rPr>
              <a:t>, … , </a:t>
            </a:r>
            <a:r>
              <a:rPr lang="en-US" altLang="en-US" sz="1800" b="1" i="1">
                <a:latin typeface="Times New Roman" panose="02020603050405020304" pitchFamily="18" charset="0"/>
              </a:rPr>
              <a:t>S</a:t>
            </a:r>
            <a:r>
              <a:rPr lang="en-US" altLang="en-US" sz="1800" b="1" i="1" baseline="-25000">
                <a:latin typeface="Times New Roman" panose="02020603050405020304" pitchFamily="18" charset="0"/>
              </a:rPr>
              <a:t>i</a:t>
            </a:r>
            <a:endParaRPr lang="en-US" altLang="en-US" sz="1800"/>
          </a:p>
          <a:p>
            <a:pPr lvl="1" eaLnBrk="1" hangingPunct="1"/>
            <a:r>
              <a:rPr lang="en-US" altLang="en-US" sz="1800"/>
              <a:t>We remove all but one list containing only the two special keys</a:t>
            </a:r>
          </a:p>
          <a:p>
            <a:pPr eaLnBrk="1" hangingPunct="1"/>
            <a:r>
              <a:rPr lang="en-US" altLang="en-US" sz="2000"/>
              <a:t>Example: remove key </a:t>
            </a:r>
            <a:r>
              <a:rPr lang="en-US" altLang="en-US" sz="2000">
                <a:latin typeface="Times New Roman" panose="02020603050405020304" pitchFamily="18" charset="0"/>
              </a:rPr>
              <a:t>34</a:t>
            </a:r>
            <a:endParaRPr lang="en-US" altLang="en-US" sz="2000"/>
          </a:p>
        </p:txBody>
      </p:sp>
      <p:sp>
        <p:nvSpPr>
          <p:cNvPr id="21550" name="Rectangle 4">
            <a:extLst>
              <a:ext uri="{FF2B5EF4-FFF2-40B4-BE49-F238E27FC236}">
                <a16:creationId xmlns:a16="http://schemas.microsoft.com/office/drawing/2014/main" id="{1B453FCD-5D2D-4CAC-60C8-F1CD7DB0E1C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62650" y="5938838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-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+mn-lt"/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latin typeface="Times New Roman" charset="0"/>
              <a:cs typeface="+mn-cs"/>
            </a:endParaRPr>
          </a:p>
        </p:txBody>
      </p:sp>
      <p:sp>
        <p:nvSpPr>
          <p:cNvPr id="21551" name="Rectangle 5">
            <a:extLst>
              <a:ext uri="{FF2B5EF4-FFF2-40B4-BE49-F238E27FC236}">
                <a16:creationId xmlns:a16="http://schemas.microsoft.com/office/drawing/2014/main" id="{BA74D2E1-6A1C-987F-02AC-21C77DD928A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440738" y="5938838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+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+mn-lt"/>
                <a:cs typeface="+mn-cs"/>
                <a:sym typeface="Symbol" charset="2"/>
              </a:rPr>
              <a:t></a:t>
            </a:r>
          </a:p>
        </p:txBody>
      </p:sp>
      <p:sp>
        <p:nvSpPr>
          <p:cNvPr id="21552" name="Rectangle 6">
            <a:extLst>
              <a:ext uri="{FF2B5EF4-FFF2-40B4-BE49-F238E27FC236}">
                <a16:creationId xmlns:a16="http://schemas.microsoft.com/office/drawing/2014/main" id="{A8E40C61-AE9C-C3C5-D4EF-4F31DCB39C1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821613" y="5938838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45</a:t>
            </a:r>
          </a:p>
        </p:txBody>
      </p:sp>
      <p:sp>
        <p:nvSpPr>
          <p:cNvPr id="21553" name="Rectangle 7">
            <a:extLst>
              <a:ext uri="{FF2B5EF4-FFF2-40B4-BE49-F238E27FC236}">
                <a16:creationId xmlns:a16="http://schemas.microsoft.com/office/drawing/2014/main" id="{975BD0F3-B343-5433-2C66-5E526CA56EC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581775" y="5938838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12</a:t>
            </a:r>
          </a:p>
        </p:txBody>
      </p:sp>
      <p:cxnSp>
        <p:nvCxnSpPr>
          <p:cNvPr id="10248" name="AutoShape 8">
            <a:extLst>
              <a:ext uri="{FF2B5EF4-FFF2-40B4-BE49-F238E27FC236}">
                <a16:creationId xmlns:a16="http://schemas.microsoft.com/office/drawing/2014/main" id="{09BF56E3-A09F-0525-5092-910EEE4EEBB0}"/>
              </a:ext>
            </a:extLst>
          </p:cNvPr>
          <p:cNvCxnSpPr>
            <a:cxnSpLocks noChangeShapeType="1"/>
            <a:stCxn id="21551" idx="3"/>
            <a:endCxn id="21552" idx="1"/>
          </p:cNvCxnSpPr>
          <p:nvPr/>
        </p:nvCxnSpPr>
        <p:spPr bwMode="auto">
          <a:xfrm flipH="1">
            <a:off x="8196263" y="6045200"/>
            <a:ext cx="2365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49" name="AutoShape 9">
            <a:extLst>
              <a:ext uri="{FF2B5EF4-FFF2-40B4-BE49-F238E27FC236}">
                <a16:creationId xmlns:a16="http://schemas.microsoft.com/office/drawing/2014/main" id="{0CB8AC7C-5224-7DC0-4003-4CD64E156214}"/>
              </a:ext>
            </a:extLst>
          </p:cNvPr>
          <p:cNvCxnSpPr>
            <a:cxnSpLocks noChangeShapeType="1"/>
            <a:stCxn id="21561" idx="3"/>
            <a:endCxn id="21553" idx="1"/>
          </p:cNvCxnSpPr>
          <p:nvPr/>
        </p:nvCxnSpPr>
        <p:spPr bwMode="auto">
          <a:xfrm flipH="1">
            <a:off x="6956425" y="6045200"/>
            <a:ext cx="23812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0" name="AutoShape 10">
            <a:extLst>
              <a:ext uri="{FF2B5EF4-FFF2-40B4-BE49-F238E27FC236}">
                <a16:creationId xmlns:a16="http://schemas.microsoft.com/office/drawing/2014/main" id="{06908F0A-68BA-C752-DAD4-880E9A533E34}"/>
              </a:ext>
            </a:extLst>
          </p:cNvPr>
          <p:cNvCxnSpPr>
            <a:cxnSpLocks noChangeShapeType="1"/>
            <a:stCxn id="21552" idx="3"/>
            <a:endCxn id="21561" idx="1"/>
          </p:cNvCxnSpPr>
          <p:nvPr/>
        </p:nvCxnSpPr>
        <p:spPr bwMode="auto">
          <a:xfrm flipH="1">
            <a:off x="7577138" y="6045200"/>
            <a:ext cx="2365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1" name="AutoShape 11">
            <a:extLst>
              <a:ext uri="{FF2B5EF4-FFF2-40B4-BE49-F238E27FC236}">
                <a16:creationId xmlns:a16="http://schemas.microsoft.com/office/drawing/2014/main" id="{979AA04E-458D-6BFD-507D-4CA57FC2F733}"/>
              </a:ext>
            </a:extLst>
          </p:cNvPr>
          <p:cNvCxnSpPr>
            <a:cxnSpLocks noChangeShapeType="1"/>
            <a:stCxn id="21553" idx="3"/>
            <a:endCxn id="21550" idx="1"/>
          </p:cNvCxnSpPr>
          <p:nvPr/>
        </p:nvCxnSpPr>
        <p:spPr bwMode="auto">
          <a:xfrm flipH="1">
            <a:off x="6334125" y="6045200"/>
            <a:ext cx="239713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58" name="Rectangle 12">
            <a:extLst>
              <a:ext uri="{FF2B5EF4-FFF2-40B4-BE49-F238E27FC236}">
                <a16:creationId xmlns:a16="http://schemas.microsoft.com/office/drawing/2014/main" id="{29F68229-93C2-0AF1-17B5-B9CDEE55650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62650" y="4926013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-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+mn-lt"/>
                <a:cs typeface="+mn-cs"/>
                <a:sym typeface="Symbol" charset="2"/>
              </a:rPr>
              <a:t>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latin typeface="+mn-lt"/>
              <a:cs typeface="+mn-cs"/>
            </a:endParaRPr>
          </a:p>
        </p:txBody>
      </p:sp>
      <p:sp>
        <p:nvSpPr>
          <p:cNvPr id="21559" name="Rectangle 13">
            <a:extLst>
              <a:ext uri="{FF2B5EF4-FFF2-40B4-BE49-F238E27FC236}">
                <a16:creationId xmlns:a16="http://schemas.microsoft.com/office/drawing/2014/main" id="{B269467E-3488-9207-D22C-731254B29FF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440738" y="4926013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+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+mn-lt"/>
                <a:cs typeface="+mn-cs"/>
                <a:sym typeface="Symbol" charset="2"/>
              </a:rPr>
              <a:t></a:t>
            </a:r>
          </a:p>
        </p:txBody>
      </p:sp>
      <p:cxnSp>
        <p:nvCxnSpPr>
          <p:cNvPr id="10254" name="AutoShape 14">
            <a:extLst>
              <a:ext uri="{FF2B5EF4-FFF2-40B4-BE49-F238E27FC236}">
                <a16:creationId xmlns:a16="http://schemas.microsoft.com/office/drawing/2014/main" id="{CDFCC7EF-3761-A5D7-4225-4D5842DF6F7A}"/>
              </a:ext>
            </a:extLst>
          </p:cNvPr>
          <p:cNvCxnSpPr>
            <a:cxnSpLocks noChangeShapeType="1"/>
            <a:stCxn id="21559" idx="3"/>
            <a:endCxn id="21558" idx="1"/>
          </p:cNvCxnSpPr>
          <p:nvPr/>
        </p:nvCxnSpPr>
        <p:spPr bwMode="auto">
          <a:xfrm flipH="1">
            <a:off x="6334125" y="5032375"/>
            <a:ext cx="209867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61" name="Rectangle 15">
            <a:extLst>
              <a:ext uri="{FF2B5EF4-FFF2-40B4-BE49-F238E27FC236}">
                <a16:creationId xmlns:a16="http://schemas.microsoft.com/office/drawing/2014/main" id="{FDDC0B30-C2CB-D9B4-11CE-3F559033D59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202488" y="5938838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23</a:t>
            </a:r>
          </a:p>
        </p:txBody>
      </p:sp>
      <p:sp>
        <p:nvSpPr>
          <p:cNvPr id="21562" name="Rectangle 16">
            <a:extLst>
              <a:ext uri="{FF2B5EF4-FFF2-40B4-BE49-F238E27FC236}">
                <a16:creationId xmlns:a16="http://schemas.microsoft.com/office/drawing/2014/main" id="{9A9843B6-E46F-F354-15B6-D425E0AFBAE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200900" y="5438775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23</a:t>
            </a:r>
          </a:p>
        </p:txBody>
      </p:sp>
      <p:sp>
        <p:nvSpPr>
          <p:cNvPr id="21563" name="Rectangle 17">
            <a:extLst>
              <a:ext uri="{FF2B5EF4-FFF2-40B4-BE49-F238E27FC236}">
                <a16:creationId xmlns:a16="http://schemas.microsoft.com/office/drawing/2014/main" id="{85930795-8ABA-2ED1-1788-097522EF810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62650" y="5432425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-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+mn-lt"/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latin typeface="+mn-lt"/>
              <a:cs typeface="+mn-cs"/>
            </a:endParaRPr>
          </a:p>
        </p:txBody>
      </p:sp>
      <p:sp>
        <p:nvSpPr>
          <p:cNvPr id="21564" name="Rectangle 18">
            <a:extLst>
              <a:ext uri="{FF2B5EF4-FFF2-40B4-BE49-F238E27FC236}">
                <a16:creationId xmlns:a16="http://schemas.microsoft.com/office/drawing/2014/main" id="{83450BC3-B5F1-E701-A847-BF402B3920E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440738" y="5432425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+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+mn-lt"/>
                <a:cs typeface="+mn-cs"/>
                <a:sym typeface="Symbol" charset="2"/>
              </a:rPr>
              <a:t></a:t>
            </a:r>
          </a:p>
        </p:txBody>
      </p:sp>
      <p:cxnSp>
        <p:nvCxnSpPr>
          <p:cNvPr id="10259" name="AutoShape 19">
            <a:extLst>
              <a:ext uri="{FF2B5EF4-FFF2-40B4-BE49-F238E27FC236}">
                <a16:creationId xmlns:a16="http://schemas.microsoft.com/office/drawing/2014/main" id="{DDCEFB8D-5C40-3667-0754-8A94762076B4}"/>
              </a:ext>
            </a:extLst>
          </p:cNvPr>
          <p:cNvCxnSpPr>
            <a:cxnSpLocks noChangeShapeType="1"/>
            <a:stCxn id="21564" idx="3"/>
            <a:endCxn id="21562" idx="1"/>
          </p:cNvCxnSpPr>
          <p:nvPr/>
        </p:nvCxnSpPr>
        <p:spPr bwMode="auto">
          <a:xfrm flipH="1">
            <a:off x="7575550" y="5538788"/>
            <a:ext cx="857250" cy="63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60" name="AutoShape 20">
            <a:extLst>
              <a:ext uri="{FF2B5EF4-FFF2-40B4-BE49-F238E27FC236}">
                <a16:creationId xmlns:a16="http://schemas.microsoft.com/office/drawing/2014/main" id="{FBBF512B-31CE-5DBC-5270-BF77D7DC52F4}"/>
              </a:ext>
            </a:extLst>
          </p:cNvPr>
          <p:cNvCxnSpPr>
            <a:cxnSpLocks noChangeShapeType="1"/>
            <a:stCxn id="21562" idx="3"/>
            <a:endCxn id="21563" idx="1"/>
          </p:cNvCxnSpPr>
          <p:nvPr/>
        </p:nvCxnSpPr>
        <p:spPr bwMode="auto">
          <a:xfrm flipH="1" flipV="1">
            <a:off x="6334125" y="5538788"/>
            <a:ext cx="858838" cy="63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61" name="Text Box 21">
            <a:extLst>
              <a:ext uri="{FF2B5EF4-FFF2-40B4-BE49-F238E27FC236}">
                <a16:creationId xmlns:a16="http://schemas.microsoft.com/office/drawing/2014/main" id="{41FB1FDB-E949-8E8F-0136-945B045FD2C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581650" y="5864225"/>
            <a:ext cx="417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0262" name="Text Box 22">
            <a:extLst>
              <a:ext uri="{FF2B5EF4-FFF2-40B4-BE49-F238E27FC236}">
                <a16:creationId xmlns:a16="http://schemas.microsoft.com/office/drawing/2014/main" id="{9EE5B533-5611-0FDF-EF8A-873F2B1C0FE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581650" y="5356225"/>
            <a:ext cx="417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0263" name="Text Box 23">
            <a:extLst>
              <a:ext uri="{FF2B5EF4-FFF2-40B4-BE49-F238E27FC236}">
                <a16:creationId xmlns:a16="http://schemas.microsoft.com/office/drawing/2014/main" id="{6CC4DD60-0204-549F-7C29-21DE8492AB8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581650" y="4848225"/>
            <a:ext cx="417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0488" name="Rectangle 24">
            <a:extLst>
              <a:ext uri="{FF2B5EF4-FFF2-40B4-BE49-F238E27FC236}">
                <a16:creationId xmlns:a16="http://schemas.microsoft.com/office/drawing/2014/main" id="{090B2A51-C839-030A-E4C3-EB7D7456B32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25525" y="4422775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-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cs typeface="+mn-cs"/>
            </a:endParaRPr>
          </a:p>
        </p:txBody>
      </p:sp>
      <p:sp>
        <p:nvSpPr>
          <p:cNvPr id="20489" name="Rectangle 25">
            <a:extLst>
              <a:ext uri="{FF2B5EF4-FFF2-40B4-BE49-F238E27FC236}">
                <a16:creationId xmlns:a16="http://schemas.microsoft.com/office/drawing/2014/main" id="{8AF00BB1-92E8-8D61-B7DA-A0BCB60D9EB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22738" y="4422775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+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</a:p>
        </p:txBody>
      </p:sp>
      <p:cxnSp>
        <p:nvCxnSpPr>
          <p:cNvPr id="10266" name="AutoShape 26">
            <a:extLst>
              <a:ext uri="{FF2B5EF4-FFF2-40B4-BE49-F238E27FC236}">
                <a16:creationId xmlns:a16="http://schemas.microsoft.com/office/drawing/2014/main" id="{DC938DF9-F5D3-F40D-7F26-E7867D5B187E}"/>
              </a:ext>
            </a:extLst>
          </p:cNvPr>
          <p:cNvCxnSpPr>
            <a:cxnSpLocks noChangeShapeType="1"/>
            <a:stCxn id="20489" idx="3"/>
            <a:endCxn id="20488" idx="1"/>
          </p:cNvCxnSpPr>
          <p:nvPr/>
        </p:nvCxnSpPr>
        <p:spPr bwMode="auto">
          <a:xfrm flipH="1">
            <a:off x="1406525" y="4529138"/>
            <a:ext cx="269875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67" name="Text Box 27">
            <a:extLst>
              <a:ext uri="{FF2B5EF4-FFF2-40B4-BE49-F238E27FC236}">
                <a16:creationId xmlns:a16="http://schemas.microsoft.com/office/drawing/2014/main" id="{3DF76785-CA35-6EC6-E714-FDE4563BC70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4050" y="5867400"/>
            <a:ext cx="417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0268" name="Text Box 28">
            <a:extLst>
              <a:ext uri="{FF2B5EF4-FFF2-40B4-BE49-F238E27FC236}">
                <a16:creationId xmlns:a16="http://schemas.microsoft.com/office/drawing/2014/main" id="{B848A6D9-87B2-DD4C-AC38-C1DEDE0C38E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4050" y="5359400"/>
            <a:ext cx="417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0269" name="Text Box 29">
            <a:extLst>
              <a:ext uri="{FF2B5EF4-FFF2-40B4-BE49-F238E27FC236}">
                <a16:creationId xmlns:a16="http://schemas.microsoft.com/office/drawing/2014/main" id="{13DD3A15-E94E-82F7-941B-949C3E75751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4050" y="4851400"/>
            <a:ext cx="417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0270" name="Text Box 30">
            <a:extLst>
              <a:ext uri="{FF2B5EF4-FFF2-40B4-BE49-F238E27FC236}">
                <a16:creationId xmlns:a16="http://schemas.microsoft.com/office/drawing/2014/main" id="{A05C5D93-7381-AD2A-7B1F-E0D430FD156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4050" y="4343400"/>
            <a:ext cx="417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1519" name="Rectangle 31">
            <a:extLst>
              <a:ext uri="{FF2B5EF4-FFF2-40B4-BE49-F238E27FC236}">
                <a16:creationId xmlns:a16="http://schemas.microsoft.com/office/drawing/2014/main" id="{408E1E8A-C763-F8FF-8E81-8B282F140B9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25525" y="5942013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-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latin typeface="Times New Roman" charset="0"/>
              <a:cs typeface="+mn-cs"/>
            </a:endParaRPr>
          </a:p>
        </p:txBody>
      </p:sp>
      <p:sp>
        <p:nvSpPr>
          <p:cNvPr id="21520" name="Rectangle 32">
            <a:extLst>
              <a:ext uri="{FF2B5EF4-FFF2-40B4-BE49-F238E27FC236}">
                <a16:creationId xmlns:a16="http://schemas.microsoft.com/office/drawing/2014/main" id="{69475F3B-A379-0AF3-F5AD-FFFB3EC9F28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22738" y="5942013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+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</a:p>
        </p:txBody>
      </p:sp>
      <p:sp>
        <p:nvSpPr>
          <p:cNvPr id="21521" name="Rectangle 33">
            <a:extLst>
              <a:ext uri="{FF2B5EF4-FFF2-40B4-BE49-F238E27FC236}">
                <a16:creationId xmlns:a16="http://schemas.microsoft.com/office/drawing/2014/main" id="{3C5434E2-505C-A1E3-23A3-199E3FE22F0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03613" y="5942013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45</a:t>
            </a:r>
          </a:p>
        </p:txBody>
      </p:sp>
      <p:sp>
        <p:nvSpPr>
          <p:cNvPr id="21522" name="Rectangle 34">
            <a:extLst>
              <a:ext uri="{FF2B5EF4-FFF2-40B4-BE49-F238E27FC236}">
                <a16:creationId xmlns:a16="http://schemas.microsoft.com/office/drawing/2014/main" id="{2274FD36-5B02-3F10-3EBB-862B3909CE1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644650" y="5942013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12</a:t>
            </a:r>
          </a:p>
        </p:txBody>
      </p:sp>
      <p:cxnSp>
        <p:nvCxnSpPr>
          <p:cNvPr id="10275" name="AutoShape 35">
            <a:extLst>
              <a:ext uri="{FF2B5EF4-FFF2-40B4-BE49-F238E27FC236}">
                <a16:creationId xmlns:a16="http://schemas.microsoft.com/office/drawing/2014/main" id="{B6026D14-F897-590B-85C6-A51B380DC4F1}"/>
              </a:ext>
            </a:extLst>
          </p:cNvPr>
          <p:cNvCxnSpPr>
            <a:cxnSpLocks noChangeShapeType="1"/>
            <a:stCxn id="21520" idx="3"/>
            <a:endCxn id="21521" idx="1"/>
          </p:cNvCxnSpPr>
          <p:nvPr/>
        </p:nvCxnSpPr>
        <p:spPr bwMode="auto">
          <a:xfrm flipH="1">
            <a:off x="3878263" y="6048375"/>
            <a:ext cx="2365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76" name="AutoShape 36">
            <a:extLst>
              <a:ext uri="{FF2B5EF4-FFF2-40B4-BE49-F238E27FC236}">
                <a16:creationId xmlns:a16="http://schemas.microsoft.com/office/drawing/2014/main" id="{DEA35B29-B017-6F65-C5A9-A4DB849BC6E8}"/>
              </a:ext>
            </a:extLst>
          </p:cNvPr>
          <p:cNvCxnSpPr>
            <a:cxnSpLocks noChangeShapeType="1"/>
            <a:stCxn id="21527" idx="3"/>
            <a:endCxn id="21522" idx="1"/>
          </p:cNvCxnSpPr>
          <p:nvPr/>
        </p:nvCxnSpPr>
        <p:spPr bwMode="auto">
          <a:xfrm flipH="1">
            <a:off x="2019300" y="6048375"/>
            <a:ext cx="23812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77" name="AutoShape 37">
            <a:extLst>
              <a:ext uri="{FF2B5EF4-FFF2-40B4-BE49-F238E27FC236}">
                <a16:creationId xmlns:a16="http://schemas.microsoft.com/office/drawing/2014/main" id="{2FE4C349-1A6F-0A23-3DB0-2A5895C582C8}"/>
              </a:ext>
            </a:extLst>
          </p:cNvPr>
          <p:cNvCxnSpPr>
            <a:cxnSpLocks noChangeShapeType="1"/>
            <a:stCxn id="21521" idx="3"/>
            <a:endCxn id="20504" idx="1"/>
          </p:cNvCxnSpPr>
          <p:nvPr/>
        </p:nvCxnSpPr>
        <p:spPr bwMode="auto">
          <a:xfrm flipH="1">
            <a:off x="3265488" y="6048375"/>
            <a:ext cx="230187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78" name="AutoShape 38">
            <a:extLst>
              <a:ext uri="{FF2B5EF4-FFF2-40B4-BE49-F238E27FC236}">
                <a16:creationId xmlns:a16="http://schemas.microsoft.com/office/drawing/2014/main" id="{FFFF22B8-DAF6-738D-6CF7-8CE0F3A23B18}"/>
              </a:ext>
            </a:extLst>
          </p:cNvPr>
          <p:cNvCxnSpPr>
            <a:cxnSpLocks noChangeShapeType="1"/>
            <a:stCxn id="21522" idx="3"/>
            <a:endCxn id="21519" idx="1"/>
          </p:cNvCxnSpPr>
          <p:nvPr/>
        </p:nvCxnSpPr>
        <p:spPr bwMode="auto">
          <a:xfrm flipH="1">
            <a:off x="1397000" y="6048375"/>
            <a:ext cx="239713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7" name="Rectangle 39">
            <a:extLst>
              <a:ext uri="{FF2B5EF4-FFF2-40B4-BE49-F238E27FC236}">
                <a16:creationId xmlns:a16="http://schemas.microsoft.com/office/drawing/2014/main" id="{050C68A5-A7C7-94E0-C5B5-691DEB7FD81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265363" y="5942013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23</a:t>
            </a:r>
          </a:p>
        </p:txBody>
      </p:sp>
      <p:sp>
        <p:nvSpPr>
          <p:cNvPr id="20504" name="Rectangle 40">
            <a:extLst>
              <a:ext uri="{FF2B5EF4-FFF2-40B4-BE49-F238E27FC236}">
                <a16:creationId xmlns:a16="http://schemas.microsoft.com/office/drawing/2014/main" id="{23B6EA31-5477-7FE6-892E-73A66C91C23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881313" y="5943600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34</a:t>
            </a:r>
          </a:p>
        </p:txBody>
      </p:sp>
      <p:cxnSp>
        <p:nvCxnSpPr>
          <p:cNvPr id="10281" name="AutoShape 41">
            <a:extLst>
              <a:ext uri="{FF2B5EF4-FFF2-40B4-BE49-F238E27FC236}">
                <a16:creationId xmlns:a16="http://schemas.microsoft.com/office/drawing/2014/main" id="{C4115FE8-5125-51D7-56C7-28AC7425D421}"/>
              </a:ext>
            </a:extLst>
          </p:cNvPr>
          <p:cNvCxnSpPr>
            <a:cxnSpLocks noChangeShapeType="1"/>
            <a:stCxn id="20504" idx="3"/>
            <a:endCxn id="21527" idx="1"/>
          </p:cNvCxnSpPr>
          <p:nvPr/>
        </p:nvCxnSpPr>
        <p:spPr bwMode="auto">
          <a:xfrm flipH="1" flipV="1">
            <a:off x="2640013" y="6048375"/>
            <a:ext cx="223837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06" name="Rectangle 42">
            <a:extLst>
              <a:ext uri="{FF2B5EF4-FFF2-40B4-BE49-F238E27FC236}">
                <a16:creationId xmlns:a16="http://schemas.microsoft.com/office/drawing/2014/main" id="{2DB8AD73-AF00-B43F-F6A0-17E1CCBD5F1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25525" y="4929188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-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cs typeface="+mn-cs"/>
            </a:endParaRPr>
          </a:p>
        </p:txBody>
      </p:sp>
      <p:sp>
        <p:nvSpPr>
          <p:cNvPr id="21531" name="Rectangle 43">
            <a:extLst>
              <a:ext uri="{FF2B5EF4-FFF2-40B4-BE49-F238E27FC236}">
                <a16:creationId xmlns:a16="http://schemas.microsoft.com/office/drawing/2014/main" id="{FDC69D5B-0BAF-2DD8-811D-7CE4E1BB61A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22738" y="4929188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+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</a:p>
        </p:txBody>
      </p:sp>
      <p:cxnSp>
        <p:nvCxnSpPr>
          <p:cNvPr id="10284" name="AutoShape 44">
            <a:extLst>
              <a:ext uri="{FF2B5EF4-FFF2-40B4-BE49-F238E27FC236}">
                <a16:creationId xmlns:a16="http://schemas.microsoft.com/office/drawing/2014/main" id="{D037A271-B902-D851-965F-987E2F034987}"/>
              </a:ext>
            </a:extLst>
          </p:cNvPr>
          <p:cNvCxnSpPr>
            <a:cxnSpLocks noChangeShapeType="1"/>
            <a:stCxn id="21531" idx="3"/>
            <a:endCxn id="20509" idx="1"/>
          </p:cNvCxnSpPr>
          <p:nvPr/>
        </p:nvCxnSpPr>
        <p:spPr bwMode="auto">
          <a:xfrm flipH="1">
            <a:off x="3265488" y="5035550"/>
            <a:ext cx="84931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09" name="Rectangle 45">
            <a:extLst>
              <a:ext uri="{FF2B5EF4-FFF2-40B4-BE49-F238E27FC236}">
                <a16:creationId xmlns:a16="http://schemas.microsoft.com/office/drawing/2014/main" id="{30709507-D155-FB4F-14BF-CA28666AA65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881313" y="4929188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34</a:t>
            </a:r>
          </a:p>
        </p:txBody>
      </p:sp>
      <p:cxnSp>
        <p:nvCxnSpPr>
          <p:cNvPr id="10286" name="AutoShape 46">
            <a:extLst>
              <a:ext uri="{FF2B5EF4-FFF2-40B4-BE49-F238E27FC236}">
                <a16:creationId xmlns:a16="http://schemas.microsoft.com/office/drawing/2014/main" id="{E5F343C2-6875-D55E-6041-614F1CE8E222}"/>
              </a:ext>
            </a:extLst>
          </p:cNvPr>
          <p:cNvCxnSpPr>
            <a:cxnSpLocks noChangeShapeType="1"/>
            <a:stCxn id="20509" idx="3"/>
            <a:endCxn id="20506" idx="1"/>
          </p:cNvCxnSpPr>
          <p:nvPr/>
        </p:nvCxnSpPr>
        <p:spPr bwMode="auto">
          <a:xfrm flipH="1">
            <a:off x="1406525" y="5035550"/>
            <a:ext cx="145732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35" name="Rectangle 47">
            <a:extLst>
              <a:ext uri="{FF2B5EF4-FFF2-40B4-BE49-F238E27FC236}">
                <a16:creationId xmlns:a16="http://schemas.microsoft.com/office/drawing/2014/main" id="{74AF5A83-CFD4-2AF7-83E9-AC30DF32FE3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25525" y="5435600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-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cs typeface="+mn-cs"/>
            </a:endParaRPr>
          </a:p>
        </p:txBody>
      </p:sp>
      <p:sp>
        <p:nvSpPr>
          <p:cNvPr id="21536" name="Rectangle 48">
            <a:extLst>
              <a:ext uri="{FF2B5EF4-FFF2-40B4-BE49-F238E27FC236}">
                <a16:creationId xmlns:a16="http://schemas.microsoft.com/office/drawing/2014/main" id="{F6CC4F68-1771-8AD1-365D-FE005818261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22738" y="5435600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+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</a:p>
        </p:txBody>
      </p:sp>
      <p:sp>
        <p:nvSpPr>
          <p:cNvPr id="21537" name="Rectangle 49">
            <a:extLst>
              <a:ext uri="{FF2B5EF4-FFF2-40B4-BE49-F238E27FC236}">
                <a16:creationId xmlns:a16="http://schemas.microsoft.com/office/drawing/2014/main" id="{2FF72328-5684-3F98-5D83-6196F13A79F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263775" y="5435600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23</a:t>
            </a:r>
          </a:p>
        </p:txBody>
      </p:sp>
      <p:cxnSp>
        <p:nvCxnSpPr>
          <p:cNvPr id="10290" name="AutoShape 50">
            <a:extLst>
              <a:ext uri="{FF2B5EF4-FFF2-40B4-BE49-F238E27FC236}">
                <a16:creationId xmlns:a16="http://schemas.microsoft.com/office/drawing/2014/main" id="{F1B59EC2-1C0C-E7AA-F1E3-C8DC44135EB4}"/>
              </a:ext>
            </a:extLst>
          </p:cNvPr>
          <p:cNvCxnSpPr>
            <a:cxnSpLocks noChangeShapeType="1"/>
            <a:stCxn id="21536" idx="3"/>
            <a:endCxn id="20516" idx="1"/>
          </p:cNvCxnSpPr>
          <p:nvPr/>
        </p:nvCxnSpPr>
        <p:spPr bwMode="auto">
          <a:xfrm flipH="1">
            <a:off x="3265488" y="5541963"/>
            <a:ext cx="84931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91" name="AutoShape 51">
            <a:extLst>
              <a:ext uri="{FF2B5EF4-FFF2-40B4-BE49-F238E27FC236}">
                <a16:creationId xmlns:a16="http://schemas.microsoft.com/office/drawing/2014/main" id="{FEC0D786-170D-C502-64A7-73073170CFAF}"/>
              </a:ext>
            </a:extLst>
          </p:cNvPr>
          <p:cNvCxnSpPr>
            <a:cxnSpLocks noChangeShapeType="1"/>
            <a:stCxn id="21537" idx="3"/>
            <a:endCxn id="21535" idx="1"/>
          </p:cNvCxnSpPr>
          <p:nvPr/>
        </p:nvCxnSpPr>
        <p:spPr bwMode="auto">
          <a:xfrm flipH="1">
            <a:off x="1397000" y="5541963"/>
            <a:ext cx="85883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16" name="Rectangle 52">
            <a:extLst>
              <a:ext uri="{FF2B5EF4-FFF2-40B4-BE49-F238E27FC236}">
                <a16:creationId xmlns:a16="http://schemas.microsoft.com/office/drawing/2014/main" id="{606C70D2-CC7E-9D76-5746-9AFF4E33B0B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881313" y="5435600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34</a:t>
            </a:r>
          </a:p>
        </p:txBody>
      </p:sp>
      <p:cxnSp>
        <p:nvCxnSpPr>
          <p:cNvPr id="10293" name="AutoShape 53">
            <a:extLst>
              <a:ext uri="{FF2B5EF4-FFF2-40B4-BE49-F238E27FC236}">
                <a16:creationId xmlns:a16="http://schemas.microsoft.com/office/drawing/2014/main" id="{3CC28F3E-86B5-EEA5-42EF-CAE81D6EFCAC}"/>
              </a:ext>
            </a:extLst>
          </p:cNvPr>
          <p:cNvCxnSpPr>
            <a:cxnSpLocks noChangeShapeType="1"/>
            <a:stCxn id="20516" idx="3"/>
            <a:endCxn id="21537" idx="1"/>
          </p:cNvCxnSpPr>
          <p:nvPr/>
        </p:nvCxnSpPr>
        <p:spPr bwMode="auto">
          <a:xfrm flipH="1">
            <a:off x="2638425" y="5541963"/>
            <a:ext cx="22542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18" name="AutoShape 54">
            <a:extLst>
              <a:ext uri="{FF2B5EF4-FFF2-40B4-BE49-F238E27FC236}">
                <a16:creationId xmlns:a16="http://schemas.microsoft.com/office/drawing/2014/main" id="{9CCD9416-D9BE-B32E-C216-DF51A4835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8225" y="5411788"/>
            <a:ext cx="609600" cy="303212"/>
          </a:xfrm>
          <a:prstGeom prst="rightArrow">
            <a:avLst>
              <a:gd name="adj1" fmla="val 50000"/>
              <a:gd name="adj2" fmla="val 50262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2D2DB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>
            <a:extLst>
              <a:ext uri="{FF2B5EF4-FFF2-40B4-BE49-F238E27FC236}">
                <a16:creationId xmlns:a16="http://schemas.microsoft.com/office/drawing/2014/main" id="{3CD41EBA-E6BA-92EC-5911-B1549F252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Space Usage</a:t>
            </a:r>
          </a:p>
        </p:txBody>
      </p:sp>
      <p:sp>
        <p:nvSpPr>
          <p:cNvPr id="1028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D0A0AAC4-7FCA-A785-F0D0-BCC81432BF6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752600"/>
            <a:ext cx="41148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/>
              <a:t>The space used by a skip list depends on the random bits used by each invocation of the insertion algorithm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We use the following two basic probabilistic facts: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>
                <a:solidFill>
                  <a:srgbClr val="FF0000"/>
                </a:solidFill>
              </a:rPr>
              <a:t>Fact 1:</a:t>
            </a:r>
            <a:r>
              <a:rPr lang="en-US" altLang="en-US" sz="1800"/>
              <a:t> The probability of getting </a:t>
            </a:r>
            <a:r>
              <a:rPr lang="en-US" altLang="en-US" sz="1800" b="1" i="1">
                <a:latin typeface="Times New Roman" panose="02020603050405020304" pitchFamily="18" charset="0"/>
              </a:rPr>
              <a:t>i</a:t>
            </a:r>
            <a:r>
              <a:rPr lang="en-US" altLang="en-US" sz="1800"/>
              <a:t> consecutive heads when flipping a coin is </a:t>
            </a:r>
            <a:r>
              <a:rPr lang="en-US" altLang="en-US" sz="1800">
                <a:latin typeface="Times New Roman" panose="02020603050405020304" pitchFamily="18" charset="0"/>
              </a:rPr>
              <a:t>1</a:t>
            </a:r>
            <a:r>
              <a:rPr lang="en-US" altLang="en-US" sz="1800">
                <a:latin typeface="Symbol" pitchFamily="2" charset="2"/>
                <a:sym typeface="Symbol" pitchFamily="2" charset="2"/>
              </a:rPr>
              <a:t>/</a:t>
            </a:r>
            <a:r>
              <a:rPr lang="en-US" altLang="en-US" sz="1800">
                <a:latin typeface="Times New Roman" panose="02020603050405020304" pitchFamily="18" charset="0"/>
              </a:rPr>
              <a:t>2</a:t>
            </a:r>
            <a:r>
              <a:rPr lang="en-US" altLang="en-US" sz="1800" b="1" i="1" baseline="30000">
                <a:latin typeface="Times New Roman" panose="02020603050405020304" pitchFamily="18" charset="0"/>
              </a:rPr>
              <a:t>i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>
                <a:solidFill>
                  <a:srgbClr val="FF0000"/>
                </a:solidFill>
              </a:rPr>
              <a:t>Fact 2: </a:t>
            </a:r>
            <a:r>
              <a:rPr lang="en-US" altLang="en-US" sz="1800"/>
              <a:t>If each of </a:t>
            </a:r>
            <a:r>
              <a:rPr lang="en-US" altLang="en-US" sz="1800" b="1" i="1">
                <a:latin typeface="Times New Roman" panose="02020603050405020304" pitchFamily="18" charset="0"/>
              </a:rPr>
              <a:t>n</a:t>
            </a:r>
            <a:r>
              <a:rPr lang="en-US" altLang="en-US" sz="1800"/>
              <a:t> items is present in a set with probability </a:t>
            </a:r>
            <a:r>
              <a:rPr lang="en-US" altLang="en-US" sz="1800" b="1" i="1">
                <a:latin typeface="Times New Roman" panose="02020603050405020304" pitchFamily="18" charset="0"/>
              </a:rPr>
              <a:t>p</a:t>
            </a:r>
            <a:r>
              <a:rPr lang="en-US" altLang="en-US" sz="1800"/>
              <a:t>, the expected size of the set is </a:t>
            </a:r>
            <a:r>
              <a:rPr lang="en-US" altLang="en-US" sz="1800" b="1" i="1">
                <a:latin typeface="Times New Roman" panose="02020603050405020304" pitchFamily="18" charset="0"/>
              </a:rPr>
              <a:t>np</a:t>
            </a:r>
            <a:endParaRPr lang="en-US" altLang="en-US" sz="1800" b="1" i="1" baseline="300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1800"/>
          </a:p>
        </p:txBody>
      </p:sp>
      <p:sp>
        <p:nvSpPr>
          <p:cNvPr id="1029" name="Rectangle 4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53EF6077-7535-4C91-420A-EBD85EDC45C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029200" y="1600200"/>
            <a:ext cx="3810000" cy="2667000"/>
          </a:xfrm>
        </p:spPr>
        <p:txBody>
          <a:bodyPr/>
          <a:lstStyle/>
          <a:p>
            <a:pPr eaLnBrk="1" hangingPunct="1"/>
            <a:r>
              <a:rPr lang="en-US" altLang="en-US" sz="2000"/>
              <a:t>Consider a skip list with </a:t>
            </a:r>
            <a:r>
              <a:rPr lang="en-US" altLang="en-US" sz="2000" b="1" i="1">
                <a:latin typeface="Times New Roman" panose="02020603050405020304" pitchFamily="18" charset="0"/>
              </a:rPr>
              <a:t>n</a:t>
            </a:r>
            <a:r>
              <a:rPr lang="en-US" altLang="en-US" sz="2000"/>
              <a:t> items</a:t>
            </a:r>
          </a:p>
          <a:p>
            <a:pPr lvl="1" eaLnBrk="1" hangingPunct="1"/>
            <a:r>
              <a:rPr lang="en-US" altLang="en-US" sz="1800"/>
              <a:t>By Fact 1, we insert an item in list </a:t>
            </a:r>
            <a:r>
              <a:rPr lang="en-US" altLang="en-US" sz="1800" b="1" i="1">
                <a:latin typeface="Times New Roman" panose="02020603050405020304" pitchFamily="18" charset="0"/>
              </a:rPr>
              <a:t>S</a:t>
            </a:r>
            <a:r>
              <a:rPr lang="en-US" altLang="en-US" sz="1800" b="1" i="1" baseline="-25000">
                <a:latin typeface="Times New Roman" panose="02020603050405020304" pitchFamily="18" charset="0"/>
              </a:rPr>
              <a:t>i</a:t>
            </a:r>
            <a:r>
              <a:rPr lang="en-US" altLang="en-US" sz="1800"/>
              <a:t> with probability </a:t>
            </a:r>
            <a:r>
              <a:rPr lang="en-US" altLang="en-US" sz="1800">
                <a:latin typeface="Times New Roman" panose="02020603050405020304" pitchFamily="18" charset="0"/>
              </a:rPr>
              <a:t>1</a:t>
            </a:r>
            <a:r>
              <a:rPr lang="en-US" altLang="en-US" sz="1800">
                <a:latin typeface="Symbol" pitchFamily="2" charset="2"/>
                <a:sym typeface="Symbol" pitchFamily="2" charset="2"/>
              </a:rPr>
              <a:t>/</a:t>
            </a:r>
            <a:r>
              <a:rPr lang="en-US" altLang="en-US" sz="1800">
                <a:latin typeface="Times New Roman" panose="02020603050405020304" pitchFamily="18" charset="0"/>
              </a:rPr>
              <a:t>2</a:t>
            </a:r>
            <a:r>
              <a:rPr lang="en-US" altLang="en-US" sz="1800" b="1" i="1" baseline="30000">
                <a:latin typeface="Times New Roman" panose="02020603050405020304" pitchFamily="18" charset="0"/>
              </a:rPr>
              <a:t>i</a:t>
            </a:r>
            <a:endParaRPr lang="en-US" altLang="en-US" sz="1800" baseline="30000"/>
          </a:p>
          <a:p>
            <a:pPr lvl="1" eaLnBrk="1" hangingPunct="1"/>
            <a:r>
              <a:rPr lang="en-US" altLang="en-US" sz="1800"/>
              <a:t>By Fact 2, the expected size of list </a:t>
            </a:r>
            <a:r>
              <a:rPr lang="en-US" altLang="en-US" sz="1800" b="1" i="1">
                <a:latin typeface="Times New Roman" panose="02020603050405020304" pitchFamily="18" charset="0"/>
              </a:rPr>
              <a:t>S</a:t>
            </a:r>
            <a:r>
              <a:rPr lang="en-US" altLang="en-US" sz="1800" b="1" i="1" baseline="-25000">
                <a:latin typeface="Times New Roman" panose="02020603050405020304" pitchFamily="18" charset="0"/>
              </a:rPr>
              <a:t>i</a:t>
            </a:r>
            <a:r>
              <a:rPr lang="en-US" altLang="en-US" sz="1800"/>
              <a:t> is </a:t>
            </a:r>
            <a:r>
              <a:rPr lang="en-US" altLang="en-US" sz="1800" b="1" i="1">
                <a:latin typeface="Times New Roman" panose="02020603050405020304" pitchFamily="18" charset="0"/>
              </a:rPr>
              <a:t>n</a:t>
            </a:r>
            <a:r>
              <a:rPr lang="en-US" altLang="en-US" sz="1800">
                <a:latin typeface="Symbol" pitchFamily="2" charset="2"/>
                <a:sym typeface="Symbol" pitchFamily="2" charset="2"/>
              </a:rPr>
              <a:t>/</a:t>
            </a:r>
            <a:r>
              <a:rPr lang="en-US" altLang="en-US" sz="1800">
                <a:latin typeface="Times New Roman" panose="02020603050405020304" pitchFamily="18" charset="0"/>
              </a:rPr>
              <a:t>2</a:t>
            </a:r>
            <a:r>
              <a:rPr lang="en-US" altLang="en-US" sz="1800" b="1" i="1" baseline="30000">
                <a:latin typeface="Times New Roman" panose="02020603050405020304" pitchFamily="18" charset="0"/>
              </a:rPr>
              <a:t>i</a:t>
            </a:r>
            <a:r>
              <a:rPr lang="en-US" altLang="en-US" sz="1800"/>
              <a:t> </a:t>
            </a:r>
          </a:p>
          <a:p>
            <a:pPr eaLnBrk="1" hangingPunct="1"/>
            <a:r>
              <a:rPr lang="en-US" altLang="en-US" sz="2000"/>
              <a:t>The expected number of nodes used by the skip list is</a:t>
            </a:r>
          </a:p>
          <a:p>
            <a:pPr eaLnBrk="1" hangingPunct="1"/>
            <a:endParaRPr lang="en-US" altLang="en-US" sz="1800">
              <a:latin typeface="Times New Roman" panose="02020603050405020304" pitchFamily="18" charset="0"/>
            </a:endParaRPr>
          </a:p>
        </p:txBody>
      </p:sp>
      <p:graphicFrame>
        <p:nvGraphicFramePr>
          <p:cNvPr id="1026" name="Object 2">
            <a:extLst>
              <a:ext uri="{FF2B5EF4-FFF2-40B4-BE49-F238E27FC236}">
                <a16:creationId xmlns:a16="http://schemas.microsoft.com/office/drawing/2014/main" id="{B8180CE1-F001-5098-941F-C60C8E2740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9800" y="3962400"/>
          <a:ext cx="201930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968700" imgH="10528300" progId="Equation.3">
                  <p:embed/>
                </p:oleObj>
              </mc:Choice>
              <mc:Fallback>
                <p:oleObj name="Equation" r:id="rId2" imgW="28968700" imgH="10528300" progId="Equation.3">
                  <p:embed/>
                  <p:pic>
                    <p:nvPicPr>
                      <p:cNvPr id="1026" name="Object 2">
                        <a:extLst>
                          <a:ext uri="{FF2B5EF4-FFF2-40B4-BE49-F238E27FC236}">
                            <a16:creationId xmlns:a16="http://schemas.microsoft.com/office/drawing/2014/main" id="{B8180CE1-F001-5098-941F-C60C8E2740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962400"/>
                        <a:ext cx="201930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6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F0F24557-8E92-6BBF-E287-3F80552F8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876800"/>
            <a:ext cx="3581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</a:pPr>
            <a:r>
              <a:rPr lang="en-US" altLang="en-US">
                <a:latin typeface="Calibri" panose="020F0502020204030204" pitchFamily="34" charset="0"/>
              </a:rPr>
              <a:t>Thus, the expected space usage of a skip list with </a:t>
            </a:r>
            <a:r>
              <a:rPr lang="en-US" altLang="en-US" b="1" i="1">
                <a:latin typeface="Times New Roman" panose="02020603050405020304" pitchFamily="18" charset="0"/>
              </a:rPr>
              <a:t>n</a:t>
            </a:r>
            <a:r>
              <a:rPr lang="en-US" altLang="en-US">
                <a:latin typeface="Calibri" panose="020F0502020204030204" pitchFamily="34" charset="0"/>
              </a:rPr>
              <a:t> items is </a:t>
            </a:r>
            <a:r>
              <a:rPr lang="en-US" altLang="en-US" b="1" i="1">
                <a:latin typeface="Times New Roman" panose="02020603050405020304" pitchFamily="18" charset="0"/>
              </a:rPr>
              <a:t>O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b="1" i="1">
                <a:latin typeface="Times New Roman" panose="02020603050405020304" pitchFamily="18" charset="0"/>
              </a:rPr>
              <a:t>n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BF47234-7D70-9526-BDF5-9CCF78093A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Height</a:t>
            </a:r>
          </a:p>
        </p:txBody>
      </p:sp>
      <p:sp>
        <p:nvSpPr>
          <p:cNvPr id="12291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24E9AF23-4223-5DC3-CA83-3E7A2D4D682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676400"/>
            <a:ext cx="3810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/>
              <a:t>The running time of the search an insertion algorithms is affected by the height </a:t>
            </a:r>
            <a:r>
              <a:rPr lang="en-US" altLang="en-US" sz="2000" b="1" i="1">
                <a:latin typeface="Times New Roman" panose="02020603050405020304" pitchFamily="18" charset="0"/>
              </a:rPr>
              <a:t>h</a:t>
            </a:r>
            <a:r>
              <a:rPr lang="en-US" altLang="en-US" sz="2000"/>
              <a:t> of the skip list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We show that with high probability, a skip list with </a:t>
            </a:r>
            <a:r>
              <a:rPr lang="en-US" altLang="en-US" sz="2000" b="1" i="1">
                <a:latin typeface="Times New Roman" panose="02020603050405020304" pitchFamily="18" charset="0"/>
              </a:rPr>
              <a:t>n</a:t>
            </a:r>
            <a:r>
              <a:rPr lang="en-US" altLang="en-US" sz="2000"/>
              <a:t> items has height </a:t>
            </a:r>
            <a:r>
              <a:rPr lang="en-US" altLang="en-US" sz="2000" b="1" i="1">
                <a:latin typeface="Times New Roman" panose="02020603050405020304" pitchFamily="18" charset="0"/>
              </a:rPr>
              <a:t>O</a:t>
            </a:r>
            <a:r>
              <a:rPr lang="en-US" altLang="en-US" sz="2000">
                <a:latin typeface="Times New Roman" panose="02020603050405020304" pitchFamily="18" charset="0"/>
              </a:rPr>
              <a:t>(log </a:t>
            </a:r>
            <a:r>
              <a:rPr lang="en-US" altLang="en-US" sz="2000" b="1" i="1">
                <a:latin typeface="Times New Roman" panose="02020603050405020304" pitchFamily="18" charset="0"/>
              </a:rPr>
              <a:t>n</a:t>
            </a:r>
            <a:r>
              <a:rPr lang="en-US" altLang="en-US" sz="2000"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We use the following additional probabilistic fact: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>
                <a:solidFill>
                  <a:srgbClr val="FF0000"/>
                </a:solidFill>
              </a:rPr>
              <a:t>Fact 3:</a:t>
            </a:r>
            <a:r>
              <a:rPr lang="en-US" altLang="en-US" sz="1800"/>
              <a:t> If each of </a:t>
            </a:r>
            <a:r>
              <a:rPr lang="en-US" altLang="en-US" sz="1800" b="1" i="1">
                <a:latin typeface="Times New Roman" panose="02020603050405020304" pitchFamily="18" charset="0"/>
              </a:rPr>
              <a:t>n</a:t>
            </a:r>
            <a:r>
              <a:rPr lang="en-US" altLang="en-US" sz="1800"/>
              <a:t> events has probability </a:t>
            </a:r>
            <a:r>
              <a:rPr lang="en-US" altLang="en-US" sz="1800" b="1" i="1">
                <a:latin typeface="Times New Roman" panose="02020603050405020304" pitchFamily="18" charset="0"/>
              </a:rPr>
              <a:t>p</a:t>
            </a:r>
            <a:r>
              <a:rPr lang="en-US" altLang="en-US" sz="1800"/>
              <a:t>, the probability that at least one event occurs is at most </a:t>
            </a:r>
            <a:r>
              <a:rPr lang="en-US" altLang="en-US" sz="1800" b="1" i="1">
                <a:latin typeface="Times New Roman" panose="02020603050405020304" pitchFamily="18" charset="0"/>
              </a:rPr>
              <a:t>np</a:t>
            </a:r>
          </a:p>
        </p:txBody>
      </p:sp>
      <p:sp>
        <p:nvSpPr>
          <p:cNvPr id="12292" name="Rectangle 4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A595A4E8-4E2F-28B7-DB7B-E5793C82A2A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676400"/>
            <a:ext cx="40386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/>
              <a:t>Consider a skip list with </a:t>
            </a:r>
            <a:r>
              <a:rPr lang="en-US" altLang="en-US" sz="2000" b="1" i="1">
                <a:latin typeface="Times New Roman" panose="02020603050405020304" pitchFamily="18" charset="0"/>
              </a:rPr>
              <a:t>n</a:t>
            </a:r>
            <a:r>
              <a:rPr lang="en-US" altLang="en-US" sz="2000"/>
              <a:t> items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/>
              <a:t>By Fact 1, we insert an item in list </a:t>
            </a:r>
            <a:r>
              <a:rPr lang="en-US" altLang="en-US" sz="1800" b="1" i="1">
                <a:latin typeface="Times New Roman" panose="02020603050405020304" pitchFamily="18" charset="0"/>
              </a:rPr>
              <a:t>S</a:t>
            </a:r>
            <a:r>
              <a:rPr lang="en-US" altLang="en-US" sz="1800" b="1" i="1" baseline="-25000">
                <a:latin typeface="Times New Roman" panose="02020603050405020304" pitchFamily="18" charset="0"/>
              </a:rPr>
              <a:t>i</a:t>
            </a:r>
            <a:r>
              <a:rPr lang="en-US" altLang="en-US" sz="1800"/>
              <a:t> with probability </a:t>
            </a:r>
            <a:r>
              <a:rPr lang="en-US" altLang="en-US" sz="1800">
                <a:latin typeface="Times New Roman" panose="02020603050405020304" pitchFamily="18" charset="0"/>
              </a:rPr>
              <a:t>1</a:t>
            </a:r>
            <a:r>
              <a:rPr lang="en-US" altLang="en-US" sz="1800">
                <a:latin typeface="Symbol" pitchFamily="2" charset="2"/>
                <a:sym typeface="Symbol" pitchFamily="2" charset="2"/>
              </a:rPr>
              <a:t>/</a:t>
            </a:r>
            <a:r>
              <a:rPr lang="en-US" altLang="en-US" sz="1800">
                <a:latin typeface="Times New Roman" panose="02020603050405020304" pitchFamily="18" charset="0"/>
              </a:rPr>
              <a:t>2</a:t>
            </a:r>
            <a:r>
              <a:rPr lang="en-US" altLang="en-US" sz="1800" b="1" i="1" baseline="30000">
                <a:latin typeface="Times New Roman" panose="02020603050405020304" pitchFamily="18" charset="0"/>
              </a:rPr>
              <a:t>i</a:t>
            </a:r>
            <a:endParaRPr lang="en-US" altLang="en-US" sz="1800" baseline="30000"/>
          </a:p>
          <a:p>
            <a:pPr lvl="1" eaLnBrk="1" hangingPunct="1">
              <a:lnSpc>
                <a:spcPct val="90000"/>
              </a:lnSpc>
            </a:pPr>
            <a:r>
              <a:rPr lang="en-US" altLang="en-US" sz="1800"/>
              <a:t>By Fact 3, the probability that list </a:t>
            </a:r>
            <a:r>
              <a:rPr lang="en-US" altLang="en-US" sz="1800" b="1" i="1">
                <a:latin typeface="Times New Roman" panose="02020603050405020304" pitchFamily="18" charset="0"/>
              </a:rPr>
              <a:t>S</a:t>
            </a:r>
            <a:r>
              <a:rPr lang="en-US" altLang="en-US" sz="1800" b="1" i="1" baseline="-25000">
                <a:latin typeface="Times New Roman" panose="02020603050405020304" pitchFamily="18" charset="0"/>
              </a:rPr>
              <a:t>i</a:t>
            </a:r>
            <a:r>
              <a:rPr lang="en-US" altLang="en-US" sz="1800"/>
              <a:t> has at least one item is at most </a:t>
            </a:r>
            <a:r>
              <a:rPr lang="en-US" altLang="en-US" sz="1800" b="1" i="1">
                <a:latin typeface="Times New Roman" panose="02020603050405020304" pitchFamily="18" charset="0"/>
              </a:rPr>
              <a:t>n</a:t>
            </a:r>
            <a:r>
              <a:rPr lang="en-US" altLang="en-US" sz="1800">
                <a:latin typeface="Symbol" pitchFamily="2" charset="2"/>
                <a:sym typeface="Symbol" pitchFamily="2" charset="2"/>
              </a:rPr>
              <a:t>/</a:t>
            </a:r>
            <a:r>
              <a:rPr lang="en-US" altLang="en-US" sz="1800">
                <a:latin typeface="Times New Roman" panose="02020603050405020304" pitchFamily="18" charset="0"/>
              </a:rPr>
              <a:t>2</a:t>
            </a:r>
            <a:r>
              <a:rPr lang="en-US" altLang="en-US" sz="1800" b="1" i="1" baseline="30000">
                <a:latin typeface="Times New Roman" panose="02020603050405020304" pitchFamily="18" charset="0"/>
              </a:rPr>
              <a:t>i</a:t>
            </a:r>
            <a:endParaRPr lang="en-US" altLang="en-US" sz="1800" baseline="300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By picking </a:t>
            </a:r>
            <a:r>
              <a:rPr lang="en-US" altLang="en-US" sz="2000" b="1" i="1">
                <a:latin typeface="Times New Roman" panose="02020603050405020304" pitchFamily="18" charset="0"/>
              </a:rPr>
              <a:t>i</a:t>
            </a:r>
            <a:r>
              <a:rPr lang="en-US" altLang="en-US" sz="2000">
                <a:latin typeface="Times New Roman" panose="02020603050405020304" pitchFamily="18" charset="0"/>
              </a:rPr>
              <a:t> </a:t>
            </a:r>
            <a:r>
              <a:rPr lang="en-US" altLang="en-US" sz="2000">
                <a:latin typeface="Symbol" pitchFamily="2" charset="2"/>
                <a:sym typeface="Symbol" pitchFamily="2" charset="2"/>
              </a:rPr>
              <a:t>=</a:t>
            </a:r>
            <a:r>
              <a:rPr lang="en-US" altLang="en-US" sz="2000">
                <a:latin typeface="Times New Roman" panose="02020603050405020304" pitchFamily="18" charset="0"/>
              </a:rPr>
              <a:t> 3log </a:t>
            </a:r>
            <a:r>
              <a:rPr lang="en-US" altLang="en-US" sz="2000" b="1" i="1">
                <a:latin typeface="Times New Roman" panose="02020603050405020304" pitchFamily="18" charset="0"/>
              </a:rPr>
              <a:t>n</a:t>
            </a:r>
            <a:r>
              <a:rPr lang="en-US" altLang="en-US" sz="2000"/>
              <a:t>, we have that the probability that </a:t>
            </a:r>
            <a:r>
              <a:rPr lang="en-US" altLang="en-US" sz="2000" b="1" i="1">
                <a:latin typeface="Times New Roman" panose="02020603050405020304" pitchFamily="18" charset="0"/>
              </a:rPr>
              <a:t>S</a:t>
            </a:r>
            <a:r>
              <a:rPr lang="en-US" altLang="en-US" sz="2000" baseline="-25000">
                <a:latin typeface="Times New Roman" panose="02020603050405020304" pitchFamily="18" charset="0"/>
              </a:rPr>
              <a:t>3log </a:t>
            </a:r>
            <a:r>
              <a:rPr lang="en-US" altLang="en-US" sz="2000" b="1" i="1" baseline="-25000">
                <a:latin typeface="Times New Roman" panose="02020603050405020304" pitchFamily="18" charset="0"/>
              </a:rPr>
              <a:t>n</a:t>
            </a:r>
            <a:r>
              <a:rPr lang="en-US" altLang="en-US" sz="2000"/>
              <a:t> has at least one item is</a:t>
            </a:r>
            <a:br>
              <a:rPr lang="en-US" altLang="en-US" sz="2000"/>
            </a:br>
            <a:r>
              <a:rPr lang="en-US" altLang="en-US" sz="2000"/>
              <a:t>at most</a:t>
            </a:r>
            <a:br>
              <a:rPr lang="en-US" altLang="en-US" sz="2000"/>
            </a:br>
            <a:r>
              <a:rPr lang="en-US" altLang="en-US" sz="2000"/>
              <a:t>	 </a:t>
            </a:r>
            <a:r>
              <a:rPr lang="en-US" altLang="en-US" sz="2000" b="1" i="1">
                <a:latin typeface="Times New Roman" panose="02020603050405020304" pitchFamily="18" charset="0"/>
              </a:rPr>
              <a:t>n</a:t>
            </a:r>
            <a:r>
              <a:rPr lang="en-US" altLang="en-US" sz="2000">
                <a:latin typeface="Symbol" pitchFamily="2" charset="2"/>
                <a:sym typeface="Symbol" pitchFamily="2" charset="2"/>
              </a:rPr>
              <a:t>/</a:t>
            </a:r>
            <a:r>
              <a:rPr lang="en-US" altLang="en-US" sz="2000">
                <a:latin typeface="Times New Roman" panose="02020603050405020304" pitchFamily="18" charset="0"/>
              </a:rPr>
              <a:t>2</a:t>
            </a:r>
            <a:r>
              <a:rPr lang="en-US" altLang="en-US" sz="2000" baseline="30000">
                <a:latin typeface="Times New Roman" panose="02020603050405020304" pitchFamily="18" charset="0"/>
              </a:rPr>
              <a:t>3log </a:t>
            </a:r>
            <a:r>
              <a:rPr lang="en-US" altLang="en-US" sz="2000" b="1" i="1" baseline="30000">
                <a:latin typeface="Times New Roman" panose="02020603050405020304" pitchFamily="18" charset="0"/>
              </a:rPr>
              <a:t>n</a:t>
            </a:r>
            <a:r>
              <a:rPr lang="en-US" altLang="en-US" sz="2000">
                <a:latin typeface="Times New Roman" panose="02020603050405020304" pitchFamily="18" charset="0"/>
              </a:rPr>
              <a:t> </a:t>
            </a:r>
            <a:r>
              <a:rPr lang="en-US" altLang="en-US" sz="2000">
                <a:latin typeface="Symbol" pitchFamily="2" charset="2"/>
                <a:sym typeface="Symbol" pitchFamily="2" charset="2"/>
              </a:rPr>
              <a:t>= </a:t>
            </a:r>
            <a:r>
              <a:rPr lang="en-US" altLang="en-US" sz="2000" b="1" i="1">
                <a:latin typeface="Times New Roman" panose="02020603050405020304" pitchFamily="18" charset="0"/>
              </a:rPr>
              <a:t>n</a:t>
            </a:r>
            <a:r>
              <a:rPr lang="en-US" altLang="en-US" sz="2000">
                <a:latin typeface="Symbol" pitchFamily="2" charset="2"/>
                <a:sym typeface="Symbol" pitchFamily="2" charset="2"/>
              </a:rPr>
              <a:t>/</a:t>
            </a:r>
            <a:r>
              <a:rPr lang="en-US" altLang="en-US" sz="2000" b="1" i="1">
                <a:latin typeface="Times New Roman" panose="02020603050405020304" pitchFamily="18" charset="0"/>
              </a:rPr>
              <a:t>n</a:t>
            </a:r>
            <a:r>
              <a:rPr lang="en-US" altLang="en-US" sz="2000" baseline="30000">
                <a:latin typeface="Times New Roman" panose="02020603050405020304" pitchFamily="18" charset="0"/>
              </a:rPr>
              <a:t>3</a:t>
            </a:r>
            <a:r>
              <a:rPr lang="en-US" altLang="en-US" sz="2000">
                <a:latin typeface="Times New Roman" panose="02020603050405020304" pitchFamily="18" charset="0"/>
              </a:rPr>
              <a:t> </a:t>
            </a:r>
            <a:r>
              <a:rPr lang="en-US" altLang="en-US" sz="2000">
                <a:latin typeface="Symbol" pitchFamily="2" charset="2"/>
                <a:sym typeface="Symbol" pitchFamily="2" charset="2"/>
              </a:rPr>
              <a:t>= </a:t>
            </a:r>
            <a:r>
              <a:rPr lang="en-US" altLang="en-US" sz="2000">
                <a:latin typeface="Times New Roman" panose="02020603050405020304" pitchFamily="18" charset="0"/>
              </a:rPr>
              <a:t>1</a:t>
            </a:r>
            <a:r>
              <a:rPr lang="en-US" altLang="en-US" sz="2000">
                <a:latin typeface="Symbol" pitchFamily="2" charset="2"/>
                <a:sym typeface="Symbol" pitchFamily="2" charset="2"/>
              </a:rPr>
              <a:t>/</a:t>
            </a:r>
            <a:r>
              <a:rPr lang="en-US" altLang="en-US" sz="2000" b="1" i="1">
                <a:latin typeface="Times New Roman" panose="02020603050405020304" pitchFamily="18" charset="0"/>
              </a:rPr>
              <a:t>n</a:t>
            </a:r>
            <a:r>
              <a:rPr lang="en-US" altLang="en-US" sz="2000" baseline="30000">
                <a:latin typeface="Times New Roman" panose="02020603050405020304" pitchFamily="18" charset="0"/>
              </a:rPr>
              <a:t>2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Thus a skip list with </a:t>
            </a:r>
            <a:r>
              <a:rPr lang="en-US" altLang="en-US" sz="2000" b="1" i="1">
                <a:latin typeface="Times New Roman" panose="02020603050405020304" pitchFamily="18" charset="0"/>
              </a:rPr>
              <a:t>n</a:t>
            </a:r>
            <a:r>
              <a:rPr lang="en-US" altLang="en-US" sz="2000"/>
              <a:t> items has height at most </a:t>
            </a:r>
            <a:r>
              <a:rPr lang="en-US" altLang="en-US" sz="2000">
                <a:latin typeface="Times New Roman" panose="02020603050405020304" pitchFamily="18" charset="0"/>
              </a:rPr>
              <a:t>3log </a:t>
            </a:r>
            <a:r>
              <a:rPr lang="en-US" altLang="en-US" sz="2000" b="1" i="1">
                <a:latin typeface="Times New Roman" panose="02020603050405020304" pitchFamily="18" charset="0"/>
              </a:rPr>
              <a:t>n</a:t>
            </a:r>
            <a:r>
              <a:rPr lang="en-US" altLang="en-US" sz="2000"/>
              <a:t> with probability at least </a:t>
            </a:r>
            <a:r>
              <a:rPr lang="en-US" altLang="en-US" sz="2000">
                <a:latin typeface="Times New Roman" panose="02020603050405020304" pitchFamily="18" charset="0"/>
              </a:rPr>
              <a:t>1</a:t>
            </a:r>
            <a:r>
              <a:rPr lang="en-US" altLang="en-US" sz="2000">
                <a:latin typeface="Symbol" pitchFamily="2" charset="2"/>
              </a:rPr>
              <a:t> - </a:t>
            </a:r>
            <a:r>
              <a:rPr lang="en-US" altLang="en-US" sz="2000">
                <a:latin typeface="Times New Roman" panose="02020603050405020304" pitchFamily="18" charset="0"/>
              </a:rPr>
              <a:t> 1</a:t>
            </a:r>
            <a:r>
              <a:rPr lang="en-US" altLang="en-US" sz="2000">
                <a:latin typeface="Symbol" pitchFamily="2" charset="2"/>
                <a:sym typeface="Symbol" pitchFamily="2" charset="2"/>
              </a:rPr>
              <a:t>/</a:t>
            </a:r>
            <a:r>
              <a:rPr lang="en-US" altLang="en-US" sz="2000" b="1" i="1">
                <a:latin typeface="Times New Roman" panose="02020603050405020304" pitchFamily="18" charset="0"/>
              </a:rPr>
              <a:t>n</a:t>
            </a:r>
            <a:r>
              <a:rPr lang="en-US" altLang="en-US" sz="2000" baseline="30000">
                <a:latin typeface="Times New Roman" panose="02020603050405020304" pitchFamily="18" charset="0"/>
              </a:rPr>
              <a:t>2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9AA6BEE2-5E4A-6762-8941-9045BA455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Search and Update Times</a:t>
            </a:r>
          </a:p>
        </p:txBody>
      </p:sp>
      <p:sp>
        <p:nvSpPr>
          <p:cNvPr id="13315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FB77786C-C7F3-EBB8-8FB6-7CFEC8917C0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00200"/>
            <a:ext cx="39624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/>
              <a:t>The search time in a skip list is proportional to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/>
              <a:t>the number of drop-down steps, plus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/>
              <a:t>the number of scan-forward steps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The drop-down steps are bounded by the height of the skip list and thus are </a:t>
            </a:r>
            <a:r>
              <a:rPr lang="en-US" altLang="en-US" sz="2000" b="1" i="1">
                <a:latin typeface="Times New Roman" panose="02020603050405020304" pitchFamily="18" charset="0"/>
              </a:rPr>
              <a:t>O</a:t>
            </a:r>
            <a:r>
              <a:rPr lang="en-US" altLang="en-US" sz="2000">
                <a:latin typeface="Times New Roman" panose="02020603050405020304" pitchFamily="18" charset="0"/>
              </a:rPr>
              <a:t>(log </a:t>
            </a:r>
            <a:r>
              <a:rPr lang="en-US" altLang="en-US" sz="2000" b="1" i="1">
                <a:latin typeface="Times New Roman" panose="02020603050405020304" pitchFamily="18" charset="0"/>
              </a:rPr>
              <a:t>n</a:t>
            </a:r>
            <a:r>
              <a:rPr lang="en-US" altLang="en-US" sz="2000">
                <a:latin typeface="Times New Roman" panose="02020603050405020304" pitchFamily="18" charset="0"/>
              </a:rPr>
              <a:t>) </a:t>
            </a:r>
            <a:r>
              <a:rPr lang="en-US" altLang="en-US" sz="2000"/>
              <a:t>with high probability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To analyze the scan-forward steps, we use yet another probabilistic fact: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>
                <a:solidFill>
                  <a:srgbClr val="FF0000"/>
                </a:solidFill>
              </a:rPr>
              <a:t>Fact 4:</a:t>
            </a:r>
            <a:r>
              <a:rPr lang="en-US" altLang="en-US" sz="1800">
                <a:solidFill>
                  <a:schemeClr val="tx2"/>
                </a:solidFill>
              </a:rPr>
              <a:t> </a:t>
            </a:r>
            <a:r>
              <a:rPr lang="en-US" altLang="en-US" sz="1800"/>
              <a:t>The expected number of coin tosses required in order to get tails is 2</a:t>
            </a:r>
            <a:endParaRPr lang="en-US" altLang="en-US" sz="1600"/>
          </a:p>
        </p:txBody>
      </p:sp>
      <p:sp>
        <p:nvSpPr>
          <p:cNvPr id="13316" name="Rectangle 4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A27BA35F-1584-CC23-DD7C-D86D297E825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600200"/>
            <a:ext cx="4191000" cy="4648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000"/>
              <a:t>When we scan forward in a list, the destination key does not belong to a higher list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/>
              <a:t>A scan-forward step is associated with a former coin toss that gave tails</a:t>
            </a:r>
            <a:endParaRPr lang="en-US" altLang="en-US" sz="18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By Fact 4, in each list the expected number of scan-forward steps is 2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Thus, the expected number of scan-forward steps is  </a:t>
            </a:r>
            <a:r>
              <a:rPr lang="en-US" altLang="en-US" sz="2000" b="1" i="1">
                <a:latin typeface="Times New Roman" panose="02020603050405020304" pitchFamily="18" charset="0"/>
              </a:rPr>
              <a:t>O</a:t>
            </a:r>
            <a:r>
              <a:rPr lang="en-US" altLang="en-US" sz="2000">
                <a:latin typeface="Times New Roman" panose="02020603050405020304" pitchFamily="18" charset="0"/>
              </a:rPr>
              <a:t>(log </a:t>
            </a:r>
            <a:r>
              <a:rPr lang="en-US" altLang="en-US" sz="2000" b="1" i="1">
                <a:latin typeface="Times New Roman" panose="02020603050405020304" pitchFamily="18" charset="0"/>
              </a:rPr>
              <a:t>n</a:t>
            </a:r>
            <a:r>
              <a:rPr lang="en-US" altLang="en-US" sz="2000">
                <a:latin typeface="Times New Roman" panose="02020603050405020304" pitchFamily="18" charset="0"/>
              </a:rPr>
              <a:t>)</a:t>
            </a:r>
            <a:endParaRPr lang="en-US" altLang="en-US" sz="20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We conclude that a search in a skip list takes </a:t>
            </a:r>
            <a:r>
              <a:rPr lang="en-US" altLang="en-US" sz="2000" b="1" i="1">
                <a:latin typeface="Times New Roman" panose="02020603050405020304" pitchFamily="18" charset="0"/>
              </a:rPr>
              <a:t>O</a:t>
            </a:r>
            <a:r>
              <a:rPr lang="en-US" altLang="en-US" sz="2000">
                <a:latin typeface="Times New Roman" panose="02020603050405020304" pitchFamily="18" charset="0"/>
              </a:rPr>
              <a:t>(log </a:t>
            </a:r>
            <a:r>
              <a:rPr lang="en-US" altLang="en-US" sz="2000" b="1" i="1">
                <a:latin typeface="Times New Roman" panose="02020603050405020304" pitchFamily="18" charset="0"/>
              </a:rPr>
              <a:t>n</a:t>
            </a:r>
            <a:r>
              <a:rPr lang="en-US" altLang="en-US" sz="2000">
                <a:latin typeface="Times New Roman" panose="02020603050405020304" pitchFamily="18" charset="0"/>
              </a:rPr>
              <a:t>) </a:t>
            </a:r>
            <a:r>
              <a:rPr lang="en-US" altLang="en-US" sz="2000"/>
              <a:t>expected time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The analysis of insertion and deletion gives similar results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9762B-AFDE-D55C-3F42-78001E88F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C1B3CDB-99C5-A084-36F9-8BDC8C9171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Up-Down Search</a:t>
            </a:r>
          </a:p>
        </p:txBody>
      </p:sp>
      <p:sp>
        <p:nvSpPr>
          <p:cNvPr id="7171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2BE724A6-0D5A-B0B8-B12C-84FBD65BA85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00200"/>
            <a:ext cx="8077200" cy="2667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We search for a key 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x</a:t>
            </a:r>
            <a:r>
              <a:rPr lang="en-US" altLang="en-US" sz="2000" dirty="0"/>
              <a:t> in a a skip list as follows: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/>
              <a:t>We start at the last bottom position of the top list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/>
              <a:t>We move left and up until we reach a level with previous key less than the search key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/>
              <a:t>Then we move down and left until we find the correct position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800" b="1" i="1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Example: search for 26</a:t>
            </a:r>
          </a:p>
        </p:txBody>
      </p:sp>
      <p:sp>
        <p:nvSpPr>
          <p:cNvPr id="17415" name="Rectangle 5">
            <a:extLst>
              <a:ext uri="{FF2B5EF4-FFF2-40B4-BE49-F238E27FC236}">
                <a16:creationId xmlns:a16="http://schemas.microsoft.com/office/drawing/2014/main" id="{A10A88E8-7342-F6D6-E2E2-6F8748F8A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8650" y="4419600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+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cs typeface="+mn-cs"/>
            </a:endParaRPr>
          </a:p>
        </p:txBody>
      </p:sp>
      <p:sp>
        <p:nvSpPr>
          <p:cNvPr id="17416" name="Rectangle 6">
            <a:extLst>
              <a:ext uri="{FF2B5EF4-FFF2-40B4-BE49-F238E27FC236}">
                <a16:creationId xmlns:a16="http://schemas.microsoft.com/office/drawing/2014/main" id="{8E7E9ADB-95EA-839D-4D11-10DEB47FF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4419600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-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</a:p>
        </p:txBody>
      </p:sp>
      <p:cxnSp>
        <p:nvCxnSpPr>
          <p:cNvPr id="7174" name="AutoShape 7">
            <a:extLst>
              <a:ext uri="{FF2B5EF4-FFF2-40B4-BE49-F238E27FC236}">
                <a16:creationId xmlns:a16="http://schemas.microsoft.com/office/drawing/2014/main" id="{C05C12F1-53BA-0C9F-59A2-1E6C68B8BABF}"/>
              </a:ext>
            </a:extLst>
          </p:cNvPr>
          <p:cNvCxnSpPr>
            <a:cxnSpLocks noChangeShapeType="1"/>
            <a:stCxn id="17416" idx="3"/>
            <a:endCxn id="17415" idx="1"/>
          </p:cNvCxnSpPr>
          <p:nvPr/>
        </p:nvCxnSpPr>
        <p:spPr bwMode="auto">
          <a:xfrm>
            <a:off x="1712913" y="4527550"/>
            <a:ext cx="651668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75" name="Text Box 8">
            <a:extLst>
              <a:ext uri="{FF2B5EF4-FFF2-40B4-BE49-F238E27FC236}">
                <a16:creationId xmlns:a16="http://schemas.microsoft.com/office/drawing/2014/main" id="{179DD112-816B-E9D8-0A85-554BE3011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791200"/>
            <a:ext cx="389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176" name="Text Box 9">
            <a:extLst>
              <a:ext uri="{FF2B5EF4-FFF2-40B4-BE49-F238E27FC236}">
                <a16:creationId xmlns:a16="http://schemas.microsoft.com/office/drawing/2014/main" id="{87A5241B-0215-0AD0-0AA7-B5D259114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283200"/>
            <a:ext cx="389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177" name="Text Box 10">
            <a:extLst>
              <a:ext uri="{FF2B5EF4-FFF2-40B4-BE49-F238E27FC236}">
                <a16:creationId xmlns:a16="http://schemas.microsoft.com/office/drawing/2014/main" id="{2AF3F223-49CD-F929-809D-A72AC0698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775200"/>
            <a:ext cx="389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178" name="Text Box 11">
            <a:extLst>
              <a:ext uri="{FF2B5EF4-FFF2-40B4-BE49-F238E27FC236}">
                <a16:creationId xmlns:a16="http://schemas.microsoft.com/office/drawing/2014/main" id="{F1A2199E-3FF9-8A2A-526E-A9C719287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267200"/>
            <a:ext cx="389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2D2DB9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baseline="-25000">
                <a:solidFill>
                  <a:srgbClr val="2D2DB9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7422" name="Rectangle 12">
            <a:extLst>
              <a:ext uri="{FF2B5EF4-FFF2-40B4-BE49-F238E27FC236}">
                <a16:creationId xmlns:a16="http://schemas.microsoft.com/office/drawing/2014/main" id="{27AE3F17-127A-5EE9-B0C4-BAA044051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8650" y="4926013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+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cs typeface="+mn-cs"/>
            </a:endParaRPr>
          </a:p>
        </p:txBody>
      </p:sp>
      <p:sp>
        <p:nvSpPr>
          <p:cNvPr id="17423" name="Rectangle 13">
            <a:extLst>
              <a:ext uri="{FF2B5EF4-FFF2-40B4-BE49-F238E27FC236}">
                <a16:creationId xmlns:a16="http://schemas.microsoft.com/office/drawing/2014/main" id="{7CA061FE-A3B0-F8D6-F049-369D71745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75" y="4926013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31</a:t>
            </a:r>
          </a:p>
        </p:txBody>
      </p:sp>
      <p:sp>
        <p:nvSpPr>
          <p:cNvPr id="17424" name="Rectangle 14">
            <a:extLst>
              <a:ext uri="{FF2B5EF4-FFF2-40B4-BE49-F238E27FC236}">
                <a16:creationId xmlns:a16="http://schemas.microsoft.com/office/drawing/2014/main" id="{8D03E96A-9AA0-E459-2DBA-DFA065F8C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4926013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-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cs typeface="+mn-cs"/>
            </a:endParaRPr>
          </a:p>
        </p:txBody>
      </p:sp>
      <p:cxnSp>
        <p:nvCxnSpPr>
          <p:cNvPr id="7182" name="AutoShape 15">
            <a:extLst>
              <a:ext uri="{FF2B5EF4-FFF2-40B4-BE49-F238E27FC236}">
                <a16:creationId xmlns:a16="http://schemas.microsoft.com/office/drawing/2014/main" id="{60D657C0-6D72-021E-7316-EFA85BAB5881}"/>
              </a:ext>
            </a:extLst>
          </p:cNvPr>
          <p:cNvCxnSpPr>
            <a:cxnSpLocks noChangeShapeType="1"/>
            <a:stCxn id="17424" idx="3"/>
            <a:endCxn id="17423" idx="1"/>
          </p:cNvCxnSpPr>
          <p:nvPr/>
        </p:nvCxnSpPr>
        <p:spPr bwMode="auto">
          <a:xfrm>
            <a:off x="1712913" y="5033963"/>
            <a:ext cx="241141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83" name="AutoShape 16">
            <a:extLst>
              <a:ext uri="{FF2B5EF4-FFF2-40B4-BE49-F238E27FC236}">
                <a16:creationId xmlns:a16="http://schemas.microsoft.com/office/drawing/2014/main" id="{B721A6F9-5C39-2000-78AC-E0855227319D}"/>
              </a:ext>
            </a:extLst>
          </p:cNvPr>
          <p:cNvCxnSpPr>
            <a:cxnSpLocks noChangeShapeType="1"/>
            <a:stCxn id="17423" idx="3"/>
            <a:endCxn id="17422" idx="1"/>
          </p:cNvCxnSpPr>
          <p:nvPr/>
        </p:nvCxnSpPr>
        <p:spPr bwMode="auto">
          <a:xfrm>
            <a:off x="4524375" y="5033963"/>
            <a:ext cx="370522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3" name="AutoShape 19">
            <a:extLst>
              <a:ext uri="{FF2B5EF4-FFF2-40B4-BE49-F238E27FC236}">
                <a16:creationId xmlns:a16="http://schemas.microsoft.com/office/drawing/2014/main" id="{4AF82D3A-83FA-82B5-0BBE-3EFA641A88F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24350" y="5691188"/>
            <a:ext cx="0" cy="252412"/>
          </a:xfrm>
          <a:prstGeom prst="straightConnector1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4" name="AutoShape 20">
            <a:extLst>
              <a:ext uri="{FF2B5EF4-FFF2-40B4-BE49-F238E27FC236}">
                <a16:creationId xmlns:a16="http://schemas.microsoft.com/office/drawing/2014/main" id="{794E1DC7-22EF-20F7-3909-7ACDCE7CA8F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054850" y="5667375"/>
            <a:ext cx="0" cy="252413"/>
          </a:xfrm>
          <a:prstGeom prst="straightConnector1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31" name="Rectangle 21">
            <a:extLst>
              <a:ext uri="{FF2B5EF4-FFF2-40B4-BE49-F238E27FC236}">
                <a16:creationId xmlns:a16="http://schemas.microsoft.com/office/drawing/2014/main" id="{263D97C6-4861-8BC7-342C-AFF93D989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875" y="5432425"/>
            <a:ext cx="360363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64</a:t>
            </a:r>
          </a:p>
        </p:txBody>
      </p:sp>
      <p:sp>
        <p:nvSpPr>
          <p:cNvPr id="17432" name="Rectangle 22">
            <a:extLst>
              <a:ext uri="{FF2B5EF4-FFF2-40B4-BE49-F238E27FC236}">
                <a16:creationId xmlns:a16="http://schemas.microsoft.com/office/drawing/2014/main" id="{A2EB2668-EA91-3943-DEE8-D0E5012CF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8650" y="5432425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+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cs typeface="+mn-cs"/>
            </a:endParaRPr>
          </a:p>
        </p:txBody>
      </p:sp>
      <p:sp>
        <p:nvSpPr>
          <p:cNvPr id="17433" name="Rectangle 23">
            <a:extLst>
              <a:ext uri="{FF2B5EF4-FFF2-40B4-BE49-F238E27FC236}">
                <a16:creationId xmlns:a16="http://schemas.microsoft.com/office/drawing/2014/main" id="{DFDC76D1-BDB4-B320-3EDB-97624A18B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75" y="5432425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31</a:t>
            </a:r>
          </a:p>
        </p:txBody>
      </p:sp>
      <p:sp>
        <p:nvSpPr>
          <p:cNvPr id="17434" name="Rectangle 24">
            <a:extLst>
              <a:ext uri="{FF2B5EF4-FFF2-40B4-BE49-F238E27FC236}">
                <a16:creationId xmlns:a16="http://schemas.microsoft.com/office/drawing/2014/main" id="{8C4453CF-D129-3A77-755A-54A3000DF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763" y="5432425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34</a:t>
            </a:r>
          </a:p>
        </p:txBody>
      </p:sp>
      <p:sp>
        <p:nvSpPr>
          <p:cNvPr id="18459" name="Rectangle 25">
            <a:extLst>
              <a:ext uri="{FF2B5EF4-FFF2-40B4-BE49-F238E27FC236}">
                <a16:creationId xmlns:a16="http://schemas.microsoft.com/office/drawing/2014/main" id="{7D31B095-109F-B66E-3983-4B1701A51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5432425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-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cs typeface="+mn-cs"/>
            </a:endParaRPr>
          </a:p>
        </p:txBody>
      </p:sp>
      <p:sp>
        <p:nvSpPr>
          <p:cNvPr id="18460" name="Rectangle 26">
            <a:extLst>
              <a:ext uri="{FF2B5EF4-FFF2-40B4-BE49-F238E27FC236}">
                <a16:creationId xmlns:a16="http://schemas.microsoft.com/office/drawing/2014/main" id="{3B9673F7-6C6F-9524-4687-E27B55187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688" y="5432425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23</a:t>
            </a:r>
          </a:p>
        </p:txBody>
      </p:sp>
      <p:cxnSp>
        <p:nvCxnSpPr>
          <p:cNvPr id="7194" name="AutoShape 27">
            <a:extLst>
              <a:ext uri="{FF2B5EF4-FFF2-40B4-BE49-F238E27FC236}">
                <a16:creationId xmlns:a16="http://schemas.microsoft.com/office/drawing/2014/main" id="{FFFD7918-E41C-EC54-12D7-81A749474CCB}"/>
              </a:ext>
            </a:extLst>
          </p:cNvPr>
          <p:cNvCxnSpPr>
            <a:cxnSpLocks noChangeShapeType="1"/>
            <a:stCxn id="18459" idx="3"/>
            <a:endCxn id="18460" idx="1"/>
          </p:cNvCxnSpPr>
          <p:nvPr/>
        </p:nvCxnSpPr>
        <p:spPr bwMode="auto">
          <a:xfrm>
            <a:off x="1703388" y="5540375"/>
            <a:ext cx="99377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95" name="AutoShape 28">
            <a:extLst>
              <a:ext uri="{FF2B5EF4-FFF2-40B4-BE49-F238E27FC236}">
                <a16:creationId xmlns:a16="http://schemas.microsoft.com/office/drawing/2014/main" id="{093777B5-D81E-6467-4BFA-95573469E91F}"/>
              </a:ext>
            </a:extLst>
          </p:cNvPr>
          <p:cNvCxnSpPr>
            <a:cxnSpLocks noChangeShapeType="1"/>
            <a:stCxn id="18460" idx="3"/>
            <a:endCxn id="17433" idx="1"/>
          </p:cNvCxnSpPr>
          <p:nvPr/>
        </p:nvCxnSpPr>
        <p:spPr bwMode="auto">
          <a:xfrm>
            <a:off x="3079750" y="5540375"/>
            <a:ext cx="104457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96" name="AutoShape 29">
            <a:extLst>
              <a:ext uri="{FF2B5EF4-FFF2-40B4-BE49-F238E27FC236}">
                <a16:creationId xmlns:a16="http://schemas.microsoft.com/office/drawing/2014/main" id="{9040970E-8003-BB31-F63B-208308B11952}"/>
              </a:ext>
            </a:extLst>
          </p:cNvPr>
          <p:cNvCxnSpPr>
            <a:cxnSpLocks noChangeShapeType="1"/>
            <a:stCxn id="17433" idx="3"/>
            <a:endCxn id="17434" idx="1"/>
          </p:cNvCxnSpPr>
          <p:nvPr/>
        </p:nvCxnSpPr>
        <p:spPr bwMode="auto">
          <a:xfrm>
            <a:off x="4524375" y="5540375"/>
            <a:ext cx="28733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97" name="AutoShape 30">
            <a:extLst>
              <a:ext uri="{FF2B5EF4-FFF2-40B4-BE49-F238E27FC236}">
                <a16:creationId xmlns:a16="http://schemas.microsoft.com/office/drawing/2014/main" id="{3A0DD6F8-7E1D-4566-3DD3-A27B8C4D8BF8}"/>
              </a:ext>
            </a:extLst>
          </p:cNvPr>
          <p:cNvCxnSpPr>
            <a:cxnSpLocks noChangeShapeType="1"/>
            <a:stCxn id="17434" idx="3"/>
            <a:endCxn id="17431" idx="1"/>
          </p:cNvCxnSpPr>
          <p:nvPr/>
        </p:nvCxnSpPr>
        <p:spPr bwMode="auto">
          <a:xfrm>
            <a:off x="5213350" y="5540375"/>
            <a:ext cx="164147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98" name="AutoShape 31">
            <a:extLst>
              <a:ext uri="{FF2B5EF4-FFF2-40B4-BE49-F238E27FC236}">
                <a16:creationId xmlns:a16="http://schemas.microsoft.com/office/drawing/2014/main" id="{D08AC06F-1447-C6E2-3B0B-CE1C64F24FF7}"/>
              </a:ext>
            </a:extLst>
          </p:cNvPr>
          <p:cNvCxnSpPr>
            <a:cxnSpLocks noChangeShapeType="1"/>
            <a:stCxn id="17431" idx="3"/>
            <a:endCxn id="17432" idx="1"/>
          </p:cNvCxnSpPr>
          <p:nvPr/>
        </p:nvCxnSpPr>
        <p:spPr bwMode="auto">
          <a:xfrm>
            <a:off x="7253288" y="5540375"/>
            <a:ext cx="97631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0016" name="AutoShape 32">
            <a:extLst>
              <a:ext uri="{FF2B5EF4-FFF2-40B4-BE49-F238E27FC236}">
                <a16:creationId xmlns:a16="http://schemas.microsoft.com/office/drawing/2014/main" id="{F01334A4-19AF-0655-0598-74C00A2B9FA2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 flipV="1">
            <a:off x="4668044" y="5069681"/>
            <a:ext cx="1588" cy="688975"/>
          </a:xfrm>
          <a:prstGeom prst="curvedConnector3">
            <a:avLst>
              <a:gd name="adj1" fmla="val -13200005"/>
            </a:avLst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0017" name="AutoShape 33">
            <a:extLst>
              <a:ext uri="{FF2B5EF4-FFF2-40B4-BE49-F238E27FC236}">
                <a16:creationId xmlns:a16="http://schemas.microsoft.com/office/drawing/2014/main" id="{4F099940-0483-1C76-69A8-7A8244813765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 flipV="1">
            <a:off x="6033294" y="4393406"/>
            <a:ext cx="1588" cy="2041525"/>
          </a:xfrm>
          <a:prstGeom prst="curvedConnector3">
            <a:avLst>
              <a:gd name="adj1" fmla="val -13200005"/>
            </a:avLst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68" name="Rectangle 34">
            <a:extLst>
              <a:ext uri="{FF2B5EF4-FFF2-40B4-BE49-F238E27FC236}">
                <a16:creationId xmlns:a16="http://schemas.microsoft.com/office/drawing/2014/main" id="{B8469B4A-877B-DC15-AAB5-A2B2BDD34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00" y="5938838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56</a:t>
            </a:r>
          </a:p>
        </p:txBody>
      </p:sp>
      <p:sp>
        <p:nvSpPr>
          <p:cNvPr id="17445" name="Rectangle 35">
            <a:extLst>
              <a:ext uri="{FF2B5EF4-FFF2-40B4-BE49-F238E27FC236}">
                <a16:creationId xmlns:a16="http://schemas.microsoft.com/office/drawing/2014/main" id="{270465D8-B3AC-D096-E2F2-0940D076F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875" y="5938838"/>
            <a:ext cx="360363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64</a:t>
            </a:r>
          </a:p>
        </p:txBody>
      </p:sp>
      <p:sp>
        <p:nvSpPr>
          <p:cNvPr id="17446" name="Rectangle 36">
            <a:extLst>
              <a:ext uri="{FF2B5EF4-FFF2-40B4-BE49-F238E27FC236}">
                <a16:creationId xmlns:a16="http://schemas.microsoft.com/office/drawing/2014/main" id="{24B6B373-5455-E9E3-9C97-E0FE225FA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9675" y="5938838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78</a:t>
            </a:r>
          </a:p>
        </p:txBody>
      </p:sp>
      <p:sp>
        <p:nvSpPr>
          <p:cNvPr id="18471" name="Rectangle 37">
            <a:extLst>
              <a:ext uri="{FF2B5EF4-FFF2-40B4-BE49-F238E27FC236}">
                <a16:creationId xmlns:a16="http://schemas.microsoft.com/office/drawing/2014/main" id="{62C8C783-8085-0BC7-FDC1-E3969DD18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8650" y="5938838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+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highlight>
                <a:srgbClr val="0000FF"/>
              </a:highlight>
              <a:latin typeface="Times New Roman" charset="0"/>
              <a:cs typeface="+mn-cs"/>
            </a:endParaRPr>
          </a:p>
        </p:txBody>
      </p:sp>
      <p:sp>
        <p:nvSpPr>
          <p:cNvPr id="18472" name="Rectangle 38">
            <a:extLst>
              <a:ext uri="{FF2B5EF4-FFF2-40B4-BE49-F238E27FC236}">
                <a16:creationId xmlns:a16="http://schemas.microsoft.com/office/drawing/2014/main" id="{18D1D03B-A1FB-63F6-75C7-9035C5737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75" y="5938838"/>
            <a:ext cx="361950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31</a:t>
            </a:r>
          </a:p>
        </p:txBody>
      </p:sp>
      <p:sp>
        <p:nvSpPr>
          <p:cNvPr id="18473" name="Rectangle 39">
            <a:extLst>
              <a:ext uri="{FF2B5EF4-FFF2-40B4-BE49-F238E27FC236}">
                <a16:creationId xmlns:a16="http://schemas.microsoft.com/office/drawing/2014/main" id="{B11D8175-BF12-534E-35D9-564CF0419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763" y="5938838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34</a:t>
            </a:r>
          </a:p>
        </p:txBody>
      </p:sp>
      <p:sp>
        <p:nvSpPr>
          <p:cNvPr id="18474" name="Rectangle 40">
            <a:extLst>
              <a:ext uri="{FF2B5EF4-FFF2-40B4-BE49-F238E27FC236}">
                <a16:creationId xmlns:a16="http://schemas.microsoft.com/office/drawing/2014/main" id="{A13A3D0E-47C5-5696-156C-C7BC90029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5925" y="5938838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44</a:t>
            </a:r>
          </a:p>
        </p:txBody>
      </p:sp>
      <p:sp>
        <p:nvSpPr>
          <p:cNvPr id="18475" name="Rectangle 41">
            <a:extLst>
              <a:ext uri="{FF2B5EF4-FFF2-40B4-BE49-F238E27FC236}">
                <a16:creationId xmlns:a16="http://schemas.microsoft.com/office/drawing/2014/main" id="{5D3535AF-24EB-4EB6-1588-E42070F43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5938838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Symbol" charset="2"/>
                <a:cs typeface="+mn-cs"/>
                <a:sym typeface="Symbol" charset="2"/>
              </a:rPr>
              <a:t>-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cs typeface="+mn-cs"/>
                <a:sym typeface="Symbol" charset="2"/>
              </a:rPr>
              <a:t></a:t>
            </a:r>
          </a:p>
        </p:txBody>
      </p:sp>
      <p:sp>
        <p:nvSpPr>
          <p:cNvPr id="18476" name="Rectangle 42">
            <a:extLst>
              <a:ext uri="{FF2B5EF4-FFF2-40B4-BE49-F238E27FC236}">
                <a16:creationId xmlns:a16="http://schemas.microsoft.com/office/drawing/2014/main" id="{BA5FF212-78F7-5B00-590B-C38B65127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9300" y="5938838"/>
            <a:ext cx="363538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12</a:t>
            </a:r>
          </a:p>
        </p:txBody>
      </p:sp>
      <p:sp>
        <p:nvSpPr>
          <p:cNvPr id="18477" name="Rectangle 43">
            <a:extLst>
              <a:ext uri="{FF2B5EF4-FFF2-40B4-BE49-F238E27FC236}">
                <a16:creationId xmlns:a16="http://schemas.microsoft.com/office/drawing/2014/main" id="{C3094DF8-ACF4-5074-D32E-BB99C680A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688" y="5938838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23</a:t>
            </a:r>
          </a:p>
        </p:txBody>
      </p:sp>
      <p:sp>
        <p:nvSpPr>
          <p:cNvPr id="18478" name="Rectangle 44">
            <a:extLst>
              <a:ext uri="{FF2B5EF4-FFF2-40B4-BE49-F238E27FC236}">
                <a16:creationId xmlns:a16="http://schemas.microsoft.com/office/drawing/2014/main" id="{92A3C5D1-27F8-31DF-97E2-7DE0163B3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5938838"/>
            <a:ext cx="363537" cy="215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accent1">
                    <a:lumMod val="20000"/>
                    <a:lumOff val="80000"/>
                  </a:schemeClr>
                </a:solidFill>
                <a:highlight>
                  <a:srgbClr val="0000FF"/>
                </a:highlight>
                <a:latin typeface="Times New Roman" charset="0"/>
                <a:cs typeface="+mn-cs"/>
              </a:rPr>
              <a:t>26</a:t>
            </a:r>
          </a:p>
        </p:txBody>
      </p:sp>
      <p:cxnSp>
        <p:nvCxnSpPr>
          <p:cNvPr id="7212" name="AutoShape 45">
            <a:extLst>
              <a:ext uri="{FF2B5EF4-FFF2-40B4-BE49-F238E27FC236}">
                <a16:creationId xmlns:a16="http://schemas.microsoft.com/office/drawing/2014/main" id="{7ED5ECBC-A219-F5E0-F65F-44073D596641}"/>
              </a:ext>
            </a:extLst>
          </p:cNvPr>
          <p:cNvCxnSpPr>
            <a:cxnSpLocks noChangeShapeType="1"/>
            <a:stCxn id="18475" idx="3"/>
            <a:endCxn id="18476" idx="1"/>
          </p:cNvCxnSpPr>
          <p:nvPr/>
        </p:nvCxnSpPr>
        <p:spPr bwMode="auto">
          <a:xfrm>
            <a:off x="1703388" y="6046788"/>
            <a:ext cx="30638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13" name="AutoShape 46">
            <a:extLst>
              <a:ext uri="{FF2B5EF4-FFF2-40B4-BE49-F238E27FC236}">
                <a16:creationId xmlns:a16="http://schemas.microsoft.com/office/drawing/2014/main" id="{6309C8E0-436E-19F0-F2CA-85718A5D7DAE}"/>
              </a:ext>
            </a:extLst>
          </p:cNvPr>
          <p:cNvCxnSpPr>
            <a:cxnSpLocks noChangeShapeType="1"/>
            <a:stCxn id="18477" idx="3"/>
            <a:endCxn id="18478" idx="1"/>
          </p:cNvCxnSpPr>
          <p:nvPr/>
        </p:nvCxnSpPr>
        <p:spPr bwMode="auto">
          <a:xfrm>
            <a:off x="3079750" y="6046788"/>
            <a:ext cx="3063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14" name="AutoShape 47">
            <a:extLst>
              <a:ext uri="{FF2B5EF4-FFF2-40B4-BE49-F238E27FC236}">
                <a16:creationId xmlns:a16="http://schemas.microsoft.com/office/drawing/2014/main" id="{BBC46A8D-4819-DBCB-43DB-917326459A4D}"/>
              </a:ext>
            </a:extLst>
          </p:cNvPr>
          <p:cNvCxnSpPr>
            <a:cxnSpLocks noChangeShapeType="1"/>
            <a:stCxn id="18472" idx="3"/>
            <a:endCxn id="18473" idx="1"/>
          </p:cNvCxnSpPr>
          <p:nvPr/>
        </p:nvCxnSpPr>
        <p:spPr bwMode="auto">
          <a:xfrm>
            <a:off x="4514850" y="6046788"/>
            <a:ext cx="3063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15" name="AutoShape 48">
            <a:extLst>
              <a:ext uri="{FF2B5EF4-FFF2-40B4-BE49-F238E27FC236}">
                <a16:creationId xmlns:a16="http://schemas.microsoft.com/office/drawing/2014/main" id="{E66F71FB-06D6-22F2-78DB-D899FBE5AFBD}"/>
              </a:ext>
            </a:extLst>
          </p:cNvPr>
          <p:cNvCxnSpPr>
            <a:cxnSpLocks noChangeShapeType="1"/>
            <a:stCxn id="18476" idx="3"/>
            <a:endCxn id="18477" idx="1"/>
          </p:cNvCxnSpPr>
          <p:nvPr/>
        </p:nvCxnSpPr>
        <p:spPr bwMode="auto">
          <a:xfrm>
            <a:off x="2392363" y="6046788"/>
            <a:ext cx="3048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16" name="AutoShape 49">
            <a:extLst>
              <a:ext uri="{FF2B5EF4-FFF2-40B4-BE49-F238E27FC236}">
                <a16:creationId xmlns:a16="http://schemas.microsoft.com/office/drawing/2014/main" id="{31EE132C-2076-BC83-DA55-68160A96781F}"/>
              </a:ext>
            </a:extLst>
          </p:cNvPr>
          <p:cNvCxnSpPr>
            <a:cxnSpLocks noChangeShapeType="1"/>
            <a:stCxn id="18478" idx="3"/>
            <a:endCxn id="18472" idx="1"/>
          </p:cNvCxnSpPr>
          <p:nvPr/>
        </p:nvCxnSpPr>
        <p:spPr bwMode="auto">
          <a:xfrm>
            <a:off x="3768725" y="6046788"/>
            <a:ext cx="36512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17" name="AutoShape 50">
            <a:extLst>
              <a:ext uri="{FF2B5EF4-FFF2-40B4-BE49-F238E27FC236}">
                <a16:creationId xmlns:a16="http://schemas.microsoft.com/office/drawing/2014/main" id="{BF414A5A-C69F-7B68-4FFF-15E56D486868}"/>
              </a:ext>
            </a:extLst>
          </p:cNvPr>
          <p:cNvCxnSpPr>
            <a:cxnSpLocks noChangeShapeType="1"/>
            <a:stCxn id="18473" idx="3"/>
            <a:endCxn id="18474" idx="1"/>
          </p:cNvCxnSpPr>
          <p:nvPr/>
        </p:nvCxnSpPr>
        <p:spPr bwMode="auto">
          <a:xfrm>
            <a:off x="5203825" y="6046788"/>
            <a:ext cx="28257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18" name="AutoShape 51">
            <a:extLst>
              <a:ext uri="{FF2B5EF4-FFF2-40B4-BE49-F238E27FC236}">
                <a16:creationId xmlns:a16="http://schemas.microsoft.com/office/drawing/2014/main" id="{0A163A53-1F1E-9439-9D55-B612F7FD3DF6}"/>
              </a:ext>
            </a:extLst>
          </p:cNvPr>
          <p:cNvCxnSpPr>
            <a:cxnSpLocks noChangeShapeType="1"/>
            <a:stCxn id="18474" idx="3"/>
            <a:endCxn id="18468" idx="1"/>
          </p:cNvCxnSpPr>
          <p:nvPr/>
        </p:nvCxnSpPr>
        <p:spPr bwMode="auto">
          <a:xfrm>
            <a:off x="5868988" y="6046788"/>
            <a:ext cx="30638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19" name="AutoShape 52">
            <a:extLst>
              <a:ext uri="{FF2B5EF4-FFF2-40B4-BE49-F238E27FC236}">
                <a16:creationId xmlns:a16="http://schemas.microsoft.com/office/drawing/2014/main" id="{098D0A9F-C787-785B-0D06-F0086E9CD699}"/>
              </a:ext>
            </a:extLst>
          </p:cNvPr>
          <p:cNvCxnSpPr>
            <a:cxnSpLocks noChangeShapeType="1"/>
            <a:stCxn id="18468" idx="3"/>
            <a:endCxn id="17445" idx="1"/>
          </p:cNvCxnSpPr>
          <p:nvPr/>
        </p:nvCxnSpPr>
        <p:spPr bwMode="auto">
          <a:xfrm>
            <a:off x="6557963" y="6046788"/>
            <a:ext cx="29686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20" name="AutoShape 53">
            <a:extLst>
              <a:ext uri="{FF2B5EF4-FFF2-40B4-BE49-F238E27FC236}">
                <a16:creationId xmlns:a16="http://schemas.microsoft.com/office/drawing/2014/main" id="{10AD8852-F550-2DEF-7C86-04E1C444F4ED}"/>
              </a:ext>
            </a:extLst>
          </p:cNvPr>
          <p:cNvCxnSpPr>
            <a:cxnSpLocks noChangeShapeType="1"/>
            <a:stCxn id="17445" idx="3"/>
            <a:endCxn id="17446" idx="1"/>
          </p:cNvCxnSpPr>
          <p:nvPr/>
        </p:nvCxnSpPr>
        <p:spPr bwMode="auto">
          <a:xfrm>
            <a:off x="7253288" y="6046788"/>
            <a:ext cx="28733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21" name="AutoShape 54">
            <a:extLst>
              <a:ext uri="{FF2B5EF4-FFF2-40B4-BE49-F238E27FC236}">
                <a16:creationId xmlns:a16="http://schemas.microsoft.com/office/drawing/2014/main" id="{E91BC335-0A76-BFE9-A594-300A8D7A53CB}"/>
              </a:ext>
            </a:extLst>
          </p:cNvPr>
          <p:cNvCxnSpPr>
            <a:cxnSpLocks noChangeShapeType="1"/>
            <a:stCxn id="17446" idx="3"/>
            <a:endCxn id="18471" idx="1"/>
          </p:cNvCxnSpPr>
          <p:nvPr/>
        </p:nvCxnSpPr>
        <p:spPr bwMode="auto">
          <a:xfrm>
            <a:off x="7940675" y="6046788"/>
            <a:ext cx="29845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0039" name="AutoShape 55">
            <a:extLst>
              <a:ext uri="{FF2B5EF4-FFF2-40B4-BE49-F238E27FC236}">
                <a16:creationId xmlns:a16="http://schemas.microsoft.com/office/drawing/2014/main" id="{772BEFC6-430E-CA6E-BF5B-D33371A9E213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 flipV="1">
            <a:off x="7428707" y="5577682"/>
            <a:ext cx="1587" cy="685800"/>
          </a:xfrm>
          <a:prstGeom prst="curvedConnector3">
            <a:avLst>
              <a:gd name="adj1" fmla="val -13200005"/>
            </a:avLst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" name="AutoShape 32">
            <a:extLst>
              <a:ext uri="{FF2B5EF4-FFF2-40B4-BE49-F238E27FC236}">
                <a16:creationId xmlns:a16="http://schemas.microsoft.com/office/drawing/2014/main" id="{45D458C9-42C1-EC84-27B0-6DB9B5C1C21C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 flipV="1">
            <a:off x="3942212" y="5577254"/>
            <a:ext cx="1588" cy="688975"/>
          </a:xfrm>
          <a:prstGeom prst="curvedConnector3">
            <a:avLst>
              <a:gd name="adj1" fmla="val -13200005"/>
            </a:avLst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8773045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2B52C-5359-1326-93E1-66A748FD1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Skip-List Sort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70DB6-7FAE-EFCC-FB7E-4DA54D8E5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Insert the elements x</a:t>
            </a:r>
            <a:r>
              <a:rPr lang="en-US" baseline="-25000" dirty="0"/>
              <a:t>1</a:t>
            </a:r>
            <a:r>
              <a:rPr lang="en-US" dirty="0"/>
              <a:t>, x</a:t>
            </a:r>
            <a:r>
              <a:rPr lang="en-US" baseline="-25000" dirty="0"/>
              <a:t>2</a:t>
            </a:r>
            <a:r>
              <a:rPr lang="en-US" dirty="0"/>
              <a:t>, …, into a skip-list, doing up-down search from the bottom-left part of the skip-list for each element x</a:t>
            </a:r>
            <a:r>
              <a:rPr lang="en-US" baseline="-25000" dirty="0"/>
              <a:t>i</a:t>
            </a:r>
            <a:r>
              <a:rPr lang="en-US" dirty="0"/>
              <a:t>.</a:t>
            </a:r>
          </a:p>
          <a:p>
            <a:r>
              <a:rPr lang="en-US" dirty="0"/>
              <a:t>The expected time to insert x</a:t>
            </a:r>
            <a:r>
              <a:rPr lang="en-US" baseline="-25000" dirty="0"/>
              <a:t>i</a:t>
            </a:r>
            <a:r>
              <a:rPr lang="en-US" dirty="0"/>
              <a:t> is O(log d</a:t>
            </a:r>
            <a:r>
              <a:rPr lang="en-US" baseline="-25000" dirty="0"/>
              <a:t>i</a:t>
            </a:r>
            <a:r>
              <a:rPr lang="en-US" dirty="0"/>
              <a:t>(X)), where d</a:t>
            </a:r>
            <a:r>
              <a:rPr lang="en-US" baseline="-25000" dirty="0"/>
              <a:t>i</a:t>
            </a:r>
            <a:r>
              <a:rPr lang="en-US" dirty="0"/>
              <a:t>(X) is the distance in the bottom level to the place where x</a:t>
            </a:r>
            <a:r>
              <a:rPr lang="en-US" baseline="-25000" dirty="0"/>
              <a:t>i</a:t>
            </a:r>
            <a:r>
              <a:rPr lang="en-US" dirty="0"/>
              <a:t> belongs.</a:t>
            </a:r>
          </a:p>
          <a:p>
            <a:r>
              <a:rPr lang="en-US" dirty="0"/>
              <a:t>d</a:t>
            </a:r>
            <a:r>
              <a:rPr lang="en-US" baseline="-25000" dirty="0"/>
              <a:t>i</a:t>
            </a:r>
            <a:r>
              <a:rPr lang="en-US" dirty="0"/>
              <a:t>(X) is bounded by </a:t>
            </a:r>
            <a:r>
              <a:rPr lang="en-US" dirty="0" err="1"/>
              <a:t>I</a:t>
            </a:r>
            <a:r>
              <a:rPr lang="en-US" baseline="-25000" dirty="0" err="1"/>
              <a:t>i</a:t>
            </a:r>
            <a:r>
              <a:rPr lang="en-US" dirty="0"/>
              <a:t>(X), where </a:t>
            </a:r>
            <a:r>
              <a:rPr lang="en-US" dirty="0" err="1"/>
              <a:t>I</a:t>
            </a:r>
            <a:r>
              <a:rPr lang="en-US" baseline="-25000" dirty="0" err="1"/>
              <a:t>i</a:t>
            </a:r>
            <a:r>
              <a:rPr lang="en-US" dirty="0"/>
              <a:t>(X) is the number of inversions with x</a:t>
            </a:r>
            <a:r>
              <a:rPr lang="en-US" baseline="-25000" dirty="0"/>
              <a:t>i</a:t>
            </a:r>
            <a:r>
              <a:rPr lang="en-US" dirty="0"/>
              <a:t> as the right element.</a:t>
            </a:r>
          </a:p>
        </p:txBody>
      </p:sp>
    </p:spTree>
    <p:extLst>
      <p:ext uri="{BB962C8B-B14F-4D97-AF65-F5344CB8AC3E}">
        <p14:creationId xmlns:p14="http://schemas.microsoft.com/office/powerpoint/2010/main" val="31179552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55EB98-8541-62C3-241A-695813395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281" y="2286000"/>
            <a:ext cx="5547437" cy="38941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A3406E-B102-F84B-E872-EDE9FC234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Analysis of Skip-List Sort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622F8-487D-5AE8-F156-B9A006E72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sz="2800" dirty="0"/>
              <a:t>The analysis of the expected running time uses the fact that the geometric mean is always at most the arithmetic mean: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So running time is O(n(1+ log (1+Inv(X)/n))).</a:t>
            </a:r>
          </a:p>
        </p:txBody>
      </p:sp>
    </p:spTree>
    <p:extLst>
      <p:ext uri="{BB962C8B-B14F-4D97-AF65-F5344CB8AC3E}">
        <p14:creationId xmlns:p14="http://schemas.microsoft.com/office/powerpoint/2010/main" val="1439307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Analysis of Algorithms</a:t>
            </a:r>
          </a:p>
        </p:txBody>
      </p:sp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F49B7914-5DCF-2D47-BA11-0C89E3B3A4FB}" type="slidenum">
              <a:rPr lang="en-US" sz="1400"/>
              <a:pPr eaLnBrk="1" hangingPunct="1"/>
              <a:t>5</a:t>
            </a:fld>
            <a:endParaRPr lang="en-US" sz="140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Limitations of Experiments</a:t>
            </a:r>
          </a:p>
        </p:txBody>
      </p:sp>
      <p:sp>
        <p:nvSpPr>
          <p:cNvPr id="1331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1905000"/>
            <a:ext cx="8077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Tahoma" charset="0"/>
              </a:rPr>
              <a:t>It is necessary to implement the algorithm, which may be difficult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Tahoma" charset="0"/>
              </a:rPr>
              <a:t>Results may not be indicative of the running time on other inputs not included in the experiment. 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Tahoma" charset="0"/>
              </a:rPr>
              <a:t>In order to compare two algorithms, the same hardware and software environments must be used</a:t>
            </a:r>
          </a:p>
        </p:txBody>
      </p:sp>
      <p:pic>
        <p:nvPicPr>
          <p:cNvPr id="13318" name="Picture 3" descr="skd188257sd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00600"/>
            <a:ext cx="1916113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16505-2350-7960-2A88-A16B87978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61BEE-3093-9B2B-2EA3-1661F5E74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762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Fixed Parameter Tractability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80696-3FA9-3604-A35E-22869A479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490" y="11430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When standard worst-case analysis is not sufficiently informative, identify parameters of interest and perform worst case analysis with respect to these parameters.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9F267-B677-525C-4E80-AC328653A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FFAD-9B63-42CB-8364-D4AC8368FA8D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98638-E933-8776-3E46-A5431E26C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362200"/>
            <a:ext cx="4241800" cy="424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B9F068-E400-15B2-00B7-5D8A64696E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0" r="11199" b="22222"/>
          <a:stretch>
            <a:fillRect/>
          </a:stretch>
        </p:blipFill>
        <p:spPr>
          <a:xfrm>
            <a:off x="3429000" y="4449379"/>
            <a:ext cx="3926528" cy="22097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C29A0D-5FFD-DCA3-EBCA-B9BED25ABFA4}"/>
              </a:ext>
            </a:extLst>
          </p:cNvPr>
          <p:cNvSpPr txBox="1"/>
          <p:nvPr/>
        </p:nvSpPr>
        <p:spPr>
          <a:xfrm>
            <a:off x="152400" y="6553200"/>
            <a:ext cx="346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Decorative image generated using Nano Banana</a:t>
            </a:r>
          </a:p>
        </p:txBody>
      </p:sp>
    </p:spTree>
    <p:extLst>
      <p:ext uri="{BB962C8B-B14F-4D97-AF65-F5344CB8AC3E}">
        <p14:creationId xmlns:p14="http://schemas.microsoft.com/office/powerpoint/2010/main" val="33677151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11036-872E-0E06-EECF-D36586774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364A5-B08E-BDB9-15B2-5E7E68DE5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905000"/>
            <a:ext cx="7772400" cy="4114800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A4CE7-1C5C-39EB-C174-3D017AC94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FFAD-9B63-42CB-8364-D4AC8368FA8D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F288A1-BD3A-3042-DEDF-51C34B2860BE}"/>
              </a:ext>
            </a:extLst>
          </p:cNvPr>
          <p:cNvSpPr txBox="1"/>
          <p:nvPr/>
        </p:nvSpPr>
        <p:spPr>
          <a:xfrm>
            <a:off x="533400" y="411420"/>
            <a:ext cx="8439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First, a review of NP-completeness…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A2BC0F7-1E14-3200-0AE5-F51400C05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328" y="1752600"/>
            <a:ext cx="4195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852084-B24A-5872-2903-8160451FB209}"/>
              </a:ext>
            </a:extLst>
          </p:cNvPr>
          <p:cNvSpPr txBox="1"/>
          <p:nvPr/>
        </p:nvSpPr>
        <p:spPr>
          <a:xfrm>
            <a:off x="2308328" y="6079123"/>
            <a:ext cx="4679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Reductions for well-known NP-complete problems</a:t>
            </a:r>
          </a:p>
        </p:txBody>
      </p:sp>
    </p:spTree>
    <p:extLst>
      <p:ext uri="{BB962C8B-B14F-4D97-AF65-F5344CB8AC3E}">
        <p14:creationId xmlns:p14="http://schemas.microsoft.com/office/powerpoint/2010/main" val="4762024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NP-Completeness</a:t>
            </a:r>
          </a:p>
        </p:txBody>
      </p:sp>
      <p:sp>
        <p:nvSpPr>
          <p:cNvPr id="112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EC5F5329-F14E-0043-9690-96AA1F86ECE8}" type="slidenum">
              <a:rPr lang="en-US" sz="1400"/>
              <a:pPr eaLnBrk="1" hangingPunct="1"/>
              <a:t>52</a:t>
            </a:fld>
            <a:endParaRPr lang="en-US" sz="140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Polynomial-Time </a:t>
            </a:r>
            <a:br>
              <a:rPr lang="en-US">
                <a:latin typeface="Tahoma" charset="0"/>
              </a:rPr>
            </a:br>
            <a:r>
              <a:rPr lang="en-US">
                <a:latin typeface="Tahoma" charset="0"/>
              </a:rPr>
              <a:t>Decision Problems</a:t>
            </a:r>
          </a:p>
        </p:txBody>
      </p:sp>
      <p:sp>
        <p:nvSpPr>
          <p:cNvPr id="1126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991710"/>
            <a:ext cx="7848600" cy="41910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Tahoma" charset="0"/>
              </a:rPr>
              <a:t>To define a notion of </a:t>
            </a:r>
            <a:r>
              <a:rPr lang="ja-JP" altLang="en-US" sz="2800" dirty="0">
                <a:latin typeface="Tahoma" charset="0"/>
              </a:rPr>
              <a:t>“</a:t>
            </a:r>
            <a:r>
              <a:rPr lang="en-US" sz="2800" dirty="0">
                <a:latin typeface="Tahoma" charset="0"/>
              </a:rPr>
              <a:t>hardness,</a:t>
            </a:r>
            <a:r>
              <a:rPr lang="ja-JP" altLang="en-US" sz="2800" dirty="0">
                <a:latin typeface="Tahoma" charset="0"/>
              </a:rPr>
              <a:t>”</a:t>
            </a:r>
            <a:r>
              <a:rPr lang="en-US" sz="2800" dirty="0">
                <a:latin typeface="Tahoma" charset="0"/>
              </a:rPr>
              <a:t> we will focus on the following:</a:t>
            </a:r>
          </a:p>
          <a:p>
            <a:pPr lvl="1" eaLnBrk="1" hangingPunct="1"/>
            <a:r>
              <a:rPr lang="en-US" sz="2400" dirty="0">
                <a:latin typeface="Tahoma" charset="0"/>
              </a:rPr>
              <a:t>Polynomial-time as the cut-off for efficiency</a:t>
            </a:r>
          </a:p>
          <a:p>
            <a:pPr lvl="1" eaLnBrk="1" hangingPunct="1"/>
            <a:r>
              <a:rPr lang="en-US" sz="2400" dirty="0">
                <a:latin typeface="Tahoma" charset="0"/>
              </a:rPr>
              <a:t>Decision problems: output is 1 or 0 (</a:t>
            </a:r>
            <a:r>
              <a:rPr lang="ja-JP" altLang="en-US" sz="2400" dirty="0">
                <a:latin typeface="Tahoma" charset="0"/>
              </a:rPr>
              <a:t>“</a:t>
            </a:r>
            <a:r>
              <a:rPr lang="en-US" sz="2400" dirty="0">
                <a:latin typeface="Tahoma" charset="0"/>
              </a:rPr>
              <a:t>yes</a:t>
            </a:r>
            <a:r>
              <a:rPr lang="ja-JP" altLang="en-US" sz="2400" dirty="0">
                <a:latin typeface="Tahoma" charset="0"/>
              </a:rPr>
              <a:t>”</a:t>
            </a:r>
            <a:r>
              <a:rPr lang="en-US" sz="2400" dirty="0">
                <a:latin typeface="Tahoma" charset="0"/>
              </a:rPr>
              <a:t> or </a:t>
            </a:r>
            <a:r>
              <a:rPr lang="ja-JP" altLang="en-US" sz="2400" dirty="0">
                <a:latin typeface="Tahoma" charset="0"/>
              </a:rPr>
              <a:t>“</a:t>
            </a:r>
            <a:r>
              <a:rPr lang="en-US" sz="2400" dirty="0">
                <a:latin typeface="Tahoma" charset="0"/>
              </a:rPr>
              <a:t>no</a:t>
            </a:r>
            <a:r>
              <a:rPr lang="ja-JP" altLang="en-US" sz="2400" dirty="0">
                <a:latin typeface="Tahoma" charset="0"/>
              </a:rPr>
              <a:t>”</a:t>
            </a:r>
            <a:r>
              <a:rPr lang="en-US" sz="2400" dirty="0">
                <a:latin typeface="Tahoma" charset="0"/>
              </a:rPr>
              <a:t>)</a:t>
            </a:r>
          </a:p>
          <a:p>
            <a:pPr lvl="2" eaLnBrk="1" hangingPunct="1"/>
            <a:r>
              <a:rPr lang="en-US" sz="2000" dirty="0">
                <a:latin typeface="Tahoma" charset="0"/>
              </a:rPr>
              <a:t>Examples:</a:t>
            </a:r>
          </a:p>
          <a:p>
            <a:pPr lvl="2" eaLnBrk="1" hangingPunct="1"/>
            <a:r>
              <a:rPr lang="en-US" sz="2000" dirty="0">
                <a:latin typeface="Tahoma" charset="0"/>
              </a:rPr>
              <a:t>Does a text T contain a pattern P?</a:t>
            </a:r>
          </a:p>
          <a:p>
            <a:pPr lvl="2" eaLnBrk="1" hangingPunct="1"/>
            <a:r>
              <a:rPr lang="en-US" sz="2000" dirty="0">
                <a:latin typeface="Tahoma" charset="0"/>
              </a:rPr>
              <a:t>Is the sequence, S, in sorted order?</a:t>
            </a:r>
          </a:p>
          <a:p>
            <a:pPr lvl="2" eaLnBrk="1" hangingPunct="1"/>
            <a:r>
              <a:rPr lang="en-US" sz="2000" dirty="0">
                <a:latin typeface="Tahoma" charset="0"/>
              </a:rPr>
              <a:t>Is it possible to graduate with a Computer Science major from UCI in 3 years without any AP credits?</a:t>
            </a:r>
          </a:p>
        </p:txBody>
      </p:sp>
      <p:pic>
        <p:nvPicPr>
          <p:cNvPr id="11270" name="Picture 4" descr="BD1001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25" y="152400"/>
            <a:ext cx="17256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NP-Completeness</a:t>
            </a:r>
          </a:p>
        </p:txBody>
      </p:sp>
      <p:sp>
        <p:nvSpPr>
          <p:cNvPr id="122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3FBAA34B-93E4-714B-95BD-8B6E5769D5F1}" type="slidenum">
              <a:rPr lang="en-US" sz="1400"/>
              <a:pPr eaLnBrk="1" hangingPunct="1"/>
              <a:t>53</a:t>
            </a:fld>
            <a:endParaRPr lang="en-US" sz="1400"/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Problems and Languages</a:t>
            </a:r>
          </a:p>
        </p:txBody>
      </p:sp>
      <p:sp>
        <p:nvSpPr>
          <p:cNvPr id="1229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>
                <a:latin typeface="Tahoma" charset="0"/>
              </a:rPr>
              <a:t>A </a:t>
            </a:r>
            <a:r>
              <a:rPr lang="en-US" sz="2400" b="1">
                <a:solidFill>
                  <a:schemeClr val="tx2"/>
                </a:solidFill>
                <a:latin typeface="Tahoma" charset="0"/>
              </a:rPr>
              <a:t>language</a:t>
            </a:r>
            <a:r>
              <a:rPr lang="en-US" sz="2400">
                <a:latin typeface="Tahoma" charset="0"/>
              </a:rPr>
              <a:t> L is a set of strings defined over some alphabet Σ</a:t>
            </a:r>
          </a:p>
          <a:p>
            <a:pPr eaLnBrk="1" hangingPunct="1"/>
            <a:r>
              <a:rPr lang="en-US" sz="2400">
                <a:latin typeface="Tahoma" charset="0"/>
              </a:rPr>
              <a:t>Every decision algorithm A defines a language L</a:t>
            </a:r>
          </a:p>
          <a:p>
            <a:pPr lvl="1" eaLnBrk="1" hangingPunct="1"/>
            <a:r>
              <a:rPr lang="en-US" sz="2000">
                <a:latin typeface="Tahoma" charset="0"/>
              </a:rPr>
              <a:t>L is the set consisting of every string x such that A outputs </a:t>
            </a:r>
            <a:r>
              <a:rPr lang="ja-JP" altLang="en-US" sz="2000">
                <a:latin typeface="Tahoma" charset="0"/>
              </a:rPr>
              <a:t>“</a:t>
            </a:r>
            <a:r>
              <a:rPr lang="en-US" sz="2000">
                <a:latin typeface="Tahoma" charset="0"/>
              </a:rPr>
              <a:t>yes</a:t>
            </a:r>
            <a:r>
              <a:rPr lang="ja-JP" altLang="en-US" sz="2000">
                <a:latin typeface="Tahoma" charset="0"/>
              </a:rPr>
              <a:t>”</a:t>
            </a:r>
            <a:r>
              <a:rPr lang="en-US" sz="2000">
                <a:latin typeface="Tahoma" charset="0"/>
              </a:rPr>
              <a:t> on input x.</a:t>
            </a:r>
          </a:p>
          <a:p>
            <a:pPr lvl="1" eaLnBrk="1" hangingPunct="1"/>
            <a:r>
              <a:rPr lang="en-US" sz="2000">
                <a:latin typeface="Tahoma" charset="0"/>
              </a:rPr>
              <a:t>We say </a:t>
            </a:r>
            <a:r>
              <a:rPr lang="ja-JP" altLang="en-US" sz="2000">
                <a:latin typeface="Tahoma" charset="0"/>
              </a:rPr>
              <a:t>“</a:t>
            </a:r>
            <a:r>
              <a:rPr lang="en-US" sz="2000">
                <a:latin typeface="Tahoma" charset="0"/>
              </a:rPr>
              <a:t>A </a:t>
            </a:r>
            <a:r>
              <a:rPr lang="en-US" sz="2000" b="1">
                <a:solidFill>
                  <a:schemeClr val="tx2"/>
                </a:solidFill>
                <a:latin typeface="Tahoma" charset="0"/>
              </a:rPr>
              <a:t>accepts</a:t>
            </a:r>
            <a:r>
              <a:rPr lang="en-US" sz="2000">
                <a:latin typeface="Tahoma" charset="0"/>
              </a:rPr>
              <a:t> x</a:t>
            </a:r>
            <a:r>
              <a:rPr lang="ja-JP" altLang="en-US" sz="2000">
                <a:latin typeface="Tahoma" charset="0"/>
              </a:rPr>
              <a:t>’’</a:t>
            </a:r>
            <a:r>
              <a:rPr lang="en-US" sz="2000">
                <a:latin typeface="Tahoma" charset="0"/>
              </a:rPr>
              <a:t> in this case</a:t>
            </a:r>
          </a:p>
          <a:p>
            <a:pPr lvl="2" eaLnBrk="1" hangingPunct="1"/>
            <a:r>
              <a:rPr lang="en-US" sz="2000">
                <a:latin typeface="Tahoma" charset="0"/>
              </a:rPr>
              <a:t>Example:</a:t>
            </a:r>
          </a:p>
          <a:p>
            <a:pPr lvl="2" eaLnBrk="1" hangingPunct="1"/>
            <a:r>
              <a:rPr lang="en-US" sz="2000">
                <a:latin typeface="Tahoma" charset="0"/>
              </a:rPr>
              <a:t>If A determines whether or not a given graph G has an Euler tour, then the language L for A is all graphs with Euler tours.</a:t>
            </a:r>
          </a:p>
        </p:txBody>
      </p:sp>
      <p:pic>
        <p:nvPicPr>
          <p:cNvPr id="12294" name="Picture 5" descr="BD07228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34950"/>
            <a:ext cx="182086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NP-Completeness</a:t>
            </a:r>
          </a:p>
        </p:txBody>
      </p:sp>
      <p:sp>
        <p:nvSpPr>
          <p:cNvPr id="133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0324E2F-8D6B-B54E-A42D-57A81BB77CCA}" type="slidenum">
              <a:rPr lang="en-US" sz="1400"/>
              <a:pPr eaLnBrk="1" hangingPunct="1"/>
              <a:t>54</a:t>
            </a:fld>
            <a:endParaRPr lang="en-US" sz="1400"/>
          </a:p>
        </p:txBody>
      </p:sp>
      <p:sp>
        <p:nvSpPr>
          <p:cNvPr id="1331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The Complexity Class P</a:t>
            </a:r>
          </a:p>
        </p:txBody>
      </p:sp>
      <p:sp>
        <p:nvSpPr>
          <p:cNvPr id="13317" name="Rectangle 1027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772400" cy="3657600"/>
          </a:xfrm>
        </p:spPr>
        <p:txBody>
          <a:bodyPr/>
          <a:lstStyle/>
          <a:p>
            <a:pPr eaLnBrk="1" hangingPunct="1"/>
            <a:r>
              <a:rPr lang="en-US" sz="2400">
                <a:latin typeface="Tahoma" charset="0"/>
              </a:rPr>
              <a:t>A </a:t>
            </a:r>
            <a:r>
              <a:rPr lang="en-US" sz="2400" b="1">
                <a:solidFill>
                  <a:schemeClr val="tx2"/>
                </a:solidFill>
                <a:latin typeface="Tahoma" charset="0"/>
              </a:rPr>
              <a:t>complexity class</a:t>
            </a:r>
            <a:r>
              <a:rPr lang="en-US" sz="2400">
                <a:latin typeface="Tahoma" charset="0"/>
              </a:rPr>
              <a:t> is a collection of languages</a:t>
            </a:r>
          </a:p>
          <a:p>
            <a:pPr eaLnBrk="1" hangingPunct="1"/>
            <a:r>
              <a:rPr lang="en-US" sz="2400">
                <a:latin typeface="Tahoma" charset="0"/>
              </a:rPr>
              <a:t>P is the complexity class consisting of all languages that are accepted by </a:t>
            </a:r>
            <a:r>
              <a:rPr lang="en-US" sz="2400" b="1">
                <a:solidFill>
                  <a:schemeClr val="tx2"/>
                </a:solidFill>
                <a:latin typeface="Tahoma" charset="0"/>
              </a:rPr>
              <a:t>polynomial-time</a:t>
            </a:r>
            <a:r>
              <a:rPr lang="en-US" sz="2400">
                <a:latin typeface="Tahoma" charset="0"/>
              </a:rPr>
              <a:t> algorithms</a:t>
            </a:r>
          </a:p>
          <a:p>
            <a:pPr eaLnBrk="1" hangingPunct="1"/>
            <a:r>
              <a:rPr lang="en-US" sz="2400">
                <a:latin typeface="Tahoma" charset="0"/>
              </a:rPr>
              <a:t>For each language L in P there is a polynomial-time decision algorithm A for L.</a:t>
            </a:r>
          </a:p>
          <a:p>
            <a:pPr lvl="1" eaLnBrk="1" hangingPunct="1"/>
            <a:r>
              <a:rPr lang="en-US" sz="2000">
                <a:latin typeface="Tahoma" charset="0"/>
              </a:rPr>
              <a:t>If n=|x|, for x in L, then A runs in p(n) time on input x.</a:t>
            </a:r>
          </a:p>
          <a:p>
            <a:pPr lvl="1" eaLnBrk="1" hangingPunct="1"/>
            <a:r>
              <a:rPr lang="en-US" sz="2000">
                <a:latin typeface="Tahoma" charset="0"/>
              </a:rPr>
              <a:t>The function p(n) is some polynomial</a:t>
            </a:r>
          </a:p>
        </p:txBody>
      </p:sp>
      <p:pic>
        <p:nvPicPr>
          <p:cNvPr id="13318" name="Picture 1029" descr="SY01134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71450"/>
            <a:ext cx="1655763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NP-Completeness</a:t>
            </a:r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C3C66923-F387-DB46-BD7E-3CEC1F3AE97C}" type="slidenum">
              <a:rPr lang="en-US" sz="1400"/>
              <a:pPr eaLnBrk="1" hangingPunct="1"/>
              <a:t>55</a:t>
            </a:fld>
            <a:endParaRPr lang="en-US" sz="1400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The Complexity Class NP</a:t>
            </a:r>
          </a:p>
        </p:txBody>
      </p:sp>
      <p:sp>
        <p:nvSpPr>
          <p:cNvPr id="1434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7772400" cy="4419600"/>
          </a:xfrm>
        </p:spPr>
        <p:txBody>
          <a:bodyPr/>
          <a:lstStyle/>
          <a:p>
            <a:pPr eaLnBrk="1" hangingPunct="1"/>
            <a:r>
              <a:rPr lang="en-US" sz="2400">
                <a:latin typeface="Tahoma" charset="0"/>
              </a:rPr>
              <a:t>We say that an algorithm is non-deterministic if it uses the following operation:</a:t>
            </a:r>
          </a:p>
          <a:p>
            <a:pPr lvl="1" eaLnBrk="1" hangingPunct="1"/>
            <a:r>
              <a:rPr lang="en-US" sz="2000">
                <a:latin typeface="Tahoma" charset="0"/>
              </a:rPr>
              <a:t>Choose(b): chooses a bit b</a:t>
            </a:r>
          </a:p>
          <a:p>
            <a:pPr lvl="1" eaLnBrk="1" hangingPunct="1"/>
            <a:r>
              <a:rPr lang="en-US" sz="2000">
                <a:latin typeface="Tahoma" charset="0"/>
              </a:rPr>
              <a:t>Can be used to choose an entire string y (with |y| choices)</a:t>
            </a:r>
          </a:p>
          <a:p>
            <a:pPr eaLnBrk="1" hangingPunct="1"/>
            <a:r>
              <a:rPr lang="en-US" sz="2400">
                <a:latin typeface="Tahoma" charset="0"/>
              </a:rPr>
              <a:t>We say that a non-deterministic algorithm A </a:t>
            </a:r>
            <a:r>
              <a:rPr lang="en-US" sz="2400" b="1">
                <a:solidFill>
                  <a:schemeClr val="tx2"/>
                </a:solidFill>
                <a:latin typeface="Tahoma" charset="0"/>
              </a:rPr>
              <a:t>accepts</a:t>
            </a:r>
            <a:r>
              <a:rPr lang="en-US" sz="2400">
                <a:latin typeface="Tahoma" charset="0"/>
              </a:rPr>
              <a:t> a string x if there exists some sequence of choose operations that causes A to output </a:t>
            </a:r>
            <a:r>
              <a:rPr lang="ja-JP" altLang="en-US" sz="2400">
                <a:latin typeface="Tahoma" charset="0"/>
              </a:rPr>
              <a:t>“</a:t>
            </a:r>
            <a:r>
              <a:rPr lang="en-US" sz="2400">
                <a:latin typeface="Tahoma" charset="0"/>
              </a:rPr>
              <a:t>yes</a:t>
            </a:r>
            <a:r>
              <a:rPr lang="ja-JP" altLang="en-US" sz="2400">
                <a:latin typeface="Tahoma" charset="0"/>
              </a:rPr>
              <a:t>”</a:t>
            </a:r>
            <a:r>
              <a:rPr lang="en-US" sz="2400">
                <a:latin typeface="Tahoma" charset="0"/>
              </a:rPr>
              <a:t> on input x.</a:t>
            </a:r>
          </a:p>
          <a:p>
            <a:pPr eaLnBrk="1" hangingPunct="1"/>
            <a:r>
              <a:rPr lang="en-US" sz="2400">
                <a:latin typeface="Tahoma" charset="0"/>
              </a:rPr>
              <a:t>NP is the complexity class consisting of all languages accepted by </a:t>
            </a:r>
            <a:r>
              <a:rPr lang="en-US" sz="2400" b="1">
                <a:solidFill>
                  <a:schemeClr val="tx2"/>
                </a:solidFill>
                <a:latin typeface="Tahoma" charset="0"/>
              </a:rPr>
              <a:t>polynomial-time non-deterministic</a:t>
            </a:r>
            <a:r>
              <a:rPr lang="en-US" sz="2400" b="1">
                <a:latin typeface="Tahoma" charset="0"/>
              </a:rPr>
              <a:t> </a:t>
            </a:r>
            <a:r>
              <a:rPr lang="en-US" sz="2400">
                <a:latin typeface="Tahoma" charset="0"/>
              </a:rPr>
              <a:t>algorithms.</a:t>
            </a:r>
          </a:p>
        </p:txBody>
      </p:sp>
      <p:pic>
        <p:nvPicPr>
          <p:cNvPr id="14342" name="Picture 4" descr="SY01134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304800"/>
            <a:ext cx="109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5" descr="SY0113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1000"/>
            <a:ext cx="11684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NP-Completeness</a:t>
            </a:r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ECC1A0EA-6481-2C45-AC6F-BBB9306AEAE6}" type="slidenum">
              <a:rPr lang="en-US" sz="1400"/>
              <a:pPr eaLnBrk="1" hangingPunct="1"/>
              <a:t>56</a:t>
            </a:fld>
            <a:endParaRPr lang="en-US" sz="1400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The Complexity Class NP Alternate Definition</a:t>
            </a:r>
          </a:p>
        </p:txBody>
      </p:sp>
      <p:sp>
        <p:nvSpPr>
          <p:cNvPr id="1638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1905000"/>
            <a:ext cx="7772400" cy="4343400"/>
          </a:xfrm>
        </p:spPr>
        <p:txBody>
          <a:bodyPr/>
          <a:lstStyle/>
          <a:p>
            <a:pPr eaLnBrk="1" hangingPunct="1"/>
            <a:r>
              <a:rPr lang="en-US" sz="2400">
                <a:latin typeface="Tahoma" charset="0"/>
              </a:rPr>
              <a:t>We say that an algorithm B </a:t>
            </a:r>
            <a:r>
              <a:rPr lang="en-US" sz="2400" b="1">
                <a:solidFill>
                  <a:schemeClr val="tx2"/>
                </a:solidFill>
                <a:latin typeface="Tahoma" charset="0"/>
              </a:rPr>
              <a:t>verifies</a:t>
            </a:r>
            <a:r>
              <a:rPr lang="en-US" sz="2400">
                <a:latin typeface="Tahoma" charset="0"/>
              </a:rPr>
              <a:t> the acceptance of a language L if and only if, for any x in L, there exists a certificate y such that B outputs </a:t>
            </a:r>
            <a:r>
              <a:rPr lang="ja-JP" altLang="en-US" sz="2400">
                <a:latin typeface="Tahoma" charset="0"/>
              </a:rPr>
              <a:t>“</a:t>
            </a:r>
            <a:r>
              <a:rPr lang="en-US" sz="2400">
                <a:latin typeface="Tahoma" charset="0"/>
              </a:rPr>
              <a:t>yes</a:t>
            </a:r>
            <a:r>
              <a:rPr lang="ja-JP" altLang="en-US" sz="2400">
                <a:latin typeface="Tahoma" charset="0"/>
              </a:rPr>
              <a:t>”</a:t>
            </a:r>
            <a:r>
              <a:rPr lang="en-US" sz="2400">
                <a:latin typeface="Tahoma" charset="0"/>
              </a:rPr>
              <a:t> on input (x,y).</a:t>
            </a:r>
          </a:p>
          <a:p>
            <a:pPr eaLnBrk="1" hangingPunct="1"/>
            <a:r>
              <a:rPr lang="en-US" sz="2400">
                <a:latin typeface="Tahoma" charset="0"/>
              </a:rPr>
              <a:t>NP is the complexity class consisting of all languages verified by </a:t>
            </a:r>
            <a:r>
              <a:rPr lang="en-US" sz="2400" b="1">
                <a:solidFill>
                  <a:schemeClr val="tx2"/>
                </a:solidFill>
                <a:latin typeface="Tahoma" charset="0"/>
              </a:rPr>
              <a:t>polynomial-time </a:t>
            </a:r>
            <a:r>
              <a:rPr lang="en-US" sz="2400">
                <a:latin typeface="Tahoma" charset="0"/>
              </a:rPr>
              <a:t>algorithms.</a:t>
            </a:r>
          </a:p>
          <a:p>
            <a:pPr eaLnBrk="1" hangingPunct="1"/>
            <a:endParaRPr lang="en-US" sz="2400">
              <a:latin typeface="Tahoma" charset="0"/>
            </a:endParaRPr>
          </a:p>
          <a:p>
            <a:pPr eaLnBrk="1" hangingPunct="1"/>
            <a:r>
              <a:rPr lang="en-US" sz="2400">
                <a:latin typeface="Tahoma" charset="0"/>
              </a:rPr>
              <a:t>We know: P is a subset of NP.</a:t>
            </a:r>
          </a:p>
          <a:p>
            <a:pPr eaLnBrk="1" hangingPunct="1"/>
            <a:r>
              <a:rPr lang="en-US" sz="2400">
                <a:latin typeface="Tahoma" charset="0"/>
              </a:rPr>
              <a:t>Major open question: P=NP?</a:t>
            </a:r>
          </a:p>
          <a:p>
            <a:pPr eaLnBrk="1" hangingPunct="1"/>
            <a:r>
              <a:rPr lang="en-US" sz="2400">
                <a:latin typeface="Tahoma" charset="0"/>
              </a:rPr>
              <a:t>Most researchers believe that P and NP are different.</a:t>
            </a:r>
          </a:p>
        </p:txBody>
      </p:sp>
      <p:pic>
        <p:nvPicPr>
          <p:cNvPr id="16390" name="Picture 4" descr="SY01134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304800"/>
            <a:ext cx="109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5" descr="SY0113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1000"/>
            <a:ext cx="11684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NP-Completeness Proofs</a:t>
            </a:r>
          </a:p>
        </p:txBody>
      </p:sp>
      <p:sp>
        <p:nvSpPr>
          <p:cNvPr id="6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988EC-36D9-2C46-B9FB-5D382C02CAFC}" type="slidenum">
              <a:rPr lang="en-US"/>
              <a:pPr/>
              <a:t>57</a:t>
            </a:fld>
            <a:endParaRPr lang="en-US"/>
          </a:p>
        </p:txBody>
      </p:sp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NP-Completeness</a:t>
            </a:r>
          </a:p>
        </p:txBody>
      </p:sp>
      <p:sp>
        <p:nvSpPr>
          <p:cNvPr id="19661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524000"/>
            <a:ext cx="830580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A language M is polynomial-time </a:t>
            </a:r>
            <a:r>
              <a:rPr lang="en-US" sz="2400" b="1" dirty="0">
                <a:solidFill>
                  <a:schemeClr val="tx2"/>
                </a:solidFill>
              </a:rPr>
              <a:t>reducible</a:t>
            </a:r>
            <a:r>
              <a:rPr lang="en-US" sz="2400" dirty="0"/>
              <a:t> to a language L if an instance x for M can be transformed in polynomial time to an instance x</a:t>
            </a:r>
            <a:r>
              <a:rPr lang="ja-JP" altLang="en-US" sz="2400">
                <a:latin typeface="Arial"/>
              </a:rPr>
              <a:t>’</a:t>
            </a:r>
            <a:r>
              <a:rPr lang="en-US" sz="2400" dirty="0"/>
              <a:t> for L such that x is in M if and only if x</a:t>
            </a:r>
            <a:r>
              <a:rPr lang="ja-JP" altLang="en-US" sz="2400">
                <a:latin typeface="Arial"/>
              </a:rPr>
              <a:t>’</a:t>
            </a:r>
            <a:r>
              <a:rPr lang="en-US" sz="2400" dirty="0"/>
              <a:t> is in L.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Denote this by M</a:t>
            </a:r>
            <a:r>
              <a:rPr lang="en-US" sz="2000" dirty="0">
                <a:cs typeface="Tahoma" charset="0"/>
                <a:sym typeface="Symbol" charset="0"/>
              </a:rPr>
              <a:t></a:t>
            </a:r>
            <a:r>
              <a:rPr lang="en-US" sz="2000" dirty="0">
                <a:cs typeface="Tahoma" charset="0"/>
              </a:rPr>
              <a:t>L.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A problem (language) L is </a:t>
            </a:r>
            <a:r>
              <a:rPr lang="en-US" sz="2400" b="1" dirty="0">
                <a:solidFill>
                  <a:schemeClr val="tx2"/>
                </a:solidFill>
              </a:rPr>
              <a:t>NP-hard</a:t>
            </a:r>
            <a:r>
              <a:rPr lang="en-US" sz="2400" dirty="0"/>
              <a:t> if every problem in NP is polynomial-time reducible to L.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Many optimization problems are NP-hard.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 problem (language) is </a:t>
            </a:r>
            <a:r>
              <a:rPr lang="en-US" sz="2400" b="1" dirty="0">
                <a:solidFill>
                  <a:schemeClr val="tx2"/>
                </a:solidFill>
              </a:rPr>
              <a:t>NP-complete</a:t>
            </a:r>
            <a:r>
              <a:rPr lang="en-US" sz="2400" dirty="0"/>
              <a:t> if it is in NP and it is NP-hard.</a:t>
            </a:r>
            <a:endParaRPr lang="en-US" dirty="0"/>
          </a:p>
        </p:txBody>
      </p:sp>
      <p:pic>
        <p:nvPicPr>
          <p:cNvPr id="196803" name="Picture 195" descr="C:\Documents and Settings\Administrator\Application Data\Microsoft\Media Catalog\Downloaded Clips\cl0\SY01134_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304800"/>
            <a:ext cx="109220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804" name="Picture 196" descr="C:\Documents and Settings\Administrator\Application Data\Microsoft\Media Catalog\Downloaded Clips\cl0\SY01132_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1000"/>
            <a:ext cx="1168400" cy="989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NP-Completeness</a:t>
            </a:r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4198A99C-6AD2-034A-96A9-8FC44657531C}" type="slidenum">
              <a:rPr lang="en-US" sz="1400"/>
              <a:pPr eaLnBrk="1" hangingPunct="1"/>
              <a:t>58</a:t>
            </a:fld>
            <a:endParaRPr lang="en-US" sz="1400"/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/>
          </p:nvPr>
        </p:nvSpPr>
        <p:spPr>
          <a:xfrm>
            <a:off x="701675" y="457200"/>
            <a:ext cx="6156325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Some Thoughts     about P and NP</a:t>
            </a:r>
          </a:p>
        </p:txBody>
      </p:sp>
      <p:sp>
        <p:nvSpPr>
          <p:cNvPr id="22533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556591" y="2133599"/>
            <a:ext cx="8153400" cy="4381367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Tahoma" charset="0"/>
              </a:rPr>
              <a:t>Belief: P is a proper subset of NP.</a:t>
            </a:r>
          </a:p>
          <a:p>
            <a:pPr eaLnBrk="1" hangingPunct="1"/>
            <a:r>
              <a:rPr lang="en-US" sz="2000" dirty="0">
                <a:latin typeface="Tahoma" charset="0"/>
              </a:rPr>
              <a:t>Implication: the NP-complete problems are the hardest in NP.</a:t>
            </a:r>
          </a:p>
          <a:p>
            <a:pPr lvl="1" eaLnBrk="1" hangingPunct="1"/>
            <a:r>
              <a:rPr lang="en-US" sz="1600" dirty="0">
                <a:latin typeface="Tahoma" charset="0"/>
              </a:rPr>
              <a:t>Why: Because if we could solve an NP-complete problem in polynomial time, we could solve every problem in NP in polynomial time.</a:t>
            </a:r>
          </a:p>
          <a:p>
            <a:pPr eaLnBrk="1" hangingPunct="1"/>
            <a:r>
              <a:rPr lang="en-US" sz="2000" dirty="0">
                <a:latin typeface="Tahoma" charset="0"/>
              </a:rPr>
              <a:t>That is, if an NP-complete problem is solvable in polynomial time, then P=NP.</a:t>
            </a:r>
          </a:p>
          <a:p>
            <a:pPr eaLnBrk="1" hangingPunct="1"/>
            <a:r>
              <a:rPr lang="en-US" sz="2000" dirty="0">
                <a:latin typeface="Tahoma" charset="0"/>
              </a:rPr>
              <a:t>Since so many people have attempted without success to find polynomial-time solutions to NP-complete problems, showing your problem is NP-complete is equivalent to showing that a lot of smart people have worked on your problem and found no polynomial-time algorithm.</a:t>
            </a:r>
          </a:p>
          <a:p>
            <a:pPr eaLnBrk="1" hangingPunct="1"/>
            <a:r>
              <a:rPr lang="en-US" sz="2000" dirty="0">
                <a:latin typeface="Tahoma" charset="0"/>
              </a:rPr>
              <a:t>If you prove or disprove the P=NP, you will win $1 million.</a:t>
            </a:r>
          </a:p>
          <a:p>
            <a:pPr lvl="1" eaLnBrk="1" hangingPunct="1"/>
            <a:r>
              <a:rPr lang="en-US" sz="1600" dirty="0">
                <a:latin typeface="Tahoma" charset="0"/>
              </a:rPr>
              <a:t>See https://</a:t>
            </a:r>
            <a:r>
              <a:rPr lang="en-US" sz="1600" dirty="0" err="1">
                <a:latin typeface="Tahoma" charset="0"/>
              </a:rPr>
              <a:t>en.wikipedia.org</a:t>
            </a:r>
            <a:r>
              <a:rPr lang="en-US" sz="1600" dirty="0">
                <a:latin typeface="Tahoma" charset="0"/>
              </a:rPr>
              <a:t>/wiki/</a:t>
            </a:r>
            <a:r>
              <a:rPr lang="en-US" sz="1600" dirty="0" err="1">
                <a:latin typeface="Tahoma" charset="0"/>
              </a:rPr>
              <a:t>Millennium_Prize_Problems</a:t>
            </a:r>
            <a:endParaRPr lang="en-US" sz="1600" dirty="0">
              <a:latin typeface="Tahoma" charset="0"/>
            </a:endParaRPr>
          </a:p>
        </p:txBody>
      </p:sp>
      <p:grpSp>
        <p:nvGrpSpPr>
          <p:cNvPr id="22534" name="Group 11"/>
          <p:cNvGrpSpPr>
            <a:grpSpLocks/>
          </p:cNvGrpSpPr>
          <p:nvPr/>
        </p:nvGrpSpPr>
        <p:grpSpPr bwMode="auto">
          <a:xfrm>
            <a:off x="5029200" y="190452"/>
            <a:ext cx="3657600" cy="2209800"/>
            <a:chOff x="672" y="1392"/>
            <a:chExt cx="2832" cy="1680"/>
          </a:xfrm>
        </p:grpSpPr>
        <p:sp>
          <p:nvSpPr>
            <p:cNvPr id="22535" name="Oval 5"/>
            <p:cNvSpPr>
              <a:spLocks noChangeArrowheads="1"/>
            </p:cNvSpPr>
            <p:nvPr/>
          </p:nvSpPr>
          <p:spPr bwMode="auto">
            <a:xfrm>
              <a:off x="672" y="1392"/>
              <a:ext cx="2832" cy="1680"/>
            </a:xfrm>
            <a:prstGeom prst="ellipse">
              <a:avLst/>
            </a:prstGeom>
            <a:solidFill>
              <a:schemeClr val="folHlink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sz="1600" b="1" dirty="0"/>
                <a:t>NP</a:t>
              </a:r>
            </a:p>
          </p:txBody>
        </p:sp>
        <p:sp>
          <p:nvSpPr>
            <p:cNvPr id="22536" name="Oval 8"/>
            <p:cNvSpPr>
              <a:spLocks noChangeArrowheads="1"/>
            </p:cNvSpPr>
            <p:nvPr/>
          </p:nvSpPr>
          <p:spPr bwMode="auto">
            <a:xfrm>
              <a:off x="2421" y="1937"/>
              <a:ext cx="913" cy="81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7" name="Text Box 9"/>
            <p:cNvSpPr txBox="1">
              <a:spLocks noChangeArrowheads="1"/>
            </p:cNvSpPr>
            <p:nvPr/>
          </p:nvSpPr>
          <p:spPr bwMode="auto">
            <a:xfrm>
              <a:off x="2755" y="2116"/>
              <a:ext cx="246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/>
                <a:t>P</a:t>
              </a:r>
            </a:p>
          </p:txBody>
        </p:sp>
        <p:sp>
          <p:nvSpPr>
            <p:cNvPr id="22540" name="Text Box 10"/>
            <p:cNvSpPr txBox="1">
              <a:spLocks noChangeArrowheads="1"/>
            </p:cNvSpPr>
            <p:nvPr/>
          </p:nvSpPr>
          <p:spPr bwMode="auto">
            <a:xfrm>
              <a:off x="1225" y="1508"/>
              <a:ext cx="1420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NP-complete </a:t>
              </a:r>
            </a:p>
            <a:p>
              <a:pPr eaLnBrk="1" hangingPunct="1"/>
              <a:r>
                <a:rPr lang="en-US" sz="1600"/>
                <a:t>problems live here</a:t>
              </a:r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Approximation Algorithms</a:t>
            </a:r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7764-E081-7B47-8D30-7D56C893A5AF}" type="slidenum">
              <a:rPr lang="en-US"/>
              <a:pPr/>
              <a:t>59</a:t>
            </a:fld>
            <a:endParaRPr lang="en-US"/>
          </a:p>
        </p:txBody>
      </p:sp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Vertex Cover</a:t>
            </a:r>
          </a:p>
        </p:txBody>
      </p:sp>
      <p:sp>
        <p:nvSpPr>
          <p:cNvPr id="25600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447801"/>
            <a:ext cx="8229600" cy="2895600"/>
          </a:xfrm>
        </p:spPr>
        <p:txBody>
          <a:bodyPr/>
          <a:lstStyle/>
          <a:p>
            <a:r>
              <a:rPr lang="en-US" sz="2400" dirty="0"/>
              <a:t>A </a:t>
            </a:r>
            <a:r>
              <a:rPr lang="en-US" sz="2400" b="1" dirty="0">
                <a:solidFill>
                  <a:schemeClr val="tx2"/>
                </a:solidFill>
              </a:rPr>
              <a:t>vertex cover</a:t>
            </a:r>
            <a:r>
              <a:rPr lang="en-US" sz="2400" dirty="0"/>
              <a:t> of graph G=(V,E) is a subset W of V, such that, for every (</a:t>
            </a:r>
            <a:r>
              <a:rPr lang="en-US" sz="2400" dirty="0" err="1"/>
              <a:t>a,b</a:t>
            </a:r>
            <a:r>
              <a:rPr lang="en-US" sz="2400" dirty="0"/>
              <a:t>) in E, a is in W or b is in W. </a:t>
            </a:r>
          </a:p>
          <a:p>
            <a:r>
              <a:rPr lang="en-US" sz="2400" dirty="0"/>
              <a:t>OPT-VERTEX-COVER: Given an graph G, find a vertex cover of G with smallest size.</a:t>
            </a:r>
          </a:p>
          <a:p>
            <a:r>
              <a:rPr lang="en-US" sz="2400" dirty="0"/>
              <a:t>OPT-VERTEX-COVER is NP-hard.</a:t>
            </a:r>
          </a:p>
          <a:p>
            <a:r>
              <a:rPr lang="en-US" sz="2400" dirty="0"/>
              <a:t>Very unlikely to be solvable for all inputs in polynomial time…</a:t>
            </a:r>
          </a:p>
        </p:txBody>
      </p:sp>
      <p:sp>
        <p:nvSpPr>
          <p:cNvPr id="256005" name="Freeform 5"/>
          <p:cNvSpPr>
            <a:spLocks/>
          </p:cNvSpPr>
          <p:nvPr/>
        </p:nvSpPr>
        <p:spPr bwMode="auto">
          <a:xfrm>
            <a:off x="4559300" y="4241800"/>
            <a:ext cx="165100" cy="177800"/>
          </a:xfrm>
          <a:custGeom>
            <a:avLst/>
            <a:gdLst>
              <a:gd name="T0" fmla="*/ 0 w 115"/>
              <a:gd name="T1" fmla="*/ 57 h 113"/>
              <a:gd name="T2" fmla="*/ 4 w 115"/>
              <a:gd name="T3" fmla="*/ 36 h 113"/>
              <a:gd name="T4" fmla="*/ 13 w 115"/>
              <a:gd name="T5" fmla="*/ 19 h 113"/>
              <a:gd name="T6" fmla="*/ 29 w 115"/>
              <a:gd name="T7" fmla="*/ 8 h 113"/>
              <a:gd name="T8" fmla="*/ 48 w 115"/>
              <a:gd name="T9" fmla="*/ 0 h 113"/>
              <a:gd name="T10" fmla="*/ 67 w 115"/>
              <a:gd name="T11" fmla="*/ 0 h 113"/>
              <a:gd name="T12" fmla="*/ 86 w 115"/>
              <a:gd name="T13" fmla="*/ 8 h 113"/>
              <a:gd name="T14" fmla="*/ 102 w 115"/>
              <a:gd name="T15" fmla="*/ 19 h 113"/>
              <a:gd name="T16" fmla="*/ 111 w 115"/>
              <a:gd name="T17" fmla="*/ 36 h 113"/>
              <a:gd name="T18" fmla="*/ 115 w 115"/>
              <a:gd name="T19" fmla="*/ 57 h 113"/>
              <a:gd name="T20" fmla="*/ 111 w 115"/>
              <a:gd name="T21" fmla="*/ 77 h 113"/>
              <a:gd name="T22" fmla="*/ 102 w 115"/>
              <a:gd name="T23" fmla="*/ 94 h 113"/>
              <a:gd name="T24" fmla="*/ 86 w 115"/>
              <a:gd name="T25" fmla="*/ 107 h 113"/>
              <a:gd name="T26" fmla="*/ 67 w 115"/>
              <a:gd name="T27" fmla="*/ 113 h 113"/>
              <a:gd name="T28" fmla="*/ 48 w 115"/>
              <a:gd name="T29" fmla="*/ 113 h 113"/>
              <a:gd name="T30" fmla="*/ 29 w 115"/>
              <a:gd name="T31" fmla="*/ 107 h 113"/>
              <a:gd name="T32" fmla="*/ 13 w 115"/>
              <a:gd name="T33" fmla="*/ 94 h 113"/>
              <a:gd name="T34" fmla="*/ 4 w 115"/>
              <a:gd name="T35" fmla="*/ 77 h 113"/>
              <a:gd name="T36" fmla="*/ 0 w 115"/>
              <a:gd name="T37" fmla="*/ 57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5" h="113">
                <a:moveTo>
                  <a:pt x="0" y="57"/>
                </a:moveTo>
                <a:lnTo>
                  <a:pt x="4" y="36"/>
                </a:lnTo>
                <a:lnTo>
                  <a:pt x="13" y="19"/>
                </a:lnTo>
                <a:lnTo>
                  <a:pt x="29" y="8"/>
                </a:lnTo>
                <a:lnTo>
                  <a:pt x="48" y="0"/>
                </a:lnTo>
                <a:lnTo>
                  <a:pt x="67" y="0"/>
                </a:lnTo>
                <a:lnTo>
                  <a:pt x="86" y="8"/>
                </a:lnTo>
                <a:lnTo>
                  <a:pt x="102" y="19"/>
                </a:lnTo>
                <a:lnTo>
                  <a:pt x="111" y="36"/>
                </a:lnTo>
                <a:lnTo>
                  <a:pt x="115" y="57"/>
                </a:lnTo>
                <a:lnTo>
                  <a:pt x="111" y="77"/>
                </a:lnTo>
                <a:lnTo>
                  <a:pt x="102" y="94"/>
                </a:lnTo>
                <a:lnTo>
                  <a:pt x="86" y="107"/>
                </a:lnTo>
                <a:lnTo>
                  <a:pt x="67" y="113"/>
                </a:lnTo>
                <a:lnTo>
                  <a:pt x="48" y="113"/>
                </a:lnTo>
                <a:lnTo>
                  <a:pt x="29" y="107"/>
                </a:lnTo>
                <a:lnTo>
                  <a:pt x="13" y="94"/>
                </a:lnTo>
                <a:lnTo>
                  <a:pt x="4" y="77"/>
                </a:lnTo>
                <a:lnTo>
                  <a:pt x="0" y="57"/>
                </a:lnTo>
                <a:close/>
              </a:path>
            </a:pathLst>
          </a:custGeom>
          <a:solidFill>
            <a:srgbClr val="000000"/>
          </a:solidFill>
          <a:ln w="28575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06" name="Freeform 6"/>
          <p:cNvSpPr>
            <a:spLocks/>
          </p:cNvSpPr>
          <p:nvPr/>
        </p:nvSpPr>
        <p:spPr bwMode="auto">
          <a:xfrm>
            <a:off x="3581400" y="4167188"/>
            <a:ext cx="161925" cy="180975"/>
          </a:xfrm>
          <a:custGeom>
            <a:avLst/>
            <a:gdLst>
              <a:gd name="T0" fmla="*/ 0 w 115"/>
              <a:gd name="T1" fmla="*/ 57 h 113"/>
              <a:gd name="T2" fmla="*/ 2 w 115"/>
              <a:gd name="T3" fmla="*/ 36 h 113"/>
              <a:gd name="T4" fmla="*/ 13 w 115"/>
              <a:gd name="T5" fmla="*/ 19 h 113"/>
              <a:gd name="T6" fmla="*/ 29 w 115"/>
              <a:gd name="T7" fmla="*/ 8 h 113"/>
              <a:gd name="T8" fmla="*/ 46 w 115"/>
              <a:gd name="T9" fmla="*/ 0 h 113"/>
              <a:gd name="T10" fmla="*/ 67 w 115"/>
              <a:gd name="T11" fmla="*/ 0 h 113"/>
              <a:gd name="T12" fmla="*/ 86 w 115"/>
              <a:gd name="T13" fmla="*/ 8 h 113"/>
              <a:gd name="T14" fmla="*/ 102 w 115"/>
              <a:gd name="T15" fmla="*/ 19 h 113"/>
              <a:gd name="T16" fmla="*/ 111 w 115"/>
              <a:gd name="T17" fmla="*/ 36 h 113"/>
              <a:gd name="T18" fmla="*/ 115 w 115"/>
              <a:gd name="T19" fmla="*/ 57 h 113"/>
              <a:gd name="T20" fmla="*/ 111 w 115"/>
              <a:gd name="T21" fmla="*/ 76 h 113"/>
              <a:gd name="T22" fmla="*/ 102 w 115"/>
              <a:gd name="T23" fmla="*/ 94 h 113"/>
              <a:gd name="T24" fmla="*/ 86 w 115"/>
              <a:gd name="T25" fmla="*/ 107 h 113"/>
              <a:gd name="T26" fmla="*/ 67 w 115"/>
              <a:gd name="T27" fmla="*/ 113 h 113"/>
              <a:gd name="T28" fmla="*/ 46 w 115"/>
              <a:gd name="T29" fmla="*/ 113 h 113"/>
              <a:gd name="T30" fmla="*/ 29 w 115"/>
              <a:gd name="T31" fmla="*/ 107 h 113"/>
              <a:gd name="T32" fmla="*/ 13 w 115"/>
              <a:gd name="T33" fmla="*/ 94 h 113"/>
              <a:gd name="T34" fmla="*/ 2 w 115"/>
              <a:gd name="T35" fmla="*/ 76 h 113"/>
              <a:gd name="T36" fmla="*/ 0 w 115"/>
              <a:gd name="T37" fmla="*/ 57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5" h="113">
                <a:moveTo>
                  <a:pt x="0" y="57"/>
                </a:moveTo>
                <a:lnTo>
                  <a:pt x="2" y="36"/>
                </a:lnTo>
                <a:lnTo>
                  <a:pt x="13" y="19"/>
                </a:lnTo>
                <a:lnTo>
                  <a:pt x="29" y="8"/>
                </a:lnTo>
                <a:lnTo>
                  <a:pt x="46" y="0"/>
                </a:lnTo>
                <a:lnTo>
                  <a:pt x="67" y="0"/>
                </a:lnTo>
                <a:lnTo>
                  <a:pt x="86" y="8"/>
                </a:lnTo>
                <a:lnTo>
                  <a:pt x="102" y="19"/>
                </a:lnTo>
                <a:lnTo>
                  <a:pt x="111" y="36"/>
                </a:lnTo>
                <a:lnTo>
                  <a:pt x="115" y="57"/>
                </a:lnTo>
                <a:lnTo>
                  <a:pt x="111" y="76"/>
                </a:lnTo>
                <a:lnTo>
                  <a:pt x="102" y="94"/>
                </a:lnTo>
                <a:lnTo>
                  <a:pt x="86" y="107"/>
                </a:lnTo>
                <a:lnTo>
                  <a:pt x="67" y="113"/>
                </a:lnTo>
                <a:lnTo>
                  <a:pt x="46" y="113"/>
                </a:lnTo>
                <a:lnTo>
                  <a:pt x="29" y="107"/>
                </a:lnTo>
                <a:lnTo>
                  <a:pt x="13" y="94"/>
                </a:lnTo>
                <a:lnTo>
                  <a:pt x="2" y="76"/>
                </a:lnTo>
                <a:lnTo>
                  <a:pt x="0" y="57"/>
                </a:lnTo>
                <a:close/>
              </a:path>
            </a:pathLst>
          </a:custGeom>
          <a:solidFill>
            <a:srgbClr val="000000"/>
          </a:solidFill>
          <a:ln w="28575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07" name="Freeform 7"/>
          <p:cNvSpPr>
            <a:spLocks/>
          </p:cNvSpPr>
          <p:nvPr/>
        </p:nvSpPr>
        <p:spPr bwMode="auto">
          <a:xfrm>
            <a:off x="3660775" y="4259263"/>
            <a:ext cx="488950" cy="1827212"/>
          </a:xfrm>
          <a:custGeom>
            <a:avLst/>
            <a:gdLst>
              <a:gd name="T0" fmla="*/ 0 w 343"/>
              <a:gd name="T1" fmla="*/ 0 h 1147"/>
              <a:gd name="T2" fmla="*/ 228 w 343"/>
              <a:gd name="T3" fmla="*/ 457 h 1147"/>
              <a:gd name="T4" fmla="*/ 2 w 343"/>
              <a:gd name="T5" fmla="*/ 918 h 1147"/>
              <a:gd name="T6" fmla="*/ 343 w 343"/>
              <a:gd name="T7" fmla="*/ 1147 h 1147"/>
              <a:gd name="T8" fmla="*/ 343 w 343"/>
              <a:gd name="T9" fmla="*/ 1147 h 1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3" h="1147">
                <a:moveTo>
                  <a:pt x="0" y="0"/>
                </a:moveTo>
                <a:lnTo>
                  <a:pt x="228" y="457"/>
                </a:lnTo>
                <a:lnTo>
                  <a:pt x="2" y="918"/>
                </a:lnTo>
                <a:lnTo>
                  <a:pt x="343" y="1147"/>
                </a:lnTo>
                <a:lnTo>
                  <a:pt x="343" y="1147"/>
                </a:lnTo>
              </a:path>
            </a:pathLst>
          </a:custGeom>
          <a:noFill/>
          <a:ln w="28575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08" name="Freeform 8"/>
          <p:cNvSpPr>
            <a:spLocks/>
          </p:cNvSpPr>
          <p:nvPr/>
        </p:nvSpPr>
        <p:spPr bwMode="auto">
          <a:xfrm>
            <a:off x="4968875" y="4943475"/>
            <a:ext cx="657225" cy="1117600"/>
          </a:xfrm>
          <a:custGeom>
            <a:avLst/>
            <a:gdLst>
              <a:gd name="T0" fmla="*/ 0 w 462"/>
              <a:gd name="T1" fmla="*/ 702 h 702"/>
              <a:gd name="T2" fmla="*/ 219 w 462"/>
              <a:gd name="T3" fmla="*/ 488 h 702"/>
              <a:gd name="T4" fmla="*/ 462 w 462"/>
              <a:gd name="T5" fmla="*/ 0 h 702"/>
              <a:gd name="T6" fmla="*/ 460 w 462"/>
              <a:gd name="T7" fmla="*/ 0 h 702"/>
              <a:gd name="T8" fmla="*/ 460 w 462"/>
              <a:gd name="T9" fmla="*/ 0 h 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2" h="702">
                <a:moveTo>
                  <a:pt x="0" y="702"/>
                </a:moveTo>
                <a:lnTo>
                  <a:pt x="219" y="488"/>
                </a:lnTo>
                <a:lnTo>
                  <a:pt x="462" y="0"/>
                </a:lnTo>
                <a:lnTo>
                  <a:pt x="460" y="0"/>
                </a:lnTo>
                <a:lnTo>
                  <a:pt x="460" y="0"/>
                </a:lnTo>
              </a:path>
            </a:pathLst>
          </a:custGeom>
          <a:noFill/>
          <a:ln w="28575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09" name="Line 9"/>
          <p:cNvSpPr>
            <a:spLocks noChangeShapeType="1"/>
          </p:cNvSpPr>
          <p:nvPr/>
        </p:nvSpPr>
        <p:spPr bwMode="auto">
          <a:xfrm flipH="1" flipV="1">
            <a:off x="3984625" y="4987925"/>
            <a:ext cx="901700" cy="889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10" name="Freeform 10"/>
          <p:cNvSpPr>
            <a:spLocks/>
          </p:cNvSpPr>
          <p:nvPr/>
        </p:nvSpPr>
        <p:spPr bwMode="auto">
          <a:xfrm>
            <a:off x="3581400" y="4987925"/>
            <a:ext cx="1695450" cy="1073150"/>
          </a:xfrm>
          <a:custGeom>
            <a:avLst/>
            <a:gdLst>
              <a:gd name="T0" fmla="*/ 0 w 1193"/>
              <a:gd name="T1" fmla="*/ 463 h 675"/>
              <a:gd name="T2" fmla="*/ 976 w 1193"/>
              <a:gd name="T3" fmla="*/ 675 h 675"/>
              <a:gd name="T4" fmla="*/ 286 w 1193"/>
              <a:gd name="T5" fmla="*/ 0 h 675"/>
              <a:gd name="T6" fmla="*/ 1193 w 1193"/>
              <a:gd name="T7" fmla="*/ 459 h 675"/>
              <a:gd name="T8" fmla="*/ 0 w 1193"/>
              <a:gd name="T9" fmla="*/ 463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93" h="675">
                <a:moveTo>
                  <a:pt x="0" y="463"/>
                </a:moveTo>
                <a:lnTo>
                  <a:pt x="976" y="675"/>
                </a:lnTo>
                <a:lnTo>
                  <a:pt x="286" y="0"/>
                </a:lnTo>
                <a:lnTo>
                  <a:pt x="1193" y="459"/>
                </a:lnTo>
                <a:lnTo>
                  <a:pt x="0" y="463"/>
                </a:lnTo>
              </a:path>
            </a:pathLst>
          </a:custGeom>
          <a:noFill/>
          <a:ln w="28575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11" name="Freeform 11"/>
          <p:cNvSpPr>
            <a:spLocks/>
          </p:cNvSpPr>
          <p:nvPr/>
        </p:nvSpPr>
        <p:spPr bwMode="auto">
          <a:xfrm>
            <a:off x="3660775" y="5076825"/>
            <a:ext cx="1308100" cy="984250"/>
          </a:xfrm>
          <a:custGeom>
            <a:avLst/>
            <a:gdLst>
              <a:gd name="T0" fmla="*/ 0 w 918"/>
              <a:gd name="T1" fmla="*/ 401 h 617"/>
              <a:gd name="T2" fmla="*/ 861 w 918"/>
              <a:gd name="T3" fmla="*/ 0 h 617"/>
              <a:gd name="T4" fmla="*/ 918 w 918"/>
              <a:gd name="T5" fmla="*/ 617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18" h="617">
                <a:moveTo>
                  <a:pt x="0" y="401"/>
                </a:moveTo>
                <a:lnTo>
                  <a:pt x="861" y="0"/>
                </a:lnTo>
                <a:lnTo>
                  <a:pt x="918" y="617"/>
                </a:lnTo>
              </a:path>
            </a:pathLst>
          </a:custGeom>
          <a:noFill/>
          <a:ln w="28575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12" name="Line 12"/>
          <p:cNvSpPr>
            <a:spLocks noChangeShapeType="1"/>
          </p:cNvSpPr>
          <p:nvPr/>
        </p:nvSpPr>
        <p:spPr bwMode="auto">
          <a:xfrm>
            <a:off x="4886325" y="5076825"/>
            <a:ext cx="390525" cy="6397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13" name="Freeform 13"/>
          <p:cNvSpPr>
            <a:spLocks/>
          </p:cNvSpPr>
          <p:nvPr/>
        </p:nvSpPr>
        <p:spPr bwMode="auto">
          <a:xfrm>
            <a:off x="4067175" y="5994400"/>
            <a:ext cx="165100" cy="177800"/>
          </a:xfrm>
          <a:custGeom>
            <a:avLst/>
            <a:gdLst>
              <a:gd name="T0" fmla="*/ 0 w 115"/>
              <a:gd name="T1" fmla="*/ 57 h 113"/>
              <a:gd name="T2" fmla="*/ 2 w 115"/>
              <a:gd name="T3" fmla="*/ 36 h 113"/>
              <a:gd name="T4" fmla="*/ 14 w 115"/>
              <a:gd name="T5" fmla="*/ 19 h 113"/>
              <a:gd name="T6" fmla="*/ 29 w 115"/>
              <a:gd name="T7" fmla="*/ 8 h 113"/>
              <a:gd name="T8" fmla="*/ 46 w 115"/>
              <a:gd name="T9" fmla="*/ 0 h 113"/>
              <a:gd name="T10" fmla="*/ 67 w 115"/>
              <a:gd name="T11" fmla="*/ 0 h 113"/>
              <a:gd name="T12" fmla="*/ 87 w 115"/>
              <a:gd name="T13" fmla="*/ 8 h 113"/>
              <a:gd name="T14" fmla="*/ 102 w 115"/>
              <a:gd name="T15" fmla="*/ 19 h 113"/>
              <a:gd name="T16" fmla="*/ 112 w 115"/>
              <a:gd name="T17" fmla="*/ 36 h 113"/>
              <a:gd name="T18" fmla="*/ 115 w 115"/>
              <a:gd name="T19" fmla="*/ 57 h 113"/>
              <a:gd name="T20" fmla="*/ 112 w 115"/>
              <a:gd name="T21" fmla="*/ 77 h 113"/>
              <a:gd name="T22" fmla="*/ 102 w 115"/>
              <a:gd name="T23" fmla="*/ 94 h 113"/>
              <a:gd name="T24" fmla="*/ 87 w 115"/>
              <a:gd name="T25" fmla="*/ 107 h 113"/>
              <a:gd name="T26" fmla="*/ 67 w 115"/>
              <a:gd name="T27" fmla="*/ 113 h 113"/>
              <a:gd name="T28" fmla="*/ 46 w 115"/>
              <a:gd name="T29" fmla="*/ 113 h 113"/>
              <a:gd name="T30" fmla="*/ 29 w 115"/>
              <a:gd name="T31" fmla="*/ 107 h 113"/>
              <a:gd name="T32" fmla="*/ 14 w 115"/>
              <a:gd name="T33" fmla="*/ 94 h 113"/>
              <a:gd name="T34" fmla="*/ 2 w 115"/>
              <a:gd name="T35" fmla="*/ 77 h 113"/>
              <a:gd name="T36" fmla="*/ 0 w 115"/>
              <a:gd name="T37" fmla="*/ 57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5" h="113">
                <a:moveTo>
                  <a:pt x="0" y="57"/>
                </a:moveTo>
                <a:lnTo>
                  <a:pt x="2" y="36"/>
                </a:lnTo>
                <a:lnTo>
                  <a:pt x="14" y="19"/>
                </a:lnTo>
                <a:lnTo>
                  <a:pt x="29" y="8"/>
                </a:lnTo>
                <a:lnTo>
                  <a:pt x="46" y="0"/>
                </a:lnTo>
                <a:lnTo>
                  <a:pt x="67" y="0"/>
                </a:lnTo>
                <a:lnTo>
                  <a:pt x="87" y="8"/>
                </a:lnTo>
                <a:lnTo>
                  <a:pt x="102" y="19"/>
                </a:lnTo>
                <a:lnTo>
                  <a:pt x="112" y="36"/>
                </a:lnTo>
                <a:lnTo>
                  <a:pt x="115" y="57"/>
                </a:lnTo>
                <a:lnTo>
                  <a:pt x="112" y="77"/>
                </a:lnTo>
                <a:lnTo>
                  <a:pt x="102" y="94"/>
                </a:lnTo>
                <a:lnTo>
                  <a:pt x="87" y="107"/>
                </a:lnTo>
                <a:lnTo>
                  <a:pt x="67" y="113"/>
                </a:lnTo>
                <a:lnTo>
                  <a:pt x="46" y="113"/>
                </a:lnTo>
                <a:lnTo>
                  <a:pt x="29" y="107"/>
                </a:lnTo>
                <a:lnTo>
                  <a:pt x="14" y="94"/>
                </a:lnTo>
                <a:lnTo>
                  <a:pt x="2" y="77"/>
                </a:lnTo>
                <a:lnTo>
                  <a:pt x="0" y="57"/>
                </a:lnTo>
                <a:close/>
              </a:path>
            </a:pathLst>
          </a:custGeom>
          <a:solidFill>
            <a:srgbClr val="000000"/>
          </a:solidFill>
          <a:ln w="28575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15" name="Freeform 15"/>
          <p:cNvSpPr>
            <a:spLocks/>
          </p:cNvSpPr>
          <p:nvPr/>
        </p:nvSpPr>
        <p:spPr bwMode="auto">
          <a:xfrm>
            <a:off x="4886325" y="5972175"/>
            <a:ext cx="161925" cy="180975"/>
          </a:xfrm>
          <a:custGeom>
            <a:avLst/>
            <a:gdLst>
              <a:gd name="T0" fmla="*/ 0 w 115"/>
              <a:gd name="T1" fmla="*/ 55 h 113"/>
              <a:gd name="T2" fmla="*/ 4 w 115"/>
              <a:gd name="T3" fmla="*/ 36 h 113"/>
              <a:gd name="T4" fmla="*/ 13 w 115"/>
              <a:gd name="T5" fmla="*/ 19 h 113"/>
              <a:gd name="T6" fmla="*/ 28 w 115"/>
              <a:gd name="T7" fmla="*/ 5 h 113"/>
              <a:gd name="T8" fmla="*/ 48 w 115"/>
              <a:gd name="T9" fmla="*/ 0 h 113"/>
              <a:gd name="T10" fmla="*/ 67 w 115"/>
              <a:gd name="T11" fmla="*/ 0 h 113"/>
              <a:gd name="T12" fmla="*/ 86 w 115"/>
              <a:gd name="T13" fmla="*/ 5 h 113"/>
              <a:gd name="T14" fmla="*/ 101 w 115"/>
              <a:gd name="T15" fmla="*/ 19 h 113"/>
              <a:gd name="T16" fmla="*/ 111 w 115"/>
              <a:gd name="T17" fmla="*/ 36 h 113"/>
              <a:gd name="T18" fmla="*/ 115 w 115"/>
              <a:gd name="T19" fmla="*/ 55 h 113"/>
              <a:gd name="T20" fmla="*/ 111 w 115"/>
              <a:gd name="T21" fmla="*/ 76 h 113"/>
              <a:gd name="T22" fmla="*/ 101 w 115"/>
              <a:gd name="T23" fmla="*/ 93 h 113"/>
              <a:gd name="T24" fmla="*/ 86 w 115"/>
              <a:gd name="T25" fmla="*/ 105 h 113"/>
              <a:gd name="T26" fmla="*/ 67 w 115"/>
              <a:gd name="T27" fmla="*/ 113 h 113"/>
              <a:gd name="T28" fmla="*/ 48 w 115"/>
              <a:gd name="T29" fmla="*/ 113 h 113"/>
              <a:gd name="T30" fmla="*/ 28 w 115"/>
              <a:gd name="T31" fmla="*/ 105 h 113"/>
              <a:gd name="T32" fmla="*/ 13 w 115"/>
              <a:gd name="T33" fmla="*/ 93 h 113"/>
              <a:gd name="T34" fmla="*/ 4 w 115"/>
              <a:gd name="T35" fmla="*/ 76 h 113"/>
              <a:gd name="T36" fmla="*/ 0 w 115"/>
              <a:gd name="T37" fmla="*/ 55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5" h="113">
                <a:moveTo>
                  <a:pt x="0" y="55"/>
                </a:moveTo>
                <a:lnTo>
                  <a:pt x="4" y="36"/>
                </a:lnTo>
                <a:lnTo>
                  <a:pt x="13" y="19"/>
                </a:lnTo>
                <a:lnTo>
                  <a:pt x="28" y="5"/>
                </a:lnTo>
                <a:lnTo>
                  <a:pt x="48" y="0"/>
                </a:lnTo>
                <a:lnTo>
                  <a:pt x="67" y="0"/>
                </a:lnTo>
                <a:lnTo>
                  <a:pt x="86" y="5"/>
                </a:lnTo>
                <a:lnTo>
                  <a:pt x="101" y="19"/>
                </a:lnTo>
                <a:lnTo>
                  <a:pt x="111" y="36"/>
                </a:lnTo>
                <a:lnTo>
                  <a:pt x="115" y="55"/>
                </a:lnTo>
                <a:lnTo>
                  <a:pt x="111" y="76"/>
                </a:lnTo>
                <a:lnTo>
                  <a:pt x="101" y="93"/>
                </a:lnTo>
                <a:lnTo>
                  <a:pt x="86" y="105"/>
                </a:lnTo>
                <a:lnTo>
                  <a:pt x="67" y="113"/>
                </a:lnTo>
                <a:lnTo>
                  <a:pt x="48" y="113"/>
                </a:lnTo>
                <a:lnTo>
                  <a:pt x="28" y="105"/>
                </a:lnTo>
                <a:lnTo>
                  <a:pt x="13" y="93"/>
                </a:lnTo>
                <a:lnTo>
                  <a:pt x="4" y="76"/>
                </a:lnTo>
                <a:lnTo>
                  <a:pt x="0" y="55"/>
                </a:lnTo>
                <a:close/>
              </a:path>
            </a:pathLst>
          </a:custGeom>
          <a:solidFill>
            <a:srgbClr val="000000"/>
          </a:solidFill>
          <a:ln w="28575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20" name="Freeform 20"/>
          <p:cNvSpPr>
            <a:spLocks/>
          </p:cNvSpPr>
          <p:nvPr/>
        </p:nvSpPr>
        <p:spPr bwMode="auto">
          <a:xfrm>
            <a:off x="5943600" y="5308600"/>
            <a:ext cx="165100" cy="177800"/>
          </a:xfrm>
          <a:custGeom>
            <a:avLst/>
            <a:gdLst>
              <a:gd name="T0" fmla="*/ 0 w 115"/>
              <a:gd name="T1" fmla="*/ 57 h 113"/>
              <a:gd name="T2" fmla="*/ 4 w 115"/>
              <a:gd name="T3" fmla="*/ 36 h 113"/>
              <a:gd name="T4" fmla="*/ 13 w 115"/>
              <a:gd name="T5" fmla="*/ 19 h 113"/>
              <a:gd name="T6" fmla="*/ 29 w 115"/>
              <a:gd name="T7" fmla="*/ 8 h 113"/>
              <a:gd name="T8" fmla="*/ 48 w 115"/>
              <a:gd name="T9" fmla="*/ 0 h 113"/>
              <a:gd name="T10" fmla="*/ 67 w 115"/>
              <a:gd name="T11" fmla="*/ 0 h 113"/>
              <a:gd name="T12" fmla="*/ 86 w 115"/>
              <a:gd name="T13" fmla="*/ 8 h 113"/>
              <a:gd name="T14" fmla="*/ 102 w 115"/>
              <a:gd name="T15" fmla="*/ 19 h 113"/>
              <a:gd name="T16" fmla="*/ 111 w 115"/>
              <a:gd name="T17" fmla="*/ 36 h 113"/>
              <a:gd name="T18" fmla="*/ 115 w 115"/>
              <a:gd name="T19" fmla="*/ 57 h 113"/>
              <a:gd name="T20" fmla="*/ 111 w 115"/>
              <a:gd name="T21" fmla="*/ 77 h 113"/>
              <a:gd name="T22" fmla="*/ 102 w 115"/>
              <a:gd name="T23" fmla="*/ 94 h 113"/>
              <a:gd name="T24" fmla="*/ 86 w 115"/>
              <a:gd name="T25" fmla="*/ 107 h 113"/>
              <a:gd name="T26" fmla="*/ 67 w 115"/>
              <a:gd name="T27" fmla="*/ 113 h 113"/>
              <a:gd name="T28" fmla="*/ 48 w 115"/>
              <a:gd name="T29" fmla="*/ 113 h 113"/>
              <a:gd name="T30" fmla="*/ 29 w 115"/>
              <a:gd name="T31" fmla="*/ 107 h 113"/>
              <a:gd name="T32" fmla="*/ 13 w 115"/>
              <a:gd name="T33" fmla="*/ 94 h 113"/>
              <a:gd name="T34" fmla="*/ 4 w 115"/>
              <a:gd name="T35" fmla="*/ 77 h 113"/>
              <a:gd name="T36" fmla="*/ 0 w 115"/>
              <a:gd name="T37" fmla="*/ 57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5" h="113">
                <a:moveTo>
                  <a:pt x="0" y="57"/>
                </a:moveTo>
                <a:lnTo>
                  <a:pt x="4" y="36"/>
                </a:lnTo>
                <a:lnTo>
                  <a:pt x="13" y="19"/>
                </a:lnTo>
                <a:lnTo>
                  <a:pt x="29" y="8"/>
                </a:lnTo>
                <a:lnTo>
                  <a:pt x="48" y="0"/>
                </a:lnTo>
                <a:lnTo>
                  <a:pt x="67" y="0"/>
                </a:lnTo>
                <a:lnTo>
                  <a:pt x="86" y="8"/>
                </a:lnTo>
                <a:lnTo>
                  <a:pt x="102" y="19"/>
                </a:lnTo>
                <a:lnTo>
                  <a:pt x="111" y="36"/>
                </a:lnTo>
                <a:lnTo>
                  <a:pt x="115" y="57"/>
                </a:lnTo>
                <a:lnTo>
                  <a:pt x="111" y="77"/>
                </a:lnTo>
                <a:lnTo>
                  <a:pt x="102" y="94"/>
                </a:lnTo>
                <a:lnTo>
                  <a:pt x="86" y="107"/>
                </a:lnTo>
                <a:lnTo>
                  <a:pt x="67" y="113"/>
                </a:lnTo>
                <a:lnTo>
                  <a:pt x="48" y="113"/>
                </a:lnTo>
                <a:lnTo>
                  <a:pt x="29" y="107"/>
                </a:lnTo>
                <a:lnTo>
                  <a:pt x="13" y="94"/>
                </a:lnTo>
                <a:lnTo>
                  <a:pt x="4" y="77"/>
                </a:lnTo>
                <a:lnTo>
                  <a:pt x="0" y="57"/>
                </a:lnTo>
                <a:close/>
              </a:path>
            </a:pathLst>
          </a:custGeom>
          <a:solidFill>
            <a:srgbClr val="000000"/>
          </a:solidFill>
          <a:ln w="28575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21" name="Freeform 21"/>
          <p:cNvSpPr>
            <a:spLocks/>
          </p:cNvSpPr>
          <p:nvPr/>
        </p:nvSpPr>
        <p:spPr bwMode="auto">
          <a:xfrm>
            <a:off x="5543550" y="4854575"/>
            <a:ext cx="165100" cy="177800"/>
          </a:xfrm>
          <a:custGeom>
            <a:avLst/>
            <a:gdLst>
              <a:gd name="T0" fmla="*/ 0 w 115"/>
              <a:gd name="T1" fmla="*/ 57 h 113"/>
              <a:gd name="T2" fmla="*/ 4 w 115"/>
              <a:gd name="T3" fmla="*/ 36 h 113"/>
              <a:gd name="T4" fmla="*/ 13 w 115"/>
              <a:gd name="T5" fmla="*/ 19 h 113"/>
              <a:gd name="T6" fmla="*/ 29 w 115"/>
              <a:gd name="T7" fmla="*/ 8 h 113"/>
              <a:gd name="T8" fmla="*/ 48 w 115"/>
              <a:gd name="T9" fmla="*/ 0 h 113"/>
              <a:gd name="T10" fmla="*/ 67 w 115"/>
              <a:gd name="T11" fmla="*/ 0 h 113"/>
              <a:gd name="T12" fmla="*/ 86 w 115"/>
              <a:gd name="T13" fmla="*/ 8 h 113"/>
              <a:gd name="T14" fmla="*/ 102 w 115"/>
              <a:gd name="T15" fmla="*/ 19 h 113"/>
              <a:gd name="T16" fmla="*/ 111 w 115"/>
              <a:gd name="T17" fmla="*/ 36 h 113"/>
              <a:gd name="T18" fmla="*/ 115 w 115"/>
              <a:gd name="T19" fmla="*/ 57 h 113"/>
              <a:gd name="T20" fmla="*/ 111 w 115"/>
              <a:gd name="T21" fmla="*/ 77 h 113"/>
              <a:gd name="T22" fmla="*/ 102 w 115"/>
              <a:gd name="T23" fmla="*/ 94 h 113"/>
              <a:gd name="T24" fmla="*/ 86 w 115"/>
              <a:gd name="T25" fmla="*/ 107 h 113"/>
              <a:gd name="T26" fmla="*/ 67 w 115"/>
              <a:gd name="T27" fmla="*/ 113 h 113"/>
              <a:gd name="T28" fmla="*/ 48 w 115"/>
              <a:gd name="T29" fmla="*/ 113 h 113"/>
              <a:gd name="T30" fmla="*/ 29 w 115"/>
              <a:gd name="T31" fmla="*/ 107 h 113"/>
              <a:gd name="T32" fmla="*/ 13 w 115"/>
              <a:gd name="T33" fmla="*/ 94 h 113"/>
              <a:gd name="T34" fmla="*/ 4 w 115"/>
              <a:gd name="T35" fmla="*/ 77 h 113"/>
              <a:gd name="T36" fmla="*/ 0 w 115"/>
              <a:gd name="T37" fmla="*/ 57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5" h="113">
                <a:moveTo>
                  <a:pt x="0" y="57"/>
                </a:moveTo>
                <a:lnTo>
                  <a:pt x="4" y="36"/>
                </a:lnTo>
                <a:lnTo>
                  <a:pt x="13" y="19"/>
                </a:lnTo>
                <a:lnTo>
                  <a:pt x="29" y="8"/>
                </a:lnTo>
                <a:lnTo>
                  <a:pt x="48" y="0"/>
                </a:lnTo>
                <a:lnTo>
                  <a:pt x="67" y="0"/>
                </a:lnTo>
                <a:lnTo>
                  <a:pt x="86" y="8"/>
                </a:lnTo>
                <a:lnTo>
                  <a:pt x="102" y="19"/>
                </a:lnTo>
                <a:lnTo>
                  <a:pt x="111" y="36"/>
                </a:lnTo>
                <a:lnTo>
                  <a:pt x="115" y="57"/>
                </a:lnTo>
                <a:lnTo>
                  <a:pt x="111" y="77"/>
                </a:lnTo>
                <a:lnTo>
                  <a:pt x="102" y="94"/>
                </a:lnTo>
                <a:lnTo>
                  <a:pt x="86" y="107"/>
                </a:lnTo>
                <a:lnTo>
                  <a:pt x="67" y="113"/>
                </a:lnTo>
                <a:lnTo>
                  <a:pt x="48" y="113"/>
                </a:lnTo>
                <a:lnTo>
                  <a:pt x="29" y="107"/>
                </a:lnTo>
                <a:lnTo>
                  <a:pt x="13" y="94"/>
                </a:lnTo>
                <a:lnTo>
                  <a:pt x="4" y="77"/>
                </a:lnTo>
                <a:lnTo>
                  <a:pt x="0" y="57"/>
                </a:lnTo>
                <a:close/>
              </a:path>
            </a:pathLst>
          </a:custGeom>
          <a:solidFill>
            <a:srgbClr val="000000"/>
          </a:solidFill>
          <a:ln w="28575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22" name="Freeform 22"/>
          <p:cNvSpPr>
            <a:spLocks/>
          </p:cNvSpPr>
          <p:nvPr/>
        </p:nvSpPr>
        <p:spPr bwMode="auto">
          <a:xfrm>
            <a:off x="3048000" y="6086475"/>
            <a:ext cx="165100" cy="177800"/>
          </a:xfrm>
          <a:custGeom>
            <a:avLst/>
            <a:gdLst>
              <a:gd name="T0" fmla="*/ 0 w 115"/>
              <a:gd name="T1" fmla="*/ 57 h 113"/>
              <a:gd name="T2" fmla="*/ 4 w 115"/>
              <a:gd name="T3" fmla="*/ 36 h 113"/>
              <a:gd name="T4" fmla="*/ 13 w 115"/>
              <a:gd name="T5" fmla="*/ 19 h 113"/>
              <a:gd name="T6" fmla="*/ 29 w 115"/>
              <a:gd name="T7" fmla="*/ 8 h 113"/>
              <a:gd name="T8" fmla="*/ 48 w 115"/>
              <a:gd name="T9" fmla="*/ 0 h 113"/>
              <a:gd name="T10" fmla="*/ 67 w 115"/>
              <a:gd name="T11" fmla="*/ 0 h 113"/>
              <a:gd name="T12" fmla="*/ 86 w 115"/>
              <a:gd name="T13" fmla="*/ 8 h 113"/>
              <a:gd name="T14" fmla="*/ 102 w 115"/>
              <a:gd name="T15" fmla="*/ 19 h 113"/>
              <a:gd name="T16" fmla="*/ 111 w 115"/>
              <a:gd name="T17" fmla="*/ 36 h 113"/>
              <a:gd name="T18" fmla="*/ 115 w 115"/>
              <a:gd name="T19" fmla="*/ 57 h 113"/>
              <a:gd name="T20" fmla="*/ 111 w 115"/>
              <a:gd name="T21" fmla="*/ 77 h 113"/>
              <a:gd name="T22" fmla="*/ 102 w 115"/>
              <a:gd name="T23" fmla="*/ 94 h 113"/>
              <a:gd name="T24" fmla="*/ 86 w 115"/>
              <a:gd name="T25" fmla="*/ 107 h 113"/>
              <a:gd name="T26" fmla="*/ 67 w 115"/>
              <a:gd name="T27" fmla="*/ 113 h 113"/>
              <a:gd name="T28" fmla="*/ 48 w 115"/>
              <a:gd name="T29" fmla="*/ 113 h 113"/>
              <a:gd name="T30" fmla="*/ 29 w 115"/>
              <a:gd name="T31" fmla="*/ 107 h 113"/>
              <a:gd name="T32" fmla="*/ 13 w 115"/>
              <a:gd name="T33" fmla="*/ 94 h 113"/>
              <a:gd name="T34" fmla="*/ 4 w 115"/>
              <a:gd name="T35" fmla="*/ 77 h 113"/>
              <a:gd name="T36" fmla="*/ 0 w 115"/>
              <a:gd name="T37" fmla="*/ 57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5" h="113">
                <a:moveTo>
                  <a:pt x="0" y="57"/>
                </a:moveTo>
                <a:lnTo>
                  <a:pt x="4" y="36"/>
                </a:lnTo>
                <a:lnTo>
                  <a:pt x="13" y="19"/>
                </a:lnTo>
                <a:lnTo>
                  <a:pt x="29" y="8"/>
                </a:lnTo>
                <a:lnTo>
                  <a:pt x="48" y="0"/>
                </a:lnTo>
                <a:lnTo>
                  <a:pt x="67" y="0"/>
                </a:lnTo>
                <a:lnTo>
                  <a:pt x="86" y="8"/>
                </a:lnTo>
                <a:lnTo>
                  <a:pt x="102" y="19"/>
                </a:lnTo>
                <a:lnTo>
                  <a:pt x="111" y="36"/>
                </a:lnTo>
                <a:lnTo>
                  <a:pt x="115" y="57"/>
                </a:lnTo>
                <a:lnTo>
                  <a:pt x="111" y="77"/>
                </a:lnTo>
                <a:lnTo>
                  <a:pt x="102" y="94"/>
                </a:lnTo>
                <a:lnTo>
                  <a:pt x="86" y="107"/>
                </a:lnTo>
                <a:lnTo>
                  <a:pt x="67" y="113"/>
                </a:lnTo>
                <a:lnTo>
                  <a:pt x="48" y="113"/>
                </a:lnTo>
                <a:lnTo>
                  <a:pt x="29" y="107"/>
                </a:lnTo>
                <a:lnTo>
                  <a:pt x="13" y="94"/>
                </a:lnTo>
                <a:lnTo>
                  <a:pt x="4" y="77"/>
                </a:lnTo>
                <a:lnTo>
                  <a:pt x="0" y="57"/>
                </a:lnTo>
                <a:close/>
              </a:path>
            </a:pathLst>
          </a:custGeom>
          <a:solidFill>
            <a:srgbClr val="000000"/>
          </a:solidFill>
          <a:ln w="28575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23" name="Freeform 23"/>
          <p:cNvSpPr>
            <a:spLocks/>
          </p:cNvSpPr>
          <p:nvPr/>
        </p:nvSpPr>
        <p:spPr bwMode="auto">
          <a:xfrm>
            <a:off x="2514600" y="5095875"/>
            <a:ext cx="165100" cy="177800"/>
          </a:xfrm>
          <a:custGeom>
            <a:avLst/>
            <a:gdLst>
              <a:gd name="T0" fmla="*/ 0 w 115"/>
              <a:gd name="T1" fmla="*/ 57 h 113"/>
              <a:gd name="T2" fmla="*/ 4 w 115"/>
              <a:gd name="T3" fmla="*/ 36 h 113"/>
              <a:gd name="T4" fmla="*/ 13 w 115"/>
              <a:gd name="T5" fmla="*/ 19 h 113"/>
              <a:gd name="T6" fmla="*/ 29 w 115"/>
              <a:gd name="T7" fmla="*/ 8 h 113"/>
              <a:gd name="T8" fmla="*/ 48 w 115"/>
              <a:gd name="T9" fmla="*/ 0 h 113"/>
              <a:gd name="T10" fmla="*/ 67 w 115"/>
              <a:gd name="T11" fmla="*/ 0 h 113"/>
              <a:gd name="T12" fmla="*/ 86 w 115"/>
              <a:gd name="T13" fmla="*/ 8 h 113"/>
              <a:gd name="T14" fmla="*/ 102 w 115"/>
              <a:gd name="T15" fmla="*/ 19 h 113"/>
              <a:gd name="T16" fmla="*/ 111 w 115"/>
              <a:gd name="T17" fmla="*/ 36 h 113"/>
              <a:gd name="T18" fmla="*/ 115 w 115"/>
              <a:gd name="T19" fmla="*/ 57 h 113"/>
              <a:gd name="T20" fmla="*/ 111 w 115"/>
              <a:gd name="T21" fmla="*/ 77 h 113"/>
              <a:gd name="T22" fmla="*/ 102 w 115"/>
              <a:gd name="T23" fmla="*/ 94 h 113"/>
              <a:gd name="T24" fmla="*/ 86 w 115"/>
              <a:gd name="T25" fmla="*/ 107 h 113"/>
              <a:gd name="T26" fmla="*/ 67 w 115"/>
              <a:gd name="T27" fmla="*/ 113 h 113"/>
              <a:gd name="T28" fmla="*/ 48 w 115"/>
              <a:gd name="T29" fmla="*/ 113 h 113"/>
              <a:gd name="T30" fmla="*/ 29 w 115"/>
              <a:gd name="T31" fmla="*/ 107 h 113"/>
              <a:gd name="T32" fmla="*/ 13 w 115"/>
              <a:gd name="T33" fmla="*/ 94 h 113"/>
              <a:gd name="T34" fmla="*/ 4 w 115"/>
              <a:gd name="T35" fmla="*/ 77 h 113"/>
              <a:gd name="T36" fmla="*/ 0 w 115"/>
              <a:gd name="T37" fmla="*/ 57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5" h="113">
                <a:moveTo>
                  <a:pt x="0" y="57"/>
                </a:moveTo>
                <a:lnTo>
                  <a:pt x="4" y="36"/>
                </a:lnTo>
                <a:lnTo>
                  <a:pt x="13" y="19"/>
                </a:lnTo>
                <a:lnTo>
                  <a:pt x="29" y="8"/>
                </a:lnTo>
                <a:lnTo>
                  <a:pt x="48" y="0"/>
                </a:lnTo>
                <a:lnTo>
                  <a:pt x="67" y="0"/>
                </a:lnTo>
                <a:lnTo>
                  <a:pt x="86" y="8"/>
                </a:lnTo>
                <a:lnTo>
                  <a:pt x="102" y="19"/>
                </a:lnTo>
                <a:lnTo>
                  <a:pt x="111" y="36"/>
                </a:lnTo>
                <a:lnTo>
                  <a:pt x="115" y="57"/>
                </a:lnTo>
                <a:lnTo>
                  <a:pt x="111" y="77"/>
                </a:lnTo>
                <a:lnTo>
                  <a:pt x="102" y="94"/>
                </a:lnTo>
                <a:lnTo>
                  <a:pt x="86" y="107"/>
                </a:lnTo>
                <a:lnTo>
                  <a:pt x="67" y="113"/>
                </a:lnTo>
                <a:lnTo>
                  <a:pt x="48" y="113"/>
                </a:lnTo>
                <a:lnTo>
                  <a:pt x="29" y="107"/>
                </a:lnTo>
                <a:lnTo>
                  <a:pt x="13" y="94"/>
                </a:lnTo>
                <a:lnTo>
                  <a:pt x="4" y="77"/>
                </a:lnTo>
                <a:lnTo>
                  <a:pt x="0" y="57"/>
                </a:lnTo>
                <a:close/>
              </a:path>
            </a:pathLst>
          </a:custGeom>
          <a:solidFill>
            <a:srgbClr val="000000"/>
          </a:solidFill>
          <a:ln w="28575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24" name="Freeform 24"/>
          <p:cNvSpPr>
            <a:spLocks/>
          </p:cNvSpPr>
          <p:nvPr/>
        </p:nvSpPr>
        <p:spPr bwMode="auto">
          <a:xfrm>
            <a:off x="5943600" y="5842000"/>
            <a:ext cx="165100" cy="177800"/>
          </a:xfrm>
          <a:custGeom>
            <a:avLst/>
            <a:gdLst>
              <a:gd name="T0" fmla="*/ 0 w 115"/>
              <a:gd name="T1" fmla="*/ 57 h 113"/>
              <a:gd name="T2" fmla="*/ 4 w 115"/>
              <a:gd name="T3" fmla="*/ 36 h 113"/>
              <a:gd name="T4" fmla="*/ 13 w 115"/>
              <a:gd name="T5" fmla="*/ 19 h 113"/>
              <a:gd name="T6" fmla="*/ 29 w 115"/>
              <a:gd name="T7" fmla="*/ 8 h 113"/>
              <a:gd name="T8" fmla="*/ 48 w 115"/>
              <a:gd name="T9" fmla="*/ 0 h 113"/>
              <a:gd name="T10" fmla="*/ 67 w 115"/>
              <a:gd name="T11" fmla="*/ 0 h 113"/>
              <a:gd name="T12" fmla="*/ 86 w 115"/>
              <a:gd name="T13" fmla="*/ 8 h 113"/>
              <a:gd name="T14" fmla="*/ 102 w 115"/>
              <a:gd name="T15" fmla="*/ 19 h 113"/>
              <a:gd name="T16" fmla="*/ 111 w 115"/>
              <a:gd name="T17" fmla="*/ 36 h 113"/>
              <a:gd name="T18" fmla="*/ 115 w 115"/>
              <a:gd name="T19" fmla="*/ 57 h 113"/>
              <a:gd name="T20" fmla="*/ 111 w 115"/>
              <a:gd name="T21" fmla="*/ 77 h 113"/>
              <a:gd name="T22" fmla="*/ 102 w 115"/>
              <a:gd name="T23" fmla="*/ 94 h 113"/>
              <a:gd name="T24" fmla="*/ 86 w 115"/>
              <a:gd name="T25" fmla="*/ 107 h 113"/>
              <a:gd name="T26" fmla="*/ 67 w 115"/>
              <a:gd name="T27" fmla="*/ 113 h 113"/>
              <a:gd name="T28" fmla="*/ 48 w 115"/>
              <a:gd name="T29" fmla="*/ 113 h 113"/>
              <a:gd name="T30" fmla="*/ 29 w 115"/>
              <a:gd name="T31" fmla="*/ 107 h 113"/>
              <a:gd name="T32" fmla="*/ 13 w 115"/>
              <a:gd name="T33" fmla="*/ 94 h 113"/>
              <a:gd name="T34" fmla="*/ 4 w 115"/>
              <a:gd name="T35" fmla="*/ 77 h 113"/>
              <a:gd name="T36" fmla="*/ 0 w 115"/>
              <a:gd name="T37" fmla="*/ 57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5" h="113">
                <a:moveTo>
                  <a:pt x="0" y="57"/>
                </a:moveTo>
                <a:lnTo>
                  <a:pt x="4" y="36"/>
                </a:lnTo>
                <a:lnTo>
                  <a:pt x="13" y="19"/>
                </a:lnTo>
                <a:lnTo>
                  <a:pt x="29" y="8"/>
                </a:lnTo>
                <a:lnTo>
                  <a:pt x="48" y="0"/>
                </a:lnTo>
                <a:lnTo>
                  <a:pt x="67" y="0"/>
                </a:lnTo>
                <a:lnTo>
                  <a:pt x="86" y="8"/>
                </a:lnTo>
                <a:lnTo>
                  <a:pt x="102" y="19"/>
                </a:lnTo>
                <a:lnTo>
                  <a:pt x="111" y="36"/>
                </a:lnTo>
                <a:lnTo>
                  <a:pt x="115" y="57"/>
                </a:lnTo>
                <a:lnTo>
                  <a:pt x="111" y="77"/>
                </a:lnTo>
                <a:lnTo>
                  <a:pt x="102" y="94"/>
                </a:lnTo>
                <a:lnTo>
                  <a:pt x="86" y="107"/>
                </a:lnTo>
                <a:lnTo>
                  <a:pt x="67" y="113"/>
                </a:lnTo>
                <a:lnTo>
                  <a:pt x="48" y="113"/>
                </a:lnTo>
                <a:lnTo>
                  <a:pt x="29" y="107"/>
                </a:lnTo>
                <a:lnTo>
                  <a:pt x="13" y="94"/>
                </a:lnTo>
                <a:lnTo>
                  <a:pt x="4" y="77"/>
                </a:lnTo>
                <a:lnTo>
                  <a:pt x="0" y="57"/>
                </a:lnTo>
                <a:close/>
              </a:path>
            </a:pathLst>
          </a:custGeom>
          <a:solidFill>
            <a:srgbClr val="000000"/>
          </a:solidFill>
          <a:ln w="28575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25" name="Line 25"/>
          <p:cNvSpPr>
            <a:spLocks noChangeShapeType="1"/>
          </p:cNvSpPr>
          <p:nvPr/>
        </p:nvSpPr>
        <p:spPr bwMode="auto">
          <a:xfrm flipV="1">
            <a:off x="2514600" y="5032375"/>
            <a:ext cx="1390650" cy="1381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26" name="Line 26"/>
          <p:cNvSpPr>
            <a:spLocks noChangeShapeType="1"/>
          </p:cNvSpPr>
          <p:nvPr/>
        </p:nvSpPr>
        <p:spPr bwMode="auto">
          <a:xfrm flipV="1">
            <a:off x="3213100" y="5716588"/>
            <a:ext cx="447675" cy="4365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27" name="Line 27"/>
          <p:cNvSpPr>
            <a:spLocks noChangeShapeType="1"/>
          </p:cNvSpPr>
          <p:nvPr/>
        </p:nvSpPr>
        <p:spPr bwMode="auto">
          <a:xfrm>
            <a:off x="2514600" y="5170488"/>
            <a:ext cx="1146175" cy="5461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28" name="Line 28"/>
          <p:cNvSpPr>
            <a:spLocks noChangeShapeType="1"/>
          </p:cNvSpPr>
          <p:nvPr/>
        </p:nvSpPr>
        <p:spPr bwMode="auto">
          <a:xfrm flipH="1">
            <a:off x="3984625" y="4348163"/>
            <a:ext cx="654050" cy="639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29" name="Line 29"/>
          <p:cNvSpPr>
            <a:spLocks noChangeShapeType="1"/>
          </p:cNvSpPr>
          <p:nvPr/>
        </p:nvSpPr>
        <p:spPr bwMode="auto">
          <a:xfrm>
            <a:off x="4638675" y="4343400"/>
            <a:ext cx="247650" cy="7334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30" name="Line 30"/>
          <p:cNvSpPr>
            <a:spLocks noChangeShapeType="1"/>
          </p:cNvSpPr>
          <p:nvPr/>
        </p:nvSpPr>
        <p:spPr bwMode="auto">
          <a:xfrm flipV="1">
            <a:off x="4886325" y="4899025"/>
            <a:ext cx="739775" cy="177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31" name="Line 31"/>
          <p:cNvSpPr>
            <a:spLocks noChangeShapeType="1"/>
          </p:cNvSpPr>
          <p:nvPr/>
        </p:nvSpPr>
        <p:spPr bwMode="auto">
          <a:xfrm flipV="1">
            <a:off x="5276850" y="5451475"/>
            <a:ext cx="666750" cy="2651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32" name="Line 32"/>
          <p:cNvSpPr>
            <a:spLocks noChangeShapeType="1"/>
          </p:cNvSpPr>
          <p:nvPr/>
        </p:nvSpPr>
        <p:spPr bwMode="auto">
          <a:xfrm>
            <a:off x="5276850" y="5716588"/>
            <a:ext cx="831850" cy="255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14" name="Freeform 14"/>
          <p:cNvSpPr>
            <a:spLocks/>
          </p:cNvSpPr>
          <p:nvPr/>
        </p:nvSpPr>
        <p:spPr bwMode="auto">
          <a:xfrm>
            <a:off x="3905250" y="4899025"/>
            <a:ext cx="161925" cy="177800"/>
          </a:xfrm>
          <a:custGeom>
            <a:avLst/>
            <a:gdLst>
              <a:gd name="T0" fmla="*/ 0 w 115"/>
              <a:gd name="T1" fmla="*/ 55 h 113"/>
              <a:gd name="T2" fmla="*/ 4 w 115"/>
              <a:gd name="T3" fmla="*/ 36 h 113"/>
              <a:gd name="T4" fmla="*/ 14 w 115"/>
              <a:gd name="T5" fmla="*/ 19 h 113"/>
              <a:gd name="T6" fmla="*/ 29 w 115"/>
              <a:gd name="T7" fmla="*/ 6 h 113"/>
              <a:gd name="T8" fmla="*/ 48 w 115"/>
              <a:gd name="T9" fmla="*/ 0 h 113"/>
              <a:gd name="T10" fmla="*/ 69 w 115"/>
              <a:gd name="T11" fmla="*/ 0 h 113"/>
              <a:gd name="T12" fmla="*/ 87 w 115"/>
              <a:gd name="T13" fmla="*/ 6 h 113"/>
              <a:gd name="T14" fmla="*/ 102 w 115"/>
              <a:gd name="T15" fmla="*/ 19 h 113"/>
              <a:gd name="T16" fmla="*/ 113 w 115"/>
              <a:gd name="T17" fmla="*/ 36 h 113"/>
              <a:gd name="T18" fmla="*/ 115 w 115"/>
              <a:gd name="T19" fmla="*/ 55 h 113"/>
              <a:gd name="T20" fmla="*/ 113 w 115"/>
              <a:gd name="T21" fmla="*/ 76 h 113"/>
              <a:gd name="T22" fmla="*/ 102 w 115"/>
              <a:gd name="T23" fmla="*/ 93 h 113"/>
              <a:gd name="T24" fmla="*/ 87 w 115"/>
              <a:gd name="T25" fmla="*/ 105 h 113"/>
              <a:gd name="T26" fmla="*/ 69 w 115"/>
              <a:gd name="T27" fmla="*/ 113 h 113"/>
              <a:gd name="T28" fmla="*/ 48 w 115"/>
              <a:gd name="T29" fmla="*/ 113 h 113"/>
              <a:gd name="T30" fmla="*/ 29 w 115"/>
              <a:gd name="T31" fmla="*/ 105 h 113"/>
              <a:gd name="T32" fmla="*/ 14 w 115"/>
              <a:gd name="T33" fmla="*/ 93 h 113"/>
              <a:gd name="T34" fmla="*/ 4 w 115"/>
              <a:gd name="T35" fmla="*/ 76 h 113"/>
              <a:gd name="T36" fmla="*/ 0 w 115"/>
              <a:gd name="T37" fmla="*/ 55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5" h="113">
                <a:moveTo>
                  <a:pt x="0" y="55"/>
                </a:moveTo>
                <a:lnTo>
                  <a:pt x="4" y="36"/>
                </a:lnTo>
                <a:lnTo>
                  <a:pt x="14" y="19"/>
                </a:lnTo>
                <a:lnTo>
                  <a:pt x="29" y="6"/>
                </a:lnTo>
                <a:lnTo>
                  <a:pt x="48" y="0"/>
                </a:lnTo>
                <a:lnTo>
                  <a:pt x="69" y="0"/>
                </a:lnTo>
                <a:lnTo>
                  <a:pt x="87" y="6"/>
                </a:lnTo>
                <a:lnTo>
                  <a:pt x="102" y="19"/>
                </a:lnTo>
                <a:lnTo>
                  <a:pt x="113" y="36"/>
                </a:lnTo>
                <a:lnTo>
                  <a:pt x="115" y="55"/>
                </a:lnTo>
                <a:lnTo>
                  <a:pt x="113" y="76"/>
                </a:lnTo>
                <a:lnTo>
                  <a:pt x="102" y="93"/>
                </a:lnTo>
                <a:lnTo>
                  <a:pt x="87" y="105"/>
                </a:lnTo>
                <a:lnTo>
                  <a:pt x="69" y="113"/>
                </a:lnTo>
                <a:lnTo>
                  <a:pt x="48" y="113"/>
                </a:lnTo>
                <a:lnTo>
                  <a:pt x="29" y="105"/>
                </a:lnTo>
                <a:lnTo>
                  <a:pt x="14" y="93"/>
                </a:lnTo>
                <a:lnTo>
                  <a:pt x="4" y="76"/>
                </a:lnTo>
                <a:lnTo>
                  <a:pt x="0" y="55"/>
                </a:lnTo>
                <a:close/>
              </a:path>
            </a:pathLst>
          </a:custGeom>
          <a:solidFill>
            <a:srgbClr val="C0C0C0"/>
          </a:solidFill>
          <a:ln w="28575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16" name="Freeform 16"/>
          <p:cNvSpPr>
            <a:spLocks/>
          </p:cNvSpPr>
          <p:nvPr/>
        </p:nvSpPr>
        <p:spPr bwMode="auto">
          <a:xfrm>
            <a:off x="5194300" y="5627688"/>
            <a:ext cx="163513" cy="180975"/>
          </a:xfrm>
          <a:custGeom>
            <a:avLst/>
            <a:gdLst>
              <a:gd name="T0" fmla="*/ 0 w 115"/>
              <a:gd name="T1" fmla="*/ 55 h 112"/>
              <a:gd name="T2" fmla="*/ 4 w 115"/>
              <a:gd name="T3" fmla="*/ 36 h 112"/>
              <a:gd name="T4" fmla="*/ 14 w 115"/>
              <a:gd name="T5" fmla="*/ 19 h 112"/>
              <a:gd name="T6" fmla="*/ 29 w 115"/>
              <a:gd name="T7" fmla="*/ 5 h 112"/>
              <a:gd name="T8" fmla="*/ 48 w 115"/>
              <a:gd name="T9" fmla="*/ 0 h 112"/>
              <a:gd name="T10" fmla="*/ 69 w 115"/>
              <a:gd name="T11" fmla="*/ 0 h 112"/>
              <a:gd name="T12" fmla="*/ 87 w 115"/>
              <a:gd name="T13" fmla="*/ 5 h 112"/>
              <a:gd name="T14" fmla="*/ 102 w 115"/>
              <a:gd name="T15" fmla="*/ 19 h 112"/>
              <a:gd name="T16" fmla="*/ 114 w 115"/>
              <a:gd name="T17" fmla="*/ 36 h 112"/>
              <a:gd name="T18" fmla="*/ 115 w 115"/>
              <a:gd name="T19" fmla="*/ 55 h 112"/>
              <a:gd name="T20" fmla="*/ 114 w 115"/>
              <a:gd name="T21" fmla="*/ 74 h 112"/>
              <a:gd name="T22" fmla="*/ 102 w 115"/>
              <a:gd name="T23" fmla="*/ 91 h 112"/>
              <a:gd name="T24" fmla="*/ 87 w 115"/>
              <a:gd name="T25" fmla="*/ 105 h 112"/>
              <a:gd name="T26" fmla="*/ 69 w 115"/>
              <a:gd name="T27" fmla="*/ 112 h 112"/>
              <a:gd name="T28" fmla="*/ 48 w 115"/>
              <a:gd name="T29" fmla="*/ 112 h 112"/>
              <a:gd name="T30" fmla="*/ 29 w 115"/>
              <a:gd name="T31" fmla="*/ 105 h 112"/>
              <a:gd name="T32" fmla="*/ 14 w 115"/>
              <a:gd name="T33" fmla="*/ 91 h 112"/>
              <a:gd name="T34" fmla="*/ 4 w 115"/>
              <a:gd name="T35" fmla="*/ 74 h 112"/>
              <a:gd name="T36" fmla="*/ 0 w 115"/>
              <a:gd name="T37" fmla="*/ 55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5" h="112">
                <a:moveTo>
                  <a:pt x="0" y="55"/>
                </a:moveTo>
                <a:lnTo>
                  <a:pt x="4" y="36"/>
                </a:lnTo>
                <a:lnTo>
                  <a:pt x="14" y="19"/>
                </a:lnTo>
                <a:lnTo>
                  <a:pt x="29" y="5"/>
                </a:lnTo>
                <a:lnTo>
                  <a:pt x="48" y="0"/>
                </a:lnTo>
                <a:lnTo>
                  <a:pt x="69" y="0"/>
                </a:lnTo>
                <a:lnTo>
                  <a:pt x="87" y="5"/>
                </a:lnTo>
                <a:lnTo>
                  <a:pt x="102" y="19"/>
                </a:lnTo>
                <a:lnTo>
                  <a:pt x="114" y="36"/>
                </a:lnTo>
                <a:lnTo>
                  <a:pt x="115" y="55"/>
                </a:lnTo>
                <a:lnTo>
                  <a:pt x="114" y="74"/>
                </a:lnTo>
                <a:lnTo>
                  <a:pt x="102" y="91"/>
                </a:lnTo>
                <a:lnTo>
                  <a:pt x="87" y="105"/>
                </a:lnTo>
                <a:lnTo>
                  <a:pt x="69" y="112"/>
                </a:lnTo>
                <a:lnTo>
                  <a:pt x="48" y="112"/>
                </a:lnTo>
                <a:lnTo>
                  <a:pt x="29" y="105"/>
                </a:lnTo>
                <a:lnTo>
                  <a:pt x="14" y="91"/>
                </a:lnTo>
                <a:lnTo>
                  <a:pt x="4" y="74"/>
                </a:lnTo>
                <a:lnTo>
                  <a:pt x="0" y="55"/>
                </a:lnTo>
                <a:close/>
              </a:path>
            </a:pathLst>
          </a:custGeom>
          <a:solidFill>
            <a:srgbClr val="C0C0C0"/>
          </a:solidFill>
          <a:ln w="28575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17" name="Freeform 17"/>
          <p:cNvSpPr>
            <a:spLocks/>
          </p:cNvSpPr>
          <p:nvPr/>
        </p:nvSpPr>
        <p:spPr bwMode="auto">
          <a:xfrm>
            <a:off x="4803775" y="4991100"/>
            <a:ext cx="165100" cy="179388"/>
          </a:xfrm>
          <a:custGeom>
            <a:avLst/>
            <a:gdLst>
              <a:gd name="T0" fmla="*/ 0 w 115"/>
              <a:gd name="T1" fmla="*/ 56 h 113"/>
              <a:gd name="T2" fmla="*/ 4 w 115"/>
              <a:gd name="T3" fmla="*/ 36 h 113"/>
              <a:gd name="T4" fmla="*/ 14 w 115"/>
              <a:gd name="T5" fmla="*/ 19 h 113"/>
              <a:gd name="T6" fmla="*/ 29 w 115"/>
              <a:gd name="T7" fmla="*/ 6 h 113"/>
              <a:gd name="T8" fmla="*/ 48 w 115"/>
              <a:gd name="T9" fmla="*/ 0 h 113"/>
              <a:gd name="T10" fmla="*/ 67 w 115"/>
              <a:gd name="T11" fmla="*/ 0 h 113"/>
              <a:gd name="T12" fmla="*/ 86 w 115"/>
              <a:gd name="T13" fmla="*/ 6 h 113"/>
              <a:gd name="T14" fmla="*/ 102 w 115"/>
              <a:gd name="T15" fmla="*/ 19 h 113"/>
              <a:gd name="T16" fmla="*/ 111 w 115"/>
              <a:gd name="T17" fmla="*/ 36 h 113"/>
              <a:gd name="T18" fmla="*/ 115 w 115"/>
              <a:gd name="T19" fmla="*/ 56 h 113"/>
              <a:gd name="T20" fmla="*/ 111 w 115"/>
              <a:gd name="T21" fmla="*/ 77 h 113"/>
              <a:gd name="T22" fmla="*/ 102 w 115"/>
              <a:gd name="T23" fmla="*/ 94 h 113"/>
              <a:gd name="T24" fmla="*/ 86 w 115"/>
              <a:gd name="T25" fmla="*/ 105 h 113"/>
              <a:gd name="T26" fmla="*/ 67 w 115"/>
              <a:gd name="T27" fmla="*/ 113 h 113"/>
              <a:gd name="T28" fmla="*/ 48 w 115"/>
              <a:gd name="T29" fmla="*/ 113 h 113"/>
              <a:gd name="T30" fmla="*/ 29 w 115"/>
              <a:gd name="T31" fmla="*/ 105 h 113"/>
              <a:gd name="T32" fmla="*/ 14 w 115"/>
              <a:gd name="T33" fmla="*/ 94 h 113"/>
              <a:gd name="T34" fmla="*/ 4 w 115"/>
              <a:gd name="T35" fmla="*/ 77 h 113"/>
              <a:gd name="T36" fmla="*/ 0 w 115"/>
              <a:gd name="T37" fmla="*/ 56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5" h="113">
                <a:moveTo>
                  <a:pt x="0" y="56"/>
                </a:moveTo>
                <a:lnTo>
                  <a:pt x="4" y="36"/>
                </a:lnTo>
                <a:lnTo>
                  <a:pt x="14" y="19"/>
                </a:lnTo>
                <a:lnTo>
                  <a:pt x="29" y="6"/>
                </a:lnTo>
                <a:lnTo>
                  <a:pt x="48" y="0"/>
                </a:lnTo>
                <a:lnTo>
                  <a:pt x="67" y="0"/>
                </a:lnTo>
                <a:lnTo>
                  <a:pt x="86" y="6"/>
                </a:lnTo>
                <a:lnTo>
                  <a:pt x="102" y="19"/>
                </a:lnTo>
                <a:lnTo>
                  <a:pt x="111" y="36"/>
                </a:lnTo>
                <a:lnTo>
                  <a:pt x="115" y="56"/>
                </a:lnTo>
                <a:lnTo>
                  <a:pt x="111" y="77"/>
                </a:lnTo>
                <a:lnTo>
                  <a:pt x="102" y="94"/>
                </a:lnTo>
                <a:lnTo>
                  <a:pt x="86" y="105"/>
                </a:lnTo>
                <a:lnTo>
                  <a:pt x="67" y="113"/>
                </a:lnTo>
                <a:lnTo>
                  <a:pt x="48" y="113"/>
                </a:lnTo>
                <a:lnTo>
                  <a:pt x="29" y="105"/>
                </a:lnTo>
                <a:lnTo>
                  <a:pt x="14" y="94"/>
                </a:lnTo>
                <a:lnTo>
                  <a:pt x="4" y="77"/>
                </a:lnTo>
                <a:lnTo>
                  <a:pt x="0" y="56"/>
                </a:lnTo>
                <a:close/>
              </a:path>
            </a:pathLst>
          </a:custGeom>
          <a:solidFill>
            <a:srgbClr val="C0C0C0"/>
          </a:solidFill>
          <a:ln w="28575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18" name="Freeform 18"/>
          <p:cNvSpPr>
            <a:spLocks/>
          </p:cNvSpPr>
          <p:nvPr/>
        </p:nvSpPr>
        <p:spPr bwMode="auto">
          <a:xfrm>
            <a:off x="3581400" y="5627688"/>
            <a:ext cx="161925" cy="180975"/>
          </a:xfrm>
          <a:custGeom>
            <a:avLst/>
            <a:gdLst>
              <a:gd name="T0" fmla="*/ 0 w 115"/>
              <a:gd name="T1" fmla="*/ 55 h 112"/>
              <a:gd name="T2" fmla="*/ 2 w 115"/>
              <a:gd name="T3" fmla="*/ 36 h 112"/>
              <a:gd name="T4" fmla="*/ 13 w 115"/>
              <a:gd name="T5" fmla="*/ 19 h 112"/>
              <a:gd name="T6" fmla="*/ 29 w 115"/>
              <a:gd name="T7" fmla="*/ 5 h 112"/>
              <a:gd name="T8" fmla="*/ 46 w 115"/>
              <a:gd name="T9" fmla="*/ 0 h 112"/>
              <a:gd name="T10" fmla="*/ 67 w 115"/>
              <a:gd name="T11" fmla="*/ 0 h 112"/>
              <a:gd name="T12" fmla="*/ 86 w 115"/>
              <a:gd name="T13" fmla="*/ 5 h 112"/>
              <a:gd name="T14" fmla="*/ 102 w 115"/>
              <a:gd name="T15" fmla="*/ 19 h 112"/>
              <a:gd name="T16" fmla="*/ 111 w 115"/>
              <a:gd name="T17" fmla="*/ 36 h 112"/>
              <a:gd name="T18" fmla="*/ 115 w 115"/>
              <a:gd name="T19" fmla="*/ 55 h 112"/>
              <a:gd name="T20" fmla="*/ 111 w 115"/>
              <a:gd name="T21" fmla="*/ 74 h 112"/>
              <a:gd name="T22" fmla="*/ 102 w 115"/>
              <a:gd name="T23" fmla="*/ 91 h 112"/>
              <a:gd name="T24" fmla="*/ 86 w 115"/>
              <a:gd name="T25" fmla="*/ 105 h 112"/>
              <a:gd name="T26" fmla="*/ 67 w 115"/>
              <a:gd name="T27" fmla="*/ 112 h 112"/>
              <a:gd name="T28" fmla="*/ 46 w 115"/>
              <a:gd name="T29" fmla="*/ 112 h 112"/>
              <a:gd name="T30" fmla="*/ 29 w 115"/>
              <a:gd name="T31" fmla="*/ 105 h 112"/>
              <a:gd name="T32" fmla="*/ 13 w 115"/>
              <a:gd name="T33" fmla="*/ 91 h 112"/>
              <a:gd name="T34" fmla="*/ 2 w 115"/>
              <a:gd name="T35" fmla="*/ 74 h 112"/>
              <a:gd name="T36" fmla="*/ 0 w 115"/>
              <a:gd name="T37" fmla="*/ 55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5" h="112">
                <a:moveTo>
                  <a:pt x="0" y="55"/>
                </a:moveTo>
                <a:lnTo>
                  <a:pt x="2" y="36"/>
                </a:lnTo>
                <a:lnTo>
                  <a:pt x="13" y="19"/>
                </a:lnTo>
                <a:lnTo>
                  <a:pt x="29" y="5"/>
                </a:lnTo>
                <a:lnTo>
                  <a:pt x="46" y="0"/>
                </a:lnTo>
                <a:lnTo>
                  <a:pt x="67" y="0"/>
                </a:lnTo>
                <a:lnTo>
                  <a:pt x="86" y="5"/>
                </a:lnTo>
                <a:lnTo>
                  <a:pt x="102" y="19"/>
                </a:lnTo>
                <a:lnTo>
                  <a:pt x="111" y="36"/>
                </a:lnTo>
                <a:lnTo>
                  <a:pt x="115" y="55"/>
                </a:lnTo>
                <a:lnTo>
                  <a:pt x="111" y="74"/>
                </a:lnTo>
                <a:lnTo>
                  <a:pt x="102" y="91"/>
                </a:lnTo>
                <a:lnTo>
                  <a:pt x="86" y="105"/>
                </a:lnTo>
                <a:lnTo>
                  <a:pt x="67" y="112"/>
                </a:lnTo>
                <a:lnTo>
                  <a:pt x="46" y="112"/>
                </a:lnTo>
                <a:lnTo>
                  <a:pt x="29" y="105"/>
                </a:lnTo>
                <a:lnTo>
                  <a:pt x="13" y="91"/>
                </a:lnTo>
                <a:lnTo>
                  <a:pt x="2" y="74"/>
                </a:lnTo>
                <a:lnTo>
                  <a:pt x="0" y="55"/>
                </a:lnTo>
                <a:close/>
              </a:path>
            </a:pathLst>
          </a:custGeom>
          <a:solidFill>
            <a:srgbClr val="C0C0C0"/>
          </a:solidFill>
          <a:ln w="28575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Algorithm Analysis</a:t>
            </a:r>
          </a:p>
        </p:txBody>
      </p:sp>
      <p:sp>
        <p:nvSpPr>
          <p:cNvPr id="286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57A68B24-0A9F-A84C-870B-32611727D20D}" type="slidenum">
              <a:rPr lang="en-US" sz="1400"/>
              <a:pPr eaLnBrk="1" hangingPunct="1"/>
              <a:t>6</a:t>
            </a:fld>
            <a:endParaRPr lang="en-US" sz="140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Big-Oh Notation</a:t>
            </a:r>
          </a:p>
        </p:txBody>
      </p:sp>
      <p:sp>
        <p:nvSpPr>
          <p:cNvPr id="2867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eaLnBrk="1" hangingPunct="1"/>
            <a:r>
              <a:rPr lang="en-US" sz="2400">
                <a:latin typeface="Tahoma" charset="0"/>
              </a:rPr>
              <a:t>Given functions </a:t>
            </a:r>
            <a:r>
              <a:rPr lang="en-US" sz="2400" b="1" i="1">
                <a:latin typeface="Times New Roman" charset="0"/>
                <a:sym typeface="Symbol" charset="0"/>
              </a:rPr>
              <a:t>f</a:t>
            </a:r>
            <a:r>
              <a:rPr lang="en-US" sz="2400">
                <a:latin typeface="Times New Roman" charset="0"/>
                <a:sym typeface="Symbol" charset="0"/>
              </a:rPr>
              <a:t>(</a:t>
            </a:r>
            <a:r>
              <a:rPr lang="en-US" sz="2400" b="1" i="1">
                <a:latin typeface="Times New Roman" charset="0"/>
                <a:sym typeface="Symbol" charset="0"/>
              </a:rPr>
              <a:t>n</a:t>
            </a:r>
            <a:r>
              <a:rPr lang="en-US" sz="2400">
                <a:latin typeface="Times New Roman" charset="0"/>
                <a:sym typeface="Symbol" charset="0"/>
              </a:rPr>
              <a:t>) </a:t>
            </a:r>
            <a:r>
              <a:rPr lang="en-US" sz="2400">
                <a:latin typeface="Tahoma" charset="0"/>
              </a:rPr>
              <a:t>and </a:t>
            </a:r>
            <a:r>
              <a:rPr lang="en-US" sz="2400" b="1" i="1">
                <a:latin typeface="Times New Roman" charset="0"/>
                <a:sym typeface="Symbol" charset="0"/>
              </a:rPr>
              <a:t>g</a:t>
            </a:r>
            <a:r>
              <a:rPr lang="en-US" sz="2400">
                <a:latin typeface="Times New Roman" charset="0"/>
                <a:sym typeface="Symbol" charset="0"/>
              </a:rPr>
              <a:t>(</a:t>
            </a:r>
            <a:r>
              <a:rPr lang="en-US" sz="2400" b="1" i="1">
                <a:latin typeface="Times New Roman" charset="0"/>
                <a:sym typeface="Symbol" charset="0"/>
              </a:rPr>
              <a:t>n</a:t>
            </a:r>
            <a:r>
              <a:rPr lang="en-US" sz="2400">
                <a:latin typeface="Times New Roman" charset="0"/>
                <a:sym typeface="Symbol" charset="0"/>
              </a:rPr>
              <a:t>)</a:t>
            </a:r>
            <a:r>
              <a:rPr lang="en-US" sz="2400">
                <a:latin typeface="Tahoma" charset="0"/>
                <a:sym typeface="Symbol" charset="0"/>
              </a:rPr>
              <a:t>, </a:t>
            </a:r>
            <a:r>
              <a:rPr lang="en-US" sz="2400">
                <a:latin typeface="Tahoma" charset="0"/>
              </a:rPr>
              <a:t>we say that </a:t>
            </a:r>
            <a:r>
              <a:rPr lang="en-US" sz="2400" b="1" i="1">
                <a:latin typeface="Times New Roman" charset="0"/>
                <a:sym typeface="Symbol" charset="0"/>
              </a:rPr>
              <a:t>f</a:t>
            </a:r>
            <a:r>
              <a:rPr lang="en-US" sz="2400">
                <a:latin typeface="Times New Roman" charset="0"/>
                <a:sym typeface="Symbol" charset="0"/>
              </a:rPr>
              <a:t>(</a:t>
            </a:r>
            <a:r>
              <a:rPr lang="en-US" sz="2400" b="1" i="1">
                <a:latin typeface="Times New Roman" charset="0"/>
                <a:sym typeface="Symbol" charset="0"/>
              </a:rPr>
              <a:t>n</a:t>
            </a:r>
            <a:r>
              <a:rPr lang="en-US" sz="2400">
                <a:latin typeface="Times New Roman" charset="0"/>
                <a:sym typeface="Symbol" charset="0"/>
              </a:rPr>
              <a:t>) </a:t>
            </a:r>
            <a:r>
              <a:rPr lang="en-US" sz="2400">
                <a:latin typeface="Tahoma" charset="0"/>
              </a:rPr>
              <a:t>is </a:t>
            </a:r>
            <a:r>
              <a:rPr lang="en-US" sz="2400" b="1" i="1">
                <a:latin typeface="Times New Roman" charset="0"/>
                <a:sym typeface="Symbol" charset="0"/>
              </a:rPr>
              <a:t>O</a:t>
            </a:r>
            <a:r>
              <a:rPr lang="en-US" sz="2400">
                <a:latin typeface="Times New Roman" charset="0"/>
                <a:sym typeface="Symbol" charset="0"/>
              </a:rPr>
              <a:t>(</a:t>
            </a:r>
            <a:r>
              <a:rPr lang="en-US" sz="2400" b="1" i="1">
                <a:latin typeface="Times New Roman" charset="0"/>
                <a:sym typeface="Symbol" charset="0"/>
              </a:rPr>
              <a:t>g</a:t>
            </a:r>
            <a:r>
              <a:rPr lang="en-US" sz="2400">
                <a:latin typeface="Times New Roman" charset="0"/>
                <a:sym typeface="Symbol" charset="0"/>
              </a:rPr>
              <a:t>(</a:t>
            </a:r>
            <a:r>
              <a:rPr lang="en-US" sz="2400" b="1" i="1">
                <a:latin typeface="Times New Roman" charset="0"/>
                <a:sym typeface="Symbol" charset="0"/>
              </a:rPr>
              <a:t>n</a:t>
            </a:r>
            <a:r>
              <a:rPr lang="en-US" sz="2400">
                <a:latin typeface="Times New Roman" charset="0"/>
                <a:sym typeface="Symbol" charset="0"/>
              </a:rPr>
              <a:t>))</a:t>
            </a:r>
            <a:r>
              <a:rPr lang="en-US" sz="2400">
                <a:latin typeface="Tahoma" charset="0"/>
                <a:sym typeface="Symbol" charset="0"/>
              </a:rPr>
              <a:t> </a:t>
            </a:r>
            <a:r>
              <a:rPr lang="en-US" sz="2400">
                <a:latin typeface="Tahoma" charset="0"/>
              </a:rPr>
              <a:t>if there are positive constants</a:t>
            </a:r>
            <a:br>
              <a:rPr lang="en-US" sz="2400">
                <a:latin typeface="Tahoma" charset="0"/>
              </a:rPr>
            </a:br>
            <a:r>
              <a:rPr lang="en-US" sz="2400" b="1" i="1">
                <a:latin typeface="Times New Roman" charset="0"/>
                <a:sym typeface="Symbol" charset="0"/>
              </a:rPr>
              <a:t>c</a:t>
            </a:r>
            <a:r>
              <a:rPr lang="en-US" sz="2400">
                <a:latin typeface="Tahoma" charset="0"/>
              </a:rPr>
              <a:t> and </a:t>
            </a:r>
            <a:r>
              <a:rPr lang="en-US" sz="2400" b="1" i="1">
                <a:latin typeface="Times New Roman" charset="0"/>
                <a:sym typeface="Symbol" charset="0"/>
              </a:rPr>
              <a:t>n</a:t>
            </a:r>
            <a:r>
              <a:rPr lang="en-US" sz="2400" b="1" baseline="-25000">
                <a:latin typeface="Times New Roman" charset="0"/>
                <a:sym typeface="Symbol" charset="0"/>
              </a:rPr>
              <a:t>0</a:t>
            </a:r>
            <a:r>
              <a:rPr lang="en-US" sz="2400">
                <a:latin typeface="Tahoma" charset="0"/>
              </a:rPr>
              <a:t> such that</a:t>
            </a:r>
          </a:p>
          <a:p>
            <a:pPr eaLnBrk="1" hangingPunct="1">
              <a:buFont typeface="Wingdings" charset="0"/>
              <a:buNone/>
            </a:pPr>
            <a:r>
              <a:rPr lang="en-US" sz="2800" b="1" i="1">
                <a:latin typeface="Times New Roman" charset="0"/>
                <a:sym typeface="Symbol" charset="0"/>
              </a:rPr>
              <a:t>	</a:t>
            </a:r>
            <a:r>
              <a:rPr lang="en-US" sz="2400" b="1" i="1">
                <a:latin typeface="Times New Roman" charset="0"/>
                <a:sym typeface="Symbol" charset="0"/>
              </a:rPr>
              <a:t>f</a:t>
            </a:r>
            <a:r>
              <a:rPr lang="en-US" sz="2400">
                <a:latin typeface="Times New Roman" charset="0"/>
                <a:sym typeface="Symbol" charset="0"/>
              </a:rPr>
              <a:t>(</a:t>
            </a:r>
            <a:r>
              <a:rPr lang="en-US" sz="2400" b="1" i="1">
                <a:latin typeface="Times New Roman" charset="0"/>
                <a:sym typeface="Symbol" charset="0"/>
              </a:rPr>
              <a:t>n</a:t>
            </a:r>
            <a:r>
              <a:rPr lang="en-US" sz="2400">
                <a:latin typeface="Times New Roman" charset="0"/>
                <a:sym typeface="Symbol" charset="0"/>
              </a:rPr>
              <a:t>)</a:t>
            </a:r>
            <a:r>
              <a:rPr lang="en-US" sz="2400">
                <a:latin typeface="Tahoma" charset="0"/>
              </a:rPr>
              <a:t> </a:t>
            </a:r>
            <a:r>
              <a:rPr lang="en-US" sz="2400">
                <a:latin typeface="Symbol" charset="0"/>
                <a:sym typeface="Symbol" charset="0"/>
              </a:rPr>
              <a:t></a:t>
            </a:r>
            <a:r>
              <a:rPr lang="en-US" sz="2400">
                <a:latin typeface="Tahoma" charset="0"/>
              </a:rPr>
              <a:t> </a:t>
            </a:r>
            <a:r>
              <a:rPr lang="en-US" sz="2400" b="1" i="1">
                <a:latin typeface="Times New Roman" charset="0"/>
                <a:sym typeface="Symbol" charset="0"/>
              </a:rPr>
              <a:t>cg</a:t>
            </a:r>
            <a:r>
              <a:rPr lang="en-US" sz="2400">
                <a:latin typeface="Times New Roman" charset="0"/>
                <a:sym typeface="Symbol" charset="0"/>
              </a:rPr>
              <a:t>(</a:t>
            </a:r>
            <a:r>
              <a:rPr lang="en-US" sz="2400" b="1" i="1">
                <a:latin typeface="Times New Roman" charset="0"/>
                <a:sym typeface="Symbol" charset="0"/>
              </a:rPr>
              <a:t>n</a:t>
            </a:r>
            <a:r>
              <a:rPr lang="en-US" sz="2400">
                <a:latin typeface="Times New Roman" charset="0"/>
                <a:sym typeface="Symbol" charset="0"/>
              </a:rPr>
              <a:t>)  </a:t>
            </a:r>
            <a:r>
              <a:rPr lang="en-US" sz="2400">
                <a:latin typeface="Tahoma" charset="0"/>
              </a:rPr>
              <a:t>for </a:t>
            </a:r>
            <a:r>
              <a:rPr lang="en-US" sz="2400" b="1" i="1">
                <a:latin typeface="Times New Roman" charset="0"/>
                <a:sym typeface="Symbol" charset="0"/>
              </a:rPr>
              <a:t>n </a:t>
            </a:r>
            <a:r>
              <a:rPr lang="en-US" sz="2400">
                <a:latin typeface="Symbol" charset="0"/>
                <a:sym typeface="Symbol" charset="0"/>
              </a:rPr>
              <a:t></a:t>
            </a:r>
            <a:r>
              <a:rPr lang="en-US" sz="2400">
                <a:latin typeface="Tahoma" charset="0"/>
              </a:rPr>
              <a:t> </a:t>
            </a:r>
            <a:r>
              <a:rPr lang="en-US" sz="2400" b="1" i="1">
                <a:latin typeface="Times New Roman" charset="0"/>
                <a:sym typeface="Symbol" charset="0"/>
              </a:rPr>
              <a:t>n</a:t>
            </a:r>
            <a:r>
              <a:rPr lang="en-US" sz="2400" b="1" baseline="-25000">
                <a:latin typeface="Times New Roman" charset="0"/>
                <a:sym typeface="Symbol" charset="0"/>
              </a:rPr>
              <a:t>0</a:t>
            </a:r>
          </a:p>
          <a:p>
            <a:pPr eaLnBrk="1" hangingPunct="1"/>
            <a:r>
              <a:rPr lang="en-US" sz="2400">
                <a:latin typeface="Tahoma" charset="0"/>
              </a:rPr>
              <a:t>Example: </a:t>
            </a:r>
            <a:r>
              <a:rPr lang="en-US" sz="2400">
                <a:latin typeface="Times New Roman" charset="0"/>
                <a:sym typeface="Symbol" charset="0"/>
              </a:rPr>
              <a:t>2</a:t>
            </a:r>
            <a:r>
              <a:rPr lang="en-US" sz="2400" b="1" i="1">
                <a:latin typeface="Times New Roman" charset="0"/>
                <a:sym typeface="Symbol" charset="0"/>
              </a:rPr>
              <a:t>n</a:t>
            </a:r>
            <a:r>
              <a:rPr lang="en-US" sz="2400" b="1">
                <a:latin typeface="Times New Roman" charset="0"/>
                <a:sym typeface="Symbol" charset="0"/>
              </a:rPr>
              <a:t> </a:t>
            </a:r>
            <a:r>
              <a:rPr lang="en-US" sz="2400">
                <a:latin typeface="Symbol" charset="0"/>
                <a:sym typeface="Symbol" charset="0"/>
              </a:rPr>
              <a:t>+</a:t>
            </a:r>
            <a:r>
              <a:rPr lang="en-US" sz="2400" b="1">
                <a:latin typeface="Times New Roman" charset="0"/>
                <a:sym typeface="Symbol" charset="0"/>
              </a:rPr>
              <a:t> </a:t>
            </a:r>
            <a:r>
              <a:rPr lang="en-US" sz="2400">
                <a:latin typeface="Times New Roman" charset="0"/>
                <a:sym typeface="Symbol" charset="0"/>
              </a:rPr>
              <a:t>10</a:t>
            </a:r>
            <a:r>
              <a:rPr lang="en-US" sz="2400">
                <a:latin typeface="Tahoma" charset="0"/>
                <a:sym typeface="Symbol" charset="0"/>
              </a:rPr>
              <a:t> is </a:t>
            </a:r>
            <a:r>
              <a:rPr lang="en-US" sz="2400" b="1" i="1">
                <a:latin typeface="Times New Roman" charset="0"/>
                <a:sym typeface="Symbol" charset="0"/>
              </a:rPr>
              <a:t>O</a:t>
            </a:r>
            <a:r>
              <a:rPr lang="en-US" sz="2400">
                <a:latin typeface="Times New Roman" charset="0"/>
                <a:sym typeface="Symbol" charset="0"/>
              </a:rPr>
              <a:t>(</a:t>
            </a:r>
            <a:r>
              <a:rPr lang="en-US" sz="2400" b="1" i="1">
                <a:latin typeface="Times New Roman" charset="0"/>
                <a:sym typeface="Symbol" charset="0"/>
              </a:rPr>
              <a:t>n</a:t>
            </a:r>
            <a:r>
              <a:rPr lang="en-US" sz="2400">
                <a:latin typeface="Times New Roman" charset="0"/>
                <a:sym typeface="Symbol" charset="0"/>
              </a:rPr>
              <a:t>)</a:t>
            </a:r>
          </a:p>
          <a:p>
            <a:pPr lvl="1" eaLnBrk="1" hangingPunct="1"/>
            <a:r>
              <a:rPr lang="en-US" sz="2000">
                <a:latin typeface="Times New Roman" charset="0"/>
                <a:sym typeface="Symbol" charset="0"/>
              </a:rPr>
              <a:t>2</a:t>
            </a:r>
            <a:r>
              <a:rPr lang="en-US" sz="2000" b="1" i="1">
                <a:latin typeface="Times New Roman" charset="0"/>
                <a:sym typeface="Symbol" charset="0"/>
              </a:rPr>
              <a:t>n</a:t>
            </a:r>
            <a:r>
              <a:rPr lang="en-US" sz="2000" b="1">
                <a:latin typeface="Times New Roman" charset="0"/>
                <a:sym typeface="Symbol" charset="0"/>
              </a:rPr>
              <a:t> </a:t>
            </a:r>
            <a:r>
              <a:rPr lang="en-US" sz="2000">
                <a:latin typeface="Symbol" charset="0"/>
                <a:sym typeface="Symbol" charset="0"/>
              </a:rPr>
              <a:t>+</a:t>
            </a:r>
            <a:r>
              <a:rPr lang="en-US" sz="2000" b="1">
                <a:latin typeface="Times New Roman" charset="0"/>
                <a:sym typeface="Symbol" charset="0"/>
              </a:rPr>
              <a:t> </a:t>
            </a:r>
            <a:r>
              <a:rPr lang="en-US" sz="2000">
                <a:latin typeface="Times New Roman" charset="0"/>
                <a:sym typeface="Symbol" charset="0"/>
              </a:rPr>
              <a:t>10</a:t>
            </a:r>
            <a:r>
              <a:rPr lang="en-US" sz="2000" b="1" i="1">
                <a:latin typeface="Times New Roman" charset="0"/>
                <a:sym typeface="Symbol" charset="0"/>
              </a:rPr>
              <a:t> </a:t>
            </a:r>
            <a:r>
              <a:rPr lang="en-US" sz="2000">
                <a:latin typeface="Symbol" charset="0"/>
                <a:sym typeface="Symbol" charset="0"/>
              </a:rPr>
              <a:t></a:t>
            </a:r>
            <a:r>
              <a:rPr lang="en-US" sz="2000">
                <a:latin typeface="Tahoma" charset="0"/>
              </a:rPr>
              <a:t> </a:t>
            </a:r>
            <a:r>
              <a:rPr lang="en-US" sz="2000" b="1" i="1">
                <a:latin typeface="Times New Roman" charset="0"/>
                <a:sym typeface="Symbol" charset="0"/>
              </a:rPr>
              <a:t>cn</a:t>
            </a:r>
          </a:p>
          <a:p>
            <a:pPr lvl="1" eaLnBrk="1" hangingPunct="1"/>
            <a:r>
              <a:rPr lang="en-US" sz="2000">
                <a:latin typeface="Times New Roman" charset="0"/>
                <a:sym typeface="Symbol" charset="0"/>
              </a:rPr>
              <a:t>(</a:t>
            </a:r>
            <a:r>
              <a:rPr lang="en-US" sz="2000" b="1" i="1">
                <a:latin typeface="Times New Roman" charset="0"/>
                <a:sym typeface="Symbol" charset="0"/>
              </a:rPr>
              <a:t>c</a:t>
            </a:r>
            <a:r>
              <a:rPr lang="en-US" sz="2000">
                <a:latin typeface="Times New Roman" charset="0"/>
                <a:sym typeface="Symbol" charset="0"/>
              </a:rPr>
              <a:t> </a:t>
            </a:r>
            <a:r>
              <a:rPr lang="en-US" sz="2000">
                <a:latin typeface="Symbol" charset="0"/>
                <a:sym typeface="Symbol" charset="0"/>
              </a:rPr>
              <a:t></a:t>
            </a:r>
            <a:r>
              <a:rPr lang="en-US" sz="2000">
                <a:latin typeface="Times New Roman" charset="0"/>
                <a:sym typeface="Symbol" charset="0"/>
              </a:rPr>
              <a:t> 2) </a:t>
            </a:r>
            <a:r>
              <a:rPr lang="en-US" sz="2000" b="1" i="1">
                <a:latin typeface="Times New Roman" charset="0"/>
                <a:sym typeface="Symbol" charset="0"/>
              </a:rPr>
              <a:t>n </a:t>
            </a:r>
            <a:r>
              <a:rPr lang="en-US" sz="2000">
                <a:latin typeface="Symbol" charset="0"/>
                <a:sym typeface="Symbol" charset="0"/>
              </a:rPr>
              <a:t> </a:t>
            </a:r>
            <a:r>
              <a:rPr lang="en-US" sz="2000">
                <a:latin typeface="Times New Roman" charset="0"/>
                <a:sym typeface="Symbol" charset="0"/>
              </a:rPr>
              <a:t>10</a:t>
            </a:r>
          </a:p>
          <a:p>
            <a:pPr lvl="1" eaLnBrk="1" hangingPunct="1"/>
            <a:r>
              <a:rPr lang="en-US" sz="2000" b="1" i="1">
                <a:latin typeface="Times New Roman" charset="0"/>
                <a:sym typeface="Symbol" charset="0"/>
              </a:rPr>
              <a:t>n </a:t>
            </a:r>
            <a:r>
              <a:rPr lang="en-US" sz="2000">
                <a:latin typeface="Symbol" charset="0"/>
                <a:sym typeface="Symbol" charset="0"/>
              </a:rPr>
              <a:t> </a:t>
            </a:r>
            <a:r>
              <a:rPr lang="en-US" sz="2000">
                <a:latin typeface="Times New Roman" charset="0"/>
                <a:sym typeface="Symbol" charset="0"/>
              </a:rPr>
              <a:t>10</a:t>
            </a:r>
            <a:r>
              <a:rPr lang="en-US" sz="2000">
                <a:latin typeface="Symbol" charset="0"/>
                <a:sym typeface="Symbol" charset="0"/>
              </a:rPr>
              <a:t>/</a:t>
            </a:r>
            <a:r>
              <a:rPr lang="en-US" sz="2000">
                <a:latin typeface="Times New Roman" charset="0"/>
                <a:sym typeface="Symbol" charset="0"/>
              </a:rPr>
              <a:t>(</a:t>
            </a:r>
            <a:r>
              <a:rPr lang="en-US" sz="2000" b="1" i="1">
                <a:latin typeface="Times New Roman" charset="0"/>
                <a:sym typeface="Symbol" charset="0"/>
              </a:rPr>
              <a:t>c</a:t>
            </a:r>
            <a:r>
              <a:rPr lang="en-US" sz="2000">
                <a:latin typeface="Times New Roman" charset="0"/>
                <a:sym typeface="Symbol" charset="0"/>
              </a:rPr>
              <a:t> </a:t>
            </a:r>
            <a:r>
              <a:rPr lang="en-US" sz="2000">
                <a:latin typeface="Symbol" charset="0"/>
                <a:sym typeface="Symbol" charset="0"/>
              </a:rPr>
              <a:t></a:t>
            </a:r>
            <a:r>
              <a:rPr lang="en-US" sz="2000">
                <a:latin typeface="Times New Roman" charset="0"/>
                <a:sym typeface="Symbol" charset="0"/>
              </a:rPr>
              <a:t> 2)</a:t>
            </a:r>
          </a:p>
          <a:p>
            <a:pPr lvl="1" eaLnBrk="1" hangingPunct="1"/>
            <a:r>
              <a:rPr lang="en-US" sz="2000">
                <a:latin typeface="Tahoma" charset="0"/>
              </a:rPr>
              <a:t>Pick </a:t>
            </a:r>
            <a:r>
              <a:rPr lang="en-US" sz="2000" b="1" i="1">
                <a:latin typeface="Times New Roman" charset="0"/>
                <a:sym typeface="Symbol" charset="0"/>
              </a:rPr>
              <a:t>c </a:t>
            </a:r>
            <a:r>
              <a:rPr lang="en-US" sz="2000">
                <a:latin typeface="Symbol" charset="0"/>
                <a:sym typeface="Symbol" charset="0"/>
              </a:rPr>
              <a:t>= </a:t>
            </a:r>
            <a:r>
              <a:rPr lang="en-US" sz="2000">
                <a:latin typeface="Times New Roman" charset="0"/>
                <a:sym typeface="Symbol" charset="0"/>
              </a:rPr>
              <a:t>3 </a:t>
            </a:r>
            <a:r>
              <a:rPr lang="en-US" sz="2000">
                <a:latin typeface="Tahoma" charset="0"/>
              </a:rPr>
              <a:t>and </a:t>
            </a:r>
            <a:r>
              <a:rPr lang="en-US" sz="2000" b="1" i="1">
                <a:latin typeface="Times New Roman" charset="0"/>
                <a:sym typeface="Symbol" charset="0"/>
              </a:rPr>
              <a:t>n</a:t>
            </a:r>
            <a:r>
              <a:rPr lang="en-US" sz="2000" b="1" baseline="-25000">
                <a:latin typeface="Times New Roman" charset="0"/>
                <a:sym typeface="Symbol" charset="0"/>
              </a:rPr>
              <a:t>0 </a:t>
            </a:r>
            <a:r>
              <a:rPr lang="en-US" sz="2000">
                <a:latin typeface="Symbol" charset="0"/>
                <a:sym typeface="Symbol" charset="0"/>
              </a:rPr>
              <a:t>= </a:t>
            </a:r>
            <a:r>
              <a:rPr lang="en-US" sz="2000">
                <a:latin typeface="Times New Roman" charset="0"/>
                <a:sym typeface="Symbol" charset="0"/>
              </a:rPr>
              <a:t>10</a:t>
            </a:r>
            <a:endParaRPr lang="en-US" sz="2000">
              <a:latin typeface="Tahoma" charset="0"/>
            </a:endParaRPr>
          </a:p>
          <a:p>
            <a:pPr eaLnBrk="1" hangingPunct="1"/>
            <a:endParaRPr lang="en-US" sz="2400">
              <a:latin typeface="Tahoma" charset="0"/>
            </a:endParaRPr>
          </a:p>
        </p:txBody>
      </p:sp>
      <p:graphicFrame>
        <p:nvGraphicFramePr>
          <p:cNvPr id="28677" name="Object 4"/>
          <p:cNvGraphicFramePr>
            <a:graphicFrameLocks noChangeAspect="1"/>
          </p:cNvGraphicFramePr>
          <p:nvPr/>
        </p:nvGraphicFramePr>
        <p:xfrm>
          <a:off x="3810000" y="1371600"/>
          <a:ext cx="5324475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686800" imgH="6553200" progId="Excel.Chart.8">
                  <p:embed followColorScheme="full"/>
                </p:oleObj>
              </mc:Choice>
              <mc:Fallback>
                <p:oleObj name="Chart" r:id="rId2" imgW="8686800" imgH="6553200" progId="Excel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1371600"/>
                        <a:ext cx="5324475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 parameter for vertex cover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905000"/>
                <a:ext cx="8458200" cy="4572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b="0" dirty="0"/>
                  <a:t>vertices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b="0" dirty="0"/>
                  <a:t>edges</a:t>
                </a:r>
                <a:r>
                  <a:rPr lang="en-US" b="0" dirty="0">
                    <a:latin typeface="Cambria Math" panose="02040503050406030204" pitchFamily="18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– the size of the smallest vertex cover.</a:t>
                </a:r>
              </a:p>
              <a:p>
                <a:r>
                  <a:rPr lang="en-US" dirty="0"/>
                  <a:t>Can find the minimum vertex cover in time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en-US" dirty="0"/>
                  <a:t> by exhaustive search.</a:t>
                </a:r>
              </a:p>
              <a:p>
                <a:r>
                  <a:rPr lang="en-US" dirty="0"/>
                  <a:t>Polynomial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for constant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Can we have a polynomial time algorithm when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is a (slowly) growing function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, like log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?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905000"/>
                <a:ext cx="8458200" cy="4572000"/>
              </a:xfrm>
              <a:blipFill>
                <a:blip r:embed="rId2"/>
                <a:stretch>
                  <a:fillRect l="-600" t="-2216" r="-750" b="-1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C46B-3213-4151-8B33-E33BCC63768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150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 better algorithm for vertex cover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denote an arbitrary vertex cover (unknown to us)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Pick an arbitrary uncovered edge.</a:t>
                </a:r>
              </a:p>
              <a:p>
                <a:pPr marL="0" indent="0">
                  <a:buNone/>
                </a:pPr>
                <a:r>
                  <a:rPr lang="en-US" dirty="0"/>
                  <a:t>Fork into two processes, each including a different endpoint of the edge in its vertex cover.</a:t>
                </a:r>
              </a:p>
              <a:p>
                <a:pPr marL="0" indent="0">
                  <a:buNone/>
                </a:pPr>
                <a:r>
                  <a:rPr lang="en-US" dirty="0"/>
                  <a:t>Necessarily, at least one of the forks includes only vertices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At depth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found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Running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𝑘𝑛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Polynomial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05" t="-3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C46B-3213-4151-8B33-E33BCC63768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489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Fixed parameter tractability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A computational problem (e.g., vertex cover) is fixed parameter tractable (FPT) with respect to parameter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if it has an algorithm running in time O(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is independent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can be a fast-growing function (exponential, or even more).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21" t="-1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C46B-3213-4151-8B33-E33BCC63768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340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5AC78-1504-DD8C-48CA-FDC128757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018A6-666E-1335-595E-E918FA792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153400" cy="623825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Learning-Augmented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F4182-7BC7-0336-888F-E71F3E06F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FFAD-9B63-42CB-8364-D4AC8368FA8D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E483BA-8247-C864-A326-1B00980A4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424" y="1129424"/>
            <a:ext cx="5347576" cy="5347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372CAD-4186-0CDF-B480-114F1FBDDFBF}"/>
              </a:ext>
            </a:extLst>
          </p:cNvPr>
          <p:cNvSpPr txBox="1"/>
          <p:nvPr/>
        </p:nvSpPr>
        <p:spPr>
          <a:xfrm>
            <a:off x="152400" y="6553200"/>
            <a:ext cx="346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Decorative image generated using Nano Banana</a:t>
            </a:r>
          </a:p>
        </p:txBody>
      </p:sp>
    </p:spTree>
    <p:extLst>
      <p:ext uri="{BB962C8B-B14F-4D97-AF65-F5344CB8AC3E}">
        <p14:creationId xmlns:p14="http://schemas.microsoft.com/office/powerpoint/2010/main" val="5129102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7D215-77FA-9CFE-12F4-FFE95620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685800"/>
          </a:xfrm>
        </p:spPr>
        <p:txBody>
          <a:bodyPr/>
          <a:lstStyle/>
          <a:p>
            <a:r>
              <a:rPr lang="en-US" dirty="0"/>
              <a:t>Learning-Augmented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49E3A-6C58-9CD7-BE20-232A8B2B1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43000"/>
            <a:ext cx="8610600" cy="5105400"/>
          </a:xfrm>
        </p:spPr>
        <p:txBody>
          <a:bodyPr/>
          <a:lstStyle/>
          <a:p>
            <a:r>
              <a:rPr lang="en-US" sz="2800" dirty="0"/>
              <a:t>Learning-augmented algorithm design combines traditional algorithms with machine learning (ML) predictions to achieve better performance, by balancing the speed/accuracy of ML with the robustness of classical algorithms, providing strong guarantees even when predictions are imperfect. </a:t>
            </a:r>
          </a:p>
          <a:p>
            <a:r>
              <a:rPr lang="en-US" sz="2800" dirty="0"/>
              <a:t>It uses ML to forecast future data or parameters, and the core algorithm adapts, aiming for near-optimal results with perfect predictions (consistency) but ensuring acceptable performance even with bad advice (robustness).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58F929-A56A-A0E4-E536-3D97EB94E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Algorithm 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CF4AC3-E846-5587-639B-C86FB8527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34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B528C-4D96-5C5D-D8F4-D20898990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066C9-A601-4F3D-D546-E6B57CA43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685800"/>
          </a:xfrm>
        </p:spPr>
        <p:txBody>
          <a:bodyPr/>
          <a:lstStyle/>
          <a:p>
            <a:r>
              <a:rPr lang="en-US" dirty="0"/>
              <a:t>The Goal and Example 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56B98-D46F-1244-F11E-ADEF3DBFA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43000"/>
            <a:ext cx="8610600" cy="5105400"/>
          </a:xfrm>
        </p:spPr>
        <p:txBody>
          <a:bodyPr/>
          <a:lstStyle/>
          <a:p>
            <a:r>
              <a:rPr lang="en-US" sz="2800" b="1" dirty="0"/>
              <a:t>The Goal</a:t>
            </a:r>
            <a:r>
              <a:rPr lang="en-US" sz="2800" dirty="0"/>
              <a:t>: To leverage a fast ML model for a given input and reliable, worst-case algorithms, creating algorithms that are both fast and robust.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7A6E23-560D-12A5-29FE-5B5A3AEAA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Algorithm 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1A6B18-0816-01D2-1CA2-35C89C16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3EA99A-BFE3-F9D8-6E5B-69E47F762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74" y="2819400"/>
            <a:ext cx="8627052" cy="3124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77D4C1-A444-AB95-10B0-4A501AE356E9}"/>
              </a:ext>
            </a:extLst>
          </p:cNvPr>
          <p:cNvSpPr txBox="1"/>
          <p:nvPr/>
        </p:nvSpPr>
        <p:spPr>
          <a:xfrm>
            <a:off x="79416" y="6477000"/>
            <a:ext cx="3501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Flowchart created using Nano Banana Pro</a:t>
            </a:r>
          </a:p>
        </p:txBody>
      </p:sp>
    </p:spTree>
    <p:extLst>
      <p:ext uri="{BB962C8B-B14F-4D97-AF65-F5344CB8AC3E}">
        <p14:creationId xmlns:p14="http://schemas.microsoft.com/office/powerpoint/2010/main" val="18701829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9083F-4F4B-1668-15C6-3A3D6AA26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59" y="107731"/>
            <a:ext cx="7772400" cy="762000"/>
          </a:xfrm>
        </p:spPr>
        <p:txBody>
          <a:bodyPr/>
          <a:lstStyle/>
          <a:p>
            <a:r>
              <a:rPr lang="en-US" dirty="0"/>
              <a:t>How it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5D01C-A41D-E1CB-385B-671BCEE12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52500"/>
            <a:ext cx="83820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Prediction</a:t>
            </a:r>
            <a:r>
              <a:rPr lang="en-US" sz="2800" dirty="0"/>
              <a:t>: An ML model (the "predictor") forecasts properties of the current or future problem instance (e.g., future data values, optimal parameters).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Augmentation</a:t>
            </a:r>
            <a:r>
              <a:rPr lang="en-US" sz="2800" dirty="0"/>
              <a:t>: The online algorithm uses this prediction as extra information (advice).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Adaptation</a:t>
            </a:r>
            <a:r>
              <a:rPr lang="en-US" sz="2800" dirty="0"/>
              <a:t>: The algorithm uses the advice to make better decisions, perhaps by computing the offline optimal solution for the predicted scenario or by using a hybrid strategy (like switching between following the prediction and a purely robust approach). 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A901A2-053D-7CA0-897C-17ECDD251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Algorithm 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9B4511-E587-2175-846B-03BE1AC0C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470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61F32-250E-4686-13EF-24101C22D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FF5F7-0DB3-5373-88C9-088EB72D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153400" cy="8382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Learning-Augmented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EBAD6-8139-CA0A-98C5-C3BA986F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FFAD-9B63-42CB-8364-D4AC8368FA8D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2B236E-B9F8-4FCA-BF79-50E4150BD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81" y="1587539"/>
            <a:ext cx="8761519" cy="415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600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62EB3-A788-3C57-2003-43520B796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80CE7-BB98-9C81-E5D5-E3E06C6F5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153400" cy="8382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Learning-Augmented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30686-CA17-92E5-EF0D-BB24E4297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FFAD-9B63-42CB-8364-D4AC8368FA8D}" type="slidenum">
              <a:rPr lang="en-US" smtClean="0"/>
              <a:t>68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2D265-6169-B3A2-EA05-5421007C5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11" y="1590237"/>
            <a:ext cx="8717631" cy="412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798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C0E41-665A-C904-AC8F-F6D0CB509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4A4CE-8EB3-28E1-EF26-2118074D3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153400" cy="8382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Learning-Augmented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5C4E2-1951-59BC-D822-EDE44C81C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FFAD-9B63-42CB-8364-D4AC8368FA8D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997366-EB18-1A69-EC4F-2D03DB8E3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8887361" cy="473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6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Algorithm Analysis</a:t>
            </a:r>
          </a:p>
        </p:txBody>
      </p:sp>
      <p:sp>
        <p:nvSpPr>
          <p:cNvPr id="4198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97B3F26E-FFFF-C140-AA33-3CD3420294A3}" type="slidenum">
              <a:rPr lang="en-US" sz="1400"/>
              <a:pPr eaLnBrk="1" hangingPunct="1"/>
              <a:t>7</a:t>
            </a:fld>
            <a:endParaRPr lang="en-US" sz="1400"/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685800" y="533400"/>
            <a:ext cx="6629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4400">
                <a:solidFill>
                  <a:schemeClr val="tx2"/>
                </a:solidFill>
              </a:rPr>
              <a:t>Relatives of Big-Oh</a:t>
            </a:r>
          </a:p>
        </p:txBody>
      </p:sp>
      <p:sp>
        <p:nvSpPr>
          <p:cNvPr id="41988" name="Rectangle 3"/>
          <p:cNvSpPr>
            <a:spLocks noChangeArrowheads="1"/>
          </p:cNvSpPr>
          <p:nvPr/>
        </p:nvSpPr>
        <p:spPr bwMode="auto">
          <a:xfrm>
            <a:off x="838200" y="1600200"/>
            <a:ext cx="7543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10000"/>
            </a:pPr>
            <a:r>
              <a:rPr lang="en-US" dirty="0">
                <a:solidFill>
                  <a:srgbClr val="BE2D00"/>
                </a:solidFill>
              </a:rPr>
              <a:t>big-Omega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charset="0"/>
              <a:buChar char="n"/>
            </a:pPr>
            <a:r>
              <a:rPr lang="en-US" dirty="0"/>
              <a:t>f(n) is </a:t>
            </a:r>
            <a:r>
              <a:rPr lang="en-US" dirty="0">
                <a:sym typeface="Symbol" charset="0"/>
              </a:rPr>
              <a:t>(g(n)) if there is a constant c &gt; 0 </a:t>
            </a:r>
            <a:br>
              <a:rPr lang="en-US" dirty="0">
                <a:sym typeface="Symbol" charset="0"/>
              </a:rPr>
            </a:br>
            <a:r>
              <a:rPr lang="en-US" dirty="0">
                <a:sym typeface="Symbol" charset="0"/>
              </a:rPr>
              <a:t>and an integer constant n</a:t>
            </a:r>
            <a:r>
              <a:rPr lang="en-US" baseline="-25000" dirty="0">
                <a:sym typeface="Symbol" charset="0"/>
              </a:rPr>
              <a:t>0</a:t>
            </a:r>
            <a:r>
              <a:rPr lang="en-US" dirty="0">
                <a:sym typeface="Symbol" charset="0"/>
              </a:rPr>
              <a:t>  1 such that </a:t>
            </a:r>
          </a:p>
          <a:p>
            <a:pPr marL="742950" lvl="1" indent="-285750" algn="ctr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charset="0"/>
              <a:buNone/>
            </a:pPr>
            <a:r>
              <a:rPr lang="en-US" dirty="0">
                <a:sym typeface="Symbol" charset="0"/>
              </a:rPr>
              <a:t>	f(n)  c</a:t>
            </a:r>
            <a:r>
              <a:rPr lang="en-US" dirty="0">
                <a:cs typeface="Arial" charset="0"/>
                <a:sym typeface="Symbol" charset="0"/>
              </a:rPr>
              <a:t> </a:t>
            </a:r>
            <a:r>
              <a:rPr lang="en-US" dirty="0">
                <a:sym typeface="Symbol" charset="0"/>
              </a:rPr>
              <a:t>g(n) for n  n</a:t>
            </a:r>
            <a:r>
              <a:rPr lang="en-US" baseline="-25000" dirty="0">
                <a:sym typeface="Symbol" charset="0"/>
              </a:rPr>
              <a:t>0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charset="0"/>
              <a:buNone/>
            </a:pPr>
            <a:endParaRPr lang="en-US" baseline="-25000" dirty="0">
              <a:sym typeface="Symbol" charset="0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10000"/>
            </a:pPr>
            <a:r>
              <a:rPr lang="en-US" dirty="0">
                <a:solidFill>
                  <a:srgbClr val="BE2D00"/>
                </a:solidFill>
              </a:rPr>
              <a:t>big-Theta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60000"/>
              <a:buFont typeface="Wingdings" charset="0"/>
              <a:buChar char="n"/>
            </a:pPr>
            <a:r>
              <a:rPr lang="en-US" dirty="0"/>
              <a:t>f(n) is </a:t>
            </a:r>
            <a:r>
              <a:rPr lang="en-US" dirty="0">
                <a:sym typeface="Symbol" charset="0"/>
              </a:rPr>
              <a:t>(g(n)) if there are constants c’ &gt; 0 and c’’ &gt; 0 and an integer constant n</a:t>
            </a:r>
            <a:r>
              <a:rPr lang="en-US" baseline="-25000" dirty="0">
                <a:sym typeface="Symbol" charset="0"/>
              </a:rPr>
              <a:t>0</a:t>
            </a:r>
            <a:r>
              <a:rPr lang="en-US" dirty="0">
                <a:sym typeface="Symbol" charset="0"/>
              </a:rPr>
              <a:t>  1 such that</a:t>
            </a:r>
          </a:p>
          <a:p>
            <a:pPr lvl="1" algn="ctr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60000"/>
            </a:pPr>
            <a:r>
              <a:rPr lang="en-US" dirty="0" err="1">
                <a:sym typeface="Symbol" charset="0"/>
              </a:rPr>
              <a:t>c’</a:t>
            </a:r>
            <a:r>
              <a:rPr lang="en-US" altLang="ja-JP" dirty="0" err="1">
                <a:sym typeface="Symbol" charset="0"/>
              </a:rPr>
              <a:t>g</a:t>
            </a:r>
            <a:r>
              <a:rPr lang="en-US" altLang="ja-JP" dirty="0">
                <a:sym typeface="Symbol" charset="0"/>
              </a:rPr>
              <a:t>(n)  f(n)  </a:t>
            </a:r>
            <a:r>
              <a:rPr lang="en-US" altLang="ja-JP" dirty="0" err="1">
                <a:sym typeface="Symbol" charset="0"/>
              </a:rPr>
              <a:t>c</a:t>
            </a:r>
            <a:r>
              <a:rPr lang="en-US" dirty="0" err="1">
                <a:sym typeface="Symbol" charset="0"/>
              </a:rPr>
              <a:t>’’</a:t>
            </a:r>
            <a:r>
              <a:rPr lang="en-US" altLang="ja-JP" dirty="0" err="1">
                <a:sym typeface="Symbol" charset="0"/>
              </a:rPr>
              <a:t>g</a:t>
            </a:r>
            <a:r>
              <a:rPr lang="en-US" altLang="ja-JP" dirty="0">
                <a:sym typeface="Symbol" charset="0"/>
              </a:rPr>
              <a:t>(n) for n  n</a:t>
            </a:r>
            <a:r>
              <a:rPr lang="en-US" altLang="ja-JP" baseline="-25000" dirty="0">
                <a:sym typeface="Symbol" charset="0"/>
              </a:rPr>
              <a:t>0</a:t>
            </a:r>
            <a:endParaRPr lang="en-US" dirty="0"/>
          </a:p>
        </p:txBody>
      </p:sp>
      <p:graphicFrame>
        <p:nvGraphicFramePr>
          <p:cNvPr id="41989" name="Object 4"/>
          <p:cNvGraphicFramePr>
            <a:graphicFrameLocks noChangeAspect="1"/>
          </p:cNvGraphicFramePr>
          <p:nvPr/>
        </p:nvGraphicFramePr>
        <p:xfrm>
          <a:off x="6248400" y="228600"/>
          <a:ext cx="239395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332083" imgH="3468986" progId="MS_ClipArt_Gallery.5">
                  <p:embed/>
                </p:oleObj>
              </mc:Choice>
              <mc:Fallback>
                <p:oleObj name="Clip" r:id="rId2" imgW="4332083" imgH="3468986" progId="MS_ClipArt_Gallery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28600"/>
                        <a:ext cx="239395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C4F80-BCC0-C4AA-3D7B-63F92E17E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762000"/>
          </a:xfrm>
        </p:spPr>
        <p:txBody>
          <a:bodyPr/>
          <a:lstStyle/>
          <a:p>
            <a:r>
              <a:rPr lang="en-US" dirty="0"/>
              <a:t>Desired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0FE1C-E96C-DD41-A5A8-5DB6730B9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5720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Consistency</a:t>
            </a:r>
            <a:r>
              <a:rPr lang="en-US" dirty="0"/>
              <a:t>: if predictions are correct, algorithm gives close to optimal solution.</a:t>
            </a:r>
          </a:p>
          <a:p>
            <a:r>
              <a:rPr lang="en-US" b="1" dirty="0">
                <a:solidFill>
                  <a:srgbClr val="C00000"/>
                </a:solidFill>
              </a:rPr>
              <a:t>Robustness</a:t>
            </a:r>
            <a:r>
              <a:rPr lang="en-US" dirty="0"/>
              <a:t>: Even under adversarial predictions, algorithm maintains a worst-case guarantee (ideally comparable to best known online algorithm).</a:t>
            </a:r>
          </a:p>
          <a:p>
            <a:r>
              <a:rPr lang="en-US" b="1" dirty="0">
                <a:solidFill>
                  <a:srgbClr val="C00000"/>
                </a:solidFill>
              </a:rPr>
              <a:t>Smoothness</a:t>
            </a:r>
            <a:r>
              <a:rPr lang="en-US" dirty="0"/>
              <a:t>: Performance degrades nicely in the error of the predictor.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8E6FB9-E90D-821D-62EF-8DAF1344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Algorithm 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6F7024-5A88-48F6-A371-FBFF11E6F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5C1F5-68C4-3D40-BD9B-61378355F3B6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20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Analysis of Algorithms</a:t>
            </a:r>
          </a:p>
        </p:txBody>
      </p:sp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5F40199E-1946-6E4B-893F-0ED72128E568}" type="slidenum">
              <a:rPr lang="en-US" sz="1400"/>
              <a:pPr eaLnBrk="1" hangingPunct="1"/>
              <a:t>8</a:t>
            </a:fld>
            <a:endParaRPr lang="en-US" sz="140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1534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</a:rPr>
              <a:t>Traditional Theoretical Analysis</a:t>
            </a:r>
          </a:p>
        </p:txBody>
      </p:sp>
      <p:sp>
        <p:nvSpPr>
          <p:cNvPr id="1434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305800" cy="42672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</a:rPr>
              <a:t>Uses a high-level description of the algorithm instead of an implementation</a:t>
            </a:r>
          </a:p>
          <a:p>
            <a:pPr eaLnBrk="1" hangingPunct="1"/>
            <a:r>
              <a:rPr lang="en-US" dirty="0">
                <a:latin typeface="Tahoma" charset="0"/>
              </a:rPr>
              <a:t>Characterizes the </a:t>
            </a:r>
            <a:r>
              <a:rPr lang="en-US" b="1" dirty="0">
                <a:solidFill>
                  <a:srgbClr val="FF0000"/>
                </a:solidFill>
                <a:latin typeface="Tahoma" charset="0"/>
              </a:rPr>
              <a:t>worst-case</a:t>
            </a:r>
            <a:r>
              <a:rPr lang="en-US" dirty="0">
                <a:latin typeface="Tahoma" charset="0"/>
              </a:rPr>
              <a:t> running time </a:t>
            </a:r>
            <a:r>
              <a:rPr lang="en-US" b="1" dirty="0">
                <a:solidFill>
                  <a:srgbClr val="FF0000"/>
                </a:solidFill>
                <a:latin typeface="Tahoma" charset="0"/>
              </a:rPr>
              <a:t>only</a:t>
            </a:r>
            <a:r>
              <a:rPr lang="en-US" dirty="0">
                <a:latin typeface="Tahoma" charset="0"/>
              </a:rPr>
              <a:t> as a function of the input size, n</a:t>
            </a:r>
          </a:p>
          <a:p>
            <a:pPr eaLnBrk="1" hangingPunct="1"/>
            <a:r>
              <a:rPr lang="en-US" dirty="0">
                <a:latin typeface="Tahoma" charset="0"/>
              </a:rPr>
              <a:t>Takes into account all possible inputs, whereas some inputs might be rare or never occur in the real world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8382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Worst case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153400" cy="51816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Performance guarantees that hold for every possible instance that might be encountered.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Benefits:</a:t>
            </a:r>
          </a:p>
          <a:p>
            <a:r>
              <a:rPr lang="en-US" dirty="0"/>
              <a:t>Guarantees are applicable across all application domains.</a:t>
            </a:r>
          </a:p>
          <a:p>
            <a:r>
              <a:rPr lang="en-US" dirty="0"/>
              <a:t>Many fundamental problems actually have algorithms with excellent worst-case guarantees (minimum spanning tree, fast Fourier transform).</a:t>
            </a:r>
          </a:p>
          <a:p>
            <a:r>
              <a:rPr lang="en-US" dirty="0"/>
              <a:t>Leads to clean theory, well understood proof techniques, successful classification of many computational problems of interest (theory of NP-completeness, fined grained complexity within P).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FFAD-9B63-42CB-8364-D4AC8368FA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195"/>
      </p:ext>
    </p:extLst>
  </p:cSld>
  <p:clrMapOvr>
    <a:masterClrMapping/>
  </p:clrMapOvr>
</p:sld>
</file>

<file path=ppt/theme/theme1.xml><?xml version="1.0" encoding="utf-8"?>
<a:theme xmlns:a="http://schemas.openxmlformats.org/drawingml/2006/main" name="Blueprint">
  <a:themeElements>
    <a:clrScheme name="">
      <a:dk1>
        <a:srgbClr val="40458C"/>
      </a:dk1>
      <a:lt1>
        <a:srgbClr val="FFFFFF"/>
      </a:lt1>
      <a:dk2>
        <a:srgbClr val="BE2D00"/>
      </a:dk2>
      <a:lt2>
        <a:srgbClr val="B7C1EB"/>
      </a:lt2>
      <a:accent1>
        <a:srgbClr val="ECD882"/>
      </a:accent1>
      <a:accent2>
        <a:srgbClr val="577052"/>
      </a:accent2>
      <a:accent3>
        <a:srgbClr val="FFFFFF"/>
      </a:accent3>
      <a:accent4>
        <a:srgbClr val="353A77"/>
      </a:accent4>
      <a:accent5>
        <a:srgbClr val="F4E9C1"/>
      </a:accent5>
      <a:accent6>
        <a:srgbClr val="4E6549"/>
      </a:accent6>
      <a:hlink>
        <a:srgbClr val="6F89F7"/>
      </a:hlink>
      <a:folHlink>
        <a:srgbClr val="CFDBFD"/>
      </a:folHlink>
    </a:clrScheme>
    <a:fontScheme name="Bluepri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Designs\Blueprint.pot</Template>
  <TotalTime>3270</TotalTime>
  <Words>5457</Words>
  <Application>Microsoft Macintosh PowerPoint</Application>
  <PresentationFormat>On-screen Show (4:3)</PresentationFormat>
  <Paragraphs>770</Paragraphs>
  <Slides>70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70</vt:i4>
      </vt:variant>
    </vt:vector>
  </HeadingPairs>
  <TitlesOfParts>
    <vt:vector size="86" baseType="lpstr">
      <vt:lpstr>ＭＳ Ｐゴシック</vt:lpstr>
      <vt:lpstr>Arial</vt:lpstr>
      <vt:lpstr>Calibri</vt:lpstr>
      <vt:lpstr>Cambria Math</vt:lpstr>
      <vt:lpstr>Courier New</vt:lpstr>
      <vt:lpstr>Symbol</vt:lpstr>
      <vt:lpstr>Tahoma</vt:lpstr>
      <vt:lpstr>Times</vt:lpstr>
      <vt:lpstr>Times New Roman</vt:lpstr>
      <vt:lpstr>Verdana</vt:lpstr>
      <vt:lpstr>Wingdings</vt:lpstr>
      <vt:lpstr>Blueprint</vt:lpstr>
      <vt:lpstr>Chart</vt:lpstr>
      <vt:lpstr>Clip</vt:lpstr>
      <vt:lpstr>VISIO</vt:lpstr>
      <vt:lpstr>Equation</vt:lpstr>
      <vt:lpstr>PowerPoint Presentation</vt:lpstr>
      <vt:lpstr>Algorithms and Data Structures</vt:lpstr>
      <vt:lpstr>Running Times</vt:lpstr>
      <vt:lpstr>Experimental Studies</vt:lpstr>
      <vt:lpstr>Limitations of Experiments</vt:lpstr>
      <vt:lpstr>Big-Oh Notation</vt:lpstr>
      <vt:lpstr>PowerPoint Presentation</vt:lpstr>
      <vt:lpstr>Traditional Theoretical Analysis</vt:lpstr>
      <vt:lpstr>Worst case analysis</vt:lpstr>
      <vt:lpstr>Deficiencies of worst-case analysis</vt:lpstr>
      <vt:lpstr>Beyond Worst-case Analysis</vt:lpstr>
      <vt:lpstr>Beyond Worst-case Analysis</vt:lpstr>
      <vt:lpstr>PowerPoint Presentation</vt:lpstr>
      <vt:lpstr>Growable Array Description</vt:lpstr>
      <vt:lpstr>Comparing the Strategies</vt:lpstr>
      <vt:lpstr>Incremental Strategy Analysis </vt:lpstr>
      <vt:lpstr>Doubling Strategy Analysis</vt:lpstr>
      <vt:lpstr>Accounting Method Proof for the Doubling Strategy</vt:lpstr>
      <vt:lpstr>Union-Find Operations</vt:lpstr>
      <vt:lpstr>List-based Implementation</vt:lpstr>
      <vt:lpstr>Amortized Analysis of List-based Representation</vt:lpstr>
      <vt:lpstr>Tree-based Implementation</vt:lpstr>
      <vt:lpstr>PowerPoint Presentation</vt:lpstr>
      <vt:lpstr>Traditional Quick-Sort</vt:lpstr>
      <vt:lpstr>Traditional Quick-Sort</vt:lpstr>
      <vt:lpstr>Visualizing the Worst-Case Time</vt:lpstr>
      <vt:lpstr>Randomized Quick-Sort</vt:lpstr>
      <vt:lpstr>Independence and  Conditional Probability</vt:lpstr>
      <vt:lpstr>Random Variables</vt:lpstr>
      <vt:lpstr>Linearity of Expectation</vt:lpstr>
      <vt:lpstr>Expected Running Time</vt:lpstr>
      <vt:lpstr>Expected Running Time, Part 2</vt:lpstr>
      <vt:lpstr>Instance Sensitivity</vt:lpstr>
      <vt:lpstr>Insertion sort</vt:lpstr>
      <vt:lpstr>Insertion sort</vt:lpstr>
      <vt:lpstr>Insertion sort code</vt:lpstr>
      <vt:lpstr>Worst-case Insertion-sort Analysis</vt:lpstr>
      <vt:lpstr>Instance Analysis of Insertion-sort</vt:lpstr>
      <vt:lpstr>Skip List</vt:lpstr>
      <vt:lpstr>Possible Implementation</vt:lpstr>
      <vt:lpstr>Top-Down Search</vt:lpstr>
      <vt:lpstr>Insertion</vt:lpstr>
      <vt:lpstr>Deletion</vt:lpstr>
      <vt:lpstr>Space Usage</vt:lpstr>
      <vt:lpstr>Height</vt:lpstr>
      <vt:lpstr>Search and Update Times</vt:lpstr>
      <vt:lpstr>Up-Down Search</vt:lpstr>
      <vt:lpstr>Skip-List Sort</vt:lpstr>
      <vt:lpstr>Analysis of Skip-List Sort</vt:lpstr>
      <vt:lpstr>Fixed Parameter Tractability</vt:lpstr>
      <vt:lpstr>PowerPoint Presentation</vt:lpstr>
      <vt:lpstr>Polynomial-Time  Decision Problems</vt:lpstr>
      <vt:lpstr>Problems and Languages</vt:lpstr>
      <vt:lpstr>The Complexity Class P</vt:lpstr>
      <vt:lpstr>The Complexity Class NP</vt:lpstr>
      <vt:lpstr>The Complexity Class NP Alternate Definition</vt:lpstr>
      <vt:lpstr>NP-Completeness</vt:lpstr>
      <vt:lpstr>Some Thoughts     about P and NP</vt:lpstr>
      <vt:lpstr>Vertex Cover</vt:lpstr>
      <vt:lpstr>A parameter for vertex cover</vt:lpstr>
      <vt:lpstr>A better algorithm for vertex cover</vt:lpstr>
      <vt:lpstr>Fixed parameter tractability</vt:lpstr>
      <vt:lpstr>Learning-Augmented Algorithms</vt:lpstr>
      <vt:lpstr>Learning-Augmented Algorithms</vt:lpstr>
      <vt:lpstr>The Goal and Example Flow</vt:lpstr>
      <vt:lpstr>How it Works</vt:lpstr>
      <vt:lpstr>Learning-Augmented Algorithm</vt:lpstr>
      <vt:lpstr>Learning-Augmented Algorithm</vt:lpstr>
      <vt:lpstr>Learning-Augmented Algorithm</vt:lpstr>
      <vt:lpstr>Desired Properties</vt:lpstr>
    </vt:vector>
  </TitlesOfParts>
  <Company>Brown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Algorithms</dc:title>
  <dc:creator>Roberto Tamassia</dc:creator>
  <cp:lastModifiedBy>Michael T Goodrich</cp:lastModifiedBy>
  <cp:revision>201</cp:revision>
  <dcterms:created xsi:type="dcterms:W3CDTF">2002-01-21T02:22:10Z</dcterms:created>
  <dcterms:modified xsi:type="dcterms:W3CDTF">2025-12-09T23:38:51Z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2</vt:i4>
  </property>
  <property fmtid="{D5CDD505-2E9C-101B-9397-08002B2CF9AE}" pid="3" name="GraphicType">
    <vt:i4>2</vt:i4>
  </property>
  <property fmtid="{D5CDD505-2E9C-101B-9397-08002B2CF9AE}" pid="4" name="Compression">
    <vt:i4>90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/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C:\Work\html</vt:lpwstr>
  </property>
</Properties>
</file>