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51" r:id="rId1"/>
  </p:sldMasterIdLst>
  <p:notesMasterIdLst>
    <p:notesMasterId r:id="rId16"/>
  </p:notesMasterIdLst>
  <p:sldIdLst>
    <p:sldId id="256" r:id="rId2"/>
    <p:sldId id="264" r:id="rId3"/>
    <p:sldId id="263" r:id="rId4"/>
    <p:sldId id="265" r:id="rId5"/>
    <p:sldId id="266" r:id="rId6"/>
    <p:sldId id="272" r:id="rId7"/>
    <p:sldId id="267" r:id="rId8"/>
    <p:sldId id="268" r:id="rId9"/>
    <p:sldId id="269" r:id="rId10"/>
    <p:sldId id="270" r:id="rId11"/>
    <p:sldId id="271" r:id="rId12"/>
    <p:sldId id="273" r:id="rId13"/>
    <p:sldId id="274" r:id="rId14"/>
    <p:sldId id="275"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468529-623D-774E-8C94-AEBAA54A5AB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a:extLst>
              <a:ext uri="{FF2B5EF4-FFF2-40B4-BE49-F238E27FC236}">
                <a16:creationId xmlns:a16="http://schemas.microsoft.com/office/drawing/2014/main" id="{8A6B6FAC-02EE-E54A-94F0-174D35BBF4C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172" name="Rectangle 4">
            <a:extLst>
              <a:ext uri="{FF2B5EF4-FFF2-40B4-BE49-F238E27FC236}">
                <a16:creationId xmlns:a16="http://schemas.microsoft.com/office/drawing/2014/main" id="{AED2FCA3-D04E-384D-A102-EEEA3AB2F47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00977F41-4A6D-8547-84F6-4ED2DFF8EEF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a:extLst>
              <a:ext uri="{FF2B5EF4-FFF2-40B4-BE49-F238E27FC236}">
                <a16:creationId xmlns:a16="http://schemas.microsoft.com/office/drawing/2014/main" id="{BAF15641-4CA0-5844-B746-F8464C2F077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5" name="Rectangle 7">
            <a:extLst>
              <a:ext uri="{FF2B5EF4-FFF2-40B4-BE49-F238E27FC236}">
                <a16:creationId xmlns:a16="http://schemas.microsoft.com/office/drawing/2014/main" id="{064D596C-057A-7949-B6C3-084F77894F2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2ECB797-135A-B645-BA1F-2FB8F3B1BA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4FDCFB-E8EC-A64E-BB7B-737E930B964C}"/>
              </a:ext>
            </a:extLst>
          </p:cNvPr>
          <p:cNvSpPr>
            <a:spLocks noGrp="1" noChangeArrowheads="1"/>
          </p:cNvSpPr>
          <p:nvPr>
            <p:ph type="sldNum" sz="quarter" idx="5"/>
          </p:nvPr>
        </p:nvSpPr>
        <p:spPr>
          <a:ln/>
        </p:spPr>
        <p:txBody>
          <a:bodyPr/>
          <a:lstStyle/>
          <a:p>
            <a:fld id="{BC611F23-A958-B542-9B83-C7083E876BA9}" type="slidenum">
              <a:rPr lang="en-US" altLang="en-US"/>
              <a:pPr/>
              <a:t>1</a:t>
            </a:fld>
            <a:endParaRPr lang="en-US" altLang="en-US"/>
          </a:p>
        </p:txBody>
      </p:sp>
      <p:sp>
        <p:nvSpPr>
          <p:cNvPr id="8194" name="Rectangle 2">
            <a:extLst>
              <a:ext uri="{FF2B5EF4-FFF2-40B4-BE49-F238E27FC236}">
                <a16:creationId xmlns:a16="http://schemas.microsoft.com/office/drawing/2014/main" id="{DB2780BD-8694-3D47-9738-517A4DD2F60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1BE57E19-9754-9043-9D06-53870FF8131D}"/>
              </a:ext>
            </a:extLst>
          </p:cNvPr>
          <p:cNvSpPr>
            <a:spLocks noGrp="1" noChangeArrowheads="1"/>
          </p:cNvSpPr>
          <p:nvPr>
            <p:ph type="body" idx="1"/>
          </p:nvPr>
        </p:nvSpPr>
        <p:spPr>
          <a:xfrm>
            <a:off x="914400" y="4343400"/>
            <a:ext cx="5029200" cy="4114800"/>
          </a:xfrm>
        </p:spPr>
        <p:txBody>
          <a:bodyPr/>
          <a:lstStyle/>
          <a:p>
            <a:pPr>
              <a:spcBef>
                <a:spcPct val="0"/>
              </a:spcBef>
            </a:pPr>
            <a:endParaRPr lang="en-US" altLang="en-US" sz="1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5EA430B-A23C-654A-9017-8877A907905B}"/>
              </a:ext>
            </a:extLst>
          </p:cNvPr>
          <p:cNvSpPr>
            <a:spLocks noGrp="1" noChangeArrowheads="1"/>
          </p:cNvSpPr>
          <p:nvPr>
            <p:ph type="ctrTitle"/>
          </p:nvPr>
        </p:nvSpPr>
        <p:spPr>
          <a:xfrm>
            <a:off x="231775" y="2089150"/>
            <a:ext cx="8574088" cy="1554163"/>
          </a:xfrm>
          <a:extLst>
            <a:ext uri="{AF507438-7753-43E0-B8FC-AC1667EBCBE1}">
              <a14:hiddenEffects xmlns:a14="http://schemas.microsoft.com/office/drawing/2010/main">
                <a:effectLst>
                  <a:outerShdw dist="63500" dir="2212194" algn="ctr" rotWithShape="0">
                    <a:schemeClr val="tx1"/>
                  </a:outerShdw>
                </a:effectLst>
              </a14:hiddenEffects>
            </a:ext>
          </a:extLst>
        </p:spPr>
        <p:txBody>
          <a:bodyPr anchor="b"/>
          <a:lstStyle>
            <a:lvl1pPr>
              <a:lnSpc>
                <a:spcPct val="90000"/>
              </a:lnSpc>
              <a:defRPr sz="4600" b="1"/>
            </a:lvl1pPr>
          </a:lstStyle>
          <a:p>
            <a:pPr lvl="0"/>
            <a:r>
              <a:rPr lang="en-US" altLang="en-US" noProof="0"/>
              <a:t>Click to edit Master title style</a:t>
            </a:r>
          </a:p>
        </p:txBody>
      </p:sp>
      <p:sp>
        <p:nvSpPr>
          <p:cNvPr id="276483" name="Rectangle 3">
            <a:extLst>
              <a:ext uri="{FF2B5EF4-FFF2-40B4-BE49-F238E27FC236}">
                <a16:creationId xmlns:a16="http://schemas.microsoft.com/office/drawing/2014/main" id="{4E6056C4-BBE0-EE49-84C0-4785ABA0328F}"/>
              </a:ext>
            </a:extLst>
          </p:cNvPr>
          <p:cNvSpPr>
            <a:spLocks noGrp="1" noChangeArrowheads="1"/>
          </p:cNvSpPr>
          <p:nvPr>
            <p:ph type="subTitle" idx="1"/>
          </p:nvPr>
        </p:nvSpPr>
        <p:spPr>
          <a:xfrm>
            <a:off x="231775" y="4035425"/>
            <a:ext cx="8574088" cy="1377950"/>
          </a:xfrm>
          <a:extLst>
            <a:ext uri="{AF507438-7753-43E0-B8FC-AC1667EBCBE1}">
              <a14:hiddenEffects xmlns:a14="http://schemas.microsoft.com/office/drawing/2010/main">
                <a:effectLst>
                  <a:outerShdw dist="35921" dir="2700000" algn="ctr" rotWithShape="0">
                    <a:srgbClr val="4D4D4D"/>
                  </a:outerShdw>
                </a:effectLst>
              </a14:hiddenEffects>
            </a:ext>
          </a:extLst>
        </p:spPr>
        <p:txBody>
          <a:bodyPr/>
          <a:lstStyle>
            <a:lvl1pPr marL="0" indent="0" algn="ctr">
              <a:spcBef>
                <a:spcPct val="30000"/>
              </a:spcBef>
              <a:buFont typeface="Wingdings" pitchFamily="2" charset="2"/>
              <a:buNone/>
              <a:defRPr/>
            </a:lvl1pPr>
          </a:lstStyle>
          <a:p>
            <a:pPr lvl="0"/>
            <a:r>
              <a:rPr lang="en-US" altLang="en-US" noProof="0"/>
              <a:t>Click to edit Master subtitle style</a:t>
            </a:r>
          </a:p>
        </p:txBody>
      </p:sp>
      <p:sp>
        <p:nvSpPr>
          <p:cNvPr id="276484" name="Rectangle 4">
            <a:extLst>
              <a:ext uri="{FF2B5EF4-FFF2-40B4-BE49-F238E27FC236}">
                <a16:creationId xmlns:a16="http://schemas.microsoft.com/office/drawing/2014/main" id="{53A6680A-44D4-784D-9BED-FCD0AFCA2980}"/>
              </a:ext>
            </a:extLst>
          </p:cNvPr>
          <p:cNvSpPr>
            <a:spLocks noGrp="1" noChangeArrowheads="1"/>
          </p:cNvSpPr>
          <p:nvPr>
            <p:ph type="dt" sz="half" idx="2"/>
          </p:nvPr>
        </p:nvSpPr>
        <p:spPr>
          <a:xfrm>
            <a:off x="3505200" y="6216650"/>
            <a:ext cx="2133600" cy="477838"/>
          </a:xfrm>
          <a:prstGeom prst="rect">
            <a:avLst/>
          </a:prstGeom>
        </p:spPr>
        <p:txBody>
          <a:bodyPr/>
          <a:lstStyle>
            <a:lvl1pPr>
              <a:defRPr/>
            </a:lvl1pPr>
          </a:lstStyle>
          <a:p>
            <a:endParaRPr lang="en-US" altLang="en-US"/>
          </a:p>
        </p:txBody>
      </p:sp>
      <p:sp>
        <p:nvSpPr>
          <p:cNvPr id="276485" name="Rectangle 5">
            <a:extLst>
              <a:ext uri="{FF2B5EF4-FFF2-40B4-BE49-F238E27FC236}">
                <a16:creationId xmlns:a16="http://schemas.microsoft.com/office/drawing/2014/main" id="{7730C9A1-9743-0442-AC9B-A553B02271B7}"/>
              </a:ext>
            </a:extLst>
          </p:cNvPr>
          <p:cNvSpPr>
            <a:spLocks noGrp="1" noChangeArrowheads="1"/>
          </p:cNvSpPr>
          <p:nvPr>
            <p:ph type="ftr" sz="quarter" idx="3"/>
          </p:nvPr>
        </p:nvSpPr>
        <p:spPr>
          <a:xfrm>
            <a:off x="125413" y="6223000"/>
            <a:ext cx="2143125" cy="476250"/>
          </a:xfrm>
          <a:prstGeom prst="rect">
            <a:avLst/>
          </a:prstGeom>
        </p:spPr>
        <p:txBody>
          <a:bodyPr/>
          <a:lstStyle>
            <a:lvl1pPr>
              <a:defRPr/>
            </a:lvl1pPr>
          </a:lstStyle>
          <a:p>
            <a:endParaRPr lang="en-US" altLang="en-US"/>
          </a:p>
        </p:txBody>
      </p:sp>
      <p:sp>
        <p:nvSpPr>
          <p:cNvPr id="276486" name="Rectangle 6">
            <a:extLst>
              <a:ext uri="{FF2B5EF4-FFF2-40B4-BE49-F238E27FC236}">
                <a16:creationId xmlns:a16="http://schemas.microsoft.com/office/drawing/2014/main" id="{662610D4-07B6-AB4C-898B-69863F851A51}"/>
              </a:ext>
            </a:extLst>
          </p:cNvPr>
          <p:cNvSpPr>
            <a:spLocks noGrp="1" noChangeArrowheads="1"/>
          </p:cNvSpPr>
          <p:nvPr>
            <p:ph type="sldNum" sz="quarter" idx="4"/>
          </p:nvPr>
        </p:nvSpPr>
        <p:spPr>
          <a:xfrm>
            <a:off x="8175625" y="6329363"/>
            <a:ext cx="844550" cy="477837"/>
          </a:xfrm>
          <a:prstGeom prst="rect">
            <a:avLst/>
          </a:prstGeom>
        </p:spPr>
        <p:txBody>
          <a:bodyPr/>
          <a:lstStyle>
            <a:lvl1pPr>
              <a:defRPr/>
            </a:lvl1pPr>
          </a:lstStyle>
          <a:p>
            <a:fld id="{A39BD475-42A0-B047-BB4B-3E80637FDA26}" type="slidenum">
              <a:rPr lang="en-US" altLang="en-US"/>
              <a:pPr/>
              <a:t>‹#›</a:t>
            </a:fld>
            <a:endParaRPr lang="en-US" altLang="en-US"/>
          </a:p>
        </p:txBody>
      </p:sp>
      <p:pic>
        <p:nvPicPr>
          <p:cNvPr id="9" name="Picture 13">
            <a:extLst>
              <a:ext uri="{FF2B5EF4-FFF2-40B4-BE49-F238E27FC236}">
                <a16:creationId xmlns:a16="http://schemas.microsoft.com/office/drawing/2014/main" id="{984F57BE-DD12-3143-8358-96282ABC094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917"/>
          <a:stretch/>
        </p:blipFill>
        <p:spPr bwMode="auto">
          <a:xfrm>
            <a:off x="0" y="0"/>
            <a:ext cx="914400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6B57-7AD2-9F4E-9B07-E57C3A62A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767E9-E7A9-2746-83DD-012ABF0FE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05AE-718F-0842-A2DE-0DD675D162E2}"/>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A2715E-4066-4C4B-84EC-C6D410C07AE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8DB70F-3E45-694D-9BAF-1764AD6325B7}"/>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E570EA2-3E0E-D643-9853-B9E68D8F737A}" type="slidenum">
              <a:rPr lang="en-US" altLang="en-US"/>
              <a:pPr/>
              <a:t>‹#›</a:t>
            </a:fld>
            <a:endParaRPr lang="en-US" altLang="en-US"/>
          </a:p>
        </p:txBody>
      </p:sp>
    </p:spTree>
    <p:extLst>
      <p:ext uri="{BB962C8B-B14F-4D97-AF65-F5344CB8AC3E}">
        <p14:creationId xmlns:p14="http://schemas.microsoft.com/office/powerpoint/2010/main" val="133465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E783C-00AF-1441-9CCE-3D48FD071889}"/>
              </a:ext>
            </a:extLst>
          </p:cNvPr>
          <p:cNvSpPr>
            <a:spLocks noGrp="1"/>
          </p:cNvSpPr>
          <p:nvPr>
            <p:ph type="title" orient="vert"/>
          </p:nvPr>
        </p:nvSpPr>
        <p:spPr>
          <a:xfrm>
            <a:off x="6654800" y="828675"/>
            <a:ext cx="2155825" cy="46085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81B2C-CDFC-5F46-96E6-EB67C8D4D652}"/>
              </a:ext>
            </a:extLst>
          </p:cNvPr>
          <p:cNvSpPr>
            <a:spLocks noGrp="1"/>
          </p:cNvSpPr>
          <p:nvPr>
            <p:ph type="body" orient="vert" idx="1"/>
          </p:nvPr>
        </p:nvSpPr>
        <p:spPr>
          <a:xfrm>
            <a:off x="182563" y="828675"/>
            <a:ext cx="6319837" cy="4608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4EC27-BE5C-7149-9AD5-C3574B60EEA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6ACBFB-7145-1D4A-ADB0-0E6E5833966C}"/>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F40486-9D88-A94C-89E2-BA9B9214B50E}"/>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6C8E93A-BE18-F44D-99BA-E3CD60E769C9}" type="slidenum">
              <a:rPr lang="en-US" altLang="en-US"/>
              <a:pPr/>
              <a:t>‹#›</a:t>
            </a:fld>
            <a:endParaRPr lang="en-US" altLang="en-US"/>
          </a:p>
        </p:txBody>
      </p:sp>
    </p:spTree>
    <p:extLst>
      <p:ext uri="{BB962C8B-B14F-4D97-AF65-F5344CB8AC3E}">
        <p14:creationId xmlns:p14="http://schemas.microsoft.com/office/powerpoint/2010/main" val="271589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3877-B09C-634E-B282-99CAEB15B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8A096-D484-CE46-B649-808738555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60E63-FF17-BB4E-B0E9-8E921DADF365}"/>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A36BE0E-FDFD-184F-8292-0794BDF10F70}"/>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83EB63-C8AA-5548-BC21-D76D531C98F2}"/>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CAD0E2FB-4BD6-D04C-8788-6E6E545732D2}" type="slidenum">
              <a:rPr lang="en-US" altLang="en-US"/>
              <a:pPr/>
              <a:t>‹#›</a:t>
            </a:fld>
            <a:endParaRPr lang="en-US" altLang="en-US"/>
          </a:p>
        </p:txBody>
      </p:sp>
    </p:spTree>
    <p:extLst>
      <p:ext uri="{BB962C8B-B14F-4D97-AF65-F5344CB8AC3E}">
        <p14:creationId xmlns:p14="http://schemas.microsoft.com/office/powerpoint/2010/main" val="191710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F126-141D-7143-B910-01E0DC1458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DB4DEF-436B-0941-938E-0FBA1CD1E8F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5915FC0-6DC4-E241-BD16-E052EEF2E09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353B08-5386-7E4E-B514-057CAB4E629E}"/>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F7D636-4746-494A-B6B3-E87FC2C59A55}"/>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F09FAAF-8198-654D-B057-0FEDDFD1B43A}" type="slidenum">
              <a:rPr lang="en-US" altLang="en-US"/>
              <a:pPr/>
              <a:t>‹#›</a:t>
            </a:fld>
            <a:endParaRPr lang="en-US" altLang="en-US"/>
          </a:p>
        </p:txBody>
      </p:sp>
    </p:spTree>
    <p:extLst>
      <p:ext uri="{BB962C8B-B14F-4D97-AF65-F5344CB8AC3E}">
        <p14:creationId xmlns:p14="http://schemas.microsoft.com/office/powerpoint/2010/main" val="231040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C5AF-C8E8-D649-AC10-858CE6767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10C06-DAC1-3943-89E8-92FE8B122799}"/>
              </a:ext>
            </a:extLst>
          </p:cNvPr>
          <p:cNvSpPr>
            <a:spLocks noGrp="1"/>
          </p:cNvSpPr>
          <p:nvPr>
            <p:ph sz="half" idx="1"/>
          </p:nvPr>
        </p:nvSpPr>
        <p:spPr>
          <a:xfrm>
            <a:off x="38100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23228-1F02-4040-A415-67A82BC7B66A}"/>
              </a:ext>
            </a:extLst>
          </p:cNvPr>
          <p:cNvSpPr>
            <a:spLocks noGrp="1"/>
          </p:cNvSpPr>
          <p:nvPr>
            <p:ph sz="half" idx="2"/>
          </p:nvPr>
        </p:nvSpPr>
        <p:spPr>
          <a:xfrm>
            <a:off x="460375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4FE66-1994-9643-B419-0CE1210C9D34}"/>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23882F-2037-B94C-AA2D-02ACA4E86B7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C8CB84A-E874-164B-84DF-D76543E98C43}"/>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07DBE27-472C-D245-BFBD-66B721222B98}" type="slidenum">
              <a:rPr lang="en-US" altLang="en-US"/>
              <a:pPr/>
              <a:t>‹#›</a:t>
            </a:fld>
            <a:endParaRPr lang="en-US" altLang="en-US"/>
          </a:p>
        </p:txBody>
      </p:sp>
    </p:spTree>
    <p:extLst>
      <p:ext uri="{BB962C8B-B14F-4D97-AF65-F5344CB8AC3E}">
        <p14:creationId xmlns:p14="http://schemas.microsoft.com/office/powerpoint/2010/main" val="426156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3269-8405-D944-B5E1-007EEDEBFA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78970B-264C-CF4E-B109-4161606635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45FB5-5FBF-4A4F-A703-FB3453EFD8A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97C3E-1BF4-4B48-A913-B44E92E378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2020AD-CD2C-DE49-A833-6F39BE34C4B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B21536-18DA-1845-B460-DE7D1D9CBB2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711BB82-C304-9644-8829-29B02E27B557}"/>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33DB1E9-C764-3149-B90E-7A31CD988161}"/>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E7BFCA45-A96D-154E-94E5-31BEFCD90017}" type="slidenum">
              <a:rPr lang="en-US" altLang="en-US"/>
              <a:pPr/>
              <a:t>‹#›</a:t>
            </a:fld>
            <a:endParaRPr lang="en-US" altLang="en-US"/>
          </a:p>
        </p:txBody>
      </p:sp>
    </p:spTree>
    <p:extLst>
      <p:ext uri="{BB962C8B-B14F-4D97-AF65-F5344CB8AC3E}">
        <p14:creationId xmlns:p14="http://schemas.microsoft.com/office/powerpoint/2010/main" val="282776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0525-4E50-A341-A1A2-98A781C4C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E6D01A-EA0B-D24C-94CE-78E9FFB47BD6}"/>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20FF9A5-8A05-8A4B-AAA8-F31D45F6F7B8}"/>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B121B49-BBA3-C244-A06B-9DB8613A41D6}"/>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916F6FF6-D854-804B-BE3C-88B0DE1D2930}" type="slidenum">
              <a:rPr lang="en-US" altLang="en-US"/>
              <a:pPr/>
              <a:t>‹#›</a:t>
            </a:fld>
            <a:endParaRPr lang="en-US" altLang="en-US"/>
          </a:p>
        </p:txBody>
      </p:sp>
    </p:spTree>
    <p:extLst>
      <p:ext uri="{BB962C8B-B14F-4D97-AF65-F5344CB8AC3E}">
        <p14:creationId xmlns:p14="http://schemas.microsoft.com/office/powerpoint/2010/main" val="396011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D7E4B-3F89-3249-B301-66D3772FE9F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7CDC236-885A-8341-A199-9F203FF8DD00}"/>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741B2BB-5A6B-6F4A-B973-FDCDEA8CD410}"/>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3B7EC12F-0B5D-1743-AA59-B04720612F82}" type="slidenum">
              <a:rPr lang="en-US" altLang="en-US"/>
              <a:pPr/>
              <a:t>‹#›</a:t>
            </a:fld>
            <a:endParaRPr lang="en-US" altLang="en-US"/>
          </a:p>
        </p:txBody>
      </p:sp>
    </p:spTree>
    <p:extLst>
      <p:ext uri="{BB962C8B-B14F-4D97-AF65-F5344CB8AC3E}">
        <p14:creationId xmlns:p14="http://schemas.microsoft.com/office/powerpoint/2010/main" val="348151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0461-BA43-8245-B4AD-D3B95D5CE5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9C137-925C-0448-92F0-DEFF69E1672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78220-608C-564D-8451-CC496F9939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2AA24-B55A-454B-8613-3CEBF27AB695}"/>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B414F91-05CC-AD42-9327-CE9D743FD5D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F2F482B-16B0-9245-9119-97E8640FF9D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7DE07BE-A102-1145-9B3C-33C4280BF551}" type="slidenum">
              <a:rPr lang="en-US" altLang="en-US"/>
              <a:pPr/>
              <a:t>‹#›</a:t>
            </a:fld>
            <a:endParaRPr lang="en-US" altLang="en-US"/>
          </a:p>
        </p:txBody>
      </p:sp>
    </p:spTree>
    <p:extLst>
      <p:ext uri="{BB962C8B-B14F-4D97-AF65-F5344CB8AC3E}">
        <p14:creationId xmlns:p14="http://schemas.microsoft.com/office/powerpoint/2010/main" val="257007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30EA-EF7E-BD4A-97FA-F10C80F4FA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6B317-BB57-D249-B0DD-2E1D4B66974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045A8-D207-5D49-B335-EAC6A11E9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2BCB5-C9B2-DC41-8A22-F39F01D9F077}"/>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B44263-6D27-084D-99B3-6AE26B2CA01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EC2FDB-BBAD-E44A-8251-5E4944BD71E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C81A3F4-2594-204E-8E09-4A0AEB6AC73D}" type="slidenum">
              <a:rPr lang="en-US" altLang="en-US"/>
              <a:pPr/>
              <a:t>‹#›</a:t>
            </a:fld>
            <a:endParaRPr lang="en-US" altLang="en-US"/>
          </a:p>
        </p:txBody>
      </p:sp>
    </p:spTree>
    <p:extLst>
      <p:ext uri="{BB962C8B-B14F-4D97-AF65-F5344CB8AC3E}">
        <p14:creationId xmlns:p14="http://schemas.microsoft.com/office/powerpoint/2010/main" val="264151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5469" name="Picture 13">
            <a:extLst>
              <a:ext uri="{FF2B5EF4-FFF2-40B4-BE49-F238E27FC236}">
                <a16:creationId xmlns:a16="http://schemas.microsoft.com/office/drawing/2014/main" id="{631473C5-AADA-BE4A-A54F-6BA9F99669D6}"/>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b="87917"/>
          <a:stretch/>
        </p:blipFill>
        <p:spPr bwMode="auto">
          <a:xfrm>
            <a:off x="0" y="0"/>
            <a:ext cx="9144000" cy="828675"/>
          </a:xfrm>
          <a:prstGeom prst="rect">
            <a:avLst/>
          </a:prstGeom>
          <a:noFill/>
          <a:extLst>
            <a:ext uri="{909E8E84-426E-40DD-AFC4-6F175D3DCCD1}">
              <a14:hiddenFill xmlns:a14="http://schemas.microsoft.com/office/drawing/2010/main">
                <a:solidFill>
                  <a:srgbClr val="FFFFFF"/>
                </a:solidFill>
              </a14:hiddenFill>
            </a:ext>
          </a:extLst>
        </p:spPr>
      </p:pic>
      <p:sp>
        <p:nvSpPr>
          <p:cNvPr id="275458" name="Rectangle 2">
            <a:extLst>
              <a:ext uri="{FF2B5EF4-FFF2-40B4-BE49-F238E27FC236}">
                <a16:creationId xmlns:a16="http://schemas.microsoft.com/office/drawing/2014/main" id="{3DDDC3D2-CABD-414D-BAF3-6C3945626C37}"/>
              </a:ext>
            </a:extLst>
          </p:cNvPr>
          <p:cNvSpPr>
            <a:spLocks noGrp="1" noChangeArrowheads="1"/>
          </p:cNvSpPr>
          <p:nvPr>
            <p:ph type="title"/>
          </p:nvPr>
        </p:nvSpPr>
        <p:spPr bwMode="auto">
          <a:xfrm>
            <a:off x="213519" y="642145"/>
            <a:ext cx="8628062" cy="99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000066"/>
                  </a:outerShdw>
                </a:effectLst>
              </a14:hiddenEffects>
            </a:ext>
          </a:extLst>
        </p:spPr>
        <p:txBody>
          <a:bodyPr vert="horz" wrap="square" lIns="80400" tIns="40200" rIns="80400" bIns="40200" numCol="1" anchor="ctr" anchorCtr="0" compatLnSpc="1">
            <a:prstTxWarp prst="textNoShape">
              <a:avLst/>
            </a:prstTxWarp>
          </a:bodyPr>
          <a:lstStyle/>
          <a:p>
            <a:pPr lvl="0"/>
            <a:r>
              <a:rPr lang="en-US" altLang="en-US"/>
              <a:t>Click to edit Master title style</a:t>
            </a:r>
          </a:p>
        </p:txBody>
      </p:sp>
      <p:sp>
        <p:nvSpPr>
          <p:cNvPr id="275459" name="Rectangle 3">
            <a:extLst>
              <a:ext uri="{FF2B5EF4-FFF2-40B4-BE49-F238E27FC236}">
                <a16:creationId xmlns:a16="http://schemas.microsoft.com/office/drawing/2014/main" id="{F5A74A2D-18EB-EE4C-8A74-73B30EDF2E08}"/>
              </a:ext>
            </a:extLst>
          </p:cNvPr>
          <p:cNvSpPr>
            <a:spLocks noGrp="1" noChangeArrowheads="1"/>
          </p:cNvSpPr>
          <p:nvPr>
            <p:ph type="body" idx="1"/>
          </p:nvPr>
        </p:nvSpPr>
        <p:spPr bwMode="auto">
          <a:xfrm>
            <a:off x="381000" y="1729409"/>
            <a:ext cx="8293100" cy="47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80400" tIns="40200" rIns="80400" bIns="402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803275" rtl="0" fontAlgn="base">
        <a:lnSpc>
          <a:spcPct val="85000"/>
        </a:lnSpc>
        <a:spcBef>
          <a:spcPct val="20000"/>
        </a:spcBef>
        <a:spcAft>
          <a:spcPct val="0"/>
        </a:spcAft>
        <a:defRPr sz="3800" kern="1200">
          <a:solidFill>
            <a:schemeClr val="tx1"/>
          </a:solidFill>
          <a:latin typeface="+mj-lt"/>
          <a:ea typeface="+mj-ea"/>
          <a:cs typeface="+mj-cs"/>
        </a:defRPr>
      </a:lvl1pPr>
      <a:lvl2pPr algn="ctr" defTabSz="803275" rtl="0" fontAlgn="base">
        <a:lnSpc>
          <a:spcPct val="85000"/>
        </a:lnSpc>
        <a:spcBef>
          <a:spcPct val="20000"/>
        </a:spcBef>
        <a:spcAft>
          <a:spcPct val="0"/>
        </a:spcAft>
        <a:defRPr sz="3800">
          <a:solidFill>
            <a:schemeClr val="tx1"/>
          </a:solidFill>
          <a:latin typeface="Arial" panose="020B0604020202020204" pitchFamily="34" charset="0"/>
        </a:defRPr>
      </a:lvl2pPr>
      <a:lvl3pPr algn="ctr" defTabSz="803275" rtl="0" fontAlgn="base">
        <a:lnSpc>
          <a:spcPct val="85000"/>
        </a:lnSpc>
        <a:spcBef>
          <a:spcPct val="20000"/>
        </a:spcBef>
        <a:spcAft>
          <a:spcPct val="0"/>
        </a:spcAft>
        <a:defRPr sz="3800">
          <a:solidFill>
            <a:schemeClr val="tx1"/>
          </a:solidFill>
          <a:latin typeface="Arial" panose="020B0604020202020204" pitchFamily="34" charset="0"/>
        </a:defRPr>
      </a:lvl3pPr>
      <a:lvl4pPr algn="ctr" defTabSz="803275" rtl="0" fontAlgn="base">
        <a:lnSpc>
          <a:spcPct val="85000"/>
        </a:lnSpc>
        <a:spcBef>
          <a:spcPct val="20000"/>
        </a:spcBef>
        <a:spcAft>
          <a:spcPct val="0"/>
        </a:spcAft>
        <a:defRPr sz="3800">
          <a:solidFill>
            <a:schemeClr val="tx1"/>
          </a:solidFill>
          <a:latin typeface="Arial" panose="020B0604020202020204" pitchFamily="34" charset="0"/>
        </a:defRPr>
      </a:lvl4pPr>
      <a:lvl5pPr algn="ctr" defTabSz="803275" rtl="0" fontAlgn="base">
        <a:lnSpc>
          <a:spcPct val="85000"/>
        </a:lnSpc>
        <a:spcBef>
          <a:spcPct val="20000"/>
        </a:spcBef>
        <a:spcAft>
          <a:spcPct val="0"/>
        </a:spcAft>
        <a:defRPr sz="3800">
          <a:solidFill>
            <a:schemeClr val="tx1"/>
          </a:solidFill>
          <a:latin typeface="Arial" panose="020B0604020202020204" pitchFamily="34" charset="0"/>
        </a:defRPr>
      </a:lvl5pPr>
      <a:lvl6pPr marL="457200" algn="ctr" defTabSz="803275" rtl="0" fontAlgn="base">
        <a:lnSpc>
          <a:spcPct val="85000"/>
        </a:lnSpc>
        <a:spcBef>
          <a:spcPct val="20000"/>
        </a:spcBef>
        <a:spcAft>
          <a:spcPct val="0"/>
        </a:spcAft>
        <a:defRPr sz="3800">
          <a:solidFill>
            <a:schemeClr val="tx1"/>
          </a:solidFill>
          <a:latin typeface="Arial" panose="020B0604020202020204" pitchFamily="34" charset="0"/>
        </a:defRPr>
      </a:lvl6pPr>
      <a:lvl7pPr marL="914400" algn="ctr" defTabSz="803275" rtl="0" fontAlgn="base">
        <a:lnSpc>
          <a:spcPct val="85000"/>
        </a:lnSpc>
        <a:spcBef>
          <a:spcPct val="20000"/>
        </a:spcBef>
        <a:spcAft>
          <a:spcPct val="0"/>
        </a:spcAft>
        <a:defRPr sz="3800">
          <a:solidFill>
            <a:schemeClr val="tx1"/>
          </a:solidFill>
          <a:latin typeface="Arial" panose="020B0604020202020204" pitchFamily="34" charset="0"/>
        </a:defRPr>
      </a:lvl7pPr>
      <a:lvl8pPr marL="1371600" algn="ctr" defTabSz="803275" rtl="0" fontAlgn="base">
        <a:lnSpc>
          <a:spcPct val="85000"/>
        </a:lnSpc>
        <a:spcBef>
          <a:spcPct val="20000"/>
        </a:spcBef>
        <a:spcAft>
          <a:spcPct val="0"/>
        </a:spcAft>
        <a:defRPr sz="3800">
          <a:solidFill>
            <a:schemeClr val="tx1"/>
          </a:solidFill>
          <a:latin typeface="Arial" panose="020B0604020202020204" pitchFamily="34" charset="0"/>
        </a:defRPr>
      </a:lvl8pPr>
      <a:lvl9pPr marL="1828800" algn="ctr" defTabSz="803275" rtl="0" fontAlgn="base">
        <a:lnSpc>
          <a:spcPct val="85000"/>
        </a:lnSpc>
        <a:spcBef>
          <a:spcPct val="20000"/>
        </a:spcBef>
        <a:spcAft>
          <a:spcPct val="0"/>
        </a:spcAft>
        <a:defRPr sz="3800">
          <a:solidFill>
            <a:schemeClr val="tx1"/>
          </a:solidFill>
          <a:latin typeface="Arial" panose="020B0604020202020204" pitchFamily="34" charset="0"/>
        </a:defRPr>
      </a:lvl9pPr>
    </p:titleStyle>
    <p:body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s://en.wikipedia.org/wiki/Burrows%E2%80%93Wheeler_transform" TargetMode="External"/><Relationship Id="rId5" Type="http://schemas.openxmlformats.org/officeDocument/2006/relationships/hyperlink" Target="https://www.cs.jhu.edu/~langmea/resources/lecture_notes/bwt_and_fm_index.pdf" TargetMode="External"/><Relationship Id="rId4" Type="http://schemas.openxmlformats.org/officeDocument/2006/relationships/hyperlink" Target="http://www.cs.jhu.edu/~langmea/resources/bwt_fm.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Rectangle 14">
            <a:extLst>
              <a:ext uri="{FF2B5EF4-FFF2-40B4-BE49-F238E27FC236}">
                <a16:creationId xmlns:a16="http://schemas.microsoft.com/office/drawing/2014/main" id="{898B42E1-8805-4648-A5B4-2C2E98B7D0B3}"/>
              </a:ext>
            </a:extLst>
          </p:cNvPr>
          <p:cNvSpPr>
            <a:spLocks noGrp="1" noChangeArrowheads="1"/>
          </p:cNvSpPr>
          <p:nvPr>
            <p:ph type="ctrTitle"/>
          </p:nvPr>
        </p:nvSpPr>
        <p:spPr>
          <a:xfrm>
            <a:off x="231775" y="1082566"/>
            <a:ext cx="8574088" cy="2055319"/>
          </a:xfrm>
        </p:spPr>
        <p:txBody>
          <a:bodyPr/>
          <a:lstStyle/>
          <a:p>
            <a:r>
              <a:rPr lang="en-US" altLang="en-US" sz="5000" dirty="0"/>
              <a:t>Burrows-Wheeler Transform</a:t>
            </a:r>
          </a:p>
        </p:txBody>
      </p:sp>
      <p:sp>
        <p:nvSpPr>
          <p:cNvPr id="6159" name="Rectangle 15">
            <a:extLst>
              <a:ext uri="{FF2B5EF4-FFF2-40B4-BE49-F238E27FC236}">
                <a16:creationId xmlns:a16="http://schemas.microsoft.com/office/drawing/2014/main" id="{D829BBBC-DE0A-7E45-A9E7-5BC79B60C124}"/>
              </a:ext>
            </a:extLst>
          </p:cNvPr>
          <p:cNvSpPr>
            <a:spLocks noGrp="1" noChangeArrowheads="1"/>
          </p:cNvSpPr>
          <p:nvPr>
            <p:ph type="subTitle" idx="1"/>
          </p:nvPr>
        </p:nvSpPr>
        <p:spPr>
          <a:xfrm>
            <a:off x="284956" y="3720115"/>
            <a:ext cx="8574088" cy="1377950"/>
          </a:xfrm>
        </p:spPr>
        <p:txBody>
          <a:bodyPr/>
          <a:lstStyle/>
          <a:p>
            <a:r>
              <a:rPr lang="en-US" altLang="en-US" dirty="0">
                <a:latin typeface="Times New Roman" panose="02020603050405020304" pitchFamily="18" charset="0"/>
                <a:cs typeface="Times New Roman" panose="02020603050405020304" pitchFamily="18" charset="0"/>
              </a:rPr>
              <a:t>Michael T. Goodrich</a:t>
            </a:r>
          </a:p>
          <a:p>
            <a:r>
              <a:rPr lang="en-US" altLang="en-US" dirty="0">
                <a:latin typeface="Times New Roman" panose="02020603050405020304" pitchFamily="18" charset="0"/>
                <a:cs typeface="Times New Roman" panose="02020603050405020304" pitchFamily="18" charset="0"/>
              </a:rPr>
              <a:t>University of California, Irvine</a:t>
            </a:r>
          </a:p>
        </p:txBody>
      </p:sp>
      <p:sp>
        <p:nvSpPr>
          <p:cNvPr id="2" name="TextBox 1">
            <a:extLst>
              <a:ext uri="{FF2B5EF4-FFF2-40B4-BE49-F238E27FC236}">
                <a16:creationId xmlns:a16="http://schemas.microsoft.com/office/drawing/2014/main" id="{33CF3923-087F-432D-F890-E6772E57B43E}"/>
              </a:ext>
            </a:extLst>
          </p:cNvPr>
          <p:cNvSpPr txBox="1"/>
          <p:nvPr/>
        </p:nvSpPr>
        <p:spPr>
          <a:xfrm>
            <a:off x="-151089" y="5517932"/>
            <a:ext cx="9446178" cy="1169551"/>
          </a:xfrm>
          <a:prstGeom prst="rect">
            <a:avLst/>
          </a:prstGeom>
          <a:noFill/>
        </p:spPr>
        <p:txBody>
          <a:bodyPr wrap="square" rtlCol="0">
            <a:spAutoFit/>
          </a:bodyPr>
          <a:lstStyle/>
          <a:p>
            <a:pPr algn="ctr"/>
            <a:r>
              <a:rPr lang="en-US" altLang="zh-TW" sz="1000" dirty="0"/>
              <a:t>Burrows, M. and Wheeler, D. J. (1994). A block-sorting lossless data compression algorithm. </a:t>
            </a:r>
            <a:r>
              <a:rPr lang="en-US" altLang="zh-TW" sz="1000" i="1" dirty="0"/>
              <a:t>Technical Report 124</a:t>
            </a:r>
            <a:r>
              <a:rPr lang="en-US" altLang="zh-TW" sz="1000" dirty="0"/>
              <a:t>, Palo Alto, CA, Digital Equipment Corporation.</a:t>
            </a:r>
          </a:p>
          <a:p>
            <a:pPr algn="ctr"/>
            <a:r>
              <a:rPr lang="en-US" altLang="zh-TW" sz="1000" dirty="0" err="1"/>
              <a:t>Ferragina</a:t>
            </a:r>
            <a:r>
              <a:rPr lang="en-US" altLang="zh-TW" sz="1000" dirty="0"/>
              <a:t>, P. and Manzini, G. (2000). Opportunistic data structures with applications. In </a:t>
            </a:r>
            <a:r>
              <a:rPr lang="en-US" altLang="zh-TW" sz="1000" i="1" dirty="0"/>
              <a:t>Foundations of Computer Science, 2000. Proceedings. 41st Annual Symposium on</a:t>
            </a:r>
            <a:r>
              <a:rPr lang="en-US" altLang="zh-TW" sz="1000" dirty="0"/>
              <a:t> (pp. 390-398). IEEE.</a:t>
            </a:r>
            <a:r>
              <a:rPr lang="en-US" altLang="zh-TW" sz="1000" dirty="0">
                <a:hlinkClick r:id="rId4"/>
              </a:rPr>
              <a:t> </a:t>
            </a:r>
          </a:p>
          <a:p>
            <a:pPr algn="ctr"/>
            <a:r>
              <a:rPr lang="en-US" altLang="zh-TW" sz="1000" dirty="0">
                <a:hlinkClick r:id="rId4"/>
              </a:rPr>
              <a:t>http://www.cs.jhu.edu/~langmea/resources/bwt_fm.pdf</a:t>
            </a:r>
            <a:endParaRPr lang="en-US" altLang="zh-TW" sz="1000" dirty="0"/>
          </a:p>
          <a:p>
            <a:pPr algn="ctr"/>
            <a:r>
              <a:rPr lang="en-US" altLang="zh-TW" sz="1000" dirty="0">
                <a:hlinkClick r:id="rId5"/>
              </a:rPr>
              <a:t>https://www.cs.jhu.edu/~langmea/resources/lecture_notes/bwt_and_fm_index.pdf</a:t>
            </a:r>
            <a:endParaRPr lang="en-US" altLang="zh-TW" sz="1000" dirty="0"/>
          </a:p>
          <a:p>
            <a:pPr algn="ctr"/>
            <a:r>
              <a:rPr lang="en-US" altLang="zh-TW" sz="1000" dirty="0">
                <a:hlinkClick r:id="rId6"/>
              </a:rPr>
              <a:t>https://en.wikipedia.org/wiki/Burrows%E2%80%93Wheeler_transform</a:t>
            </a:r>
            <a:endParaRPr lang="en-US" altLang="zh-TW" sz="1000" dirty="0"/>
          </a:p>
          <a:p>
            <a:endParaRPr lang="en-US" sz="10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FAC8E-FB84-D541-147D-2D3C25D16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82CF3-CFFF-5B1C-C4DB-CB0E11D5C811}"/>
              </a:ext>
            </a:extLst>
          </p:cNvPr>
          <p:cNvSpPr>
            <a:spLocks noGrp="1"/>
          </p:cNvSpPr>
          <p:nvPr>
            <p:ph type="title"/>
          </p:nvPr>
        </p:nvSpPr>
        <p:spPr/>
        <p:txBody>
          <a:bodyPr/>
          <a:lstStyle/>
          <a:p>
            <a:r>
              <a:rPr lang="en-US" dirty="0"/>
              <a:t>Reversing BWT Example</a:t>
            </a:r>
          </a:p>
        </p:txBody>
      </p:sp>
      <p:pic>
        <p:nvPicPr>
          <p:cNvPr id="5" name="Picture 4">
            <a:extLst>
              <a:ext uri="{FF2B5EF4-FFF2-40B4-BE49-F238E27FC236}">
                <a16:creationId xmlns:a16="http://schemas.microsoft.com/office/drawing/2014/main" id="{B1516E06-73FD-1F5F-0C5B-00ACA6D003E3}"/>
              </a:ext>
            </a:extLst>
          </p:cNvPr>
          <p:cNvPicPr>
            <a:picLocks noChangeAspect="1"/>
          </p:cNvPicPr>
          <p:nvPr/>
        </p:nvPicPr>
        <p:blipFill>
          <a:blip r:embed="rId2"/>
          <a:stretch>
            <a:fillRect/>
          </a:stretch>
        </p:blipFill>
        <p:spPr>
          <a:xfrm>
            <a:off x="129436" y="2401613"/>
            <a:ext cx="1535833" cy="3543300"/>
          </a:xfrm>
          <a:prstGeom prst="rect">
            <a:avLst/>
          </a:prstGeom>
        </p:spPr>
      </p:pic>
      <p:pic>
        <p:nvPicPr>
          <p:cNvPr id="4" name="Picture 3">
            <a:extLst>
              <a:ext uri="{FF2B5EF4-FFF2-40B4-BE49-F238E27FC236}">
                <a16:creationId xmlns:a16="http://schemas.microsoft.com/office/drawing/2014/main" id="{4E8322B2-E200-9D91-2BB3-29C13B945183}"/>
              </a:ext>
            </a:extLst>
          </p:cNvPr>
          <p:cNvPicPr>
            <a:picLocks noChangeAspect="1"/>
          </p:cNvPicPr>
          <p:nvPr/>
        </p:nvPicPr>
        <p:blipFill>
          <a:blip r:embed="rId3"/>
          <a:stretch>
            <a:fillRect/>
          </a:stretch>
        </p:blipFill>
        <p:spPr>
          <a:xfrm>
            <a:off x="2728064" y="2376213"/>
            <a:ext cx="6286500" cy="3568700"/>
          </a:xfrm>
          <a:prstGeom prst="rect">
            <a:avLst/>
          </a:prstGeom>
        </p:spPr>
      </p:pic>
    </p:spTree>
    <p:extLst>
      <p:ext uri="{BB962C8B-B14F-4D97-AF65-F5344CB8AC3E}">
        <p14:creationId xmlns:p14="http://schemas.microsoft.com/office/powerpoint/2010/main" val="379744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133C0-58D5-B56C-4E0B-8E922B0F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F5C6A-64FE-7680-8D36-20873BFDCA3A}"/>
              </a:ext>
            </a:extLst>
          </p:cNvPr>
          <p:cNvSpPr>
            <a:spLocks noGrp="1"/>
          </p:cNvSpPr>
          <p:nvPr>
            <p:ph type="title"/>
          </p:nvPr>
        </p:nvSpPr>
        <p:spPr/>
        <p:txBody>
          <a:bodyPr/>
          <a:lstStyle/>
          <a:p>
            <a:r>
              <a:rPr lang="en-US" dirty="0"/>
              <a:t>Reversing BWT Example</a:t>
            </a:r>
          </a:p>
        </p:txBody>
      </p:sp>
      <p:pic>
        <p:nvPicPr>
          <p:cNvPr id="5" name="Picture 4">
            <a:extLst>
              <a:ext uri="{FF2B5EF4-FFF2-40B4-BE49-F238E27FC236}">
                <a16:creationId xmlns:a16="http://schemas.microsoft.com/office/drawing/2014/main" id="{AC2D84AE-95ED-8EA7-6B68-BC8E5DDD615F}"/>
              </a:ext>
            </a:extLst>
          </p:cNvPr>
          <p:cNvPicPr>
            <a:picLocks noChangeAspect="1"/>
          </p:cNvPicPr>
          <p:nvPr/>
        </p:nvPicPr>
        <p:blipFill>
          <a:blip r:embed="rId2"/>
          <a:stretch>
            <a:fillRect/>
          </a:stretch>
        </p:blipFill>
        <p:spPr>
          <a:xfrm>
            <a:off x="129436" y="2401613"/>
            <a:ext cx="1535833" cy="3543300"/>
          </a:xfrm>
          <a:prstGeom prst="rect">
            <a:avLst/>
          </a:prstGeom>
        </p:spPr>
      </p:pic>
      <p:pic>
        <p:nvPicPr>
          <p:cNvPr id="3" name="Picture 2">
            <a:extLst>
              <a:ext uri="{FF2B5EF4-FFF2-40B4-BE49-F238E27FC236}">
                <a16:creationId xmlns:a16="http://schemas.microsoft.com/office/drawing/2014/main" id="{D4A43C75-E85D-E1B4-EC73-64712CD6FAA6}"/>
              </a:ext>
            </a:extLst>
          </p:cNvPr>
          <p:cNvPicPr>
            <a:picLocks noChangeAspect="1"/>
          </p:cNvPicPr>
          <p:nvPr/>
        </p:nvPicPr>
        <p:blipFill>
          <a:blip r:embed="rId3"/>
          <a:stretch>
            <a:fillRect/>
          </a:stretch>
        </p:blipFill>
        <p:spPr>
          <a:xfrm>
            <a:off x="2478881" y="2401613"/>
            <a:ext cx="6362700" cy="3454400"/>
          </a:xfrm>
          <a:prstGeom prst="rect">
            <a:avLst/>
          </a:prstGeom>
        </p:spPr>
      </p:pic>
      <p:sp>
        <p:nvSpPr>
          <p:cNvPr id="6" name="TextBox 5">
            <a:extLst>
              <a:ext uri="{FF2B5EF4-FFF2-40B4-BE49-F238E27FC236}">
                <a16:creationId xmlns:a16="http://schemas.microsoft.com/office/drawing/2014/main" id="{C4CE0123-C463-20DA-8E26-FD28B9E883C3}"/>
              </a:ext>
            </a:extLst>
          </p:cNvPr>
          <p:cNvSpPr txBox="1"/>
          <p:nvPr/>
        </p:nvSpPr>
        <p:spPr>
          <a:xfrm>
            <a:off x="5106233" y="5985022"/>
            <a:ext cx="1107996" cy="461665"/>
          </a:xfrm>
          <a:prstGeom prst="rect">
            <a:avLst/>
          </a:prstGeom>
          <a:noFill/>
        </p:spPr>
        <p:txBody>
          <a:bodyPr wrap="none" rtlCol="0">
            <a:spAutoFit/>
          </a:bodyPr>
          <a:lstStyle/>
          <a:p>
            <a:r>
              <a:rPr lang="en-US" sz="2400" dirty="0"/>
              <a:t>Output</a:t>
            </a:r>
          </a:p>
        </p:txBody>
      </p:sp>
      <p:cxnSp>
        <p:nvCxnSpPr>
          <p:cNvPr id="8" name="Straight Arrow Connector 7">
            <a:extLst>
              <a:ext uri="{FF2B5EF4-FFF2-40B4-BE49-F238E27FC236}">
                <a16:creationId xmlns:a16="http://schemas.microsoft.com/office/drawing/2014/main" id="{29FAF5A7-2DD9-463B-67AE-30CDFF61DDC1}"/>
              </a:ext>
            </a:extLst>
          </p:cNvPr>
          <p:cNvCxnSpPr>
            <a:stCxn id="6" idx="3"/>
          </p:cNvCxnSpPr>
          <p:nvPr/>
        </p:nvCxnSpPr>
        <p:spPr bwMode="auto">
          <a:xfrm flipV="1">
            <a:off x="6214229" y="5202621"/>
            <a:ext cx="1143012" cy="1013234"/>
          </a:xfrm>
          <a:prstGeom prst="straightConnector1">
            <a:avLst/>
          </a:prstGeom>
          <a:solidFill>
            <a:schemeClr val="accent1"/>
          </a:solidFill>
          <a:ln w="5715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837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3916-48E3-830A-3E28-DBB6CD878A94}"/>
              </a:ext>
            </a:extLst>
          </p:cNvPr>
          <p:cNvSpPr>
            <a:spLocks noGrp="1"/>
          </p:cNvSpPr>
          <p:nvPr>
            <p:ph type="title"/>
          </p:nvPr>
        </p:nvSpPr>
        <p:spPr/>
        <p:txBody>
          <a:bodyPr/>
          <a:lstStyle/>
          <a:p>
            <a:r>
              <a:rPr lang="en-US" dirty="0"/>
              <a:t>The Reversal Algorithm</a:t>
            </a:r>
          </a:p>
        </p:txBody>
      </p:sp>
      <p:sp>
        <p:nvSpPr>
          <p:cNvPr id="3" name="Content Placeholder 2">
            <a:extLst>
              <a:ext uri="{FF2B5EF4-FFF2-40B4-BE49-F238E27FC236}">
                <a16:creationId xmlns:a16="http://schemas.microsoft.com/office/drawing/2014/main" id="{5B3FC4F3-4F8C-3A72-5507-443B4A1E2C21}"/>
              </a:ext>
            </a:extLst>
          </p:cNvPr>
          <p:cNvSpPr>
            <a:spLocks noGrp="1"/>
          </p:cNvSpPr>
          <p:nvPr>
            <p:ph idx="1"/>
          </p:nvPr>
        </p:nvSpPr>
        <p:spPr/>
        <p:txBody>
          <a:bodyPr/>
          <a:lstStyle/>
          <a:p>
            <a:r>
              <a:rPr lang="en-US" dirty="0"/>
              <a:t>We can perform this reversal in linear time, based on the following observation.</a:t>
            </a:r>
          </a:p>
        </p:txBody>
      </p:sp>
      <p:pic>
        <p:nvPicPr>
          <p:cNvPr id="5" name="Picture 4">
            <a:extLst>
              <a:ext uri="{FF2B5EF4-FFF2-40B4-BE49-F238E27FC236}">
                <a16:creationId xmlns:a16="http://schemas.microsoft.com/office/drawing/2014/main" id="{7857E5E2-688B-BC75-7A72-09EC239E8FB4}"/>
              </a:ext>
            </a:extLst>
          </p:cNvPr>
          <p:cNvPicPr>
            <a:picLocks noChangeAspect="1"/>
          </p:cNvPicPr>
          <p:nvPr/>
        </p:nvPicPr>
        <p:blipFill>
          <a:blip r:embed="rId2"/>
          <a:stretch>
            <a:fillRect/>
          </a:stretch>
        </p:blipFill>
        <p:spPr>
          <a:xfrm>
            <a:off x="903890" y="2600743"/>
            <a:ext cx="7338410" cy="4257257"/>
          </a:xfrm>
          <a:prstGeom prst="rect">
            <a:avLst/>
          </a:prstGeom>
        </p:spPr>
      </p:pic>
    </p:spTree>
    <p:extLst>
      <p:ext uri="{BB962C8B-B14F-4D97-AF65-F5344CB8AC3E}">
        <p14:creationId xmlns:p14="http://schemas.microsoft.com/office/powerpoint/2010/main" val="349237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462B3-0ACB-5FCD-E617-5BFB84CCDD15}"/>
              </a:ext>
            </a:extLst>
          </p:cNvPr>
          <p:cNvPicPr>
            <a:picLocks noChangeAspect="1"/>
          </p:cNvPicPr>
          <p:nvPr/>
        </p:nvPicPr>
        <p:blipFill>
          <a:blip r:embed="rId2"/>
          <a:stretch>
            <a:fillRect/>
          </a:stretch>
        </p:blipFill>
        <p:spPr>
          <a:xfrm>
            <a:off x="641132" y="933651"/>
            <a:ext cx="8223801" cy="5646967"/>
          </a:xfrm>
          <a:prstGeom prst="rect">
            <a:avLst/>
          </a:prstGeom>
        </p:spPr>
      </p:pic>
    </p:spTree>
    <p:extLst>
      <p:ext uri="{BB962C8B-B14F-4D97-AF65-F5344CB8AC3E}">
        <p14:creationId xmlns:p14="http://schemas.microsoft.com/office/powerpoint/2010/main" val="161520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CCAB48-1E00-191E-E4C4-D53D39868C35}"/>
              </a:ext>
            </a:extLst>
          </p:cNvPr>
          <p:cNvPicPr>
            <a:picLocks noChangeAspect="1"/>
          </p:cNvPicPr>
          <p:nvPr/>
        </p:nvPicPr>
        <p:blipFill>
          <a:blip r:embed="rId2"/>
          <a:stretch>
            <a:fillRect/>
          </a:stretch>
        </p:blipFill>
        <p:spPr>
          <a:xfrm>
            <a:off x="196949" y="1089501"/>
            <a:ext cx="8892571" cy="5353340"/>
          </a:xfrm>
          <a:prstGeom prst="rect">
            <a:avLst/>
          </a:prstGeom>
        </p:spPr>
      </p:pic>
    </p:spTree>
    <p:extLst>
      <p:ext uri="{BB962C8B-B14F-4D97-AF65-F5344CB8AC3E}">
        <p14:creationId xmlns:p14="http://schemas.microsoft.com/office/powerpoint/2010/main" val="173250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3DF611-465E-FBB7-583D-86AF2569E1CB}"/>
              </a:ext>
            </a:extLst>
          </p:cNvPr>
          <p:cNvPicPr>
            <a:picLocks noChangeAspect="1"/>
          </p:cNvPicPr>
          <p:nvPr/>
        </p:nvPicPr>
        <p:blipFill>
          <a:blip r:embed="rId2"/>
          <a:stretch>
            <a:fillRect/>
          </a:stretch>
        </p:blipFill>
        <p:spPr>
          <a:xfrm>
            <a:off x="2669627" y="3481749"/>
            <a:ext cx="4351502" cy="3041565"/>
          </a:xfrm>
          <a:prstGeom prst="rect">
            <a:avLst/>
          </a:prstGeom>
        </p:spPr>
      </p:pic>
      <p:sp>
        <p:nvSpPr>
          <p:cNvPr id="2" name="Title 1">
            <a:extLst>
              <a:ext uri="{FF2B5EF4-FFF2-40B4-BE49-F238E27FC236}">
                <a16:creationId xmlns:a16="http://schemas.microsoft.com/office/drawing/2014/main" id="{6BD10DEA-90DB-6EE8-0C4B-28EBE7F72451}"/>
              </a:ext>
            </a:extLst>
          </p:cNvPr>
          <p:cNvSpPr>
            <a:spLocks noGrp="1"/>
          </p:cNvSpPr>
          <p:nvPr>
            <p:ph type="title"/>
          </p:nvPr>
        </p:nvSpPr>
        <p:spPr/>
        <p:txBody>
          <a:bodyPr/>
          <a:lstStyle/>
          <a:p>
            <a:r>
              <a:rPr lang="en-US" dirty="0"/>
              <a:t>Run-Length Encoding</a:t>
            </a:r>
          </a:p>
        </p:txBody>
      </p:sp>
      <p:sp>
        <p:nvSpPr>
          <p:cNvPr id="3" name="Content Placeholder 2">
            <a:extLst>
              <a:ext uri="{FF2B5EF4-FFF2-40B4-BE49-F238E27FC236}">
                <a16:creationId xmlns:a16="http://schemas.microsoft.com/office/drawing/2014/main" id="{8E044E63-AA07-0A9D-BDB8-08451B033409}"/>
              </a:ext>
            </a:extLst>
          </p:cNvPr>
          <p:cNvSpPr>
            <a:spLocks noGrp="1"/>
          </p:cNvSpPr>
          <p:nvPr>
            <p:ph idx="1"/>
          </p:nvPr>
        </p:nvSpPr>
        <p:spPr/>
        <p:txBody>
          <a:bodyPr/>
          <a:lstStyle/>
          <a:p>
            <a:r>
              <a:rPr lang="en-US" dirty="0"/>
              <a:t>Run-length encoding (RLE) is a lossless compression method where sequences that display redundant data are stored as a single data value. This value represents the repeated block, and shows how many times it appears in the string.</a:t>
            </a:r>
          </a:p>
        </p:txBody>
      </p:sp>
      <p:sp>
        <p:nvSpPr>
          <p:cNvPr id="5" name="TextBox 4">
            <a:extLst>
              <a:ext uri="{FF2B5EF4-FFF2-40B4-BE49-F238E27FC236}">
                <a16:creationId xmlns:a16="http://schemas.microsoft.com/office/drawing/2014/main" id="{45767588-2EE7-C21D-CF23-2532BC562A80}"/>
              </a:ext>
            </a:extLst>
          </p:cNvPr>
          <p:cNvSpPr txBox="1"/>
          <p:nvPr/>
        </p:nvSpPr>
        <p:spPr>
          <a:xfrm>
            <a:off x="213519" y="6515836"/>
            <a:ext cx="4267515" cy="338554"/>
          </a:xfrm>
          <a:prstGeom prst="rect">
            <a:avLst/>
          </a:prstGeom>
          <a:noFill/>
        </p:spPr>
        <p:txBody>
          <a:bodyPr wrap="none" rtlCol="0">
            <a:spAutoFit/>
          </a:bodyPr>
          <a:lstStyle/>
          <a:p>
            <a:r>
              <a:rPr lang="en-US" dirty="0"/>
              <a:t>https://</a:t>
            </a:r>
            <a:r>
              <a:rPr lang="en-US" dirty="0" err="1"/>
              <a:t>api.video</a:t>
            </a:r>
            <a:r>
              <a:rPr lang="en-US" dirty="0"/>
              <a:t>/what-is/run-length-encoding/</a:t>
            </a:r>
          </a:p>
        </p:txBody>
      </p:sp>
    </p:spTree>
    <p:extLst>
      <p:ext uri="{BB962C8B-B14F-4D97-AF65-F5344CB8AC3E}">
        <p14:creationId xmlns:p14="http://schemas.microsoft.com/office/powerpoint/2010/main" val="283583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57C7-3490-D947-881F-01EA32AFDDDD}"/>
              </a:ext>
            </a:extLst>
          </p:cNvPr>
          <p:cNvSpPr>
            <a:spLocks noGrp="1"/>
          </p:cNvSpPr>
          <p:nvPr>
            <p:ph type="title"/>
          </p:nvPr>
        </p:nvSpPr>
        <p:spPr/>
        <p:txBody>
          <a:bodyPr/>
          <a:lstStyle/>
          <a:p>
            <a:r>
              <a:rPr lang="en-US" dirty="0"/>
              <a:t>Burrows-Wheeler Transform (BWT)</a:t>
            </a:r>
          </a:p>
        </p:txBody>
      </p:sp>
      <p:sp>
        <p:nvSpPr>
          <p:cNvPr id="3" name="Content Placeholder 2">
            <a:extLst>
              <a:ext uri="{FF2B5EF4-FFF2-40B4-BE49-F238E27FC236}">
                <a16:creationId xmlns:a16="http://schemas.microsoft.com/office/drawing/2014/main" id="{05004FDE-54E7-4445-8251-46622D41274C}"/>
              </a:ext>
            </a:extLst>
          </p:cNvPr>
          <p:cNvSpPr>
            <a:spLocks noGrp="1"/>
          </p:cNvSpPr>
          <p:nvPr>
            <p:ph idx="1"/>
          </p:nvPr>
        </p:nvSpPr>
        <p:spPr/>
        <p:txBody>
          <a:bodyPr/>
          <a:lstStyle/>
          <a:p>
            <a:r>
              <a:rPr lang="en-US" dirty="0"/>
              <a:t>The Burrows–Wheeler transform (BWT) rearranges a character string into runs of similar characters, in a manner that can be reversed to recover the original string. </a:t>
            </a:r>
          </a:p>
          <a:p>
            <a:r>
              <a:rPr lang="en-US" dirty="0"/>
              <a:t>The BWT can be used as a preparatory step to improve the efficiency of a compression algorithm, and is used this way in software such as bzip2.</a:t>
            </a:r>
          </a:p>
          <a:p>
            <a:endParaRPr lang="en-US" dirty="0"/>
          </a:p>
        </p:txBody>
      </p:sp>
    </p:spTree>
    <p:extLst>
      <p:ext uri="{BB962C8B-B14F-4D97-AF65-F5344CB8AC3E}">
        <p14:creationId xmlns:p14="http://schemas.microsoft.com/office/powerpoint/2010/main" val="64715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E197-C272-E34B-0677-6FE13B4E458E}"/>
              </a:ext>
            </a:extLst>
          </p:cNvPr>
          <p:cNvSpPr>
            <a:spLocks noGrp="1"/>
          </p:cNvSpPr>
          <p:nvPr>
            <p:ph type="title"/>
          </p:nvPr>
        </p:nvSpPr>
        <p:spPr/>
        <p:txBody>
          <a:bodyPr/>
          <a:lstStyle/>
          <a:p>
            <a:r>
              <a:rPr lang="en-US" dirty="0"/>
              <a:t>The Transform</a:t>
            </a:r>
          </a:p>
        </p:txBody>
      </p:sp>
      <p:sp>
        <p:nvSpPr>
          <p:cNvPr id="3" name="Content Placeholder 2">
            <a:extLst>
              <a:ext uri="{FF2B5EF4-FFF2-40B4-BE49-F238E27FC236}">
                <a16:creationId xmlns:a16="http://schemas.microsoft.com/office/drawing/2014/main" id="{345256B3-A6EE-398D-A190-98E3910DD64D}"/>
              </a:ext>
            </a:extLst>
          </p:cNvPr>
          <p:cNvSpPr>
            <a:spLocks noGrp="1"/>
          </p:cNvSpPr>
          <p:nvPr>
            <p:ph idx="1"/>
          </p:nvPr>
        </p:nvSpPr>
        <p:spPr>
          <a:xfrm>
            <a:off x="425450" y="1514647"/>
            <a:ext cx="8293100" cy="4701208"/>
          </a:xfrm>
        </p:spPr>
        <p:txBody>
          <a:bodyPr/>
          <a:lstStyle/>
          <a:p>
            <a:r>
              <a:rPr lang="en-US" sz="2400" dirty="0"/>
              <a:t>The transform is done by constructing a matrix (known as the Burrows-Wheeler Matrix) whose rows are the circular shifts of the input </a:t>
            </a:r>
            <a:r>
              <a:rPr lang="en-US" sz="2400" dirty="0" err="1"/>
              <a:t>text,with</a:t>
            </a:r>
            <a:r>
              <a:rPr lang="en-US" sz="2400" dirty="0"/>
              <a:t> a start symbol ^ and/or end symbol $ added, sorted in lexicographic order, then taking the final column of that matrix.</a:t>
            </a:r>
          </a:p>
        </p:txBody>
      </p:sp>
      <p:pic>
        <p:nvPicPr>
          <p:cNvPr id="4" name="Picture 3">
            <a:extLst>
              <a:ext uri="{FF2B5EF4-FFF2-40B4-BE49-F238E27FC236}">
                <a16:creationId xmlns:a16="http://schemas.microsoft.com/office/drawing/2014/main" id="{292C341B-178C-0626-7856-1889D55FC2E1}"/>
              </a:ext>
            </a:extLst>
          </p:cNvPr>
          <p:cNvPicPr>
            <a:picLocks noChangeAspect="1"/>
          </p:cNvPicPr>
          <p:nvPr/>
        </p:nvPicPr>
        <p:blipFill>
          <a:blip r:embed="rId2"/>
          <a:stretch>
            <a:fillRect/>
          </a:stretch>
        </p:blipFill>
        <p:spPr>
          <a:xfrm>
            <a:off x="1429406" y="3234432"/>
            <a:ext cx="6456417" cy="3528973"/>
          </a:xfrm>
          <a:prstGeom prst="rect">
            <a:avLst/>
          </a:prstGeom>
        </p:spPr>
      </p:pic>
    </p:spTree>
    <p:extLst>
      <p:ext uri="{BB962C8B-B14F-4D97-AF65-F5344CB8AC3E}">
        <p14:creationId xmlns:p14="http://schemas.microsoft.com/office/powerpoint/2010/main" val="284738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99A4-C61A-EBFE-C1AC-332A25B12E5D}"/>
              </a:ext>
            </a:extLst>
          </p:cNvPr>
          <p:cNvSpPr>
            <a:spLocks noGrp="1"/>
          </p:cNvSpPr>
          <p:nvPr>
            <p:ph type="title"/>
          </p:nvPr>
        </p:nvSpPr>
        <p:spPr/>
        <p:txBody>
          <a:bodyPr/>
          <a:lstStyle/>
          <a:p>
            <a:r>
              <a:rPr lang="en-US" dirty="0"/>
              <a:t>Relation to RLE</a:t>
            </a:r>
          </a:p>
        </p:txBody>
      </p:sp>
      <p:sp>
        <p:nvSpPr>
          <p:cNvPr id="3" name="Content Placeholder 2">
            <a:extLst>
              <a:ext uri="{FF2B5EF4-FFF2-40B4-BE49-F238E27FC236}">
                <a16:creationId xmlns:a16="http://schemas.microsoft.com/office/drawing/2014/main" id="{86E83DF0-7F2D-04EB-CAFB-0A2928CB3133}"/>
              </a:ext>
            </a:extLst>
          </p:cNvPr>
          <p:cNvSpPr>
            <a:spLocks noGrp="1"/>
          </p:cNvSpPr>
          <p:nvPr>
            <p:ph idx="1"/>
          </p:nvPr>
        </p:nvSpPr>
        <p:spPr>
          <a:xfrm>
            <a:off x="381000" y="2207171"/>
            <a:ext cx="8293100" cy="4223445"/>
          </a:xfrm>
        </p:spPr>
        <p:txBody>
          <a:bodyPr/>
          <a:lstStyle/>
          <a:p>
            <a:r>
              <a:rPr lang="en-US" dirty="0"/>
              <a:t>If the original string had several substrings that occurred often, then the BWT-transformed string will have several places where a single character is repeated many times in a row.</a:t>
            </a:r>
          </a:p>
        </p:txBody>
      </p:sp>
      <p:pic>
        <p:nvPicPr>
          <p:cNvPr id="4" name="Picture 3">
            <a:extLst>
              <a:ext uri="{FF2B5EF4-FFF2-40B4-BE49-F238E27FC236}">
                <a16:creationId xmlns:a16="http://schemas.microsoft.com/office/drawing/2014/main" id="{1F96708C-1AB1-C35E-410D-A17B49DE5EEA}"/>
              </a:ext>
            </a:extLst>
          </p:cNvPr>
          <p:cNvPicPr>
            <a:picLocks noChangeAspect="1"/>
          </p:cNvPicPr>
          <p:nvPr/>
        </p:nvPicPr>
        <p:blipFill>
          <a:blip r:embed="rId2"/>
          <a:stretch>
            <a:fillRect/>
          </a:stretch>
        </p:blipFill>
        <p:spPr>
          <a:xfrm>
            <a:off x="213519" y="4557521"/>
            <a:ext cx="8834099" cy="994567"/>
          </a:xfrm>
          <a:prstGeom prst="rect">
            <a:avLst/>
          </a:prstGeom>
        </p:spPr>
      </p:pic>
    </p:spTree>
    <p:extLst>
      <p:ext uri="{BB962C8B-B14F-4D97-AF65-F5344CB8AC3E}">
        <p14:creationId xmlns:p14="http://schemas.microsoft.com/office/powerpoint/2010/main" val="915990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12CA-43ED-7A37-15EB-889686B2BD30}"/>
              </a:ext>
            </a:extLst>
          </p:cNvPr>
          <p:cNvSpPr>
            <a:spLocks noGrp="1"/>
          </p:cNvSpPr>
          <p:nvPr>
            <p:ph type="title"/>
          </p:nvPr>
        </p:nvSpPr>
        <p:spPr>
          <a:xfrm>
            <a:off x="287091" y="852352"/>
            <a:ext cx="8628062" cy="994567"/>
          </a:xfrm>
        </p:spPr>
        <p:txBody>
          <a:bodyPr/>
          <a:lstStyle/>
          <a:p>
            <a:r>
              <a:rPr lang="en-US" dirty="0"/>
              <a:t>Relation to Suffix Array</a:t>
            </a:r>
          </a:p>
        </p:txBody>
      </p:sp>
      <p:pic>
        <p:nvPicPr>
          <p:cNvPr id="3074" name="Picture 2" descr="Parallel and Space-Efficient Construction of Burrows-Wheeler ...">
            <a:extLst>
              <a:ext uri="{FF2B5EF4-FFF2-40B4-BE49-F238E27FC236}">
                <a16:creationId xmlns:a16="http://schemas.microsoft.com/office/drawing/2014/main" id="{EFE0DF7C-C4F1-774D-3437-E95A89B559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943"/>
          <a:stretch>
            <a:fillRect/>
          </a:stretch>
        </p:blipFill>
        <p:spPr bwMode="auto">
          <a:xfrm>
            <a:off x="1169494" y="2697108"/>
            <a:ext cx="6863256" cy="3460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1D7429-030E-BF31-0A6F-D138035A4080}"/>
              </a:ext>
            </a:extLst>
          </p:cNvPr>
          <p:cNvSpPr txBox="1"/>
          <p:nvPr/>
        </p:nvSpPr>
        <p:spPr>
          <a:xfrm>
            <a:off x="136491" y="1846919"/>
            <a:ext cx="8871018" cy="369332"/>
          </a:xfrm>
          <a:prstGeom prst="rect">
            <a:avLst/>
          </a:prstGeom>
          <a:noFill/>
        </p:spPr>
        <p:txBody>
          <a:bodyPr wrap="none" rtlCol="0">
            <a:spAutoFit/>
          </a:bodyPr>
          <a:lstStyle/>
          <a:p>
            <a:r>
              <a:rPr lang="en-US" sz="1800" dirty="0"/>
              <a:t>Given a suffix array for a string, we can compute the BWT for the string in linear time.</a:t>
            </a:r>
          </a:p>
        </p:txBody>
      </p:sp>
    </p:spTree>
    <p:extLst>
      <p:ext uri="{BB962C8B-B14F-4D97-AF65-F5344CB8AC3E}">
        <p14:creationId xmlns:p14="http://schemas.microsoft.com/office/powerpoint/2010/main" val="217802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77CA6-9AA7-52BA-7D42-849F8B7EF8EA}"/>
              </a:ext>
            </a:extLst>
          </p:cNvPr>
          <p:cNvSpPr>
            <a:spLocks noGrp="1"/>
          </p:cNvSpPr>
          <p:nvPr>
            <p:ph type="title"/>
          </p:nvPr>
        </p:nvSpPr>
        <p:spPr/>
        <p:txBody>
          <a:bodyPr/>
          <a:lstStyle/>
          <a:p>
            <a:r>
              <a:rPr lang="en-US" dirty="0"/>
              <a:t>BWT is Reversible</a:t>
            </a:r>
          </a:p>
        </p:txBody>
      </p:sp>
      <p:sp>
        <p:nvSpPr>
          <p:cNvPr id="3" name="Content Placeholder 2">
            <a:extLst>
              <a:ext uri="{FF2B5EF4-FFF2-40B4-BE49-F238E27FC236}">
                <a16:creationId xmlns:a16="http://schemas.microsoft.com/office/drawing/2014/main" id="{E2AC500C-F5BB-1172-A829-BBF73202EE9C}"/>
              </a:ext>
            </a:extLst>
          </p:cNvPr>
          <p:cNvSpPr>
            <a:spLocks noGrp="1"/>
          </p:cNvSpPr>
          <p:nvPr>
            <p:ph idx="1"/>
          </p:nvPr>
        </p:nvSpPr>
        <p:spPr>
          <a:xfrm>
            <a:off x="380999" y="1524000"/>
            <a:ext cx="8460581" cy="5192110"/>
          </a:xfrm>
        </p:spPr>
        <p:txBody>
          <a:bodyPr/>
          <a:lstStyle/>
          <a:p>
            <a:r>
              <a:rPr lang="en-US" dirty="0"/>
              <a:t>Take the final table in the BWT algorithm, and erase all but the last column. The last column tells you all the characters in the text, so just sort these characters alphabetically to get the first column. </a:t>
            </a:r>
          </a:p>
          <a:p>
            <a:r>
              <a:rPr lang="en-US" dirty="0"/>
              <a:t>Then, the last and first columns (of each row) together give you all pairs of successive characters in the document, where pairs are taken cyclically so that the last and first character form a pair. Sorting the list of pairs gives the first and second columns. To obtain the third column, the last column is again prepended to the table, and the rows are sorted lexicographically. Continuing in this manner, you can reconstruct the entire list.</a:t>
            </a:r>
          </a:p>
        </p:txBody>
      </p:sp>
    </p:spTree>
    <p:extLst>
      <p:ext uri="{BB962C8B-B14F-4D97-AF65-F5344CB8AC3E}">
        <p14:creationId xmlns:p14="http://schemas.microsoft.com/office/powerpoint/2010/main" val="65371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A0B9-D5CA-B2E6-F70A-FD348E1A33CD}"/>
              </a:ext>
            </a:extLst>
          </p:cNvPr>
          <p:cNvSpPr>
            <a:spLocks noGrp="1"/>
          </p:cNvSpPr>
          <p:nvPr>
            <p:ph type="title"/>
          </p:nvPr>
        </p:nvSpPr>
        <p:spPr/>
        <p:txBody>
          <a:bodyPr/>
          <a:lstStyle/>
          <a:p>
            <a:r>
              <a:rPr lang="en-US" dirty="0"/>
              <a:t>Reversing BWT Example</a:t>
            </a:r>
          </a:p>
        </p:txBody>
      </p:sp>
      <p:pic>
        <p:nvPicPr>
          <p:cNvPr id="4" name="Picture 3">
            <a:extLst>
              <a:ext uri="{FF2B5EF4-FFF2-40B4-BE49-F238E27FC236}">
                <a16:creationId xmlns:a16="http://schemas.microsoft.com/office/drawing/2014/main" id="{739258D1-7522-A62B-DF67-EE8261359CBB}"/>
              </a:ext>
            </a:extLst>
          </p:cNvPr>
          <p:cNvPicPr>
            <a:picLocks noChangeAspect="1"/>
          </p:cNvPicPr>
          <p:nvPr/>
        </p:nvPicPr>
        <p:blipFill>
          <a:blip r:embed="rId2"/>
          <a:stretch>
            <a:fillRect/>
          </a:stretch>
        </p:blipFill>
        <p:spPr>
          <a:xfrm>
            <a:off x="1741104" y="1720240"/>
            <a:ext cx="5572891" cy="4896022"/>
          </a:xfrm>
          <a:prstGeom prst="rect">
            <a:avLst/>
          </a:prstGeom>
        </p:spPr>
      </p:pic>
    </p:spTree>
    <p:extLst>
      <p:ext uri="{BB962C8B-B14F-4D97-AF65-F5344CB8AC3E}">
        <p14:creationId xmlns:p14="http://schemas.microsoft.com/office/powerpoint/2010/main" val="79834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27DC3-7D19-97E6-5B0E-E59EA8CE13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A8694-5FAD-AFF3-62BE-51909FE17567}"/>
              </a:ext>
            </a:extLst>
          </p:cNvPr>
          <p:cNvSpPr>
            <a:spLocks noGrp="1"/>
          </p:cNvSpPr>
          <p:nvPr>
            <p:ph type="title"/>
          </p:nvPr>
        </p:nvSpPr>
        <p:spPr/>
        <p:txBody>
          <a:bodyPr/>
          <a:lstStyle/>
          <a:p>
            <a:r>
              <a:rPr lang="en-US" dirty="0"/>
              <a:t>Reversing BWT Example</a:t>
            </a:r>
          </a:p>
        </p:txBody>
      </p:sp>
      <p:pic>
        <p:nvPicPr>
          <p:cNvPr id="3" name="Picture 2">
            <a:extLst>
              <a:ext uri="{FF2B5EF4-FFF2-40B4-BE49-F238E27FC236}">
                <a16:creationId xmlns:a16="http://schemas.microsoft.com/office/drawing/2014/main" id="{B7422746-B1B6-D804-64BE-3048CCD2262F}"/>
              </a:ext>
            </a:extLst>
          </p:cNvPr>
          <p:cNvPicPr>
            <a:picLocks noChangeAspect="1"/>
          </p:cNvPicPr>
          <p:nvPr/>
        </p:nvPicPr>
        <p:blipFill>
          <a:blip r:embed="rId2"/>
          <a:stretch>
            <a:fillRect/>
          </a:stretch>
        </p:blipFill>
        <p:spPr>
          <a:xfrm>
            <a:off x="2529681" y="2401613"/>
            <a:ext cx="6311900" cy="3543300"/>
          </a:xfrm>
          <a:prstGeom prst="rect">
            <a:avLst/>
          </a:prstGeom>
        </p:spPr>
      </p:pic>
      <p:pic>
        <p:nvPicPr>
          <p:cNvPr id="5" name="Picture 4">
            <a:extLst>
              <a:ext uri="{FF2B5EF4-FFF2-40B4-BE49-F238E27FC236}">
                <a16:creationId xmlns:a16="http://schemas.microsoft.com/office/drawing/2014/main" id="{7037DCE5-F6F6-A58F-E54B-BD385A108C07}"/>
              </a:ext>
            </a:extLst>
          </p:cNvPr>
          <p:cNvPicPr>
            <a:picLocks noChangeAspect="1"/>
          </p:cNvPicPr>
          <p:nvPr/>
        </p:nvPicPr>
        <p:blipFill>
          <a:blip r:embed="rId3"/>
          <a:stretch>
            <a:fillRect/>
          </a:stretch>
        </p:blipFill>
        <p:spPr>
          <a:xfrm>
            <a:off x="129436" y="2401613"/>
            <a:ext cx="1535833" cy="3543300"/>
          </a:xfrm>
          <a:prstGeom prst="rect">
            <a:avLst/>
          </a:prstGeom>
        </p:spPr>
      </p:pic>
    </p:spTree>
    <p:extLst>
      <p:ext uri="{BB962C8B-B14F-4D97-AF65-F5344CB8AC3E}">
        <p14:creationId xmlns:p14="http://schemas.microsoft.com/office/powerpoint/2010/main" val="4609071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ART"/>
  <p:tag name="FORCE_OPTION" val="0"/>
  <p:tag name="ARTICULATE_REFERENCE_TYPE_2" val="0"/>
  <p:tag name="ARTICULATE_REFERENCE_TITLE_2" val="UCI Student Counseling Center"/>
  <p:tag name="ARTICULATE_REFERENCE_2" val="http://www.counseling.uci.edu/"/>
  <p:tag name="ARTICULATE_REFERENCE_TYPE_3" val="0"/>
  <p:tag name="ARTICULATE_REFERENCE_TITLE_3" val="UCI Faculty and Staff Counseling Center"/>
  <p:tag name="ARTICULATE_REFERENCE_3" val="http://snap.uci.edu/viewXmlFile.jsp?resourceID=224"/>
  <p:tag name="ARTICULATE_REFERENCE_TYPE_4" val="0"/>
  <p:tag name="ARTICULATE_REFERENCE_TITLE_4" val="Schedule a Workplace Violence Workshop for Your Department"/>
  <p:tag name="ARTICULATE_REFERENCE_4" val="http://snap.uci.edu/viewXmlFile.jsp?resourceID=1566"/>
  <p:tag name="ARTICULATE_REFERENCE_TYPE_5" val="0"/>
  <p:tag name="LOGO_PIC_2" val="C:\Documents and Settings\Bonni Frazee\Desktop\Articulate UCI Template\Articulate Template\Articulate logo.jpg"/>
  <p:tag name="PRESENTER_PIC_MODE" val="0"/>
  <p:tag name="LOGO_PIC_MODE" val="1"/>
  <p:tag name="PRESENTATION_TITLE" val="Workplace Violence"/>
  <p:tag name="PRESENTATION_DESC" val="version 4"/>
  <p:tag name="LMS_QUIZ_INSERT" val="1"/>
  <p:tag name="LMS_COMPLETION_TITLE" val="Change Title"/>
  <p:tag name="LMS_COMPLETION_ID" val="Change_Title"/>
  <p:tag name="LMS_COMPLETION_VERSION" val="1.0"/>
  <p:tag name="LMS_COMPLETION_DURATION" val="01:00:00"/>
  <p:tag name="LMS_COMPLETION_SCO_TITLE" val="Change Title"/>
  <p:tag name="LMS_COMPLETION_SCO_ID" val="Change_Title"/>
  <p:tag name="LMS_COMPLETION_THRESHOLD" val="3"/>
  <p:tag name="LMS_COMPLETION_METHOD" val="VIEW"/>
  <p:tag name="LMS_REPORTING" val="0"/>
  <p:tag name="LMS_DATA_SCORM" val="Yes"/>
  <p:tag name="PUBLISH_TITLE" val="Change Title"/>
  <p:tag name="ARTICULATE_PUBLISH_PATH" val="X:\eLearning_Sources\eLearning_other\UCI_eLearning\elearning Creation\Published"/>
  <p:tag name="ARTICULATE_LOGO" val="UCI_logo.jpg"/>
  <p:tag name="ARTICULATE_PRESENTER" val="(None selected)"/>
  <p:tag name="ARTICULATE_LMS" val="0"/>
  <p:tag name="LMS_PUBLISH" val="Yes"/>
  <p:tag name="LMS_PROTOCOL_METHOD" val="SCORM"/>
  <p:tag name="LMS_PROTOCOL_VERSION" val="1.2"/>
  <p:tag name="ARTICULATE_TEMPLATE" val="UCI White"/>
  <p:tag name="PLAYERLOGOHEIGHT" val="41"/>
  <p:tag name="PLAYERLOGOWIDTH" val="244"/>
  <p:tag name="LASTPUBLISHED" val="X:\eLearning_Sources\eLearning_other\UCI_eLearning\elearning Creation\CoursePrep\Published\Course Preparation\player.html"/>
  <p:tag name="ARTICULATE_REFERENCE_COUNT" val="1"/>
  <p:tag name="ARTICULATE_REFERENCE_TYPE_1" val="0"/>
</p:tagLst>
</file>

<file path=ppt/tags/tag2.xml><?xml version="1.0" encoding="utf-8"?>
<p:tagLst xmlns:a="http://schemas.openxmlformats.org/drawingml/2006/main" xmlns:r="http://schemas.openxmlformats.org/officeDocument/2006/relationships" xmlns:p="http://schemas.openxmlformats.org/presentationml/2006/main">
  <p:tag name="ELAPSEDTIME" val="23.968"/>
</p:tagLst>
</file>

<file path=ppt/theme/theme1.xml><?xml version="1.0" encoding="utf-8"?>
<a:theme xmlns:a="http://schemas.openxmlformats.org/drawingml/2006/main" name="UCI Master">
  <a:themeElements>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UCI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UCI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I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I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I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I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I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I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I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I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I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I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1418</TotalTime>
  <Words>540</Words>
  <Application>Microsoft Macintosh PowerPoint</Application>
  <PresentationFormat>On-screen Show (4:3)</PresentationFormat>
  <Paragraphs>31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Wingdings</vt:lpstr>
      <vt:lpstr>UCI Master</vt:lpstr>
      <vt:lpstr>Burrows-Wheeler Transform</vt:lpstr>
      <vt:lpstr>Run-Length Encoding</vt:lpstr>
      <vt:lpstr>Burrows-Wheeler Transform (BWT)</vt:lpstr>
      <vt:lpstr>The Transform</vt:lpstr>
      <vt:lpstr>Relation to RLE</vt:lpstr>
      <vt:lpstr>Relation to Suffix Array</vt:lpstr>
      <vt:lpstr>BWT is Reversible</vt:lpstr>
      <vt:lpstr>Reversing BWT Example</vt:lpstr>
      <vt:lpstr>Reversing BWT Example</vt:lpstr>
      <vt:lpstr>Reversing BWT Example</vt:lpstr>
      <vt:lpstr>Reversing BWT Example</vt:lpstr>
      <vt:lpstr>The Reversal Algorithm</vt:lpstr>
      <vt:lpstr>PowerPoint Presentation</vt:lpstr>
      <vt:lpstr>PowerPoint Presentation</vt:lpstr>
    </vt:vector>
  </TitlesOfParts>
  <Manager/>
  <Company>University California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dc:description/>
  <cp:lastModifiedBy>Michael T Goodrich</cp:lastModifiedBy>
  <cp:revision>127</cp:revision>
  <dcterms:created xsi:type="dcterms:W3CDTF">2002-12-30T18:35:41Z</dcterms:created>
  <dcterms:modified xsi:type="dcterms:W3CDTF">2025-11-02T23:43:11Z</dcterms:modified>
</cp:coreProperties>
</file>