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6" r:id="rId2"/>
    <p:sldId id="258" r:id="rId3"/>
    <p:sldId id="268" r:id="rId4"/>
    <p:sldId id="262" r:id="rId5"/>
    <p:sldId id="264" r:id="rId6"/>
    <p:sldId id="263" r:id="rId7"/>
    <p:sldId id="265" r:id="rId8"/>
    <p:sldId id="259" r:id="rId9"/>
    <p:sldId id="260" r:id="rId10"/>
    <p:sldId id="261" r:id="rId11"/>
    <p:sldId id="266" r:id="rId12"/>
    <p:sldId id="267" r:id="rId13"/>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5pPr>
    <a:lvl6pPr marL="2286000" algn="l" defTabSz="914400" rtl="0" eaLnBrk="1" latinLnBrk="0" hangingPunct="1">
      <a:defRPr sz="2400" kern="1200">
        <a:solidFill>
          <a:schemeClr val="tx1"/>
        </a:solidFill>
        <a:latin typeface="Comic Sans MS" panose="030F0902030302020204" pitchFamily="66" charset="0"/>
        <a:ea typeface="+mn-ea"/>
        <a:cs typeface="+mn-cs"/>
      </a:defRPr>
    </a:lvl6pPr>
    <a:lvl7pPr marL="2743200" algn="l" defTabSz="914400" rtl="0" eaLnBrk="1" latinLnBrk="0" hangingPunct="1">
      <a:defRPr sz="2400" kern="1200">
        <a:solidFill>
          <a:schemeClr val="tx1"/>
        </a:solidFill>
        <a:latin typeface="Comic Sans MS" panose="030F0902030302020204" pitchFamily="66" charset="0"/>
        <a:ea typeface="+mn-ea"/>
        <a:cs typeface="+mn-cs"/>
      </a:defRPr>
    </a:lvl7pPr>
    <a:lvl8pPr marL="3200400" algn="l" defTabSz="914400" rtl="0" eaLnBrk="1" latinLnBrk="0" hangingPunct="1">
      <a:defRPr sz="2400" kern="1200">
        <a:solidFill>
          <a:schemeClr val="tx1"/>
        </a:solidFill>
        <a:latin typeface="Comic Sans MS" panose="030F0902030302020204" pitchFamily="66" charset="0"/>
        <a:ea typeface="+mn-ea"/>
        <a:cs typeface="+mn-cs"/>
      </a:defRPr>
    </a:lvl8pPr>
    <a:lvl9pPr marL="3657600" algn="l" defTabSz="914400" rtl="0" eaLnBrk="1" latinLnBrk="0" hangingPunct="1">
      <a:defRPr sz="24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2160">
          <p15:clr>
            <a:srgbClr val="A4A3A4"/>
          </p15:clr>
        </p15:guide>
        <p15:guide id="3" orient="horz" pos="2304">
          <p15:clr>
            <a:srgbClr val="A4A3A4"/>
          </p15:clr>
        </p15:guide>
        <p15:guide id="4" orient="horz" pos="2592">
          <p15:clr>
            <a:srgbClr val="A4A3A4"/>
          </p15:clr>
        </p15:guide>
        <p15:guide id="5" orient="horz" pos="2736">
          <p15:clr>
            <a:srgbClr val="A4A3A4"/>
          </p15:clr>
        </p15:guide>
        <p15:guide id="6" orient="horz" pos="2880">
          <p15:clr>
            <a:srgbClr val="A4A3A4"/>
          </p15:clr>
        </p15:guide>
        <p15:guide id="7" orient="horz" pos="3024">
          <p15:clr>
            <a:srgbClr val="A4A3A4"/>
          </p15:clr>
        </p15:guide>
        <p15:guide id="8" orient="horz" pos="3168">
          <p15:clr>
            <a:srgbClr val="A4A3A4"/>
          </p15:clr>
        </p15:guide>
        <p15:guide id="9" pos="1008">
          <p15:clr>
            <a:srgbClr val="A4A3A4"/>
          </p15:clr>
        </p15:guide>
        <p15:guide id="10" pos="1440">
          <p15:clr>
            <a:srgbClr val="A4A3A4"/>
          </p15:clr>
        </p15:guide>
        <p15:guide id="11" pos="1584">
          <p15:clr>
            <a:srgbClr val="A4A3A4"/>
          </p15:clr>
        </p15:guide>
        <p15:guide id="12" pos="1728">
          <p15:clr>
            <a:srgbClr val="A4A3A4"/>
          </p15:clr>
        </p15:guide>
        <p15:guide id="13" pos="1872">
          <p15:clr>
            <a:srgbClr val="A4A3A4"/>
          </p15:clr>
        </p15:guide>
        <p15:guide id="14" pos="2016">
          <p15:clr>
            <a:srgbClr val="A4A3A4"/>
          </p15:clr>
        </p15:guide>
        <p15:guide id="15" pos="1296">
          <p15:clr>
            <a:srgbClr val="A4A3A4"/>
          </p15:clr>
        </p15:guide>
        <p15:guide id="16"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9"/>
    <p:restoredTop sz="96054" autoAdjust="0"/>
  </p:normalViewPr>
  <p:slideViewPr>
    <p:cSldViewPr>
      <p:cViewPr varScale="1">
        <p:scale>
          <a:sx n="123" d="100"/>
          <a:sy n="123" d="100"/>
        </p:scale>
        <p:origin x="1568" y="184"/>
      </p:cViewPr>
      <p:guideLst>
        <p:guide orient="horz" pos="2448"/>
        <p:guide orient="horz" pos="2160"/>
        <p:guide orient="horz" pos="2304"/>
        <p:guide orient="horz" pos="2592"/>
        <p:guide orient="horz" pos="2736"/>
        <p:guide orient="horz" pos="2880"/>
        <p:guide orient="horz" pos="3024"/>
        <p:guide orient="horz" pos="3168"/>
        <p:guide pos="1008"/>
        <p:guide pos="1440"/>
        <p:guide pos="1584"/>
        <p:guide pos="1728"/>
        <p:guide pos="1872"/>
        <p:guide pos="2016"/>
        <p:guide pos="1296"/>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9F7DC8D-E51F-B24D-BB83-AC4C4B7EF762}"/>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Symbol" pitchFamily="2" charset="2"/>
              </a:defRPr>
            </a:lvl1pPr>
          </a:lstStyle>
          <a:p>
            <a:endParaRPr lang="en-US" altLang="en-US"/>
          </a:p>
        </p:txBody>
      </p:sp>
      <p:sp>
        <p:nvSpPr>
          <p:cNvPr id="36867" name="Rectangle 3">
            <a:extLst>
              <a:ext uri="{FF2B5EF4-FFF2-40B4-BE49-F238E27FC236}">
                <a16:creationId xmlns:a16="http://schemas.microsoft.com/office/drawing/2014/main" id="{A81F2AFE-047E-B749-A9F8-AEC91D86DB50}"/>
              </a:ext>
            </a:extLst>
          </p:cNvPr>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Symbol" pitchFamily="2" charset="2"/>
              </a:defRPr>
            </a:lvl1pPr>
          </a:lstStyle>
          <a:p>
            <a:endParaRPr lang="en-US" altLang="en-US"/>
          </a:p>
        </p:txBody>
      </p:sp>
      <p:sp>
        <p:nvSpPr>
          <p:cNvPr id="36868" name="Rectangle 4">
            <a:extLst>
              <a:ext uri="{FF2B5EF4-FFF2-40B4-BE49-F238E27FC236}">
                <a16:creationId xmlns:a16="http://schemas.microsoft.com/office/drawing/2014/main" id="{46DFFC14-08A2-3A40-8B71-1C5EEEB2873A}"/>
              </a:ext>
            </a:extLst>
          </p:cNvPr>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Symbol" pitchFamily="2" charset="2"/>
              </a:defRPr>
            </a:lvl1pPr>
          </a:lstStyle>
          <a:p>
            <a:endParaRPr lang="en-US" altLang="en-US"/>
          </a:p>
        </p:txBody>
      </p:sp>
      <p:sp>
        <p:nvSpPr>
          <p:cNvPr id="36869" name="Rectangle 5">
            <a:extLst>
              <a:ext uri="{FF2B5EF4-FFF2-40B4-BE49-F238E27FC236}">
                <a16:creationId xmlns:a16="http://schemas.microsoft.com/office/drawing/2014/main" id="{8067C932-F9BC-4F4E-8CE0-399A7676DDB0}"/>
              </a:ext>
            </a:extLst>
          </p:cNvPr>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Symbol" pitchFamily="2" charset="2"/>
              </a:defRPr>
            </a:lvl1pPr>
          </a:lstStyle>
          <a:p>
            <a:fld id="{BB1D5453-C1FB-7C4A-964F-DDFB663EDC0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256E62D-CF21-9645-81D6-D5363031C726}"/>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Symbol" pitchFamily="2" charset="2"/>
              </a:defRPr>
            </a:lvl1pPr>
          </a:lstStyle>
          <a:p>
            <a:endParaRPr lang="en-US" altLang="en-US"/>
          </a:p>
        </p:txBody>
      </p:sp>
      <p:sp>
        <p:nvSpPr>
          <p:cNvPr id="30723" name="Rectangle 3">
            <a:extLst>
              <a:ext uri="{FF2B5EF4-FFF2-40B4-BE49-F238E27FC236}">
                <a16:creationId xmlns:a16="http://schemas.microsoft.com/office/drawing/2014/main" id="{3C220E23-E5D6-9843-9BEF-1AB1219360F7}"/>
              </a:ext>
            </a:extLst>
          </p:cNvPr>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Symbol" pitchFamily="2" charset="2"/>
              </a:defRPr>
            </a:lvl1pPr>
          </a:lstStyle>
          <a:p>
            <a:endParaRPr lang="en-US" altLang="en-US"/>
          </a:p>
        </p:txBody>
      </p:sp>
      <p:sp>
        <p:nvSpPr>
          <p:cNvPr id="30724" name="Rectangle 4">
            <a:extLst>
              <a:ext uri="{FF2B5EF4-FFF2-40B4-BE49-F238E27FC236}">
                <a16:creationId xmlns:a16="http://schemas.microsoft.com/office/drawing/2014/main" id="{D55A22CB-0887-1344-B8BB-786AC0CFE676}"/>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a:extLst>
              <a:ext uri="{FF2B5EF4-FFF2-40B4-BE49-F238E27FC236}">
                <a16:creationId xmlns:a16="http://schemas.microsoft.com/office/drawing/2014/main" id="{8EAC8043-CD79-1D44-8D7D-4532D4091EFA}"/>
              </a:ext>
            </a:extLst>
          </p:cNvPr>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6" name="Rectangle 6">
            <a:extLst>
              <a:ext uri="{FF2B5EF4-FFF2-40B4-BE49-F238E27FC236}">
                <a16:creationId xmlns:a16="http://schemas.microsoft.com/office/drawing/2014/main" id="{537E378A-77C9-7A4C-B9E6-8F1576A8889D}"/>
              </a:ext>
            </a:extLst>
          </p:cNvPr>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Symbol" pitchFamily="2" charset="2"/>
              </a:defRPr>
            </a:lvl1pPr>
          </a:lstStyle>
          <a:p>
            <a:endParaRPr lang="en-US" altLang="en-US"/>
          </a:p>
        </p:txBody>
      </p:sp>
      <p:sp>
        <p:nvSpPr>
          <p:cNvPr id="30727" name="Rectangle 7">
            <a:extLst>
              <a:ext uri="{FF2B5EF4-FFF2-40B4-BE49-F238E27FC236}">
                <a16:creationId xmlns:a16="http://schemas.microsoft.com/office/drawing/2014/main" id="{9D5AA7DB-CBA9-1840-AA03-2AA71CBCBC92}"/>
              </a:ext>
            </a:extLst>
          </p:cNvPr>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Symbol" pitchFamily="2" charset="2"/>
              </a:defRPr>
            </a:lvl1pPr>
          </a:lstStyle>
          <a:p>
            <a:fld id="{E574C2F1-663A-0C48-822F-CD861CEAE2D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C732-884A-8448-B178-FFFEBEAF075F}"/>
              </a:ext>
            </a:extLst>
          </p:cNvPr>
          <p:cNvSpPr>
            <a:spLocks noGrp="1"/>
          </p:cNvSpPr>
          <p:nvPr>
            <p:ph type="ctrTitle"/>
          </p:nvPr>
        </p:nvSpPr>
        <p:spPr>
          <a:xfrm>
            <a:off x="1143000" y="1122363"/>
            <a:ext cx="6858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C01A30-77EF-7547-9E53-E4CE0077B022}"/>
              </a:ext>
            </a:extLst>
          </p:cNvPr>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5444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C4A7-920F-444A-A659-B2A2A53A59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13FD1F-4FBF-4546-B804-A106A5772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977D8-0264-2446-8D57-AFC52232FB74}"/>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D2655A-1AC9-254D-AB12-5924D2D46F8E}"/>
              </a:ext>
            </a:extLst>
          </p:cNvPr>
          <p:cNvSpPr>
            <a:spLocks noGrp="1"/>
          </p:cNvSpPr>
          <p:nvPr>
            <p:ph type="ftr" sz="quarter" idx="11"/>
          </p:nvPr>
        </p:nvSpPr>
        <p:spPr>
          <a:xfrm>
            <a:off x="3124200" y="6248400"/>
            <a:ext cx="2895600" cy="457200"/>
          </a:xfrm>
          <a:prstGeom prst="rect">
            <a:avLst/>
          </a:prstGeom>
        </p:spPr>
        <p:txBody>
          <a:bodyPr/>
          <a:lstStyle>
            <a:lvl1pPr>
              <a:defRPr/>
            </a:lvl1pPr>
          </a:lstStyle>
          <a:p>
            <a:r>
              <a:rPr lang="en-US" altLang="en-US"/>
              <a:t>Copyright © 2001-5 by Erik D. Demaine and Charles E. Leiserson</a:t>
            </a:r>
          </a:p>
        </p:txBody>
      </p:sp>
      <p:sp>
        <p:nvSpPr>
          <p:cNvPr id="6" name="Slide Number Placeholder 5">
            <a:extLst>
              <a:ext uri="{FF2B5EF4-FFF2-40B4-BE49-F238E27FC236}">
                <a16:creationId xmlns:a16="http://schemas.microsoft.com/office/drawing/2014/main" id="{05A1DB26-9195-C643-89F2-2C8675A1559D}"/>
              </a:ext>
            </a:extLst>
          </p:cNvPr>
          <p:cNvSpPr>
            <a:spLocks noGrp="1"/>
          </p:cNvSpPr>
          <p:nvPr>
            <p:ph type="sldNum" sz="quarter" idx="12"/>
          </p:nvPr>
        </p:nvSpPr>
        <p:spPr>
          <a:xfrm>
            <a:off x="6553200" y="6248400"/>
            <a:ext cx="1905000" cy="457200"/>
          </a:xfrm>
          <a:prstGeom prst="rect">
            <a:avLst/>
          </a:prstGeom>
        </p:spPr>
        <p:txBody>
          <a:bodyPr/>
          <a:lstStyle>
            <a:lvl1pPr>
              <a:defRPr/>
            </a:lvl1pPr>
          </a:lstStyle>
          <a:p>
            <a:r>
              <a:rPr lang="en-US" altLang="en-US"/>
              <a:t>Page</a:t>
            </a:r>
            <a:fld id="{AE854DD5-A2EA-3F44-B13E-80EDD3DAA581}" type="slidenum">
              <a:rPr lang="en-US" altLang="en-US"/>
              <a:pPr/>
              <a:t>‹#›</a:t>
            </a:fld>
            <a:endParaRPr lang="en-US" altLang="en-US"/>
          </a:p>
        </p:txBody>
      </p:sp>
    </p:spTree>
    <p:extLst>
      <p:ext uri="{BB962C8B-B14F-4D97-AF65-F5344CB8AC3E}">
        <p14:creationId xmlns:p14="http://schemas.microsoft.com/office/powerpoint/2010/main" val="87898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9237D-9524-1F4F-A497-8B14B4CBA326}"/>
              </a:ext>
            </a:extLst>
          </p:cNvPr>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A7C0E9-9142-0847-90ED-43ACB036915A}"/>
              </a:ext>
            </a:extLst>
          </p:cNvPr>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4BE76-7DA9-434E-99D5-6DADEE4D530F}"/>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EBEFCD-9EBC-F84E-A469-940BA5825EC8}"/>
              </a:ext>
            </a:extLst>
          </p:cNvPr>
          <p:cNvSpPr>
            <a:spLocks noGrp="1"/>
          </p:cNvSpPr>
          <p:nvPr>
            <p:ph type="ftr" sz="quarter" idx="11"/>
          </p:nvPr>
        </p:nvSpPr>
        <p:spPr>
          <a:xfrm>
            <a:off x="3124200" y="6248400"/>
            <a:ext cx="2895600" cy="457200"/>
          </a:xfrm>
          <a:prstGeom prst="rect">
            <a:avLst/>
          </a:prstGeom>
        </p:spPr>
        <p:txBody>
          <a:bodyPr/>
          <a:lstStyle>
            <a:lvl1pPr>
              <a:defRPr/>
            </a:lvl1pPr>
          </a:lstStyle>
          <a:p>
            <a:r>
              <a:rPr lang="en-US" altLang="en-US"/>
              <a:t>Copyright © 2001-5 by Erik D. Demaine and Charles E. Leiserson</a:t>
            </a:r>
          </a:p>
        </p:txBody>
      </p:sp>
      <p:sp>
        <p:nvSpPr>
          <p:cNvPr id="6" name="Slide Number Placeholder 5">
            <a:extLst>
              <a:ext uri="{FF2B5EF4-FFF2-40B4-BE49-F238E27FC236}">
                <a16:creationId xmlns:a16="http://schemas.microsoft.com/office/drawing/2014/main" id="{FEF95F15-990E-AF47-9D56-3B043FF87745}"/>
              </a:ext>
            </a:extLst>
          </p:cNvPr>
          <p:cNvSpPr>
            <a:spLocks noGrp="1"/>
          </p:cNvSpPr>
          <p:nvPr>
            <p:ph type="sldNum" sz="quarter" idx="12"/>
          </p:nvPr>
        </p:nvSpPr>
        <p:spPr>
          <a:xfrm>
            <a:off x="6553200" y="6248400"/>
            <a:ext cx="1905000" cy="457200"/>
          </a:xfrm>
          <a:prstGeom prst="rect">
            <a:avLst/>
          </a:prstGeom>
        </p:spPr>
        <p:txBody>
          <a:bodyPr/>
          <a:lstStyle>
            <a:lvl1pPr>
              <a:defRPr/>
            </a:lvl1pPr>
          </a:lstStyle>
          <a:p>
            <a:r>
              <a:rPr lang="en-US" altLang="en-US"/>
              <a:t>Page</a:t>
            </a:r>
            <a:fld id="{F89B24A1-AF8A-0D42-A7FC-6215B79ED8F6}" type="slidenum">
              <a:rPr lang="en-US" altLang="en-US"/>
              <a:pPr/>
              <a:t>‹#›</a:t>
            </a:fld>
            <a:endParaRPr lang="en-US" altLang="en-US"/>
          </a:p>
        </p:txBody>
      </p:sp>
    </p:spTree>
    <p:extLst>
      <p:ext uri="{BB962C8B-B14F-4D97-AF65-F5344CB8AC3E}">
        <p14:creationId xmlns:p14="http://schemas.microsoft.com/office/powerpoint/2010/main" val="146173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17E0-ED45-4047-9039-59FF60F7F9C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670A72A-9AAE-7E4C-A3F7-1ECC438E63CD}"/>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4A72B52-74C2-3641-BB6C-871E2679C13B}"/>
              </a:ext>
            </a:extLst>
          </p:cNvPr>
          <p:cNvSpPr>
            <a:spLocks noGrp="1"/>
          </p:cNvSpPr>
          <p:nvPr>
            <p:ph type="sldNum" sz="quarter" idx="12"/>
          </p:nvPr>
        </p:nvSpPr>
        <p:spPr>
          <a:xfrm>
            <a:off x="6553200" y="6248400"/>
            <a:ext cx="1905000" cy="457200"/>
          </a:xfrm>
          <a:prstGeom prst="rect">
            <a:avLst/>
          </a:prstGeom>
        </p:spPr>
        <p:txBody>
          <a:bodyPr/>
          <a:lstStyle>
            <a:lvl1pPr>
              <a:defRPr>
                <a:latin typeface="Arial" panose="020B0604020202020204" pitchFamily="34" charset="0"/>
                <a:cs typeface="Arial" panose="020B0604020202020204" pitchFamily="34" charset="0"/>
              </a:defRPr>
            </a:lvl1pPr>
          </a:lstStyle>
          <a:p>
            <a:fld id="{223248D3-A278-B044-A6F6-9CC9A7C8C11C}" type="slidenum">
              <a:rPr lang="en-US" altLang="en-US" smtClean="0"/>
              <a:pPr/>
              <a:t>‹#›</a:t>
            </a:fld>
            <a:endParaRPr lang="en-US" altLang="en-US" dirty="0"/>
          </a:p>
        </p:txBody>
      </p:sp>
    </p:spTree>
    <p:extLst>
      <p:ext uri="{BB962C8B-B14F-4D97-AF65-F5344CB8AC3E}">
        <p14:creationId xmlns:p14="http://schemas.microsoft.com/office/powerpoint/2010/main" val="392518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326-EE06-5044-8E9E-372A30A479A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96DCC1-9517-B44F-B697-06EB0E35BAE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a:extLst>
              <a:ext uri="{FF2B5EF4-FFF2-40B4-BE49-F238E27FC236}">
                <a16:creationId xmlns:a16="http://schemas.microsoft.com/office/drawing/2014/main" id="{A3BA446B-AD64-074C-9FA2-B781A3E46B9E}"/>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3D71D1A0-6B57-4E4E-B06E-7F654F6DF534}" type="slidenum">
              <a:rPr lang="en-US" altLang="en-US" smtClean="0"/>
              <a:pPr/>
              <a:t>‹#›</a:t>
            </a:fld>
            <a:endParaRPr lang="en-US" altLang="en-US" dirty="0"/>
          </a:p>
        </p:txBody>
      </p:sp>
    </p:spTree>
    <p:extLst>
      <p:ext uri="{BB962C8B-B14F-4D97-AF65-F5344CB8AC3E}">
        <p14:creationId xmlns:p14="http://schemas.microsoft.com/office/powerpoint/2010/main" val="227276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61BD-676E-1249-920B-CC6EFB6BE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63D80-F526-2B49-99C6-68DF33B9993B}"/>
              </a:ext>
            </a:extLst>
          </p:cNvPr>
          <p:cNvSpPr>
            <a:spLocks noGrp="1"/>
          </p:cNvSpPr>
          <p:nvPr>
            <p:ph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45799E-A7AB-884E-A061-81CEAC0F1486}"/>
              </a:ext>
            </a:extLst>
          </p:cNvPr>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FFDACF-C095-1C46-8281-5E77A39DCBBD}"/>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B0083187-14FE-E04F-A865-E92F2ACC8ED8}" type="slidenum">
              <a:rPr lang="en-US" altLang="en-US" smtClean="0"/>
              <a:pPr/>
              <a:t>‹#›</a:t>
            </a:fld>
            <a:endParaRPr lang="en-US" altLang="en-US" dirty="0"/>
          </a:p>
        </p:txBody>
      </p:sp>
    </p:spTree>
    <p:extLst>
      <p:ext uri="{BB962C8B-B14F-4D97-AF65-F5344CB8AC3E}">
        <p14:creationId xmlns:p14="http://schemas.microsoft.com/office/powerpoint/2010/main" val="423005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0727-9605-F442-B853-D8083203136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02271E-0BDB-EC48-B320-0945222DDF8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D1DEC-3586-6142-8631-9DF98E41D5D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727815-E9C5-9B44-8F0A-66FF37125A0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88FF3-B2F8-8249-99AE-850E1DC2ED5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1A9676B-56CA-474E-B80B-0C934F7EC8EF}"/>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43D5A3FB-2E2F-8B46-8843-0AA5C264BD3E}" type="slidenum">
              <a:rPr lang="en-US" altLang="en-US" smtClean="0"/>
              <a:pPr/>
              <a:t>‹#›</a:t>
            </a:fld>
            <a:endParaRPr lang="en-US" altLang="en-US" dirty="0"/>
          </a:p>
        </p:txBody>
      </p:sp>
    </p:spTree>
    <p:extLst>
      <p:ext uri="{BB962C8B-B14F-4D97-AF65-F5344CB8AC3E}">
        <p14:creationId xmlns:p14="http://schemas.microsoft.com/office/powerpoint/2010/main" val="313210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63B1-34BD-A04B-8A7B-379471EF1FB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13E4C4B-C0F5-3F4C-8A09-18279F0745C6}"/>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98F80EB7-ADA9-3644-9AE1-8D4AB99D71D9}" type="slidenum">
              <a:rPr lang="en-US" altLang="en-US" smtClean="0"/>
              <a:pPr/>
              <a:t>‹#›</a:t>
            </a:fld>
            <a:endParaRPr lang="en-US" altLang="en-US" dirty="0"/>
          </a:p>
        </p:txBody>
      </p:sp>
    </p:spTree>
    <p:extLst>
      <p:ext uri="{BB962C8B-B14F-4D97-AF65-F5344CB8AC3E}">
        <p14:creationId xmlns:p14="http://schemas.microsoft.com/office/powerpoint/2010/main" val="130127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1518B4-5852-5D43-8361-539D3B966006}"/>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7D6F1315-1EB2-D947-8325-D205CD41AC8A}" type="slidenum">
              <a:rPr lang="en-US" altLang="en-US" smtClean="0"/>
              <a:pPr/>
              <a:t>‹#›</a:t>
            </a:fld>
            <a:endParaRPr lang="en-US" altLang="en-US" dirty="0"/>
          </a:p>
        </p:txBody>
      </p:sp>
    </p:spTree>
    <p:extLst>
      <p:ext uri="{BB962C8B-B14F-4D97-AF65-F5344CB8AC3E}">
        <p14:creationId xmlns:p14="http://schemas.microsoft.com/office/powerpoint/2010/main" val="298365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7D06-9E62-B749-85F5-73A64F78A1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D45CE4-F020-4E4E-AA99-B1CB0BA1E3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0DB82-8097-3E46-93D5-A9B55CAB6F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C3457D0-8134-A64E-920C-281389951910}"/>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7AE938A5-C6EF-4C45-ADAD-01298EECAAB9}" type="slidenum">
              <a:rPr lang="en-US" altLang="en-US" smtClean="0"/>
              <a:pPr/>
              <a:t>‹#›</a:t>
            </a:fld>
            <a:endParaRPr lang="en-US" altLang="en-US" dirty="0"/>
          </a:p>
        </p:txBody>
      </p:sp>
    </p:spTree>
    <p:extLst>
      <p:ext uri="{BB962C8B-B14F-4D97-AF65-F5344CB8AC3E}">
        <p14:creationId xmlns:p14="http://schemas.microsoft.com/office/powerpoint/2010/main" val="81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61C6-37D7-D844-BB28-94F541A455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49E64C-1724-9342-AE3C-AA47F768170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C99A6B-BF9A-E044-99DD-6B8A37F66B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D9B0C9A-022A-7045-A314-B6AD9920CAE0}"/>
              </a:ext>
            </a:extLst>
          </p:cNvPr>
          <p:cNvSpPr>
            <a:spLocks noGrp="1"/>
          </p:cNvSpPr>
          <p:nvPr>
            <p:ph type="sldNum" sz="quarter" idx="12"/>
          </p:nvPr>
        </p:nvSpPr>
        <p:spPr>
          <a:xfrm>
            <a:off x="6553200" y="6248400"/>
            <a:ext cx="1905000" cy="457200"/>
          </a:xfrm>
          <a:prstGeom prst="rect">
            <a:avLst/>
          </a:prstGeom>
        </p:spPr>
        <p:txBody>
          <a:bodyPr/>
          <a:lstStyle>
            <a:lvl1pPr>
              <a:defRPr/>
            </a:lvl1pPr>
          </a:lstStyle>
          <a:p>
            <a:fld id="{A10DC6B0-B7C3-6A4E-BF1A-38D6117A2BD6}" type="slidenum">
              <a:rPr lang="en-US" altLang="en-US" smtClean="0"/>
              <a:pPr/>
              <a:t>‹#›</a:t>
            </a:fld>
            <a:endParaRPr lang="en-US" altLang="en-US" dirty="0"/>
          </a:p>
        </p:txBody>
      </p:sp>
    </p:spTree>
    <p:extLst>
      <p:ext uri="{BB962C8B-B14F-4D97-AF65-F5344CB8AC3E}">
        <p14:creationId xmlns:p14="http://schemas.microsoft.com/office/powerpoint/2010/main" val="422644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BC8397-9E1C-2643-8631-BE8BAAE68FE5}"/>
              </a:ext>
            </a:extLst>
          </p:cNvPr>
          <p:cNvSpPr>
            <a:spLocks noGrp="1" noChangeArrowheads="1"/>
          </p:cNvSpPr>
          <p:nvPr>
            <p:ph type="title"/>
          </p:nvPr>
        </p:nvSpPr>
        <p:spPr bwMode="auto">
          <a:xfrm>
            <a:off x="685800" y="1143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ADA198-7BD5-F548-8249-461A4D8715C0}"/>
              </a:ext>
            </a:extLst>
          </p:cNvPr>
          <p:cNvSpPr>
            <a:spLocks noGrp="1" noChangeArrowheads="1"/>
          </p:cNvSpPr>
          <p:nvPr>
            <p:ph type="body" idx="1"/>
          </p:nvPr>
        </p:nvSpPr>
        <p:spPr bwMode="auto">
          <a:xfrm>
            <a:off x="685800" y="9525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600" u="none" kern="1200">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u="sng">
          <a:solidFill>
            <a:schemeClr val="tx2"/>
          </a:solidFill>
          <a:latin typeface="Comic Sans MS" panose="030F0902030302020204" pitchFamily="66" charset="0"/>
        </a:defRPr>
      </a:lvl2pPr>
      <a:lvl3pPr algn="ctr" rtl="0" eaLnBrk="0" fontAlgn="base" hangingPunct="0">
        <a:spcBef>
          <a:spcPct val="0"/>
        </a:spcBef>
        <a:spcAft>
          <a:spcPct val="0"/>
        </a:spcAft>
        <a:defRPr sz="3600" u="sng">
          <a:solidFill>
            <a:schemeClr val="tx2"/>
          </a:solidFill>
          <a:latin typeface="Comic Sans MS" panose="030F0902030302020204" pitchFamily="66" charset="0"/>
        </a:defRPr>
      </a:lvl3pPr>
      <a:lvl4pPr algn="ctr" rtl="0" eaLnBrk="0" fontAlgn="base" hangingPunct="0">
        <a:spcBef>
          <a:spcPct val="0"/>
        </a:spcBef>
        <a:spcAft>
          <a:spcPct val="0"/>
        </a:spcAft>
        <a:defRPr sz="3600" u="sng">
          <a:solidFill>
            <a:schemeClr val="tx2"/>
          </a:solidFill>
          <a:latin typeface="Comic Sans MS" panose="030F0902030302020204" pitchFamily="66" charset="0"/>
        </a:defRPr>
      </a:lvl4pPr>
      <a:lvl5pPr algn="ctr" rtl="0" eaLnBrk="0" fontAlgn="base" hangingPunct="0">
        <a:spcBef>
          <a:spcPct val="0"/>
        </a:spcBef>
        <a:spcAft>
          <a:spcPct val="0"/>
        </a:spcAft>
        <a:defRPr sz="3600" u="sng">
          <a:solidFill>
            <a:schemeClr val="tx2"/>
          </a:solidFill>
          <a:latin typeface="Comic Sans MS" panose="030F0902030302020204" pitchFamily="66" charset="0"/>
        </a:defRPr>
      </a:lvl5pPr>
      <a:lvl6pPr marL="457200" algn="ctr" rtl="0" eaLnBrk="0" fontAlgn="base" hangingPunct="0">
        <a:spcBef>
          <a:spcPct val="0"/>
        </a:spcBef>
        <a:spcAft>
          <a:spcPct val="0"/>
        </a:spcAft>
        <a:defRPr sz="3600" u="sng">
          <a:solidFill>
            <a:schemeClr val="tx2"/>
          </a:solidFill>
          <a:latin typeface="Comic Sans MS" panose="030F0902030302020204" pitchFamily="66" charset="0"/>
        </a:defRPr>
      </a:lvl6pPr>
      <a:lvl7pPr marL="914400" algn="ctr" rtl="0" eaLnBrk="0" fontAlgn="base" hangingPunct="0">
        <a:spcBef>
          <a:spcPct val="0"/>
        </a:spcBef>
        <a:spcAft>
          <a:spcPct val="0"/>
        </a:spcAft>
        <a:defRPr sz="3600" u="sng">
          <a:solidFill>
            <a:schemeClr val="tx2"/>
          </a:solidFill>
          <a:latin typeface="Comic Sans MS" panose="030F0902030302020204" pitchFamily="66" charset="0"/>
        </a:defRPr>
      </a:lvl7pPr>
      <a:lvl8pPr marL="1371600" algn="ctr" rtl="0" eaLnBrk="0" fontAlgn="base" hangingPunct="0">
        <a:spcBef>
          <a:spcPct val="0"/>
        </a:spcBef>
        <a:spcAft>
          <a:spcPct val="0"/>
        </a:spcAft>
        <a:defRPr sz="3600" u="sng">
          <a:solidFill>
            <a:schemeClr val="tx2"/>
          </a:solidFill>
          <a:latin typeface="Comic Sans MS" panose="030F0902030302020204" pitchFamily="66" charset="0"/>
        </a:defRPr>
      </a:lvl8pPr>
      <a:lvl9pPr marL="1828800" algn="ctr" rtl="0" eaLnBrk="0" fontAlgn="base" hangingPunct="0">
        <a:spcBef>
          <a:spcPct val="0"/>
        </a:spcBef>
        <a:spcAft>
          <a:spcPct val="0"/>
        </a:spcAft>
        <a:defRPr sz="3600" u="sng">
          <a:solidFill>
            <a:schemeClr val="tx2"/>
          </a:solidFill>
          <a:latin typeface="Comic Sans MS" panose="030F0902030302020204" pitchFamily="66" charset="0"/>
        </a:defRPr>
      </a:lvl9pPr>
    </p:titleStyle>
    <p:bodyStyle>
      <a:lvl1pPr marL="342900" indent="-342900" algn="l" rtl="0" eaLnBrk="0" fontAlgn="base" hangingPunct="0">
        <a:spcBef>
          <a:spcPct val="2000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FAFBDCB-D0AB-CC4C-BC31-3B11E7C4D39F}"/>
              </a:ext>
            </a:extLst>
          </p:cNvPr>
          <p:cNvSpPr>
            <a:spLocks noGrp="1" noChangeArrowheads="1"/>
          </p:cNvSpPr>
          <p:nvPr>
            <p:ph type="ctrTitle"/>
          </p:nvPr>
        </p:nvSpPr>
        <p:spPr>
          <a:xfrm>
            <a:off x="76200" y="4800600"/>
            <a:ext cx="8991600" cy="1143000"/>
          </a:xfrm>
        </p:spPr>
        <p:txBody>
          <a:bodyPr anchor="ctr"/>
          <a:lstStyle/>
          <a:p>
            <a:r>
              <a:rPr lang="en-US" altLang="en-US" sz="1800" u="none" dirty="0">
                <a:solidFill>
                  <a:schemeClr val="bg2">
                    <a:lumMod val="75000"/>
                  </a:schemeClr>
                </a:solidFill>
              </a:rPr>
              <a:t>Some slides adapted from Ofek Gila, Robert Tarjan, Caleb Levy, Stephen Timmel.</a:t>
            </a:r>
          </a:p>
        </p:txBody>
      </p:sp>
      <p:sp>
        <p:nvSpPr>
          <p:cNvPr id="2051" name="Rectangle 3">
            <a:extLst>
              <a:ext uri="{FF2B5EF4-FFF2-40B4-BE49-F238E27FC236}">
                <a16:creationId xmlns:a16="http://schemas.microsoft.com/office/drawing/2014/main" id="{50329F9D-E19C-1948-AC5F-6A137FAEEC32}"/>
              </a:ext>
            </a:extLst>
          </p:cNvPr>
          <p:cNvSpPr>
            <a:spLocks noGrp="1" noChangeArrowheads="1"/>
          </p:cNvSpPr>
          <p:nvPr>
            <p:ph type="subTitle" idx="1"/>
          </p:nvPr>
        </p:nvSpPr>
        <p:spPr>
          <a:xfrm>
            <a:off x="762000" y="1219200"/>
            <a:ext cx="7848600" cy="3429000"/>
          </a:xfrm>
        </p:spPr>
        <p:txBody>
          <a:bodyPr/>
          <a:lstStyle/>
          <a:p>
            <a:r>
              <a:rPr lang="en-US" altLang="en-US" sz="4400" b="1" dirty="0"/>
              <a:t>Zip-zip Trees</a:t>
            </a:r>
          </a:p>
          <a:p>
            <a:endParaRPr lang="en-US" altLang="en-US" sz="4400" b="1" dirty="0"/>
          </a:p>
          <a:p>
            <a:r>
              <a:rPr lang="en-US" altLang="en-US" sz="2800" b="1" dirty="0"/>
              <a:t>Michael Goodrich</a:t>
            </a:r>
          </a:p>
          <a:p>
            <a:r>
              <a:rPr lang="en-US" altLang="en-US" sz="2800" b="1" dirty="0"/>
              <a:t>CS 165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A772-5233-4753-C367-5525D2FF2D73}"/>
              </a:ext>
            </a:extLst>
          </p:cNvPr>
          <p:cNvSpPr>
            <a:spLocks noGrp="1"/>
          </p:cNvSpPr>
          <p:nvPr>
            <p:ph type="title"/>
          </p:nvPr>
        </p:nvSpPr>
        <p:spPr/>
        <p:txBody>
          <a:bodyPr/>
          <a:lstStyle/>
          <a:p>
            <a:r>
              <a:rPr lang="en-US" dirty="0"/>
              <a:t>Zip-zip Trees are Dual to Skip Lists</a:t>
            </a:r>
          </a:p>
        </p:txBody>
      </p:sp>
      <p:sp>
        <p:nvSpPr>
          <p:cNvPr id="3" name="Content Placeholder 2">
            <a:extLst>
              <a:ext uri="{FF2B5EF4-FFF2-40B4-BE49-F238E27FC236}">
                <a16:creationId xmlns:a16="http://schemas.microsoft.com/office/drawing/2014/main" id="{943EB0F6-F400-2860-7940-973EECB0D5C1}"/>
              </a:ext>
            </a:extLst>
          </p:cNvPr>
          <p:cNvSpPr>
            <a:spLocks noGrp="1"/>
          </p:cNvSpPr>
          <p:nvPr>
            <p:ph idx="1"/>
          </p:nvPr>
        </p:nvSpPr>
        <p:spPr>
          <a:xfrm>
            <a:off x="457200" y="952500"/>
            <a:ext cx="8534400" cy="5029200"/>
          </a:xfrm>
        </p:spPr>
        <p:txBody>
          <a:bodyPr/>
          <a:lstStyle/>
          <a:p>
            <a:pPr>
              <a:buFont typeface="Arial" panose="020B0604020202020204" pitchFamily="34" charset="0"/>
              <a:buChar char="•"/>
            </a:pPr>
            <a:r>
              <a:rPr lang="en-US" dirty="0"/>
              <a:t>Each rank group (nodes with same first coordinate) correspond to nodes in a skip list group on the same level.</a:t>
            </a:r>
          </a:p>
        </p:txBody>
      </p:sp>
      <p:pic>
        <p:nvPicPr>
          <p:cNvPr id="4" name="Picture 3" descr="Diagram illustrating rank groups with nodes labeled by pairs of numbers and values, connected by lines and grouped with shaded areas. A hierarchical structure below shows levels 0 to 4 with corresponding rank groupings, highlighting key values like -19, -8, 21, and 55 across levels and their relationships.">
            <a:extLst>
              <a:ext uri="{FF2B5EF4-FFF2-40B4-BE49-F238E27FC236}">
                <a16:creationId xmlns:a16="http://schemas.microsoft.com/office/drawing/2014/main" id="{107F1696-BC97-96F3-6326-0CAA9FD69478}"/>
              </a:ext>
            </a:extLst>
          </p:cNvPr>
          <p:cNvPicPr>
            <a:picLocks noChangeAspect="1"/>
          </p:cNvPicPr>
          <p:nvPr/>
        </p:nvPicPr>
        <p:blipFill>
          <a:blip r:embed="rId2"/>
          <a:stretch>
            <a:fillRect/>
          </a:stretch>
        </p:blipFill>
        <p:spPr>
          <a:xfrm>
            <a:off x="1143000" y="1888926"/>
            <a:ext cx="7543800" cy="4930974"/>
          </a:xfrm>
          <a:prstGeom prst="rect">
            <a:avLst/>
          </a:prstGeom>
        </p:spPr>
      </p:pic>
    </p:spTree>
    <p:extLst>
      <p:ext uri="{BB962C8B-B14F-4D97-AF65-F5344CB8AC3E}">
        <p14:creationId xmlns:p14="http://schemas.microsoft.com/office/powerpoint/2010/main" val="252869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a binary tree structure illustrating nodes with values and coordinate pairs, connected by lines indicating parent-child relationships. Shaded clusters highlight specific subtrees, with nodes labeled by integers and coordinates, showing hierarchical grouping and branching patterns.">
            <a:extLst>
              <a:ext uri="{FF2B5EF4-FFF2-40B4-BE49-F238E27FC236}">
                <a16:creationId xmlns:a16="http://schemas.microsoft.com/office/drawing/2014/main" id="{266D610D-D2A0-3A3D-7666-1182EA50985B}"/>
              </a:ext>
            </a:extLst>
          </p:cNvPr>
          <p:cNvPicPr>
            <a:picLocks noChangeAspect="1"/>
          </p:cNvPicPr>
          <p:nvPr/>
        </p:nvPicPr>
        <p:blipFill>
          <a:blip r:embed="rId2"/>
          <a:stretch>
            <a:fillRect/>
          </a:stretch>
        </p:blipFill>
        <p:spPr>
          <a:xfrm>
            <a:off x="252119" y="2514600"/>
            <a:ext cx="8209530" cy="4191000"/>
          </a:xfrm>
          <a:prstGeom prst="rect">
            <a:avLst/>
          </a:prstGeom>
        </p:spPr>
      </p:pic>
      <p:sp>
        <p:nvSpPr>
          <p:cNvPr id="2" name="Title 1">
            <a:extLst>
              <a:ext uri="{FF2B5EF4-FFF2-40B4-BE49-F238E27FC236}">
                <a16:creationId xmlns:a16="http://schemas.microsoft.com/office/drawing/2014/main" id="{0192A49E-9D5B-B7F7-67F8-0EA7230B273D}"/>
              </a:ext>
            </a:extLst>
          </p:cNvPr>
          <p:cNvSpPr>
            <a:spLocks noGrp="1"/>
          </p:cNvSpPr>
          <p:nvPr>
            <p:ph type="title"/>
          </p:nvPr>
        </p:nvSpPr>
        <p:spPr/>
        <p:txBody>
          <a:bodyPr/>
          <a:lstStyle/>
          <a:p>
            <a:r>
              <a:rPr lang="en-US" dirty="0"/>
              <a:t>Insert and Delete Operations</a:t>
            </a:r>
          </a:p>
        </p:txBody>
      </p:sp>
      <p:sp>
        <p:nvSpPr>
          <p:cNvPr id="3" name="Content Placeholder 2">
            <a:extLst>
              <a:ext uri="{FF2B5EF4-FFF2-40B4-BE49-F238E27FC236}">
                <a16:creationId xmlns:a16="http://schemas.microsoft.com/office/drawing/2014/main" id="{4C840275-0015-3DA5-48DB-976116021241}"/>
              </a:ext>
            </a:extLst>
          </p:cNvPr>
          <p:cNvSpPr>
            <a:spLocks noGrp="1"/>
          </p:cNvSpPr>
          <p:nvPr>
            <p:ph idx="1"/>
          </p:nvPr>
        </p:nvSpPr>
        <p:spPr/>
        <p:txBody>
          <a:bodyPr/>
          <a:lstStyle/>
          <a:p>
            <a:pPr>
              <a:buFont typeface="Arial" panose="020B0604020202020204" pitchFamily="34" charset="0"/>
              <a:buChar char="•"/>
            </a:pPr>
            <a:r>
              <a:rPr lang="en-US" dirty="0"/>
              <a:t>Insert and delete operations are the same as in a zip tree, except that instead of just using the rank random value, we use the (r</a:t>
            </a:r>
            <a:r>
              <a:rPr lang="en-US" baseline="-25000" dirty="0"/>
              <a:t>1</a:t>
            </a:r>
            <a:r>
              <a:rPr lang="en-US" dirty="0"/>
              <a:t>, r</a:t>
            </a:r>
            <a:r>
              <a:rPr lang="en-US" baseline="-25000" dirty="0"/>
              <a:t>2</a:t>
            </a:r>
            <a:r>
              <a:rPr lang="en-US" dirty="0"/>
              <a:t>) random pairs to determine node heights.</a:t>
            </a:r>
          </a:p>
          <a:p>
            <a:pPr>
              <a:buFont typeface="Arial" panose="020B0604020202020204" pitchFamily="34" charset="0"/>
              <a:buChar char="•"/>
            </a:pPr>
            <a:r>
              <a:rPr lang="en-US" dirty="0"/>
              <a:t>That is, if there would be a tie with the r</a:t>
            </a:r>
            <a:r>
              <a:rPr lang="en-US" baseline="-25000" dirty="0"/>
              <a:t>1</a:t>
            </a:r>
            <a:r>
              <a:rPr lang="en-US" dirty="0"/>
              <a:t> value (i.e., rank in a zip tree), we break the tie using r</a:t>
            </a:r>
            <a:r>
              <a:rPr lang="en-US" baseline="-25000" dirty="0"/>
              <a:t>2</a:t>
            </a:r>
            <a:r>
              <a:rPr lang="en-US" dirty="0"/>
              <a:t>.</a:t>
            </a:r>
          </a:p>
        </p:txBody>
      </p:sp>
    </p:spTree>
    <p:extLst>
      <p:ext uri="{BB962C8B-B14F-4D97-AF65-F5344CB8AC3E}">
        <p14:creationId xmlns:p14="http://schemas.microsoft.com/office/powerpoint/2010/main" val="294702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B94C-105D-8072-7C7A-96B11C4F12CD}"/>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87AA6E89-3F58-959F-769A-6A0D74DDF5DE}"/>
              </a:ext>
            </a:extLst>
          </p:cNvPr>
          <p:cNvSpPr>
            <a:spLocks noGrp="1"/>
          </p:cNvSpPr>
          <p:nvPr>
            <p:ph idx="1"/>
          </p:nvPr>
        </p:nvSpPr>
        <p:spPr/>
        <p:txBody>
          <a:bodyPr/>
          <a:lstStyle/>
          <a:p>
            <a:pPr>
              <a:buFont typeface="Arial" panose="020B0604020202020204" pitchFamily="34" charset="0"/>
              <a:buChar char="•"/>
            </a:pPr>
            <a:r>
              <a:rPr lang="en-US" dirty="0"/>
              <a:t>Insert, delete, and search run in O(log n) time with high probability.</a:t>
            </a:r>
          </a:p>
          <a:p>
            <a:pPr>
              <a:buFont typeface="Arial" panose="020B0604020202020204" pitchFamily="34" charset="0"/>
              <a:buChar char="•"/>
            </a:pPr>
            <a:r>
              <a:rPr lang="en-US" dirty="0"/>
              <a:t>The expected depth of a node in an n-node zip-zip tree is at most 1.3863 log n - 1 + o(1).</a:t>
            </a:r>
          </a:p>
          <a:p>
            <a:pPr>
              <a:buFont typeface="Arial" panose="020B0604020202020204" pitchFamily="34" charset="0"/>
              <a:buChar char="•"/>
            </a:pPr>
            <a:r>
              <a:rPr lang="en-US" dirty="0"/>
              <a:t>Average key depth and tree height for zip trees and zip-zip trees:</a:t>
            </a:r>
          </a:p>
          <a:p>
            <a:endParaRPr lang="en-US" dirty="0"/>
          </a:p>
        </p:txBody>
      </p:sp>
      <p:pic>
        <p:nvPicPr>
          <p:cNvPr id="5" name="Picture 4" descr="Line graph comparing average depth versus number of nodes (n) on a logarithmic scale for three methods: Original, Uniform, and Zip-Zip. Curves for both average and height metrics are color-coded, showing Original Height reaching highest values around 3.247, while Original Average peaks near 1.373, highlighting differences in growth trends across methods.">
            <a:extLst>
              <a:ext uri="{FF2B5EF4-FFF2-40B4-BE49-F238E27FC236}">
                <a16:creationId xmlns:a16="http://schemas.microsoft.com/office/drawing/2014/main" id="{B15E24A1-4B44-FE74-3D6B-CCF15A50CEE6}"/>
              </a:ext>
            </a:extLst>
          </p:cNvPr>
          <p:cNvPicPr>
            <a:picLocks noChangeAspect="1"/>
          </p:cNvPicPr>
          <p:nvPr/>
        </p:nvPicPr>
        <p:blipFill>
          <a:blip r:embed="rId2"/>
          <a:srcRect t="2233"/>
          <a:stretch>
            <a:fillRect/>
          </a:stretch>
        </p:blipFill>
        <p:spPr>
          <a:xfrm>
            <a:off x="1524000" y="3505200"/>
            <a:ext cx="5562600" cy="3336956"/>
          </a:xfrm>
          <a:prstGeom prst="rect">
            <a:avLst/>
          </a:prstGeom>
        </p:spPr>
      </p:pic>
    </p:spTree>
    <p:extLst>
      <p:ext uri="{BB962C8B-B14F-4D97-AF65-F5344CB8AC3E}">
        <p14:creationId xmlns:p14="http://schemas.microsoft.com/office/powerpoint/2010/main" val="256441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7207-879A-CC41-0020-615BE51EB432}"/>
              </a:ext>
            </a:extLst>
          </p:cNvPr>
          <p:cNvSpPr>
            <a:spLocks noGrp="1"/>
          </p:cNvSpPr>
          <p:nvPr>
            <p:ph type="title"/>
          </p:nvPr>
        </p:nvSpPr>
        <p:spPr>
          <a:xfrm>
            <a:off x="0" y="142204"/>
            <a:ext cx="8915400" cy="685800"/>
          </a:xfrm>
        </p:spPr>
        <p:txBody>
          <a:bodyPr/>
          <a:lstStyle/>
          <a:p>
            <a:r>
              <a:rPr lang="en-US" u="none" dirty="0"/>
              <a:t>Zip Tree</a:t>
            </a:r>
          </a:p>
        </p:txBody>
      </p:sp>
      <p:pic>
        <p:nvPicPr>
          <p:cNvPr id="3" name="Picture 2" descr="Diagram showing a skip list data structure with nodes containing integer values connected by horizontal and vertical pointers across five levels (0 to 4). Each level displays ranges with negative and positive infinity markers, highlighting key nodes like -1, 21, 29, and 55, illustrating hierarchical indexing and efficient search paths.">
            <a:extLst>
              <a:ext uri="{FF2B5EF4-FFF2-40B4-BE49-F238E27FC236}">
                <a16:creationId xmlns:a16="http://schemas.microsoft.com/office/drawing/2014/main" id="{B05FA146-1846-9647-E51A-8777B07C4737}"/>
              </a:ext>
            </a:extLst>
          </p:cNvPr>
          <p:cNvPicPr>
            <a:picLocks noChangeAspect="1"/>
          </p:cNvPicPr>
          <p:nvPr/>
        </p:nvPicPr>
        <p:blipFill>
          <a:blip r:embed="rId2"/>
          <a:srcRect b="40325"/>
          <a:stretch>
            <a:fillRect/>
          </a:stretch>
        </p:blipFill>
        <p:spPr>
          <a:xfrm>
            <a:off x="561109" y="3581400"/>
            <a:ext cx="8382000" cy="3046988"/>
          </a:xfrm>
          <a:prstGeom prst="rect">
            <a:avLst/>
          </a:prstGeom>
        </p:spPr>
      </p:pic>
      <p:sp>
        <p:nvSpPr>
          <p:cNvPr id="4" name="TextBox 3">
            <a:extLst>
              <a:ext uri="{FF2B5EF4-FFF2-40B4-BE49-F238E27FC236}">
                <a16:creationId xmlns:a16="http://schemas.microsoft.com/office/drawing/2014/main" id="{4A950B97-EC97-A8C0-F572-6E8C0B95CB9C}"/>
              </a:ext>
            </a:extLst>
          </p:cNvPr>
          <p:cNvSpPr txBox="1"/>
          <p:nvPr/>
        </p:nvSpPr>
        <p:spPr>
          <a:xfrm>
            <a:off x="449717" y="850416"/>
            <a:ext cx="8847294" cy="3046988"/>
          </a:xfrm>
          <a:prstGeom prst="rect">
            <a:avLst/>
          </a:prstGeom>
          <a:noFill/>
        </p:spPr>
        <p:txBody>
          <a:bodyPr wrap="none" rtlCol="0">
            <a:spAutoFit/>
          </a:bodyPr>
          <a:lstStyle/>
          <a:p>
            <a:r>
              <a:rPr lang="en-US" dirty="0"/>
              <a:t>A binary search tree where each node is assigned a random </a:t>
            </a:r>
          </a:p>
          <a:p>
            <a:r>
              <a:rPr lang="en-US" b="1" dirty="0">
                <a:solidFill>
                  <a:srgbClr val="FF0000"/>
                </a:solidFill>
              </a:rPr>
              <a:t>rank</a:t>
            </a:r>
            <a:r>
              <a:rPr lang="en-US" dirty="0"/>
              <a:t>, which is a  geometric random variable with probability</a:t>
            </a:r>
          </a:p>
          <a:p>
            <a:r>
              <a:rPr lang="en-US" dirty="0"/>
              <a:t>parameter p=1/2 (e.g., number of times you need to flip</a:t>
            </a:r>
          </a:p>
          <a:p>
            <a:r>
              <a:rPr lang="en-US" dirty="0"/>
              <a:t>a fair coin until getting a “heads”).</a:t>
            </a:r>
          </a:p>
          <a:p>
            <a:r>
              <a:rPr lang="en-US" dirty="0"/>
              <a:t>Nodes are organized so that they have the max-heap </a:t>
            </a:r>
          </a:p>
          <a:p>
            <a:r>
              <a:rPr lang="en-US" dirty="0"/>
              <a:t>property with respect to these ranks, breaking ties by</a:t>
            </a:r>
          </a:p>
          <a:p>
            <a:r>
              <a:rPr lang="en-US" dirty="0"/>
              <a:t>the key value (so nodes with same rank form chains of</a:t>
            </a:r>
          </a:p>
          <a:p>
            <a:r>
              <a:rPr lang="en-US" dirty="0"/>
              <a:t>left children).</a:t>
            </a:r>
          </a:p>
        </p:txBody>
      </p:sp>
    </p:spTree>
    <p:extLst>
      <p:ext uri="{BB962C8B-B14F-4D97-AF65-F5344CB8AC3E}">
        <p14:creationId xmlns:p14="http://schemas.microsoft.com/office/powerpoint/2010/main" val="306817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80781-A026-01CB-5988-2385412F7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DFDFA-A814-D5C9-72A0-A781BF7F48B2}"/>
              </a:ext>
            </a:extLst>
          </p:cNvPr>
          <p:cNvSpPr>
            <a:spLocks noGrp="1"/>
          </p:cNvSpPr>
          <p:nvPr>
            <p:ph type="title"/>
          </p:nvPr>
        </p:nvSpPr>
        <p:spPr>
          <a:xfrm>
            <a:off x="0" y="142204"/>
            <a:ext cx="8915400" cy="685800"/>
          </a:xfrm>
        </p:spPr>
        <p:txBody>
          <a:bodyPr/>
          <a:lstStyle/>
          <a:p>
            <a:r>
              <a:rPr lang="en-US" u="none" dirty="0"/>
              <a:t>Duality between Zip Trees and Skip Lists</a:t>
            </a:r>
          </a:p>
        </p:txBody>
      </p:sp>
      <p:pic>
        <p:nvPicPr>
          <p:cNvPr id="3" name="Picture 2" descr="Diagram illustrating a skip list data structure with nodes containing integer values and multiple levels of forward pointers. Each level shows connections between nodes with arrows and numeric labels indicating steps, highlighting hierarchical links from level 0 through level 4, with boundary markers labeled as negative and positive infinity.">
            <a:extLst>
              <a:ext uri="{FF2B5EF4-FFF2-40B4-BE49-F238E27FC236}">
                <a16:creationId xmlns:a16="http://schemas.microsoft.com/office/drawing/2014/main" id="{EC1CAE65-DC04-ABE9-B4ED-6FFCC7AB9363}"/>
              </a:ext>
            </a:extLst>
          </p:cNvPr>
          <p:cNvPicPr>
            <a:picLocks noChangeAspect="1"/>
          </p:cNvPicPr>
          <p:nvPr/>
        </p:nvPicPr>
        <p:blipFill>
          <a:blip r:embed="rId2"/>
          <a:stretch>
            <a:fillRect/>
          </a:stretch>
        </p:blipFill>
        <p:spPr>
          <a:xfrm>
            <a:off x="381000" y="1609859"/>
            <a:ext cx="8382000" cy="5105937"/>
          </a:xfrm>
          <a:prstGeom prst="rect">
            <a:avLst/>
          </a:prstGeom>
        </p:spPr>
      </p:pic>
      <p:sp>
        <p:nvSpPr>
          <p:cNvPr id="4" name="TextBox 3">
            <a:extLst>
              <a:ext uri="{FF2B5EF4-FFF2-40B4-BE49-F238E27FC236}">
                <a16:creationId xmlns:a16="http://schemas.microsoft.com/office/drawing/2014/main" id="{49CDADA2-87AC-071A-55D2-CDB40DF44023}"/>
              </a:ext>
            </a:extLst>
          </p:cNvPr>
          <p:cNvSpPr txBox="1"/>
          <p:nvPr/>
        </p:nvSpPr>
        <p:spPr>
          <a:xfrm>
            <a:off x="449717" y="850416"/>
            <a:ext cx="8244565" cy="830997"/>
          </a:xfrm>
          <a:prstGeom prst="rect">
            <a:avLst/>
          </a:prstGeom>
          <a:noFill/>
        </p:spPr>
        <p:txBody>
          <a:bodyPr wrap="none" rtlCol="0">
            <a:spAutoFit/>
          </a:bodyPr>
          <a:lstStyle/>
          <a:p>
            <a:r>
              <a:rPr lang="en-US" dirty="0"/>
              <a:t>Each node is labeled with corresponding skip-list height,</a:t>
            </a:r>
          </a:p>
          <a:p>
            <a:r>
              <a:rPr lang="en-US" dirty="0"/>
              <a:t>which is chosen randomly, i.e., its rank.</a:t>
            </a:r>
          </a:p>
        </p:txBody>
      </p:sp>
    </p:spTree>
    <p:extLst>
      <p:ext uri="{BB962C8B-B14F-4D97-AF65-F5344CB8AC3E}">
        <p14:creationId xmlns:p14="http://schemas.microsoft.com/office/powerpoint/2010/main" val="299077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D599-BC9D-3AA5-271D-3E7B45703D3D}"/>
              </a:ext>
            </a:extLst>
          </p:cNvPr>
          <p:cNvSpPr>
            <a:spLocks noGrp="1"/>
          </p:cNvSpPr>
          <p:nvPr>
            <p:ph type="title"/>
          </p:nvPr>
        </p:nvSpPr>
        <p:spPr/>
        <p:txBody>
          <a:bodyPr/>
          <a:lstStyle/>
          <a:p>
            <a:r>
              <a:rPr lang="en-US" dirty="0"/>
              <a:t>Insert Operation</a:t>
            </a:r>
          </a:p>
        </p:txBody>
      </p:sp>
      <p:sp>
        <p:nvSpPr>
          <p:cNvPr id="3" name="Content Placeholder 2">
            <a:extLst>
              <a:ext uri="{FF2B5EF4-FFF2-40B4-BE49-F238E27FC236}">
                <a16:creationId xmlns:a16="http://schemas.microsoft.com/office/drawing/2014/main" id="{153CD3F3-5F13-AA7C-0E9B-C202EC809CD4}"/>
              </a:ext>
            </a:extLst>
          </p:cNvPr>
          <p:cNvSpPr>
            <a:spLocks noGrp="1"/>
          </p:cNvSpPr>
          <p:nvPr>
            <p:ph idx="1"/>
          </p:nvPr>
        </p:nvSpPr>
        <p:spPr>
          <a:xfrm>
            <a:off x="228600" y="952500"/>
            <a:ext cx="8915400" cy="5029200"/>
          </a:xfrm>
        </p:spPr>
        <p:txBody>
          <a:bodyPr/>
          <a:lstStyle/>
          <a:p>
            <a:pPr>
              <a:buFont typeface="Arial" panose="020B0604020202020204" pitchFamily="34" charset="0"/>
              <a:buChar char="•"/>
            </a:pPr>
            <a:r>
              <a:rPr lang="en-US" dirty="0"/>
              <a:t>To insert a node x into a zip tree, we search for x in the tree until reaching the node y that x </a:t>
            </a:r>
            <a:r>
              <a:rPr lang="en-US" dirty="0" err="1"/>
              <a:t>wil</a:t>
            </a:r>
            <a:r>
              <a:rPr lang="en-US" dirty="0"/>
              <a:t> replace, namely the node y such that </a:t>
            </a:r>
            <a:r>
              <a:rPr lang="en-US" dirty="0" err="1"/>
              <a:t>y.rank</a:t>
            </a:r>
            <a:r>
              <a:rPr lang="en-US" dirty="0"/>
              <a:t> </a:t>
            </a:r>
            <a:r>
              <a:rPr lang="en-US" u="sng" dirty="0"/>
              <a:t>&lt;</a:t>
            </a:r>
            <a:r>
              <a:rPr lang="en-US" dirty="0"/>
              <a:t> </a:t>
            </a:r>
            <a:r>
              <a:rPr lang="en-US" dirty="0" err="1"/>
              <a:t>x.rank</a:t>
            </a:r>
            <a:r>
              <a:rPr lang="en-US" dirty="0"/>
              <a:t>, with strict inequality if </a:t>
            </a:r>
            <a:r>
              <a:rPr lang="en-US" dirty="0" err="1"/>
              <a:t>y.key</a:t>
            </a:r>
            <a:r>
              <a:rPr lang="en-US" dirty="0"/>
              <a:t> &lt; </a:t>
            </a:r>
            <a:r>
              <a:rPr lang="en-US" dirty="0" err="1"/>
              <a:t>x.key</a:t>
            </a:r>
            <a:r>
              <a:rPr lang="en-US" dirty="0"/>
              <a:t>. </a:t>
            </a:r>
          </a:p>
          <a:p>
            <a:pPr>
              <a:buFont typeface="Arial" panose="020B0604020202020204" pitchFamily="34" charset="0"/>
              <a:buChar char="•"/>
            </a:pPr>
            <a:r>
              <a:rPr lang="en-US" dirty="0"/>
              <a:t>From y, we follow the rest of the search path for x, unzipping it by splitting it into a path, P, containing each node with key less than </a:t>
            </a:r>
            <a:r>
              <a:rPr lang="en-US" dirty="0" err="1"/>
              <a:t>x.key</a:t>
            </a:r>
            <a:r>
              <a:rPr lang="en-US" dirty="0"/>
              <a:t> and a path, Q, containing each node with key greater than </a:t>
            </a:r>
            <a:r>
              <a:rPr lang="en-US" dirty="0" err="1"/>
              <a:t>x.key</a:t>
            </a:r>
            <a:r>
              <a:rPr lang="en-US" dirty="0"/>
              <a:t> (recall that we assume keys are distinct).</a:t>
            </a:r>
          </a:p>
        </p:txBody>
      </p:sp>
      <p:pic>
        <p:nvPicPr>
          <p:cNvPr id="5" name="Picture 4" descr="Diagram showing binary tree transformations with insertion and deletion of node 6. Left tree highlights path to node 6 in gray, while right tree shows updated structure after insertion and deletion, with nodes and values labeled in circles.">
            <a:extLst>
              <a:ext uri="{FF2B5EF4-FFF2-40B4-BE49-F238E27FC236}">
                <a16:creationId xmlns:a16="http://schemas.microsoft.com/office/drawing/2014/main" id="{F6FB3C87-4AE7-5D94-BB47-315EC51F44CC}"/>
              </a:ext>
            </a:extLst>
          </p:cNvPr>
          <p:cNvPicPr>
            <a:picLocks noChangeAspect="1"/>
          </p:cNvPicPr>
          <p:nvPr/>
        </p:nvPicPr>
        <p:blipFill>
          <a:blip r:embed="rId2"/>
          <a:stretch>
            <a:fillRect/>
          </a:stretch>
        </p:blipFill>
        <p:spPr>
          <a:xfrm>
            <a:off x="1143000" y="3733800"/>
            <a:ext cx="7081246" cy="2978727"/>
          </a:xfrm>
          <a:prstGeom prst="rect">
            <a:avLst/>
          </a:prstGeom>
        </p:spPr>
      </p:pic>
    </p:spTree>
    <p:extLst>
      <p:ext uri="{BB962C8B-B14F-4D97-AF65-F5344CB8AC3E}">
        <p14:creationId xmlns:p14="http://schemas.microsoft.com/office/powerpoint/2010/main" val="146628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A012-EF5B-ECA4-3299-B2D8F4C62A32}"/>
              </a:ext>
            </a:extLst>
          </p:cNvPr>
          <p:cNvSpPr>
            <a:spLocks noGrp="1"/>
          </p:cNvSpPr>
          <p:nvPr>
            <p:ph type="title"/>
          </p:nvPr>
        </p:nvSpPr>
        <p:spPr/>
        <p:txBody>
          <a:bodyPr/>
          <a:lstStyle/>
          <a:p>
            <a:r>
              <a:rPr lang="en-US" dirty="0"/>
              <a:t>Insert Pseudo-code</a:t>
            </a:r>
          </a:p>
        </p:txBody>
      </p:sp>
      <p:pic>
        <p:nvPicPr>
          <p:cNvPr id="3" name="Picture 2" descr="Screenshot of a code snippet showing a function named &quot;insert(x)&quot; implementing a data structure insertion algorithm with variables like rank, key, cur, and prev. The code includes conditional statements, loops, and assignments, with indentation and syntax highlighting in black text on a white background.">
            <a:extLst>
              <a:ext uri="{FF2B5EF4-FFF2-40B4-BE49-F238E27FC236}">
                <a16:creationId xmlns:a16="http://schemas.microsoft.com/office/drawing/2014/main" id="{549709F6-EBCF-B754-C1E5-46090662896B}"/>
              </a:ext>
            </a:extLst>
          </p:cNvPr>
          <p:cNvPicPr>
            <a:picLocks noChangeAspect="1"/>
          </p:cNvPicPr>
          <p:nvPr/>
        </p:nvPicPr>
        <p:blipFill>
          <a:blip r:embed="rId2"/>
          <a:stretch>
            <a:fillRect/>
          </a:stretch>
        </p:blipFill>
        <p:spPr>
          <a:xfrm>
            <a:off x="1365250" y="834736"/>
            <a:ext cx="6413500" cy="6019800"/>
          </a:xfrm>
          <a:prstGeom prst="rect">
            <a:avLst/>
          </a:prstGeom>
        </p:spPr>
      </p:pic>
    </p:spTree>
    <p:extLst>
      <p:ext uri="{BB962C8B-B14F-4D97-AF65-F5344CB8AC3E}">
        <p14:creationId xmlns:p14="http://schemas.microsoft.com/office/powerpoint/2010/main" val="206817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ECA4-F594-E78E-FF67-26635A39A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7663C-E8F8-FD83-240C-70D83ACD8076}"/>
              </a:ext>
            </a:extLst>
          </p:cNvPr>
          <p:cNvSpPr>
            <a:spLocks noGrp="1"/>
          </p:cNvSpPr>
          <p:nvPr>
            <p:ph type="title"/>
          </p:nvPr>
        </p:nvSpPr>
        <p:spPr/>
        <p:txBody>
          <a:bodyPr/>
          <a:lstStyle/>
          <a:p>
            <a:r>
              <a:rPr lang="en-US" dirty="0"/>
              <a:t>Delete Operation</a:t>
            </a:r>
          </a:p>
        </p:txBody>
      </p:sp>
      <p:sp>
        <p:nvSpPr>
          <p:cNvPr id="3" name="Content Placeholder 2">
            <a:extLst>
              <a:ext uri="{FF2B5EF4-FFF2-40B4-BE49-F238E27FC236}">
                <a16:creationId xmlns:a16="http://schemas.microsoft.com/office/drawing/2014/main" id="{8C21D8BB-B467-8D15-1C95-A7DD127000AB}"/>
              </a:ext>
            </a:extLst>
          </p:cNvPr>
          <p:cNvSpPr>
            <a:spLocks noGrp="1"/>
          </p:cNvSpPr>
          <p:nvPr>
            <p:ph idx="1"/>
          </p:nvPr>
        </p:nvSpPr>
        <p:spPr>
          <a:xfrm>
            <a:off x="228600" y="952500"/>
            <a:ext cx="8763000" cy="5029200"/>
          </a:xfrm>
        </p:spPr>
        <p:txBody>
          <a:bodyPr/>
          <a:lstStyle/>
          <a:p>
            <a:pPr>
              <a:buFont typeface="Arial" panose="020B0604020202020204" pitchFamily="34" charset="0"/>
              <a:buChar char="•"/>
            </a:pPr>
            <a:r>
              <a:rPr lang="en-US" dirty="0"/>
              <a:t>To delete a node x into a zip tree, we perform the reverse zip operation, where we do a search to find x and let P and Q be the right spine of the left subtree of x and the left spine of the right subtree of x, respectively. </a:t>
            </a:r>
          </a:p>
          <a:p>
            <a:pPr>
              <a:buFont typeface="Arial" panose="020B0604020202020204" pitchFamily="34" charset="0"/>
              <a:buChar char="•"/>
            </a:pPr>
            <a:r>
              <a:rPr lang="en-US" dirty="0"/>
              <a:t>Then we zip P and Q to form a single path R by merging them from top to bottom in non-increasing rank order, breaking a tie in favor of the smaller key.</a:t>
            </a:r>
          </a:p>
        </p:txBody>
      </p:sp>
      <p:pic>
        <p:nvPicPr>
          <p:cNvPr id="5" name="Picture 4" descr="Diagram showing insertion and deletion operations on a binary tree with nodes labeled by integers and balance factors. Highlighted paths indicate affected nodes during insertion of 6, resulting in node 6 added as right child of 5, and deletion of 6, restoring original tree structure.">
            <a:extLst>
              <a:ext uri="{FF2B5EF4-FFF2-40B4-BE49-F238E27FC236}">
                <a16:creationId xmlns:a16="http://schemas.microsoft.com/office/drawing/2014/main" id="{F92F63CC-7E49-D768-5D4B-B55FD922BF0F}"/>
              </a:ext>
            </a:extLst>
          </p:cNvPr>
          <p:cNvPicPr>
            <a:picLocks noChangeAspect="1"/>
          </p:cNvPicPr>
          <p:nvPr/>
        </p:nvPicPr>
        <p:blipFill>
          <a:blip r:embed="rId2"/>
          <a:stretch>
            <a:fillRect/>
          </a:stretch>
        </p:blipFill>
        <p:spPr>
          <a:xfrm>
            <a:off x="1143000" y="3733800"/>
            <a:ext cx="7081246" cy="2978727"/>
          </a:xfrm>
          <a:prstGeom prst="rect">
            <a:avLst/>
          </a:prstGeom>
        </p:spPr>
      </p:pic>
    </p:spTree>
    <p:extLst>
      <p:ext uri="{BB962C8B-B14F-4D97-AF65-F5344CB8AC3E}">
        <p14:creationId xmlns:p14="http://schemas.microsoft.com/office/powerpoint/2010/main" val="190529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86F1-482B-C863-8B5A-61E327526123}"/>
              </a:ext>
            </a:extLst>
          </p:cNvPr>
          <p:cNvSpPr>
            <a:spLocks noGrp="1"/>
          </p:cNvSpPr>
          <p:nvPr>
            <p:ph type="title"/>
          </p:nvPr>
        </p:nvSpPr>
        <p:spPr/>
        <p:txBody>
          <a:bodyPr/>
          <a:lstStyle/>
          <a:p>
            <a:r>
              <a:rPr lang="en-US" dirty="0"/>
              <a:t>Delete Pseudo-code</a:t>
            </a:r>
          </a:p>
        </p:txBody>
      </p:sp>
      <p:pic>
        <p:nvPicPr>
          <p:cNvPr id="4" name="Picture 3" descr="A screenshot of pseudocode illustrating the deletion operation in a zip tree (or zip-zip tree) data structure. The code includes key variable assignments, conditional statements, and loops with indentation and comments, highlighting steps for handling node ranks and subtree adjustments during deletion.">
            <a:extLst>
              <a:ext uri="{FF2B5EF4-FFF2-40B4-BE49-F238E27FC236}">
                <a16:creationId xmlns:a16="http://schemas.microsoft.com/office/drawing/2014/main" id="{E9DB5138-69F4-39D6-183D-5A711A8A62F3}"/>
              </a:ext>
            </a:extLst>
          </p:cNvPr>
          <p:cNvPicPr>
            <a:picLocks noChangeAspect="1"/>
          </p:cNvPicPr>
          <p:nvPr/>
        </p:nvPicPr>
        <p:blipFill>
          <a:blip r:embed="rId2"/>
          <a:srcRect b="8592"/>
          <a:stretch>
            <a:fillRect/>
          </a:stretch>
        </p:blipFill>
        <p:spPr>
          <a:xfrm>
            <a:off x="1723438" y="838200"/>
            <a:ext cx="5286962" cy="5909284"/>
          </a:xfrm>
          <a:prstGeom prst="rect">
            <a:avLst/>
          </a:prstGeom>
        </p:spPr>
      </p:pic>
    </p:spTree>
    <p:extLst>
      <p:ext uri="{BB962C8B-B14F-4D97-AF65-F5344CB8AC3E}">
        <p14:creationId xmlns:p14="http://schemas.microsoft.com/office/powerpoint/2010/main" val="232367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B066-6CDA-E58F-C1B3-630F1DBD204C}"/>
              </a:ext>
            </a:extLst>
          </p:cNvPr>
          <p:cNvSpPr>
            <a:spLocks noGrp="1"/>
          </p:cNvSpPr>
          <p:nvPr>
            <p:ph type="title"/>
          </p:nvPr>
        </p:nvSpPr>
        <p:spPr/>
        <p:txBody>
          <a:bodyPr/>
          <a:lstStyle/>
          <a:p>
            <a:r>
              <a:rPr lang="en-US" dirty="0"/>
              <a:t>Zip-zip Trees</a:t>
            </a:r>
          </a:p>
        </p:txBody>
      </p:sp>
      <p:pic>
        <p:nvPicPr>
          <p:cNvPr id="4" name="Picture 3" descr="Screenshot of a presentation slide discussing rank as a tuple with components r₁ and r₂, where r₁ is geometrically distributed and r₂ is uniformly distributed from [1, log^c n]. The slide compares ranks lexicographically, presents metadata size complexity formulas in black and red text, and questions if this approach leads to fewer collisions and better depth.">
            <a:extLst>
              <a:ext uri="{FF2B5EF4-FFF2-40B4-BE49-F238E27FC236}">
                <a16:creationId xmlns:a16="http://schemas.microsoft.com/office/drawing/2014/main" id="{1F287A7D-3C37-F7EA-50D0-774DEE887EB4}"/>
              </a:ext>
            </a:extLst>
          </p:cNvPr>
          <p:cNvPicPr>
            <a:picLocks noChangeAspect="1"/>
          </p:cNvPicPr>
          <p:nvPr/>
        </p:nvPicPr>
        <p:blipFill>
          <a:blip r:embed="rId2"/>
          <a:stretch>
            <a:fillRect/>
          </a:stretch>
        </p:blipFill>
        <p:spPr>
          <a:xfrm>
            <a:off x="152401" y="1112201"/>
            <a:ext cx="8925806" cy="4679000"/>
          </a:xfrm>
          <a:prstGeom prst="rect">
            <a:avLst/>
          </a:prstGeom>
        </p:spPr>
      </p:pic>
    </p:spTree>
    <p:extLst>
      <p:ext uri="{BB962C8B-B14F-4D97-AF65-F5344CB8AC3E}">
        <p14:creationId xmlns:p14="http://schemas.microsoft.com/office/powerpoint/2010/main" val="369688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150C-8374-1E50-ADF5-627028DD10FF}"/>
              </a:ext>
            </a:extLst>
          </p:cNvPr>
          <p:cNvSpPr>
            <a:spLocks noGrp="1"/>
          </p:cNvSpPr>
          <p:nvPr>
            <p:ph type="title"/>
          </p:nvPr>
        </p:nvSpPr>
        <p:spPr/>
        <p:txBody>
          <a:bodyPr/>
          <a:lstStyle/>
          <a:p>
            <a:r>
              <a:rPr lang="en-US" dirty="0"/>
              <a:t>Zip Tree and Zip-zip Tree Examples</a:t>
            </a:r>
          </a:p>
        </p:txBody>
      </p:sp>
      <p:pic>
        <p:nvPicPr>
          <p:cNvPr id="3" name="Picture 2" descr="Diagram showing two types of tree structures: a zip tree and a random zip-zip tree derived from the zip tree. Both trees use circles for nodes labeled with numbers, connected by lines, with additional numeric values near nodes indicating weights or priorities, highlighting hierarchical relationships and structural differences.">
            <a:extLst>
              <a:ext uri="{FF2B5EF4-FFF2-40B4-BE49-F238E27FC236}">
                <a16:creationId xmlns:a16="http://schemas.microsoft.com/office/drawing/2014/main" id="{4AB352DC-2790-028E-9B0E-0263EEE4EAAF}"/>
              </a:ext>
            </a:extLst>
          </p:cNvPr>
          <p:cNvPicPr>
            <a:picLocks noChangeAspect="1"/>
          </p:cNvPicPr>
          <p:nvPr/>
        </p:nvPicPr>
        <p:blipFill>
          <a:blip r:embed="rId2"/>
          <a:stretch>
            <a:fillRect/>
          </a:stretch>
        </p:blipFill>
        <p:spPr>
          <a:xfrm>
            <a:off x="225269" y="908312"/>
            <a:ext cx="8702848" cy="5644888"/>
          </a:xfrm>
          <a:prstGeom prst="rect">
            <a:avLst/>
          </a:prstGeom>
        </p:spPr>
      </p:pic>
    </p:spTree>
    <p:extLst>
      <p:ext uri="{BB962C8B-B14F-4D97-AF65-F5344CB8AC3E}">
        <p14:creationId xmlns:p14="http://schemas.microsoft.com/office/powerpoint/2010/main" val="2686622767"/>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33CC"/>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anose="030F09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anose="030F0902030302020204"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12236</TotalTime>
  <Words>508</Words>
  <Application>Microsoft Macintosh PowerPoint</Application>
  <PresentationFormat>On-screen Show (4:3)</PresentationFormat>
  <Paragraphs>36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Comic Sans MS</vt:lpstr>
      <vt:lpstr>Symbol</vt:lpstr>
      <vt:lpstr>Times New Roman</vt:lpstr>
      <vt:lpstr>Default Design</vt:lpstr>
      <vt:lpstr>Some slides adapted from Ofek Gila, Robert Tarjan, Caleb Levy, Stephen Timmel.</vt:lpstr>
      <vt:lpstr>Zip Tree</vt:lpstr>
      <vt:lpstr>Duality between Zip Trees and Skip Lists</vt:lpstr>
      <vt:lpstr>Insert Operation</vt:lpstr>
      <vt:lpstr>Insert Pseudo-code</vt:lpstr>
      <vt:lpstr>Delete Operation</vt:lpstr>
      <vt:lpstr>Delete Pseudo-code</vt:lpstr>
      <vt:lpstr>Zip-zip Trees</vt:lpstr>
      <vt:lpstr>Zip Tree and Zip-zip Tree Examples</vt:lpstr>
      <vt:lpstr>Zip-zip Trees are Dual to Skip Lists</vt:lpstr>
      <vt:lpstr>Insert and Delete Operations</vt:lpstr>
      <vt:lpstr>Performance</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15-583:  Algorithms in the Real World</dc:title>
  <dc:creator>Guy Blelloch</dc:creator>
  <cp:lastModifiedBy>Michael T Goodrich</cp:lastModifiedBy>
  <cp:revision>171</cp:revision>
  <cp:lastPrinted>2019-04-09T17:36:54Z</cp:lastPrinted>
  <dcterms:created xsi:type="dcterms:W3CDTF">1999-09-08T05:39:44Z</dcterms:created>
  <dcterms:modified xsi:type="dcterms:W3CDTF">2026-04-06T00:52:26Z</dcterms:modified>
</cp:coreProperties>
</file>