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8" r:id="rId3"/>
    <p:sldId id="259" r:id="rId4"/>
    <p:sldId id="260" r:id="rId5"/>
    <p:sldId id="261" r:id="rId6"/>
    <p:sldId id="266" r:id="rId7"/>
    <p:sldId id="267" r:id="rId8"/>
    <p:sldId id="262" r:id="rId9"/>
    <p:sldId id="263" r:id="rId10"/>
    <p:sldId id="264" r:id="rId11"/>
    <p:sldId id="265" r:id="rId12"/>
  </p:sldIdLst>
  <p:sldSz cx="9144000" cy="6858000" type="screen4x3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902030302020204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902030302020204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902030302020204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902030302020204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9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902030302020204" pitchFamily="6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902030302020204" pitchFamily="6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902030302020204" pitchFamily="6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9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orient="horz" pos="2304">
          <p15:clr>
            <a:srgbClr val="A4A3A4"/>
          </p15:clr>
        </p15:guide>
        <p15:guide id="4" orient="horz" pos="2592">
          <p15:clr>
            <a:srgbClr val="A4A3A4"/>
          </p15:clr>
        </p15:guide>
        <p15:guide id="5" orient="horz" pos="2736">
          <p15:clr>
            <a:srgbClr val="A4A3A4"/>
          </p15:clr>
        </p15:guide>
        <p15:guide id="6" orient="horz" pos="2880">
          <p15:clr>
            <a:srgbClr val="A4A3A4"/>
          </p15:clr>
        </p15:guide>
        <p15:guide id="7" orient="horz" pos="3024">
          <p15:clr>
            <a:srgbClr val="A4A3A4"/>
          </p15:clr>
        </p15:guide>
        <p15:guide id="8" orient="horz" pos="3168">
          <p15:clr>
            <a:srgbClr val="A4A3A4"/>
          </p15:clr>
        </p15:guide>
        <p15:guide id="9" pos="1008">
          <p15:clr>
            <a:srgbClr val="A4A3A4"/>
          </p15:clr>
        </p15:guide>
        <p15:guide id="10" pos="1440">
          <p15:clr>
            <a:srgbClr val="A4A3A4"/>
          </p15:clr>
        </p15:guide>
        <p15:guide id="11" pos="1584">
          <p15:clr>
            <a:srgbClr val="A4A3A4"/>
          </p15:clr>
        </p15:guide>
        <p15:guide id="12" pos="1728">
          <p15:clr>
            <a:srgbClr val="A4A3A4"/>
          </p15:clr>
        </p15:guide>
        <p15:guide id="13" pos="1872">
          <p15:clr>
            <a:srgbClr val="A4A3A4"/>
          </p15:clr>
        </p15:guide>
        <p15:guide id="14" pos="2016">
          <p15:clr>
            <a:srgbClr val="A4A3A4"/>
          </p15:clr>
        </p15:guide>
        <p15:guide id="15" pos="1296">
          <p15:clr>
            <a:srgbClr val="A4A3A4"/>
          </p15:clr>
        </p15:guide>
        <p15:guide id="16" pos="115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843"/>
    <p:restoredTop sz="96054" autoAdjust="0"/>
  </p:normalViewPr>
  <p:slideViewPr>
    <p:cSldViewPr>
      <p:cViewPr varScale="1">
        <p:scale>
          <a:sx n="123" d="100"/>
          <a:sy n="123" d="100"/>
        </p:scale>
        <p:origin x="1272" y="184"/>
      </p:cViewPr>
      <p:guideLst>
        <p:guide orient="horz" pos="2448"/>
        <p:guide orient="horz" pos="2160"/>
        <p:guide orient="horz" pos="2304"/>
        <p:guide orient="horz" pos="2592"/>
        <p:guide orient="horz" pos="2736"/>
        <p:guide orient="horz" pos="2880"/>
        <p:guide orient="horz" pos="3024"/>
        <p:guide orient="horz" pos="3168"/>
        <p:guide pos="1008"/>
        <p:guide pos="1440"/>
        <p:guide pos="1584"/>
        <p:guide pos="1728"/>
        <p:guide pos="1872"/>
        <p:guide pos="2016"/>
        <p:guide pos="1296"/>
        <p:guide pos="115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39F7DC8D-E51F-B24D-BB83-AC4C4B7EF76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Symbol" pitchFamily="2" charset="2"/>
              </a:defRPr>
            </a:lvl1pPr>
          </a:lstStyle>
          <a:p>
            <a:endParaRPr lang="en-US" altLang="en-US"/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A81F2AFE-047E-B749-A9F8-AEC91D86DB5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Symbol" pitchFamily="2" charset="2"/>
              </a:defRPr>
            </a:lvl1pPr>
          </a:lstStyle>
          <a:p>
            <a:endParaRPr lang="en-US" altLang="en-US"/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46DFFC14-08A2-3A40-8B71-1C5EEEB2873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Symbol" pitchFamily="2" charset="2"/>
              </a:defRPr>
            </a:lvl1pPr>
          </a:lstStyle>
          <a:p>
            <a:endParaRPr lang="en-US" altLang="en-US"/>
          </a:p>
        </p:txBody>
      </p:sp>
      <p:sp>
        <p:nvSpPr>
          <p:cNvPr id="36869" name="Rectangle 5">
            <a:extLst>
              <a:ext uri="{FF2B5EF4-FFF2-40B4-BE49-F238E27FC236}">
                <a16:creationId xmlns:a16="http://schemas.microsoft.com/office/drawing/2014/main" id="{8067C932-F9BC-4F4E-8CE0-399A7676DDB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Symbol" pitchFamily="2" charset="2"/>
              </a:defRPr>
            </a:lvl1pPr>
          </a:lstStyle>
          <a:p>
            <a:fld id="{BB1D5453-C1FB-7C4A-964F-DDFB663EDC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8256E62D-CF21-9645-81D6-D5363031C72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Symbol" pitchFamily="2" charset="2"/>
              </a:defRPr>
            </a:lvl1pPr>
          </a:lstStyle>
          <a:p>
            <a:endParaRPr lang="en-US" altLang="en-US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3C220E23-E5D6-9843-9BEF-1AB1219360F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Symbol" pitchFamily="2" charset="2"/>
              </a:defRPr>
            </a:lvl1pPr>
          </a:lstStyle>
          <a:p>
            <a:endParaRPr lang="en-US" altLang="en-US"/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D55A22CB-0887-1344-B8BB-786AC0CFE67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8EAC8043-CD79-1D44-8D7D-4532D4091EF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9200" y="3257550"/>
            <a:ext cx="6705600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537E378A-77C9-7A4C-B9E6-8F1576A8889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Symbol" pitchFamily="2" charset="2"/>
              </a:defRPr>
            </a:lvl1pPr>
          </a:lstStyle>
          <a:p>
            <a:endParaRPr lang="en-US" altLang="en-US"/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9D5AA7DB-CBA9-1840-AA03-2AA71CBCBC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Symbol" pitchFamily="2" charset="2"/>
              </a:defRPr>
            </a:lvl1pPr>
          </a:lstStyle>
          <a:p>
            <a:fld id="{E574C2F1-663A-0C48-822F-CD861CEAE2D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994710F7-B5B6-0BA8-EEE5-2CF5BD05912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Introduction to Algorithms, Lecture 5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65D36D2-CE63-2ADD-E3FF-A284F159746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 altLang="en-US"/>
              <a:t>September 24, 2001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6A44375-D64D-32F0-339C-F176FB45842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2001 by Charles E. Leiserson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85BDFF44-1C7A-D864-7B1C-26A95FEB95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29F235-9156-3C45-AFD9-BDF2B17D23C9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435202" name="Rectangle 2">
            <a:extLst>
              <a:ext uri="{FF2B5EF4-FFF2-40B4-BE49-F238E27FC236}">
                <a16:creationId xmlns:a16="http://schemas.microsoft.com/office/drawing/2014/main" id="{DC3782EA-DC2A-9E63-A67F-B121CDC57B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5203" name="Rectangle 3">
            <a:extLst>
              <a:ext uri="{FF2B5EF4-FFF2-40B4-BE49-F238E27FC236}">
                <a16:creationId xmlns:a16="http://schemas.microsoft.com/office/drawing/2014/main" id="{DC26FE3E-9894-A340-D51B-3F3912095C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D28BB23C-22B3-AFF0-AD57-13BB171DCDE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Introduction to Algorithms, Lecture 5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76C6415-0627-6C8B-DFEE-84A6525DA74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 altLang="en-US"/>
              <a:t>September 24, 2001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47DA99E-279D-FCE3-1DF3-608F7CC1110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2001 by Charles E. Leiserson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0A1DC3D5-EDFD-1387-287F-E0135D3A64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18BA3C-9819-E64C-889B-A7859036D3FA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442370" name="Rectangle 1026">
            <a:extLst>
              <a:ext uri="{FF2B5EF4-FFF2-40B4-BE49-F238E27FC236}">
                <a16:creationId xmlns:a16="http://schemas.microsoft.com/office/drawing/2014/main" id="{EE2059FE-56F9-099B-4071-9D38681C9F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2371" name="Rectangle 1027">
            <a:extLst>
              <a:ext uri="{FF2B5EF4-FFF2-40B4-BE49-F238E27FC236}">
                <a16:creationId xmlns:a16="http://schemas.microsoft.com/office/drawing/2014/main" id="{0D1587BB-1785-BA2A-EF34-441FF7C703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5B8697E2-6836-AD55-EDA6-59E70B03692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Introduction to Algorithms, Lecture 5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503C4D8-B1D0-BBD3-B256-CC4CBDC990A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 altLang="en-US"/>
              <a:t>September 24, 2001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8FBC684-1BDB-8080-969A-9EF48B027F7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2001 by Charles E. Leiserson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07DFB9AA-7EE0-AED3-62AD-09129C9E02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C98C52-E4CA-074D-8741-F72BBC0DFACA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436226" name="Rectangle 1026">
            <a:extLst>
              <a:ext uri="{FF2B5EF4-FFF2-40B4-BE49-F238E27FC236}">
                <a16:creationId xmlns:a16="http://schemas.microsoft.com/office/drawing/2014/main" id="{A0292743-129A-8C2C-C948-2BBD82D968C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6227" name="Rectangle 1027">
            <a:extLst>
              <a:ext uri="{FF2B5EF4-FFF2-40B4-BE49-F238E27FC236}">
                <a16:creationId xmlns:a16="http://schemas.microsoft.com/office/drawing/2014/main" id="{AB109E10-359F-E1CC-3D22-20B33A3FA9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42E5BE4-C716-1B4F-B24C-3C4AA0CE73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Introduction to Algorithms, Lecture 5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5E3D08E-6D91-9565-EE7E-8AA11E0E2CA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 altLang="en-US"/>
              <a:t>September 24, 2001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4A0380C-509A-2B46-2238-F6C069F33E5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2001 by Charles E. Leiserson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D619E919-D482-B72A-2B9D-B27A8AD13B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32CA73-1BC4-8742-AE8F-1937068C958D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437250" name="Rectangle 2">
            <a:extLst>
              <a:ext uri="{FF2B5EF4-FFF2-40B4-BE49-F238E27FC236}">
                <a16:creationId xmlns:a16="http://schemas.microsoft.com/office/drawing/2014/main" id="{8BA90016-6C67-C0E3-2180-951F7D9F4B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7251" name="Rectangle 3">
            <a:extLst>
              <a:ext uri="{FF2B5EF4-FFF2-40B4-BE49-F238E27FC236}">
                <a16:creationId xmlns:a16="http://schemas.microsoft.com/office/drawing/2014/main" id="{40879642-D0F2-D621-4931-5E2397CE2F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4637869-751F-AB32-45CD-0D78F0EC76D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Introduction to Algorithms, Lecture 5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AF470F0-F58B-11B6-2054-5B009A58ED2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 altLang="en-US"/>
              <a:t>September 24, 2001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942DD1D-944C-0DCB-5ABE-006984F7FDC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2001 by Charles E. Leiserson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D272ECF7-B3E8-4AFE-511F-52B0F37D6E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84D967-698A-2C45-B4D3-E196FA74CC0C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438274" name="Rectangle 1026">
            <a:extLst>
              <a:ext uri="{FF2B5EF4-FFF2-40B4-BE49-F238E27FC236}">
                <a16:creationId xmlns:a16="http://schemas.microsoft.com/office/drawing/2014/main" id="{87899800-5960-6F53-FE92-2B3DCBC68D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8275" name="Rectangle 1027">
            <a:extLst>
              <a:ext uri="{FF2B5EF4-FFF2-40B4-BE49-F238E27FC236}">
                <a16:creationId xmlns:a16="http://schemas.microsoft.com/office/drawing/2014/main" id="{830D0F6A-1563-CD77-863A-7E0A15B483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E2891-CA10-E6EF-5467-CF0C0FDE77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CF8C5E02-DFDE-B28C-B516-8058CAD10E1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Introduction to Algorithms, Lecture 5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B31076A-D2C5-63F8-957D-3CCEFF9537D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 altLang="en-US"/>
              <a:t>September 24, 2001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19B52BB-A070-A1D9-23D3-C8C7E192580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2001 by Charles E. Leiserson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2831F3B2-ED24-13E4-1DAC-ECD44410ED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32CA73-1BC4-8742-AE8F-1937068C958D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437250" name="Rectangle 2">
            <a:extLst>
              <a:ext uri="{FF2B5EF4-FFF2-40B4-BE49-F238E27FC236}">
                <a16:creationId xmlns:a16="http://schemas.microsoft.com/office/drawing/2014/main" id="{93BE2611-18ED-16C4-1EEB-62CBB96D3A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7251" name="Rectangle 3">
            <a:extLst>
              <a:ext uri="{FF2B5EF4-FFF2-40B4-BE49-F238E27FC236}">
                <a16:creationId xmlns:a16="http://schemas.microsoft.com/office/drawing/2014/main" id="{40F5E6B9-3237-2F3F-CA3E-F816E03845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74263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1F24E-ECF1-624D-7767-5D8F6067A8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62C93A52-57C3-1EBC-A9A6-8E2A38B338A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Introduction to Algorithms, Lecture 5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07A0D4E0-7521-5635-81C1-05289D3463E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 altLang="en-US"/>
              <a:t>September 24, 2001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913823F-D0F5-825C-2D83-D64C7534522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2001 by Charles E. Leiserson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3FDE8E4B-B99C-A152-E0ED-562C6D78FE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84D967-698A-2C45-B4D3-E196FA74CC0C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438274" name="Rectangle 1026">
            <a:extLst>
              <a:ext uri="{FF2B5EF4-FFF2-40B4-BE49-F238E27FC236}">
                <a16:creationId xmlns:a16="http://schemas.microsoft.com/office/drawing/2014/main" id="{2D2AF878-6572-63F9-CE09-5AFB2BD83F9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8275" name="Rectangle 1027">
            <a:extLst>
              <a:ext uri="{FF2B5EF4-FFF2-40B4-BE49-F238E27FC236}">
                <a16:creationId xmlns:a16="http://schemas.microsoft.com/office/drawing/2014/main" id="{00FE7AD9-F062-3F9A-A47C-A2223C84A6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8532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55AD3DC2-7097-9B47-DF57-CA11619D331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Introduction to Algorithms, Lecture 5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3FD5D10-EC31-2795-3297-99E0E336F72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 altLang="en-US"/>
              <a:t>September 24, 2001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3730CFC-E06C-8055-59FF-FB57D81F506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2001 by Charles E. Leiserson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F769447A-9375-1667-BC1C-94A1E9AB08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10FDAA-C8CA-2547-809A-16B8896B43EB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439298" name="Rectangle 2">
            <a:extLst>
              <a:ext uri="{FF2B5EF4-FFF2-40B4-BE49-F238E27FC236}">
                <a16:creationId xmlns:a16="http://schemas.microsoft.com/office/drawing/2014/main" id="{66FBE548-C3FB-777A-03C7-37E2C79199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9299" name="Rectangle 3">
            <a:extLst>
              <a:ext uri="{FF2B5EF4-FFF2-40B4-BE49-F238E27FC236}">
                <a16:creationId xmlns:a16="http://schemas.microsoft.com/office/drawing/2014/main" id="{04D65227-7BAA-3477-2168-22095C1418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D8CC32F-044A-54C0-8222-F1E16633C10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Introduction to Algorithms, Lecture 5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B19A391-6BCB-ED81-3763-91E30D2D0DA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 altLang="en-US"/>
              <a:t>September 24, 2001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06C2EA1-7352-76CD-2EA9-4090BBBA6C9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2001 by Charles E. Leiserson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AE2A136-59C9-50A1-0B84-CE7A888999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63C0EE-E767-3448-AC2B-FE5E69039A9E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440322" name="Rectangle 1026">
            <a:extLst>
              <a:ext uri="{FF2B5EF4-FFF2-40B4-BE49-F238E27FC236}">
                <a16:creationId xmlns:a16="http://schemas.microsoft.com/office/drawing/2014/main" id="{B5A70AFE-354E-9627-C21A-CA5CB2771B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23" name="Rectangle 1027">
            <a:extLst>
              <a:ext uri="{FF2B5EF4-FFF2-40B4-BE49-F238E27FC236}">
                <a16:creationId xmlns:a16="http://schemas.microsoft.com/office/drawing/2014/main" id="{7EC5B5A9-4087-D174-56F2-377304CC71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32483368-9744-9C24-E67D-336DAC0581F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Introduction to Algorithms, Lecture 5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3D38459-0C0E-771C-DF75-C1A30F68784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 altLang="en-US"/>
              <a:t>September 24, 2001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E83CD19-A7C1-8DB6-8EA4-2C8CA21CEA6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© 2001 by Charles E. Leiserson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361C321A-656F-4504-A032-EBC6780205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61E523-DB2B-1049-93F8-1A822F6BE776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441346" name="Rectangle 2">
            <a:extLst>
              <a:ext uri="{FF2B5EF4-FFF2-40B4-BE49-F238E27FC236}">
                <a16:creationId xmlns:a16="http://schemas.microsoft.com/office/drawing/2014/main" id="{B61E16CC-CF0C-2DAB-A9A4-6CA11C2214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1347" name="Rectangle 3">
            <a:extLst>
              <a:ext uri="{FF2B5EF4-FFF2-40B4-BE49-F238E27FC236}">
                <a16:creationId xmlns:a16="http://schemas.microsoft.com/office/drawing/2014/main" id="{2D22293E-26B9-6B9F-E060-57300EAFB2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7C732-884A-8448-B178-FFFEBEAF07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C01A30-77EF-7547-9E53-E4CE0077B0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FF8B63-868C-B14E-BAA3-12E6434F0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en-US"/>
              <a:t>Copyright © 2001-5 by Erik D. Demaine and Charles E. Leiserson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54446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EC4A7-920F-444A-A659-B2A2A53A5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13FD1F-4FBF-4546-B804-A106A57724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977D8-0264-2446-8D57-AFC52232FB7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D2655A-1AC9-254D-AB12-5924D2D46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© 2001-5 by Erik D. Demaine and Charles E. Leiserson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A1DB26-9195-C643-89F2-2C8675A15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Page</a:t>
            </a:r>
            <a:fld id="{AE854DD5-A2EA-3F44-B13E-80EDD3DAA5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8986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69237D-9524-1F4F-A497-8B14B4CBA3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A7C0E9-9142-0847-90ED-43ACB03691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34BE76-7DA9-434E-99D5-6DADEE4D53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EBEFCD-9EBC-F84E-A469-940BA5825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© 2001-5 by Erik D. Demaine and Charles E. Leiserson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F95F15-990E-AF47-9D56-3B043FF87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Page</a:t>
            </a:r>
            <a:fld id="{F89B24A1-AF8A-0D42-A7FC-6215B79ED8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7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A17E0-ED45-4047-9039-59FF60F7F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70A72A-9AAE-7E4C-A3F7-1ECC438E63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98C13-D088-D142-9CFA-9A7669F9C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en-US"/>
              <a:t>Copyright © 2001-5 by Erik D. Demaine and Charles E. Leiserson</a:t>
            </a:r>
            <a:endParaRPr lang="en-US" alt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A72B52-74C2-3641-BB6C-871E2679C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23248D3-A278-B044-A6F6-9CC9A7C8C11C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25181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E1326-EE06-5044-8E9E-372A30A47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96DCC1-9517-B44F-B697-06EB0E35BA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A9659A-3BC0-F745-9A85-849F3A5F5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© 2001-5 by Erik D. Demaine and Charles E. Leiserson</a:t>
            </a:r>
            <a:endParaRPr lang="en-US" alt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BA446B-AD64-074C-9FA2-B781A3E46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71D1A0-6B57-4E4E-B06E-7F654F6DF534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72764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261BD-676E-1249-920B-CC6EFB6BE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63D80-F526-2B49-99C6-68DF33B999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45799E-A7AB-884E-A061-81CEAC0F14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8940B-63C8-2B40-92B8-DB203CA05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© 2001-5 by Erik D. Demaine and Charles E. Leiserson</a:t>
            </a:r>
            <a:endParaRPr lang="en-US" alt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FFDACF-C095-1C46-8281-5E77A39DC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83187-14FE-E04F-A865-E92F2ACC8ED8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30050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70727-9605-F442-B853-D80832031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02271E-0BDB-EC48-B320-0945222DDF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ED1DEC-3586-6142-8631-9DF98E41D5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727815-E9C5-9B44-8F0A-66FF37125A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B88FF3-B2F8-8249-99AE-850E1DC2ED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8A8B2F-7555-EF4A-A428-76DF5F847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© 2001-5 by Erik D. Demaine and Charles E. Leiserson</a:t>
            </a:r>
            <a:endParaRPr lang="en-US" alt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A9676B-56CA-474E-B80B-0C934F7EC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5A3FB-2E2F-8B46-8843-0AA5C264BD3E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32107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863B1-34BD-A04B-8A7B-379471EF1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DD5044-DF47-9143-8B51-FB8ECB4A2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© 2001-5 by Erik D. Demaine and Charles E. Leiserson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3E4C4B-C0F5-3F4C-8A09-18279F074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F80EB7-ADA9-3644-9AE1-8D4AB99D71D9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0127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917A67-7EF1-EE48-BD76-EDADEB1F1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© 2001-5 by Erik D. Demaine and Charles E. Leiserson</a:t>
            </a:r>
            <a:endParaRPr lang="en-US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1518B4-5852-5D43-8361-539D3B966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6F1315-1EB2-D947-8325-D205CD41AC8A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83657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B7D06-9E62-B749-85F5-73A64F78A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D45CE4-F020-4E4E-AA99-B1CB0BA1E3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60DB82-8097-3E46-93D5-A9B55CAB6F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7F0B77-36DF-1E44-BC0B-41BCCFCDEC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EDBB1D-53A8-9543-B20E-9073F7993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© 2001-5 by Erik D. Demaine and Charles E. Leiserson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3457D0-8134-A64E-920C-281389951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Page</a:t>
            </a:r>
            <a:fld id="{7AE938A5-C6EF-4C45-ADAD-01298EECAA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8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361C6-37D7-D844-BB28-94F541A45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49E64C-1724-9342-AE3C-AA47F76817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C99A6B-BF9A-E044-99DD-6B8A37F66B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0D9D38-2DE4-0043-B394-CE73AE6455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41B9B7-685E-2746-A92A-EEC76583B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© 2001-5 by Erik D. Demaine and Charles E. Leiserson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9B0C9A-022A-7045-A314-B6AD9920C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Page</a:t>
            </a:r>
            <a:fld id="{A10DC6B0-B7C3-6A4E-BF1A-38D6117A2B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6447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3BC8397-9E1C-2643-8631-BE8BAAE68F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DADA198-7BD5-F548-8249-461A4D8715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1EC7F32-2AE2-8844-8D17-99EFF666C3C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en-US"/>
              <a:t>Copyright © 2001-5 by Erik D. Demaine and Charles E. Leiserson</a:t>
            </a:r>
            <a:endParaRPr lang="en-US" altLang="en-US" dirty="0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C917511-EA73-1246-9F8F-CC88EF0644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247264D-EF92-EE42-A699-839B16726A51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u="sng" kern="120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u="sng">
          <a:solidFill>
            <a:schemeClr val="tx2"/>
          </a:solidFill>
          <a:latin typeface="Comic Sans MS" panose="030F0902030302020204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u="sng">
          <a:solidFill>
            <a:schemeClr val="tx2"/>
          </a:solidFill>
          <a:latin typeface="Comic Sans MS" panose="030F0902030302020204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u="sng">
          <a:solidFill>
            <a:schemeClr val="tx2"/>
          </a:solidFill>
          <a:latin typeface="Comic Sans MS" panose="030F0902030302020204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u="sng">
          <a:solidFill>
            <a:schemeClr val="tx2"/>
          </a:solidFill>
          <a:latin typeface="Comic Sans MS" panose="030F0902030302020204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u="sng">
          <a:solidFill>
            <a:schemeClr val="tx2"/>
          </a:solidFill>
          <a:latin typeface="Comic Sans MS" panose="030F0902030302020204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u="sng">
          <a:solidFill>
            <a:schemeClr val="tx2"/>
          </a:solidFill>
          <a:latin typeface="Comic Sans MS" panose="030F0902030302020204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u="sng">
          <a:solidFill>
            <a:schemeClr val="tx2"/>
          </a:solidFill>
          <a:latin typeface="Comic Sans MS" panose="030F0902030302020204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u="sng">
          <a:solidFill>
            <a:schemeClr val="tx2"/>
          </a:solidFill>
          <a:latin typeface="Comic Sans MS" panose="030F0902030302020204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FAFBDCB-D0AB-CC4C-BC31-3B11E7C4D39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33400" y="4724400"/>
            <a:ext cx="8382000" cy="1143000"/>
          </a:xfrm>
        </p:spPr>
        <p:txBody>
          <a:bodyPr anchor="ctr"/>
          <a:lstStyle/>
          <a:p>
            <a:r>
              <a:rPr lang="en-US" altLang="en-US" sz="2000" u="none">
                <a:solidFill>
                  <a:schemeClr val="bg2">
                    <a:lumMod val="75000"/>
                  </a:schemeClr>
                </a:solidFill>
              </a:rPr>
              <a:t>Slides </a:t>
            </a:r>
            <a:r>
              <a:rPr lang="en-US" altLang="en-US" sz="2000" u="none" dirty="0">
                <a:solidFill>
                  <a:schemeClr val="bg2">
                    <a:lumMod val="75000"/>
                  </a:schemeClr>
                </a:solidFill>
              </a:rPr>
              <a:t>adapted from Erik Demaine, Charles </a:t>
            </a:r>
            <a:r>
              <a:rPr lang="en-US" altLang="en-US" sz="2000" u="none" dirty="0" err="1">
                <a:solidFill>
                  <a:schemeClr val="bg2">
                    <a:lumMod val="75000"/>
                  </a:schemeClr>
                </a:solidFill>
              </a:rPr>
              <a:t>Leiserson</a:t>
            </a:r>
            <a:endParaRPr lang="en-US" altLang="en-US" sz="2000" u="none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0329F9D-E19C-1948-AC5F-6A137FAEEC3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762000" y="1219200"/>
            <a:ext cx="7848600" cy="3429000"/>
          </a:xfrm>
        </p:spPr>
        <p:txBody>
          <a:bodyPr/>
          <a:lstStyle/>
          <a:p>
            <a:r>
              <a:rPr lang="en-US" altLang="en-US" sz="4400" b="1" dirty="0"/>
              <a:t>Augmenting Binary </a:t>
            </a:r>
          </a:p>
          <a:p>
            <a:r>
              <a:rPr lang="en-US" altLang="en-US" sz="4400" b="1" dirty="0"/>
              <a:t>Search Trees</a:t>
            </a:r>
          </a:p>
          <a:p>
            <a:endParaRPr lang="en-US" altLang="en-US" sz="4400" b="1" dirty="0"/>
          </a:p>
          <a:p>
            <a:r>
              <a:rPr lang="en-US" altLang="en-US" sz="2800" b="1" dirty="0"/>
              <a:t>Michael Goodrich</a:t>
            </a:r>
          </a:p>
          <a:p>
            <a:r>
              <a:rPr lang="en-US" altLang="en-US" sz="2800" b="1" dirty="0"/>
              <a:t>CS 165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2">
            <a:extLst>
              <a:ext uri="{FF2B5EF4-FFF2-40B4-BE49-F238E27FC236}">
                <a16:creationId xmlns:a16="http://schemas.microsoft.com/office/drawing/2014/main" id="{1CB1EE30-F312-2E64-0038-45673B5CF4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Handling rebalancing</a:t>
            </a:r>
          </a:p>
        </p:txBody>
      </p:sp>
      <p:sp>
        <p:nvSpPr>
          <p:cNvPr id="412675" name="Text Box 3">
            <a:extLst>
              <a:ext uri="{FF2B5EF4-FFF2-40B4-BE49-F238E27FC236}">
                <a16:creationId xmlns:a16="http://schemas.microsoft.com/office/drawing/2014/main" id="{D4AB94AC-784F-16CD-B9D5-7655D016EE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013" y="1219200"/>
            <a:ext cx="7813675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altLang="en-US" sz="30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Don’t forget that I</a:t>
            </a:r>
            <a:r>
              <a:rPr lang="en-US" altLang="en-US" sz="22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NSERT</a:t>
            </a:r>
            <a:r>
              <a:rPr lang="en-US" altLang="en-US" sz="30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 and D</a:t>
            </a:r>
            <a:r>
              <a:rPr lang="en-US" altLang="en-US" sz="22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ELETE</a:t>
            </a:r>
            <a:r>
              <a:rPr lang="en-US" altLang="en-US" sz="30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 may also need to modify the binary search tree in order to maintain balance.</a:t>
            </a:r>
          </a:p>
        </p:txBody>
      </p:sp>
      <p:sp>
        <p:nvSpPr>
          <p:cNvPr id="412676" name="Text Box 4">
            <a:extLst>
              <a:ext uri="{FF2B5EF4-FFF2-40B4-BE49-F238E27FC236}">
                <a16:creationId xmlns:a16="http://schemas.microsoft.com/office/drawing/2014/main" id="{DE1B7C13-6010-7679-2E69-0E077016F1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049" y="2732740"/>
            <a:ext cx="7940675" cy="484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5425" indent="-225425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5000"/>
              </a:lnSpc>
              <a:spcBef>
                <a:spcPct val="5000"/>
              </a:spcBef>
              <a:buClr>
                <a:schemeClr val="accent2"/>
              </a:buClr>
              <a:buFontTx/>
              <a:buChar char="•"/>
            </a:pPr>
            <a:r>
              <a:rPr lang="en-US" altLang="en-US" sz="3000" i="1" dirty="0">
                <a:solidFill>
                  <a:schemeClr val="accent2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Rotations</a:t>
            </a:r>
            <a:r>
              <a:rPr lang="en-US" altLang="en-US" sz="30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: fix up subtree sizes in </a:t>
            </a:r>
            <a:r>
              <a:rPr lang="en-US" altLang="en-US" sz="3000" i="1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O</a:t>
            </a:r>
            <a:r>
              <a:rPr lang="en-US" altLang="en-US" sz="3000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(1)</a:t>
            </a:r>
            <a:r>
              <a:rPr lang="en-US" altLang="en-US" sz="30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 time.</a:t>
            </a:r>
          </a:p>
        </p:txBody>
      </p:sp>
      <p:grpSp>
        <p:nvGrpSpPr>
          <p:cNvPr id="412711" name="Group 39">
            <a:extLst>
              <a:ext uri="{FF2B5EF4-FFF2-40B4-BE49-F238E27FC236}">
                <a16:creationId xmlns:a16="http://schemas.microsoft.com/office/drawing/2014/main" id="{98CB8C8C-30CF-9B86-345D-03E13475FB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354013" y="3440113"/>
            <a:ext cx="3532187" cy="2438400"/>
            <a:chOff x="223" y="2167"/>
            <a:chExt cx="2225" cy="1536"/>
          </a:xfrm>
        </p:grpSpPr>
        <p:sp>
          <p:nvSpPr>
            <p:cNvPr id="412677" name="Text Box 5">
              <a:extLst>
                <a:ext uri="{FF2B5EF4-FFF2-40B4-BE49-F238E27FC236}">
                  <a16:creationId xmlns:a16="http://schemas.microsoft.com/office/drawing/2014/main" id="{34552F55-1614-CBBE-6B29-AC48C3E244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3" y="2167"/>
              <a:ext cx="116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66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en-US" b="1">
                  <a:solidFill>
                    <a:schemeClr val="accent2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Example:</a:t>
              </a:r>
            </a:p>
          </p:txBody>
        </p:sp>
        <p:grpSp>
          <p:nvGrpSpPr>
            <p:cNvPr id="412709" name="Group 37">
              <a:extLst>
                <a:ext uri="{FF2B5EF4-FFF2-40B4-BE49-F238E27FC236}">
                  <a16:creationId xmlns:a16="http://schemas.microsoft.com/office/drawing/2014/main" id="{E22A8BEB-74EC-6E6F-48F2-9326716B70D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14" y="2259"/>
              <a:ext cx="1834" cy="1444"/>
              <a:chOff x="614" y="2588"/>
              <a:chExt cx="1834" cy="1444"/>
            </a:xfrm>
          </p:grpSpPr>
          <p:sp>
            <p:nvSpPr>
              <p:cNvPr id="412678" name="Oval 6">
                <a:extLst>
                  <a:ext uri="{FF2B5EF4-FFF2-40B4-BE49-F238E27FC236}">
                    <a16:creationId xmlns:a16="http://schemas.microsoft.com/office/drawing/2014/main" id="{ACC83D12-1010-5A6A-3EE7-C6E9A32A10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7" y="3120"/>
                <a:ext cx="480" cy="480"/>
              </a:xfrm>
              <a:prstGeom prst="ellipse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altLang="en-US" sz="2400">
                    <a:solidFill>
                      <a:srgbClr val="008A87"/>
                    </a:solidFill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C</a:t>
                </a:r>
              </a:p>
              <a:p>
                <a:r>
                  <a:rPr lang="en-US" altLang="en-US" sz="2400">
                    <a:solidFill>
                      <a:srgbClr val="008A87"/>
                    </a:solidFill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11</a:t>
                </a:r>
              </a:p>
            </p:txBody>
          </p:sp>
          <p:cxnSp>
            <p:nvCxnSpPr>
              <p:cNvPr id="412679" name="AutoShape 7">
                <a:extLst>
                  <a:ext uri="{FF2B5EF4-FFF2-40B4-BE49-F238E27FC236}">
                    <a16:creationId xmlns:a16="http://schemas.microsoft.com/office/drawing/2014/main" id="{4F4847D0-41CB-63B1-EA62-3D66E7E393EF}"/>
                  </a:ext>
                </a:extLst>
              </p:cNvPr>
              <p:cNvCxnSpPr>
                <a:cxnSpLocks noChangeShapeType="1"/>
                <a:stCxn id="412678" idx="2"/>
                <a:endCxn id="412678" idx="6"/>
              </p:cNvCxnSpPr>
              <p:nvPr/>
            </p:nvCxnSpPr>
            <p:spPr bwMode="auto">
              <a:xfrm>
                <a:off x="917" y="3360"/>
                <a:ext cx="480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sp>
            <p:nvSpPr>
              <p:cNvPr id="412681" name="Oval 9">
                <a:extLst>
                  <a:ext uri="{FF2B5EF4-FFF2-40B4-BE49-F238E27FC236}">
                    <a16:creationId xmlns:a16="http://schemas.microsoft.com/office/drawing/2014/main" id="{8B569D0D-F516-A77A-569C-687A130BD5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480" cy="480"/>
              </a:xfrm>
              <a:prstGeom prst="ellipse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r>
                  <a:rPr lang="en-US" altLang="en-US" sz="2400">
                    <a:solidFill>
                      <a:srgbClr val="008A87"/>
                    </a:solidFill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E</a:t>
                </a:r>
              </a:p>
              <a:p>
                <a:r>
                  <a:rPr lang="en-US" altLang="en-US" sz="2400">
                    <a:solidFill>
                      <a:srgbClr val="008A87"/>
                    </a:solidFill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16</a:t>
                </a:r>
              </a:p>
            </p:txBody>
          </p:sp>
          <p:cxnSp>
            <p:nvCxnSpPr>
              <p:cNvPr id="412682" name="AutoShape 10">
                <a:extLst>
                  <a:ext uri="{FF2B5EF4-FFF2-40B4-BE49-F238E27FC236}">
                    <a16:creationId xmlns:a16="http://schemas.microsoft.com/office/drawing/2014/main" id="{32F64CBC-976E-B0A9-B711-1B569EB34045}"/>
                  </a:ext>
                </a:extLst>
              </p:cNvPr>
              <p:cNvCxnSpPr>
                <a:cxnSpLocks noChangeShapeType="1"/>
                <a:stCxn id="412678" idx="7"/>
                <a:endCxn id="412681" idx="3"/>
              </p:cNvCxnSpPr>
              <p:nvPr/>
            </p:nvCxnSpPr>
            <p:spPr bwMode="auto">
              <a:xfrm flipV="1">
                <a:off x="1327" y="3050"/>
                <a:ext cx="327" cy="14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2683" name="AutoShape 11">
                <a:extLst>
                  <a:ext uri="{FF2B5EF4-FFF2-40B4-BE49-F238E27FC236}">
                    <a16:creationId xmlns:a16="http://schemas.microsoft.com/office/drawing/2014/main" id="{6B09663E-C1E8-E25F-C296-F1F686221A7A}"/>
                  </a:ext>
                </a:extLst>
              </p:cNvPr>
              <p:cNvCxnSpPr>
                <a:cxnSpLocks noChangeShapeType="1"/>
                <a:stCxn id="412681" idx="2"/>
                <a:endCxn id="412681" idx="6"/>
              </p:cNvCxnSpPr>
              <p:nvPr/>
            </p:nvCxnSpPr>
            <p:spPr bwMode="auto">
              <a:xfrm>
                <a:off x="1584" y="2880"/>
                <a:ext cx="480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sp>
            <p:nvSpPr>
              <p:cNvPr id="412685" name="Text Box 13">
                <a:extLst>
                  <a:ext uri="{FF2B5EF4-FFF2-40B4-BE49-F238E27FC236}">
                    <a16:creationId xmlns:a16="http://schemas.microsoft.com/office/drawing/2014/main" id="{5DB47FCF-990A-8624-235B-8350611820C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4" y="3744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400">
                    <a:solidFill>
                      <a:srgbClr val="008A87"/>
                    </a:solidFill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7</a:t>
                </a:r>
              </a:p>
            </p:txBody>
          </p:sp>
          <p:cxnSp>
            <p:nvCxnSpPr>
              <p:cNvPr id="412686" name="AutoShape 14">
                <a:extLst>
                  <a:ext uri="{FF2B5EF4-FFF2-40B4-BE49-F238E27FC236}">
                    <a16:creationId xmlns:a16="http://schemas.microsoft.com/office/drawing/2014/main" id="{BE9A0EAE-43E1-BCCD-FA5C-534BE548C5AC}"/>
                  </a:ext>
                </a:extLst>
              </p:cNvPr>
              <p:cNvCxnSpPr>
                <a:cxnSpLocks noChangeShapeType="1"/>
                <a:stCxn id="412685" idx="0"/>
                <a:endCxn id="412678" idx="3"/>
              </p:cNvCxnSpPr>
              <p:nvPr/>
            </p:nvCxnSpPr>
            <p:spPr bwMode="auto">
              <a:xfrm flipV="1">
                <a:off x="720" y="3530"/>
                <a:ext cx="267" cy="214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sp>
            <p:nvSpPr>
              <p:cNvPr id="412687" name="Text Box 15">
                <a:extLst>
                  <a:ext uri="{FF2B5EF4-FFF2-40B4-BE49-F238E27FC236}">
                    <a16:creationId xmlns:a16="http://schemas.microsoft.com/office/drawing/2014/main" id="{43A3FFB2-C3C7-99CB-56D0-4F50D754505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88" y="3744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400">
                    <a:solidFill>
                      <a:srgbClr val="008A87"/>
                    </a:solidFill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3</a:t>
                </a:r>
              </a:p>
            </p:txBody>
          </p:sp>
          <p:cxnSp>
            <p:nvCxnSpPr>
              <p:cNvPr id="412688" name="AutoShape 16">
                <a:extLst>
                  <a:ext uri="{FF2B5EF4-FFF2-40B4-BE49-F238E27FC236}">
                    <a16:creationId xmlns:a16="http://schemas.microsoft.com/office/drawing/2014/main" id="{DEE51419-1E67-EFD2-D993-85BC657510A1}"/>
                  </a:ext>
                </a:extLst>
              </p:cNvPr>
              <p:cNvCxnSpPr>
                <a:cxnSpLocks noChangeShapeType="1"/>
                <a:stCxn id="412678" idx="5"/>
                <a:endCxn id="412687" idx="0"/>
              </p:cNvCxnSpPr>
              <p:nvPr/>
            </p:nvCxnSpPr>
            <p:spPr bwMode="auto">
              <a:xfrm>
                <a:off x="1327" y="3530"/>
                <a:ext cx="267" cy="214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sp>
            <p:nvSpPr>
              <p:cNvPr id="412689" name="Text Box 17">
                <a:extLst>
                  <a:ext uri="{FF2B5EF4-FFF2-40B4-BE49-F238E27FC236}">
                    <a16:creationId xmlns:a16="http://schemas.microsoft.com/office/drawing/2014/main" id="{738C26DE-CF1E-1D14-1EEA-34376E9B59E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36" y="3208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400">
                    <a:solidFill>
                      <a:srgbClr val="008A87"/>
                    </a:solidFill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4</a:t>
                </a:r>
              </a:p>
            </p:txBody>
          </p:sp>
          <p:cxnSp>
            <p:nvCxnSpPr>
              <p:cNvPr id="412690" name="AutoShape 18">
                <a:extLst>
                  <a:ext uri="{FF2B5EF4-FFF2-40B4-BE49-F238E27FC236}">
                    <a16:creationId xmlns:a16="http://schemas.microsoft.com/office/drawing/2014/main" id="{989F348D-0FEF-0ED1-D07B-2A14F6FF9BAA}"/>
                  </a:ext>
                </a:extLst>
              </p:cNvPr>
              <p:cNvCxnSpPr>
                <a:cxnSpLocks noChangeShapeType="1"/>
                <a:stCxn id="412681" idx="5"/>
                <a:endCxn id="412689" idx="0"/>
              </p:cNvCxnSpPr>
              <p:nvPr/>
            </p:nvCxnSpPr>
            <p:spPr bwMode="auto">
              <a:xfrm>
                <a:off x="1994" y="3050"/>
                <a:ext cx="348" cy="158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2691" name="AutoShape 19">
                <a:extLst>
                  <a:ext uri="{FF2B5EF4-FFF2-40B4-BE49-F238E27FC236}">
                    <a16:creationId xmlns:a16="http://schemas.microsoft.com/office/drawing/2014/main" id="{E43866DC-5259-2B2D-C21D-96CA57C79DDC}"/>
                  </a:ext>
                </a:extLst>
              </p:cNvPr>
              <p:cNvCxnSpPr>
                <a:cxnSpLocks noChangeShapeType="1"/>
                <a:stCxn id="412681" idx="7"/>
              </p:cNvCxnSpPr>
              <p:nvPr/>
            </p:nvCxnSpPr>
            <p:spPr bwMode="auto">
              <a:xfrm flipV="1">
                <a:off x="1994" y="2588"/>
                <a:ext cx="262" cy="122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</p:grpSp>
      </p:grpSp>
      <p:grpSp>
        <p:nvGrpSpPr>
          <p:cNvPr id="412708" name="Group 36">
            <a:extLst>
              <a:ext uri="{FF2B5EF4-FFF2-40B4-BE49-F238E27FC236}">
                <a16:creationId xmlns:a16="http://schemas.microsoft.com/office/drawing/2014/main" id="{0F231F08-ED77-7957-801B-0E462CE112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5591175" y="3551238"/>
            <a:ext cx="2790825" cy="2327275"/>
            <a:chOff x="3522" y="2566"/>
            <a:chExt cx="1758" cy="1466"/>
          </a:xfrm>
        </p:grpSpPr>
        <p:sp>
          <p:nvSpPr>
            <p:cNvPr id="412692" name="Oval 20">
              <a:extLst>
                <a:ext uri="{FF2B5EF4-FFF2-40B4-BE49-F238E27FC236}">
                  <a16:creationId xmlns:a16="http://schemas.microsoft.com/office/drawing/2014/main" id="{4EFBA50A-22F1-6B12-95BF-087DA5A878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5" y="2640"/>
              <a:ext cx="480" cy="480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C</a:t>
              </a:r>
            </a:p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16</a:t>
              </a:r>
            </a:p>
          </p:txBody>
        </p:sp>
        <p:cxnSp>
          <p:nvCxnSpPr>
            <p:cNvPr id="412693" name="AutoShape 21">
              <a:extLst>
                <a:ext uri="{FF2B5EF4-FFF2-40B4-BE49-F238E27FC236}">
                  <a16:creationId xmlns:a16="http://schemas.microsoft.com/office/drawing/2014/main" id="{4F5D52D8-1052-60D0-C938-EA8AACD4F3F9}"/>
                </a:ext>
              </a:extLst>
            </p:cNvPr>
            <p:cNvCxnSpPr>
              <a:cxnSpLocks noChangeShapeType="1"/>
              <a:stCxn id="412692" idx="2"/>
              <a:endCxn id="412692" idx="6"/>
            </p:cNvCxnSpPr>
            <p:nvPr/>
          </p:nvCxnSpPr>
          <p:spPr bwMode="auto">
            <a:xfrm>
              <a:off x="3825" y="2880"/>
              <a:ext cx="48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412694" name="Oval 22">
              <a:extLst>
                <a:ext uri="{FF2B5EF4-FFF2-40B4-BE49-F238E27FC236}">
                  <a16:creationId xmlns:a16="http://schemas.microsoft.com/office/drawing/2014/main" id="{FC33FCBF-9E4D-7517-91E3-7C16F68597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2" y="3120"/>
              <a:ext cx="480" cy="480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E</a:t>
              </a:r>
            </a:p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8</a:t>
              </a:r>
            </a:p>
          </p:txBody>
        </p:sp>
        <p:cxnSp>
          <p:nvCxnSpPr>
            <p:cNvPr id="412695" name="AutoShape 23">
              <a:extLst>
                <a:ext uri="{FF2B5EF4-FFF2-40B4-BE49-F238E27FC236}">
                  <a16:creationId xmlns:a16="http://schemas.microsoft.com/office/drawing/2014/main" id="{66A98882-9596-30DD-4F03-FE0988F29166}"/>
                </a:ext>
              </a:extLst>
            </p:cNvPr>
            <p:cNvCxnSpPr>
              <a:cxnSpLocks noChangeShapeType="1"/>
              <a:stCxn id="412692" idx="5"/>
              <a:endCxn id="412694" idx="1"/>
            </p:cNvCxnSpPr>
            <p:nvPr/>
          </p:nvCxnSpPr>
          <p:spPr bwMode="auto">
            <a:xfrm>
              <a:off x="4235" y="3050"/>
              <a:ext cx="327" cy="14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412696" name="AutoShape 24">
              <a:extLst>
                <a:ext uri="{FF2B5EF4-FFF2-40B4-BE49-F238E27FC236}">
                  <a16:creationId xmlns:a16="http://schemas.microsoft.com/office/drawing/2014/main" id="{1C05302C-44DA-4A91-8951-2436205E2B84}"/>
                </a:ext>
              </a:extLst>
            </p:cNvPr>
            <p:cNvCxnSpPr>
              <a:cxnSpLocks noChangeShapeType="1"/>
              <a:stCxn id="412694" idx="2"/>
              <a:endCxn id="412694" idx="6"/>
            </p:cNvCxnSpPr>
            <p:nvPr/>
          </p:nvCxnSpPr>
          <p:spPr bwMode="auto">
            <a:xfrm>
              <a:off x="4492" y="3360"/>
              <a:ext cx="48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412697" name="Text Box 25">
              <a:extLst>
                <a:ext uri="{FF2B5EF4-FFF2-40B4-BE49-F238E27FC236}">
                  <a16:creationId xmlns:a16="http://schemas.microsoft.com/office/drawing/2014/main" id="{297A0412-97CE-A901-A12E-FE943CFD43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22" y="3208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66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7</a:t>
              </a:r>
            </a:p>
          </p:txBody>
        </p:sp>
        <p:cxnSp>
          <p:nvCxnSpPr>
            <p:cNvPr id="412698" name="AutoShape 26">
              <a:extLst>
                <a:ext uri="{FF2B5EF4-FFF2-40B4-BE49-F238E27FC236}">
                  <a16:creationId xmlns:a16="http://schemas.microsoft.com/office/drawing/2014/main" id="{FB116AF0-7CE2-FFAC-690D-9FB3D90CFF79}"/>
                </a:ext>
              </a:extLst>
            </p:cNvPr>
            <p:cNvCxnSpPr>
              <a:cxnSpLocks noChangeShapeType="1"/>
              <a:stCxn id="412697" idx="0"/>
              <a:endCxn id="412692" idx="3"/>
            </p:cNvCxnSpPr>
            <p:nvPr/>
          </p:nvCxnSpPr>
          <p:spPr bwMode="auto">
            <a:xfrm flipV="1">
              <a:off x="3628" y="3050"/>
              <a:ext cx="267" cy="15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412700" name="AutoShape 28">
              <a:extLst>
                <a:ext uri="{FF2B5EF4-FFF2-40B4-BE49-F238E27FC236}">
                  <a16:creationId xmlns:a16="http://schemas.microsoft.com/office/drawing/2014/main" id="{7CB6C44E-8576-41A6-9A90-646D3FEFB8A3}"/>
                </a:ext>
              </a:extLst>
            </p:cNvPr>
            <p:cNvCxnSpPr>
              <a:cxnSpLocks noChangeShapeType="1"/>
              <a:stCxn id="412694" idx="3"/>
              <a:endCxn id="412705" idx="0"/>
            </p:cNvCxnSpPr>
            <p:nvPr/>
          </p:nvCxnSpPr>
          <p:spPr bwMode="auto">
            <a:xfrm flipH="1">
              <a:off x="4300" y="3530"/>
              <a:ext cx="262" cy="214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412702" name="AutoShape 30">
              <a:extLst>
                <a:ext uri="{FF2B5EF4-FFF2-40B4-BE49-F238E27FC236}">
                  <a16:creationId xmlns:a16="http://schemas.microsoft.com/office/drawing/2014/main" id="{904EF4C0-5BA9-51FC-7DD8-C21809913B17}"/>
                </a:ext>
              </a:extLst>
            </p:cNvPr>
            <p:cNvCxnSpPr>
              <a:cxnSpLocks noChangeShapeType="1"/>
              <a:stCxn id="412694" idx="5"/>
              <a:endCxn id="412706" idx="0"/>
            </p:cNvCxnSpPr>
            <p:nvPr/>
          </p:nvCxnSpPr>
          <p:spPr bwMode="auto">
            <a:xfrm>
              <a:off x="4902" y="3530"/>
              <a:ext cx="272" cy="214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412703" name="AutoShape 31">
              <a:extLst>
                <a:ext uri="{FF2B5EF4-FFF2-40B4-BE49-F238E27FC236}">
                  <a16:creationId xmlns:a16="http://schemas.microsoft.com/office/drawing/2014/main" id="{AB215BED-F370-3925-F72F-E67CC279BD10}"/>
                </a:ext>
              </a:extLst>
            </p:cNvPr>
            <p:cNvCxnSpPr>
              <a:cxnSpLocks noChangeShapeType="1"/>
              <a:stCxn id="412692" idx="7"/>
            </p:cNvCxnSpPr>
            <p:nvPr/>
          </p:nvCxnSpPr>
          <p:spPr bwMode="auto">
            <a:xfrm flipV="1">
              <a:off x="4235" y="2566"/>
              <a:ext cx="257" cy="144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412705" name="Text Box 33">
              <a:extLst>
                <a:ext uri="{FF2B5EF4-FFF2-40B4-BE49-F238E27FC236}">
                  <a16:creationId xmlns:a16="http://schemas.microsoft.com/office/drawing/2014/main" id="{3E66003E-DCF9-1D3C-FC2B-789ED51B6B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94" y="3744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66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3</a:t>
              </a:r>
            </a:p>
          </p:txBody>
        </p:sp>
        <p:sp>
          <p:nvSpPr>
            <p:cNvPr id="412706" name="Text Box 34">
              <a:extLst>
                <a:ext uri="{FF2B5EF4-FFF2-40B4-BE49-F238E27FC236}">
                  <a16:creationId xmlns:a16="http://schemas.microsoft.com/office/drawing/2014/main" id="{0FB06698-DE9F-2D1C-D8EA-4FAC0D8FAA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68" y="3744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66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4</a:t>
              </a:r>
            </a:p>
          </p:txBody>
        </p:sp>
      </p:grpSp>
      <p:sp>
        <p:nvSpPr>
          <p:cNvPr id="412707" name="AutoShape 35">
            <a:extLst>
              <a:ext uri="{FF2B5EF4-FFF2-40B4-BE49-F238E27FC236}">
                <a16:creationId xmlns:a16="http://schemas.microsoft.com/office/drawing/2014/main" id="{D814DFF6-D555-D42F-B16B-12ADFB3B9F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7688" y="3668713"/>
            <a:ext cx="762000" cy="1143000"/>
          </a:xfrm>
          <a:prstGeom prst="rightArrow">
            <a:avLst>
              <a:gd name="adj1" fmla="val 45556"/>
              <a:gd name="adj2" fmla="val 4937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endParaRPr lang="en-US" altLang="en-US"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12710" name="Text Box 38">
            <a:extLst>
              <a:ext uri="{FF2B5EF4-FFF2-40B4-BE49-F238E27FC236}">
                <a16:creationId xmlns:a16="http://schemas.microsoft.com/office/drawing/2014/main" id="{B39FA9B0-7B72-C4F4-C810-21A64F328E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013" y="5851525"/>
            <a:ext cx="821571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3000" dirty="0">
                <a:ea typeface="Arial Unicode MS" panose="020B0604020202020204" pitchFamily="34" charset="-128"/>
                <a:cs typeface="Arial Unicode MS" panose="020B0604020202020204" pitchFamily="34" charset="-128"/>
                <a:sym typeface="Symbol" pitchFamily="2" charset="2"/>
              </a:rPr>
              <a:t></a:t>
            </a:r>
            <a:r>
              <a:rPr lang="en-US" altLang="en-US" sz="30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I</a:t>
            </a:r>
            <a:r>
              <a:rPr lang="en-US" altLang="en-US" sz="22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NSERT</a:t>
            </a:r>
            <a:r>
              <a:rPr lang="en-US" altLang="en-US" sz="30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 and D</a:t>
            </a:r>
            <a:r>
              <a:rPr lang="en-US" altLang="en-US" sz="22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ELETE</a:t>
            </a:r>
            <a:r>
              <a:rPr lang="en-US" altLang="en-US" sz="30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 still run in </a:t>
            </a:r>
            <a:r>
              <a:rPr lang="en-US" altLang="en-US" sz="3000" i="1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O</a:t>
            </a:r>
            <a:r>
              <a:rPr lang="en-US" altLang="en-US" sz="3000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(lg </a:t>
            </a:r>
            <a:r>
              <a:rPr lang="en-US" altLang="en-US" sz="3000" i="1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n</a:t>
            </a:r>
            <a:r>
              <a:rPr lang="en-US" altLang="en-US" sz="3000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)</a:t>
            </a:r>
            <a:r>
              <a:rPr lang="en-US" altLang="en-US" sz="30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 time.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12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707" grpId="0" animBg="1" autoUpdateAnimBg="0"/>
      <p:bldP spid="412710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2">
            <a:extLst>
              <a:ext uri="{FF2B5EF4-FFF2-40B4-BE49-F238E27FC236}">
                <a16:creationId xmlns:a16="http://schemas.microsoft.com/office/drawing/2014/main" id="{A999CA17-15E0-F28B-0199-FA827D3ADB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Data-structure augmentation</a:t>
            </a:r>
          </a:p>
        </p:txBody>
      </p:sp>
      <p:sp>
        <p:nvSpPr>
          <p:cNvPr id="413700" name="Text Box 4">
            <a:extLst>
              <a:ext uri="{FF2B5EF4-FFF2-40B4-BE49-F238E27FC236}">
                <a16:creationId xmlns:a16="http://schemas.microsoft.com/office/drawing/2014/main" id="{97553E5B-41DB-FEDE-6CEE-3026A02643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219200"/>
            <a:ext cx="7118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b="1">
                <a:solidFill>
                  <a:schemeClr val="accent2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Methodology:</a:t>
            </a:r>
            <a:r>
              <a:rPr lang="en-US" altLang="en-US">
                <a:ea typeface="Arial Unicode MS" panose="020B0604020202020204" pitchFamily="34" charset="-128"/>
                <a:cs typeface="Arial Unicode MS" panose="020B0604020202020204" pitchFamily="34" charset="-128"/>
              </a:rPr>
              <a:t> (</a:t>
            </a:r>
            <a:r>
              <a:rPr lang="en-US" altLang="en-US" i="1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e.g.,</a:t>
            </a:r>
            <a:r>
              <a:rPr lang="en-US" altLang="en-US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en-US" i="1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order-statistics trees</a:t>
            </a:r>
            <a:r>
              <a:rPr lang="en-US" altLang="en-US">
                <a:ea typeface="Arial Unicode MS" panose="020B0604020202020204" pitchFamily="34" charset="-128"/>
                <a:cs typeface="Arial Unicode MS" panose="020B0604020202020204" pitchFamily="34" charset="-128"/>
              </a:rPr>
              <a:t>)</a:t>
            </a:r>
          </a:p>
        </p:txBody>
      </p:sp>
      <p:sp>
        <p:nvSpPr>
          <p:cNvPr id="413701" name="Text Box 5">
            <a:extLst>
              <a:ext uri="{FF2B5EF4-FFF2-40B4-BE49-F238E27FC236}">
                <a16:creationId xmlns:a16="http://schemas.microsoft.com/office/drawing/2014/main" id="{10542DEB-1306-E1D3-41A2-E0016620C4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785938"/>
            <a:ext cx="8093075" cy="4081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Clr>
                <a:schemeClr val="accent2"/>
              </a:buClr>
              <a:buFontTx/>
              <a:buAutoNum type="arabicPeriod"/>
            </a:pPr>
            <a:r>
              <a:rPr lang="en-US" altLang="en-US" sz="32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Choose an underlying data structure (</a:t>
            </a:r>
            <a:r>
              <a:rPr lang="en-US" altLang="en-US" sz="3200" i="1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balanced binary search trees</a:t>
            </a:r>
            <a:r>
              <a:rPr lang="en-US" altLang="en-US" sz="32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).</a:t>
            </a:r>
          </a:p>
          <a:p>
            <a:pPr>
              <a:lnSpc>
                <a:spcPct val="90000"/>
              </a:lnSpc>
              <a:buClr>
                <a:schemeClr val="accent2"/>
              </a:buClr>
              <a:buFontTx/>
              <a:buAutoNum type="arabicPeriod"/>
            </a:pPr>
            <a:r>
              <a:rPr lang="en-US" altLang="en-US" sz="32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Determine additional information to be stored in the data structure (</a:t>
            </a:r>
            <a:r>
              <a:rPr lang="en-US" altLang="en-US" sz="3200" i="1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subtree sizes</a:t>
            </a:r>
            <a:r>
              <a:rPr lang="en-US" altLang="en-US" sz="32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).</a:t>
            </a:r>
          </a:p>
          <a:p>
            <a:pPr>
              <a:lnSpc>
                <a:spcPct val="90000"/>
              </a:lnSpc>
              <a:buClr>
                <a:schemeClr val="accent2"/>
              </a:buClr>
              <a:buFontTx/>
              <a:buAutoNum type="arabicPeriod"/>
            </a:pPr>
            <a:r>
              <a:rPr lang="en-US" altLang="en-US" sz="32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Verify that this information can be maintained for modifying operations (</a:t>
            </a:r>
            <a:r>
              <a:rPr lang="en-US" altLang="en-US" sz="3200" i="1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I</a:t>
            </a:r>
            <a:r>
              <a:rPr lang="en-US" altLang="en-US" i="1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NSERT</a:t>
            </a:r>
            <a:r>
              <a:rPr lang="en-US" altLang="en-US" sz="3200" i="1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, D</a:t>
            </a:r>
            <a:r>
              <a:rPr lang="en-US" altLang="en-US" i="1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ELETE</a:t>
            </a:r>
            <a:r>
              <a:rPr lang="en-US" altLang="en-US" sz="32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).</a:t>
            </a:r>
          </a:p>
          <a:p>
            <a:pPr>
              <a:lnSpc>
                <a:spcPct val="90000"/>
              </a:lnSpc>
              <a:buClr>
                <a:schemeClr val="accent2"/>
              </a:buClr>
              <a:buFontTx/>
              <a:buAutoNum type="arabicPeriod"/>
            </a:pPr>
            <a:r>
              <a:rPr lang="en-US" altLang="en-US" sz="32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Develop new dynamic-set operations that use the information (</a:t>
            </a:r>
            <a:r>
              <a:rPr lang="en-US" altLang="en-US" sz="3200" i="1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OS-S</a:t>
            </a:r>
            <a:r>
              <a:rPr lang="en-US" altLang="en-US" i="1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ELECT</a:t>
            </a:r>
            <a:r>
              <a:rPr lang="en-US" altLang="en-US" sz="3200" i="1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and OS-R</a:t>
            </a:r>
            <a:r>
              <a:rPr lang="en-US" altLang="en-US" i="1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ANK</a:t>
            </a:r>
            <a:r>
              <a:rPr lang="en-US" altLang="en-US" sz="32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).</a:t>
            </a:r>
          </a:p>
        </p:txBody>
      </p:sp>
      <p:sp>
        <p:nvSpPr>
          <p:cNvPr id="413703" name="Text Box 7">
            <a:extLst>
              <a:ext uri="{FF2B5EF4-FFF2-40B4-BE49-F238E27FC236}">
                <a16:creationId xmlns:a16="http://schemas.microsoft.com/office/drawing/2014/main" id="{25FD24CB-9D8A-8999-3F9A-0757F242C1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5821363"/>
            <a:ext cx="702786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>
                <a:ea typeface="Arial Unicode MS" panose="020B0604020202020204" pitchFamily="34" charset="-128"/>
                <a:cs typeface="Arial Unicode MS" panose="020B0604020202020204" pitchFamily="34" charset="-128"/>
              </a:rPr>
              <a:t>These steps are guidelines, not rigid rules.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82" name="Rectangle 1026">
            <a:extLst>
              <a:ext uri="{FF2B5EF4-FFF2-40B4-BE49-F238E27FC236}">
                <a16:creationId xmlns:a16="http://schemas.microsoft.com/office/drawing/2014/main" id="{E2E938C0-566C-0FCC-C9EF-6147A44246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Dynamic order statistics</a:t>
            </a:r>
          </a:p>
        </p:txBody>
      </p:sp>
      <p:sp>
        <p:nvSpPr>
          <p:cNvPr id="404484" name="Text Box 1028">
            <a:extLst>
              <a:ext uri="{FF2B5EF4-FFF2-40B4-BE49-F238E27FC236}">
                <a16:creationId xmlns:a16="http://schemas.microsoft.com/office/drawing/2014/main" id="{CC3B5D97-EBFA-CE4F-AF3D-F6F287E70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438275"/>
            <a:ext cx="8382000" cy="199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976563" indent="-2976563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262313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3376613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3490913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3605213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06241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451961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97681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543401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altLang="en-US" sz="3200">
                <a:ea typeface="Arial Unicode MS" panose="020B0604020202020204" pitchFamily="34" charset="-128"/>
                <a:cs typeface="Arial Unicode MS" panose="020B0604020202020204" pitchFamily="34" charset="-128"/>
              </a:rPr>
              <a:t>OS-S</a:t>
            </a:r>
            <a:r>
              <a:rPr lang="en-US" altLang="en-US">
                <a:ea typeface="Arial Unicode MS" panose="020B0604020202020204" pitchFamily="34" charset="-128"/>
                <a:cs typeface="Arial Unicode MS" panose="020B0604020202020204" pitchFamily="34" charset="-128"/>
              </a:rPr>
              <a:t>ELECT</a:t>
            </a:r>
            <a:r>
              <a:rPr lang="en-US" altLang="en-US" sz="32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en-US" altLang="en-US" sz="3200" i="1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i</a:t>
            </a:r>
            <a:r>
              <a:rPr lang="en-US" altLang="en-US" sz="32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,</a:t>
            </a:r>
            <a:r>
              <a:rPr lang="en-US" altLang="en-US" sz="3200" i="1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S</a:t>
            </a:r>
            <a:r>
              <a:rPr lang="en-US" altLang="en-US" sz="32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)</a:t>
            </a:r>
            <a:r>
              <a:rPr lang="en-US" altLang="en-US" sz="3200">
                <a:ea typeface="Arial Unicode MS" panose="020B0604020202020204" pitchFamily="34" charset="-128"/>
                <a:cs typeface="Arial Unicode MS" panose="020B0604020202020204" pitchFamily="34" charset="-128"/>
              </a:rPr>
              <a:t>:	returns the </a:t>
            </a:r>
            <a:r>
              <a:rPr lang="en-US" altLang="en-US" sz="3200" i="1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i</a:t>
            </a:r>
            <a:r>
              <a:rPr lang="en-US" altLang="en-US" sz="1400" i="1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en-US" sz="3200">
                <a:ea typeface="Arial Unicode MS" panose="020B0604020202020204" pitchFamily="34" charset="-128"/>
                <a:cs typeface="Arial Unicode MS" panose="020B0604020202020204" pitchFamily="34" charset="-128"/>
              </a:rPr>
              <a:t>th smallest element in the dynamic set </a:t>
            </a:r>
            <a:r>
              <a:rPr lang="en-US" altLang="en-US" sz="3200" i="1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S</a:t>
            </a:r>
            <a:r>
              <a:rPr lang="en-US" altLang="en-US" sz="3200" i="1"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endParaRPr lang="en-US" altLang="en-US" sz="3200"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 altLang="en-US" sz="3200">
                <a:ea typeface="Arial Unicode MS" panose="020B0604020202020204" pitchFamily="34" charset="-128"/>
                <a:cs typeface="Arial Unicode MS" panose="020B0604020202020204" pitchFamily="34" charset="-128"/>
              </a:rPr>
              <a:t>OS-R</a:t>
            </a:r>
            <a:r>
              <a:rPr lang="en-US" altLang="en-US">
                <a:ea typeface="Arial Unicode MS" panose="020B0604020202020204" pitchFamily="34" charset="-128"/>
                <a:cs typeface="Arial Unicode MS" panose="020B0604020202020204" pitchFamily="34" charset="-128"/>
              </a:rPr>
              <a:t>ANK</a:t>
            </a:r>
            <a:r>
              <a:rPr lang="en-US" altLang="en-US" sz="32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en-US" altLang="en-US" sz="3200" i="1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x</a:t>
            </a:r>
            <a:r>
              <a:rPr lang="en-US" altLang="en-US" sz="32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,</a:t>
            </a:r>
            <a:r>
              <a:rPr lang="en-US" altLang="en-US" sz="3200" i="1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S</a:t>
            </a:r>
            <a:r>
              <a:rPr lang="en-US" altLang="en-US" sz="32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)</a:t>
            </a:r>
            <a:r>
              <a:rPr lang="en-US" altLang="en-US" sz="3200">
                <a:ea typeface="Arial Unicode MS" panose="020B0604020202020204" pitchFamily="34" charset="-128"/>
                <a:cs typeface="Arial Unicode MS" panose="020B0604020202020204" pitchFamily="34" charset="-128"/>
              </a:rPr>
              <a:t>:	returns the rank of </a:t>
            </a:r>
            <a:r>
              <a:rPr lang="en-US" altLang="en-US" sz="3200" i="1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x </a:t>
            </a:r>
            <a:r>
              <a:rPr lang="en-US" altLang="en-US" sz="3200">
                <a:solidFill>
                  <a:srgbClr val="008A87"/>
                </a:solidFill>
                <a:latin typeface="Symbol" pitchFamily="2" charset="2"/>
                <a:ea typeface="Arial Unicode MS" panose="020B0604020202020204" pitchFamily="34" charset="-128"/>
                <a:cs typeface="Arial Unicode MS" panose="020B0604020202020204" pitchFamily="34" charset="-128"/>
              </a:rPr>
              <a:t>Î</a:t>
            </a:r>
            <a:r>
              <a:rPr lang="en-US" altLang="en-US" sz="3200" i="1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S</a:t>
            </a:r>
            <a:r>
              <a:rPr lang="en-US" altLang="en-US" sz="3200">
                <a:ea typeface="Arial Unicode MS" panose="020B0604020202020204" pitchFamily="34" charset="-128"/>
                <a:cs typeface="Arial Unicode MS" panose="020B0604020202020204" pitchFamily="34" charset="-128"/>
              </a:rPr>
              <a:t> in the sorted order of </a:t>
            </a:r>
            <a:r>
              <a:rPr lang="en-US" altLang="en-US" sz="3200" i="1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S</a:t>
            </a:r>
            <a:r>
              <a:rPr lang="en-US" altLang="en-US" sz="3200">
                <a:ea typeface="Arial Unicode MS" panose="020B0604020202020204" pitchFamily="34" charset="-128"/>
                <a:cs typeface="Arial Unicode MS" panose="020B0604020202020204" pitchFamily="34" charset="-128"/>
              </a:rPr>
              <a:t>’s elements.</a:t>
            </a:r>
          </a:p>
        </p:txBody>
      </p:sp>
      <p:grpSp>
        <p:nvGrpSpPr>
          <p:cNvPr id="404492" name="Group 1036" descr="Node structure">
            <a:extLst>
              <a:ext uri="{FF2B5EF4-FFF2-40B4-BE49-F238E27FC236}">
                <a16:creationId xmlns:a16="http://schemas.microsoft.com/office/drawing/2014/main" id="{23163CD9-A443-8832-22E1-FCD83E09FC83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810000"/>
            <a:ext cx="8382000" cy="2362200"/>
            <a:chOff x="240" y="2400"/>
            <a:chExt cx="5280" cy="1488"/>
          </a:xfrm>
        </p:grpSpPr>
        <p:sp>
          <p:nvSpPr>
            <p:cNvPr id="404486" name="Text Box 1030">
              <a:extLst>
                <a:ext uri="{FF2B5EF4-FFF2-40B4-BE49-F238E27FC236}">
                  <a16:creationId xmlns:a16="http://schemas.microsoft.com/office/drawing/2014/main" id="{5A7F1940-6B67-5C84-9FA3-1FF5F5A9D9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2400"/>
              <a:ext cx="5280" cy="4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66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30000"/>
                </a:spcBef>
              </a:pPr>
              <a:r>
                <a:rPr lang="en-US" altLang="en-US" b="1" dirty="0">
                  <a:solidFill>
                    <a:schemeClr val="accent2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I</a:t>
              </a:r>
              <a:r>
                <a:rPr lang="en-US" altLang="en-US" sz="2400" b="1" dirty="0">
                  <a:solidFill>
                    <a:schemeClr val="accent2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DEA</a:t>
              </a:r>
              <a:r>
                <a:rPr lang="en-US" altLang="en-US" b="1" dirty="0">
                  <a:solidFill>
                    <a:schemeClr val="accent2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:</a:t>
              </a:r>
              <a:r>
                <a:rPr lang="en-US" altLang="en-US" dirty="0"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 Use a binary search tree for the set </a:t>
              </a:r>
              <a:r>
                <a:rPr lang="en-US" altLang="en-US" i="1" dirty="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S</a:t>
              </a:r>
              <a:r>
                <a:rPr lang="en-US" altLang="en-US" dirty="0"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, but keep subtree sizes in the nodes.</a:t>
              </a:r>
            </a:p>
          </p:txBody>
        </p:sp>
        <p:grpSp>
          <p:nvGrpSpPr>
            <p:cNvPr id="404490" name="Group 1034">
              <a:extLst>
                <a:ext uri="{FF2B5EF4-FFF2-40B4-BE49-F238E27FC236}">
                  <a16:creationId xmlns:a16="http://schemas.microsoft.com/office/drawing/2014/main" id="{BC9765E4-D73F-7348-DB1C-000AD864A91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" y="3216"/>
              <a:ext cx="2976" cy="672"/>
              <a:chOff x="240" y="3264"/>
              <a:chExt cx="2976" cy="672"/>
            </a:xfrm>
          </p:grpSpPr>
          <p:sp>
            <p:nvSpPr>
              <p:cNvPr id="404487" name="Oval 1031">
                <a:extLst>
                  <a:ext uri="{FF2B5EF4-FFF2-40B4-BE49-F238E27FC236}">
                    <a16:creationId xmlns:a16="http://schemas.microsoft.com/office/drawing/2014/main" id="{D6EA2C7F-5B9C-F68D-8363-B51722899D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4" y="3264"/>
                <a:ext cx="672" cy="672"/>
              </a:xfrm>
              <a:prstGeom prst="ellipse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</a:pPr>
                <a:r>
                  <a:rPr lang="en-US" altLang="en-US" i="1">
                    <a:solidFill>
                      <a:srgbClr val="008A87"/>
                    </a:solidFill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key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altLang="en-US" i="1">
                    <a:solidFill>
                      <a:srgbClr val="008A87"/>
                    </a:solidFill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size</a:t>
                </a:r>
              </a:p>
            </p:txBody>
          </p:sp>
          <p:cxnSp>
            <p:nvCxnSpPr>
              <p:cNvPr id="404488" name="AutoShape 1032">
                <a:extLst>
                  <a:ext uri="{FF2B5EF4-FFF2-40B4-BE49-F238E27FC236}">
                    <a16:creationId xmlns:a16="http://schemas.microsoft.com/office/drawing/2014/main" id="{AF1AE8CB-DABB-3242-00E5-CFC0DE3E9751}"/>
                  </a:ext>
                </a:extLst>
              </p:cNvPr>
              <p:cNvCxnSpPr>
                <a:cxnSpLocks noChangeShapeType="1"/>
                <a:stCxn id="404487" idx="2"/>
                <a:endCxn id="404487" idx="6"/>
              </p:cNvCxnSpPr>
              <p:nvPr/>
            </p:nvCxnSpPr>
            <p:spPr bwMode="auto">
              <a:xfrm>
                <a:off x="2544" y="3600"/>
                <a:ext cx="672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sp>
            <p:nvSpPr>
              <p:cNvPr id="404489" name="Text Box 1033">
                <a:extLst>
                  <a:ext uri="{FF2B5EF4-FFF2-40B4-BE49-F238E27FC236}">
                    <a16:creationId xmlns:a16="http://schemas.microsoft.com/office/drawing/2014/main" id="{43BCEC42-3682-54EE-0645-476C5BCE7E9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0" y="3417"/>
                <a:ext cx="2107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altLang="en-US"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Notation for nodes: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4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1026">
            <a:extLst>
              <a:ext uri="{FF2B5EF4-FFF2-40B4-BE49-F238E27FC236}">
                <a16:creationId xmlns:a16="http://schemas.microsoft.com/office/drawing/2014/main" id="{F1851695-3C29-1C09-1168-FD6EBE47B9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of an OS-tree</a:t>
            </a:r>
          </a:p>
        </p:txBody>
      </p:sp>
      <p:sp>
        <p:nvSpPr>
          <p:cNvPr id="406531" name="Oval 1027">
            <a:extLst>
              <a:ext uri="{FF2B5EF4-FFF2-40B4-BE49-F238E27FC236}">
                <a16:creationId xmlns:a16="http://schemas.microsoft.com/office/drawing/2014/main" id="{A8587068-A29E-ED8C-00F8-F14A0357A6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2450" y="1524000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M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9</a:t>
            </a:r>
          </a:p>
        </p:txBody>
      </p:sp>
      <p:cxnSp>
        <p:nvCxnSpPr>
          <p:cNvPr id="406532" name="AutoShape 1028">
            <a:extLst>
              <a:ext uri="{FF2B5EF4-FFF2-40B4-BE49-F238E27FC236}">
                <a16:creationId xmlns:a16="http://schemas.microsoft.com/office/drawing/2014/main" id="{3F7770B1-42EB-24FF-11B7-4C2DF94ED5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6531" idx="2"/>
            <a:endCxn id="406531" idx="6"/>
          </p:cNvCxnSpPr>
          <p:nvPr/>
        </p:nvCxnSpPr>
        <p:spPr bwMode="auto">
          <a:xfrm>
            <a:off x="4362450" y="18669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06534" name="Oval 1030">
            <a:extLst>
              <a:ext uri="{FF2B5EF4-FFF2-40B4-BE49-F238E27FC236}">
                <a16:creationId xmlns:a16="http://schemas.microsoft.com/office/drawing/2014/main" id="{FF817077-504F-85A8-ADAE-FBDE8958DC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2387600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C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5</a:t>
            </a:r>
          </a:p>
        </p:txBody>
      </p:sp>
      <p:cxnSp>
        <p:nvCxnSpPr>
          <p:cNvPr id="406535" name="AutoShape 1031">
            <a:extLst>
              <a:ext uri="{FF2B5EF4-FFF2-40B4-BE49-F238E27FC236}">
                <a16:creationId xmlns:a16="http://schemas.microsoft.com/office/drawing/2014/main" id="{E13038E9-D81B-C80A-1B52-95DF16B793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6534" idx="2"/>
            <a:endCxn id="406534" idx="6"/>
          </p:cNvCxnSpPr>
          <p:nvPr/>
        </p:nvCxnSpPr>
        <p:spPr bwMode="auto">
          <a:xfrm>
            <a:off x="1847850" y="27305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06536" name="Oval 1032">
            <a:extLst>
              <a:ext uri="{FF2B5EF4-FFF2-40B4-BE49-F238E27FC236}">
                <a16:creationId xmlns:a16="http://schemas.microsoft.com/office/drawing/2014/main" id="{EE179885-E61E-EADE-49AE-3AA43ADD25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3251200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A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1</a:t>
            </a:r>
          </a:p>
        </p:txBody>
      </p:sp>
      <p:cxnSp>
        <p:nvCxnSpPr>
          <p:cNvPr id="406537" name="AutoShape 1033">
            <a:extLst>
              <a:ext uri="{FF2B5EF4-FFF2-40B4-BE49-F238E27FC236}">
                <a16:creationId xmlns:a16="http://schemas.microsoft.com/office/drawing/2014/main" id="{E7DE453A-4EE0-229F-6F3D-4C8C839DA1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6536" idx="2"/>
            <a:endCxn id="406536" idx="6"/>
          </p:cNvCxnSpPr>
          <p:nvPr/>
        </p:nvCxnSpPr>
        <p:spPr bwMode="auto">
          <a:xfrm>
            <a:off x="704850" y="35941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06538" name="Oval 1034">
            <a:extLst>
              <a:ext uri="{FF2B5EF4-FFF2-40B4-BE49-F238E27FC236}">
                <a16:creationId xmlns:a16="http://schemas.microsoft.com/office/drawing/2014/main" id="{EBC5D2BD-811C-1A2D-64EE-ED6BD3E9F6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6575" y="3251200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F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3</a:t>
            </a:r>
          </a:p>
        </p:txBody>
      </p:sp>
      <p:cxnSp>
        <p:nvCxnSpPr>
          <p:cNvPr id="406539" name="AutoShape 1035">
            <a:extLst>
              <a:ext uri="{FF2B5EF4-FFF2-40B4-BE49-F238E27FC236}">
                <a16:creationId xmlns:a16="http://schemas.microsoft.com/office/drawing/2014/main" id="{A3D1BA2D-F63E-7CCF-FE61-EE1CBEA323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6538" idx="2"/>
            <a:endCxn id="406538" idx="6"/>
          </p:cNvCxnSpPr>
          <p:nvPr/>
        </p:nvCxnSpPr>
        <p:spPr bwMode="auto">
          <a:xfrm>
            <a:off x="3076575" y="35941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06540" name="Oval 1036">
            <a:extLst>
              <a:ext uri="{FF2B5EF4-FFF2-40B4-BE49-F238E27FC236}">
                <a16:creationId xmlns:a16="http://schemas.microsoft.com/office/drawing/2014/main" id="{5107FBA1-454F-FAF1-A404-FCE6497C95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8850" y="3251200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N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1</a:t>
            </a:r>
          </a:p>
        </p:txBody>
      </p:sp>
      <p:cxnSp>
        <p:nvCxnSpPr>
          <p:cNvPr id="406541" name="AutoShape 1037">
            <a:extLst>
              <a:ext uri="{FF2B5EF4-FFF2-40B4-BE49-F238E27FC236}">
                <a16:creationId xmlns:a16="http://schemas.microsoft.com/office/drawing/2014/main" id="{3008AAD0-68B9-DAD5-8AA8-1FA8C9EF86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6540" idx="2"/>
            <a:endCxn id="406540" idx="6"/>
          </p:cNvCxnSpPr>
          <p:nvPr/>
        </p:nvCxnSpPr>
        <p:spPr bwMode="auto">
          <a:xfrm>
            <a:off x="6038850" y="35941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06542" name="Oval 1038">
            <a:extLst>
              <a:ext uri="{FF2B5EF4-FFF2-40B4-BE49-F238E27FC236}">
                <a16:creationId xmlns:a16="http://schemas.microsoft.com/office/drawing/2014/main" id="{68AA7AF4-95BE-655F-0BE7-0EF29BEB78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3251200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Q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1</a:t>
            </a:r>
          </a:p>
        </p:txBody>
      </p:sp>
      <p:cxnSp>
        <p:nvCxnSpPr>
          <p:cNvPr id="406543" name="AutoShape 1039">
            <a:extLst>
              <a:ext uri="{FF2B5EF4-FFF2-40B4-BE49-F238E27FC236}">
                <a16:creationId xmlns:a16="http://schemas.microsoft.com/office/drawing/2014/main" id="{199AC979-AC8F-7D4C-EF56-23F6D8A79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6542" idx="2"/>
            <a:endCxn id="406542" idx="6"/>
          </p:cNvCxnSpPr>
          <p:nvPr/>
        </p:nvCxnSpPr>
        <p:spPr bwMode="auto">
          <a:xfrm>
            <a:off x="7620000" y="35941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06544" name="Oval 1040">
            <a:extLst>
              <a:ext uri="{FF2B5EF4-FFF2-40B4-BE49-F238E27FC236}">
                <a16:creationId xmlns:a16="http://schemas.microsoft.com/office/drawing/2014/main" id="{A8E627CD-AE77-5273-F3BB-D9ADB0325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9425" y="2387600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P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3</a:t>
            </a:r>
          </a:p>
        </p:txBody>
      </p:sp>
      <p:cxnSp>
        <p:nvCxnSpPr>
          <p:cNvPr id="406545" name="AutoShape 1041">
            <a:extLst>
              <a:ext uri="{FF2B5EF4-FFF2-40B4-BE49-F238E27FC236}">
                <a16:creationId xmlns:a16="http://schemas.microsoft.com/office/drawing/2014/main" id="{DFC2119F-A1C4-4F50-5ADA-D0E2A8970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6544" idx="2"/>
            <a:endCxn id="406544" idx="6"/>
          </p:cNvCxnSpPr>
          <p:nvPr/>
        </p:nvCxnSpPr>
        <p:spPr bwMode="auto">
          <a:xfrm>
            <a:off x="6829425" y="27305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06546" name="Oval 1042">
            <a:extLst>
              <a:ext uri="{FF2B5EF4-FFF2-40B4-BE49-F238E27FC236}">
                <a16:creationId xmlns:a16="http://schemas.microsoft.com/office/drawing/2014/main" id="{D77EA6E2-B5FA-4438-DA99-8B7D8C4E6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7150" y="4114800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H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1</a:t>
            </a:r>
          </a:p>
        </p:txBody>
      </p:sp>
      <p:cxnSp>
        <p:nvCxnSpPr>
          <p:cNvPr id="406547" name="AutoShape 1043">
            <a:extLst>
              <a:ext uri="{FF2B5EF4-FFF2-40B4-BE49-F238E27FC236}">
                <a16:creationId xmlns:a16="http://schemas.microsoft.com/office/drawing/2014/main" id="{DEE62393-D6C4-D051-9CE2-E8C595DE51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6546" idx="2"/>
            <a:endCxn id="406546" idx="6"/>
          </p:cNvCxnSpPr>
          <p:nvPr/>
        </p:nvCxnSpPr>
        <p:spPr bwMode="auto">
          <a:xfrm>
            <a:off x="3867150" y="44577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06548" name="Oval 1044">
            <a:extLst>
              <a:ext uri="{FF2B5EF4-FFF2-40B4-BE49-F238E27FC236}">
                <a16:creationId xmlns:a16="http://schemas.microsoft.com/office/drawing/2014/main" id="{C4962B2B-9DDD-BB9E-B13C-7BDDEEAED4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4114800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D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1</a:t>
            </a:r>
          </a:p>
        </p:txBody>
      </p:sp>
      <p:cxnSp>
        <p:nvCxnSpPr>
          <p:cNvPr id="406549" name="AutoShape 1045">
            <a:extLst>
              <a:ext uri="{FF2B5EF4-FFF2-40B4-BE49-F238E27FC236}">
                <a16:creationId xmlns:a16="http://schemas.microsoft.com/office/drawing/2014/main" id="{10E19684-96D2-7206-CB6D-4F813893AB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6548" idx="2"/>
            <a:endCxn id="406548" idx="6"/>
          </p:cNvCxnSpPr>
          <p:nvPr/>
        </p:nvCxnSpPr>
        <p:spPr bwMode="auto">
          <a:xfrm>
            <a:off x="2286000" y="44577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06550" name="AutoShape 1046">
            <a:extLst>
              <a:ext uri="{FF2B5EF4-FFF2-40B4-BE49-F238E27FC236}">
                <a16:creationId xmlns:a16="http://schemas.microsoft.com/office/drawing/2014/main" id="{32257860-49F4-99F0-9412-9B9E4D0F0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6531" idx="3"/>
            <a:endCxn id="406534" idx="7"/>
          </p:cNvCxnSpPr>
          <p:nvPr/>
        </p:nvCxnSpPr>
        <p:spPr bwMode="auto">
          <a:xfrm flipH="1">
            <a:off x="2433638" y="2109788"/>
            <a:ext cx="2028825" cy="3778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06551" name="AutoShape 1047">
            <a:extLst>
              <a:ext uri="{FF2B5EF4-FFF2-40B4-BE49-F238E27FC236}">
                <a16:creationId xmlns:a16="http://schemas.microsoft.com/office/drawing/2014/main" id="{5340CD5C-57D5-21C7-DF2F-BF00F0A8F7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6544" idx="1"/>
            <a:endCxn id="406531" idx="5"/>
          </p:cNvCxnSpPr>
          <p:nvPr/>
        </p:nvCxnSpPr>
        <p:spPr bwMode="auto">
          <a:xfrm flipH="1" flipV="1">
            <a:off x="4948238" y="2109788"/>
            <a:ext cx="1981200" cy="3778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06552" name="AutoShape 1048">
            <a:extLst>
              <a:ext uri="{FF2B5EF4-FFF2-40B4-BE49-F238E27FC236}">
                <a16:creationId xmlns:a16="http://schemas.microsoft.com/office/drawing/2014/main" id="{639EB375-BB3E-B6BC-4A41-BF3B127916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6536" idx="7"/>
            <a:endCxn id="406534" idx="3"/>
          </p:cNvCxnSpPr>
          <p:nvPr/>
        </p:nvCxnSpPr>
        <p:spPr bwMode="auto">
          <a:xfrm flipV="1">
            <a:off x="1290638" y="2973388"/>
            <a:ext cx="657225" cy="3778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06553" name="AutoShape 1049">
            <a:extLst>
              <a:ext uri="{FF2B5EF4-FFF2-40B4-BE49-F238E27FC236}">
                <a16:creationId xmlns:a16="http://schemas.microsoft.com/office/drawing/2014/main" id="{9BA28062-9989-049D-AA06-AA3452151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6534" idx="5"/>
            <a:endCxn id="406538" idx="1"/>
          </p:cNvCxnSpPr>
          <p:nvPr/>
        </p:nvCxnSpPr>
        <p:spPr bwMode="auto">
          <a:xfrm>
            <a:off x="2433638" y="2973388"/>
            <a:ext cx="742950" cy="3778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06554" name="AutoShape 1050">
            <a:extLst>
              <a:ext uri="{FF2B5EF4-FFF2-40B4-BE49-F238E27FC236}">
                <a16:creationId xmlns:a16="http://schemas.microsoft.com/office/drawing/2014/main" id="{5FDCE8AE-9EF2-E291-F715-595A97BE66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6544" idx="3"/>
            <a:endCxn id="406540" idx="7"/>
          </p:cNvCxnSpPr>
          <p:nvPr/>
        </p:nvCxnSpPr>
        <p:spPr bwMode="auto">
          <a:xfrm flipH="1">
            <a:off x="6624638" y="2973388"/>
            <a:ext cx="304800" cy="3778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06555" name="AutoShape 1051">
            <a:extLst>
              <a:ext uri="{FF2B5EF4-FFF2-40B4-BE49-F238E27FC236}">
                <a16:creationId xmlns:a16="http://schemas.microsoft.com/office/drawing/2014/main" id="{B94AA70A-624A-E86E-AC90-6940ACD923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6544" idx="5"/>
            <a:endCxn id="406542" idx="1"/>
          </p:cNvCxnSpPr>
          <p:nvPr/>
        </p:nvCxnSpPr>
        <p:spPr bwMode="auto">
          <a:xfrm>
            <a:off x="7415213" y="2973388"/>
            <a:ext cx="304800" cy="3778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06556" name="AutoShape 1052">
            <a:extLst>
              <a:ext uri="{FF2B5EF4-FFF2-40B4-BE49-F238E27FC236}">
                <a16:creationId xmlns:a16="http://schemas.microsoft.com/office/drawing/2014/main" id="{20AEA230-4556-917B-7965-5D557FFDE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6548" idx="7"/>
            <a:endCxn id="406538" idx="3"/>
          </p:cNvCxnSpPr>
          <p:nvPr/>
        </p:nvCxnSpPr>
        <p:spPr bwMode="auto">
          <a:xfrm flipV="1">
            <a:off x="2871788" y="3836988"/>
            <a:ext cx="304800" cy="3778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06557" name="AutoShape 1053">
            <a:extLst>
              <a:ext uri="{FF2B5EF4-FFF2-40B4-BE49-F238E27FC236}">
                <a16:creationId xmlns:a16="http://schemas.microsoft.com/office/drawing/2014/main" id="{B33F9872-FFCC-94DC-5A15-32401D1B4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6538" idx="5"/>
            <a:endCxn id="406546" idx="1"/>
          </p:cNvCxnSpPr>
          <p:nvPr/>
        </p:nvCxnSpPr>
        <p:spPr bwMode="auto">
          <a:xfrm>
            <a:off x="3662363" y="3836988"/>
            <a:ext cx="304800" cy="3778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06561" name="Text Box 1057">
            <a:extLst>
              <a:ext uri="{FF2B5EF4-FFF2-40B4-BE49-F238E27FC236}">
                <a16:creationId xmlns:a16="http://schemas.microsoft.com/office/drawing/2014/main" id="{C0FE6E52-10DE-01B7-2325-523E060553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6500" y="5364163"/>
            <a:ext cx="67183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i="1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size</a:t>
            </a:r>
            <a:r>
              <a:rPr lang="en-US" altLang="en-US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[</a:t>
            </a:r>
            <a:r>
              <a:rPr lang="en-US" altLang="en-US" i="1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x</a:t>
            </a:r>
            <a:r>
              <a:rPr lang="en-US" altLang="en-US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] = </a:t>
            </a:r>
            <a:r>
              <a:rPr lang="en-US" altLang="en-US" i="1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size</a:t>
            </a:r>
            <a:r>
              <a:rPr lang="en-US" altLang="en-US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[</a:t>
            </a:r>
            <a:r>
              <a:rPr lang="en-US" altLang="en-US" i="1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left</a:t>
            </a:r>
            <a:r>
              <a:rPr lang="en-US" altLang="en-US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[</a:t>
            </a:r>
            <a:r>
              <a:rPr lang="en-US" altLang="en-US" i="1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x</a:t>
            </a:r>
            <a:r>
              <a:rPr lang="en-US" altLang="en-US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]] + </a:t>
            </a:r>
            <a:r>
              <a:rPr lang="en-US" altLang="en-US" i="1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size</a:t>
            </a:r>
            <a:r>
              <a:rPr lang="en-US" altLang="en-US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[</a:t>
            </a:r>
            <a:r>
              <a:rPr lang="en-US" altLang="en-US" i="1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right</a:t>
            </a:r>
            <a:r>
              <a:rPr lang="en-US" altLang="en-US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[</a:t>
            </a:r>
            <a:r>
              <a:rPr lang="en-US" altLang="en-US" i="1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x</a:t>
            </a:r>
            <a:r>
              <a:rPr lang="en-US" altLang="en-US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]] + 1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C7C284B9-3775-4519-EE92-DC899826DC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Selection</a:t>
            </a:r>
          </a:p>
        </p:txBody>
      </p:sp>
      <p:sp>
        <p:nvSpPr>
          <p:cNvPr id="407581" name="Text Box 29">
            <a:extLst>
              <a:ext uri="{FF2B5EF4-FFF2-40B4-BE49-F238E27FC236}">
                <a16:creationId xmlns:a16="http://schemas.microsoft.com/office/drawing/2014/main" id="{3B861931-4190-8325-C8BD-FC82B8CA0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2454275"/>
            <a:ext cx="8343900" cy="3145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>
              <a:tabLst>
                <a:tab pos="2857500" algn="l"/>
                <a:tab pos="3148013" algn="l"/>
                <a:tab pos="4114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tabLst>
                <a:tab pos="2857500" algn="l"/>
                <a:tab pos="3148013" algn="l"/>
                <a:tab pos="4114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tabLst>
                <a:tab pos="2857500" algn="l"/>
                <a:tab pos="3148013" algn="l"/>
                <a:tab pos="4114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tabLst>
                <a:tab pos="2857500" algn="l"/>
                <a:tab pos="3148013" algn="l"/>
                <a:tab pos="4114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tabLst>
                <a:tab pos="2857500" algn="l"/>
                <a:tab pos="3148013" algn="l"/>
                <a:tab pos="4114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857500" algn="l"/>
                <a:tab pos="3148013" algn="l"/>
                <a:tab pos="4114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857500" algn="l"/>
                <a:tab pos="3148013" algn="l"/>
                <a:tab pos="4114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857500" algn="l"/>
                <a:tab pos="3148013" algn="l"/>
                <a:tab pos="4114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857500" algn="l"/>
                <a:tab pos="3148013" algn="l"/>
                <a:tab pos="4114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5000"/>
              </a:lnSpc>
              <a:spcBef>
                <a:spcPct val="5000"/>
              </a:spcBef>
            </a:pPr>
            <a:r>
              <a:rPr lang="en-US" altLang="en-US" sz="32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OS-S</a:t>
            </a:r>
            <a:r>
              <a:rPr lang="en-US" altLang="en-US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ELECT</a:t>
            </a:r>
            <a:r>
              <a:rPr lang="en-US" altLang="en-US" sz="3200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en-US" altLang="en-US" sz="3200" i="1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x</a:t>
            </a:r>
            <a:r>
              <a:rPr lang="en-US" altLang="en-US" sz="3200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en-US" altLang="en-US" sz="3200" i="1" dirty="0" err="1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i</a:t>
            </a:r>
            <a:r>
              <a:rPr lang="en-US" altLang="en-US" sz="3200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) 	</a:t>
            </a:r>
            <a:r>
              <a:rPr lang="en-US" altLang="en-US" sz="2800" b="1" dirty="0">
                <a:solidFill>
                  <a:schemeClr val="accent2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//</a:t>
            </a:r>
            <a:r>
              <a:rPr lang="en-US" altLang="en-US" sz="2800" dirty="0">
                <a:solidFill>
                  <a:srgbClr val="008380"/>
                </a:solidFill>
              </a:rPr>
              <a:t>	</a:t>
            </a:r>
            <a:r>
              <a:rPr lang="en-US" altLang="en-US" sz="3200" i="1" dirty="0" err="1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i</a:t>
            </a:r>
            <a:r>
              <a:rPr lang="en-US" altLang="en-US" sz="1000" i="1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en-US" sz="3200" dirty="0" err="1">
                <a:ea typeface="Arial Unicode MS" panose="020B0604020202020204" pitchFamily="34" charset="-128"/>
                <a:cs typeface="Arial Unicode MS" panose="020B0604020202020204" pitchFamily="34" charset="-128"/>
              </a:rPr>
              <a:t>th</a:t>
            </a:r>
            <a:r>
              <a:rPr lang="en-US" altLang="en-US" sz="3200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 smallest element in the 		subtree rooted at</a:t>
            </a:r>
            <a:r>
              <a:rPr lang="en-US" altLang="en-US" sz="3200" i="1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x </a:t>
            </a:r>
            <a:endParaRPr lang="en-US" altLang="en-US" sz="3200" i="1" dirty="0">
              <a:solidFill>
                <a:srgbClr val="008A87"/>
              </a:solidFill>
            </a:endParaRPr>
          </a:p>
          <a:p>
            <a:pPr lvl="1">
              <a:lnSpc>
                <a:spcPct val="85000"/>
              </a:lnSpc>
              <a:spcBef>
                <a:spcPct val="5000"/>
              </a:spcBef>
            </a:pPr>
            <a:r>
              <a:rPr lang="en-US" altLang="en-US" sz="3200" i="1" dirty="0">
                <a:solidFill>
                  <a:srgbClr val="008380"/>
                </a:solidFill>
              </a:rPr>
              <a:t>k</a:t>
            </a:r>
            <a:r>
              <a:rPr lang="en-US" altLang="en-US" sz="3200" dirty="0">
                <a:solidFill>
                  <a:srgbClr val="008380"/>
                </a:solidFill>
              </a:rPr>
              <a:t> </a:t>
            </a:r>
            <a:r>
              <a:rPr lang="en-US" altLang="en-US" sz="3200" dirty="0">
                <a:solidFill>
                  <a:srgbClr val="008380"/>
                </a:solidFill>
                <a:sym typeface="Symbol" pitchFamily="2" charset="2"/>
              </a:rPr>
              <a:t> </a:t>
            </a:r>
            <a:r>
              <a:rPr lang="en-US" altLang="en-US" sz="3200" i="1" dirty="0">
                <a:solidFill>
                  <a:srgbClr val="008380"/>
                </a:solidFill>
                <a:sym typeface="Symbol" pitchFamily="2" charset="2"/>
              </a:rPr>
              <a:t>size</a:t>
            </a:r>
            <a:r>
              <a:rPr lang="en-US" altLang="en-US" sz="3200" dirty="0">
                <a:solidFill>
                  <a:srgbClr val="008380"/>
                </a:solidFill>
                <a:sym typeface="Symbol" pitchFamily="2" charset="2"/>
              </a:rPr>
              <a:t>[</a:t>
            </a:r>
            <a:r>
              <a:rPr lang="en-US" altLang="en-US" sz="3200" i="1" dirty="0">
                <a:solidFill>
                  <a:srgbClr val="008380"/>
                </a:solidFill>
                <a:sym typeface="Symbol" pitchFamily="2" charset="2"/>
              </a:rPr>
              <a:t>left</a:t>
            </a:r>
            <a:r>
              <a:rPr lang="en-US" altLang="en-US" sz="3200" dirty="0">
                <a:solidFill>
                  <a:srgbClr val="008380"/>
                </a:solidFill>
                <a:sym typeface="Symbol" pitchFamily="2" charset="2"/>
              </a:rPr>
              <a:t>[</a:t>
            </a:r>
            <a:r>
              <a:rPr lang="en-US" altLang="en-US" sz="3200" i="1" dirty="0">
                <a:solidFill>
                  <a:srgbClr val="008380"/>
                </a:solidFill>
                <a:sym typeface="Symbol" pitchFamily="2" charset="2"/>
              </a:rPr>
              <a:t>x</a:t>
            </a:r>
            <a:r>
              <a:rPr lang="en-US" altLang="en-US" sz="3200" dirty="0">
                <a:solidFill>
                  <a:srgbClr val="008380"/>
                </a:solidFill>
                <a:sym typeface="Symbol" pitchFamily="2" charset="2"/>
              </a:rPr>
              <a:t>]] + 1	</a:t>
            </a:r>
          </a:p>
          <a:p>
            <a:pPr lvl="1">
              <a:lnSpc>
                <a:spcPct val="85000"/>
              </a:lnSpc>
              <a:spcBef>
                <a:spcPct val="5000"/>
              </a:spcBef>
            </a:pPr>
            <a:r>
              <a:rPr lang="en-US" altLang="en-US" sz="3200" b="1" dirty="0"/>
              <a:t>if  </a:t>
            </a:r>
            <a:r>
              <a:rPr lang="en-US" altLang="en-US" sz="3200" i="1" dirty="0" err="1">
                <a:solidFill>
                  <a:srgbClr val="008380"/>
                </a:solidFill>
              </a:rPr>
              <a:t>i</a:t>
            </a:r>
            <a:r>
              <a:rPr lang="en-US" altLang="en-US" sz="3200" dirty="0">
                <a:solidFill>
                  <a:srgbClr val="008380"/>
                </a:solidFill>
              </a:rPr>
              <a:t> = </a:t>
            </a:r>
            <a:r>
              <a:rPr lang="en-US" altLang="en-US" sz="3200" i="1" dirty="0">
                <a:solidFill>
                  <a:srgbClr val="008380"/>
                </a:solidFill>
              </a:rPr>
              <a:t>k  </a:t>
            </a:r>
            <a:r>
              <a:rPr lang="en-US" altLang="en-US" sz="3200" b="1" dirty="0"/>
              <a:t>then</a:t>
            </a:r>
            <a:r>
              <a:rPr lang="en-US" altLang="en-US" sz="3200" dirty="0"/>
              <a:t> </a:t>
            </a:r>
            <a:r>
              <a:rPr lang="en-US" altLang="en-US" sz="3200" b="1" dirty="0"/>
              <a:t>return</a:t>
            </a:r>
            <a:r>
              <a:rPr lang="en-US" altLang="en-US" sz="3200" dirty="0"/>
              <a:t> </a:t>
            </a:r>
            <a:r>
              <a:rPr lang="en-US" altLang="en-US" sz="3200" i="1" dirty="0">
                <a:solidFill>
                  <a:srgbClr val="008A87"/>
                </a:solidFill>
              </a:rPr>
              <a:t>x</a:t>
            </a:r>
            <a:endParaRPr lang="en-US" altLang="en-US" sz="3200" dirty="0">
              <a:solidFill>
                <a:srgbClr val="008A87"/>
              </a:solidFill>
            </a:endParaRPr>
          </a:p>
          <a:p>
            <a:pPr lvl="1">
              <a:lnSpc>
                <a:spcPct val="85000"/>
              </a:lnSpc>
              <a:spcBef>
                <a:spcPct val="5000"/>
              </a:spcBef>
            </a:pPr>
            <a:r>
              <a:rPr lang="en-US" altLang="en-US" sz="3200" b="1" dirty="0"/>
              <a:t>if  </a:t>
            </a:r>
            <a:r>
              <a:rPr lang="en-US" altLang="en-US" sz="3200" i="1" dirty="0" err="1">
                <a:solidFill>
                  <a:srgbClr val="008380"/>
                </a:solidFill>
              </a:rPr>
              <a:t>i</a:t>
            </a:r>
            <a:r>
              <a:rPr lang="en-US" altLang="en-US" sz="3200" dirty="0">
                <a:solidFill>
                  <a:srgbClr val="008380"/>
                </a:solidFill>
              </a:rPr>
              <a:t> &lt; </a:t>
            </a:r>
            <a:r>
              <a:rPr lang="en-US" altLang="en-US" sz="3200" i="1" dirty="0">
                <a:solidFill>
                  <a:srgbClr val="008380"/>
                </a:solidFill>
              </a:rPr>
              <a:t>k  </a:t>
            </a:r>
          </a:p>
          <a:p>
            <a:pPr lvl="2">
              <a:lnSpc>
                <a:spcPct val="85000"/>
              </a:lnSpc>
              <a:spcBef>
                <a:spcPct val="5000"/>
              </a:spcBef>
            </a:pPr>
            <a:r>
              <a:rPr lang="en-US" altLang="en-US" sz="3200" b="1" dirty="0"/>
              <a:t>then</a:t>
            </a:r>
            <a:r>
              <a:rPr lang="en-US" altLang="en-US" sz="3200" dirty="0"/>
              <a:t> </a:t>
            </a:r>
            <a:r>
              <a:rPr lang="en-US" altLang="en-US" sz="3200" b="1" dirty="0"/>
              <a:t>return </a:t>
            </a:r>
            <a:r>
              <a:rPr lang="en-US" altLang="en-US" sz="3200" dirty="0"/>
              <a:t>OS-S</a:t>
            </a:r>
            <a:r>
              <a:rPr lang="en-US" altLang="en-US" dirty="0"/>
              <a:t>ELECT</a:t>
            </a:r>
            <a:r>
              <a:rPr lang="en-US" altLang="en-US" sz="3200" dirty="0">
                <a:solidFill>
                  <a:srgbClr val="008380"/>
                </a:solidFill>
              </a:rPr>
              <a:t>(</a:t>
            </a:r>
            <a:r>
              <a:rPr lang="en-US" altLang="en-US" sz="1200" dirty="0">
                <a:solidFill>
                  <a:srgbClr val="008380"/>
                </a:solidFill>
              </a:rPr>
              <a:t> </a:t>
            </a:r>
            <a:r>
              <a:rPr lang="en-US" altLang="en-US" sz="3200" i="1" dirty="0">
                <a:solidFill>
                  <a:srgbClr val="008380"/>
                </a:solidFill>
              </a:rPr>
              <a:t>left</a:t>
            </a:r>
            <a:r>
              <a:rPr lang="en-US" altLang="en-US" sz="3200" dirty="0">
                <a:solidFill>
                  <a:srgbClr val="008380"/>
                </a:solidFill>
              </a:rPr>
              <a:t>[</a:t>
            </a:r>
            <a:r>
              <a:rPr lang="en-US" altLang="en-US" sz="3200" i="1" dirty="0">
                <a:solidFill>
                  <a:srgbClr val="008380"/>
                </a:solidFill>
              </a:rPr>
              <a:t>x</a:t>
            </a:r>
            <a:r>
              <a:rPr lang="en-US" altLang="en-US" sz="3200" dirty="0">
                <a:solidFill>
                  <a:srgbClr val="008380"/>
                </a:solidFill>
              </a:rPr>
              <a:t>]</a:t>
            </a:r>
            <a:r>
              <a:rPr lang="en-US" altLang="en-US" sz="3200" i="1" dirty="0">
                <a:solidFill>
                  <a:srgbClr val="008380"/>
                </a:solidFill>
              </a:rPr>
              <a:t>, </a:t>
            </a:r>
            <a:r>
              <a:rPr lang="en-US" altLang="en-US" sz="3200" i="1" dirty="0" err="1">
                <a:solidFill>
                  <a:srgbClr val="008380"/>
                </a:solidFill>
              </a:rPr>
              <a:t>i</a:t>
            </a:r>
            <a:r>
              <a:rPr lang="en-US" altLang="en-US" sz="1600" i="1" dirty="0">
                <a:solidFill>
                  <a:srgbClr val="008380"/>
                </a:solidFill>
              </a:rPr>
              <a:t> </a:t>
            </a:r>
            <a:r>
              <a:rPr lang="en-US" altLang="en-US" sz="3200" dirty="0">
                <a:solidFill>
                  <a:srgbClr val="008380"/>
                </a:solidFill>
              </a:rPr>
              <a:t>)</a:t>
            </a:r>
          </a:p>
          <a:p>
            <a:pPr lvl="2">
              <a:lnSpc>
                <a:spcPct val="85000"/>
              </a:lnSpc>
              <a:spcBef>
                <a:spcPct val="5000"/>
              </a:spcBef>
            </a:pPr>
            <a:r>
              <a:rPr lang="en-US" altLang="en-US" sz="3200" b="1" dirty="0"/>
              <a:t>else return </a:t>
            </a:r>
            <a:r>
              <a:rPr lang="en-US" altLang="en-US" sz="3200" dirty="0"/>
              <a:t>OS-S</a:t>
            </a:r>
            <a:r>
              <a:rPr lang="en-US" altLang="en-US" dirty="0"/>
              <a:t>ELECT</a:t>
            </a:r>
            <a:r>
              <a:rPr lang="en-US" altLang="en-US" sz="3200" dirty="0">
                <a:solidFill>
                  <a:srgbClr val="008380"/>
                </a:solidFill>
              </a:rPr>
              <a:t>(</a:t>
            </a:r>
            <a:r>
              <a:rPr lang="en-US" altLang="en-US" sz="1200" dirty="0">
                <a:solidFill>
                  <a:srgbClr val="008380"/>
                </a:solidFill>
              </a:rPr>
              <a:t> </a:t>
            </a:r>
            <a:r>
              <a:rPr lang="en-US" altLang="en-US" sz="3200" i="1" dirty="0">
                <a:solidFill>
                  <a:srgbClr val="008380"/>
                </a:solidFill>
              </a:rPr>
              <a:t>right</a:t>
            </a:r>
            <a:r>
              <a:rPr lang="en-US" altLang="en-US" sz="3200" dirty="0">
                <a:solidFill>
                  <a:srgbClr val="008380"/>
                </a:solidFill>
              </a:rPr>
              <a:t>[</a:t>
            </a:r>
            <a:r>
              <a:rPr lang="en-US" altLang="en-US" sz="3200" i="1" dirty="0">
                <a:solidFill>
                  <a:srgbClr val="008380"/>
                </a:solidFill>
              </a:rPr>
              <a:t>x</a:t>
            </a:r>
            <a:r>
              <a:rPr lang="en-US" altLang="en-US" sz="3200" dirty="0">
                <a:solidFill>
                  <a:srgbClr val="008380"/>
                </a:solidFill>
              </a:rPr>
              <a:t>]</a:t>
            </a:r>
            <a:r>
              <a:rPr lang="en-US" altLang="en-US" sz="3200" i="1" dirty="0">
                <a:solidFill>
                  <a:srgbClr val="008380"/>
                </a:solidFill>
              </a:rPr>
              <a:t>, </a:t>
            </a:r>
            <a:r>
              <a:rPr lang="en-US" altLang="en-US" sz="3200" i="1" dirty="0" err="1">
                <a:solidFill>
                  <a:srgbClr val="008380"/>
                </a:solidFill>
              </a:rPr>
              <a:t>i</a:t>
            </a:r>
            <a:r>
              <a:rPr lang="en-US" altLang="en-US" sz="3200" i="1" dirty="0">
                <a:solidFill>
                  <a:srgbClr val="008380"/>
                </a:solidFill>
              </a:rPr>
              <a:t> – k</a:t>
            </a:r>
            <a:r>
              <a:rPr lang="en-US" altLang="en-US" sz="1600" i="1" dirty="0">
                <a:solidFill>
                  <a:srgbClr val="008380"/>
                </a:solidFill>
              </a:rPr>
              <a:t> </a:t>
            </a:r>
            <a:r>
              <a:rPr lang="en-US" altLang="en-US" sz="3200" dirty="0">
                <a:solidFill>
                  <a:srgbClr val="008380"/>
                </a:solidFill>
              </a:rPr>
              <a:t>)</a:t>
            </a:r>
          </a:p>
        </p:txBody>
      </p:sp>
      <p:sp>
        <p:nvSpPr>
          <p:cNvPr id="407582" name="Text Box 30">
            <a:extLst>
              <a:ext uri="{FF2B5EF4-FFF2-40B4-BE49-F238E27FC236}">
                <a16:creationId xmlns:a16="http://schemas.microsoft.com/office/drawing/2014/main" id="{00EE0D43-B71D-2581-E017-E11D6542C3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1365250"/>
            <a:ext cx="7823200" cy="92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85000"/>
              </a:lnSpc>
              <a:spcBef>
                <a:spcPct val="5000"/>
              </a:spcBef>
            </a:pPr>
            <a:r>
              <a:rPr lang="en-US" altLang="en-US" b="1">
                <a:solidFill>
                  <a:schemeClr val="accent2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Implementation trick:</a:t>
            </a:r>
            <a:r>
              <a:rPr lang="en-US" altLang="en-US">
                <a:ea typeface="Arial Unicode MS" panose="020B0604020202020204" pitchFamily="34" charset="-128"/>
                <a:cs typeface="Arial Unicode MS" panose="020B0604020202020204" pitchFamily="34" charset="-128"/>
              </a:rPr>
              <a:t> Use a </a:t>
            </a:r>
            <a:r>
              <a:rPr lang="en-US" altLang="en-US" b="1" i="1">
                <a:solidFill>
                  <a:schemeClr val="accent2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sentinel</a:t>
            </a:r>
            <a:r>
              <a:rPr lang="en-US" altLang="en-US">
                <a:ea typeface="Arial Unicode MS" panose="020B0604020202020204" pitchFamily="34" charset="-128"/>
                <a:cs typeface="Arial Unicode MS" panose="020B0604020202020204" pitchFamily="34" charset="-128"/>
              </a:rPr>
              <a:t> (dummy record) for </a:t>
            </a:r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NIL</a:t>
            </a:r>
            <a:r>
              <a:rPr lang="en-US" altLang="en-US">
                <a:ea typeface="Arial Unicode MS" panose="020B0604020202020204" pitchFamily="34" charset="-128"/>
                <a:cs typeface="Arial Unicode MS" panose="020B0604020202020204" pitchFamily="34" charset="-128"/>
              </a:rPr>
              <a:t> such that</a:t>
            </a:r>
            <a:r>
              <a:rPr lang="en-US" altLang="en-US" i="1"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en-US" i="1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size</a:t>
            </a:r>
            <a:r>
              <a:rPr lang="en-US" altLang="en-US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[</a:t>
            </a:r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NIL</a:t>
            </a:r>
            <a:r>
              <a:rPr lang="en-US" altLang="en-US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] = 0</a:t>
            </a:r>
            <a:r>
              <a:rPr lang="en-US" altLang="en-US"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Rectangle 2">
            <a:extLst>
              <a:ext uri="{FF2B5EF4-FFF2-40B4-BE49-F238E27FC236}">
                <a16:creationId xmlns:a16="http://schemas.microsoft.com/office/drawing/2014/main" id="{FC964E33-6C9F-9ACB-198C-7E965EB792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sp>
        <p:nvSpPr>
          <p:cNvPr id="409603" name="Oval 3">
            <a:extLst>
              <a:ext uri="{FF2B5EF4-FFF2-40B4-BE49-F238E27FC236}">
                <a16:creationId xmlns:a16="http://schemas.microsoft.com/office/drawing/2014/main" id="{7B7FA7AA-653F-8BDA-4F97-A32BF4A631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4850" y="2179638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M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9</a:t>
            </a:r>
          </a:p>
        </p:txBody>
      </p:sp>
      <p:cxnSp>
        <p:nvCxnSpPr>
          <p:cNvPr id="409604" name="AutoShape 4">
            <a:extLst>
              <a:ext uri="{FF2B5EF4-FFF2-40B4-BE49-F238E27FC236}">
                <a16:creationId xmlns:a16="http://schemas.microsoft.com/office/drawing/2014/main" id="{243BBDFB-9D8B-5DEF-F876-11866BECC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03" idx="2"/>
            <a:endCxn id="409603" idx="6"/>
          </p:cNvCxnSpPr>
          <p:nvPr/>
        </p:nvCxnSpPr>
        <p:spPr bwMode="auto">
          <a:xfrm>
            <a:off x="4514850" y="2522538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09605" name="Oval 5">
            <a:extLst>
              <a:ext uri="{FF2B5EF4-FFF2-40B4-BE49-F238E27FC236}">
                <a16:creationId xmlns:a16="http://schemas.microsoft.com/office/drawing/2014/main" id="{17DDADFD-9341-AB83-253A-871D5B5A52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250" y="3017838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C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5</a:t>
            </a:r>
          </a:p>
        </p:txBody>
      </p:sp>
      <p:cxnSp>
        <p:nvCxnSpPr>
          <p:cNvPr id="409606" name="AutoShape 6">
            <a:extLst>
              <a:ext uri="{FF2B5EF4-FFF2-40B4-BE49-F238E27FC236}">
                <a16:creationId xmlns:a16="http://schemas.microsoft.com/office/drawing/2014/main" id="{0EC3DD37-F396-B5AE-0FB3-EF44A4C14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05" idx="2"/>
            <a:endCxn id="409605" idx="6"/>
          </p:cNvCxnSpPr>
          <p:nvPr/>
        </p:nvCxnSpPr>
        <p:spPr bwMode="auto">
          <a:xfrm>
            <a:off x="2000250" y="3360738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09607" name="Oval 7">
            <a:extLst>
              <a:ext uri="{FF2B5EF4-FFF2-40B4-BE49-F238E27FC236}">
                <a16:creationId xmlns:a16="http://schemas.microsoft.com/office/drawing/2014/main" id="{77C1B361-1F49-1770-90D9-B0C1AA543B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0" y="3906838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A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1</a:t>
            </a:r>
          </a:p>
        </p:txBody>
      </p:sp>
      <p:cxnSp>
        <p:nvCxnSpPr>
          <p:cNvPr id="409608" name="AutoShape 8">
            <a:extLst>
              <a:ext uri="{FF2B5EF4-FFF2-40B4-BE49-F238E27FC236}">
                <a16:creationId xmlns:a16="http://schemas.microsoft.com/office/drawing/2014/main" id="{9EC7241B-2A6A-5AE8-E303-4548F5B3DC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07" idx="2"/>
            <a:endCxn id="409607" idx="6"/>
          </p:cNvCxnSpPr>
          <p:nvPr/>
        </p:nvCxnSpPr>
        <p:spPr bwMode="auto">
          <a:xfrm>
            <a:off x="857250" y="4249738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09609" name="Oval 9">
            <a:extLst>
              <a:ext uri="{FF2B5EF4-FFF2-40B4-BE49-F238E27FC236}">
                <a16:creationId xmlns:a16="http://schemas.microsoft.com/office/drawing/2014/main" id="{DE0E07F1-34F8-15C2-006D-1806733C5D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8975" y="3906838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F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3</a:t>
            </a:r>
          </a:p>
        </p:txBody>
      </p:sp>
      <p:cxnSp>
        <p:nvCxnSpPr>
          <p:cNvPr id="409610" name="AutoShape 10">
            <a:extLst>
              <a:ext uri="{FF2B5EF4-FFF2-40B4-BE49-F238E27FC236}">
                <a16:creationId xmlns:a16="http://schemas.microsoft.com/office/drawing/2014/main" id="{AE283B7A-A954-5EA7-E260-5EB4C84F88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09" idx="2"/>
            <a:endCxn id="409609" idx="6"/>
          </p:cNvCxnSpPr>
          <p:nvPr/>
        </p:nvCxnSpPr>
        <p:spPr bwMode="auto">
          <a:xfrm>
            <a:off x="3228975" y="4249738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09611" name="Oval 11">
            <a:extLst>
              <a:ext uri="{FF2B5EF4-FFF2-40B4-BE49-F238E27FC236}">
                <a16:creationId xmlns:a16="http://schemas.microsoft.com/office/drawing/2014/main" id="{DACDBBAE-C889-7930-FCEC-1130584AF3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1250" y="3906838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N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1</a:t>
            </a:r>
          </a:p>
        </p:txBody>
      </p:sp>
      <p:cxnSp>
        <p:nvCxnSpPr>
          <p:cNvPr id="409612" name="AutoShape 12">
            <a:extLst>
              <a:ext uri="{FF2B5EF4-FFF2-40B4-BE49-F238E27FC236}">
                <a16:creationId xmlns:a16="http://schemas.microsoft.com/office/drawing/2014/main" id="{A5102FDC-0868-E685-D995-26005E3DC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11" idx="2"/>
            <a:endCxn id="409611" idx="6"/>
          </p:cNvCxnSpPr>
          <p:nvPr/>
        </p:nvCxnSpPr>
        <p:spPr bwMode="auto">
          <a:xfrm>
            <a:off x="6191250" y="4249738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09613" name="Oval 13">
            <a:extLst>
              <a:ext uri="{FF2B5EF4-FFF2-40B4-BE49-F238E27FC236}">
                <a16:creationId xmlns:a16="http://schemas.microsoft.com/office/drawing/2014/main" id="{4D2F83F8-1B70-FAA8-672E-60D6CC9270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3906838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Q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1</a:t>
            </a:r>
          </a:p>
        </p:txBody>
      </p:sp>
      <p:cxnSp>
        <p:nvCxnSpPr>
          <p:cNvPr id="409614" name="AutoShape 14">
            <a:extLst>
              <a:ext uri="{FF2B5EF4-FFF2-40B4-BE49-F238E27FC236}">
                <a16:creationId xmlns:a16="http://schemas.microsoft.com/office/drawing/2014/main" id="{A56317CD-2076-585A-D181-9FB4E6DBB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13" idx="2"/>
            <a:endCxn id="409613" idx="6"/>
          </p:cNvCxnSpPr>
          <p:nvPr/>
        </p:nvCxnSpPr>
        <p:spPr bwMode="auto">
          <a:xfrm>
            <a:off x="7772400" y="4249738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09615" name="Oval 15">
            <a:extLst>
              <a:ext uri="{FF2B5EF4-FFF2-40B4-BE49-F238E27FC236}">
                <a16:creationId xmlns:a16="http://schemas.microsoft.com/office/drawing/2014/main" id="{69E334B3-DAD0-2719-D594-DA8DCCCD47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1825" y="3043238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P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3</a:t>
            </a:r>
          </a:p>
        </p:txBody>
      </p:sp>
      <p:cxnSp>
        <p:nvCxnSpPr>
          <p:cNvPr id="409616" name="AutoShape 16">
            <a:extLst>
              <a:ext uri="{FF2B5EF4-FFF2-40B4-BE49-F238E27FC236}">
                <a16:creationId xmlns:a16="http://schemas.microsoft.com/office/drawing/2014/main" id="{9CFEEDDD-C0FA-2254-8683-D0C52DA48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15" idx="2"/>
            <a:endCxn id="409615" idx="6"/>
          </p:cNvCxnSpPr>
          <p:nvPr/>
        </p:nvCxnSpPr>
        <p:spPr bwMode="auto">
          <a:xfrm>
            <a:off x="6981825" y="3386138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09617" name="Oval 17">
            <a:extLst>
              <a:ext uri="{FF2B5EF4-FFF2-40B4-BE49-F238E27FC236}">
                <a16:creationId xmlns:a16="http://schemas.microsoft.com/office/drawing/2014/main" id="{3EC3BCE1-2166-3AB7-CAEB-EA50EBD7D7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9550" y="4770438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H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1</a:t>
            </a:r>
          </a:p>
        </p:txBody>
      </p:sp>
      <p:cxnSp>
        <p:nvCxnSpPr>
          <p:cNvPr id="409618" name="AutoShape 18">
            <a:extLst>
              <a:ext uri="{FF2B5EF4-FFF2-40B4-BE49-F238E27FC236}">
                <a16:creationId xmlns:a16="http://schemas.microsoft.com/office/drawing/2014/main" id="{82FC338F-4951-32C1-5D63-757B0A1BA2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17" idx="2"/>
            <a:endCxn id="409617" idx="6"/>
          </p:cNvCxnSpPr>
          <p:nvPr/>
        </p:nvCxnSpPr>
        <p:spPr bwMode="auto">
          <a:xfrm>
            <a:off x="4019550" y="5113338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09619" name="Oval 19">
            <a:extLst>
              <a:ext uri="{FF2B5EF4-FFF2-40B4-BE49-F238E27FC236}">
                <a16:creationId xmlns:a16="http://schemas.microsoft.com/office/drawing/2014/main" id="{B11CB596-A304-C30B-6B1C-833477F0C4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770438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D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1</a:t>
            </a:r>
          </a:p>
        </p:txBody>
      </p:sp>
      <p:cxnSp>
        <p:nvCxnSpPr>
          <p:cNvPr id="409620" name="AutoShape 20">
            <a:extLst>
              <a:ext uri="{FF2B5EF4-FFF2-40B4-BE49-F238E27FC236}">
                <a16:creationId xmlns:a16="http://schemas.microsoft.com/office/drawing/2014/main" id="{B01385AB-0F98-9F59-7814-1A6523E8E4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19" idx="2"/>
            <a:endCxn id="409619" idx="6"/>
          </p:cNvCxnSpPr>
          <p:nvPr/>
        </p:nvCxnSpPr>
        <p:spPr bwMode="auto">
          <a:xfrm>
            <a:off x="2438400" y="5113338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09621" name="AutoShape 21">
            <a:extLst>
              <a:ext uri="{FF2B5EF4-FFF2-40B4-BE49-F238E27FC236}">
                <a16:creationId xmlns:a16="http://schemas.microsoft.com/office/drawing/2014/main" id="{2FBA512A-4A86-8AC2-41BA-18EE9D4E85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03" idx="3"/>
            <a:endCxn id="409605" idx="7"/>
          </p:cNvCxnSpPr>
          <p:nvPr/>
        </p:nvCxnSpPr>
        <p:spPr bwMode="auto">
          <a:xfrm flipH="1">
            <a:off x="2586038" y="2765425"/>
            <a:ext cx="2028825" cy="3524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09622" name="AutoShape 22">
            <a:extLst>
              <a:ext uri="{FF2B5EF4-FFF2-40B4-BE49-F238E27FC236}">
                <a16:creationId xmlns:a16="http://schemas.microsoft.com/office/drawing/2014/main" id="{894B2506-5460-140D-27AE-A28EC008FD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15" idx="1"/>
            <a:endCxn id="409603" idx="5"/>
          </p:cNvCxnSpPr>
          <p:nvPr/>
        </p:nvCxnSpPr>
        <p:spPr bwMode="auto">
          <a:xfrm flipH="1" flipV="1">
            <a:off x="5100638" y="2765425"/>
            <a:ext cx="1981200" cy="3778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09623" name="AutoShape 23">
            <a:extLst>
              <a:ext uri="{FF2B5EF4-FFF2-40B4-BE49-F238E27FC236}">
                <a16:creationId xmlns:a16="http://schemas.microsoft.com/office/drawing/2014/main" id="{F57E0320-4C68-CAAA-A1E7-1E6AF35A14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07" idx="7"/>
            <a:endCxn id="409605" idx="3"/>
          </p:cNvCxnSpPr>
          <p:nvPr/>
        </p:nvCxnSpPr>
        <p:spPr bwMode="auto">
          <a:xfrm flipV="1">
            <a:off x="1443038" y="3603625"/>
            <a:ext cx="657225" cy="4032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09625" name="AutoShape 25">
            <a:extLst>
              <a:ext uri="{FF2B5EF4-FFF2-40B4-BE49-F238E27FC236}">
                <a16:creationId xmlns:a16="http://schemas.microsoft.com/office/drawing/2014/main" id="{082E8D10-4333-7F42-A5FC-56A49031FE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15" idx="3"/>
            <a:endCxn id="409611" idx="7"/>
          </p:cNvCxnSpPr>
          <p:nvPr/>
        </p:nvCxnSpPr>
        <p:spPr bwMode="auto">
          <a:xfrm flipH="1">
            <a:off x="6777038" y="3629025"/>
            <a:ext cx="304800" cy="3778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09626" name="AutoShape 26">
            <a:extLst>
              <a:ext uri="{FF2B5EF4-FFF2-40B4-BE49-F238E27FC236}">
                <a16:creationId xmlns:a16="http://schemas.microsoft.com/office/drawing/2014/main" id="{473A38BB-D7FE-6D33-BB70-936EB1620E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15" idx="5"/>
            <a:endCxn id="409613" idx="1"/>
          </p:cNvCxnSpPr>
          <p:nvPr/>
        </p:nvCxnSpPr>
        <p:spPr bwMode="auto">
          <a:xfrm>
            <a:off x="7567613" y="3629025"/>
            <a:ext cx="304800" cy="3778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09627" name="AutoShape 27">
            <a:extLst>
              <a:ext uri="{FF2B5EF4-FFF2-40B4-BE49-F238E27FC236}">
                <a16:creationId xmlns:a16="http://schemas.microsoft.com/office/drawing/2014/main" id="{5D8C403B-CF93-A3ED-D5D4-680C914C4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19" idx="7"/>
            <a:endCxn id="409609" idx="3"/>
          </p:cNvCxnSpPr>
          <p:nvPr/>
        </p:nvCxnSpPr>
        <p:spPr bwMode="auto">
          <a:xfrm flipV="1">
            <a:off x="3024188" y="4492625"/>
            <a:ext cx="304800" cy="3778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09629" name="Text Box 29">
            <a:extLst>
              <a:ext uri="{FF2B5EF4-FFF2-40B4-BE49-F238E27FC236}">
                <a16:creationId xmlns:a16="http://schemas.microsoft.com/office/drawing/2014/main" id="{BB1E3099-BFAF-B964-F4C2-7BBE81DF5E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295400"/>
            <a:ext cx="33639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>
                <a:ea typeface="Arial Unicode MS" panose="020B0604020202020204" pitchFamily="34" charset="-128"/>
                <a:cs typeface="Arial Unicode MS" panose="020B0604020202020204" pitchFamily="34" charset="-128"/>
              </a:rPr>
              <a:t>OS-S</a:t>
            </a:r>
            <a:r>
              <a:rPr lang="en-US" altLang="en-US" sz="2400">
                <a:ea typeface="Arial Unicode MS" panose="020B0604020202020204" pitchFamily="34" charset="-128"/>
                <a:cs typeface="Arial Unicode MS" panose="020B0604020202020204" pitchFamily="34" charset="-128"/>
              </a:rPr>
              <a:t>ELECT</a:t>
            </a:r>
            <a:r>
              <a:rPr lang="en-US" altLang="en-US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en-US" altLang="en-US" i="1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root</a:t>
            </a:r>
            <a:r>
              <a:rPr lang="en-US" altLang="en-US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, 5)</a:t>
            </a:r>
          </a:p>
        </p:txBody>
      </p:sp>
      <p:sp>
        <p:nvSpPr>
          <p:cNvPr id="409630" name="Text Box 30">
            <a:extLst>
              <a:ext uri="{FF2B5EF4-FFF2-40B4-BE49-F238E27FC236}">
                <a16:creationId xmlns:a16="http://schemas.microsoft.com/office/drawing/2014/main" id="{950CEFE9-1576-2320-3ACF-900640C4E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2103438"/>
            <a:ext cx="795338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altLang="en-US" sz="2400" i="1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i</a:t>
            </a:r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= 5</a:t>
            </a:r>
          </a:p>
          <a:p>
            <a:pPr algn="l">
              <a:lnSpc>
                <a:spcPct val="90000"/>
              </a:lnSpc>
            </a:pPr>
            <a:r>
              <a:rPr lang="en-US" altLang="en-US" sz="2400" i="1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k</a:t>
            </a:r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= 6</a:t>
            </a:r>
          </a:p>
        </p:txBody>
      </p:sp>
      <p:grpSp>
        <p:nvGrpSpPr>
          <p:cNvPr id="409654" name="Group 54" descr="root node">
            <a:extLst>
              <a:ext uri="{FF2B5EF4-FFF2-40B4-BE49-F238E27FC236}">
                <a16:creationId xmlns:a16="http://schemas.microsoft.com/office/drawing/2014/main" id="{7FA785C8-5A72-F5ED-ADE5-DD8DD12BC032}"/>
              </a:ext>
            </a:extLst>
          </p:cNvPr>
          <p:cNvGrpSpPr>
            <a:grpSpLocks/>
          </p:cNvGrpSpPr>
          <p:nvPr/>
        </p:nvGrpSpPr>
        <p:grpSpPr bwMode="auto">
          <a:xfrm>
            <a:off x="4514850" y="2179638"/>
            <a:ext cx="671513" cy="685800"/>
            <a:chOff x="2844" y="1440"/>
            <a:chExt cx="423" cy="432"/>
          </a:xfrm>
        </p:grpSpPr>
        <p:sp>
          <p:nvSpPr>
            <p:cNvPr id="409631" name="Oval 31">
              <a:extLst>
                <a:ext uri="{FF2B5EF4-FFF2-40B4-BE49-F238E27FC236}">
                  <a16:creationId xmlns:a16="http://schemas.microsoft.com/office/drawing/2014/main" id="{23130AA5-2D33-D346-C4B4-C894AB4BB0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4" y="1440"/>
              <a:ext cx="423" cy="432"/>
            </a:xfrm>
            <a:prstGeom prst="ellipse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M</a:t>
              </a:r>
            </a:p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9</a:t>
              </a:r>
            </a:p>
          </p:txBody>
        </p:sp>
        <p:cxnSp>
          <p:nvCxnSpPr>
            <p:cNvPr id="409632" name="AutoShape 32">
              <a:extLst>
                <a:ext uri="{FF2B5EF4-FFF2-40B4-BE49-F238E27FC236}">
                  <a16:creationId xmlns:a16="http://schemas.microsoft.com/office/drawing/2014/main" id="{198F23E7-E90D-26AC-4C89-B1B2809E4D3A}"/>
                </a:ext>
              </a:extLst>
            </p:cNvPr>
            <p:cNvCxnSpPr>
              <a:cxnSpLocks noChangeShapeType="1"/>
              <a:stCxn id="409631" idx="2"/>
              <a:endCxn id="409631" idx="6"/>
            </p:cNvCxnSpPr>
            <p:nvPr/>
          </p:nvCxnSpPr>
          <p:spPr bwMode="auto">
            <a:xfrm>
              <a:off x="2844" y="1656"/>
              <a:ext cx="423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cxnSp>
        <p:nvCxnSpPr>
          <p:cNvPr id="409634" name="AutoShape 34">
            <a:extLst>
              <a:ext uri="{FF2B5EF4-FFF2-40B4-BE49-F238E27FC236}">
                <a16:creationId xmlns:a16="http://schemas.microsoft.com/office/drawing/2014/main" id="{DAECC6DA-67F7-925C-6413-6C5DD9EFC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31" idx="3"/>
            <a:endCxn id="409605" idx="7"/>
          </p:cNvCxnSpPr>
          <p:nvPr/>
        </p:nvCxnSpPr>
        <p:spPr bwMode="auto">
          <a:xfrm flipH="1">
            <a:off x="2586038" y="2765425"/>
            <a:ext cx="2027237" cy="352425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grpSp>
        <p:nvGrpSpPr>
          <p:cNvPr id="409655" name="Group 55">
            <a:extLst>
              <a:ext uri="{FF2B5EF4-FFF2-40B4-BE49-F238E27FC236}">
                <a16:creationId xmlns:a16="http://schemas.microsoft.com/office/drawing/2014/main" id="{6BFDCD37-5829-9D03-320A-6982DBAA2E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2000250" y="3017838"/>
            <a:ext cx="685800" cy="685800"/>
            <a:chOff x="1260" y="1968"/>
            <a:chExt cx="432" cy="432"/>
          </a:xfrm>
        </p:grpSpPr>
        <p:sp>
          <p:nvSpPr>
            <p:cNvPr id="409638" name="Oval 38">
              <a:extLst>
                <a:ext uri="{FF2B5EF4-FFF2-40B4-BE49-F238E27FC236}">
                  <a16:creationId xmlns:a16="http://schemas.microsoft.com/office/drawing/2014/main" id="{C7BB3280-CD13-F92C-18F6-B4FAF5A52E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0" y="1968"/>
              <a:ext cx="432" cy="432"/>
            </a:xfrm>
            <a:prstGeom prst="ellipse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C</a:t>
              </a:r>
            </a:p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5</a:t>
              </a:r>
            </a:p>
          </p:txBody>
        </p:sp>
        <p:cxnSp>
          <p:nvCxnSpPr>
            <p:cNvPr id="409639" name="AutoShape 39">
              <a:extLst>
                <a:ext uri="{FF2B5EF4-FFF2-40B4-BE49-F238E27FC236}">
                  <a16:creationId xmlns:a16="http://schemas.microsoft.com/office/drawing/2014/main" id="{59EEBEE3-4D3D-D107-920C-32B5BB5F75BD}"/>
                </a:ext>
              </a:extLst>
            </p:cNvPr>
            <p:cNvCxnSpPr>
              <a:cxnSpLocks noChangeShapeType="1"/>
              <a:stCxn id="409638" idx="2"/>
              <a:endCxn id="409638" idx="6"/>
            </p:cNvCxnSpPr>
            <p:nvPr/>
          </p:nvCxnSpPr>
          <p:spPr bwMode="auto">
            <a:xfrm>
              <a:off x="1260" y="2184"/>
              <a:ext cx="43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sp>
        <p:nvSpPr>
          <p:cNvPr id="409640" name="Rectangle 40">
            <a:extLst>
              <a:ext uri="{FF2B5EF4-FFF2-40B4-BE49-F238E27FC236}">
                <a16:creationId xmlns:a16="http://schemas.microsoft.com/office/drawing/2014/main" id="{5FBD39A0-2F52-B1B2-DC9D-6F46598156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0" y="2922588"/>
            <a:ext cx="1047750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altLang="en-US" sz="2400" i="1" dirty="0" err="1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i</a:t>
            </a:r>
            <a:r>
              <a:rPr lang="en-US" altLang="en-US" sz="2400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= 5</a:t>
            </a:r>
          </a:p>
          <a:p>
            <a:pPr algn="l">
              <a:lnSpc>
                <a:spcPct val="90000"/>
              </a:lnSpc>
            </a:pPr>
            <a:r>
              <a:rPr lang="en-US" altLang="en-US" sz="2400" i="1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k</a:t>
            </a:r>
            <a:r>
              <a:rPr lang="en-US" altLang="en-US" sz="2400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= 2</a:t>
            </a:r>
          </a:p>
        </p:txBody>
      </p:sp>
      <p:cxnSp>
        <p:nvCxnSpPr>
          <p:cNvPr id="409624" name="AutoShape 24">
            <a:extLst>
              <a:ext uri="{FF2B5EF4-FFF2-40B4-BE49-F238E27FC236}">
                <a16:creationId xmlns:a16="http://schemas.microsoft.com/office/drawing/2014/main" id="{E271E414-4C83-4EFD-4F58-3D53B91B4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05" idx="5"/>
            <a:endCxn id="409609" idx="1"/>
          </p:cNvCxnSpPr>
          <p:nvPr/>
        </p:nvCxnSpPr>
        <p:spPr bwMode="auto">
          <a:xfrm>
            <a:off x="2586038" y="3603625"/>
            <a:ext cx="742950" cy="4032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09646" name="AutoShape 46">
            <a:extLst>
              <a:ext uri="{FF2B5EF4-FFF2-40B4-BE49-F238E27FC236}">
                <a16:creationId xmlns:a16="http://schemas.microsoft.com/office/drawing/2014/main" id="{09EA7D35-2881-220C-7EE5-1B15E6242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38" idx="5"/>
            <a:endCxn id="409609" idx="1"/>
          </p:cNvCxnSpPr>
          <p:nvPr/>
        </p:nvCxnSpPr>
        <p:spPr bwMode="auto">
          <a:xfrm>
            <a:off x="2586038" y="3603625"/>
            <a:ext cx="742950" cy="403225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09641" name="Rectangle 41">
            <a:extLst>
              <a:ext uri="{FF2B5EF4-FFF2-40B4-BE49-F238E27FC236}">
                <a16:creationId xmlns:a16="http://schemas.microsoft.com/office/drawing/2014/main" id="{3C7F8336-D064-EAD3-66C4-72FDF1D38F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3856038"/>
            <a:ext cx="1085850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altLang="en-US" sz="2400" i="1" dirty="0" err="1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i</a:t>
            </a:r>
            <a:r>
              <a:rPr lang="en-US" altLang="en-US" sz="2400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= 3</a:t>
            </a:r>
          </a:p>
          <a:p>
            <a:pPr algn="l">
              <a:lnSpc>
                <a:spcPct val="90000"/>
              </a:lnSpc>
            </a:pPr>
            <a:r>
              <a:rPr lang="en-US" altLang="en-US" sz="2400" i="1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k</a:t>
            </a:r>
            <a:r>
              <a:rPr lang="en-US" altLang="en-US" sz="2400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= 2</a:t>
            </a:r>
          </a:p>
        </p:txBody>
      </p:sp>
      <p:grpSp>
        <p:nvGrpSpPr>
          <p:cNvPr id="409656" name="Group 56">
            <a:extLst>
              <a:ext uri="{FF2B5EF4-FFF2-40B4-BE49-F238E27FC236}">
                <a16:creationId xmlns:a16="http://schemas.microsoft.com/office/drawing/2014/main" id="{AB39313A-3C46-57EF-71CF-EC0DE81D7B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3228975" y="3906838"/>
            <a:ext cx="685800" cy="685800"/>
            <a:chOff x="2034" y="2528"/>
            <a:chExt cx="432" cy="432"/>
          </a:xfrm>
        </p:grpSpPr>
        <p:sp>
          <p:nvSpPr>
            <p:cNvPr id="409647" name="Oval 47">
              <a:extLst>
                <a:ext uri="{FF2B5EF4-FFF2-40B4-BE49-F238E27FC236}">
                  <a16:creationId xmlns:a16="http://schemas.microsoft.com/office/drawing/2014/main" id="{25D12AC1-0860-F33C-BEDE-C16000675F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4" y="2528"/>
              <a:ext cx="432" cy="432"/>
            </a:xfrm>
            <a:prstGeom prst="ellipse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F</a:t>
              </a:r>
            </a:p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3</a:t>
              </a:r>
            </a:p>
          </p:txBody>
        </p:sp>
        <p:cxnSp>
          <p:nvCxnSpPr>
            <p:cNvPr id="409648" name="AutoShape 48">
              <a:extLst>
                <a:ext uri="{FF2B5EF4-FFF2-40B4-BE49-F238E27FC236}">
                  <a16:creationId xmlns:a16="http://schemas.microsoft.com/office/drawing/2014/main" id="{0718F0BA-FBD8-3493-8A83-1A2A659BCCF9}"/>
                </a:ext>
              </a:extLst>
            </p:cNvPr>
            <p:cNvCxnSpPr>
              <a:cxnSpLocks noChangeShapeType="1"/>
              <a:stCxn id="409647" idx="2"/>
              <a:endCxn id="409647" idx="6"/>
            </p:cNvCxnSpPr>
            <p:nvPr/>
          </p:nvCxnSpPr>
          <p:spPr bwMode="auto">
            <a:xfrm>
              <a:off x="2034" y="2744"/>
              <a:ext cx="43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cxnSp>
        <p:nvCxnSpPr>
          <p:cNvPr id="409628" name="AutoShape 28">
            <a:extLst>
              <a:ext uri="{FF2B5EF4-FFF2-40B4-BE49-F238E27FC236}">
                <a16:creationId xmlns:a16="http://schemas.microsoft.com/office/drawing/2014/main" id="{B8D62A91-E3D6-2C0B-9AAB-70AD7DCA5F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09" idx="5"/>
            <a:endCxn id="409617" idx="1"/>
          </p:cNvCxnSpPr>
          <p:nvPr/>
        </p:nvCxnSpPr>
        <p:spPr bwMode="auto">
          <a:xfrm>
            <a:off x="3814763" y="4492625"/>
            <a:ext cx="304800" cy="3778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09650" name="AutoShape 50">
            <a:extLst>
              <a:ext uri="{FF2B5EF4-FFF2-40B4-BE49-F238E27FC236}">
                <a16:creationId xmlns:a16="http://schemas.microsoft.com/office/drawing/2014/main" id="{60852DC7-3A8C-9412-2C97-003CBF06F1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47" idx="5"/>
            <a:endCxn id="409651" idx="1"/>
          </p:cNvCxnSpPr>
          <p:nvPr/>
        </p:nvCxnSpPr>
        <p:spPr bwMode="auto">
          <a:xfrm>
            <a:off x="3814763" y="4492625"/>
            <a:ext cx="304800" cy="377825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09642" name="Rectangle 42">
            <a:extLst>
              <a:ext uri="{FF2B5EF4-FFF2-40B4-BE49-F238E27FC236}">
                <a16:creationId xmlns:a16="http://schemas.microsoft.com/office/drawing/2014/main" id="{98B02BA9-F725-1B04-3527-C0E0E6661A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4770438"/>
            <a:ext cx="83820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altLang="en-US" sz="2400" i="1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i</a:t>
            </a:r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= 1</a:t>
            </a:r>
          </a:p>
          <a:p>
            <a:pPr algn="l">
              <a:lnSpc>
                <a:spcPct val="90000"/>
              </a:lnSpc>
            </a:pPr>
            <a:r>
              <a:rPr lang="en-US" altLang="en-US" sz="2400" i="1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k</a:t>
            </a:r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= 1</a:t>
            </a:r>
          </a:p>
        </p:txBody>
      </p:sp>
      <p:grpSp>
        <p:nvGrpSpPr>
          <p:cNvPr id="409657" name="Group 57">
            <a:extLst>
              <a:ext uri="{FF2B5EF4-FFF2-40B4-BE49-F238E27FC236}">
                <a16:creationId xmlns:a16="http://schemas.microsoft.com/office/drawing/2014/main" id="{6EE3F4B6-5540-D42A-7D86-24785C1EB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4019550" y="4770438"/>
            <a:ext cx="685800" cy="685800"/>
            <a:chOff x="2532" y="3072"/>
            <a:chExt cx="432" cy="432"/>
          </a:xfrm>
        </p:grpSpPr>
        <p:sp>
          <p:nvSpPr>
            <p:cNvPr id="409651" name="Oval 51">
              <a:extLst>
                <a:ext uri="{FF2B5EF4-FFF2-40B4-BE49-F238E27FC236}">
                  <a16:creationId xmlns:a16="http://schemas.microsoft.com/office/drawing/2014/main" id="{767EE051-2ACD-2E64-DFF7-7AF96EE260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2" y="3072"/>
              <a:ext cx="432" cy="432"/>
            </a:xfrm>
            <a:prstGeom prst="ellipse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H</a:t>
              </a:r>
            </a:p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1</a:t>
              </a:r>
            </a:p>
          </p:txBody>
        </p:sp>
        <p:cxnSp>
          <p:nvCxnSpPr>
            <p:cNvPr id="409652" name="AutoShape 52">
              <a:extLst>
                <a:ext uri="{FF2B5EF4-FFF2-40B4-BE49-F238E27FC236}">
                  <a16:creationId xmlns:a16="http://schemas.microsoft.com/office/drawing/2014/main" id="{01D10ABD-F33A-5BEB-0DC6-84FA160876EA}"/>
                </a:ext>
              </a:extLst>
            </p:cNvPr>
            <p:cNvCxnSpPr>
              <a:cxnSpLocks noChangeShapeType="1"/>
              <a:stCxn id="409651" idx="2"/>
              <a:endCxn id="409651" idx="6"/>
            </p:cNvCxnSpPr>
            <p:nvPr/>
          </p:nvCxnSpPr>
          <p:spPr bwMode="auto">
            <a:xfrm>
              <a:off x="2532" y="3288"/>
              <a:ext cx="43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grpSp>
        <p:nvGrpSpPr>
          <p:cNvPr id="409658" name="Group 58">
            <a:extLst>
              <a:ext uri="{FF2B5EF4-FFF2-40B4-BE49-F238E27FC236}">
                <a16:creationId xmlns:a16="http://schemas.microsoft.com/office/drawing/2014/main" id="{90DAE4E2-EF2E-3173-6FF3-35DC144C31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4019550" y="4770438"/>
            <a:ext cx="685800" cy="685800"/>
            <a:chOff x="2532" y="3072"/>
            <a:chExt cx="432" cy="432"/>
          </a:xfrm>
        </p:grpSpPr>
        <p:sp>
          <p:nvSpPr>
            <p:cNvPr id="409659" name="Oval 59">
              <a:extLst>
                <a:ext uri="{FF2B5EF4-FFF2-40B4-BE49-F238E27FC236}">
                  <a16:creationId xmlns:a16="http://schemas.microsoft.com/office/drawing/2014/main" id="{274AC866-79BD-C59E-35D2-B6E559107C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2" y="3072"/>
              <a:ext cx="432" cy="43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H</a:t>
              </a:r>
            </a:p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1</a:t>
              </a:r>
            </a:p>
          </p:txBody>
        </p:sp>
        <p:cxnSp>
          <p:nvCxnSpPr>
            <p:cNvPr id="409660" name="AutoShape 60">
              <a:extLst>
                <a:ext uri="{FF2B5EF4-FFF2-40B4-BE49-F238E27FC236}">
                  <a16:creationId xmlns:a16="http://schemas.microsoft.com/office/drawing/2014/main" id="{5E8036A8-D125-AC8D-F738-3DFC492AEAA8}"/>
                </a:ext>
              </a:extLst>
            </p:cNvPr>
            <p:cNvCxnSpPr>
              <a:cxnSpLocks noChangeShapeType="1"/>
              <a:stCxn id="409659" idx="2"/>
              <a:endCxn id="409659" idx="6"/>
            </p:cNvCxnSpPr>
            <p:nvPr/>
          </p:nvCxnSpPr>
          <p:spPr bwMode="auto">
            <a:xfrm>
              <a:off x="2532" y="3288"/>
              <a:ext cx="43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sp>
        <p:nvSpPr>
          <p:cNvPr id="409662" name="Text Box 62">
            <a:extLst>
              <a:ext uri="{FF2B5EF4-FFF2-40B4-BE49-F238E27FC236}">
                <a16:creationId xmlns:a16="http://schemas.microsoft.com/office/drawing/2014/main" id="{03436106-4E5A-78E5-D143-0D8550572E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5715000"/>
            <a:ext cx="813716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Running time </a:t>
            </a:r>
            <a:r>
              <a:rPr lang="en-US" altLang="en-US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= </a:t>
            </a:r>
            <a:r>
              <a:rPr lang="en-US" altLang="en-US" i="1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O</a:t>
            </a:r>
            <a:r>
              <a:rPr lang="en-US" altLang="en-US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en-US" altLang="en-US" i="1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h</a:t>
            </a:r>
            <a:r>
              <a:rPr lang="en-US" altLang="en-US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) = </a:t>
            </a:r>
            <a:r>
              <a:rPr lang="en-US" altLang="en-US" i="1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O</a:t>
            </a:r>
            <a:r>
              <a:rPr lang="en-US" altLang="en-US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(lg </a:t>
            </a:r>
            <a:r>
              <a:rPr lang="en-US" altLang="en-US" i="1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n</a:t>
            </a:r>
            <a:r>
              <a:rPr lang="en-US" altLang="en-US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)</a:t>
            </a:r>
            <a:r>
              <a:rPr lang="en-US" altLang="en-US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 for balanced binary trees.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409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09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409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0" grpId="0" autoUpdateAnimBg="0"/>
      <p:bldP spid="409640" grpId="0" autoUpdateAnimBg="0"/>
      <p:bldP spid="409641" grpId="0" autoUpdateAnimBg="0"/>
      <p:bldP spid="409642" grpId="0" autoUpdateAnimBg="0"/>
      <p:bldP spid="409662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223881-481D-5985-4E8A-BF3634AFEB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E20FB1C0-73DC-0B36-CA1E-162971A49F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Return the rank of an element</a:t>
            </a:r>
          </a:p>
        </p:txBody>
      </p:sp>
      <p:pic>
        <p:nvPicPr>
          <p:cNvPr id="2" name="Picture 1" descr="Pseudo-code for os-rank.">
            <a:extLst>
              <a:ext uri="{FF2B5EF4-FFF2-40B4-BE49-F238E27FC236}">
                <a16:creationId xmlns:a16="http://schemas.microsoft.com/office/drawing/2014/main" id="{75879CFC-C291-CC4A-AC47-F980C9ECF0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081" y="2514600"/>
            <a:ext cx="8829838" cy="290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336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86F746-5EAA-AA20-0687-6D05035EC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Rectangle 2">
            <a:extLst>
              <a:ext uri="{FF2B5EF4-FFF2-40B4-BE49-F238E27FC236}">
                <a16:creationId xmlns:a16="http://schemas.microsoft.com/office/drawing/2014/main" id="{EA39D7B1-392B-E582-354D-D91FA4F87A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sp>
        <p:nvSpPr>
          <p:cNvPr id="409603" name="Oval 3">
            <a:extLst>
              <a:ext uri="{FF2B5EF4-FFF2-40B4-BE49-F238E27FC236}">
                <a16:creationId xmlns:a16="http://schemas.microsoft.com/office/drawing/2014/main" id="{0C3D8A5A-9B6F-6825-7D3E-91F2CB9741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4850" y="2179638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M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9</a:t>
            </a:r>
          </a:p>
        </p:txBody>
      </p:sp>
      <p:cxnSp>
        <p:nvCxnSpPr>
          <p:cNvPr id="409604" name="AutoShape 4">
            <a:extLst>
              <a:ext uri="{FF2B5EF4-FFF2-40B4-BE49-F238E27FC236}">
                <a16:creationId xmlns:a16="http://schemas.microsoft.com/office/drawing/2014/main" id="{89C898A8-F1A3-7A9C-7A3D-55B0603FA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03" idx="2"/>
            <a:endCxn id="409603" idx="6"/>
          </p:cNvCxnSpPr>
          <p:nvPr/>
        </p:nvCxnSpPr>
        <p:spPr bwMode="auto">
          <a:xfrm>
            <a:off x="4514850" y="2522538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09605" name="Oval 5">
            <a:extLst>
              <a:ext uri="{FF2B5EF4-FFF2-40B4-BE49-F238E27FC236}">
                <a16:creationId xmlns:a16="http://schemas.microsoft.com/office/drawing/2014/main" id="{E0161EB8-722A-4ADB-0B6C-CD349D9E1E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250" y="3017838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C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5</a:t>
            </a:r>
          </a:p>
        </p:txBody>
      </p:sp>
      <p:cxnSp>
        <p:nvCxnSpPr>
          <p:cNvPr id="409606" name="AutoShape 6">
            <a:extLst>
              <a:ext uri="{FF2B5EF4-FFF2-40B4-BE49-F238E27FC236}">
                <a16:creationId xmlns:a16="http://schemas.microsoft.com/office/drawing/2014/main" id="{3CD81EAC-B525-284A-A819-3F0D1E07F9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05" idx="2"/>
            <a:endCxn id="409605" idx="6"/>
          </p:cNvCxnSpPr>
          <p:nvPr/>
        </p:nvCxnSpPr>
        <p:spPr bwMode="auto">
          <a:xfrm>
            <a:off x="2000250" y="3360738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09607" name="Oval 7">
            <a:extLst>
              <a:ext uri="{FF2B5EF4-FFF2-40B4-BE49-F238E27FC236}">
                <a16:creationId xmlns:a16="http://schemas.microsoft.com/office/drawing/2014/main" id="{A89F502B-B44B-AA0C-3C48-674C65708E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0" y="3906838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A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1</a:t>
            </a:r>
          </a:p>
        </p:txBody>
      </p:sp>
      <p:cxnSp>
        <p:nvCxnSpPr>
          <p:cNvPr id="409608" name="AutoShape 8">
            <a:extLst>
              <a:ext uri="{FF2B5EF4-FFF2-40B4-BE49-F238E27FC236}">
                <a16:creationId xmlns:a16="http://schemas.microsoft.com/office/drawing/2014/main" id="{A2C0DE92-43AA-9B0E-F22A-5FF7DD2579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07" idx="2"/>
            <a:endCxn id="409607" idx="6"/>
          </p:cNvCxnSpPr>
          <p:nvPr/>
        </p:nvCxnSpPr>
        <p:spPr bwMode="auto">
          <a:xfrm>
            <a:off x="857250" y="4249738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09609" name="Oval 9">
            <a:extLst>
              <a:ext uri="{FF2B5EF4-FFF2-40B4-BE49-F238E27FC236}">
                <a16:creationId xmlns:a16="http://schemas.microsoft.com/office/drawing/2014/main" id="{F3FF172F-27AE-AD60-DFB0-6EE7F58977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8975" y="3906838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F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3</a:t>
            </a:r>
          </a:p>
        </p:txBody>
      </p:sp>
      <p:cxnSp>
        <p:nvCxnSpPr>
          <p:cNvPr id="409610" name="AutoShape 10">
            <a:extLst>
              <a:ext uri="{FF2B5EF4-FFF2-40B4-BE49-F238E27FC236}">
                <a16:creationId xmlns:a16="http://schemas.microsoft.com/office/drawing/2014/main" id="{4E6DD650-9708-21B3-5395-C47768778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09" idx="2"/>
            <a:endCxn id="409609" idx="6"/>
          </p:cNvCxnSpPr>
          <p:nvPr/>
        </p:nvCxnSpPr>
        <p:spPr bwMode="auto">
          <a:xfrm>
            <a:off x="3228975" y="4249738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09611" name="Oval 11">
            <a:extLst>
              <a:ext uri="{FF2B5EF4-FFF2-40B4-BE49-F238E27FC236}">
                <a16:creationId xmlns:a16="http://schemas.microsoft.com/office/drawing/2014/main" id="{02DDCB3B-FC11-E31A-0E12-775EB2C10C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1250" y="3906838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N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1</a:t>
            </a:r>
          </a:p>
        </p:txBody>
      </p:sp>
      <p:cxnSp>
        <p:nvCxnSpPr>
          <p:cNvPr id="409612" name="AutoShape 12">
            <a:extLst>
              <a:ext uri="{FF2B5EF4-FFF2-40B4-BE49-F238E27FC236}">
                <a16:creationId xmlns:a16="http://schemas.microsoft.com/office/drawing/2014/main" id="{7F448ADF-01C6-F402-D928-AF5296D52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11" idx="2"/>
            <a:endCxn id="409611" idx="6"/>
          </p:cNvCxnSpPr>
          <p:nvPr/>
        </p:nvCxnSpPr>
        <p:spPr bwMode="auto">
          <a:xfrm>
            <a:off x="6191250" y="4249738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09613" name="Oval 13">
            <a:extLst>
              <a:ext uri="{FF2B5EF4-FFF2-40B4-BE49-F238E27FC236}">
                <a16:creationId xmlns:a16="http://schemas.microsoft.com/office/drawing/2014/main" id="{6218CA5A-FA4A-FF8D-E944-3E69916C4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3906838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Q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1</a:t>
            </a:r>
          </a:p>
        </p:txBody>
      </p:sp>
      <p:cxnSp>
        <p:nvCxnSpPr>
          <p:cNvPr id="409614" name="AutoShape 14">
            <a:extLst>
              <a:ext uri="{FF2B5EF4-FFF2-40B4-BE49-F238E27FC236}">
                <a16:creationId xmlns:a16="http://schemas.microsoft.com/office/drawing/2014/main" id="{EFA17A6B-30C9-F744-E695-D78DF994FF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13" idx="2"/>
            <a:endCxn id="409613" idx="6"/>
          </p:cNvCxnSpPr>
          <p:nvPr/>
        </p:nvCxnSpPr>
        <p:spPr bwMode="auto">
          <a:xfrm>
            <a:off x="7772400" y="4249738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09615" name="Oval 15">
            <a:extLst>
              <a:ext uri="{FF2B5EF4-FFF2-40B4-BE49-F238E27FC236}">
                <a16:creationId xmlns:a16="http://schemas.microsoft.com/office/drawing/2014/main" id="{009227D8-172A-2B09-C299-AADBF63BC8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1825" y="3043238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P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3</a:t>
            </a:r>
          </a:p>
        </p:txBody>
      </p:sp>
      <p:cxnSp>
        <p:nvCxnSpPr>
          <p:cNvPr id="409616" name="AutoShape 16">
            <a:extLst>
              <a:ext uri="{FF2B5EF4-FFF2-40B4-BE49-F238E27FC236}">
                <a16:creationId xmlns:a16="http://schemas.microsoft.com/office/drawing/2014/main" id="{FB388FC7-44A2-E0A9-CA6B-5C79D02BD4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15" idx="2"/>
            <a:endCxn id="409615" idx="6"/>
          </p:cNvCxnSpPr>
          <p:nvPr/>
        </p:nvCxnSpPr>
        <p:spPr bwMode="auto">
          <a:xfrm>
            <a:off x="6981825" y="3386138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09617" name="Oval 17">
            <a:extLst>
              <a:ext uri="{FF2B5EF4-FFF2-40B4-BE49-F238E27FC236}">
                <a16:creationId xmlns:a16="http://schemas.microsoft.com/office/drawing/2014/main" id="{52EFCF90-030B-8692-AF58-56A8F0DF0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9550" y="4770438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H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1</a:t>
            </a:r>
          </a:p>
        </p:txBody>
      </p:sp>
      <p:cxnSp>
        <p:nvCxnSpPr>
          <p:cNvPr id="409618" name="AutoShape 18">
            <a:extLst>
              <a:ext uri="{FF2B5EF4-FFF2-40B4-BE49-F238E27FC236}">
                <a16:creationId xmlns:a16="http://schemas.microsoft.com/office/drawing/2014/main" id="{63F20F1D-2493-49FC-C572-A495E56CC8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17" idx="2"/>
            <a:endCxn id="409617" idx="6"/>
          </p:cNvCxnSpPr>
          <p:nvPr/>
        </p:nvCxnSpPr>
        <p:spPr bwMode="auto">
          <a:xfrm>
            <a:off x="4019550" y="5113338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09619" name="Oval 19">
            <a:extLst>
              <a:ext uri="{FF2B5EF4-FFF2-40B4-BE49-F238E27FC236}">
                <a16:creationId xmlns:a16="http://schemas.microsoft.com/office/drawing/2014/main" id="{2A122BA6-7485-C485-CA0B-5901B2C0BC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770438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D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1</a:t>
            </a:r>
          </a:p>
        </p:txBody>
      </p:sp>
      <p:cxnSp>
        <p:nvCxnSpPr>
          <p:cNvPr id="409620" name="AutoShape 20">
            <a:extLst>
              <a:ext uri="{FF2B5EF4-FFF2-40B4-BE49-F238E27FC236}">
                <a16:creationId xmlns:a16="http://schemas.microsoft.com/office/drawing/2014/main" id="{C4A64DC7-7675-9A27-21AE-2FC6EE2980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19" idx="2"/>
            <a:endCxn id="409619" idx="6"/>
          </p:cNvCxnSpPr>
          <p:nvPr/>
        </p:nvCxnSpPr>
        <p:spPr bwMode="auto">
          <a:xfrm>
            <a:off x="2438400" y="5113338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09621" name="AutoShape 21">
            <a:extLst>
              <a:ext uri="{FF2B5EF4-FFF2-40B4-BE49-F238E27FC236}">
                <a16:creationId xmlns:a16="http://schemas.microsoft.com/office/drawing/2014/main" id="{4B42B5EC-352B-4FB5-167F-91FA9ADD4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03" idx="3"/>
            <a:endCxn id="409605" idx="7"/>
          </p:cNvCxnSpPr>
          <p:nvPr/>
        </p:nvCxnSpPr>
        <p:spPr bwMode="auto">
          <a:xfrm flipH="1">
            <a:off x="2586038" y="2765425"/>
            <a:ext cx="2028825" cy="3524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09622" name="AutoShape 22">
            <a:extLst>
              <a:ext uri="{FF2B5EF4-FFF2-40B4-BE49-F238E27FC236}">
                <a16:creationId xmlns:a16="http://schemas.microsoft.com/office/drawing/2014/main" id="{CF8D6E40-42EE-24C6-842C-1AAF0284DB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15" idx="1"/>
            <a:endCxn id="409603" idx="5"/>
          </p:cNvCxnSpPr>
          <p:nvPr/>
        </p:nvCxnSpPr>
        <p:spPr bwMode="auto">
          <a:xfrm flipH="1" flipV="1">
            <a:off x="5100638" y="2765425"/>
            <a:ext cx="1981200" cy="3778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09623" name="AutoShape 23">
            <a:extLst>
              <a:ext uri="{FF2B5EF4-FFF2-40B4-BE49-F238E27FC236}">
                <a16:creationId xmlns:a16="http://schemas.microsoft.com/office/drawing/2014/main" id="{FAA7166F-60E7-B575-D82A-EC75784313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07" idx="7"/>
            <a:endCxn id="409605" idx="3"/>
          </p:cNvCxnSpPr>
          <p:nvPr/>
        </p:nvCxnSpPr>
        <p:spPr bwMode="auto">
          <a:xfrm flipV="1">
            <a:off x="1443038" y="3603625"/>
            <a:ext cx="657225" cy="4032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09625" name="AutoShape 25">
            <a:extLst>
              <a:ext uri="{FF2B5EF4-FFF2-40B4-BE49-F238E27FC236}">
                <a16:creationId xmlns:a16="http://schemas.microsoft.com/office/drawing/2014/main" id="{85872893-9CE4-5FC1-8BFE-D1EB33BD7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15" idx="3"/>
            <a:endCxn id="409611" idx="7"/>
          </p:cNvCxnSpPr>
          <p:nvPr/>
        </p:nvCxnSpPr>
        <p:spPr bwMode="auto">
          <a:xfrm flipH="1">
            <a:off x="6777038" y="3629025"/>
            <a:ext cx="304800" cy="3778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09626" name="AutoShape 26">
            <a:extLst>
              <a:ext uri="{FF2B5EF4-FFF2-40B4-BE49-F238E27FC236}">
                <a16:creationId xmlns:a16="http://schemas.microsoft.com/office/drawing/2014/main" id="{86AA189D-0E40-2E75-CB0D-69F245BDD7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15" idx="5"/>
            <a:endCxn id="409613" idx="1"/>
          </p:cNvCxnSpPr>
          <p:nvPr/>
        </p:nvCxnSpPr>
        <p:spPr bwMode="auto">
          <a:xfrm>
            <a:off x="7567613" y="3629025"/>
            <a:ext cx="304800" cy="3778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09627" name="AutoShape 27">
            <a:extLst>
              <a:ext uri="{FF2B5EF4-FFF2-40B4-BE49-F238E27FC236}">
                <a16:creationId xmlns:a16="http://schemas.microsoft.com/office/drawing/2014/main" id="{0DC3F4A7-BB54-4F0D-D591-7FBCC40C2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19" idx="7"/>
            <a:endCxn id="409609" idx="3"/>
          </p:cNvCxnSpPr>
          <p:nvPr/>
        </p:nvCxnSpPr>
        <p:spPr bwMode="auto">
          <a:xfrm flipV="1">
            <a:off x="3024188" y="4492625"/>
            <a:ext cx="304800" cy="3778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09629" name="Text Box 29">
            <a:extLst>
              <a:ext uri="{FF2B5EF4-FFF2-40B4-BE49-F238E27FC236}">
                <a16:creationId xmlns:a16="http://schemas.microsoft.com/office/drawing/2014/main" id="{53B931DA-064A-0C4A-817D-2130FF03A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295400"/>
            <a:ext cx="24208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OS-RANK</a:t>
            </a:r>
            <a:r>
              <a:rPr lang="en-US" altLang="en-US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en-US" altLang="en-US" i="1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T</a:t>
            </a:r>
            <a:r>
              <a:rPr lang="en-US" altLang="en-US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, F)</a:t>
            </a:r>
          </a:p>
        </p:txBody>
      </p:sp>
      <p:sp>
        <p:nvSpPr>
          <p:cNvPr id="409630" name="Text Box 30">
            <a:extLst>
              <a:ext uri="{FF2B5EF4-FFF2-40B4-BE49-F238E27FC236}">
                <a16:creationId xmlns:a16="http://schemas.microsoft.com/office/drawing/2014/main" id="{87C27BB8-1CE0-BC24-5D8B-B6A4D8379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2103438"/>
            <a:ext cx="859531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altLang="en-US" sz="2400" i="1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r </a:t>
            </a:r>
            <a:r>
              <a:rPr lang="en-US" altLang="en-US" sz="2400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= 4</a:t>
            </a:r>
          </a:p>
        </p:txBody>
      </p:sp>
      <p:grpSp>
        <p:nvGrpSpPr>
          <p:cNvPr id="409654" name="Group 54">
            <a:extLst>
              <a:ext uri="{FF2B5EF4-FFF2-40B4-BE49-F238E27FC236}">
                <a16:creationId xmlns:a16="http://schemas.microsoft.com/office/drawing/2014/main" id="{263C6F12-B796-4712-C1AF-575813B111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4514850" y="2179638"/>
            <a:ext cx="671513" cy="685800"/>
            <a:chOff x="2844" y="1440"/>
            <a:chExt cx="423" cy="432"/>
          </a:xfrm>
        </p:grpSpPr>
        <p:sp>
          <p:nvSpPr>
            <p:cNvPr id="409631" name="Oval 31">
              <a:extLst>
                <a:ext uri="{FF2B5EF4-FFF2-40B4-BE49-F238E27FC236}">
                  <a16:creationId xmlns:a16="http://schemas.microsoft.com/office/drawing/2014/main" id="{CCC54B92-5A9F-3B0F-485D-92CE925591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4" y="1440"/>
              <a:ext cx="423" cy="432"/>
            </a:xfrm>
            <a:prstGeom prst="ellipse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M</a:t>
              </a:r>
            </a:p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9</a:t>
              </a:r>
            </a:p>
          </p:txBody>
        </p:sp>
        <p:cxnSp>
          <p:nvCxnSpPr>
            <p:cNvPr id="409632" name="AutoShape 32">
              <a:extLst>
                <a:ext uri="{FF2B5EF4-FFF2-40B4-BE49-F238E27FC236}">
                  <a16:creationId xmlns:a16="http://schemas.microsoft.com/office/drawing/2014/main" id="{A5152F3B-D93F-8E1A-1E47-E259C5A07B13}"/>
                </a:ext>
              </a:extLst>
            </p:cNvPr>
            <p:cNvCxnSpPr>
              <a:cxnSpLocks noChangeShapeType="1"/>
              <a:stCxn id="409631" idx="2"/>
              <a:endCxn id="409631" idx="6"/>
            </p:cNvCxnSpPr>
            <p:nvPr/>
          </p:nvCxnSpPr>
          <p:spPr bwMode="auto">
            <a:xfrm>
              <a:off x="2844" y="1656"/>
              <a:ext cx="423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cxnSp>
        <p:nvCxnSpPr>
          <p:cNvPr id="409634" name="AutoShape 34">
            <a:extLst>
              <a:ext uri="{FF2B5EF4-FFF2-40B4-BE49-F238E27FC236}">
                <a16:creationId xmlns:a16="http://schemas.microsoft.com/office/drawing/2014/main" id="{61F7B244-FC86-7543-8D5A-AA8584AB5D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38" idx="7"/>
            <a:endCxn id="409631" idx="3"/>
          </p:cNvCxnSpPr>
          <p:nvPr/>
        </p:nvCxnSpPr>
        <p:spPr bwMode="auto">
          <a:xfrm flipV="1">
            <a:off x="2585617" y="2765005"/>
            <a:ext cx="2027574" cy="353266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grpSp>
        <p:nvGrpSpPr>
          <p:cNvPr id="409655" name="Group 55">
            <a:extLst>
              <a:ext uri="{FF2B5EF4-FFF2-40B4-BE49-F238E27FC236}">
                <a16:creationId xmlns:a16="http://schemas.microsoft.com/office/drawing/2014/main" id="{0D29A6A6-805F-E98D-3DCE-3684A39A02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2000250" y="3017838"/>
            <a:ext cx="685800" cy="685800"/>
            <a:chOff x="1260" y="1968"/>
            <a:chExt cx="432" cy="432"/>
          </a:xfrm>
        </p:grpSpPr>
        <p:sp>
          <p:nvSpPr>
            <p:cNvPr id="409638" name="Oval 38">
              <a:extLst>
                <a:ext uri="{FF2B5EF4-FFF2-40B4-BE49-F238E27FC236}">
                  <a16:creationId xmlns:a16="http://schemas.microsoft.com/office/drawing/2014/main" id="{BD028321-2389-94A8-23FD-2158923B1F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0" y="1968"/>
              <a:ext cx="432" cy="432"/>
            </a:xfrm>
            <a:prstGeom prst="ellipse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C</a:t>
              </a:r>
            </a:p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5</a:t>
              </a:r>
            </a:p>
          </p:txBody>
        </p:sp>
        <p:cxnSp>
          <p:nvCxnSpPr>
            <p:cNvPr id="409639" name="AutoShape 39">
              <a:extLst>
                <a:ext uri="{FF2B5EF4-FFF2-40B4-BE49-F238E27FC236}">
                  <a16:creationId xmlns:a16="http://schemas.microsoft.com/office/drawing/2014/main" id="{B12F94CA-FFC0-B186-F599-38CE93BE9183}"/>
                </a:ext>
              </a:extLst>
            </p:cNvPr>
            <p:cNvCxnSpPr>
              <a:cxnSpLocks noChangeShapeType="1"/>
              <a:stCxn id="409638" idx="2"/>
              <a:endCxn id="409638" idx="6"/>
            </p:cNvCxnSpPr>
            <p:nvPr/>
          </p:nvCxnSpPr>
          <p:spPr bwMode="auto">
            <a:xfrm>
              <a:off x="1260" y="2184"/>
              <a:ext cx="43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sp>
        <p:nvSpPr>
          <p:cNvPr id="409640" name="Rectangle 40">
            <a:extLst>
              <a:ext uri="{FF2B5EF4-FFF2-40B4-BE49-F238E27FC236}">
                <a16:creationId xmlns:a16="http://schemas.microsoft.com/office/drawing/2014/main" id="{5C5240D3-583E-B1C0-6F08-69F653317E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0" y="2922588"/>
            <a:ext cx="1047750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altLang="en-US" sz="2400" i="1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r</a:t>
            </a:r>
            <a:r>
              <a:rPr lang="en-US" altLang="en-US" sz="2400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= </a:t>
            </a:r>
            <a:r>
              <a:rPr lang="en-US" altLang="en-US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4</a:t>
            </a:r>
            <a:endParaRPr lang="en-US" altLang="en-US" sz="2400" dirty="0">
              <a:solidFill>
                <a:srgbClr val="008A87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cxnSp>
        <p:nvCxnSpPr>
          <p:cNvPr id="409624" name="AutoShape 24">
            <a:extLst>
              <a:ext uri="{FF2B5EF4-FFF2-40B4-BE49-F238E27FC236}">
                <a16:creationId xmlns:a16="http://schemas.microsoft.com/office/drawing/2014/main" id="{B89B276F-4E78-B768-263D-D5757632D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05" idx="5"/>
            <a:endCxn id="409609" idx="1"/>
          </p:cNvCxnSpPr>
          <p:nvPr/>
        </p:nvCxnSpPr>
        <p:spPr bwMode="auto">
          <a:xfrm>
            <a:off x="2586038" y="3603625"/>
            <a:ext cx="742950" cy="4032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09646" name="AutoShape 46">
            <a:extLst>
              <a:ext uri="{FF2B5EF4-FFF2-40B4-BE49-F238E27FC236}">
                <a16:creationId xmlns:a16="http://schemas.microsoft.com/office/drawing/2014/main" id="{2A0A1983-8E77-B448-951B-E26587DBD0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47" idx="1"/>
            <a:endCxn id="409638" idx="5"/>
          </p:cNvCxnSpPr>
          <p:nvPr/>
        </p:nvCxnSpPr>
        <p:spPr bwMode="auto">
          <a:xfrm flipH="1" flipV="1">
            <a:off x="2585617" y="3603205"/>
            <a:ext cx="743791" cy="404066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09641" name="Rectangle 41">
            <a:extLst>
              <a:ext uri="{FF2B5EF4-FFF2-40B4-BE49-F238E27FC236}">
                <a16:creationId xmlns:a16="http://schemas.microsoft.com/office/drawing/2014/main" id="{176C52B6-5B80-FF6E-6E8F-C619BE5E5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3856038"/>
            <a:ext cx="1085850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altLang="en-US" sz="2400" i="1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r</a:t>
            </a:r>
            <a:r>
              <a:rPr lang="en-US" altLang="en-US" sz="2400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= 2</a:t>
            </a:r>
          </a:p>
        </p:txBody>
      </p:sp>
      <p:grpSp>
        <p:nvGrpSpPr>
          <p:cNvPr id="409656" name="Group 56">
            <a:extLst>
              <a:ext uri="{FF2B5EF4-FFF2-40B4-BE49-F238E27FC236}">
                <a16:creationId xmlns:a16="http://schemas.microsoft.com/office/drawing/2014/main" id="{1F2AD7E1-2157-60BE-5808-2A57667ABC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3228975" y="3906838"/>
            <a:ext cx="685800" cy="685800"/>
            <a:chOff x="2034" y="2528"/>
            <a:chExt cx="432" cy="432"/>
          </a:xfrm>
        </p:grpSpPr>
        <p:sp>
          <p:nvSpPr>
            <p:cNvPr id="409647" name="Oval 47">
              <a:extLst>
                <a:ext uri="{FF2B5EF4-FFF2-40B4-BE49-F238E27FC236}">
                  <a16:creationId xmlns:a16="http://schemas.microsoft.com/office/drawing/2014/main" id="{0D2089DA-5226-AF27-312F-1DE2800687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4" y="2528"/>
              <a:ext cx="432" cy="432"/>
            </a:xfrm>
            <a:prstGeom prst="ellipse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F</a:t>
              </a:r>
            </a:p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3</a:t>
              </a:r>
            </a:p>
          </p:txBody>
        </p:sp>
        <p:cxnSp>
          <p:nvCxnSpPr>
            <p:cNvPr id="409648" name="AutoShape 48">
              <a:extLst>
                <a:ext uri="{FF2B5EF4-FFF2-40B4-BE49-F238E27FC236}">
                  <a16:creationId xmlns:a16="http://schemas.microsoft.com/office/drawing/2014/main" id="{81D11E79-3DC3-B238-0FA3-7A60EE575627}"/>
                </a:ext>
              </a:extLst>
            </p:cNvPr>
            <p:cNvCxnSpPr>
              <a:cxnSpLocks noChangeShapeType="1"/>
              <a:stCxn id="409647" idx="2"/>
              <a:endCxn id="409647" idx="6"/>
            </p:cNvCxnSpPr>
            <p:nvPr/>
          </p:nvCxnSpPr>
          <p:spPr bwMode="auto">
            <a:xfrm>
              <a:off x="2034" y="2744"/>
              <a:ext cx="43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cxnSp>
        <p:nvCxnSpPr>
          <p:cNvPr id="409628" name="AutoShape 28">
            <a:extLst>
              <a:ext uri="{FF2B5EF4-FFF2-40B4-BE49-F238E27FC236}">
                <a16:creationId xmlns:a16="http://schemas.microsoft.com/office/drawing/2014/main" id="{DA63CC61-E8D7-823F-5B2D-85BD166509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09609" idx="5"/>
            <a:endCxn id="409617" idx="1"/>
          </p:cNvCxnSpPr>
          <p:nvPr/>
        </p:nvCxnSpPr>
        <p:spPr bwMode="auto">
          <a:xfrm>
            <a:off x="3814763" y="4492625"/>
            <a:ext cx="304800" cy="3778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09662" name="Text Box 62">
            <a:extLst>
              <a:ext uri="{FF2B5EF4-FFF2-40B4-BE49-F238E27FC236}">
                <a16:creationId xmlns:a16="http://schemas.microsoft.com/office/drawing/2014/main" id="{1D4C148A-F20C-71E0-4A87-3988EFFE62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5715000"/>
            <a:ext cx="813716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Running time </a:t>
            </a:r>
            <a:r>
              <a:rPr lang="en-US" altLang="en-US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= </a:t>
            </a:r>
            <a:r>
              <a:rPr lang="en-US" altLang="en-US" i="1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O</a:t>
            </a:r>
            <a:r>
              <a:rPr lang="en-US" altLang="en-US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en-US" altLang="en-US" i="1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h</a:t>
            </a:r>
            <a:r>
              <a:rPr lang="en-US" altLang="en-US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) = </a:t>
            </a:r>
            <a:r>
              <a:rPr lang="en-US" altLang="en-US" i="1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O</a:t>
            </a:r>
            <a:r>
              <a:rPr lang="en-US" altLang="en-US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(lg </a:t>
            </a:r>
            <a:r>
              <a:rPr lang="en-US" altLang="en-US" i="1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n</a:t>
            </a:r>
            <a:r>
              <a:rPr lang="en-US" altLang="en-US" dirty="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)</a:t>
            </a:r>
            <a:r>
              <a:rPr lang="en-US" altLang="en-US" dirty="0">
                <a:ea typeface="Arial Unicode MS" panose="020B0604020202020204" pitchFamily="34" charset="-128"/>
                <a:cs typeface="Arial Unicode MS" panose="020B0604020202020204" pitchFamily="34" charset="-128"/>
              </a:rPr>
              <a:t> for balanced binary trees.</a:t>
            </a:r>
          </a:p>
        </p:txBody>
      </p:sp>
    </p:spTree>
    <p:extLst>
      <p:ext uri="{BB962C8B-B14F-4D97-AF65-F5344CB8AC3E}">
        <p14:creationId xmlns:p14="http://schemas.microsoft.com/office/powerpoint/2010/main" val="77024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09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409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0" grpId="0" autoUpdateAnimBg="0"/>
      <p:bldP spid="409640" grpId="0" autoUpdateAnimBg="0"/>
      <p:bldP spid="409641" grpId="0" autoUpdateAnimBg="0"/>
      <p:bldP spid="40966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26" name="Rectangle 2">
            <a:extLst>
              <a:ext uri="{FF2B5EF4-FFF2-40B4-BE49-F238E27FC236}">
                <a16:creationId xmlns:a16="http://schemas.microsoft.com/office/drawing/2014/main" id="{7D8DD79B-7FFA-7FE9-1267-BB93A930E3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Data structure maintenance</a:t>
            </a:r>
          </a:p>
        </p:txBody>
      </p:sp>
      <p:sp>
        <p:nvSpPr>
          <p:cNvPr id="410627" name="Text Box 3">
            <a:extLst>
              <a:ext uri="{FF2B5EF4-FFF2-40B4-BE49-F238E27FC236}">
                <a16:creationId xmlns:a16="http://schemas.microsoft.com/office/drawing/2014/main" id="{45E274B5-9A85-5A71-C433-957062B5BB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413" y="1314450"/>
            <a:ext cx="6873875" cy="96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571500" indent="-5715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252538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3200" b="1">
                <a:solidFill>
                  <a:schemeClr val="accent2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Q.	</a:t>
            </a:r>
            <a:r>
              <a:rPr lang="en-US" altLang="en-US" sz="3200">
                <a:ea typeface="Arial Unicode MS" panose="020B0604020202020204" pitchFamily="34" charset="-128"/>
                <a:cs typeface="Arial Unicode MS" panose="020B0604020202020204" pitchFamily="34" charset="-128"/>
              </a:rPr>
              <a:t>Why not keep the ranks themselves in the nodes instead of subtree sizes?</a:t>
            </a:r>
          </a:p>
        </p:txBody>
      </p:sp>
      <p:sp>
        <p:nvSpPr>
          <p:cNvPr id="410628" name="Text Box 4">
            <a:extLst>
              <a:ext uri="{FF2B5EF4-FFF2-40B4-BE49-F238E27FC236}">
                <a16:creationId xmlns:a16="http://schemas.microsoft.com/office/drawing/2014/main" id="{3936A17F-6C88-6164-ABE2-408E66AD6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413" y="2460625"/>
            <a:ext cx="6858000" cy="96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571500" indent="-5715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252538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3200" b="1">
                <a:solidFill>
                  <a:schemeClr val="accent2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A.	</a:t>
            </a:r>
            <a:r>
              <a:rPr lang="en-US" altLang="en-US" sz="3200">
                <a:ea typeface="Arial Unicode MS" panose="020B0604020202020204" pitchFamily="34" charset="-128"/>
                <a:cs typeface="Arial Unicode MS" panose="020B0604020202020204" pitchFamily="34" charset="-128"/>
              </a:rPr>
              <a:t>They are hard to maintain when the red-black tree is modified.</a:t>
            </a:r>
          </a:p>
        </p:txBody>
      </p:sp>
      <p:sp>
        <p:nvSpPr>
          <p:cNvPr id="410629" name="Text Box 5">
            <a:extLst>
              <a:ext uri="{FF2B5EF4-FFF2-40B4-BE49-F238E27FC236}">
                <a16:creationId xmlns:a16="http://schemas.microsoft.com/office/drawing/2014/main" id="{0F825DF7-09EB-5B21-ABE3-0F7C86FF51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950" y="3752850"/>
            <a:ext cx="7407275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altLang="en-US" b="1">
                <a:solidFill>
                  <a:schemeClr val="accent2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Modifying operations:</a:t>
            </a:r>
            <a:r>
              <a:rPr lang="en-US" altLang="en-US">
                <a:ea typeface="Arial Unicode MS" panose="020B0604020202020204" pitchFamily="34" charset="-128"/>
                <a:cs typeface="Arial Unicode MS" panose="020B0604020202020204" pitchFamily="34" charset="-128"/>
              </a:rPr>
              <a:t> I</a:t>
            </a:r>
            <a:r>
              <a:rPr lang="en-US" altLang="en-US" sz="2400">
                <a:ea typeface="Arial Unicode MS" panose="020B0604020202020204" pitchFamily="34" charset="-128"/>
                <a:cs typeface="Arial Unicode MS" panose="020B0604020202020204" pitchFamily="34" charset="-128"/>
              </a:rPr>
              <a:t>NSERT</a:t>
            </a:r>
            <a:r>
              <a:rPr lang="en-US" altLang="en-US">
                <a:ea typeface="Arial Unicode MS" panose="020B0604020202020204" pitchFamily="34" charset="-128"/>
                <a:cs typeface="Arial Unicode MS" panose="020B0604020202020204" pitchFamily="34" charset="-128"/>
              </a:rPr>
              <a:t> and D</a:t>
            </a:r>
            <a:r>
              <a:rPr lang="en-US" altLang="en-US" sz="2400">
                <a:ea typeface="Arial Unicode MS" panose="020B0604020202020204" pitchFamily="34" charset="-128"/>
                <a:cs typeface="Arial Unicode MS" panose="020B0604020202020204" pitchFamily="34" charset="-128"/>
              </a:rPr>
              <a:t>ELETE</a:t>
            </a:r>
            <a:r>
              <a:rPr lang="en-US" altLang="en-US"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</a:p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altLang="en-US" b="1">
                <a:solidFill>
                  <a:schemeClr val="accent2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Strategy:</a:t>
            </a:r>
            <a:r>
              <a:rPr lang="en-US" altLang="en-US">
                <a:ea typeface="Arial Unicode MS" panose="020B0604020202020204" pitchFamily="34" charset="-128"/>
                <a:cs typeface="Arial Unicode MS" panose="020B0604020202020204" pitchFamily="34" charset="-128"/>
              </a:rPr>
              <a:t> Update subtree sizes when inserting or deleting.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628" grpId="0" autoUpdateAnimBg="0"/>
      <p:bldP spid="410629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0" name="Rectangle 2">
            <a:extLst>
              <a:ext uri="{FF2B5EF4-FFF2-40B4-BE49-F238E27FC236}">
                <a16:creationId xmlns:a16="http://schemas.microsoft.com/office/drawing/2014/main" id="{5A560A93-CA7A-C822-024D-813A9FB880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of insertion</a:t>
            </a:r>
          </a:p>
        </p:txBody>
      </p:sp>
      <p:sp>
        <p:nvSpPr>
          <p:cNvPr id="411651" name="Oval 3">
            <a:extLst>
              <a:ext uri="{FF2B5EF4-FFF2-40B4-BE49-F238E27FC236}">
                <a16:creationId xmlns:a16="http://schemas.microsoft.com/office/drawing/2014/main" id="{74AC7A59-BD9A-6CE2-8A1D-D563FCBAD3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2450" y="1828800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M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9</a:t>
            </a:r>
          </a:p>
        </p:txBody>
      </p:sp>
      <p:cxnSp>
        <p:nvCxnSpPr>
          <p:cNvPr id="411652" name="AutoShape 4">
            <a:extLst>
              <a:ext uri="{FF2B5EF4-FFF2-40B4-BE49-F238E27FC236}">
                <a16:creationId xmlns:a16="http://schemas.microsoft.com/office/drawing/2014/main" id="{93226CE9-139D-4613-203B-FEDE4716B9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11651" idx="2"/>
            <a:endCxn id="411651" idx="6"/>
          </p:cNvCxnSpPr>
          <p:nvPr/>
        </p:nvCxnSpPr>
        <p:spPr bwMode="auto">
          <a:xfrm>
            <a:off x="4362450" y="21717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11653" name="Oval 5">
            <a:extLst>
              <a:ext uri="{FF2B5EF4-FFF2-40B4-BE49-F238E27FC236}">
                <a16:creationId xmlns:a16="http://schemas.microsoft.com/office/drawing/2014/main" id="{221C62FF-21A0-1255-F7D1-ABB425A315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2692400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C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5</a:t>
            </a:r>
          </a:p>
        </p:txBody>
      </p:sp>
      <p:cxnSp>
        <p:nvCxnSpPr>
          <p:cNvPr id="411654" name="AutoShape 6">
            <a:extLst>
              <a:ext uri="{FF2B5EF4-FFF2-40B4-BE49-F238E27FC236}">
                <a16:creationId xmlns:a16="http://schemas.microsoft.com/office/drawing/2014/main" id="{E66235DF-2922-5BC9-1DBF-D3E3FC45E7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11653" idx="2"/>
            <a:endCxn id="411653" idx="6"/>
          </p:cNvCxnSpPr>
          <p:nvPr/>
        </p:nvCxnSpPr>
        <p:spPr bwMode="auto">
          <a:xfrm>
            <a:off x="1847850" y="30353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11655" name="Oval 7">
            <a:extLst>
              <a:ext uri="{FF2B5EF4-FFF2-40B4-BE49-F238E27FC236}">
                <a16:creationId xmlns:a16="http://schemas.microsoft.com/office/drawing/2014/main" id="{32C563C6-FEF1-0753-EA0F-B0E8F740DF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3556000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A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1</a:t>
            </a:r>
          </a:p>
        </p:txBody>
      </p:sp>
      <p:cxnSp>
        <p:nvCxnSpPr>
          <p:cNvPr id="411656" name="AutoShape 8">
            <a:extLst>
              <a:ext uri="{FF2B5EF4-FFF2-40B4-BE49-F238E27FC236}">
                <a16:creationId xmlns:a16="http://schemas.microsoft.com/office/drawing/2014/main" id="{6FED7909-9A93-4747-C6C8-8DBB5DF8A4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11655" idx="2"/>
            <a:endCxn id="411655" idx="6"/>
          </p:cNvCxnSpPr>
          <p:nvPr/>
        </p:nvCxnSpPr>
        <p:spPr bwMode="auto">
          <a:xfrm>
            <a:off x="704850" y="38989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11657" name="Oval 9">
            <a:extLst>
              <a:ext uri="{FF2B5EF4-FFF2-40B4-BE49-F238E27FC236}">
                <a16:creationId xmlns:a16="http://schemas.microsoft.com/office/drawing/2014/main" id="{D606756E-8BFD-0CBB-B873-EABB1EA5B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6575" y="3556000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F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3</a:t>
            </a:r>
          </a:p>
        </p:txBody>
      </p:sp>
      <p:cxnSp>
        <p:nvCxnSpPr>
          <p:cNvPr id="411658" name="AutoShape 10">
            <a:extLst>
              <a:ext uri="{FF2B5EF4-FFF2-40B4-BE49-F238E27FC236}">
                <a16:creationId xmlns:a16="http://schemas.microsoft.com/office/drawing/2014/main" id="{BF3AA531-96F7-4C48-30C9-5BA7DB4E60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11657" idx="2"/>
            <a:endCxn id="411657" idx="6"/>
          </p:cNvCxnSpPr>
          <p:nvPr/>
        </p:nvCxnSpPr>
        <p:spPr bwMode="auto">
          <a:xfrm>
            <a:off x="3076575" y="38989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11659" name="Oval 11">
            <a:extLst>
              <a:ext uri="{FF2B5EF4-FFF2-40B4-BE49-F238E27FC236}">
                <a16:creationId xmlns:a16="http://schemas.microsoft.com/office/drawing/2014/main" id="{5C9F1C96-AB4C-F381-E18D-110B889F2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8850" y="3556000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N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1</a:t>
            </a:r>
          </a:p>
        </p:txBody>
      </p:sp>
      <p:cxnSp>
        <p:nvCxnSpPr>
          <p:cNvPr id="411660" name="AutoShape 12">
            <a:extLst>
              <a:ext uri="{FF2B5EF4-FFF2-40B4-BE49-F238E27FC236}">
                <a16:creationId xmlns:a16="http://schemas.microsoft.com/office/drawing/2014/main" id="{2F0A99D2-FF95-FCD8-D83E-A49A6B034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11659" idx="2"/>
            <a:endCxn id="411659" idx="6"/>
          </p:cNvCxnSpPr>
          <p:nvPr/>
        </p:nvCxnSpPr>
        <p:spPr bwMode="auto">
          <a:xfrm>
            <a:off x="6038850" y="38989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11661" name="Oval 13">
            <a:extLst>
              <a:ext uri="{FF2B5EF4-FFF2-40B4-BE49-F238E27FC236}">
                <a16:creationId xmlns:a16="http://schemas.microsoft.com/office/drawing/2014/main" id="{990A5AD5-0C67-72B4-BACE-96D3FE6DFC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3556000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Q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1</a:t>
            </a:r>
          </a:p>
        </p:txBody>
      </p:sp>
      <p:cxnSp>
        <p:nvCxnSpPr>
          <p:cNvPr id="411662" name="AutoShape 14">
            <a:extLst>
              <a:ext uri="{FF2B5EF4-FFF2-40B4-BE49-F238E27FC236}">
                <a16:creationId xmlns:a16="http://schemas.microsoft.com/office/drawing/2014/main" id="{B8AA0385-80AF-37D3-A255-5B6BC600F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11661" idx="2"/>
            <a:endCxn id="411661" idx="6"/>
          </p:cNvCxnSpPr>
          <p:nvPr/>
        </p:nvCxnSpPr>
        <p:spPr bwMode="auto">
          <a:xfrm>
            <a:off x="7620000" y="38989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11663" name="Oval 15">
            <a:extLst>
              <a:ext uri="{FF2B5EF4-FFF2-40B4-BE49-F238E27FC236}">
                <a16:creationId xmlns:a16="http://schemas.microsoft.com/office/drawing/2014/main" id="{B438F084-F064-18D7-FD6D-F455748B5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9425" y="2692400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P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3</a:t>
            </a:r>
          </a:p>
        </p:txBody>
      </p:sp>
      <p:cxnSp>
        <p:nvCxnSpPr>
          <p:cNvPr id="411664" name="AutoShape 16">
            <a:extLst>
              <a:ext uri="{FF2B5EF4-FFF2-40B4-BE49-F238E27FC236}">
                <a16:creationId xmlns:a16="http://schemas.microsoft.com/office/drawing/2014/main" id="{81968904-C730-8C66-E302-76127B21AB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11663" idx="2"/>
            <a:endCxn id="411663" idx="6"/>
          </p:cNvCxnSpPr>
          <p:nvPr/>
        </p:nvCxnSpPr>
        <p:spPr bwMode="auto">
          <a:xfrm>
            <a:off x="6829425" y="30353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11665" name="Oval 17">
            <a:extLst>
              <a:ext uri="{FF2B5EF4-FFF2-40B4-BE49-F238E27FC236}">
                <a16:creationId xmlns:a16="http://schemas.microsoft.com/office/drawing/2014/main" id="{B26CC465-445F-C0C6-27CB-C03D9BEF36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7150" y="4419600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H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1</a:t>
            </a:r>
          </a:p>
        </p:txBody>
      </p:sp>
      <p:cxnSp>
        <p:nvCxnSpPr>
          <p:cNvPr id="411666" name="AutoShape 18">
            <a:extLst>
              <a:ext uri="{FF2B5EF4-FFF2-40B4-BE49-F238E27FC236}">
                <a16:creationId xmlns:a16="http://schemas.microsoft.com/office/drawing/2014/main" id="{467C1270-2615-7B6D-AAB1-DE6ED7D23F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11665" idx="2"/>
            <a:endCxn id="411665" idx="6"/>
          </p:cNvCxnSpPr>
          <p:nvPr/>
        </p:nvCxnSpPr>
        <p:spPr bwMode="auto">
          <a:xfrm>
            <a:off x="3867150" y="47625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11667" name="Oval 19">
            <a:extLst>
              <a:ext uri="{FF2B5EF4-FFF2-40B4-BE49-F238E27FC236}">
                <a16:creationId xmlns:a16="http://schemas.microsoft.com/office/drawing/2014/main" id="{53FEA12C-33D2-1381-B417-8F08A9CE20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4419600"/>
            <a:ext cx="685800" cy="6858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none" anchor="ctr"/>
          <a:lstStyle/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D</a:t>
            </a:r>
          </a:p>
          <a:p>
            <a:r>
              <a:rPr lang="en-US" altLang="en-US" sz="2400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1</a:t>
            </a:r>
          </a:p>
        </p:txBody>
      </p:sp>
      <p:cxnSp>
        <p:nvCxnSpPr>
          <p:cNvPr id="411668" name="AutoShape 20">
            <a:extLst>
              <a:ext uri="{FF2B5EF4-FFF2-40B4-BE49-F238E27FC236}">
                <a16:creationId xmlns:a16="http://schemas.microsoft.com/office/drawing/2014/main" id="{789EF0CC-288B-4B18-6385-91F9A54FAB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11667" idx="2"/>
            <a:endCxn id="411667" idx="6"/>
          </p:cNvCxnSpPr>
          <p:nvPr/>
        </p:nvCxnSpPr>
        <p:spPr bwMode="auto">
          <a:xfrm>
            <a:off x="2286000" y="4762500"/>
            <a:ext cx="6858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11669" name="AutoShape 21">
            <a:extLst>
              <a:ext uri="{FF2B5EF4-FFF2-40B4-BE49-F238E27FC236}">
                <a16:creationId xmlns:a16="http://schemas.microsoft.com/office/drawing/2014/main" id="{6A751063-6844-882D-3AE4-6FEA5429E2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11651" idx="3"/>
            <a:endCxn id="411653" idx="7"/>
          </p:cNvCxnSpPr>
          <p:nvPr/>
        </p:nvCxnSpPr>
        <p:spPr bwMode="auto">
          <a:xfrm flipH="1">
            <a:off x="2433638" y="2414588"/>
            <a:ext cx="2028825" cy="3778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11670" name="AutoShape 22">
            <a:extLst>
              <a:ext uri="{FF2B5EF4-FFF2-40B4-BE49-F238E27FC236}">
                <a16:creationId xmlns:a16="http://schemas.microsoft.com/office/drawing/2014/main" id="{C22784D2-A857-1D24-91B6-5C90F4252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11663" idx="1"/>
            <a:endCxn id="411651" idx="5"/>
          </p:cNvCxnSpPr>
          <p:nvPr/>
        </p:nvCxnSpPr>
        <p:spPr bwMode="auto">
          <a:xfrm flipH="1" flipV="1">
            <a:off x="4948238" y="2414588"/>
            <a:ext cx="1981200" cy="3778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11671" name="AutoShape 23">
            <a:extLst>
              <a:ext uri="{FF2B5EF4-FFF2-40B4-BE49-F238E27FC236}">
                <a16:creationId xmlns:a16="http://schemas.microsoft.com/office/drawing/2014/main" id="{A5ACC8D3-43F1-E2F3-CC1D-DD5F301EAD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11655" idx="7"/>
            <a:endCxn id="411653" idx="3"/>
          </p:cNvCxnSpPr>
          <p:nvPr/>
        </p:nvCxnSpPr>
        <p:spPr bwMode="auto">
          <a:xfrm flipV="1">
            <a:off x="1290638" y="3278188"/>
            <a:ext cx="657225" cy="3778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11673" name="AutoShape 25">
            <a:extLst>
              <a:ext uri="{FF2B5EF4-FFF2-40B4-BE49-F238E27FC236}">
                <a16:creationId xmlns:a16="http://schemas.microsoft.com/office/drawing/2014/main" id="{7ED339EB-1BA9-B3C4-D2CB-09DA49A862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11663" idx="3"/>
            <a:endCxn id="411659" idx="7"/>
          </p:cNvCxnSpPr>
          <p:nvPr/>
        </p:nvCxnSpPr>
        <p:spPr bwMode="auto">
          <a:xfrm flipH="1">
            <a:off x="6624638" y="3278188"/>
            <a:ext cx="304800" cy="3778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11674" name="AutoShape 26">
            <a:extLst>
              <a:ext uri="{FF2B5EF4-FFF2-40B4-BE49-F238E27FC236}">
                <a16:creationId xmlns:a16="http://schemas.microsoft.com/office/drawing/2014/main" id="{DE9DBCCA-C84C-B4E7-A01D-232714CAA3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11663" idx="5"/>
            <a:endCxn id="411661" idx="1"/>
          </p:cNvCxnSpPr>
          <p:nvPr/>
        </p:nvCxnSpPr>
        <p:spPr bwMode="auto">
          <a:xfrm>
            <a:off x="7415213" y="3278188"/>
            <a:ext cx="304800" cy="3778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11675" name="AutoShape 27">
            <a:extLst>
              <a:ext uri="{FF2B5EF4-FFF2-40B4-BE49-F238E27FC236}">
                <a16:creationId xmlns:a16="http://schemas.microsoft.com/office/drawing/2014/main" id="{D4329333-F210-F10A-904F-BAD0EFA1D1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11667" idx="7"/>
            <a:endCxn id="411657" idx="3"/>
          </p:cNvCxnSpPr>
          <p:nvPr/>
        </p:nvCxnSpPr>
        <p:spPr bwMode="auto">
          <a:xfrm flipV="1">
            <a:off x="2871788" y="4141788"/>
            <a:ext cx="304800" cy="3778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11677" name="Text Box 29">
            <a:extLst>
              <a:ext uri="{FF2B5EF4-FFF2-40B4-BE49-F238E27FC236}">
                <a16:creationId xmlns:a16="http://schemas.microsoft.com/office/drawing/2014/main" id="{83EA2417-30BC-1E05-F451-D7A89266F3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1390650"/>
            <a:ext cx="2209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>
                <a:ea typeface="Arial Unicode MS" panose="020B0604020202020204" pitchFamily="34" charset="-128"/>
                <a:cs typeface="Arial Unicode MS" panose="020B0604020202020204" pitchFamily="34" charset="-128"/>
              </a:rPr>
              <a:t>I</a:t>
            </a:r>
            <a:r>
              <a:rPr lang="en-US" altLang="en-US" sz="2400">
                <a:ea typeface="Arial Unicode MS" panose="020B0604020202020204" pitchFamily="34" charset="-128"/>
                <a:cs typeface="Arial Unicode MS" panose="020B0604020202020204" pitchFamily="34" charset="-128"/>
              </a:rPr>
              <a:t>NSERT</a:t>
            </a:r>
            <a:r>
              <a:rPr lang="en-US" altLang="en-US">
                <a:solidFill>
                  <a:srgbClr val="008A87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(“K”)</a:t>
            </a:r>
          </a:p>
        </p:txBody>
      </p:sp>
      <p:grpSp>
        <p:nvGrpSpPr>
          <p:cNvPr id="411680" name="Group 32">
            <a:extLst>
              <a:ext uri="{FF2B5EF4-FFF2-40B4-BE49-F238E27FC236}">
                <a16:creationId xmlns:a16="http://schemas.microsoft.com/office/drawing/2014/main" id="{323400A3-66F0-BA27-F521-9301E2F5D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4362450" y="1828800"/>
            <a:ext cx="685800" cy="685800"/>
            <a:chOff x="2748" y="1152"/>
            <a:chExt cx="432" cy="432"/>
          </a:xfrm>
        </p:grpSpPr>
        <p:sp>
          <p:nvSpPr>
            <p:cNvPr id="411678" name="Oval 30">
              <a:extLst>
                <a:ext uri="{FF2B5EF4-FFF2-40B4-BE49-F238E27FC236}">
                  <a16:creationId xmlns:a16="http://schemas.microsoft.com/office/drawing/2014/main" id="{88254F1C-D49B-E873-BD82-71EC72B156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8" y="1152"/>
              <a:ext cx="432" cy="432"/>
            </a:xfrm>
            <a:prstGeom prst="ellipse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M</a:t>
              </a:r>
            </a:p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10</a:t>
              </a:r>
            </a:p>
          </p:txBody>
        </p:sp>
        <p:cxnSp>
          <p:nvCxnSpPr>
            <p:cNvPr id="411679" name="AutoShape 31">
              <a:extLst>
                <a:ext uri="{FF2B5EF4-FFF2-40B4-BE49-F238E27FC236}">
                  <a16:creationId xmlns:a16="http://schemas.microsoft.com/office/drawing/2014/main" id="{3206E21F-8B30-7675-28CF-54017C959CFC}"/>
                </a:ext>
              </a:extLst>
            </p:cNvPr>
            <p:cNvCxnSpPr>
              <a:cxnSpLocks noChangeShapeType="1"/>
              <a:stCxn id="411678" idx="2"/>
              <a:endCxn id="411678" idx="6"/>
            </p:cNvCxnSpPr>
            <p:nvPr/>
          </p:nvCxnSpPr>
          <p:spPr bwMode="auto">
            <a:xfrm>
              <a:off x="2748" y="1368"/>
              <a:ext cx="43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cxnSp>
        <p:nvCxnSpPr>
          <p:cNvPr id="411681" name="AutoShape 33">
            <a:extLst>
              <a:ext uri="{FF2B5EF4-FFF2-40B4-BE49-F238E27FC236}">
                <a16:creationId xmlns:a16="http://schemas.microsoft.com/office/drawing/2014/main" id="{5DFA91D8-6537-8507-CA29-BC8FD5DBF1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11678" idx="3"/>
            <a:endCxn id="411653" idx="7"/>
          </p:cNvCxnSpPr>
          <p:nvPr/>
        </p:nvCxnSpPr>
        <p:spPr bwMode="auto">
          <a:xfrm flipH="1">
            <a:off x="2433638" y="2414588"/>
            <a:ext cx="2028825" cy="377825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grpSp>
        <p:nvGrpSpPr>
          <p:cNvPr id="411684" name="Group 36">
            <a:extLst>
              <a:ext uri="{FF2B5EF4-FFF2-40B4-BE49-F238E27FC236}">
                <a16:creationId xmlns:a16="http://schemas.microsoft.com/office/drawing/2014/main" id="{3A8AF673-707A-C465-541E-921C12BCB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1847850" y="2692400"/>
            <a:ext cx="685800" cy="685800"/>
            <a:chOff x="1164" y="1696"/>
            <a:chExt cx="432" cy="432"/>
          </a:xfrm>
        </p:grpSpPr>
        <p:sp>
          <p:nvSpPr>
            <p:cNvPr id="411682" name="Oval 34">
              <a:extLst>
                <a:ext uri="{FF2B5EF4-FFF2-40B4-BE49-F238E27FC236}">
                  <a16:creationId xmlns:a16="http://schemas.microsoft.com/office/drawing/2014/main" id="{C53B37BF-224A-1040-4EEA-0D691A49BC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4" y="1696"/>
              <a:ext cx="432" cy="432"/>
            </a:xfrm>
            <a:prstGeom prst="ellipse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C</a:t>
              </a:r>
            </a:p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6</a:t>
              </a:r>
            </a:p>
          </p:txBody>
        </p:sp>
        <p:cxnSp>
          <p:nvCxnSpPr>
            <p:cNvPr id="411683" name="AutoShape 35">
              <a:extLst>
                <a:ext uri="{FF2B5EF4-FFF2-40B4-BE49-F238E27FC236}">
                  <a16:creationId xmlns:a16="http://schemas.microsoft.com/office/drawing/2014/main" id="{61767A91-C954-0DC0-7B66-22F508E04273}"/>
                </a:ext>
              </a:extLst>
            </p:cNvPr>
            <p:cNvCxnSpPr>
              <a:cxnSpLocks noChangeShapeType="1"/>
              <a:stCxn id="411682" idx="2"/>
              <a:endCxn id="411682" idx="6"/>
            </p:cNvCxnSpPr>
            <p:nvPr/>
          </p:nvCxnSpPr>
          <p:spPr bwMode="auto">
            <a:xfrm>
              <a:off x="1164" y="1912"/>
              <a:ext cx="43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cxnSp>
        <p:nvCxnSpPr>
          <p:cNvPr id="411672" name="AutoShape 24">
            <a:extLst>
              <a:ext uri="{FF2B5EF4-FFF2-40B4-BE49-F238E27FC236}">
                <a16:creationId xmlns:a16="http://schemas.microsoft.com/office/drawing/2014/main" id="{D3097905-E244-4AAD-092F-BBC8D23A2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11653" idx="5"/>
            <a:endCxn id="411657" idx="1"/>
          </p:cNvCxnSpPr>
          <p:nvPr/>
        </p:nvCxnSpPr>
        <p:spPr bwMode="auto">
          <a:xfrm>
            <a:off x="2433638" y="3278188"/>
            <a:ext cx="742950" cy="3778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11685" name="AutoShape 37">
            <a:extLst>
              <a:ext uri="{FF2B5EF4-FFF2-40B4-BE49-F238E27FC236}">
                <a16:creationId xmlns:a16="http://schemas.microsoft.com/office/drawing/2014/main" id="{F0FCF8F4-6EAE-AF65-650C-BDDCEE1A5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11682" idx="5"/>
            <a:endCxn id="411657" idx="1"/>
          </p:cNvCxnSpPr>
          <p:nvPr/>
        </p:nvCxnSpPr>
        <p:spPr bwMode="auto">
          <a:xfrm>
            <a:off x="2433638" y="3278188"/>
            <a:ext cx="742950" cy="377825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grpSp>
        <p:nvGrpSpPr>
          <p:cNvPr id="411688" name="Group 40">
            <a:extLst>
              <a:ext uri="{FF2B5EF4-FFF2-40B4-BE49-F238E27FC236}">
                <a16:creationId xmlns:a16="http://schemas.microsoft.com/office/drawing/2014/main" id="{A95F348B-57AB-9B9C-AF21-5118A52B6F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3076575" y="3556000"/>
            <a:ext cx="685800" cy="685800"/>
            <a:chOff x="1938" y="2240"/>
            <a:chExt cx="432" cy="432"/>
          </a:xfrm>
        </p:grpSpPr>
        <p:sp>
          <p:nvSpPr>
            <p:cNvPr id="411686" name="Oval 38">
              <a:extLst>
                <a:ext uri="{FF2B5EF4-FFF2-40B4-BE49-F238E27FC236}">
                  <a16:creationId xmlns:a16="http://schemas.microsoft.com/office/drawing/2014/main" id="{A770EED2-C298-7835-8132-3DFD5CD293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8" y="2240"/>
              <a:ext cx="432" cy="432"/>
            </a:xfrm>
            <a:prstGeom prst="ellipse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F</a:t>
              </a:r>
            </a:p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4</a:t>
              </a:r>
            </a:p>
          </p:txBody>
        </p:sp>
        <p:cxnSp>
          <p:nvCxnSpPr>
            <p:cNvPr id="411687" name="AutoShape 39">
              <a:extLst>
                <a:ext uri="{FF2B5EF4-FFF2-40B4-BE49-F238E27FC236}">
                  <a16:creationId xmlns:a16="http://schemas.microsoft.com/office/drawing/2014/main" id="{4EC9E32F-C5A6-518F-30DC-93217A499B1F}"/>
                </a:ext>
              </a:extLst>
            </p:cNvPr>
            <p:cNvCxnSpPr>
              <a:cxnSpLocks noChangeShapeType="1"/>
              <a:stCxn id="411686" idx="2"/>
              <a:endCxn id="411686" idx="6"/>
            </p:cNvCxnSpPr>
            <p:nvPr/>
          </p:nvCxnSpPr>
          <p:spPr bwMode="auto">
            <a:xfrm>
              <a:off x="1938" y="2456"/>
              <a:ext cx="43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cxnSp>
        <p:nvCxnSpPr>
          <p:cNvPr id="411676" name="AutoShape 28">
            <a:extLst>
              <a:ext uri="{FF2B5EF4-FFF2-40B4-BE49-F238E27FC236}">
                <a16:creationId xmlns:a16="http://schemas.microsoft.com/office/drawing/2014/main" id="{D9DB626E-41E2-525D-3BD1-B4B41F984D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11657" idx="5"/>
            <a:endCxn id="411665" idx="1"/>
          </p:cNvCxnSpPr>
          <p:nvPr/>
        </p:nvCxnSpPr>
        <p:spPr bwMode="auto">
          <a:xfrm>
            <a:off x="3662363" y="4141788"/>
            <a:ext cx="304800" cy="3778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11689" name="AutoShape 41">
            <a:extLst>
              <a:ext uri="{FF2B5EF4-FFF2-40B4-BE49-F238E27FC236}">
                <a16:creationId xmlns:a16="http://schemas.microsoft.com/office/drawing/2014/main" id="{2A2B9D4E-4C03-71A4-4A51-F27F6DA5E9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11686" idx="5"/>
            <a:endCxn id="411665" idx="1"/>
          </p:cNvCxnSpPr>
          <p:nvPr/>
        </p:nvCxnSpPr>
        <p:spPr bwMode="auto">
          <a:xfrm>
            <a:off x="3662363" y="4141788"/>
            <a:ext cx="304800" cy="377825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grpSp>
        <p:nvGrpSpPr>
          <p:cNvPr id="411692" name="Group 44">
            <a:extLst>
              <a:ext uri="{FF2B5EF4-FFF2-40B4-BE49-F238E27FC236}">
                <a16:creationId xmlns:a16="http://schemas.microsoft.com/office/drawing/2014/main" id="{D4A733E5-A94E-9858-789F-DE8A15E24F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3867150" y="4419600"/>
            <a:ext cx="685800" cy="685800"/>
            <a:chOff x="2436" y="2784"/>
            <a:chExt cx="432" cy="432"/>
          </a:xfrm>
        </p:grpSpPr>
        <p:sp>
          <p:nvSpPr>
            <p:cNvPr id="411690" name="Oval 42">
              <a:extLst>
                <a:ext uri="{FF2B5EF4-FFF2-40B4-BE49-F238E27FC236}">
                  <a16:creationId xmlns:a16="http://schemas.microsoft.com/office/drawing/2014/main" id="{9227F053-7AC0-AC77-362B-26AC980505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6" y="2784"/>
              <a:ext cx="432" cy="432"/>
            </a:xfrm>
            <a:prstGeom prst="ellipse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H</a:t>
              </a:r>
            </a:p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2</a:t>
              </a:r>
            </a:p>
          </p:txBody>
        </p:sp>
        <p:cxnSp>
          <p:nvCxnSpPr>
            <p:cNvPr id="411691" name="AutoShape 43">
              <a:extLst>
                <a:ext uri="{FF2B5EF4-FFF2-40B4-BE49-F238E27FC236}">
                  <a16:creationId xmlns:a16="http://schemas.microsoft.com/office/drawing/2014/main" id="{D67C8102-40E6-B973-ED88-631AC9481C39}"/>
                </a:ext>
              </a:extLst>
            </p:cNvPr>
            <p:cNvCxnSpPr>
              <a:cxnSpLocks noChangeShapeType="1"/>
              <a:stCxn id="411690" idx="2"/>
              <a:endCxn id="411690" idx="6"/>
            </p:cNvCxnSpPr>
            <p:nvPr/>
          </p:nvCxnSpPr>
          <p:spPr bwMode="auto">
            <a:xfrm>
              <a:off x="2436" y="3000"/>
              <a:ext cx="43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grpSp>
        <p:nvGrpSpPr>
          <p:cNvPr id="411693" name="Group 45">
            <a:extLst>
              <a:ext uri="{FF2B5EF4-FFF2-40B4-BE49-F238E27FC236}">
                <a16:creationId xmlns:a16="http://schemas.microsoft.com/office/drawing/2014/main" id="{ADA495E2-F888-B438-D7F3-4F3B19B977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334000"/>
            <a:ext cx="685800" cy="685800"/>
            <a:chOff x="2436" y="2784"/>
            <a:chExt cx="432" cy="432"/>
          </a:xfrm>
        </p:grpSpPr>
        <p:sp>
          <p:nvSpPr>
            <p:cNvPr id="411694" name="Oval 46">
              <a:extLst>
                <a:ext uri="{FF2B5EF4-FFF2-40B4-BE49-F238E27FC236}">
                  <a16:creationId xmlns:a16="http://schemas.microsoft.com/office/drawing/2014/main" id="{904A055D-2C89-73B3-80B2-C31809230A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6" y="2784"/>
              <a:ext cx="432" cy="43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wrap="none" anchor="ctr"/>
            <a:lstStyle/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K</a:t>
              </a:r>
            </a:p>
            <a:p>
              <a:r>
                <a:rPr lang="en-US" altLang="en-US" sz="2400">
                  <a:solidFill>
                    <a:srgbClr val="008A87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1</a:t>
              </a:r>
            </a:p>
          </p:txBody>
        </p:sp>
        <p:cxnSp>
          <p:nvCxnSpPr>
            <p:cNvPr id="411695" name="AutoShape 47">
              <a:extLst>
                <a:ext uri="{FF2B5EF4-FFF2-40B4-BE49-F238E27FC236}">
                  <a16:creationId xmlns:a16="http://schemas.microsoft.com/office/drawing/2014/main" id="{72BCFF2F-E7AA-D6E8-C422-36A133932492}"/>
                </a:ext>
              </a:extLst>
            </p:cNvPr>
            <p:cNvCxnSpPr>
              <a:cxnSpLocks noChangeShapeType="1"/>
              <a:stCxn id="411694" idx="2"/>
              <a:endCxn id="411694" idx="6"/>
            </p:cNvCxnSpPr>
            <p:nvPr/>
          </p:nvCxnSpPr>
          <p:spPr bwMode="auto">
            <a:xfrm>
              <a:off x="2436" y="3000"/>
              <a:ext cx="43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cxnSp>
        <p:nvCxnSpPr>
          <p:cNvPr id="411696" name="AutoShape 48">
            <a:extLst>
              <a:ext uri="{FF2B5EF4-FFF2-40B4-BE49-F238E27FC236}">
                <a16:creationId xmlns:a16="http://schemas.microsoft.com/office/drawing/2014/main" id="{DBE2393D-FBE6-017A-9117-31229D346D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  <a:stCxn id="411690" idx="5"/>
            <a:endCxn id="411694" idx="1"/>
          </p:cNvCxnSpPr>
          <p:nvPr/>
        </p:nvCxnSpPr>
        <p:spPr bwMode="auto">
          <a:xfrm>
            <a:off x="4452938" y="5005388"/>
            <a:ext cx="295275" cy="428625"/>
          </a:xfrm>
          <a:prstGeom prst="straightConnector1">
            <a:avLst/>
          </a:prstGeom>
          <a:noFill/>
          <a:ln w="38100">
            <a:solidFill>
              <a:schemeClr val="accent2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1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11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11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11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33CC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902030302020204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902030302020204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12187</TotalTime>
  <Words>763</Words>
  <Application>Microsoft Macintosh PowerPoint</Application>
  <PresentationFormat>On-screen Show (4:3)</PresentationFormat>
  <Paragraphs>212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 Unicode MS</vt:lpstr>
      <vt:lpstr>Arial</vt:lpstr>
      <vt:lpstr>Comic Sans MS</vt:lpstr>
      <vt:lpstr>Symbol</vt:lpstr>
      <vt:lpstr>Times New Roman</vt:lpstr>
      <vt:lpstr>Default Design</vt:lpstr>
      <vt:lpstr>Slides adapted from Erik Demaine, Charles Leiserson</vt:lpstr>
      <vt:lpstr>Dynamic order statistics</vt:lpstr>
      <vt:lpstr>Example of an OS-tree</vt:lpstr>
      <vt:lpstr>Selection</vt:lpstr>
      <vt:lpstr>Example</vt:lpstr>
      <vt:lpstr>Return the rank of an element</vt:lpstr>
      <vt:lpstr>Example</vt:lpstr>
      <vt:lpstr>Data structure maintenance</vt:lpstr>
      <vt:lpstr>Example of insertion</vt:lpstr>
      <vt:lpstr>Handling rebalancing</vt:lpstr>
      <vt:lpstr>Data-structure augmentation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15-583:  Algorithms in the Real World</dc:title>
  <dc:creator>Guy Blelloch</dc:creator>
  <cp:lastModifiedBy>Michael T Goodrich</cp:lastModifiedBy>
  <cp:revision>170</cp:revision>
  <cp:lastPrinted>2019-04-09T17:36:54Z</cp:lastPrinted>
  <dcterms:created xsi:type="dcterms:W3CDTF">1999-09-08T05:39:44Z</dcterms:created>
  <dcterms:modified xsi:type="dcterms:W3CDTF">2026-04-06T00:54:10Z</dcterms:modified>
</cp:coreProperties>
</file>