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6" r:id="rId1"/>
  </p:sldMasterIdLst>
  <p:notesMasterIdLst>
    <p:notesMasterId r:id="rId40"/>
  </p:notesMasterIdLst>
  <p:sldIdLst>
    <p:sldId id="256" r:id="rId2"/>
    <p:sldId id="280" r:id="rId3"/>
    <p:sldId id="330" r:id="rId4"/>
    <p:sldId id="369" r:id="rId5"/>
    <p:sldId id="331" r:id="rId6"/>
    <p:sldId id="333" r:id="rId7"/>
    <p:sldId id="335" r:id="rId8"/>
    <p:sldId id="337" r:id="rId9"/>
    <p:sldId id="336" r:id="rId10"/>
    <p:sldId id="339" r:id="rId11"/>
    <p:sldId id="340" r:id="rId12"/>
    <p:sldId id="338" r:id="rId13"/>
    <p:sldId id="341" r:id="rId14"/>
    <p:sldId id="366" r:id="rId15"/>
    <p:sldId id="343" r:id="rId16"/>
    <p:sldId id="342" r:id="rId17"/>
    <p:sldId id="345" r:id="rId18"/>
    <p:sldId id="346" r:id="rId19"/>
    <p:sldId id="347" r:id="rId20"/>
    <p:sldId id="348" r:id="rId21"/>
    <p:sldId id="349" r:id="rId22"/>
    <p:sldId id="370" r:id="rId23"/>
    <p:sldId id="371" r:id="rId24"/>
    <p:sldId id="350" r:id="rId25"/>
    <p:sldId id="351" r:id="rId26"/>
    <p:sldId id="367" r:id="rId27"/>
    <p:sldId id="354" r:id="rId28"/>
    <p:sldId id="368" r:id="rId29"/>
    <p:sldId id="355" r:id="rId30"/>
    <p:sldId id="356" r:id="rId31"/>
    <p:sldId id="357" r:id="rId32"/>
    <p:sldId id="358" r:id="rId33"/>
    <p:sldId id="359" r:id="rId34"/>
    <p:sldId id="360" r:id="rId35"/>
    <p:sldId id="361" r:id="rId36"/>
    <p:sldId id="362" r:id="rId37"/>
    <p:sldId id="285" r:id="rId38"/>
    <p:sldId id="286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501790E-0365-4F22-81F2-C13EB2B8EF6B}">
          <p14:sldIdLst>
            <p14:sldId id="256"/>
          </p14:sldIdLst>
        </p14:section>
        <p14:section name="Spatiotemporal scheduling" id="{B558916A-5D26-4E0E-86F1-CA11C34620F8}">
          <p14:sldIdLst>
            <p14:sldId id="280"/>
            <p14:sldId id="330"/>
            <p14:sldId id="369"/>
            <p14:sldId id="331"/>
            <p14:sldId id="333"/>
            <p14:sldId id="335"/>
            <p14:sldId id="337"/>
            <p14:sldId id="336"/>
            <p14:sldId id="339"/>
            <p14:sldId id="340"/>
            <p14:sldId id="338"/>
            <p14:sldId id="341"/>
            <p14:sldId id="366"/>
            <p14:sldId id="343"/>
            <p14:sldId id="342"/>
            <p14:sldId id="345"/>
            <p14:sldId id="346"/>
            <p14:sldId id="347"/>
            <p14:sldId id="348"/>
            <p14:sldId id="349"/>
            <p14:sldId id="370"/>
            <p14:sldId id="371"/>
            <p14:sldId id="350"/>
            <p14:sldId id="351"/>
            <p14:sldId id="367"/>
            <p14:sldId id="354"/>
            <p14:sldId id="368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</p14:sldIdLst>
        </p14:section>
        <p14:section name="Last slides" id="{73BEBA9A-8AF0-4C8C-A162-0E693363DCC5}">
          <p14:sldIdLst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02" autoAdjust="0"/>
    <p:restoredTop sz="86834" autoAdjust="0"/>
  </p:normalViewPr>
  <p:slideViewPr>
    <p:cSldViewPr snapToGrid="0">
      <p:cViewPr varScale="1">
        <p:scale>
          <a:sx n="90" d="100"/>
          <a:sy n="90" d="100"/>
        </p:scale>
        <p:origin x="1808" y="200"/>
      </p:cViewPr>
      <p:guideLst/>
    </p:cSldViewPr>
  </p:slideViewPr>
  <p:outlineViewPr>
    <p:cViewPr>
      <p:scale>
        <a:sx n="33" d="100"/>
        <a:sy n="33" d="100"/>
      </p:scale>
      <p:origin x="0" y="-405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3468" y="-3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8801A-5E3B-462A-94A7-E7034386F230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CE591-4B51-47F8-840A-246865A56D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08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CE591-4B51-47F8-840A-246865A56D2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5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3 (three) ways this algorithm</a:t>
            </a:r>
            <a:r>
              <a:rPr lang="en-US" baseline="0" dirty="0"/>
              <a:t> terminates:</a:t>
            </a:r>
          </a:p>
          <a:p>
            <a:pPr marL="228600" indent="-228600">
              <a:buAutoNum type="arabicPeriod"/>
            </a:pPr>
            <a:r>
              <a:rPr lang="en-US" baseline="0" dirty="0"/>
              <a:t>All sensors are active</a:t>
            </a:r>
          </a:p>
          <a:p>
            <a:pPr marL="228600" indent="-228600">
              <a:buAutoNum type="arabicPeriod"/>
            </a:pPr>
            <a:r>
              <a:rPr lang="en-US" baseline="0" dirty="0"/>
              <a:t>Data quota runs out</a:t>
            </a:r>
          </a:p>
          <a:p>
            <a:pPr marL="228600" indent="-228600">
              <a:buAutoNum type="arabicPeriod"/>
            </a:pPr>
            <a:r>
              <a:rPr lang="en-US" baseline="0" dirty="0"/>
              <a:t>Highest score is non-positive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CE591-4B51-47F8-840A-246865A56D2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654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Lyapunov</a:t>
            </a:r>
            <a:r>
              <a:rPr lang="en-US" dirty="0"/>
              <a:t> control allows us to over-draft data budget from future time frames when there is a good opportunity in the current one.</a:t>
            </a:r>
          </a:p>
          <a:p>
            <a:r>
              <a:rPr lang="en-US" dirty="0"/>
              <a:t>This is actually another way to define the “score” to use in HSF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CE591-4B51-47F8-840A-246865A56D2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103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SCALE multi-sensor boxes</a:t>
            </a:r>
            <a:r>
              <a:rPr lang="en-US" dirty="0"/>
              <a:t> on bikes or in backpack.</a:t>
            </a:r>
          </a:p>
          <a:p>
            <a:r>
              <a:rPr lang="en-US" dirty="0"/>
              <a:t>Prototype: (1) Raspberry Pi Model B; (2) USB battery pack; (3) Bluetooth GPS; (4) Wi-Fi adaptor; (5) Air quality (TGS 2600)</a:t>
            </a:r>
          </a:p>
          <a:p>
            <a:r>
              <a:rPr lang="en-US" dirty="0"/>
              <a:t>Can be extended to support </a:t>
            </a:r>
            <a:r>
              <a:rPr lang="en-US" b="1" dirty="0"/>
              <a:t>multiple types of sensors and networks</a:t>
            </a:r>
            <a:r>
              <a:rPr lang="en-US" b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CE591-4B51-47F8-840A-246865A56D2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171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CE591-4B51-47F8-840A-246865A56D2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062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sensors are distributed</a:t>
            </a:r>
            <a:r>
              <a:rPr lang="en-US" baseline="0" dirty="0"/>
              <a:t> more sparsely over the increasing number of nodes: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It is more costly to achieve same coverage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Lyapunov performs better in terms that it balances the benefits vs. cost tradeoff better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CE591-4B51-47F8-840A-246865A56D2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750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In-situ:</a:t>
            </a:r>
            <a:r>
              <a:rPr lang="en-US" dirty="0"/>
              <a:t> Deployed nodes on street lamps, signal lights, etc.</a:t>
            </a:r>
          </a:p>
          <a:p>
            <a:r>
              <a:rPr lang="en-US" b="1" dirty="0"/>
              <a:t>Mobile:</a:t>
            </a:r>
            <a:r>
              <a:rPr lang="en-US" dirty="0"/>
              <a:t> (1) Deployed nodes on buses; (2) Crowd-owned mobile devices. </a:t>
            </a:r>
          </a:p>
          <a:p>
            <a:r>
              <a:rPr lang="en-US" dirty="0"/>
              <a:t>The large amount of participants and devices can generate a large amount of redundant data, if we do not coordinate them carefully.</a:t>
            </a:r>
          </a:p>
          <a:p>
            <a:r>
              <a:rPr lang="en-US" dirty="0"/>
              <a:t>Example: Air quality, noise, trash, temperature, wireless network signal strength,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CE591-4B51-47F8-840A-246865A56D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52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IoT systems, it is common that multiple types of sensors coexist on the same device.</a:t>
            </a:r>
          </a:p>
          <a:p>
            <a:r>
              <a:rPr lang="en-US" dirty="0"/>
              <a:t>These sensors may serve common or different IoT applications.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CE591-4B51-47F8-840A-246865A56D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76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Urban crowd-sensing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S. </a:t>
            </a:r>
            <a:r>
              <a:rPr lang="en-US" dirty="0" err="1"/>
              <a:t>Hachem</a:t>
            </a:r>
            <a:r>
              <a:rPr lang="en-US" dirty="0"/>
              <a:t> (</a:t>
            </a:r>
            <a:r>
              <a:rPr lang="en-US" dirty="0" err="1"/>
              <a:t>PerCom</a:t>
            </a:r>
            <a:r>
              <a:rPr lang="en-US" baseline="0" dirty="0"/>
              <a:t> ‘13): Probabilistic registration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Y. Han (SECON ‘15): Utility-maximizing data collection in crowd sensing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A. Kahn (PMC, 2015): A novel localization and coverage framework for real-time participatory urban monitoring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Y. Cheng (</a:t>
            </a:r>
            <a:r>
              <a:rPr lang="en-US" baseline="0" dirty="0" err="1"/>
              <a:t>NetGames</a:t>
            </a:r>
            <a:r>
              <a:rPr lang="en-US" baseline="0" dirty="0"/>
              <a:t> ‘17): Gamifying mobile application for smartphone augmented infrastructure sensing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M. </a:t>
            </a:r>
            <a:r>
              <a:rPr lang="en-US" baseline="0" dirty="0" err="1"/>
              <a:t>Talasila</a:t>
            </a:r>
            <a:r>
              <a:rPr lang="en-US" baseline="0" dirty="0"/>
              <a:t> (</a:t>
            </a:r>
            <a:r>
              <a:rPr lang="en-US" baseline="0" dirty="0" err="1"/>
              <a:t>MobiCASE</a:t>
            </a:r>
            <a:r>
              <a:rPr lang="en-US" baseline="0" dirty="0"/>
              <a:t> ‘14): Alien vs. mobile user game: Fast and efficient area coverage in crowd-sensing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TRAC (INFOCOM ‘14): TRAC: Truthful auction for location-aware collaborative sensing in mobile crowdsourcing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baseline="0" dirty="0"/>
              <a:t>Pollution monitoring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A. </a:t>
            </a:r>
            <a:r>
              <a:rPr lang="en-US" baseline="0" dirty="0" err="1"/>
              <a:t>Marjovi</a:t>
            </a:r>
            <a:r>
              <a:rPr lang="en-US" baseline="0" dirty="0"/>
              <a:t> (DCOSS ‘15): High resolution air pollution maps in urban environments using mobile sensor networks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D. </a:t>
            </a:r>
            <a:r>
              <a:rPr lang="en-US" baseline="0" dirty="0" err="1"/>
              <a:t>Hasenfratz</a:t>
            </a:r>
            <a:r>
              <a:rPr lang="en-US" baseline="0" dirty="0"/>
              <a:t> (</a:t>
            </a:r>
            <a:r>
              <a:rPr lang="en-US" baseline="0" dirty="0" err="1"/>
              <a:t>PerCom</a:t>
            </a:r>
            <a:r>
              <a:rPr lang="en-US" baseline="0" dirty="0"/>
              <a:t> ‘14): Pushing the </a:t>
            </a:r>
            <a:r>
              <a:rPr lang="en-US" baseline="0" dirty="0" err="1"/>
              <a:t>spatio</a:t>
            </a:r>
            <a:r>
              <a:rPr lang="en-US" baseline="0" dirty="0"/>
              <a:t>-temporal resolution limit of urban air pollution maps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Y. Zheng (</a:t>
            </a:r>
            <a:r>
              <a:rPr lang="en-US" baseline="0" dirty="0" err="1"/>
              <a:t>UbiComp</a:t>
            </a:r>
            <a:r>
              <a:rPr lang="en-US" baseline="0" dirty="0"/>
              <a:t> ‘14): Diagnosing New York City’s noises with ubiquitous data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baseline="0" dirty="0"/>
              <a:t>IoT and edge computing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SCALE2 (SMARTCOMP ‘16)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H. Hong (</a:t>
            </a:r>
            <a:r>
              <a:rPr lang="en-US" dirty="0" err="1"/>
              <a:t>CloudCom</a:t>
            </a:r>
            <a:r>
              <a:rPr lang="en-US" dirty="0"/>
              <a:t> ‘17): Supporting internet-of-things</a:t>
            </a:r>
            <a:r>
              <a:rPr lang="en-US" baseline="0" dirty="0"/>
              <a:t> analytics in a fog computing platform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CE591-4B51-47F8-840A-246865A56D2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441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CE591-4B51-47F8-840A-246865A56D2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27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Introduce the favorable decisions here –</a:t>
            </a:r>
          </a:p>
          <a:p>
            <a:r>
              <a:rPr lang="en-US" b="0" dirty="0"/>
              <a:t>We want our collected data be distributed in space and time more uniformly, though some regions could be more densely populated</a:t>
            </a:r>
          </a:p>
          <a:p>
            <a:endParaRPr lang="en-US" b="0" dirty="0"/>
          </a:p>
          <a:p>
            <a:r>
              <a:rPr lang="en-US" b="1" dirty="0"/>
              <a:t>Coverage:</a:t>
            </a:r>
            <a:r>
              <a:rPr lang="en-US" dirty="0"/>
              <a:t> We want to cover more space and time</a:t>
            </a:r>
          </a:p>
          <a:p>
            <a:r>
              <a:rPr lang="en-US" b="1" dirty="0"/>
              <a:t>Utility:</a:t>
            </a:r>
            <a:r>
              <a:rPr lang="en-US" dirty="0"/>
              <a:t> If possible, we also want to improve the quality/quantity of data we collect in each cell and time frame</a:t>
            </a:r>
          </a:p>
          <a:p>
            <a:r>
              <a:rPr lang="en-US" dirty="0"/>
              <a:t>Activation overhead: Human intervention and energy cost to keep device “awake”,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CE591-4B51-47F8-840A-246865A56D2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775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CE591-4B51-47F8-840A-246865A56D2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681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actually naïve approach is to make completely random selections, which is obviously bad.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CE591-4B51-47F8-840A-246865A56D2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741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Recall that the overall performance includes three terms: Utility, coverage, and node activation.</a:t>
            </a:r>
          </a:p>
          <a:p>
            <a:r>
              <a:rPr lang="en-US" dirty="0"/>
              <a:t>Time complexity: O(</a:t>
            </a:r>
            <a:r>
              <a:rPr lang="en-US" b="1" dirty="0"/>
              <a:t>K * M ^ 2 * N</a:t>
            </a:r>
            <a:r>
              <a:rPr lang="en-US" dirty="0"/>
              <a:t> + </a:t>
            </a:r>
            <a:r>
              <a:rPr lang="en-US" b="1" dirty="0"/>
              <a:t>K * M * N ^ 2 </a:t>
            </a:r>
            <a:r>
              <a:rPr lang="en-US" dirty="0"/>
              <a:t>+ </a:t>
            </a:r>
            <a:r>
              <a:rPr lang="en-US" b="1" dirty="0"/>
              <a:t>K ^ 2 * N ^ 2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CE591-4B51-47F8-840A-246865A56D2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72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386"/>
            <a:ext cx="9144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751398"/>
            <a:ext cx="6270922" cy="2098226"/>
          </a:xfrm>
        </p:spPr>
        <p:txBody>
          <a:bodyPr anchor="b">
            <a:noAutofit/>
          </a:bodyPr>
          <a:lstStyle>
            <a:lvl1pPr algn="ctr">
              <a:defRPr sz="4800" cap="small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2919224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8F98BAC-45BB-4407-B009-A6F7D8AE4315}" type="datetime1">
              <a:rPr lang="en-US" smtClean="0"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564643" y="364946"/>
            <a:ext cx="8005834" cy="3640515"/>
            <a:chOff x="564643" y="364946"/>
            <a:chExt cx="8005834" cy="3640515"/>
          </a:xfrm>
        </p:grpSpPr>
        <p:sp>
          <p:nvSpPr>
            <p:cNvPr id="14" name="Freeform 6"/>
            <p:cNvSpPr/>
            <p:nvPr/>
          </p:nvSpPr>
          <p:spPr bwMode="auto">
            <a:xfrm flipH="1" flipV="1">
              <a:off x="564643" y="364946"/>
              <a:ext cx="2456505" cy="2554278"/>
            </a:xfrm>
            <a:custGeom>
              <a:avLst/>
              <a:gdLst>
                <a:gd name="connsiteX0" fmla="*/ 8762 w 10001"/>
                <a:gd name="connsiteY0" fmla="*/ 0 h 10000"/>
                <a:gd name="connsiteX1" fmla="*/ 10001 w 10001"/>
                <a:gd name="connsiteY1" fmla="*/ 4206 h 10000"/>
                <a:gd name="connsiteX2" fmla="*/ 10001 w 10001"/>
                <a:gd name="connsiteY2" fmla="*/ 10000 h 10000"/>
                <a:gd name="connsiteX3" fmla="*/ 1 w 10001"/>
                <a:gd name="connsiteY3" fmla="*/ 10000 h 10000"/>
                <a:gd name="connsiteX4" fmla="*/ 1 w 10001"/>
                <a:gd name="connsiteY4" fmla="*/ 9352 h 10000"/>
                <a:gd name="connsiteX5" fmla="*/ 8762 w 10001"/>
                <a:gd name="connsiteY5" fmla="*/ 9346 h 10000"/>
                <a:gd name="connsiteX6" fmla="*/ 8762 w 10001"/>
                <a:gd name="connsiteY6" fmla="*/ 0 h 10000"/>
                <a:gd name="connsiteX0" fmla="*/ 8762 w 10001"/>
                <a:gd name="connsiteY0" fmla="*/ 0 h 5794"/>
                <a:gd name="connsiteX1" fmla="*/ 10001 w 10001"/>
                <a:gd name="connsiteY1" fmla="*/ 0 h 5794"/>
                <a:gd name="connsiteX2" fmla="*/ 10001 w 10001"/>
                <a:gd name="connsiteY2" fmla="*/ 5794 h 5794"/>
                <a:gd name="connsiteX3" fmla="*/ 1 w 10001"/>
                <a:gd name="connsiteY3" fmla="*/ 5794 h 5794"/>
                <a:gd name="connsiteX4" fmla="*/ 1 w 10001"/>
                <a:gd name="connsiteY4" fmla="*/ 5146 h 5794"/>
                <a:gd name="connsiteX5" fmla="*/ 8762 w 10001"/>
                <a:gd name="connsiteY5" fmla="*/ 5140 h 5794"/>
                <a:gd name="connsiteX6" fmla="*/ 8762 w 10001"/>
                <a:gd name="connsiteY6" fmla="*/ 0 h 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1" h="5794">
                  <a:moveTo>
                    <a:pt x="8762" y="0"/>
                  </a:moveTo>
                  <a:lnTo>
                    <a:pt x="10001" y="0"/>
                  </a:lnTo>
                  <a:lnTo>
                    <a:pt x="10001" y="5794"/>
                  </a:lnTo>
                  <a:lnTo>
                    <a:pt x="1" y="5794"/>
                  </a:lnTo>
                  <a:cubicBezTo>
                    <a:pt x="-2" y="5560"/>
                    <a:pt x="4" y="5380"/>
                    <a:pt x="1" y="5146"/>
                  </a:cubicBezTo>
                  <a:lnTo>
                    <a:pt x="8762" y="5140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/>
            <p:cNvSpPr/>
            <p:nvPr userDrawn="1"/>
          </p:nvSpPr>
          <p:spPr bwMode="auto">
            <a:xfrm rot="10800000" flipH="1" flipV="1">
              <a:off x="6113972" y="1451183"/>
              <a:ext cx="2456505" cy="2554278"/>
            </a:xfrm>
            <a:custGeom>
              <a:avLst/>
              <a:gdLst>
                <a:gd name="connsiteX0" fmla="*/ 8762 w 10001"/>
                <a:gd name="connsiteY0" fmla="*/ 0 h 10000"/>
                <a:gd name="connsiteX1" fmla="*/ 10001 w 10001"/>
                <a:gd name="connsiteY1" fmla="*/ 4206 h 10000"/>
                <a:gd name="connsiteX2" fmla="*/ 10001 w 10001"/>
                <a:gd name="connsiteY2" fmla="*/ 10000 h 10000"/>
                <a:gd name="connsiteX3" fmla="*/ 1 w 10001"/>
                <a:gd name="connsiteY3" fmla="*/ 10000 h 10000"/>
                <a:gd name="connsiteX4" fmla="*/ 1 w 10001"/>
                <a:gd name="connsiteY4" fmla="*/ 9352 h 10000"/>
                <a:gd name="connsiteX5" fmla="*/ 8762 w 10001"/>
                <a:gd name="connsiteY5" fmla="*/ 9346 h 10000"/>
                <a:gd name="connsiteX6" fmla="*/ 8762 w 10001"/>
                <a:gd name="connsiteY6" fmla="*/ 0 h 10000"/>
                <a:gd name="connsiteX0" fmla="*/ 8762 w 10001"/>
                <a:gd name="connsiteY0" fmla="*/ 0 h 5794"/>
                <a:gd name="connsiteX1" fmla="*/ 10001 w 10001"/>
                <a:gd name="connsiteY1" fmla="*/ 0 h 5794"/>
                <a:gd name="connsiteX2" fmla="*/ 10001 w 10001"/>
                <a:gd name="connsiteY2" fmla="*/ 5794 h 5794"/>
                <a:gd name="connsiteX3" fmla="*/ 1 w 10001"/>
                <a:gd name="connsiteY3" fmla="*/ 5794 h 5794"/>
                <a:gd name="connsiteX4" fmla="*/ 1 w 10001"/>
                <a:gd name="connsiteY4" fmla="*/ 5146 h 5794"/>
                <a:gd name="connsiteX5" fmla="*/ 8762 w 10001"/>
                <a:gd name="connsiteY5" fmla="*/ 5140 h 5794"/>
                <a:gd name="connsiteX6" fmla="*/ 8762 w 10001"/>
                <a:gd name="connsiteY6" fmla="*/ 0 h 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1" h="5794">
                  <a:moveTo>
                    <a:pt x="8762" y="0"/>
                  </a:moveTo>
                  <a:lnTo>
                    <a:pt x="10001" y="0"/>
                  </a:lnTo>
                  <a:lnTo>
                    <a:pt x="10001" y="5794"/>
                  </a:lnTo>
                  <a:lnTo>
                    <a:pt x="1" y="5794"/>
                  </a:lnTo>
                  <a:cubicBezTo>
                    <a:pt x="-2" y="5560"/>
                    <a:pt x="4" y="5380"/>
                    <a:pt x="1" y="5146"/>
                  </a:cubicBezTo>
                  <a:lnTo>
                    <a:pt x="8762" y="5140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10944177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1703672"/>
            <a:ext cx="7200900" cy="4163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565B-7428-49D8-8153-CC424AB64187}" type="datetime1">
              <a:rPr lang="en-US" smtClean="0"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80853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9897-5BB7-4F7E-BC9D-26D49A6E02BA}" type="datetime1">
              <a:rPr lang="en-US" smtClean="0"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66018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703673"/>
            <a:ext cx="7200900" cy="4163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94AA2-44B5-4EDB-B8BF-ED0C0495D24E}" type="datetime1">
              <a:rPr lang="en-US" smtClean="0"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6613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4800" cap="sm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CBF9E6-A6A6-4A37-A436-FD8353926DB1}" type="datetime1">
              <a:rPr lang="en-US" smtClean="0"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80479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14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703672"/>
            <a:ext cx="3335840" cy="416373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 marL="509588" indent="-382588">
              <a:defRPr baseline="0">
                <a:solidFill>
                  <a:schemeClr val="tx2"/>
                </a:solidFill>
              </a:defRPr>
            </a:lvl2pPr>
            <a:lvl3pPr marL="682625" indent="-382588">
              <a:defRPr baseline="0">
                <a:solidFill>
                  <a:schemeClr val="tx2"/>
                </a:solidFill>
              </a:defRPr>
            </a:lvl3pPr>
            <a:lvl4pPr marL="798513" indent="-382588">
              <a:defRPr baseline="0">
                <a:solidFill>
                  <a:schemeClr val="tx2"/>
                </a:solidFill>
              </a:defRPr>
            </a:lvl4pPr>
            <a:lvl5pPr marL="914400" indent="-382588"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1703672"/>
            <a:ext cx="3335840" cy="416372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509588" lvl="1" indent="-382588"/>
            <a:r>
              <a:rPr lang="en-US"/>
              <a:t>Second level</a:t>
            </a:r>
          </a:p>
          <a:p>
            <a:pPr marL="682625" lvl="2" indent="-382588"/>
            <a:r>
              <a:rPr lang="en-US"/>
              <a:t>Third level</a:t>
            </a:r>
          </a:p>
          <a:p>
            <a:pPr marL="798513" lvl="3" indent="-382588"/>
            <a:r>
              <a:rPr lang="en-US"/>
              <a:t>Fourth level</a:t>
            </a:r>
          </a:p>
          <a:p>
            <a:pPr marL="914400" lvl="4" indent="-382588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0478-DDC0-482E-A5F9-97FCF5715745}" type="datetime1">
              <a:rPr lang="en-US" smtClean="0"/>
              <a:t>4/19/18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56844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14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778121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2733575"/>
            <a:ext cx="3335839" cy="313382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509588" lvl="1" indent="-382588"/>
            <a:r>
              <a:rPr lang="en-US" dirty="0"/>
              <a:t>Second level</a:t>
            </a:r>
          </a:p>
          <a:p>
            <a:pPr marL="682625" lvl="2" indent="-382588"/>
            <a:r>
              <a:rPr lang="en-US" dirty="0"/>
              <a:t>Third level</a:t>
            </a:r>
          </a:p>
          <a:p>
            <a:pPr marL="798513" lvl="3" indent="-382588"/>
            <a:r>
              <a:rPr lang="en-US" dirty="0"/>
              <a:t>Fourth level</a:t>
            </a:r>
          </a:p>
          <a:p>
            <a:pPr marL="914400" lvl="4" indent="-382588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1778121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2733575"/>
            <a:ext cx="3335840" cy="313382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509588" lvl="1" indent="-382588"/>
            <a:r>
              <a:rPr lang="en-US"/>
              <a:t>Second level</a:t>
            </a:r>
          </a:p>
          <a:p>
            <a:pPr marL="682625" lvl="2" indent="-382588"/>
            <a:r>
              <a:rPr lang="en-US"/>
              <a:t>Third level</a:t>
            </a:r>
          </a:p>
          <a:p>
            <a:pPr marL="798513" lvl="3" indent="-382588"/>
            <a:r>
              <a:rPr lang="en-US"/>
              <a:t>Fourth level</a:t>
            </a:r>
          </a:p>
          <a:p>
            <a:pPr marL="914400" lvl="4" indent="-382588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18A44-6272-4AD2-AE72-438BE169CE1A}" type="datetime1">
              <a:rPr lang="en-US" smtClean="0"/>
              <a:t>4/19/18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1448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1353-9E66-4806-BE0B-EC7FE0B0904F}" type="datetime1">
              <a:rPr lang="en-US" smtClean="0"/>
              <a:t>4/19/18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7339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43DF3-61C8-400C-94F6-244EC45E1C07}" type="datetime1">
              <a:rPr lang="en-US" smtClean="0"/>
              <a:t>4/19/18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07035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 marL="568325" indent="-382588">
              <a:defRPr sz="1500"/>
            </a:lvl2pPr>
            <a:lvl3pPr marL="682625" indent="-382588">
              <a:defRPr sz="1350"/>
            </a:lvl3pPr>
            <a:lvl4pPr marL="798513" indent="-382588">
              <a:defRPr sz="1350"/>
            </a:lvl4pPr>
            <a:lvl5pPr marL="914400" indent="-382588"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6B95CF-2D52-4E4D-A4D1-F10FB009DEFD}" type="datetime1">
              <a:rPr lang="en-US" smtClean="0"/>
              <a:t>4/19/18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2686703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648467D-0D7F-4A28-AF90-C50E8FB776E8}" type="datetime1">
              <a:rPr lang="en-US" smtClean="0"/>
              <a:t>4/19/18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3285448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703672"/>
            <a:ext cx="7200900" cy="4163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98342" y="6048772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7C5AABD9-675E-48DC-A048-E5C56970E7FC}" type="datetime1">
              <a:rPr lang="en-US" smtClean="0"/>
              <a:pPr/>
              <a:t>4/19/18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D48D9B-EB84-EB4F-94DD-4AA340BA999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683400" y="6297003"/>
            <a:ext cx="177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3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2625" indent="-38258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38258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146175" indent="-38258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376363" indent="-38258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 userDrawn="1">
          <p15:clr>
            <a:srgbClr val="F26B43"/>
          </p15:clr>
        </p15:guide>
        <p15:guide id="4" orient="horz" pos="1440" userDrawn="1">
          <p15:clr>
            <a:srgbClr val="F26B43"/>
          </p15:clr>
        </p15:guide>
        <p15:guide id="5" orient="horz" pos="3696" userDrawn="1">
          <p15:clr>
            <a:srgbClr val="F26B43"/>
          </p15:clr>
        </p15:guide>
        <p15:guide id="6" orient="horz" pos="432" userDrawn="1">
          <p15:clr>
            <a:srgbClr val="F26B43"/>
          </p15:clr>
        </p15:guide>
        <p15:guide id="7" orient="horz" pos="1512" userDrawn="1">
          <p15:clr>
            <a:srgbClr val="F26B43"/>
          </p15:clr>
        </p15:guide>
        <p15:guide id="8" pos="5184" userDrawn="1">
          <p15:clr>
            <a:srgbClr val="F26B43"/>
          </p15:clr>
        </p15:guide>
        <p15:guide id="9" pos="702" userDrawn="1">
          <p15:clr>
            <a:srgbClr val="F26B43"/>
          </p15:clr>
        </p15:guide>
        <p15:guide id="10" pos="6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6.png"/><Relationship Id="rId7" Type="http://schemas.openxmlformats.org/officeDocument/2006/relationships/image" Target="../media/image13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74.png"/><Relationship Id="rId9" Type="http://schemas.openxmlformats.org/officeDocument/2006/relationships/image" Target="../media/image1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4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10.png"/><Relationship Id="rId5" Type="http://schemas.openxmlformats.org/officeDocument/2006/relationships/image" Target="../media/image12.png"/><Relationship Id="rId10" Type="http://schemas.openxmlformats.org/officeDocument/2006/relationships/image" Target="../media/image100.png"/><Relationship Id="rId4" Type="http://schemas.openxmlformats.org/officeDocument/2006/relationships/image" Target="../media/image19.png"/><Relationship Id="rId9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2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-project.org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hyperlink" Target="https://akeranen.github.io/the-one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isg.ics.uci.edu/" TargetMode="External"/><Relationship Id="rId7" Type="http://schemas.openxmlformats.org/officeDocument/2006/relationships/image" Target="../media/image9.png"/><Relationship Id="rId2" Type="http://schemas.openxmlformats.org/officeDocument/2006/relationships/hyperlink" Target="http://www.ics.uci.edu/~ds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ites.google.com/site/zhuqiuxiuci" TargetMode="External"/><Relationship Id="rId5" Type="http://schemas.openxmlformats.org/officeDocument/2006/relationships/hyperlink" Target="http://scale.ics.uci.edu/" TargetMode="External"/><Relationship Id="rId4" Type="http://schemas.openxmlformats.org/officeDocument/2006/relationships/hyperlink" Target="https://nmsl.cs.nthu.edu.tw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1.png"/><Relationship Id="rId7" Type="http://schemas.openxmlformats.org/officeDocument/2006/relationships/image" Target="../media/image7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2.png"/><Relationship Id="rId7" Type="http://schemas.openxmlformats.org/officeDocument/2006/relationships/image" Target="../media/image10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5840" y="751398"/>
            <a:ext cx="7132320" cy="2098226"/>
          </a:xfrm>
        </p:spPr>
        <p:txBody>
          <a:bodyPr/>
          <a:lstStyle/>
          <a:p>
            <a:r>
              <a:rPr lang="en-US" dirty="0"/>
              <a:t>Spatiotemporal Scheduling for Crowd Augmented Urban Sensing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5840" y="2919224"/>
            <a:ext cx="6127845" cy="1086237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Qiuxi Zhu, Md Yusuf Sarwar Uddin,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Nalini Venkatasubramanian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Univ. California, Irvine, U.S.A.</a:t>
            </a:r>
          </a:p>
          <a:p>
            <a:pPr algn="l"/>
            <a:r>
              <a:rPr lang="en-US" b="1" dirty="0">
                <a:solidFill>
                  <a:schemeClr val="tx1"/>
                </a:solidFill>
              </a:rPr>
              <a:t>Cheng-</a:t>
            </a:r>
            <a:r>
              <a:rPr lang="en-US" b="1" dirty="0" err="1">
                <a:solidFill>
                  <a:schemeClr val="tx1"/>
                </a:solidFill>
              </a:rPr>
              <a:t>Hsin</a:t>
            </a:r>
            <a:r>
              <a:rPr lang="en-US" b="1" dirty="0">
                <a:solidFill>
                  <a:schemeClr val="tx1"/>
                </a:solidFill>
              </a:rPr>
              <a:t> Hsu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National Tsing Hua Univ., Taiwan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7D7C47-CFD8-5B47-8999-6D4A43D874CB}"/>
              </a:ext>
            </a:extLst>
          </p:cNvPr>
          <p:cNvGrpSpPr/>
          <p:nvPr/>
        </p:nvGrpSpPr>
        <p:grpSpPr>
          <a:xfrm>
            <a:off x="0" y="4005461"/>
            <a:ext cx="4572000" cy="2852539"/>
            <a:chOff x="0" y="4005461"/>
            <a:chExt cx="4572000" cy="285253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CFDB193-6BC1-7E44-8BF1-B6FD11F69BDB}"/>
                </a:ext>
              </a:extLst>
            </p:cNvPr>
            <p:cNvSpPr/>
            <p:nvPr/>
          </p:nvSpPr>
          <p:spPr>
            <a:xfrm>
              <a:off x="0" y="4005461"/>
              <a:ext cx="4572000" cy="2852539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7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097280" rtlCol="0" anchor="t" anchorCtr="0"/>
            <a:lstStyle/>
            <a:p>
              <a:r>
                <a:rPr lang="en-US" b="1" dirty="0"/>
                <a:t>Funded by –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085BB01-D85F-DE47-AAAB-E9A26CB36AE4}"/>
                </a:ext>
              </a:extLst>
            </p:cNvPr>
            <p:cNvGrpSpPr/>
            <p:nvPr/>
          </p:nvGrpSpPr>
          <p:grpSpPr>
            <a:xfrm>
              <a:off x="548645" y="5379840"/>
              <a:ext cx="2377440" cy="735343"/>
              <a:chOff x="548645" y="5379840"/>
              <a:chExt cx="2377440" cy="73534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20D2922-F60B-6245-A803-09BEF340A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8645" y="5379840"/>
                <a:ext cx="731520" cy="735343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4C1736-D660-9743-B871-45F0CDC65AB1}"/>
                  </a:ext>
                </a:extLst>
              </p:cNvPr>
              <p:cNvSpPr txBox="1"/>
              <p:nvPr/>
            </p:nvSpPr>
            <p:spPr>
              <a:xfrm>
                <a:off x="1280165" y="5562259"/>
                <a:ext cx="1645920" cy="365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FFFF"/>
                    </a:solidFill>
                  </a:rPr>
                  <a:t>CNS-1450768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FAB07C8-7A0C-6D4F-8E38-CA3FC395E830}"/>
                </a:ext>
              </a:extLst>
            </p:cNvPr>
            <p:cNvGrpSpPr/>
            <p:nvPr/>
          </p:nvGrpSpPr>
          <p:grpSpPr>
            <a:xfrm>
              <a:off x="308608" y="6115042"/>
              <a:ext cx="3257557" cy="365760"/>
              <a:chOff x="308608" y="6115042"/>
              <a:chExt cx="3257557" cy="36576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E39CE0C-7B01-D94A-83C7-97C7FD0B7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608" y="6177549"/>
                <a:ext cx="914400" cy="2407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DED260-C542-354D-8EDD-35C948AA99E4}"/>
                  </a:ext>
                </a:extLst>
              </p:cNvPr>
              <p:cNvSpPr txBox="1"/>
              <p:nvPr/>
            </p:nvSpPr>
            <p:spPr>
              <a:xfrm>
                <a:off x="1280165" y="6115042"/>
                <a:ext cx="2286000" cy="365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FFFF"/>
                    </a:solidFill>
                  </a:rPr>
                  <a:t>MSE 446677-22553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8879BD-5FF6-9441-84DA-FD1F6682A8BD}"/>
              </a:ext>
            </a:extLst>
          </p:cNvPr>
          <p:cNvGrpSpPr/>
          <p:nvPr/>
        </p:nvGrpSpPr>
        <p:grpSpPr>
          <a:xfrm>
            <a:off x="6400800" y="5292082"/>
            <a:ext cx="2743200" cy="1280160"/>
            <a:chOff x="6036405" y="4219862"/>
            <a:chExt cx="2743200" cy="128016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95378E-1C4B-8048-ACDC-330217598EEF}"/>
                </a:ext>
              </a:extLst>
            </p:cNvPr>
            <p:cNvSpPr/>
            <p:nvPr/>
          </p:nvSpPr>
          <p:spPr>
            <a:xfrm>
              <a:off x="6036405" y="4219862"/>
              <a:ext cx="2743200" cy="12801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9D5A3C9-B62D-3C43-AC4C-1C099468FA50}"/>
                </a:ext>
              </a:extLst>
            </p:cNvPr>
            <p:cNvGrpSpPr/>
            <p:nvPr/>
          </p:nvGrpSpPr>
          <p:grpSpPr>
            <a:xfrm>
              <a:off x="6219968" y="4311302"/>
              <a:ext cx="2376075" cy="1097280"/>
              <a:chOff x="6193568" y="4278419"/>
              <a:chExt cx="2376075" cy="109728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C8D23D4-DB09-814E-95DE-B7261151EF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93568" y="4281307"/>
                <a:ext cx="1097280" cy="1094392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3E53468-7FE9-C94E-9508-DEB6F1E0B5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72363" y="4278419"/>
                <a:ext cx="1097280" cy="10972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6232944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A2267D-89FA-4984-8B66-8C682DBC1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927" y="0"/>
            <a:ext cx="8699073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CC7B69-53F2-4F62-999F-4ED711E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AE3A-080E-4FAB-B07E-89304B857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9C5E2B-160A-4B5B-ADC7-014C663EB5A5}"/>
              </a:ext>
            </a:extLst>
          </p:cNvPr>
          <p:cNvGrpSpPr/>
          <p:nvPr/>
        </p:nvGrpSpPr>
        <p:grpSpPr>
          <a:xfrm>
            <a:off x="1454184" y="1997074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8" name="Diamond 7">
              <a:extLst>
                <a:ext uri="{FF2B5EF4-FFF2-40B4-BE49-F238E27FC236}">
                  <a16:creationId xmlns:a16="http://schemas.microsoft.com/office/drawing/2014/main" id="{7DBF79DE-A7CE-4DA8-B9FA-43E6E6956D14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40F69495-9EF6-47FA-84C3-09FF23F68232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09C2FC08-5CFC-4A0F-AB5F-1CB0CC09186A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879894B3-1E3A-43BF-879D-5189AFF46C38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3CCD202B-2870-4469-B61D-07A11E92AF98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A5464E-7DA3-4357-BEFF-C5759AE5E336}"/>
              </a:ext>
            </a:extLst>
          </p:cNvPr>
          <p:cNvGrpSpPr/>
          <p:nvPr/>
        </p:nvGrpSpPr>
        <p:grpSpPr>
          <a:xfrm>
            <a:off x="7595996" y="2974733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ED2267F5-B267-4C14-A4C1-A9EE54C32F6C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3CADB516-81F4-4BBE-8158-9E0D78B5C14B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8C4C8633-D3F1-42BC-8A78-9E214C69E624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688CA0E7-F823-48AF-AFE4-256B4CF8D26D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E45A0542-D784-4778-8FB1-CC3D7C805121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3E72E8-9547-4F3F-BB52-3020209D8607}"/>
              </a:ext>
            </a:extLst>
          </p:cNvPr>
          <p:cNvGrpSpPr/>
          <p:nvPr/>
        </p:nvGrpSpPr>
        <p:grpSpPr>
          <a:xfrm>
            <a:off x="2779442" y="5299074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39" name="Diamond 38">
              <a:extLst>
                <a:ext uri="{FF2B5EF4-FFF2-40B4-BE49-F238E27FC236}">
                  <a16:creationId xmlns:a16="http://schemas.microsoft.com/office/drawing/2014/main" id="{A52A7FA1-49D4-4A66-B966-E376FDD75556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936C65F1-1E96-4832-B7D5-6D19A18675B3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Triangle 40">
              <a:extLst>
                <a:ext uri="{FF2B5EF4-FFF2-40B4-BE49-F238E27FC236}">
                  <a16:creationId xmlns:a16="http://schemas.microsoft.com/office/drawing/2014/main" id="{5F73CDA7-C1ED-4F1E-94AF-26E016A4AB2A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Triangle 41">
              <a:extLst>
                <a:ext uri="{FF2B5EF4-FFF2-40B4-BE49-F238E27FC236}">
                  <a16:creationId xmlns:a16="http://schemas.microsoft.com/office/drawing/2014/main" id="{36568EC9-D280-44A7-9741-D67979037391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ight Triangle 42">
              <a:extLst>
                <a:ext uri="{FF2B5EF4-FFF2-40B4-BE49-F238E27FC236}">
                  <a16:creationId xmlns:a16="http://schemas.microsoft.com/office/drawing/2014/main" id="{C727E028-7595-4086-AD28-DB0FA8F0337D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ounded Rectangular Callout 17">
                <a:extLst>
                  <a:ext uri="{FF2B5EF4-FFF2-40B4-BE49-F238E27FC236}">
                    <a16:creationId xmlns:a16="http://schemas.microsoft.com/office/drawing/2014/main" id="{D33681F5-BBCC-4F87-854B-54227A2AC2B0}"/>
                  </a:ext>
                </a:extLst>
              </p:cNvPr>
              <p:cNvSpPr/>
              <p:nvPr/>
            </p:nvSpPr>
            <p:spPr>
              <a:xfrm>
                <a:off x="3328081" y="2340851"/>
                <a:ext cx="2121759" cy="1299725"/>
              </a:xfrm>
              <a:prstGeom prst="wedgeRoundRectCallout">
                <a:avLst>
                  <a:gd name="adj1" fmla="val 49064"/>
                  <a:gd name="adj2" fmla="val 100982"/>
                  <a:gd name="adj3" fmla="val 16667"/>
                </a:avLst>
              </a:prstGeom>
              <a:ln w="19050">
                <a:solidFill>
                  <a:schemeClr val="accent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Node placement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rPr>
                  <a:t> bin. matrix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𝐆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rPr>
                  <a:t> iff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rPr>
                  <a:t> is </a:t>
                </a:r>
                <a:r>
                  <a:rPr lang="en-US" b="1" dirty="0">
                    <a:solidFill>
                      <a:schemeClr val="accent3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in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rPr>
                  <a:t> at time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Rounded Rectangular Callout 17">
                <a:extLst>
                  <a:ext uri="{FF2B5EF4-FFF2-40B4-BE49-F238E27FC236}">
                    <a16:creationId xmlns:a16="http://schemas.microsoft.com/office/drawing/2014/main" id="{D33681F5-BBCC-4F87-854B-54227A2AC2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081" y="2340851"/>
                <a:ext cx="2121759" cy="1299725"/>
              </a:xfrm>
              <a:prstGeom prst="wedgeRoundRectCallout">
                <a:avLst>
                  <a:gd name="adj1" fmla="val 49064"/>
                  <a:gd name="adj2" fmla="val 100982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accent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5109098B-AFFC-4C32-967B-9962FF146E9F}"/>
              </a:ext>
            </a:extLst>
          </p:cNvPr>
          <p:cNvGrpSpPr/>
          <p:nvPr/>
        </p:nvGrpSpPr>
        <p:grpSpPr>
          <a:xfrm>
            <a:off x="5276874" y="3215584"/>
            <a:ext cx="1514072" cy="1678368"/>
            <a:chOff x="2394857" y="2246440"/>
            <a:chExt cx="1514072" cy="16783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18FCBD7-B63A-4F0B-A20C-E7A3C9718523}"/>
                    </a:ext>
                  </a:extLst>
                </p:cNvPr>
                <p:cNvSpPr/>
                <p:nvPr/>
              </p:nvSpPr>
              <p:spPr>
                <a:xfrm>
                  <a:off x="2394857" y="2946400"/>
                  <a:ext cx="978408" cy="978408"/>
                </a:xfrm>
                <a:prstGeom prst="rect">
                  <a:avLst/>
                </a:prstGeom>
                <a:noFill/>
                <a:ln>
                  <a:solidFill>
                    <a:schemeClr val="accent3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0" tIns="91440" rIns="182880" bIns="91440" rtlCol="0" anchor="t" anchorCtr="0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18FCBD7-B63A-4F0B-A20C-E7A3C97185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4857" y="2946400"/>
                  <a:ext cx="978408" cy="97840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accent3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ounded Rectangular Callout 17">
                  <a:extLst>
                    <a:ext uri="{FF2B5EF4-FFF2-40B4-BE49-F238E27FC236}">
                      <a16:creationId xmlns:a16="http://schemas.microsoft.com/office/drawing/2014/main" id="{0DCFBC93-E8BF-4B12-9485-B805BD2FB1D9}"/>
                    </a:ext>
                  </a:extLst>
                </p:cNvPr>
                <p:cNvSpPr/>
                <p:nvPr/>
              </p:nvSpPr>
              <p:spPr>
                <a:xfrm>
                  <a:off x="2930521" y="2246440"/>
                  <a:ext cx="978408" cy="447908"/>
                </a:xfrm>
                <a:prstGeom prst="wedgeRoundRectCallout">
                  <a:avLst>
                    <a:gd name="adj1" fmla="val -19688"/>
                    <a:gd name="adj2" fmla="val 103614"/>
                    <a:gd name="adj3" fmla="val 16667"/>
                  </a:avLst>
                </a:prstGeom>
                <a:ln w="19050">
                  <a:solidFill>
                    <a:schemeClr val="accent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" panose="02040503050406030204" pitchFamily="18" charset="0"/>
                    </a:rPr>
                    <a:t>Cell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" name="Rounded Rectangular Callout 17">
                  <a:extLst>
                    <a:ext uri="{FF2B5EF4-FFF2-40B4-BE49-F238E27FC236}">
                      <a16:creationId xmlns:a16="http://schemas.microsoft.com/office/drawing/2014/main" id="{0DCFBC93-E8BF-4B12-9485-B805BD2FB1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0521" y="2246440"/>
                  <a:ext cx="978408" cy="447908"/>
                </a:xfrm>
                <a:prstGeom prst="wedgeRoundRectCallout">
                  <a:avLst>
                    <a:gd name="adj1" fmla="val -19688"/>
                    <a:gd name="adj2" fmla="val 103614"/>
                    <a:gd name="adj3" fmla="val 16667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chemeClr val="accent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ular Callout 17">
                <a:extLst>
                  <a:ext uri="{FF2B5EF4-FFF2-40B4-BE49-F238E27FC236}">
                    <a16:creationId xmlns:a16="http://schemas.microsoft.com/office/drawing/2014/main" id="{3ABA8765-F375-4B36-A0F7-EB114439967B}"/>
                  </a:ext>
                </a:extLst>
              </p:cNvPr>
              <p:cNvSpPr/>
              <p:nvPr/>
            </p:nvSpPr>
            <p:spPr>
              <a:xfrm>
                <a:off x="6044012" y="4649636"/>
                <a:ext cx="1121910" cy="447908"/>
              </a:xfrm>
              <a:prstGeom prst="wedgeRoundRectCallout">
                <a:avLst>
                  <a:gd name="adj1" fmla="val -69046"/>
                  <a:gd name="adj2" fmla="val -61650"/>
                  <a:gd name="adj3" fmla="val 16667"/>
                </a:avLst>
              </a:prstGeom>
              <a:ln w="19050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rPr>
                  <a:t>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ounded Rectangular Callout 17">
                <a:extLst>
                  <a:ext uri="{FF2B5EF4-FFF2-40B4-BE49-F238E27FC236}">
                    <a16:creationId xmlns:a16="http://schemas.microsoft.com/office/drawing/2014/main" id="{3ABA8765-F375-4B36-A0F7-EB1144399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012" y="4649636"/>
                <a:ext cx="1121910" cy="447908"/>
              </a:xfrm>
              <a:prstGeom prst="wedgeRoundRectCallout">
                <a:avLst>
                  <a:gd name="adj1" fmla="val -69046"/>
                  <a:gd name="adj2" fmla="val -61650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9A877CE1-AD5A-4A07-A9AD-CCD061640183}"/>
              </a:ext>
            </a:extLst>
          </p:cNvPr>
          <p:cNvGrpSpPr/>
          <p:nvPr/>
        </p:nvGrpSpPr>
        <p:grpSpPr>
          <a:xfrm>
            <a:off x="5302964" y="4323200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21" name="Diamond 20">
              <a:extLst>
                <a:ext uri="{FF2B5EF4-FFF2-40B4-BE49-F238E27FC236}">
                  <a16:creationId xmlns:a16="http://schemas.microsoft.com/office/drawing/2014/main" id="{5D7BCC73-1CFD-4034-9679-D6FDD70332D8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95340D9E-FB26-4CE9-B230-D615EB566C5C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DFF6D25C-A4F6-448E-BB02-C06761A03959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7530EFED-1491-489B-BFB5-3E1E1F5BF632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5BCA3D1B-38D3-4330-8C49-DE7156E10900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ight Arrow 43"/>
          <p:cNvSpPr/>
          <p:nvPr/>
        </p:nvSpPr>
        <p:spPr>
          <a:xfrm>
            <a:off x="6669156" y="945968"/>
            <a:ext cx="457200" cy="274320"/>
          </a:xfrm>
          <a:prstGeom prst="rightArrow">
            <a:avLst>
              <a:gd name="adj1" fmla="val 50000"/>
              <a:gd name="adj2" fmla="val 11103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 rot="16200000" flipV="1">
            <a:off x="7388484" y="2088514"/>
            <a:ext cx="457200" cy="274320"/>
          </a:xfrm>
          <a:prstGeom prst="rightArrow">
            <a:avLst>
              <a:gd name="adj1" fmla="val 50000"/>
              <a:gd name="adj2" fmla="val 11103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251713" y="0"/>
            <a:ext cx="2892287" cy="2974357"/>
            <a:chOff x="6251713" y="0"/>
            <a:chExt cx="2892287" cy="2974357"/>
          </a:xfrm>
        </p:grpSpPr>
        <p:sp>
          <p:nvSpPr>
            <p:cNvPr id="37" name="Rectangle 36"/>
            <p:cNvSpPr/>
            <p:nvPr/>
          </p:nvSpPr>
          <p:spPr>
            <a:xfrm>
              <a:off x="6251713" y="0"/>
              <a:ext cx="2892287" cy="297435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https://lh4.googleusercontent.com/3NigAJP-PuZ5zsEX56FT14mH3Ni00XKRv4AdWCcAawa3cBtSELar_nDVc2tF7RAsKC8NFLpSCp4lcKWFU5Xoeav3xxM4gs1bovsrmq6BvEAWtD3u2sZBh8Jjp1REdT6VKYhF0JTQSY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4516" y="562772"/>
              <a:ext cx="1371600" cy="1434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Group 46"/>
            <p:cNvGrpSpPr/>
            <p:nvPr/>
          </p:nvGrpSpPr>
          <p:grpSpPr>
            <a:xfrm>
              <a:off x="6421907" y="850956"/>
              <a:ext cx="1354203" cy="1920755"/>
              <a:chOff x="6421907" y="850956"/>
              <a:chExt cx="1354203" cy="1920755"/>
            </a:xfrm>
          </p:grpSpPr>
          <p:sp>
            <p:nvSpPr>
              <p:cNvPr id="48" name="Right Arrow 47"/>
              <p:cNvSpPr/>
              <p:nvPr/>
            </p:nvSpPr>
            <p:spPr>
              <a:xfrm>
                <a:off x="6669156" y="945968"/>
                <a:ext cx="457200" cy="274320"/>
              </a:xfrm>
              <a:prstGeom prst="rightArrow">
                <a:avLst>
                  <a:gd name="adj1" fmla="val 50000"/>
                  <a:gd name="adj2" fmla="val 111033"/>
                </a:avLst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ight Arrow 48"/>
              <p:cNvSpPr/>
              <p:nvPr/>
            </p:nvSpPr>
            <p:spPr>
              <a:xfrm rot="16200000" flipV="1">
                <a:off x="7388484" y="2088514"/>
                <a:ext cx="457200" cy="274320"/>
              </a:xfrm>
              <a:prstGeom prst="rightArrow">
                <a:avLst>
                  <a:gd name="adj1" fmla="val 50000"/>
                  <a:gd name="adj2" fmla="val 111033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6421907" y="850956"/>
                    <a:ext cx="31805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21907" y="850956"/>
                    <a:ext cx="318052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7458058" y="2402379"/>
                    <a:ext cx="31805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1" name="TextBox 5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58058" y="2402379"/>
                    <a:ext cx="318052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32DFDFC-22A9-6F45-9697-8D190A4156F2}"/>
              </a:ext>
            </a:extLst>
          </p:cNvPr>
          <p:cNvSpPr/>
          <p:nvPr/>
        </p:nvSpPr>
        <p:spPr>
          <a:xfrm>
            <a:off x="457743" y="3924688"/>
            <a:ext cx="2889504" cy="969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No control on the mobility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 of mobile nodes</a:t>
            </a:r>
          </a:p>
        </p:txBody>
      </p:sp>
      <p:sp>
        <p:nvSpPr>
          <p:cNvPr id="7" name="Rectangle 6" title="Side bar">
            <a:extLst>
              <a:ext uri="{FF2B5EF4-FFF2-40B4-BE49-F238E27FC236}">
                <a16:creationId xmlns:a16="http://schemas.microsoft.com/office/drawing/2014/main" id="{DF42C4C0-813A-46F0-8C90-D6BFD5EC79D1}"/>
              </a:ext>
            </a:extLst>
          </p:cNvPr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7431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A2267D-89FA-4984-8B66-8C682DBC1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927" y="0"/>
            <a:ext cx="8699073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CC7B69-53F2-4F62-999F-4ED711E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AE3A-080E-4FAB-B07E-89304B857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Rectangle 6" title="Side bar">
            <a:extLst>
              <a:ext uri="{FF2B5EF4-FFF2-40B4-BE49-F238E27FC236}">
                <a16:creationId xmlns:a16="http://schemas.microsoft.com/office/drawing/2014/main" id="{DF42C4C0-813A-46F0-8C90-D6BFD5EC79D1}"/>
              </a:ext>
            </a:extLst>
          </p:cNvPr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9C5E2B-160A-4B5B-ADC7-014C663EB5A5}"/>
              </a:ext>
            </a:extLst>
          </p:cNvPr>
          <p:cNvGrpSpPr/>
          <p:nvPr/>
        </p:nvGrpSpPr>
        <p:grpSpPr>
          <a:xfrm>
            <a:off x="1454184" y="1997074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8" name="Diamond 7">
              <a:extLst>
                <a:ext uri="{FF2B5EF4-FFF2-40B4-BE49-F238E27FC236}">
                  <a16:creationId xmlns:a16="http://schemas.microsoft.com/office/drawing/2014/main" id="{7DBF79DE-A7CE-4DA8-B9FA-43E6E6956D14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40F69495-9EF6-47FA-84C3-09FF23F68232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09C2FC08-5CFC-4A0F-AB5F-1CB0CC09186A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879894B3-1E3A-43BF-879D-5189AFF46C38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3CCD202B-2870-4469-B61D-07A11E92AF98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A5464E-7DA3-4357-BEFF-C5759AE5E336}"/>
              </a:ext>
            </a:extLst>
          </p:cNvPr>
          <p:cNvGrpSpPr/>
          <p:nvPr/>
        </p:nvGrpSpPr>
        <p:grpSpPr>
          <a:xfrm>
            <a:off x="7595996" y="2974733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ED2267F5-B267-4C14-A4C1-A9EE54C32F6C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3CADB516-81F4-4BBE-8158-9E0D78B5C14B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8C4C8633-D3F1-42BC-8A78-9E214C69E624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688CA0E7-F823-48AF-AFE4-256B4CF8D26D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E45A0542-D784-4778-8FB1-CC3D7C805121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3E72E8-9547-4F3F-BB52-3020209D8607}"/>
              </a:ext>
            </a:extLst>
          </p:cNvPr>
          <p:cNvGrpSpPr/>
          <p:nvPr/>
        </p:nvGrpSpPr>
        <p:grpSpPr>
          <a:xfrm>
            <a:off x="2779442" y="5299074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39" name="Diamond 38">
              <a:extLst>
                <a:ext uri="{FF2B5EF4-FFF2-40B4-BE49-F238E27FC236}">
                  <a16:creationId xmlns:a16="http://schemas.microsoft.com/office/drawing/2014/main" id="{A52A7FA1-49D4-4A66-B966-E376FDD75556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936C65F1-1E96-4832-B7D5-6D19A18675B3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Triangle 40">
              <a:extLst>
                <a:ext uri="{FF2B5EF4-FFF2-40B4-BE49-F238E27FC236}">
                  <a16:creationId xmlns:a16="http://schemas.microsoft.com/office/drawing/2014/main" id="{5F73CDA7-C1ED-4F1E-94AF-26E016A4AB2A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Triangle 41">
              <a:extLst>
                <a:ext uri="{FF2B5EF4-FFF2-40B4-BE49-F238E27FC236}">
                  <a16:creationId xmlns:a16="http://schemas.microsoft.com/office/drawing/2014/main" id="{36568EC9-D280-44A7-9741-D67979037391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ight Triangle 42">
              <a:extLst>
                <a:ext uri="{FF2B5EF4-FFF2-40B4-BE49-F238E27FC236}">
                  <a16:creationId xmlns:a16="http://schemas.microsoft.com/office/drawing/2014/main" id="{C727E028-7595-4086-AD28-DB0FA8F0337D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56D8B4E-79C1-4946-8B82-AC4E626287D6}"/>
              </a:ext>
            </a:extLst>
          </p:cNvPr>
          <p:cNvGrpSpPr/>
          <p:nvPr/>
        </p:nvGrpSpPr>
        <p:grpSpPr>
          <a:xfrm>
            <a:off x="5276874" y="3915544"/>
            <a:ext cx="2276855" cy="978408"/>
            <a:chOff x="2394857" y="2946400"/>
            <a:chExt cx="2276855" cy="978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2E6F2AE-2EC1-44A3-A375-9EB5C9974AFB}"/>
                    </a:ext>
                  </a:extLst>
                </p:cNvPr>
                <p:cNvSpPr/>
                <p:nvPr/>
              </p:nvSpPr>
              <p:spPr>
                <a:xfrm>
                  <a:off x="2394857" y="2946400"/>
                  <a:ext cx="978408" cy="978408"/>
                </a:xfrm>
                <a:prstGeom prst="rect">
                  <a:avLst/>
                </a:prstGeom>
                <a:noFill/>
                <a:ln>
                  <a:solidFill>
                    <a:schemeClr val="accent3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0" tIns="91440" rIns="182880" bIns="91440" rtlCol="0" anchor="t" anchorCtr="0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2E6F2AE-2EC1-44A3-A375-9EB5C9974A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4857" y="2946400"/>
                  <a:ext cx="978408" cy="97840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accent3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ounded Rectangular Callout 17">
                  <a:extLst>
                    <a:ext uri="{FF2B5EF4-FFF2-40B4-BE49-F238E27FC236}">
                      <a16:creationId xmlns:a16="http://schemas.microsoft.com/office/drawing/2014/main" id="{26EBF76F-C814-4F65-942B-80EA7ACA2396}"/>
                    </a:ext>
                  </a:extLst>
                </p:cNvPr>
                <p:cNvSpPr/>
                <p:nvPr/>
              </p:nvSpPr>
              <p:spPr>
                <a:xfrm>
                  <a:off x="3693304" y="3089492"/>
                  <a:ext cx="978408" cy="447908"/>
                </a:xfrm>
                <a:prstGeom prst="wedgeRoundRectCallout">
                  <a:avLst>
                    <a:gd name="adj1" fmla="val -83477"/>
                    <a:gd name="adj2" fmla="val 35564"/>
                    <a:gd name="adj3" fmla="val 16667"/>
                  </a:avLst>
                </a:prstGeom>
                <a:ln w="19050">
                  <a:solidFill>
                    <a:schemeClr val="accent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" panose="02040503050406030204" pitchFamily="18" charset="0"/>
                    </a:rPr>
                    <a:t>Cell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" name="Rounded Rectangular Callout 17">
                  <a:extLst>
                    <a:ext uri="{FF2B5EF4-FFF2-40B4-BE49-F238E27FC236}">
                      <a16:creationId xmlns:a16="http://schemas.microsoft.com/office/drawing/2014/main" id="{26EBF76F-C814-4F65-942B-80EA7ACA23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3304" y="3089492"/>
                  <a:ext cx="978408" cy="447908"/>
                </a:xfrm>
                <a:prstGeom prst="wedgeRoundRectCallout">
                  <a:avLst>
                    <a:gd name="adj1" fmla="val -83477"/>
                    <a:gd name="adj2" fmla="val 35564"/>
                    <a:gd name="adj3" fmla="val 16667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 w="19050">
                  <a:solidFill>
                    <a:schemeClr val="accent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877CE1-AD5A-4A07-A9AD-CCD061640183}"/>
              </a:ext>
            </a:extLst>
          </p:cNvPr>
          <p:cNvGrpSpPr/>
          <p:nvPr/>
        </p:nvGrpSpPr>
        <p:grpSpPr>
          <a:xfrm>
            <a:off x="5302964" y="4323200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21" name="Diamond 20">
              <a:extLst>
                <a:ext uri="{FF2B5EF4-FFF2-40B4-BE49-F238E27FC236}">
                  <a16:creationId xmlns:a16="http://schemas.microsoft.com/office/drawing/2014/main" id="{5D7BCC73-1CFD-4034-9679-D6FDD70332D8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95340D9E-FB26-4CE9-B230-D615EB566C5C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DFF6D25C-A4F6-448E-BB02-C06761A03959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7530EFED-1491-489B-BFB5-3E1E1F5BF632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5BCA3D1B-38D3-4330-8C49-DE7156E10900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ular Callout 17">
                <a:extLst>
                  <a:ext uri="{FF2B5EF4-FFF2-40B4-BE49-F238E27FC236}">
                    <a16:creationId xmlns:a16="http://schemas.microsoft.com/office/drawing/2014/main" id="{3ABA8765-F375-4B36-A0F7-EB114439967B}"/>
                  </a:ext>
                </a:extLst>
              </p:cNvPr>
              <p:cNvSpPr/>
              <p:nvPr/>
            </p:nvSpPr>
            <p:spPr>
              <a:xfrm>
                <a:off x="6044012" y="4649636"/>
                <a:ext cx="1121910" cy="447908"/>
              </a:xfrm>
              <a:prstGeom prst="wedgeRoundRectCallout">
                <a:avLst>
                  <a:gd name="adj1" fmla="val -69046"/>
                  <a:gd name="adj2" fmla="val -61650"/>
                  <a:gd name="adj3" fmla="val 16667"/>
                </a:avLst>
              </a:prstGeom>
              <a:ln w="19050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rPr>
                  <a:t>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ounded Rectangular Callout 17">
                <a:extLst>
                  <a:ext uri="{FF2B5EF4-FFF2-40B4-BE49-F238E27FC236}">
                    <a16:creationId xmlns:a16="http://schemas.microsoft.com/office/drawing/2014/main" id="{3ABA8765-F375-4B36-A0F7-EB1144399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012" y="4649636"/>
                <a:ext cx="1121910" cy="447908"/>
              </a:xfrm>
              <a:prstGeom prst="wedgeRoundRectCallout">
                <a:avLst>
                  <a:gd name="adj1" fmla="val -69046"/>
                  <a:gd name="adj2" fmla="val -61650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4D9BF4FF-E8C5-4CEF-BD18-0254470AC754}"/>
              </a:ext>
            </a:extLst>
          </p:cNvPr>
          <p:cNvGrpSpPr/>
          <p:nvPr/>
        </p:nvGrpSpPr>
        <p:grpSpPr>
          <a:xfrm>
            <a:off x="3328082" y="2030976"/>
            <a:ext cx="3837840" cy="1861448"/>
            <a:chOff x="3328082" y="2030976"/>
            <a:chExt cx="3837840" cy="18614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ounded Rectangular Callout 17">
                  <a:extLst>
                    <a:ext uri="{FF2B5EF4-FFF2-40B4-BE49-F238E27FC236}">
                      <a16:creationId xmlns:a16="http://schemas.microsoft.com/office/drawing/2014/main" id="{D33681F5-BBCC-4F87-854B-54227A2AC2B0}"/>
                    </a:ext>
                  </a:extLst>
                </p:cNvPr>
                <p:cNvSpPr/>
                <p:nvPr/>
              </p:nvSpPr>
              <p:spPr>
                <a:xfrm>
                  <a:off x="3328082" y="2030976"/>
                  <a:ext cx="1974882" cy="1609601"/>
                </a:xfrm>
                <a:prstGeom prst="wedgeRoundRectCallout">
                  <a:avLst>
                    <a:gd name="adj1" fmla="val 49064"/>
                    <a:gd name="adj2" fmla="val 91063"/>
                    <a:gd name="adj3" fmla="val 16667"/>
                  </a:avLst>
                </a:prstGeom>
                <a:ln w="19050">
                  <a:solidFill>
                    <a:srgbClr val="FFC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" panose="02040503050406030204" pitchFamily="18" charset="0"/>
                    </a:rPr>
                    <a:t>Activation plan bin. matrix </a:t>
                  </a:r>
                  <a14:m>
                    <m:oMath xmlns:m="http://schemas.openxmlformats.org/officeDocument/2006/math">
                      <m:r>
                        <a:rPr lang="en-US" b="1" i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𝐖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" panose="02040503050406030204" pitchFamily="18" charset="0"/>
                    </a:rPr>
                    <a:t> iff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" panose="02040503050406030204" pitchFamily="18" charset="0"/>
                    </a:rPr>
                    <a:t> is </a:t>
                  </a:r>
                  <a:r>
                    <a:rPr lang="en-US" b="1" dirty="0">
                      <a:solidFill>
                        <a:schemeClr val="accent5"/>
                      </a:solidFill>
                      <a:latin typeface="Cambria" panose="02040503050406030204" pitchFamily="18" charset="0"/>
                    </a:rPr>
                    <a:t>active</a:t>
                  </a:r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" panose="02040503050406030204" pitchFamily="18" charset="0"/>
                    </a:rPr>
                    <a:t> on</a:t>
                  </a:r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" panose="02040503050406030204" pitchFamily="18" charset="0"/>
                    </a:rPr>
                    <a:t> at time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Rounded Rectangular Callout 17">
                  <a:extLst>
                    <a:ext uri="{FF2B5EF4-FFF2-40B4-BE49-F238E27FC236}">
                      <a16:creationId xmlns:a16="http://schemas.microsoft.com/office/drawing/2014/main" id="{D33681F5-BBCC-4F87-854B-54227A2AC2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8082" y="2030976"/>
                  <a:ext cx="1974882" cy="1609601"/>
                </a:xfrm>
                <a:prstGeom prst="wedgeRoundRectCallout">
                  <a:avLst>
                    <a:gd name="adj1" fmla="val 49064"/>
                    <a:gd name="adj2" fmla="val 91063"/>
                    <a:gd name="adj3" fmla="val 16667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rgbClr val="FFC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ounded Rectangular Callout 17">
                  <a:extLst>
                    <a:ext uri="{FF2B5EF4-FFF2-40B4-BE49-F238E27FC236}">
                      <a16:creationId xmlns:a16="http://schemas.microsoft.com/office/drawing/2014/main" id="{BF060CEB-E401-4BEE-86D2-3F028277470E}"/>
                    </a:ext>
                  </a:extLst>
                </p:cNvPr>
                <p:cNvSpPr/>
                <p:nvPr/>
              </p:nvSpPr>
              <p:spPr>
                <a:xfrm>
                  <a:off x="5531857" y="3444516"/>
                  <a:ext cx="1634065" cy="447908"/>
                </a:xfrm>
                <a:prstGeom prst="wedgeRoundRectCallout">
                  <a:avLst>
                    <a:gd name="adj1" fmla="val -54685"/>
                    <a:gd name="adj2" fmla="val 139258"/>
                    <a:gd name="adj3" fmla="val 16667"/>
                  </a:avLst>
                </a:prstGeom>
                <a:ln w="19050">
                  <a:solidFill>
                    <a:schemeClr val="tx2">
                      <a:lumMod val="75000"/>
                      <a:lumOff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" panose="02040503050406030204" pitchFamily="18" charset="0"/>
                    </a:rPr>
                    <a:t>Sensor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4" name="Rounded Rectangular Callout 17">
                  <a:extLst>
                    <a:ext uri="{FF2B5EF4-FFF2-40B4-BE49-F238E27FC236}">
                      <a16:creationId xmlns:a16="http://schemas.microsoft.com/office/drawing/2014/main" id="{BF060CEB-E401-4BEE-86D2-3F02827747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1857" y="3444516"/>
                  <a:ext cx="1634065" cy="447908"/>
                </a:xfrm>
                <a:prstGeom prst="wedgeRoundRectCallout">
                  <a:avLst>
                    <a:gd name="adj1" fmla="val -54685"/>
                    <a:gd name="adj2" fmla="val 139258"/>
                    <a:gd name="adj3" fmla="val 16667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 w="19050">
                  <a:solidFill>
                    <a:schemeClr val="tx2">
                      <a:lumMod val="75000"/>
                      <a:lumOff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ular Callout 17">
                <a:extLst>
                  <a:ext uri="{FF2B5EF4-FFF2-40B4-BE49-F238E27FC236}">
                    <a16:creationId xmlns:a16="http://schemas.microsoft.com/office/drawing/2014/main" id="{A7D0CE56-0BDC-43F2-9544-C7CB351628F6}"/>
                  </a:ext>
                </a:extLst>
              </p:cNvPr>
              <p:cNvSpPr/>
              <p:nvPr/>
            </p:nvSpPr>
            <p:spPr>
              <a:xfrm>
                <a:off x="2383074" y="5061650"/>
                <a:ext cx="3194210" cy="789876"/>
              </a:xfrm>
              <a:prstGeom prst="wedgeRoundRectCallout">
                <a:avLst>
                  <a:gd name="adj1" fmla="val 40406"/>
                  <a:gd name="adj2" fmla="val -76097"/>
                  <a:gd name="adj3" fmla="val 16667"/>
                </a:avLst>
              </a:prstGeom>
              <a:ln w="1905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rPr>
                  <a:t>Activation state represented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Rounded Rectangular Callout 17">
                <a:extLst>
                  <a:ext uri="{FF2B5EF4-FFF2-40B4-BE49-F238E27FC236}">
                    <a16:creationId xmlns:a16="http://schemas.microsoft.com/office/drawing/2014/main" id="{A7D0CE56-0BDC-43F2-9544-C7CB351628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074" y="5061650"/>
                <a:ext cx="3194210" cy="789876"/>
              </a:xfrm>
              <a:prstGeom prst="wedgeRoundRectCallout">
                <a:avLst>
                  <a:gd name="adj1" fmla="val 40406"/>
                  <a:gd name="adj2" fmla="val -76097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1905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6251713" y="0"/>
            <a:ext cx="2892287" cy="2974357"/>
            <a:chOff x="6251713" y="0"/>
            <a:chExt cx="2892287" cy="2974357"/>
          </a:xfrm>
        </p:grpSpPr>
        <p:sp>
          <p:nvSpPr>
            <p:cNvPr id="46" name="Rectangle 45"/>
            <p:cNvSpPr/>
            <p:nvPr/>
          </p:nvSpPr>
          <p:spPr>
            <a:xfrm>
              <a:off x="6251713" y="0"/>
              <a:ext cx="2892287" cy="297435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" descr="https://lh6.googleusercontent.com/MmZT86ASWTZJ7YHClVLqmpQtYIpEhLcWYh9AFKp-8A33mbNjlhaqML2vhIHoXeEYDvw9sAKPvRin869ao5hi_1rBljYmzjYdZ4VtkHxCk5LtyVT8whTnQInMwd557B6ueVCQbKmIa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4516" y="562771"/>
              <a:ext cx="1371600" cy="1434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" name="Group 47"/>
            <p:cNvGrpSpPr/>
            <p:nvPr/>
          </p:nvGrpSpPr>
          <p:grpSpPr>
            <a:xfrm>
              <a:off x="6421907" y="850956"/>
              <a:ext cx="1354203" cy="1920755"/>
              <a:chOff x="6421907" y="850956"/>
              <a:chExt cx="1354203" cy="1920755"/>
            </a:xfrm>
          </p:grpSpPr>
          <p:sp>
            <p:nvSpPr>
              <p:cNvPr id="49" name="Right Arrow 48"/>
              <p:cNvSpPr/>
              <p:nvPr/>
            </p:nvSpPr>
            <p:spPr>
              <a:xfrm>
                <a:off x="6669156" y="945968"/>
                <a:ext cx="457200" cy="274320"/>
              </a:xfrm>
              <a:prstGeom prst="rightArrow">
                <a:avLst>
                  <a:gd name="adj1" fmla="val 50000"/>
                  <a:gd name="adj2" fmla="val 111033"/>
                </a:avLst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ight Arrow 49"/>
              <p:cNvSpPr/>
              <p:nvPr/>
            </p:nvSpPr>
            <p:spPr>
              <a:xfrm rot="16200000" flipV="1">
                <a:off x="7388484" y="2088514"/>
                <a:ext cx="457200" cy="274320"/>
              </a:xfrm>
              <a:prstGeom prst="rightArrow">
                <a:avLst>
                  <a:gd name="adj1" fmla="val 50000"/>
                  <a:gd name="adj2" fmla="val 111033"/>
                </a:avLst>
              </a:prstGeom>
              <a:solidFill>
                <a:schemeClr val="tx2">
                  <a:lumMod val="25000"/>
                  <a:lumOff val="75000"/>
                </a:schemeClr>
              </a:solidFill>
              <a:ln w="1905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6421907" y="850956"/>
                    <a:ext cx="31805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1" name="TextBox 5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21907" y="850956"/>
                    <a:ext cx="318052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7458058" y="2402379"/>
                    <a:ext cx="31805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oMath>
                      </m:oMathPara>
                    </a14:m>
                    <a:endPara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58058" y="2402379"/>
                    <a:ext cx="318052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08988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A2267D-89FA-4984-8B66-8C682DBC1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927" y="0"/>
            <a:ext cx="8699073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CC7B69-53F2-4F62-999F-4ED711E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AE3A-080E-4FAB-B07E-89304B857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Rectangle 6" title="Side bar">
            <a:extLst>
              <a:ext uri="{FF2B5EF4-FFF2-40B4-BE49-F238E27FC236}">
                <a16:creationId xmlns:a16="http://schemas.microsoft.com/office/drawing/2014/main" id="{DF42C4C0-813A-46F0-8C90-D6BFD5EC79D1}"/>
              </a:ext>
            </a:extLst>
          </p:cNvPr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3EC1F3-5927-4348-A81C-8116549DBF1F}"/>
              </a:ext>
            </a:extLst>
          </p:cNvPr>
          <p:cNvGrpSpPr/>
          <p:nvPr/>
        </p:nvGrpSpPr>
        <p:grpSpPr>
          <a:xfrm>
            <a:off x="1454184" y="1997074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8" name="Diamond 7">
              <a:extLst>
                <a:ext uri="{FF2B5EF4-FFF2-40B4-BE49-F238E27FC236}">
                  <a16:creationId xmlns:a16="http://schemas.microsoft.com/office/drawing/2014/main" id="{F080DCB4-7B2B-4844-940A-901C3A20AC40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9CCF5AB9-B993-42FD-A3E7-CA44058E0CBD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2DF61B87-5528-449B-80EF-4CE77DDC8791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C955450E-9B31-4B75-908F-BB4889FA7E0B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B9C3E5EF-6DCE-45C7-B8F2-6B94396B6844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2F0E05-F76D-49D4-87E7-0B53725E5C8B}"/>
              </a:ext>
            </a:extLst>
          </p:cNvPr>
          <p:cNvGrpSpPr/>
          <p:nvPr/>
        </p:nvGrpSpPr>
        <p:grpSpPr>
          <a:xfrm>
            <a:off x="5302964" y="4323200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DE753B6E-3A14-4A09-BF4C-738CAC7743DB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0AAC08C1-7551-46B0-A60E-F9092F475A6B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66E91294-1AAC-4214-8CC0-E4D637D505AD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073F5933-F557-4263-A139-428BB815133F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4166D58C-A7E5-4015-8482-5A93D57D8E2F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0E9EAD5-D535-4B12-BE97-610E131E837B}"/>
              </a:ext>
            </a:extLst>
          </p:cNvPr>
          <p:cNvGrpSpPr/>
          <p:nvPr/>
        </p:nvGrpSpPr>
        <p:grpSpPr>
          <a:xfrm>
            <a:off x="7595996" y="2974733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20" name="Diamond 19">
              <a:extLst>
                <a:ext uri="{FF2B5EF4-FFF2-40B4-BE49-F238E27FC236}">
                  <a16:creationId xmlns:a16="http://schemas.microsoft.com/office/drawing/2014/main" id="{420E22C8-7B9A-4EED-AEF0-2C067E5FD3BA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C6012778-6FE0-4A53-9D75-CFEBCB6D45F4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8EDDDBF2-7D9D-4B98-96F4-97398EC48A37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87217165-75B9-4E6E-A6CE-585F917615B0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F6B64A6D-80CF-4261-85C2-0EBED2D1F05A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65113C4-12EE-4B07-9BBC-FA474009BCCC}"/>
              </a:ext>
            </a:extLst>
          </p:cNvPr>
          <p:cNvGrpSpPr/>
          <p:nvPr/>
        </p:nvGrpSpPr>
        <p:grpSpPr>
          <a:xfrm>
            <a:off x="2779442" y="5299074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id="{10CBF0C7-A365-4801-B2B3-1F2354FCD787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B0311BDE-EC71-4DE7-9A04-921021C558AD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57BBFCD4-195A-45C8-BF0C-9F5ED4466F6A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98498A6-FFD5-4792-8187-732B23D48852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4A9BFDB8-C64F-44B8-BFE3-3786E49A7E11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ounded Rectangular Callout 17">
            <a:extLst>
              <a:ext uri="{FF2B5EF4-FFF2-40B4-BE49-F238E27FC236}">
                <a16:creationId xmlns:a16="http://schemas.microsoft.com/office/drawing/2014/main" id="{841688C3-D36F-4182-B188-33BEC64870D1}"/>
              </a:ext>
            </a:extLst>
          </p:cNvPr>
          <p:cNvSpPr/>
          <p:nvPr/>
        </p:nvSpPr>
        <p:spPr>
          <a:xfrm>
            <a:off x="3328082" y="2028012"/>
            <a:ext cx="1974882" cy="1609601"/>
          </a:xfrm>
          <a:prstGeom prst="wedgeRoundRectCallout">
            <a:avLst>
              <a:gd name="adj1" fmla="val 49064"/>
              <a:gd name="adj2" fmla="val 91063"/>
              <a:gd name="adj3" fmla="val 16667"/>
            </a:avLst>
          </a:prstGeom>
          <a:ln w="1905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Node is </a:t>
            </a:r>
            <a:r>
              <a:rPr lang="en-US" b="1" dirty="0">
                <a:solidFill>
                  <a:schemeClr val="accent4"/>
                </a:solidFill>
                <a:latin typeface="Cambria" panose="02040503050406030204" pitchFamily="18" charset="0"/>
              </a:rPr>
              <a:t>active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 if any sensor on it is active; it is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</a:rPr>
              <a:t>inactive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 if no sensor is active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ular Callout 17">
                <a:extLst>
                  <a:ext uri="{FF2B5EF4-FFF2-40B4-BE49-F238E27FC236}">
                    <a16:creationId xmlns:a16="http://schemas.microsoft.com/office/drawing/2014/main" id="{414B6FDF-3C1C-4921-872E-3D3BFC087ED6}"/>
                  </a:ext>
                </a:extLst>
              </p:cNvPr>
              <p:cNvSpPr/>
              <p:nvPr/>
            </p:nvSpPr>
            <p:spPr>
              <a:xfrm>
                <a:off x="6044012" y="4649636"/>
                <a:ext cx="1121910" cy="447908"/>
              </a:xfrm>
              <a:prstGeom prst="wedgeRoundRectCallout">
                <a:avLst>
                  <a:gd name="adj1" fmla="val -69046"/>
                  <a:gd name="adj2" fmla="val -61650"/>
                  <a:gd name="adj3" fmla="val 16667"/>
                </a:avLst>
              </a:prstGeom>
              <a:ln w="19050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rPr>
                  <a:t>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Rounded Rectangular Callout 17">
                <a:extLst>
                  <a:ext uri="{FF2B5EF4-FFF2-40B4-BE49-F238E27FC236}">
                    <a16:creationId xmlns:a16="http://schemas.microsoft.com/office/drawing/2014/main" id="{414B6FDF-3C1C-4921-872E-3D3BFC087E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012" y="4649636"/>
                <a:ext cx="1121910" cy="447908"/>
              </a:xfrm>
              <a:prstGeom prst="wedgeRoundRectCallout">
                <a:avLst>
                  <a:gd name="adj1" fmla="val -69046"/>
                  <a:gd name="adj2" fmla="val -61650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ounded Rectangular Callout 17">
            <a:extLst>
              <a:ext uri="{FF2B5EF4-FFF2-40B4-BE49-F238E27FC236}">
                <a16:creationId xmlns:a16="http://schemas.microsoft.com/office/drawing/2014/main" id="{92B77240-1FD7-4985-99C5-F79DE1B725C1}"/>
              </a:ext>
            </a:extLst>
          </p:cNvPr>
          <p:cNvSpPr/>
          <p:nvPr/>
        </p:nvSpPr>
        <p:spPr>
          <a:xfrm>
            <a:off x="3328082" y="2026363"/>
            <a:ext cx="1974882" cy="1609601"/>
          </a:xfrm>
          <a:prstGeom prst="wedgeRoundRectCallout">
            <a:avLst>
              <a:gd name="adj1" fmla="val 164450"/>
              <a:gd name="adj2" fmla="val 25236"/>
              <a:gd name="adj3" fmla="val 16667"/>
            </a:avLst>
          </a:prstGeom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Node is </a:t>
            </a:r>
            <a:r>
              <a:rPr lang="en-US" b="1" dirty="0">
                <a:solidFill>
                  <a:schemeClr val="accent4"/>
                </a:solidFill>
                <a:latin typeface="Cambria" panose="02040503050406030204" pitchFamily="18" charset="0"/>
              </a:rPr>
              <a:t>active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 if any sensor on it is active; it is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</a:rPr>
              <a:t>inactive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 if no sensor is active </a:t>
            </a:r>
          </a:p>
        </p:txBody>
      </p:sp>
    </p:spTree>
    <p:extLst>
      <p:ext uri="{BB962C8B-B14F-4D97-AF65-F5344CB8AC3E}">
        <p14:creationId xmlns:p14="http://schemas.microsoft.com/office/powerpoint/2010/main" val="377728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A2267D-89FA-4984-8B66-8C682DBC1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927" y="0"/>
            <a:ext cx="8699073" cy="6858000"/>
          </a:xfr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29293A9-B4DF-4BCE-80B9-CF885E8D1A88}"/>
              </a:ext>
            </a:extLst>
          </p:cNvPr>
          <p:cNvGrpSpPr/>
          <p:nvPr/>
        </p:nvGrpSpPr>
        <p:grpSpPr>
          <a:xfrm>
            <a:off x="3371624" y="1989210"/>
            <a:ext cx="4787526" cy="4868789"/>
            <a:chOff x="3371624" y="1989210"/>
            <a:chExt cx="4787526" cy="486878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CBF5974-2FD7-4CA2-9199-322421435504}"/>
                </a:ext>
              </a:extLst>
            </p:cNvPr>
            <p:cNvSpPr/>
            <p:nvPr/>
          </p:nvSpPr>
          <p:spPr>
            <a:xfrm>
              <a:off x="3371624" y="3925068"/>
              <a:ext cx="4787526" cy="978408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161B2F4-F043-4FC2-A6B1-F470B44EF03C}"/>
                </a:ext>
              </a:extLst>
            </p:cNvPr>
            <p:cNvSpPr/>
            <p:nvPr/>
          </p:nvSpPr>
          <p:spPr>
            <a:xfrm rot="5400000">
              <a:off x="3326349" y="3948117"/>
              <a:ext cx="4868789" cy="95097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01178B2-FAD2-4A9A-83C4-190F270C7DB4}"/>
                </a:ext>
              </a:extLst>
            </p:cNvPr>
            <p:cNvSpPr/>
            <p:nvPr/>
          </p:nvSpPr>
          <p:spPr>
            <a:xfrm>
              <a:off x="4324124" y="2964056"/>
              <a:ext cx="2879898" cy="2898648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5CC7B69-53F2-4F62-999F-4ED711E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AE3A-080E-4FAB-B07E-89304B857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Rectangle 6" title="Side bar">
            <a:extLst>
              <a:ext uri="{FF2B5EF4-FFF2-40B4-BE49-F238E27FC236}">
                <a16:creationId xmlns:a16="http://schemas.microsoft.com/office/drawing/2014/main" id="{DF42C4C0-813A-46F0-8C90-D6BFD5EC79D1}"/>
              </a:ext>
            </a:extLst>
          </p:cNvPr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9C5E2B-160A-4B5B-ADC7-014C663EB5A5}"/>
              </a:ext>
            </a:extLst>
          </p:cNvPr>
          <p:cNvGrpSpPr/>
          <p:nvPr/>
        </p:nvGrpSpPr>
        <p:grpSpPr>
          <a:xfrm>
            <a:off x="1454184" y="1997074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8" name="Diamond 7">
              <a:extLst>
                <a:ext uri="{FF2B5EF4-FFF2-40B4-BE49-F238E27FC236}">
                  <a16:creationId xmlns:a16="http://schemas.microsoft.com/office/drawing/2014/main" id="{7DBF79DE-A7CE-4DA8-B9FA-43E6E6956D14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40F69495-9EF6-47FA-84C3-09FF23F68232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09C2FC08-5CFC-4A0F-AB5F-1CB0CC09186A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879894B3-1E3A-43BF-879D-5189AFF46C38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3CCD202B-2870-4469-B61D-07A11E92AF98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A5464E-7DA3-4357-BEFF-C5759AE5E336}"/>
              </a:ext>
            </a:extLst>
          </p:cNvPr>
          <p:cNvGrpSpPr/>
          <p:nvPr/>
        </p:nvGrpSpPr>
        <p:grpSpPr>
          <a:xfrm>
            <a:off x="7595996" y="2974733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ED2267F5-B267-4C14-A4C1-A9EE54C32F6C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3CADB516-81F4-4BBE-8158-9E0D78B5C14B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8C4C8633-D3F1-42BC-8A78-9E214C69E624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688CA0E7-F823-48AF-AFE4-256B4CF8D26D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E45A0542-D784-4778-8FB1-CC3D7C805121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3E72E8-9547-4F3F-BB52-3020209D8607}"/>
              </a:ext>
            </a:extLst>
          </p:cNvPr>
          <p:cNvGrpSpPr/>
          <p:nvPr/>
        </p:nvGrpSpPr>
        <p:grpSpPr>
          <a:xfrm>
            <a:off x="2779442" y="5299074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39" name="Diamond 38">
              <a:extLst>
                <a:ext uri="{FF2B5EF4-FFF2-40B4-BE49-F238E27FC236}">
                  <a16:creationId xmlns:a16="http://schemas.microsoft.com/office/drawing/2014/main" id="{A52A7FA1-49D4-4A66-B966-E376FDD75556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936C65F1-1E96-4832-B7D5-6D19A18675B3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Triangle 40">
              <a:extLst>
                <a:ext uri="{FF2B5EF4-FFF2-40B4-BE49-F238E27FC236}">
                  <a16:creationId xmlns:a16="http://schemas.microsoft.com/office/drawing/2014/main" id="{5F73CDA7-C1ED-4F1E-94AF-26E016A4AB2A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Triangle 41">
              <a:extLst>
                <a:ext uri="{FF2B5EF4-FFF2-40B4-BE49-F238E27FC236}">
                  <a16:creationId xmlns:a16="http://schemas.microsoft.com/office/drawing/2014/main" id="{36568EC9-D280-44A7-9741-D67979037391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ight Triangle 42">
              <a:extLst>
                <a:ext uri="{FF2B5EF4-FFF2-40B4-BE49-F238E27FC236}">
                  <a16:creationId xmlns:a16="http://schemas.microsoft.com/office/drawing/2014/main" id="{C727E028-7595-4086-AD28-DB0FA8F0337D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09098B-AFFC-4C32-967B-9962FF146E9F}"/>
              </a:ext>
            </a:extLst>
          </p:cNvPr>
          <p:cNvGrpSpPr/>
          <p:nvPr/>
        </p:nvGrpSpPr>
        <p:grpSpPr>
          <a:xfrm>
            <a:off x="5276874" y="3215584"/>
            <a:ext cx="1514072" cy="1678368"/>
            <a:chOff x="2394857" y="2246440"/>
            <a:chExt cx="1514072" cy="16783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18FCBD7-B63A-4F0B-A20C-E7A3C9718523}"/>
                    </a:ext>
                  </a:extLst>
                </p:cNvPr>
                <p:cNvSpPr/>
                <p:nvPr/>
              </p:nvSpPr>
              <p:spPr>
                <a:xfrm>
                  <a:off x="2394857" y="2946400"/>
                  <a:ext cx="978408" cy="978408"/>
                </a:xfrm>
                <a:prstGeom prst="rect">
                  <a:avLst/>
                </a:prstGeom>
                <a:noFill/>
                <a:ln>
                  <a:solidFill>
                    <a:schemeClr val="accent3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0" tIns="91440" rIns="182880" bIns="91440" rtlCol="0" anchor="t" anchorCtr="0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18FCBD7-B63A-4F0B-A20C-E7A3C97185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4857" y="2946400"/>
                  <a:ext cx="978408" cy="97840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accent3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ounded Rectangular Callout 17">
                  <a:extLst>
                    <a:ext uri="{FF2B5EF4-FFF2-40B4-BE49-F238E27FC236}">
                      <a16:creationId xmlns:a16="http://schemas.microsoft.com/office/drawing/2014/main" id="{0DCFBC93-E8BF-4B12-9485-B805BD2FB1D9}"/>
                    </a:ext>
                  </a:extLst>
                </p:cNvPr>
                <p:cNvSpPr/>
                <p:nvPr/>
              </p:nvSpPr>
              <p:spPr>
                <a:xfrm>
                  <a:off x="2930521" y="2246440"/>
                  <a:ext cx="978408" cy="447908"/>
                </a:xfrm>
                <a:prstGeom prst="wedgeRoundRectCallout">
                  <a:avLst>
                    <a:gd name="adj1" fmla="val -19688"/>
                    <a:gd name="adj2" fmla="val 103614"/>
                    <a:gd name="adj3" fmla="val 16667"/>
                  </a:avLst>
                </a:prstGeom>
                <a:ln w="19050">
                  <a:solidFill>
                    <a:schemeClr val="accent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" panose="02040503050406030204" pitchFamily="18" charset="0"/>
                    </a:rPr>
                    <a:t>Cell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" name="Rounded Rectangular Callout 17">
                  <a:extLst>
                    <a:ext uri="{FF2B5EF4-FFF2-40B4-BE49-F238E27FC236}">
                      <a16:creationId xmlns:a16="http://schemas.microsoft.com/office/drawing/2014/main" id="{0DCFBC93-E8BF-4B12-9485-B805BD2FB1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0521" y="2246440"/>
                  <a:ext cx="978408" cy="447908"/>
                </a:xfrm>
                <a:prstGeom prst="wedgeRoundRectCallout">
                  <a:avLst>
                    <a:gd name="adj1" fmla="val -19688"/>
                    <a:gd name="adj2" fmla="val 103614"/>
                    <a:gd name="adj3" fmla="val 16667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 w="19050">
                  <a:solidFill>
                    <a:schemeClr val="accent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ular Callout 17">
                <a:extLst>
                  <a:ext uri="{FF2B5EF4-FFF2-40B4-BE49-F238E27FC236}">
                    <a16:creationId xmlns:a16="http://schemas.microsoft.com/office/drawing/2014/main" id="{3ABA8765-F375-4B36-A0F7-EB114439967B}"/>
                  </a:ext>
                </a:extLst>
              </p:cNvPr>
              <p:cNvSpPr/>
              <p:nvPr/>
            </p:nvSpPr>
            <p:spPr>
              <a:xfrm>
                <a:off x="6044012" y="4649636"/>
                <a:ext cx="1121910" cy="447908"/>
              </a:xfrm>
              <a:prstGeom prst="wedgeRoundRectCallout">
                <a:avLst>
                  <a:gd name="adj1" fmla="val -69046"/>
                  <a:gd name="adj2" fmla="val -61650"/>
                  <a:gd name="adj3" fmla="val 16667"/>
                </a:avLst>
              </a:prstGeom>
              <a:ln w="19050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rPr>
                  <a:t>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ounded Rectangular Callout 17">
                <a:extLst>
                  <a:ext uri="{FF2B5EF4-FFF2-40B4-BE49-F238E27FC236}">
                    <a16:creationId xmlns:a16="http://schemas.microsoft.com/office/drawing/2014/main" id="{3ABA8765-F375-4B36-A0F7-EB1144399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012" y="4649636"/>
                <a:ext cx="1121910" cy="447908"/>
              </a:xfrm>
              <a:prstGeom prst="wedgeRoundRectCallout">
                <a:avLst>
                  <a:gd name="adj1" fmla="val -69046"/>
                  <a:gd name="adj2" fmla="val -61650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0D33E117-DA40-4981-B7F8-E26639142FD7}"/>
              </a:ext>
            </a:extLst>
          </p:cNvPr>
          <p:cNvGrpSpPr/>
          <p:nvPr/>
        </p:nvGrpSpPr>
        <p:grpSpPr>
          <a:xfrm>
            <a:off x="5302964" y="4323200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44" name="Diamond 43">
              <a:extLst>
                <a:ext uri="{FF2B5EF4-FFF2-40B4-BE49-F238E27FC236}">
                  <a16:creationId xmlns:a16="http://schemas.microsoft.com/office/drawing/2014/main" id="{28C0DB0F-F6DB-4B36-8590-188D4969C410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ight Triangle 45">
              <a:extLst>
                <a:ext uri="{FF2B5EF4-FFF2-40B4-BE49-F238E27FC236}">
                  <a16:creationId xmlns:a16="http://schemas.microsoft.com/office/drawing/2014/main" id="{F2AD6A6B-79EF-492E-8C8B-CC40728C70B2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ight Triangle 46">
              <a:extLst>
                <a:ext uri="{FF2B5EF4-FFF2-40B4-BE49-F238E27FC236}">
                  <a16:creationId xmlns:a16="http://schemas.microsoft.com/office/drawing/2014/main" id="{584B1D5C-4810-443D-866C-1C3E4EA66E08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ight Triangle 47">
              <a:extLst>
                <a:ext uri="{FF2B5EF4-FFF2-40B4-BE49-F238E27FC236}">
                  <a16:creationId xmlns:a16="http://schemas.microsoft.com/office/drawing/2014/main" id="{0746545C-E3A4-4B3A-89E3-4297A758541D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Triangle 48">
              <a:extLst>
                <a:ext uri="{FF2B5EF4-FFF2-40B4-BE49-F238E27FC236}">
                  <a16:creationId xmlns:a16="http://schemas.microsoft.com/office/drawing/2014/main" id="{B1F9368B-E09E-4B52-B838-10E927D4A255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ular Callout 17">
                <a:extLst>
                  <a:ext uri="{FF2B5EF4-FFF2-40B4-BE49-F238E27FC236}">
                    <a16:creationId xmlns:a16="http://schemas.microsoft.com/office/drawing/2014/main" id="{F46CB392-A98A-49B3-8FC5-E5069C109F87}"/>
                  </a:ext>
                </a:extLst>
              </p:cNvPr>
              <p:cNvSpPr/>
              <p:nvPr/>
            </p:nvSpPr>
            <p:spPr>
              <a:xfrm>
                <a:off x="775531" y="2942291"/>
                <a:ext cx="2323949" cy="1380910"/>
              </a:xfrm>
              <a:prstGeom prst="wedgeRoundRectCallout">
                <a:avLst>
                  <a:gd name="adj1" fmla="val 81916"/>
                  <a:gd name="adj2" fmla="val 56033"/>
                  <a:gd name="adj3" fmla="val 16667"/>
                </a:avLst>
              </a:prstGeom>
              <a:ln w="1905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Spatial impact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rPr>
                  <a:t> of data type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rPr>
                  <a:t> defined by impact function</a:t>
                </a:r>
                <a:br>
                  <a:rPr lang="en-US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Rounded Rectangular Callout 17">
                <a:extLst>
                  <a:ext uri="{FF2B5EF4-FFF2-40B4-BE49-F238E27FC236}">
                    <a16:creationId xmlns:a16="http://schemas.microsoft.com/office/drawing/2014/main" id="{F46CB392-A98A-49B3-8FC5-E5069C109F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31" y="2942291"/>
                <a:ext cx="2323949" cy="1380910"/>
              </a:xfrm>
              <a:prstGeom prst="wedgeRoundRectCallout">
                <a:avLst>
                  <a:gd name="adj1" fmla="val 81916"/>
                  <a:gd name="adj2" fmla="val 56033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ounded Rectangular Callout 17">
                <a:extLst>
                  <a:ext uri="{FF2B5EF4-FFF2-40B4-BE49-F238E27FC236}">
                    <a16:creationId xmlns:a16="http://schemas.microsoft.com/office/drawing/2014/main" id="{2D61BF6C-34AA-44F4-B457-610F69B955AC}"/>
                  </a:ext>
                </a:extLst>
              </p:cNvPr>
              <p:cNvSpPr/>
              <p:nvPr/>
            </p:nvSpPr>
            <p:spPr>
              <a:xfrm>
                <a:off x="6548719" y="1006475"/>
                <a:ext cx="2380198" cy="1380910"/>
              </a:xfrm>
              <a:prstGeom prst="wedgeRoundRectCallout">
                <a:avLst>
                  <a:gd name="adj1" fmla="val -76096"/>
                  <a:gd name="adj2" fmla="val 42369"/>
                  <a:gd name="adj3" fmla="val 16667"/>
                </a:avLst>
              </a:prstGeom>
              <a:ln w="1905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Temporal impact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rPr>
                  <a:t> of data type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rPr>
                  <a:t> defined by impact function</a:t>
                </a:r>
                <a:br>
                  <a:rPr lang="en-US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3" name="Rounded Rectangular Callout 17">
                <a:extLst>
                  <a:ext uri="{FF2B5EF4-FFF2-40B4-BE49-F238E27FC236}">
                    <a16:creationId xmlns:a16="http://schemas.microsoft.com/office/drawing/2014/main" id="{2D61BF6C-34AA-44F4-B457-610F69B955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719" y="1006475"/>
                <a:ext cx="2380198" cy="1380910"/>
              </a:xfrm>
              <a:prstGeom prst="wedgeRoundRectCallout">
                <a:avLst>
                  <a:gd name="adj1" fmla="val -76096"/>
                  <a:gd name="adj2" fmla="val 42369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666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8B750-50A6-FB4B-B16C-07130A585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4D2C1-A99E-E44F-8772-9304BEA1A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Benefits</a:t>
            </a:r>
          </a:p>
          <a:p>
            <a:pPr lvl="1"/>
            <a:r>
              <a:rPr lang="en-US" b="1" dirty="0"/>
              <a:t>Utility</a:t>
            </a:r>
            <a:r>
              <a:rPr lang="en-US" dirty="0"/>
              <a:t>: Quality of data collected in each cell in each frame</a:t>
            </a:r>
          </a:p>
          <a:p>
            <a:pPr lvl="1"/>
            <a:r>
              <a:rPr lang="en-US" b="1" dirty="0"/>
              <a:t>Coverage</a:t>
            </a:r>
            <a:r>
              <a:rPr lang="en-US" dirty="0"/>
              <a:t>: Probability a cell is covered by some valid data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Cost</a:t>
            </a:r>
          </a:p>
          <a:p>
            <a:pPr lvl="1"/>
            <a:r>
              <a:rPr lang="en-US" dirty="0"/>
              <a:t>Number of </a:t>
            </a:r>
            <a:r>
              <a:rPr lang="en-US" b="1" dirty="0"/>
              <a:t>active nodes</a:t>
            </a:r>
            <a:r>
              <a:rPr lang="en-US" dirty="0"/>
              <a:t>: Activation overhead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Constraints</a:t>
            </a:r>
          </a:p>
          <a:p>
            <a:pPr lvl="1"/>
            <a:r>
              <a:rPr lang="en-US" b="1" dirty="0"/>
              <a:t>Data quota</a:t>
            </a:r>
            <a:r>
              <a:rPr lang="en-US" dirty="0"/>
              <a:t>: Average data generation rate</a:t>
            </a:r>
          </a:p>
          <a:p>
            <a:pPr lvl="1"/>
            <a:r>
              <a:rPr lang="en-US" b="1" dirty="0"/>
              <a:t>Sensor presence</a:t>
            </a:r>
            <a:r>
              <a:rPr lang="en-US" dirty="0"/>
              <a:t>: Only existing sensor can be activated</a:t>
            </a:r>
          </a:p>
          <a:p>
            <a:r>
              <a:rPr lang="en-US" b="1" dirty="0">
                <a:solidFill>
                  <a:srgbClr val="C00000"/>
                </a:solidFill>
              </a:rPr>
              <a:t>Multi-objective optimization with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79025-7230-8B4D-A914-3B80D360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59924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C2EB9-D14E-4ED0-90F3-35D0B1C5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Benefit: Utility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D41CF6-262F-4CFB-B6E5-B5463FAC23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Utility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measures </a:t>
                </a:r>
                <a:r>
                  <a:rPr lang="en-US" b="1" dirty="0"/>
                  <a:t>the quality</a:t>
                </a:r>
                <a:r>
                  <a:rPr lang="en-US" dirty="0"/>
                  <a:t> of sensor data.</a:t>
                </a:r>
              </a:p>
              <a:p>
                <a:r>
                  <a:rPr lang="en-US" dirty="0"/>
                  <a:t>The utility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is application dependent, but satisfies our assumptions and certain properties, e.g.</a:t>
                </a:r>
              </a:p>
              <a:p>
                <a:pPr lvl="1"/>
                <a:r>
                  <a:rPr lang="en-US" dirty="0"/>
                  <a:t>A set of sensors &gt; any subset of these sensors</a:t>
                </a:r>
              </a:p>
              <a:p>
                <a:pPr lvl="1"/>
                <a:r>
                  <a:rPr lang="en-US" dirty="0"/>
                  <a:t>Many sensors ≤ sum of each sensor</a:t>
                </a:r>
              </a:p>
              <a:p>
                <a:pPr lvl="1"/>
                <a:r>
                  <a:rPr lang="en-US" dirty="0"/>
                  <a:t>Many sensors in one cell &lt; same number but in many cells</a:t>
                </a:r>
              </a:p>
              <a:p>
                <a:r>
                  <a:rPr lang="en-US" b="1" dirty="0"/>
                  <a:t>Overall utility</a:t>
                </a:r>
                <a:r>
                  <a:rPr lang="en-US" dirty="0"/>
                  <a:t> (i.e. spatiotemporal average)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D41CF6-262F-4CFB-B6E5-B5463FAC23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62" t="-1170" r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BA111-54B2-4413-9BDE-B7675981C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15</a:t>
            </a:fld>
            <a:endParaRPr lang="en-US" dirty="0"/>
          </a:p>
        </p:txBody>
      </p:sp>
      <p:pic>
        <p:nvPicPr>
          <p:cNvPr id="3074" name="Picture 2" descr="https://lh6.googleusercontent.com/Q6xxVdjhWR2yXtGEEbDTg9pAfWYogAVk-EN-cHtUuqKXTaR_5vvsTuHCCscXsoF1eZY5EpJMON2NsIgVJTkY7p8rKaD7QSwqR5PGoCT5KauhxxHUDiMVjIcYiNq5CEV6Y9PsCtlKm1o">
            <a:extLst>
              <a:ext uri="{FF2B5EF4-FFF2-40B4-BE49-F238E27FC236}">
                <a16:creationId xmlns:a16="http://schemas.microsoft.com/office/drawing/2014/main" id="{148987FB-5414-43CF-8453-4454790EC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786" y="4705473"/>
            <a:ext cx="3526427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5.googleusercontent.com/j7rKdzFEbUVkzmjfbzikp31-pWd1Ey8-1WYlCsn9ragS_1SeJ8gdNuq8UZsD3fraQzkcD81UQlvW1YO8ldQmzJund0iOMgS_q_ayheE_7kjNpiIWboFbOcmy0bTz6_UnG6u_Qpr8T1c">
            <a:extLst>
              <a:ext uri="{FF2B5EF4-FFF2-40B4-BE49-F238E27FC236}">
                <a16:creationId xmlns:a16="http://schemas.microsoft.com/office/drawing/2014/main" id="{636400F6-F7A4-4FAC-A6B1-D0F02B32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222" y="5666233"/>
            <a:ext cx="1375554" cy="40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79286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94B78-1F64-4F84-971D-C7B869C2E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Benefit: Coverage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56D769-E1C7-4216-A676-19C3FD9EE7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1703673"/>
                <a:ext cx="7200900" cy="4163728"/>
              </a:xfrm>
            </p:spPr>
            <p:txBody>
              <a:bodyPr/>
              <a:lstStyle/>
              <a:p>
                <a:r>
                  <a:rPr lang="en-US" dirty="0"/>
                  <a:t>Coverage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the probability that a cell is covered</a:t>
                </a:r>
                <a:r>
                  <a:rPr lang="en-US" dirty="0"/>
                  <a:t> by valid sensor data, considering temporal impact (of historical data points) and spatial impact (of remote data points).</a:t>
                </a:r>
              </a:p>
              <a:p>
                <a:endParaRPr lang="en-US" dirty="0"/>
              </a:p>
              <a:p>
                <a:r>
                  <a:rPr lang="en-US" dirty="0"/>
                  <a:t>Single-cell single-frame coverage</a:t>
                </a:r>
              </a:p>
              <a:p>
                <a:r>
                  <a:rPr lang="en-US" dirty="0"/>
                  <a:t>Single-cell effective coverage (i.e. impacted coverage)</a:t>
                </a:r>
              </a:p>
              <a:p>
                <a:r>
                  <a:rPr lang="en-US" dirty="0"/>
                  <a:t>Spatial average coverage at time frame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Average coverage over time frames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r>
                  <a:rPr lang="en-US" b="1" dirty="0"/>
                  <a:t>Overall coverage</a:t>
                </a:r>
                <a:r>
                  <a:rPr lang="en-US" dirty="0"/>
                  <a:t> (i.e. spatiotemporal average)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56D769-E1C7-4216-A676-19C3FD9EE7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1703673"/>
                <a:ext cx="7200900" cy="4163728"/>
              </a:xfrm>
              <a:blipFill>
                <a:blip r:embed="rId2"/>
                <a:stretch>
                  <a:fillRect l="-762" t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BA693-98FA-42C7-86A4-4FE29AC7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56A964-4544-44D3-BE49-B091BEA0E1DC}"/>
              </a:ext>
            </a:extLst>
          </p:cNvPr>
          <p:cNvGrpSpPr/>
          <p:nvPr/>
        </p:nvGrpSpPr>
        <p:grpSpPr>
          <a:xfrm>
            <a:off x="1515120" y="1703673"/>
            <a:ext cx="6600180" cy="3611880"/>
            <a:chOff x="1515120" y="1703673"/>
            <a:chExt cx="6600180" cy="3611880"/>
          </a:xfrm>
          <a:solidFill>
            <a:schemeClr val="bg2"/>
          </a:solidFill>
        </p:grpSpPr>
        <p:pic>
          <p:nvPicPr>
            <p:cNvPr id="1026" name="Picture 2" descr="https://lh4.googleusercontent.com/dGPKvnbazcARZpWQGDvrlXrPr0zf2cbnKJuXQ5ttRVCvx0teh4A6M5b9NCiALATWgxeZXhsxhAVQh1WxlY0Np82njvyTfNpuAiJDR97H_rmNG7SChmXGvM4-Ww9cXaf94bAafiQ4VuA">
              <a:extLst>
                <a:ext uri="{FF2B5EF4-FFF2-40B4-BE49-F238E27FC236}">
                  <a16:creationId xmlns:a16="http://schemas.microsoft.com/office/drawing/2014/main" id="{CE803519-AD04-479A-BBF9-DBA97AF9B2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140" y="1703673"/>
              <a:ext cx="5320141" cy="914400"/>
            </a:xfrm>
            <a:prstGeom prst="rect">
              <a:avLst/>
            </a:prstGeom>
            <a:grpFill/>
            <a:extLst/>
          </p:spPr>
        </p:pic>
        <p:pic>
          <p:nvPicPr>
            <p:cNvPr id="1028" name="Picture 4" descr="https://lh6.googleusercontent.com/WZUSRlwcnBP3kNMujShjQstyRYbcV697n5CAh-6o2pUn4hTBOan3v_DIsS6MPb7aJLNoRTDkf3AK34sx0Pa2W09D_Y-b1irHjjbV3qSsusr2zT8h0IBZczDa8Ii2gSGiJt7omFBa7lI">
              <a:extLst>
                <a:ext uri="{FF2B5EF4-FFF2-40B4-BE49-F238E27FC236}">
                  <a16:creationId xmlns:a16="http://schemas.microsoft.com/office/drawing/2014/main" id="{2D523E59-756B-4639-8EB2-FCB6E1CC3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120" y="2618073"/>
              <a:ext cx="6600180" cy="914400"/>
            </a:xfrm>
            <a:prstGeom prst="rect">
              <a:avLst/>
            </a:prstGeom>
            <a:grpFill/>
            <a:extLst/>
          </p:spPr>
        </p:pic>
        <p:pic>
          <p:nvPicPr>
            <p:cNvPr id="7" name="Picture 2" descr="https://lh5.googleusercontent.com/lFgz3KsTFdo9-T-3q2pnrbjMm3_sDIM2G7GfCqvzKZ0fADE3la-dU_aFLGTAAUUR6izSYMIJCIen6e7_iJ_awBgEsISXabojIWRhiuXZ17RTCH1qpZ-gTPmGGi3Lox_5h5EnSdC9F-A">
              <a:extLst>
                <a:ext uri="{FF2B5EF4-FFF2-40B4-BE49-F238E27FC236}">
                  <a16:creationId xmlns:a16="http://schemas.microsoft.com/office/drawing/2014/main" id="{D83AF896-F2E5-46E2-8AD0-4C895C4FE5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6237" y="3532473"/>
              <a:ext cx="3557947" cy="868680"/>
            </a:xfrm>
            <a:prstGeom prst="rect">
              <a:avLst/>
            </a:prstGeom>
            <a:grpFill/>
            <a:extLst/>
          </p:spPr>
        </p:pic>
        <p:pic>
          <p:nvPicPr>
            <p:cNvPr id="8" name="Picture 4" descr="https://lh6.googleusercontent.com/OAkX34D8L-bnzcpJeNQXXKXexQP73Qp4ae8mzRBobRUBHZC6pWuRiZ-G28hEwONcU-3QBn3bz5B33Yf7YtgfzmD9BbJaKkac1afOw2m2j7MNyK6w0h6AtJghzvuJwM1KshtvQV23M90">
              <a:extLst>
                <a:ext uri="{FF2B5EF4-FFF2-40B4-BE49-F238E27FC236}">
                  <a16:creationId xmlns:a16="http://schemas.microsoft.com/office/drawing/2014/main" id="{9D7AFF96-7C6E-41CD-8D46-D7D687BB0F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8688" y="4401153"/>
              <a:ext cx="3893044" cy="914400"/>
            </a:xfrm>
            <a:prstGeom prst="rect">
              <a:avLst/>
            </a:prstGeom>
            <a:grpFill/>
            <a:extLst/>
          </p:spPr>
        </p:pic>
      </p:grpSp>
      <p:pic>
        <p:nvPicPr>
          <p:cNvPr id="9" name="Picture 6" descr="https://lh3.googleusercontent.com/F1aX-SKfSRVz83BqYe_otpO4FT4Bdx6EJdvKmyRjVkODfNo-_h4yfuWOe30T9Msf2ax1SNfD65m2GJ8CgXTwcR_zklZvGcpB22B9QGP6X2Vy-zKN3du0CXh7wOhYjqPlE6qu1Z3jiKY">
            <a:extLst>
              <a:ext uri="{FF2B5EF4-FFF2-40B4-BE49-F238E27FC236}">
                <a16:creationId xmlns:a16="http://schemas.microsoft.com/office/drawing/2014/main" id="{E19E68A3-8444-4962-891F-1F7E42BC7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096" y="5315553"/>
            <a:ext cx="1353806" cy="40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nip Diagonal Corner Rectangle 5"/>
              <p:cNvSpPr/>
              <p:nvPr/>
            </p:nvSpPr>
            <p:spPr>
              <a:xfrm>
                <a:off x="7104552" y="5315553"/>
                <a:ext cx="1125047" cy="551848"/>
              </a:xfrm>
              <a:prstGeom prst="snip2DiagRect">
                <a:avLst>
                  <a:gd name="adj1" fmla="val 0"/>
                  <a:gd name="adj2" fmla="val 38280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Snip Diagonal Corner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552" y="5315553"/>
                <a:ext cx="1125047" cy="551848"/>
              </a:xfrm>
              <a:prstGeom prst="snip2DiagRect">
                <a:avLst>
                  <a:gd name="adj1" fmla="val 0"/>
                  <a:gd name="adj2" fmla="val 38280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0805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02B56-3D0B-42DC-9C58-306FAE0AA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Cost: Number of active nodes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06037-265D-4285-A630-60DD20DDD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active nodes captures the </a:t>
            </a:r>
            <a:r>
              <a:rPr lang="en-US" b="1" dirty="0"/>
              <a:t>activation overhead</a:t>
            </a:r>
            <a:r>
              <a:rPr lang="en-US" dirty="0"/>
              <a:t> (e.g. human intervention, energy consumption) of nodes.</a:t>
            </a:r>
            <a:br>
              <a:rPr lang="en-US" dirty="0"/>
            </a:br>
            <a:r>
              <a:rPr lang="en-US" dirty="0"/>
              <a:t>It is consistent with our assumption that</a:t>
            </a:r>
          </a:p>
          <a:p>
            <a:pPr lvl="1"/>
            <a:r>
              <a:rPr lang="en-US" dirty="0"/>
              <a:t>Many active sensors on one device &gt; on many devices</a:t>
            </a:r>
          </a:p>
          <a:p>
            <a:r>
              <a:rPr lang="en-US" b="1" dirty="0"/>
              <a:t>Average number of active nodes</a:t>
            </a:r>
            <a:r>
              <a:rPr lang="en-US" dirty="0"/>
              <a:t> (i.e. temporal average)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97114-A1B0-438B-953D-75E19A76B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17</a:t>
            </a:fld>
            <a:endParaRPr lang="en-US" dirty="0"/>
          </a:p>
        </p:txBody>
      </p:sp>
      <p:pic>
        <p:nvPicPr>
          <p:cNvPr id="4098" name="Picture 2" descr="https://lh6.googleusercontent.com/SHYOlIEUX3Z5ZAj6Zr-dJVG003jx9feia1gvPzvR1y2fXRro-74v5ZO0aGlqlGoebRtProuW8-VTeWPFVSJbczLpaChtNLxas44RKx4NIaIM9k78KH8BsB8MLFlA7_vQMTkqkveFpig">
            <a:extLst>
              <a:ext uri="{FF2B5EF4-FFF2-40B4-BE49-F238E27FC236}">
                <a16:creationId xmlns:a16="http://schemas.microsoft.com/office/drawing/2014/main" id="{1D683DDA-4B0F-4840-847A-30B4E8555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27" y="3458028"/>
            <a:ext cx="3879446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6.googleusercontent.com/o77TGvMbbWy8BRi_lDgFhSJXB-x_qQ9-V7MPoUsvEVrO7ZkpXfIjJwDE-wdxx9GSHVdQekibE9VT3A29K4CYeGr1FL6XtmIUwCAJTe9ocKam5cPIFdLCr218Ir_d41U6WAdwnfDPDBg">
            <a:extLst>
              <a:ext uri="{FF2B5EF4-FFF2-40B4-BE49-F238E27FC236}">
                <a16:creationId xmlns:a16="http://schemas.microsoft.com/office/drawing/2014/main" id="{EF0E6C0A-3337-4793-A1B0-585E86B0C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706" y="4326708"/>
            <a:ext cx="1796588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3.googleusercontent.com/QQI8BjYon4BRz8oIRKrKHgurQQ_uctanSqHMvE2Ogp5JHhnBjJInQkc0wFBfdp2vl-RYO28Q-5hUO3UtTZlmy4SV_vEzpgJ6iOhoudvmiUpGxm_T3OdRvKisgXb4DTYmGho__sOLI78">
            <a:extLst>
              <a:ext uri="{FF2B5EF4-FFF2-40B4-BE49-F238E27FC236}">
                <a16:creationId xmlns:a16="http://schemas.microsoft.com/office/drawing/2014/main" id="{7631DDA4-415D-4A32-9506-D7F17EFDD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27" y="5339370"/>
            <a:ext cx="1380346" cy="38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04935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D4923-8D36-4394-A5B3-3D78CAE42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Constraint: Data quota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90ABE0-CDA1-4FBE-9E88-0B8AA08ED4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1703673"/>
                <a:ext cx="7200900" cy="4163728"/>
              </a:xfrm>
            </p:spPr>
            <p:txBody>
              <a:bodyPr/>
              <a:lstStyle/>
              <a:p>
                <a:r>
                  <a:rPr lang="en-US" dirty="0"/>
                  <a:t>An application dependent quota on average data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quota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Overall data generation rate (i.e. temporal average)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data quota constraint is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quota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Note that</a:t>
                </a:r>
              </a:p>
              <a:p>
                <a:pPr lvl="1"/>
                <a:r>
                  <a:rPr lang="en-US" dirty="0"/>
                  <a:t>The unit of </a:t>
                </a:r>
                <a:r>
                  <a:rPr lang="en-US" b="1" dirty="0"/>
                  <a:t>data rate and data quota</a:t>
                </a:r>
                <a:r>
                  <a:rPr lang="en-US" dirty="0"/>
                  <a:t> is </a:t>
                </a:r>
                <a:r>
                  <a:rPr lang="en-US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byte/sec</a:t>
                </a:r>
                <a:r>
                  <a:rPr lang="en-US" dirty="0"/>
                  <a:t>;</a:t>
                </a:r>
              </a:p>
              <a:p>
                <a:pPr lvl="1"/>
                <a:r>
                  <a:rPr lang="en-US" dirty="0"/>
                  <a:t>The constraint applies to the </a:t>
                </a:r>
                <a:r>
                  <a:rPr lang="en-US" b="1" dirty="0"/>
                  <a:t>overall</a:t>
                </a:r>
                <a:r>
                  <a:rPr lang="en-US" dirty="0"/>
                  <a:t> data generation rate, not the per-frame data generation rate.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90ABE0-CDA1-4FBE-9E88-0B8AA08ED4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1703673"/>
                <a:ext cx="7200900" cy="4163728"/>
              </a:xfrm>
              <a:blipFill>
                <a:blip r:embed="rId2"/>
                <a:stretch>
                  <a:fillRect l="-762" t="-1170" b="-1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CDE03-40E3-4AB9-8CF7-88E38CD2C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18</a:t>
            </a:fld>
            <a:endParaRPr lang="en-US" dirty="0"/>
          </a:p>
        </p:txBody>
      </p:sp>
      <p:pic>
        <p:nvPicPr>
          <p:cNvPr id="5122" name="Picture 2" descr="https://lh4.googleusercontent.com/9nS7xvFkgWh8-YvQ1gxxj7d-0rQdN-3sV_RScev7liMf_6UBnau2SmxYYU4SBkuol6Cn_SEkp5A7416DiFWgboLG257_qI9sahddDamv5ONGyD-7j3jowo731T-3pssJFvbEwtoWITY">
            <a:extLst>
              <a:ext uri="{FF2B5EF4-FFF2-40B4-BE49-F238E27FC236}">
                <a16:creationId xmlns:a16="http://schemas.microsoft.com/office/drawing/2014/main" id="{FC945FB0-9194-42CB-8BB2-7724CDB44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967" y="2606040"/>
            <a:ext cx="2696365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3.googleusercontent.com/ccrixvyStJ9kmTigjdyryFFDOA3mTczju4Qox7gYkGkBWBIVkdIIG5RG7T4qlQLX5zt-JOi814hqhDIh9F9q1kS_u093fzGFEdAlx88X8E3AEIYVIYD89vESTI8kCbVFeJmufzZTHzk">
            <a:extLst>
              <a:ext uri="{FF2B5EF4-FFF2-40B4-BE49-F238E27FC236}">
                <a16:creationId xmlns:a16="http://schemas.microsoft.com/office/drawing/2014/main" id="{73C20E58-779C-4EF6-B886-E6487ADDF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352" y="3532473"/>
            <a:ext cx="1505296" cy="37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05571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16D1-4F23-4F1B-AB1F-873430B16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Multi-objective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DE7AA2-A486-45BE-8AB4-03EED4378A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8700" y="1703672"/>
                <a:ext cx="7200900" cy="4749713"/>
              </a:xfrm>
            </p:spPr>
            <p:txBody>
              <a:bodyPr/>
              <a:lstStyle/>
              <a:p>
                <a:r>
                  <a:rPr lang="en-US" b="1" dirty="0"/>
                  <a:t>Given inputs</a:t>
                </a:r>
              </a:p>
              <a:p>
                <a:pPr lvl="1"/>
                <a:r>
                  <a:rPr lang="en-US" dirty="0"/>
                  <a:t>Presence of sensors on nodes, i.e.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Placement of nodes, i.e.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𝐍</m:t>
                    </m:r>
                  </m:oMath>
                </a14:m>
                <a:endParaRPr lang="en-US" b="1" i="0" dirty="0"/>
              </a:p>
              <a:p>
                <a:r>
                  <a:rPr lang="en-US" b="1" dirty="0"/>
                  <a:t>Find:</a:t>
                </a:r>
                <a:r>
                  <a:rPr lang="en-US" dirty="0"/>
                  <a:t> Plan matrix for each time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𝐍</m:t>
                    </m:r>
                  </m:oMath>
                </a14:m>
                <a:endParaRPr lang="en-US" b="1" dirty="0"/>
              </a:p>
              <a:p>
                <a:r>
                  <a:rPr lang="en-US" b="1" dirty="0"/>
                  <a:t>Optimize</a:t>
                </a:r>
              </a:p>
              <a:p>
                <a:pPr lvl="1"/>
                <a:r>
                  <a:rPr lang="en-US" dirty="0"/>
                  <a:t>Overall coverage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overall utility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 (maximize)</a:t>
                </a:r>
              </a:p>
              <a:p>
                <a:pPr lvl="1"/>
                <a:r>
                  <a:rPr lang="en-US" dirty="0"/>
                  <a:t>Average cost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(minimize)</a:t>
                </a:r>
              </a:p>
              <a:p>
                <a:r>
                  <a:rPr lang="en-US" b="1" dirty="0"/>
                  <a:t>Subject to</a:t>
                </a:r>
                <a:endParaRPr lang="en-US" dirty="0"/>
              </a:p>
              <a:p>
                <a:pPr lvl="1"/>
                <a:r>
                  <a:rPr lang="en-US" dirty="0"/>
                  <a:t>Presence constraint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Data constraint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quota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b="1" dirty="0"/>
                  <a:t>NP-hardness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DE7AA2-A486-45BE-8AB4-03EED4378A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1703672"/>
                <a:ext cx="7200900" cy="4749713"/>
              </a:xfrm>
              <a:blipFill>
                <a:blip r:embed="rId2"/>
                <a:stretch>
                  <a:fillRect l="-704" t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EA63A-E78F-4CD1-816E-D79D5B7D4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19</a:t>
            </a:fld>
            <a:endParaRPr lang="en-US" dirty="0"/>
          </a:p>
        </p:txBody>
      </p:sp>
      <p:pic>
        <p:nvPicPr>
          <p:cNvPr id="6146" name="Picture 2" descr="https://lh5.googleusercontent.com/3finJW3tW0tUMCUe1Fk-mRXepJNDbl3m6ZbAlodgwbEHUb1z4IwQT-4wV2ppJNPk-LW3OcHtDw1bSg76dwTjJB9dAcFTi3-wQN_dwomfw68TykLz6ogZgoYfVbc92B3kkKieOC7T8eg">
            <a:extLst>
              <a:ext uri="{FF2B5EF4-FFF2-40B4-BE49-F238E27FC236}">
                <a16:creationId xmlns:a16="http://schemas.microsoft.com/office/drawing/2014/main" id="{AF2A475E-479B-4957-B6B6-F43171104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696" y="2998137"/>
            <a:ext cx="6086607" cy="137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860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B49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B49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B49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B49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B49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B49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B49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B49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B49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B49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B49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7768FE-718D-4135-B517-C371C1036F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IoT</a:t>
            </a:r>
            <a:r>
              <a:rPr lang="en-US" dirty="0"/>
              <a:t> helps achieve fine-grained </a:t>
            </a:r>
            <a:r>
              <a:rPr lang="en-US" b="1" dirty="0"/>
              <a:t>urban sensing and monitoring</a:t>
            </a:r>
          </a:p>
          <a:p>
            <a:pPr lvl="1"/>
            <a:r>
              <a:rPr lang="en-US" dirty="0"/>
              <a:t>Environmental phenomena and human activities</a:t>
            </a:r>
          </a:p>
          <a:p>
            <a:pPr lvl="1"/>
            <a:r>
              <a:rPr lang="en-US" dirty="0"/>
              <a:t>In-situ and mobile devices</a:t>
            </a:r>
          </a:p>
          <a:p>
            <a:pPr lvl="1"/>
            <a:r>
              <a:rPr lang="en-US" dirty="0"/>
              <a:t>Diverse sensing capabilities</a:t>
            </a:r>
          </a:p>
          <a:p>
            <a:r>
              <a:rPr lang="en-US" dirty="0"/>
              <a:t>We anticipate that </a:t>
            </a:r>
            <a:r>
              <a:rPr lang="en-US" b="1" dirty="0"/>
              <a:t>a large number of devices</a:t>
            </a:r>
            <a:r>
              <a:rPr lang="en-US" dirty="0"/>
              <a:t> will participate in such activities in the near future.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Redundant data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may lead to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Higher energy cost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Waste of network and cloud resources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Little contribution to accuracy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3C51F-B490-1F43-A990-8030C5EE9C77}"/>
              </a:ext>
            </a:extLst>
          </p:cNvPr>
          <p:cNvSpPr/>
          <p:nvPr/>
        </p:nvSpPr>
        <p:spPr>
          <a:xfrm>
            <a:off x="0" y="5486400"/>
            <a:ext cx="9144000" cy="1371600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30000">
                <a:schemeClr val="bg2"/>
              </a:gs>
              <a:gs pos="100000">
                <a:schemeClr val="bg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 title="Side bar">
            <a:extLst>
              <a:ext uri="{FF2B5EF4-FFF2-40B4-BE49-F238E27FC236}">
                <a16:creationId xmlns:a16="http://schemas.microsoft.com/office/drawing/2014/main" id="{FEBC30D8-97A5-2A40-983A-337AB7DB6158}"/>
              </a:ext>
            </a:extLst>
          </p:cNvPr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E1C805-5ADF-A140-97FC-7B7BEEC7E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400" y="6297003"/>
            <a:ext cx="177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0932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Spatiotemporal scheduling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20</a:t>
            </a:fld>
            <a:endParaRPr lang="en-US" dirty="0">
              <a:solidFill>
                <a:srgbClr val="1A2E4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33" y="4028663"/>
            <a:ext cx="2770256" cy="28293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703672"/>
            <a:ext cx="7200900" cy="4749713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Problem formulation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Assumptions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Terms and notations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Spatiotemporal scheduling as multi-objective optimization</a:t>
            </a:r>
          </a:p>
          <a:p>
            <a:r>
              <a:rPr lang="en-US" b="1" dirty="0">
                <a:solidFill>
                  <a:srgbClr val="C00000"/>
                </a:solidFill>
              </a:rPr>
              <a:t>Online scheduling algorithms</a:t>
            </a:r>
          </a:p>
          <a:p>
            <a:r>
              <a:rPr lang="en-US" dirty="0"/>
              <a:t>Prototype platform and measurements</a:t>
            </a:r>
          </a:p>
          <a:p>
            <a:r>
              <a:rPr lang="en-US" dirty="0"/>
              <a:t>Performance evaluation and simulation results</a:t>
            </a:r>
          </a:p>
        </p:txBody>
      </p:sp>
    </p:spTree>
    <p:extLst>
      <p:ext uri="{BB962C8B-B14F-4D97-AF65-F5344CB8AC3E}">
        <p14:creationId xmlns:p14="http://schemas.microsoft.com/office/powerpoint/2010/main" val="146228786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26C7-F28A-48F6-90AC-E35D998A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Naïve: Activating everything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7024E-3B5D-41A2-93CC-2189D6C42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703673"/>
            <a:ext cx="7200900" cy="4163728"/>
          </a:xfrm>
        </p:spPr>
        <p:txBody>
          <a:bodyPr>
            <a:normAutofit/>
          </a:bodyPr>
          <a:lstStyle/>
          <a:p>
            <a:r>
              <a:rPr lang="en-US" dirty="0"/>
              <a:t>For the given set of trajectories or locations, and the given sensing capacity of nodes, activating everything gives</a:t>
            </a:r>
          </a:p>
          <a:p>
            <a:pPr lvl="1"/>
            <a:r>
              <a:rPr lang="en-US" dirty="0"/>
              <a:t>Maximum possible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coverage</a:t>
            </a:r>
          </a:p>
          <a:p>
            <a:pPr lvl="1"/>
            <a:r>
              <a:rPr lang="en-US" dirty="0"/>
              <a:t>Maximum possible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utility</a:t>
            </a:r>
          </a:p>
          <a:p>
            <a:pPr lvl="1"/>
            <a:r>
              <a:rPr lang="en-US" dirty="0"/>
              <a:t>Maximum possible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number of active nodes</a:t>
            </a:r>
            <a:r>
              <a:rPr lang="en-US" dirty="0"/>
              <a:t> (cost)</a:t>
            </a:r>
          </a:p>
          <a:p>
            <a:pPr lvl="1"/>
            <a:r>
              <a:rPr lang="en-US" dirty="0"/>
              <a:t>Meanwhile, it has</a:t>
            </a:r>
          </a:p>
          <a:p>
            <a:r>
              <a:rPr lang="en-US" dirty="0"/>
              <a:t>Unbounded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data generation</a:t>
            </a:r>
            <a:r>
              <a:rPr lang="en-US" dirty="0"/>
              <a:t> (constraint violation), hence not a valid solution when there is a data quota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Benefit</a:t>
            </a:r>
            <a:r>
              <a:rPr lang="en-US" dirty="0"/>
              <a:t> objectives (i.e. coverage and utility) of this naïve approach </a:t>
            </a:r>
            <a:r>
              <a:rPr lang="en-US" b="1" dirty="0"/>
              <a:t>can be used as baselines</a:t>
            </a:r>
            <a:r>
              <a:rPr lang="en-US" dirty="0"/>
              <a:t> to compare with those of other algorithms, i.e. check how well they perform.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1BD5F-D251-460F-9504-8A8EE087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6794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02814-C803-2946-AC36-446C1F982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Naïve: “Random” (utility first)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8A649-F276-074B-884B-9CC37A56F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Fill up the assigned data budget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using a subset of sensors (i.e. node-type pairs)</a:t>
            </a:r>
          </a:p>
          <a:p>
            <a:pPr lvl="1"/>
            <a:r>
              <a:rPr lang="en-US" dirty="0"/>
              <a:t>Pick the sensors that give higher utility</a:t>
            </a:r>
          </a:p>
          <a:p>
            <a:pPr lvl="1"/>
            <a:r>
              <a:rPr lang="en-US" dirty="0"/>
              <a:t>Random tie breaking</a:t>
            </a:r>
          </a:p>
          <a:p>
            <a:r>
              <a:rPr lang="en-US" dirty="0"/>
              <a:t>A </a:t>
            </a:r>
            <a:r>
              <a:rPr lang="en-US" b="1" dirty="0"/>
              <a:t>quick and valid</a:t>
            </a:r>
            <a:r>
              <a:rPr lang="en-US" dirty="0"/>
              <a:t> solution when there is a </a:t>
            </a:r>
            <a:r>
              <a:rPr lang="en-US" b="1" dirty="0"/>
              <a:t>data quota</a:t>
            </a:r>
            <a:r>
              <a:rPr lang="en-US" dirty="0"/>
              <a:t> with certain aspects ignored</a:t>
            </a:r>
            <a:endParaRPr lang="en-US" b="1" dirty="0"/>
          </a:p>
          <a:p>
            <a:pPr lvl="1"/>
            <a:r>
              <a:rPr lang="en-US" dirty="0"/>
              <a:t>Spatiotemporal requirements of different data types</a:t>
            </a:r>
          </a:p>
          <a:p>
            <a:pPr lvl="1"/>
            <a:r>
              <a:rPr lang="en-US" dirty="0"/>
              <a:t>Cost of node activation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Unused data budget rolls over to the next time frame.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48187-D8AD-4641-B586-229B0C9E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35773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1BAD9-D714-7D4A-8888-4CFF6252A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Highest score first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F86D8-C383-3840-9251-3BD01C3A64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Get </a:t>
                </a:r>
                <a:r>
                  <a:rPr lang="en-US" b="1" dirty="0">
                    <a:solidFill>
                      <a:srgbClr val="C00000"/>
                    </a:solidFill>
                  </a:rPr>
                  <a:t>higher overall performance</a:t>
                </a:r>
                <a:r>
                  <a:rPr lang="en-US" dirty="0"/>
                  <a:t> using </a:t>
                </a:r>
                <a:r>
                  <a:rPr lang="en-US" b="1" dirty="0">
                    <a:solidFill>
                      <a:srgbClr val="C00000"/>
                    </a:solidFill>
                  </a:rPr>
                  <a:t>assigned data budget</a:t>
                </a:r>
              </a:p>
              <a:p>
                <a:pPr>
                  <a:spcAft>
                    <a:spcPts val="2600"/>
                  </a:spcAft>
                </a:pPr>
                <a:r>
                  <a:rPr lang="en-US" b="1" dirty="0"/>
                  <a:t>Score</a:t>
                </a:r>
                <a:r>
                  <a:rPr lang="en-US" dirty="0"/>
                  <a:t> of a sensor (i.e. a node-type pair) is defined as the </a:t>
                </a:r>
                <a:r>
                  <a:rPr lang="en-US" b="1" dirty="0"/>
                  <a:t>performance gain divided by data consumption</a:t>
                </a:r>
                <a:r>
                  <a:rPr lang="en-US" dirty="0"/>
                  <a:t>, i.e.</a:t>
                </a:r>
              </a:p>
              <a:p>
                <a:pPr marL="0" indent="0">
                  <a:spcAft>
                    <a:spcPts val="2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Select the node-sensor pair with the highest score, add it to the plan, and loop until: (1) All sensors are active, (2) Data quota is used up, or (3) Highest score is non-positive.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Any selection could affect scores of unselected sensors.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Unused data budget rolls over to the next time frame.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6F86D8-C383-3840-9251-3BD01C3A64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04" t="-91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0FAFD-17C0-4C45-BA16-4B775D2AE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69742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E07807-95B4-4B40-8308-C01246CE1266}"/>
              </a:ext>
            </a:extLst>
          </p:cNvPr>
          <p:cNvSpPr/>
          <p:nvPr/>
        </p:nvSpPr>
        <p:spPr>
          <a:xfrm>
            <a:off x="1828800" y="6217920"/>
            <a:ext cx="73152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DA001F-E9B4-4575-8D7B-A4A1D2949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24" b="1716"/>
          <a:stretch/>
        </p:blipFill>
        <p:spPr>
          <a:xfrm>
            <a:off x="4572000" y="1513570"/>
            <a:ext cx="4572000" cy="53444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ED07D-7B8E-4379-BF97-9E4E0B1AF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Highest score first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8EDC439-CF7E-407D-AFD1-3377D90E976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Start with an empty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𝐖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For every node-sensor pair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/>
                  <a:t> that is not marked as active and does not violate data quota constraint in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𝐖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, compute its </a:t>
                </a:r>
                <a:r>
                  <a:rPr lang="en-US" b="1" dirty="0"/>
                  <a:t>score</a:t>
                </a:r>
              </a:p>
              <a:p>
                <a:r>
                  <a:rPr lang="en-US" dirty="0"/>
                  <a:t>Mark the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/>
                  <a:t> pair with </a:t>
                </a:r>
                <a:r>
                  <a:rPr lang="en-US" b="1" dirty="0">
                    <a:solidFill>
                      <a:srgbClr val="FF0000"/>
                    </a:solidFill>
                  </a:rPr>
                  <a:t>highest positive score</a:t>
                </a:r>
                <a:r>
                  <a:rPr lang="en-US" dirty="0"/>
                  <a:t> as active, and loop until…</a:t>
                </a:r>
              </a:p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Slow termination:</a:t>
                </a:r>
                <a:r>
                  <a:rPr lang="en-US" dirty="0"/>
                  <a:t> When highest score is negative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8EDC439-CF7E-407D-AFD1-3377D90E97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4"/>
                <a:stretch>
                  <a:fillRect l="-1645" t="-1170" r="-2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A68BA-49A2-474E-AABD-AA31C4637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223043-0680-E544-9209-28D24C5025F9}"/>
              </a:ext>
            </a:extLst>
          </p:cNvPr>
          <p:cNvSpPr/>
          <p:nvPr/>
        </p:nvSpPr>
        <p:spPr>
          <a:xfrm>
            <a:off x="4974957" y="2588217"/>
            <a:ext cx="4060556" cy="11778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66DE9A-B333-384F-8CDB-DD5474BDFC84}"/>
              </a:ext>
            </a:extLst>
          </p:cNvPr>
          <p:cNvSpPr/>
          <p:nvPr/>
        </p:nvSpPr>
        <p:spPr>
          <a:xfrm>
            <a:off x="4974957" y="4267297"/>
            <a:ext cx="4060556" cy="207150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ular Callout 17">
                <a:extLst>
                  <a:ext uri="{FF2B5EF4-FFF2-40B4-BE49-F238E27FC236}">
                    <a16:creationId xmlns:a16="http://schemas.microsoft.com/office/drawing/2014/main" id="{01B88B0D-71FA-4544-86F2-A5C818E16A65}"/>
                  </a:ext>
                </a:extLst>
              </p:cNvPr>
              <p:cNvSpPr/>
              <p:nvPr/>
            </p:nvSpPr>
            <p:spPr>
              <a:xfrm>
                <a:off x="975770" y="2090054"/>
                <a:ext cx="3803692" cy="1222829"/>
              </a:xfrm>
              <a:prstGeom prst="wedgeRoundRectCallout">
                <a:avLst>
                  <a:gd name="adj1" fmla="val 21874"/>
                  <a:gd name="adj2" fmla="val -117958"/>
                  <a:gd name="adj3" fmla="val 16667"/>
                </a:avLst>
              </a:prstGeom>
              <a:ln w="19050"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spcAft>
                    <a:spcPts val="120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Cambria" panose="02040503050406030204" pitchFamily="18" charset="0"/>
                  </a:rPr>
                  <a:t>Unit-data performance gain</a:t>
                </a:r>
                <a:r>
                  <a:rPr lang="en-US" dirty="0">
                    <a:solidFill>
                      <a:prstClr val="black"/>
                    </a:solidFill>
                    <a:latin typeface="Cambria" panose="02040503050406030204" pitchFamily="18" charset="0"/>
                  </a:rPr>
                  <a:t>, i.e.</a:t>
                </a:r>
                <a:endParaRPr lang="en-US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ounded Rectangular Callout 17">
                <a:extLst>
                  <a:ext uri="{FF2B5EF4-FFF2-40B4-BE49-F238E27FC236}">
                    <a16:creationId xmlns:a16="http://schemas.microsoft.com/office/drawing/2014/main" id="{01B88B0D-71FA-4544-86F2-A5C818E16A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770" y="2090054"/>
                <a:ext cx="3803692" cy="1222829"/>
              </a:xfrm>
              <a:prstGeom prst="wedgeRoundRectCallout">
                <a:avLst>
                  <a:gd name="adj1" fmla="val 21874"/>
                  <a:gd name="adj2" fmla="val -117958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4833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BD529B-9ECF-403A-85A6-D6AA585FC781}"/>
              </a:ext>
            </a:extLst>
          </p:cNvPr>
          <p:cNvSpPr/>
          <p:nvPr/>
        </p:nvSpPr>
        <p:spPr>
          <a:xfrm>
            <a:off x="1028700" y="5020585"/>
            <a:ext cx="7200900" cy="8229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A10EB9-EE0E-419D-96CE-6E7DC65CA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Lyapunov control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E977786-A03A-48F9-9BD1-6A632D3D03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Match used data (actually generated) with data quota</a:t>
                </a:r>
              </a:p>
              <a:p>
                <a:r>
                  <a:rPr lang="en-US" dirty="0"/>
                  <a:t>State of the system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is represented by a “queue”, the size of the queue is the total amount of data generated up to the current time frame, i.e.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0: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b="1" dirty="0"/>
                  <a:t>Lyapunov function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quota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  <a:p>
                <a:r>
                  <a:rPr lang="en-US" b="1" dirty="0"/>
                  <a:t>Lyapunov drift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quota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Minimizing “drift minus reward” is equivalent to maximizing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0: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0: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0: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E977786-A03A-48F9-9BD1-6A632D3D03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04" t="-912" r="-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FC38B-EA36-46D8-AA54-0A78ADA2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46706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SCALECycle platform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26</a:t>
            </a:fld>
            <a:endParaRPr lang="en-US" dirty="0">
              <a:solidFill>
                <a:srgbClr val="1A2E40"/>
              </a:solidFill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27538" b="11639"/>
          <a:stretch/>
        </p:blipFill>
        <p:spPr>
          <a:xfrm>
            <a:off x="1050131" y="1711620"/>
            <a:ext cx="3292834" cy="154056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s://d30y9cdsu7xlg0.cloudfront.net/png/122005-20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5" b="50345"/>
          <a:stretch/>
        </p:blipFill>
        <p:spPr bwMode="auto">
          <a:xfrm>
            <a:off x="0" y="5644055"/>
            <a:ext cx="1214431" cy="121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6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t="11750" b="33723"/>
          <a:stretch/>
        </p:blipFill>
        <p:spPr bwMode="auto">
          <a:xfrm>
            <a:off x="4512365" y="1711620"/>
            <a:ext cx="3695804" cy="1540565"/>
          </a:xfrm>
          <a:prstGeom prst="rect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lc="http://schemas.openxmlformats.org/drawingml/2006/lockedCanvas"/>
            </a:ext>
          </a:extLst>
        </p:spPr>
      </p:pic>
      <p:sp>
        <p:nvSpPr>
          <p:cNvPr id="8" name="Oval 7"/>
          <p:cNvSpPr/>
          <p:nvPr/>
        </p:nvSpPr>
        <p:spPr>
          <a:xfrm>
            <a:off x="4698723" y="1854868"/>
            <a:ext cx="1320097" cy="1320097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7" t="28070" r="12403" b="12732"/>
          <a:stretch/>
        </p:blipFill>
        <p:spPr>
          <a:xfrm>
            <a:off x="1050131" y="3399183"/>
            <a:ext cx="4227547" cy="24648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9" t="30217" r="26256" b="10582"/>
          <a:stretch/>
        </p:blipFill>
        <p:spPr>
          <a:xfrm>
            <a:off x="5426869" y="3399184"/>
            <a:ext cx="2781300" cy="24648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Rounded Rectangular Callout 13"/>
          <p:cNvSpPr/>
          <p:nvPr/>
        </p:nvSpPr>
        <p:spPr>
          <a:xfrm>
            <a:off x="1439918" y="4383157"/>
            <a:ext cx="2144110" cy="435843"/>
          </a:xfrm>
          <a:prstGeom prst="wedgeRoundRectCallout">
            <a:avLst>
              <a:gd name="adj1" fmla="val 7222"/>
              <a:gd name="adj2" fmla="val 94038"/>
              <a:gd name="adj3" fmla="val 16667"/>
            </a:avLst>
          </a:prstGeom>
          <a:solidFill>
            <a:schemeClr val="lt1">
              <a:alpha val="60000"/>
            </a:schemeClr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Donald Bren Hall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4181200" y="4495473"/>
            <a:ext cx="1588947" cy="719532"/>
          </a:xfrm>
          <a:prstGeom prst="wedgeRoundRectCallout">
            <a:avLst>
              <a:gd name="adj1" fmla="val 85081"/>
              <a:gd name="adj2" fmla="val -147864"/>
              <a:gd name="adj3" fmla="val 16667"/>
            </a:avLst>
          </a:prstGeom>
          <a:solidFill>
            <a:schemeClr val="lt1">
              <a:alpha val="60000"/>
            </a:schemeClr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Thingstitute</a:t>
            </a:r>
            <a:endParaRPr lang="en-US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IoT Lab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5896303" y="4495472"/>
            <a:ext cx="2185711" cy="725478"/>
          </a:xfrm>
          <a:prstGeom prst="wedgeRoundRectCallout">
            <a:avLst>
              <a:gd name="adj1" fmla="val -15517"/>
              <a:gd name="adj2" fmla="val 80466"/>
              <a:gd name="adj3" fmla="val 16667"/>
            </a:avLst>
          </a:prstGeom>
          <a:solidFill>
            <a:schemeClr val="lt1">
              <a:alpha val="60000"/>
            </a:schemeClr>
          </a:solidFill>
          <a:ln w="19050">
            <a:solidFill>
              <a:schemeClr val="accent3"/>
            </a:solidFill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Victory Court Senior Apartments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786" y="4992679"/>
            <a:ext cx="365760" cy="429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656" y="5393622"/>
            <a:ext cx="365760" cy="429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184" y="3481535"/>
            <a:ext cx="365760" cy="429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grpSp>
        <p:nvGrpSpPr>
          <p:cNvPr id="20" name="Group 19"/>
          <p:cNvGrpSpPr/>
          <p:nvPr/>
        </p:nvGrpSpPr>
        <p:grpSpPr>
          <a:xfrm>
            <a:off x="1156779" y="5091637"/>
            <a:ext cx="861207" cy="660401"/>
            <a:chOff x="1156779" y="5091637"/>
            <a:chExt cx="861207" cy="660401"/>
          </a:xfrm>
        </p:grpSpPr>
        <p:sp>
          <p:nvSpPr>
            <p:cNvPr id="21" name="Rectangle 20"/>
            <p:cNvSpPr/>
            <p:nvPr/>
          </p:nvSpPr>
          <p:spPr>
            <a:xfrm>
              <a:off x="1156779" y="5091637"/>
              <a:ext cx="151760" cy="660401"/>
            </a:xfrm>
            <a:prstGeom prst="rect">
              <a:avLst/>
            </a:prstGeom>
            <a:gradFill flip="none" rotWithShape="1">
              <a:gsLst>
                <a:gs pos="0">
                  <a:srgbClr val="0070C0"/>
                </a:gs>
                <a:gs pos="67000">
                  <a:srgbClr val="FFFF00"/>
                </a:gs>
                <a:gs pos="33000">
                  <a:srgbClr val="92D050"/>
                </a:gs>
                <a:gs pos="100000">
                  <a:srgbClr val="FF0000"/>
                </a:gs>
              </a:gsLst>
              <a:lin ang="16200000" scaled="1"/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08539" y="5091894"/>
              <a:ext cx="709447" cy="246221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Cambria" panose="02040503050406030204" pitchFamily="18" charset="0"/>
                </a:rPr>
                <a:t>Good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08539" y="5505633"/>
              <a:ext cx="709447" cy="246221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Cambria" panose="02040503050406030204" pitchFamily="18" charset="0"/>
                </a:rPr>
                <a:t>Poor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426869" y="3399183"/>
            <a:ext cx="2781300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Montgomery County, MD</a:t>
            </a:r>
          </a:p>
          <a:p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“MCGUEST”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0131" y="3399457"/>
            <a:ext cx="4227547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University of California, Irvine</a:t>
            </a:r>
          </a:p>
          <a:p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“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UCInet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 Mobile Access”</a:t>
            </a:r>
          </a:p>
        </p:txBody>
      </p:sp>
    </p:spTree>
    <p:extLst>
      <p:ext uri="{BB962C8B-B14F-4D97-AF65-F5344CB8AC3E}">
        <p14:creationId xmlns:p14="http://schemas.microsoft.com/office/powerpoint/2010/main" val="364673924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F5A19-DA03-4489-A667-62638E1D1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SCALECycle</a:t>
            </a:r>
            <a:r>
              <a:rPr lang="en-US" dirty="0"/>
              <a:t> architecture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4C2F2D-9E60-4CB4-B4C1-DB24F7741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4829" y="1703388"/>
            <a:ext cx="5008642" cy="41640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0020D-A6AB-4CD6-BA00-6D27B8D3D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51815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1906-D26A-43B4-BA2E-7451AC114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C70EC-C4D0-4F5F-8424-2D9924A78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703673"/>
            <a:ext cx="7200900" cy="4163728"/>
          </a:xfrm>
        </p:spPr>
        <p:txBody>
          <a:bodyPr>
            <a:normAutofit/>
          </a:bodyPr>
          <a:lstStyle/>
          <a:p>
            <a:r>
              <a:rPr lang="en-US" dirty="0"/>
              <a:t>Sensors (</a:t>
            </a:r>
            <a:r>
              <a:rPr lang="en-US" b="1" dirty="0"/>
              <a:t>NTHU testbed</a:t>
            </a:r>
            <a:r>
              <a:rPr lang="en-US" dirty="0"/>
              <a:t>)</a:t>
            </a:r>
          </a:p>
          <a:p>
            <a:pPr lvl="1">
              <a:tabLst>
                <a:tab pos="2736850" algn="l"/>
              </a:tabLst>
            </a:pPr>
            <a:r>
              <a:rPr lang="en-US" dirty="0"/>
              <a:t>Gas sensors:	MQ-5, MQ-7, MQ-131, MQ-135</a:t>
            </a:r>
          </a:p>
          <a:p>
            <a:pPr lvl="1">
              <a:tabLst>
                <a:tab pos="2736850" algn="l"/>
              </a:tabLst>
            </a:pPr>
            <a:r>
              <a:rPr lang="en-US" dirty="0"/>
              <a:t>Microphone:	</a:t>
            </a:r>
            <a:r>
              <a:rPr lang="en-US" dirty="0" err="1"/>
              <a:t>Adafruit</a:t>
            </a:r>
            <a:r>
              <a:rPr lang="en-US" dirty="0"/>
              <a:t> 3367 USB Microphone</a:t>
            </a:r>
          </a:p>
          <a:p>
            <a:pPr lvl="1">
              <a:tabLst>
                <a:tab pos="2736850" algn="l"/>
              </a:tabLst>
            </a:pPr>
            <a:r>
              <a:rPr lang="en-US" dirty="0"/>
              <a:t>Camera:	</a:t>
            </a:r>
            <a:r>
              <a:rPr lang="en-US" dirty="0" err="1"/>
              <a:t>RPi</a:t>
            </a:r>
            <a:r>
              <a:rPr lang="en-US" dirty="0"/>
              <a:t> Camera Module</a:t>
            </a:r>
          </a:p>
          <a:p>
            <a:pPr lvl="1">
              <a:tabLst>
                <a:tab pos="2736850" algn="l"/>
              </a:tabLst>
            </a:pPr>
            <a:r>
              <a:rPr lang="en-US" dirty="0"/>
              <a:t>GPS:	</a:t>
            </a:r>
            <a:r>
              <a:rPr lang="en-US" dirty="0" err="1"/>
              <a:t>Globalsat</a:t>
            </a:r>
            <a:r>
              <a:rPr lang="en-US" dirty="0"/>
              <a:t> BU-353S4 GPS Reader</a:t>
            </a:r>
          </a:p>
          <a:p>
            <a:r>
              <a:rPr lang="en-US" dirty="0"/>
              <a:t>Sensors (</a:t>
            </a:r>
            <a:r>
              <a:rPr lang="en-US" b="1" dirty="0"/>
              <a:t>UCI-Montgomery testbed</a:t>
            </a:r>
            <a:r>
              <a:rPr lang="en-US" dirty="0"/>
              <a:t>)</a:t>
            </a:r>
          </a:p>
          <a:p>
            <a:pPr lvl="1">
              <a:tabLst>
                <a:tab pos="2736850" algn="l"/>
              </a:tabLst>
            </a:pPr>
            <a:r>
              <a:rPr lang="en-US" dirty="0"/>
              <a:t>Air contaminant:	TGS2600</a:t>
            </a:r>
          </a:p>
          <a:p>
            <a:pPr lvl="1">
              <a:tabLst>
                <a:tab pos="2736850" algn="l"/>
              </a:tabLst>
            </a:pPr>
            <a:r>
              <a:rPr lang="en-US" dirty="0"/>
              <a:t>GPS:	HP iPAQ Bluetooth GPS System</a:t>
            </a:r>
          </a:p>
          <a:p>
            <a:pPr lvl="1">
              <a:tabLst>
                <a:tab pos="2736850" algn="l"/>
              </a:tabLst>
            </a:pPr>
            <a:r>
              <a:rPr lang="en-US" dirty="0"/>
              <a:t>Wi-Fi dongle:	</a:t>
            </a:r>
            <a:r>
              <a:rPr lang="en-US" dirty="0" err="1"/>
              <a:t>Edimax</a:t>
            </a:r>
            <a:endParaRPr lang="en-US" dirty="0"/>
          </a:p>
          <a:p>
            <a:r>
              <a:rPr lang="en-US" dirty="0"/>
              <a:t>Initial measurements stored locally on the SD card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BF421-5E83-4D6E-9D5C-DB6D875C4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2" descr="https://d30y9cdsu7xlg0.cloudfront.net/png/122005-200.png">
            <a:extLst>
              <a:ext uri="{FF2B5EF4-FFF2-40B4-BE49-F238E27FC236}">
                <a16:creationId xmlns:a16="http://schemas.microsoft.com/office/drawing/2014/main" id="{FD0CE8CD-CC98-DB4E-8533-494717B8C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5" t="49333" b="1656"/>
          <a:stretch/>
        </p:blipFill>
        <p:spPr bwMode="auto">
          <a:xfrm>
            <a:off x="0" y="-16763"/>
            <a:ext cx="1214431" cy="119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3600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E8413-6A5D-4C17-A6EB-717C0EB7B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9BC28-3083-4F88-BEF4-36E5EC1D7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29</a:t>
            </a:fld>
            <a:endParaRPr lang="en-US" dirty="0"/>
          </a:p>
        </p:txBody>
      </p:sp>
      <p:pic>
        <p:nvPicPr>
          <p:cNvPr id="1027" name="Picture 3" descr="https://lh4.googleusercontent.com/HoNhUlNwHDID9TSnI3yizeomFgFkAV2X_OpWktjWWsE6r-YTsFk6xAB25col5JEiloxC28s1a2mXzLQ99aDOz9GcFgT8yk3KgiEWi1Pb9_xvGc06T90KDCBDZdRxmRMPusXsKkXj98I">
            <a:extLst>
              <a:ext uri="{FF2B5EF4-FFF2-40B4-BE49-F238E27FC236}">
                <a16:creationId xmlns:a16="http://schemas.microsoft.com/office/drawing/2014/main" id="{48E2939A-3F4F-4304-898D-5F6E05840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1"/>
          <a:stretch/>
        </p:blipFill>
        <p:spPr bwMode="auto">
          <a:xfrm>
            <a:off x="1028700" y="1703672"/>
            <a:ext cx="2780199" cy="416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tKCKouWdHM33xjJPlXteBXWil5db_KFwnxhg0KGi8KRKfoVTMlEbMR3YRbYsg2m2bJGmU7yPU7oGnyNV4zQPO4nfBErpiZsTKDlYgP_L8KS-YPVyAfwE1FVi4Gdy3TJO0wkZE4W309k">
            <a:extLst>
              <a:ext uri="{FF2B5EF4-FFF2-40B4-BE49-F238E27FC236}">
                <a16:creationId xmlns:a16="http://schemas.microsoft.com/office/drawing/2014/main" id="{C1D82409-FEE7-45E6-83C6-8F31BA221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" b="2417"/>
          <a:stretch/>
        </p:blipFill>
        <p:spPr bwMode="auto">
          <a:xfrm>
            <a:off x="3964068" y="1703672"/>
            <a:ext cx="4265532" cy="416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8699" y="1703672"/>
            <a:ext cx="2780199" cy="369332"/>
          </a:xfrm>
          <a:prstGeom prst="rect">
            <a:avLst/>
          </a:prstGeom>
          <a:solidFill>
            <a:schemeClr val="bg1">
              <a:alpha val="60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Montgomery County, MD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64067" y="1703672"/>
            <a:ext cx="4265533" cy="369332"/>
          </a:xfrm>
          <a:prstGeom prst="rect">
            <a:avLst/>
          </a:prstGeom>
          <a:solidFill>
            <a:schemeClr val="bg1">
              <a:alpha val="60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NTHU Campus, Hsinchu City, Taiwan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7E3DF98-F8E2-4B05-BEB1-26D9BC08A9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5389003"/>
              </p:ext>
            </p:extLst>
          </p:nvPr>
        </p:nvGraphicFramePr>
        <p:xfrm>
          <a:off x="1028700" y="1703672"/>
          <a:ext cx="7200900" cy="416372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00225">
                  <a:extLst>
                    <a:ext uri="{9D8B030D-6E8A-4147-A177-3AD203B41FA5}">
                      <a16:colId xmlns:a16="http://schemas.microsoft.com/office/drawing/2014/main" val="1911659757"/>
                    </a:ext>
                  </a:extLst>
                </a:gridCol>
                <a:gridCol w="1147989">
                  <a:extLst>
                    <a:ext uri="{9D8B030D-6E8A-4147-A177-3AD203B41FA5}">
                      <a16:colId xmlns:a16="http://schemas.microsoft.com/office/drawing/2014/main" val="9312489"/>
                    </a:ext>
                  </a:extLst>
                </a:gridCol>
                <a:gridCol w="2989943">
                  <a:extLst>
                    <a:ext uri="{9D8B030D-6E8A-4147-A177-3AD203B41FA5}">
                      <a16:colId xmlns:a16="http://schemas.microsoft.com/office/drawing/2014/main" val="1295410308"/>
                    </a:ext>
                  </a:extLst>
                </a:gridCol>
                <a:gridCol w="1262743">
                  <a:extLst>
                    <a:ext uri="{9D8B030D-6E8A-4147-A177-3AD203B41FA5}">
                      <a16:colId xmlns:a16="http://schemas.microsoft.com/office/drawing/2014/main" val="1713847944"/>
                    </a:ext>
                  </a:extLst>
                </a:gridCol>
              </a:tblGrid>
              <a:tr h="83274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Sensor type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Format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Sampling pattern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Sample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3971599541"/>
                  </a:ext>
                </a:extLst>
              </a:tr>
              <a:tr h="83274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Analog sensors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JSON text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1 message every 5 sec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200 B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783540361"/>
                  </a:ext>
                </a:extLst>
              </a:tr>
              <a:tr h="83274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Microphone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WAV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1 clip of 8 sec every minute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800 KB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3449960048"/>
                  </a:ext>
                </a:extLst>
              </a:tr>
              <a:tr h="83274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Camera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JPG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1 picture every 20 sec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180 KB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784353173"/>
                  </a:ext>
                </a:extLst>
              </a:tr>
              <a:tr h="83274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Wi-Fi iwlist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JSON text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1 list of 20 items every 4 sec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3600 B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431838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7514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887E-7DDF-42C1-962E-8D6244646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Spatiotemporal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79A66-6064-46CB-8658-3FC3B84C0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plans for devices to </a:t>
            </a:r>
            <a:r>
              <a:rPr lang="en-US" b="1" dirty="0"/>
              <a:t>regulate their sensing behavior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(i.e. activate/deactivate their sensors)</a:t>
            </a:r>
          </a:p>
          <a:p>
            <a:pPr lvl="1"/>
            <a:r>
              <a:rPr lang="en-US" dirty="0"/>
              <a:t>Acceptable space-time coverage with limited data budget</a:t>
            </a:r>
          </a:p>
          <a:p>
            <a:pPr lvl="1"/>
            <a:r>
              <a:rPr lang="en-US" dirty="0"/>
              <a:t>Reduced redundancy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Challenges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Device heterogeneity: Availability of multiple sensor types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Data heterogeneity: Varying spatiotemporal requirements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Crowd mobility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Scalability: Number of devices and size of maps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Applicable to other geo-correlated data generation apps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2F428-FBB0-43F3-B0C0-528481835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407618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F5E562-C91C-4A10-A234-B1C5B818D82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358421" y="0"/>
            <a:ext cx="77855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45D6E-752D-4096-B105-3695F2CEF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A20510-0322-4BD3-A14F-2193317897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Simulation framework written in </a:t>
                </a:r>
                <a:r>
                  <a:rPr lang="en-US" b="1" dirty="0"/>
                  <a:t>R</a:t>
                </a:r>
                <a:r>
                  <a:rPr lang="en-US" dirty="0"/>
                  <a:t> (</a:t>
                </a:r>
                <a:r>
                  <a:rPr lang="en-US" dirty="0">
                    <a:hlinkClick r:id="rId3"/>
                  </a:rPr>
                  <a:t>https://www.r-project.org/</a:t>
                </a:r>
                <a:r>
                  <a:rPr lang="en-US" dirty="0"/>
                  <a:t>)</a:t>
                </a:r>
              </a:p>
              <a:p>
                <a:r>
                  <a:rPr lang="en-US" b="1" dirty="0"/>
                  <a:t>Mobility traces </a:t>
                </a:r>
                <a:r>
                  <a:rPr lang="en-US" dirty="0"/>
                  <a:t>generated by </a:t>
                </a:r>
                <a:r>
                  <a:rPr lang="en-US" b="1" dirty="0"/>
                  <a:t>the ONE Simulator</a:t>
                </a:r>
                <a:r>
                  <a:rPr lang="en-US" dirty="0"/>
                  <a:t> (</a:t>
                </a:r>
                <a:r>
                  <a:rPr lang="en-US" dirty="0">
                    <a:hlinkClick r:id="rId4"/>
                  </a:rPr>
                  <a:t>https://akeranen.github.io/the-one/</a:t>
                </a:r>
                <a:r>
                  <a:rPr lang="en-US" dirty="0"/>
                  <a:t>) </a:t>
                </a:r>
                <a:br>
                  <a:rPr lang="en-US" dirty="0"/>
                </a:br>
                <a:r>
                  <a:rPr lang="en-US" dirty="0"/>
                  <a:t>based on the built-in Helsinki map –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4.5×3.5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km</m:t>
                    </m:r>
                  </m:oMath>
                </a14:m>
                <a:r>
                  <a:rPr lang="en-US" dirty="0"/>
                  <a:t>, and </a:t>
                </a:r>
                <a:br>
                  <a:rPr lang="en-US" dirty="0"/>
                </a:br>
                <a:r>
                  <a:rPr lang="en-US" dirty="0"/>
                  <a:t>pedestrian mobility – speed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0.5,1.5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For each time frame, the simulator</a:t>
                </a:r>
              </a:p>
              <a:p>
                <a:pPr lvl="1"/>
                <a:r>
                  <a:rPr lang="en-US" dirty="0"/>
                  <a:t>Computes the placement of nodes for the time frame;</a:t>
                </a:r>
              </a:p>
              <a:p>
                <a:pPr lvl="1"/>
                <a:r>
                  <a:rPr lang="en-US" dirty="0"/>
                  <a:t>Runs the planning algorithm;</a:t>
                </a:r>
              </a:p>
              <a:p>
                <a:pPr lvl="1"/>
                <a:r>
                  <a:rPr lang="en-US" dirty="0"/>
                  <a:t>Applies the plan and computes the objectives.</a:t>
                </a:r>
              </a:p>
              <a:p>
                <a:r>
                  <a:rPr lang="en-US" b="1" dirty="0"/>
                  <a:t>Sensor types</a:t>
                </a:r>
                <a:r>
                  <a:rPr lang="en-US" dirty="0"/>
                  <a:t> and </a:t>
                </a:r>
                <a:r>
                  <a:rPr lang="en-US" b="1" dirty="0"/>
                  <a:t>data generation rates</a:t>
                </a:r>
                <a:r>
                  <a:rPr lang="en-US" dirty="0"/>
                  <a:t> are driven by measurement study.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A20510-0322-4BD3-A14F-2193317897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762" t="-1170" r="-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B6EFC-CB2A-4859-8EF8-39A4C6E7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073575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7165-C67A-48AA-907C-2FF35C7D3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AF76828-FE86-417C-B591-5D995334976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028699" y="1703672"/>
                <a:ext cx="3865563" cy="4163731"/>
              </a:xfrm>
            </p:spPr>
            <p:txBody>
              <a:bodyPr anchor="b" anchorCtr="0">
                <a:normAutofit/>
              </a:bodyPr>
              <a:lstStyle/>
              <a:p>
                <a:pPr marL="0" indent="0" fontAlgn="base">
                  <a:buNone/>
                </a:pPr>
                <a:r>
                  <a:rPr lang="en-US" b="1" dirty="0"/>
                  <a:t>Num. of nodes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50</m:t>
                    </m:r>
                  </m:oMath>
                </a14:m>
                <a:endParaRPr lang="en-US" dirty="0"/>
              </a:p>
              <a:p>
                <a:pPr marL="0" indent="0" fontAlgn="base">
                  <a:buNone/>
                </a:pPr>
                <a:r>
                  <a:rPr lang="en-US" b="1" dirty="0"/>
                  <a:t>Num. of mobile nodes</a:t>
                </a:r>
                <a:r>
                  <a:rPr lang="en-US" dirty="0"/>
                  <a:t> 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40%⋅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/>
              </a:p>
              <a:p>
                <a:pPr marL="0" indent="0" fontAlgn="base">
                  <a:buNone/>
                </a:pPr>
                <a:r>
                  <a:rPr lang="en-US" b="1" dirty="0"/>
                  <a:t>Num. of cells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=63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7×9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0" indent="0" fontAlgn="base">
                  <a:buNone/>
                </a:pPr>
                <a:r>
                  <a:rPr lang="en-US" b="1" dirty="0"/>
                  <a:t>Size of cells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dirty="0"/>
              </a:p>
              <a:p>
                <a:pPr marL="0" indent="0" fontAlgn="base">
                  <a:buNone/>
                </a:pPr>
                <a:r>
                  <a:rPr lang="en-US" b="1" dirty="0"/>
                  <a:t>Num. of data types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US" dirty="0"/>
              </a:p>
              <a:p>
                <a:pPr marL="0" indent="0" fontAlgn="base">
                  <a:buNone/>
                </a:pPr>
                <a:r>
                  <a:rPr lang="en-US" b="1" dirty="0"/>
                  <a:t>Length of time frame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min</m:t>
                    </m:r>
                  </m:oMath>
                </a14:m>
                <a:endParaRPr lang="en-US" dirty="0"/>
              </a:p>
              <a:p>
                <a:pPr marL="0" indent="0" fontAlgn="base">
                  <a:buNone/>
                </a:pPr>
                <a:r>
                  <a:rPr lang="en-US" b="1" dirty="0"/>
                  <a:t>Length of simulation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hr</m:t>
                    </m:r>
                  </m:oMath>
                </a14:m>
                <a:endParaRPr lang="en-US" dirty="0"/>
              </a:p>
              <a:p>
                <a:pPr marL="0" indent="0" fontAlgn="base">
                  <a:buNone/>
                </a:pPr>
                <a:r>
                  <a:rPr lang="en-US" b="1" dirty="0"/>
                  <a:t>Data quota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quota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=3.5 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Coefficients</a:t>
                </a:r>
                <a:r>
                  <a:rPr lang="en-US" dirty="0"/>
                  <a:t> 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f>
                          <m:fPr>
                            <m:type m:val="li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0.4</m:t>
                            </m:r>
                          </m:num>
                          <m:den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func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,1.2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AF76828-FE86-417C-B591-5D99533497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028699" y="1703672"/>
                <a:ext cx="3865563" cy="4163731"/>
              </a:xfrm>
              <a:blipFill>
                <a:blip r:embed="rId2"/>
                <a:stretch>
                  <a:fillRect l="-1735" r="-5994" b="-17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6E72A2A-F85F-4766-A6B5-F6C44E44636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76977711"/>
              </p:ext>
            </p:extLst>
          </p:nvPr>
        </p:nvGraphicFramePr>
        <p:xfrm>
          <a:off x="4894262" y="1703672"/>
          <a:ext cx="3335339" cy="4163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109">
                  <a:extLst>
                    <a:ext uri="{9D8B030D-6E8A-4147-A177-3AD203B41FA5}">
                      <a16:colId xmlns:a16="http://schemas.microsoft.com/office/drawing/2014/main" val="3512149639"/>
                    </a:ext>
                  </a:extLst>
                </a:gridCol>
                <a:gridCol w="769258">
                  <a:extLst>
                    <a:ext uri="{9D8B030D-6E8A-4147-A177-3AD203B41FA5}">
                      <a16:colId xmlns:a16="http://schemas.microsoft.com/office/drawing/2014/main" val="543731723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4261664090"/>
                    </a:ext>
                  </a:extLst>
                </a:gridCol>
                <a:gridCol w="740229">
                  <a:extLst>
                    <a:ext uri="{9D8B030D-6E8A-4147-A177-3AD203B41FA5}">
                      <a16:colId xmlns:a16="http://schemas.microsoft.com/office/drawing/2014/main" val="304105148"/>
                    </a:ext>
                  </a:extLst>
                </a:gridCol>
                <a:gridCol w="740229">
                  <a:extLst>
                    <a:ext uri="{9D8B030D-6E8A-4147-A177-3AD203B41FA5}">
                      <a16:colId xmlns:a16="http://schemas.microsoft.com/office/drawing/2014/main" val="3584388710"/>
                    </a:ext>
                  </a:extLst>
                </a:gridCol>
              </a:tblGrid>
              <a:tr h="37852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Type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r (B/s)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Wt.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S. Imp.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T. Imp.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extLst>
                  <a:ext uri="{0D108BD9-81ED-4DB2-BD59-A6C34878D82A}">
                    <a16:rowId xmlns:a16="http://schemas.microsoft.com/office/drawing/2014/main" val="1718150955"/>
                  </a:ext>
                </a:extLst>
              </a:tr>
              <a:tr h="37852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G1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550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20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extLst>
                  <a:ext uri="{0D108BD9-81ED-4DB2-BD59-A6C34878D82A}">
                    <a16:rowId xmlns:a16="http://schemas.microsoft.com/office/drawing/2014/main" val="3247483180"/>
                  </a:ext>
                </a:extLst>
              </a:tr>
              <a:tr h="37852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G2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550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20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extLst>
                  <a:ext uri="{0D108BD9-81ED-4DB2-BD59-A6C34878D82A}">
                    <a16:rowId xmlns:a16="http://schemas.microsoft.com/office/drawing/2014/main" val="32479769"/>
                  </a:ext>
                </a:extLst>
              </a:tr>
              <a:tr h="37852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G3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550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20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extLst>
                  <a:ext uri="{0D108BD9-81ED-4DB2-BD59-A6C34878D82A}">
                    <a16:rowId xmlns:a16="http://schemas.microsoft.com/office/drawing/2014/main" val="3095247475"/>
                  </a:ext>
                </a:extLst>
              </a:tr>
              <a:tr h="37852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G4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550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20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extLst>
                  <a:ext uri="{0D108BD9-81ED-4DB2-BD59-A6C34878D82A}">
                    <a16:rowId xmlns:a16="http://schemas.microsoft.com/office/drawing/2014/main" val="3802610672"/>
                  </a:ext>
                </a:extLst>
              </a:tr>
              <a:tr h="37852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G5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550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20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extLst>
                  <a:ext uri="{0D108BD9-81ED-4DB2-BD59-A6C34878D82A}">
                    <a16:rowId xmlns:a16="http://schemas.microsoft.com/office/drawing/2014/main" val="3921827615"/>
                  </a:ext>
                </a:extLst>
              </a:tr>
              <a:tr h="37852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G6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40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550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20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extLst>
                  <a:ext uri="{0D108BD9-81ED-4DB2-BD59-A6C34878D82A}">
                    <a16:rowId xmlns:a16="http://schemas.microsoft.com/office/drawing/2014/main" val="2816945678"/>
                  </a:ext>
                </a:extLst>
              </a:tr>
              <a:tr h="37852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A7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107 K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100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extLst>
                  <a:ext uri="{0D108BD9-81ED-4DB2-BD59-A6C34878D82A}">
                    <a16:rowId xmlns:a16="http://schemas.microsoft.com/office/drawing/2014/main" val="4145510829"/>
                  </a:ext>
                </a:extLst>
              </a:tr>
              <a:tr h="37852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P8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9,000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60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extLst>
                  <a:ext uri="{0D108BD9-81ED-4DB2-BD59-A6C34878D82A}">
                    <a16:rowId xmlns:a16="http://schemas.microsoft.com/office/drawing/2014/main" val="1824353178"/>
                  </a:ext>
                </a:extLst>
              </a:tr>
              <a:tr h="37852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P9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9,000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750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30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extLst>
                  <a:ext uri="{0D108BD9-81ED-4DB2-BD59-A6C34878D82A}">
                    <a16:rowId xmlns:a16="http://schemas.microsoft.com/office/drawing/2014/main" val="146866697"/>
                  </a:ext>
                </a:extLst>
              </a:tr>
              <a:tr h="37852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W10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900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>
                          <a:effectLst/>
                        </a:rPr>
                        <a:t>20</a:t>
                      </a:r>
                      <a:endParaRPr lang="en-US" sz="1200">
                        <a:effectLst/>
                      </a:endParaRPr>
                    </a:p>
                  </a:txBody>
                  <a:tcPr marL="79036" marR="79036" marT="79036" marB="79036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</a:rPr>
                        <a:t>60</a:t>
                      </a:r>
                      <a:endParaRPr lang="en-US" sz="1200" dirty="0">
                        <a:effectLst/>
                      </a:endParaRPr>
                    </a:p>
                  </a:txBody>
                  <a:tcPr marL="79036" marR="79036" marT="79036" marB="79036" anchor="ctr"/>
                </a:tc>
                <a:extLst>
                  <a:ext uri="{0D108BD9-81ED-4DB2-BD59-A6C34878D82A}">
                    <a16:rowId xmlns:a16="http://schemas.microsoft.com/office/drawing/2014/main" val="92355197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B94C3-E2C1-4CB5-96E5-05229B9EC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31</a:t>
            </a:fld>
            <a:endParaRPr lang="en-US" dirty="0"/>
          </a:p>
        </p:txBody>
      </p:sp>
      <p:sp>
        <p:nvSpPr>
          <p:cNvPr id="10" name="Rounded Rectangular Callout 17">
            <a:extLst>
              <a:ext uri="{FF2B5EF4-FFF2-40B4-BE49-F238E27FC236}">
                <a16:creationId xmlns:a16="http://schemas.microsoft.com/office/drawing/2014/main" id="{9560899F-09A8-46E9-B723-8E10A8ED92E1}"/>
              </a:ext>
            </a:extLst>
          </p:cNvPr>
          <p:cNvSpPr/>
          <p:nvPr/>
        </p:nvSpPr>
        <p:spPr>
          <a:xfrm>
            <a:off x="5576798" y="685800"/>
            <a:ext cx="2406059" cy="798286"/>
          </a:xfrm>
          <a:prstGeom prst="wedgeRoundRectCallout">
            <a:avLst>
              <a:gd name="adj1" fmla="val 21002"/>
              <a:gd name="adj2" fmla="val 76334"/>
              <a:gd name="adj3" fmla="val 16667"/>
            </a:avLst>
          </a:prstGeom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Distance coefficient of exp. decrease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func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1" name="Rounded Rectangular Callout 17">
            <a:extLst>
              <a:ext uri="{FF2B5EF4-FFF2-40B4-BE49-F238E27FC236}">
                <a16:creationId xmlns:a16="http://schemas.microsoft.com/office/drawing/2014/main" id="{BB6E605D-C1B6-4DF5-9D18-F2A499B8B8D1}"/>
              </a:ext>
            </a:extLst>
          </p:cNvPr>
          <p:cNvSpPr/>
          <p:nvPr/>
        </p:nvSpPr>
        <p:spPr>
          <a:xfrm>
            <a:off x="6763657" y="685800"/>
            <a:ext cx="1465943" cy="798286"/>
          </a:xfrm>
          <a:prstGeom prst="wedgeRoundRectCallout">
            <a:avLst>
              <a:gd name="adj1" fmla="val 21789"/>
              <a:gd name="adj2" fmla="val 76334"/>
              <a:gd name="adj3" fmla="val 16667"/>
            </a:avLst>
          </a:prstGeom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Time before step-down</a:t>
            </a:r>
          </a:p>
        </p:txBody>
      </p:sp>
    </p:spTree>
    <p:extLst>
      <p:ext uri="{BB962C8B-B14F-4D97-AF65-F5344CB8AC3E}">
        <p14:creationId xmlns:p14="http://schemas.microsoft.com/office/powerpoint/2010/main" val="1542585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E3BE8-676B-49C4-9E14-F2A1FB06E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067DC-74A3-4D40-B30C-8DC4F0A141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Simulation</a:t>
            </a:r>
            <a:endParaRPr lang="en-US" dirty="0"/>
          </a:p>
          <a:p>
            <a:pPr lvl="1"/>
            <a:r>
              <a:rPr lang="en-US" b="1" dirty="0"/>
              <a:t>UCI ICS </a:t>
            </a:r>
            <a:r>
              <a:rPr lang="en-US" b="1" dirty="0" err="1"/>
              <a:t>OpenLab</a:t>
            </a:r>
            <a:r>
              <a:rPr lang="en-US" b="1" dirty="0"/>
              <a:t> Cluster</a:t>
            </a:r>
            <a:endParaRPr lang="en-US" b="1" i="0" dirty="0"/>
          </a:p>
          <a:p>
            <a:pPr lvl="1"/>
            <a:endParaRPr lang="en-US" dirty="0"/>
          </a:p>
          <a:p>
            <a:pPr lvl="1"/>
            <a:r>
              <a:rPr lang="en-US" dirty="0"/>
              <a:t>2x Quad-core Intel Xeon 3.0GHz CPU E5450 CPU</a:t>
            </a:r>
          </a:p>
          <a:p>
            <a:pPr lvl="1"/>
            <a:r>
              <a:rPr lang="en-US" dirty="0"/>
              <a:t>32 GB RAM</a:t>
            </a:r>
          </a:p>
          <a:p>
            <a:pPr lvl="1"/>
            <a:r>
              <a:rPr lang="en-US" b="1" dirty="0"/>
              <a:t>CentOS</a:t>
            </a:r>
            <a:r>
              <a:rPr lang="en-US" dirty="0"/>
              <a:t> 7.3 (64-bit), Linux 3.10.0-327.22.2.el7.x86_64</a:t>
            </a:r>
          </a:p>
          <a:p>
            <a:pPr lvl="1"/>
            <a:r>
              <a:rPr lang="en-US" b="1" dirty="0"/>
              <a:t>R</a:t>
            </a:r>
            <a:r>
              <a:rPr lang="en-US" dirty="0"/>
              <a:t> 3.3.2 (64-bit)</a:t>
            </a:r>
          </a:p>
          <a:p>
            <a:pPr lvl="1"/>
            <a:r>
              <a:rPr lang="en-US" b="1" dirty="0"/>
              <a:t>The ONE Simulator</a:t>
            </a:r>
            <a:r>
              <a:rPr lang="en-US" dirty="0"/>
              <a:t> d7fe68e (2017-01)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5C8749-D7F4-49FF-9658-DC95ECEA5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4052" y="1703672"/>
            <a:ext cx="3335840" cy="4749714"/>
          </a:xfrm>
        </p:spPr>
        <p:txBody>
          <a:bodyPr>
            <a:normAutofit/>
          </a:bodyPr>
          <a:lstStyle/>
          <a:p>
            <a:r>
              <a:rPr lang="en-US" b="1" dirty="0"/>
              <a:t>Metrics</a:t>
            </a:r>
          </a:p>
          <a:p>
            <a:pPr lvl="1"/>
            <a:r>
              <a:rPr lang="en-US" dirty="0"/>
              <a:t>Overall performance</a:t>
            </a:r>
          </a:p>
          <a:p>
            <a:pPr lvl="1"/>
            <a:r>
              <a:rPr lang="en-US" dirty="0"/>
              <a:t>Individual objectives</a:t>
            </a:r>
          </a:p>
          <a:p>
            <a:pPr lvl="1"/>
            <a:r>
              <a:rPr lang="en-US" dirty="0"/>
              <a:t>Quota utilization</a:t>
            </a:r>
          </a:p>
          <a:p>
            <a:pPr lvl="1"/>
            <a:r>
              <a:rPr lang="en-US" dirty="0"/>
              <a:t>Algorithm running time</a:t>
            </a:r>
          </a:p>
          <a:p>
            <a:r>
              <a:rPr lang="en-US" b="1" dirty="0"/>
              <a:t>Algorithms compared</a:t>
            </a:r>
          </a:p>
          <a:p>
            <a:pPr lvl="1"/>
            <a:r>
              <a:rPr lang="en-US" dirty="0"/>
              <a:t>Everything (naïve)</a:t>
            </a:r>
          </a:p>
          <a:p>
            <a:pPr lvl="1"/>
            <a:r>
              <a:rPr lang="en-US" dirty="0"/>
              <a:t>Random (utility first)</a:t>
            </a:r>
          </a:p>
          <a:p>
            <a:pPr lvl="1"/>
            <a:r>
              <a:rPr lang="en-US" dirty="0"/>
              <a:t>HSF—ST</a:t>
            </a:r>
          </a:p>
          <a:p>
            <a:pPr lvl="1"/>
            <a:r>
              <a:rPr lang="en-US" dirty="0"/>
              <a:t>Lyapunov control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Genetic algorithm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D6750-C35C-40DF-B196-964230B1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601640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272B0E-2EBA-461A-9FD4-631D6DDBA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225E6D-0321-42AB-A284-693DB2096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703673"/>
            <a:ext cx="3602736" cy="416372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Node mobility</a:t>
            </a:r>
          </a:p>
          <a:p>
            <a:pPr marL="0" indent="0">
              <a:buNone/>
            </a:pPr>
            <a:r>
              <a:rPr lang="en-US" dirty="0"/>
              <a:t>Fixed total # nodes: 50</a:t>
            </a:r>
          </a:p>
          <a:p>
            <a:r>
              <a:rPr lang="en-US" dirty="0"/>
              <a:t>Varying # mobile: 0~50</a:t>
            </a:r>
          </a:p>
          <a:p>
            <a:r>
              <a:rPr lang="en-US" dirty="0"/>
              <a:t>Varying speed: 10~200%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C9F568-54BC-4BD3-B7E8-4503C5A0E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A3C2FB-67D4-4D1B-B9B8-C64644106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3470148"/>
            <a:ext cx="3602736" cy="27020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FDAD9B-7324-42CC-8E8F-732B3F058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35" y="3470148"/>
            <a:ext cx="3602736" cy="27020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B0CCEC-81E6-45F1-BD7D-0E1A3459A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35" y="685800"/>
            <a:ext cx="3602736" cy="27020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94463" y="3250096"/>
            <a:ext cx="3602736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Mobile nodes (↑) → Performance (↑)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27575" y="2062608"/>
            <a:ext cx="1302025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</a:rPr>
              <a:t>Close-to-best performance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26C405-3E4F-40CE-B420-B4956AB48054}"/>
              </a:ext>
            </a:extLst>
          </p:cNvPr>
          <p:cNvSpPr/>
          <p:nvPr/>
        </p:nvSpPr>
        <p:spPr>
          <a:xfrm>
            <a:off x="4694463" y="685800"/>
            <a:ext cx="3602736" cy="548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321287" y="4821174"/>
            <a:ext cx="1267239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</a:rPr>
              <a:t>30% fewer active nodes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15016" y="5355080"/>
            <a:ext cx="1598026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Speed (↑) → Performance (↑)</a:t>
            </a:r>
          </a:p>
        </p:txBody>
      </p:sp>
    </p:spTree>
    <p:extLst>
      <p:ext uri="{BB962C8B-B14F-4D97-AF65-F5344CB8AC3E}">
        <p14:creationId xmlns:p14="http://schemas.microsoft.com/office/powerpoint/2010/main" val="3456096743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D1206-698A-4364-BB37-84F8356D1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86013F-74BA-4716-A9A8-9CB3CB673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34</a:t>
            </a:fld>
            <a:endParaRPr lang="en-US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D43048C9-C211-4A3F-A25C-DCEDE5C06805}"/>
              </a:ext>
            </a:extLst>
          </p:cNvPr>
          <p:cNvSpPr txBox="1">
            <a:spLocks/>
          </p:cNvSpPr>
          <p:nvPr/>
        </p:nvSpPr>
        <p:spPr>
          <a:xfrm>
            <a:off x="1028700" y="1703673"/>
            <a:ext cx="3602736" cy="4163728"/>
          </a:xfrm>
          <a:prstGeom prst="rect">
            <a:avLst/>
          </a:prstGeom>
        </p:spPr>
        <p:txBody>
          <a:bodyPr/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2625" indent="-38258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38258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6175" indent="-38258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6363" indent="-38258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b="1" dirty="0"/>
              <a:t>Device heterogeneity</a:t>
            </a: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dirty="0"/>
              <a:t>Fixed total # sensors, all mobile</a:t>
            </a: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dirty="0"/>
              <a:t>Uniform dist. sensors on nodes</a:t>
            </a:r>
          </a:p>
          <a:p>
            <a:r>
              <a:rPr lang="en-US" dirty="0"/>
              <a:t>Varying # nodes: 50~200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52F25A-6975-401D-A382-784AD1B55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3470148"/>
            <a:ext cx="3602736" cy="27020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13EA6-C54C-4127-993D-12A063262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35" y="3470148"/>
            <a:ext cx="3602736" cy="27020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D2B65-C079-4E7B-AB66-4E5EDD94C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35" y="685800"/>
            <a:ext cx="3602736" cy="27020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108714" y="2350821"/>
            <a:ext cx="1995838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Lyapunov performs better as sensors are dist. (↑) sparsely</a:t>
            </a:r>
          </a:p>
        </p:txBody>
      </p:sp>
    </p:spTree>
    <p:extLst>
      <p:ext uri="{BB962C8B-B14F-4D97-AF65-F5344CB8AC3E}">
        <p14:creationId xmlns:p14="http://schemas.microsoft.com/office/powerpoint/2010/main" val="358296114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F6E77-771A-4A11-BEBE-04B02647F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8EF055-2D37-46C2-9638-B4AF973A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02C67462-509D-4E3B-960F-7BB55D5A61C7}"/>
              </a:ext>
            </a:extLst>
          </p:cNvPr>
          <p:cNvSpPr txBox="1">
            <a:spLocks/>
          </p:cNvSpPr>
          <p:nvPr/>
        </p:nvSpPr>
        <p:spPr>
          <a:xfrm>
            <a:off x="1028700" y="1703673"/>
            <a:ext cx="3602736" cy="4163728"/>
          </a:xfrm>
          <a:prstGeom prst="rect">
            <a:avLst/>
          </a:prstGeom>
        </p:spPr>
        <p:txBody>
          <a:bodyPr/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2625" indent="-38258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38258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6175" indent="-38258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6363" indent="-38258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b="1" dirty="0"/>
              <a:t>Scalability</a:t>
            </a:r>
          </a:p>
          <a:p>
            <a:r>
              <a:rPr lang="en-US" dirty="0"/>
              <a:t>Varying # nodes: 5~200</a:t>
            </a:r>
          </a:p>
          <a:p>
            <a:pPr marL="0" indent="0">
              <a:buNone/>
            </a:pPr>
            <a:r>
              <a:rPr lang="en-US" dirty="0"/>
              <a:t>Fixed total # nodes: 100</a:t>
            </a:r>
          </a:p>
          <a:p>
            <a:r>
              <a:rPr lang="en-US" dirty="0"/>
              <a:t>Varying quota: 64 KB~8 MB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66643-A5A6-4B40-B638-CECAD3F68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3470148"/>
            <a:ext cx="3602736" cy="27020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90C386-A606-4F83-9CED-8B0B6C097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35" y="3470148"/>
            <a:ext cx="3602736" cy="27020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2FB8DE-169D-4F89-915A-63A3C3C28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35" y="685800"/>
            <a:ext cx="3602736" cy="27020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E95165-2FC9-4E00-8B03-E1B31D96C4B1}"/>
              </a:ext>
            </a:extLst>
          </p:cNvPr>
          <p:cNvSpPr/>
          <p:nvPr/>
        </p:nvSpPr>
        <p:spPr>
          <a:xfrm>
            <a:off x="4694463" y="685800"/>
            <a:ext cx="3602736" cy="548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1108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69E81-07C2-4C76-99B9-CBC9DF4C0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CC69F-5537-4FFC-85FE-2A6909A04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Contributions</a:t>
            </a:r>
          </a:p>
          <a:p>
            <a:pPr lvl="1"/>
            <a:r>
              <a:rPr lang="en-US" dirty="0"/>
              <a:t>Motivated and formalized the spatiotemporal scheduling problem for crowd-augmented urban sensing;</a:t>
            </a:r>
          </a:p>
          <a:p>
            <a:pPr lvl="1"/>
            <a:r>
              <a:rPr lang="en-US" dirty="0"/>
              <a:t>Proposed an online framework and two algorithms;</a:t>
            </a:r>
          </a:p>
          <a:p>
            <a:pPr lvl="1"/>
            <a:r>
              <a:rPr lang="en-US" dirty="0"/>
              <a:t>Conducted measurement-driven simulations showing the effectiveness of proposed approach.</a:t>
            </a:r>
          </a:p>
          <a:p>
            <a:r>
              <a:rPr lang="en-US" dirty="0"/>
              <a:t>Achieved </a:t>
            </a:r>
            <a:r>
              <a:rPr lang="en-US" b="1" dirty="0">
                <a:solidFill>
                  <a:srgbClr val="C00000"/>
                </a:solidFill>
              </a:rPr>
              <a:t>similar coverage</a:t>
            </a:r>
            <a:r>
              <a:rPr lang="en-US" dirty="0"/>
              <a:t> (comparing to “everything”) under </a:t>
            </a:r>
            <a:r>
              <a:rPr lang="en-US" b="1" dirty="0">
                <a:solidFill>
                  <a:srgbClr val="C00000"/>
                </a:solidFill>
              </a:rPr>
              <a:t>data constraints</a:t>
            </a:r>
            <a:r>
              <a:rPr lang="en-US" dirty="0"/>
              <a:t>, with about 30% </a:t>
            </a:r>
            <a:r>
              <a:rPr lang="en-US" b="1" dirty="0">
                <a:solidFill>
                  <a:srgbClr val="C00000"/>
                </a:solidFill>
              </a:rPr>
              <a:t>fewer active nodes</a:t>
            </a:r>
            <a:r>
              <a:rPr lang="en-US" dirty="0"/>
              <a:t>.</a:t>
            </a:r>
          </a:p>
          <a:p>
            <a:r>
              <a:rPr lang="en-US" b="1" dirty="0"/>
              <a:t>Future works</a:t>
            </a:r>
          </a:p>
          <a:p>
            <a:pPr lvl="1"/>
            <a:r>
              <a:rPr lang="en-US" dirty="0"/>
              <a:t>Improve scalability with scheduling hierarchies</a:t>
            </a:r>
          </a:p>
          <a:p>
            <a:pPr lvl="1"/>
            <a:r>
              <a:rPr lang="en-US" dirty="0"/>
              <a:t>Study impact of network connectivity and uncertainty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9D24AD-41C5-43D5-BB00-2BD06B60D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61624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Distributed Systems Middleware (DSM) Group at UCI</a:t>
            </a:r>
            <a:br>
              <a:rPr lang="en-US" dirty="0"/>
            </a:br>
            <a:r>
              <a:rPr lang="en-US" dirty="0">
                <a:hlinkClick r:id="rId2"/>
              </a:rPr>
              <a:t>http://www.ics.uci.edu/~dsm/</a:t>
            </a:r>
            <a:endParaRPr lang="en-US" dirty="0"/>
          </a:p>
          <a:p>
            <a:r>
              <a:rPr lang="en-US" dirty="0"/>
              <a:t>Information Systems Group (ISG) at UCI</a:t>
            </a:r>
            <a:br>
              <a:rPr lang="en-US" dirty="0"/>
            </a:br>
            <a:r>
              <a:rPr lang="en-US" dirty="0">
                <a:hlinkClick r:id="rId3"/>
              </a:rPr>
              <a:t>https://isg.ics.uci.edu/</a:t>
            </a:r>
            <a:endParaRPr lang="en-US" dirty="0"/>
          </a:p>
          <a:p>
            <a:r>
              <a:rPr lang="en-US" dirty="0"/>
              <a:t>Networking and Multimedia Systems Lab (NMSL) at NTHU</a:t>
            </a:r>
            <a:br>
              <a:rPr lang="en-US" dirty="0"/>
            </a:br>
            <a:r>
              <a:rPr lang="en-US" dirty="0">
                <a:hlinkClick r:id="rId4"/>
              </a:rPr>
              <a:t>https://nmsl.cs.nthu.edu.tw/</a:t>
            </a:r>
            <a:endParaRPr lang="en-US" dirty="0"/>
          </a:p>
          <a:p>
            <a:r>
              <a:rPr lang="en-US" dirty="0"/>
              <a:t>Safe Community Awareness and Alerting (SCALE) Project</a:t>
            </a:r>
            <a:br>
              <a:rPr lang="en-US" dirty="0"/>
            </a:br>
            <a:r>
              <a:rPr lang="en-US" dirty="0">
                <a:hlinkClick r:id="rId5"/>
              </a:rPr>
              <a:t>http://scale.ics.uci.edu/</a:t>
            </a:r>
            <a:endParaRPr lang="en-US" dirty="0"/>
          </a:p>
          <a:p>
            <a:r>
              <a:rPr lang="en-US" dirty="0"/>
              <a:t>Qiuxi Zhu</a:t>
            </a:r>
            <a:br>
              <a:rPr lang="en-US" dirty="0"/>
            </a:br>
            <a:r>
              <a:rPr lang="en-US" dirty="0">
                <a:hlinkClick r:id="rId6"/>
              </a:rPr>
              <a:t>https://sites.google.com/site/zhuqiuxiuci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37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33" y="4028663"/>
            <a:ext cx="2770256" cy="28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82264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05840" y="751398"/>
            <a:ext cx="7132320" cy="2098226"/>
          </a:xfrm>
        </p:spPr>
        <p:txBody>
          <a:bodyPr/>
          <a:lstStyle/>
          <a:p>
            <a:r>
              <a:rPr lang="en-US" dirty="0"/>
              <a:t>Spatiotemporal Scheduling for Crowd Augmented Urban Sensing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  <a:p>
            <a:r>
              <a:rPr lang="en-US" dirty="0"/>
              <a:t>Email: </a:t>
            </a:r>
            <a:r>
              <a:rPr lang="en-US" b="1" dirty="0" err="1"/>
              <a:t>qiuxiz</a:t>
            </a:r>
            <a:r>
              <a:rPr lang="en-US" dirty="0"/>
              <a:t> &lt;at&gt; </a:t>
            </a:r>
            <a:r>
              <a:rPr lang="en-US" b="1" dirty="0" err="1"/>
              <a:t>ics</a:t>
            </a:r>
            <a:r>
              <a:rPr lang="en-US" dirty="0"/>
              <a:t> &lt;dot&gt; </a:t>
            </a:r>
            <a:r>
              <a:rPr lang="en-US" b="1" dirty="0" err="1"/>
              <a:t>uci</a:t>
            </a:r>
            <a:r>
              <a:rPr lang="en-US" dirty="0"/>
              <a:t> &lt;dot&gt; </a:t>
            </a:r>
            <a:r>
              <a:rPr lang="en-US" b="1" dirty="0" err="1"/>
              <a:t>edu</a:t>
            </a:r>
            <a:endParaRPr lang="en-US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7C6F04-2DB2-D441-BFF2-20009DBA65F9}"/>
              </a:ext>
            </a:extLst>
          </p:cNvPr>
          <p:cNvGrpSpPr/>
          <p:nvPr/>
        </p:nvGrpSpPr>
        <p:grpSpPr>
          <a:xfrm>
            <a:off x="0" y="4005461"/>
            <a:ext cx="4572000" cy="2852539"/>
            <a:chOff x="0" y="4005461"/>
            <a:chExt cx="4572000" cy="285253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70094E-B91A-424E-A2CA-7024212A3F2A}"/>
                </a:ext>
              </a:extLst>
            </p:cNvPr>
            <p:cNvSpPr/>
            <p:nvPr/>
          </p:nvSpPr>
          <p:spPr>
            <a:xfrm>
              <a:off x="0" y="4005461"/>
              <a:ext cx="4572000" cy="2852539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7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097280" rtlCol="0" anchor="t" anchorCtr="0"/>
            <a:lstStyle/>
            <a:p>
              <a:r>
                <a:rPr lang="en-US" b="1" dirty="0"/>
                <a:t>Funded by –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7E3EA5-DEEC-F34B-9807-FFA023C46A04}"/>
                </a:ext>
              </a:extLst>
            </p:cNvPr>
            <p:cNvGrpSpPr/>
            <p:nvPr/>
          </p:nvGrpSpPr>
          <p:grpSpPr>
            <a:xfrm>
              <a:off x="548645" y="5379840"/>
              <a:ext cx="2377440" cy="735343"/>
              <a:chOff x="548645" y="5379840"/>
              <a:chExt cx="2377440" cy="735343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F4AB2E3-8F56-B14D-8974-E96968350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8645" y="5379840"/>
                <a:ext cx="731520" cy="735343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1BA16F9-21D5-0940-B78B-9A9F0B8F5C83}"/>
                  </a:ext>
                </a:extLst>
              </p:cNvPr>
              <p:cNvSpPr txBox="1"/>
              <p:nvPr/>
            </p:nvSpPr>
            <p:spPr>
              <a:xfrm>
                <a:off x="1280165" y="5562259"/>
                <a:ext cx="1645920" cy="365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FFFF"/>
                    </a:solidFill>
                  </a:rPr>
                  <a:t>CNS-1450768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017A738-E85D-2141-8397-29A617617A7E}"/>
                </a:ext>
              </a:extLst>
            </p:cNvPr>
            <p:cNvGrpSpPr/>
            <p:nvPr/>
          </p:nvGrpSpPr>
          <p:grpSpPr>
            <a:xfrm>
              <a:off x="308608" y="6115042"/>
              <a:ext cx="3257557" cy="365760"/>
              <a:chOff x="308608" y="6115042"/>
              <a:chExt cx="3257557" cy="36576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A73F364-E02F-B640-93B1-EA796F2CFC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8608" y="6177549"/>
                <a:ext cx="914400" cy="240745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ACDA39-67D7-F745-B908-A289DEA9C217}"/>
                  </a:ext>
                </a:extLst>
              </p:cNvPr>
              <p:cNvSpPr txBox="1"/>
              <p:nvPr/>
            </p:nvSpPr>
            <p:spPr>
              <a:xfrm>
                <a:off x="1280165" y="6115042"/>
                <a:ext cx="2286000" cy="365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FFFF"/>
                    </a:solidFill>
                  </a:rPr>
                  <a:t>MSE 446677-22553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459277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9358D-7296-4F95-A9AF-77E59B60F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45F6E-917B-4E85-833D-40D61D1FF5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Urban crowd-sensing</a:t>
            </a:r>
          </a:p>
          <a:p>
            <a:pPr marL="125540" lvl="1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Hachem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PerCom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‘13)</a:t>
            </a:r>
          </a:p>
          <a:p>
            <a:pPr marL="125540" lvl="1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Y. Han (SECON ‘15)</a:t>
            </a:r>
          </a:p>
          <a:p>
            <a:pPr marL="125540" lvl="1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A. Khan (PMC, 2015)</a:t>
            </a:r>
          </a:p>
          <a:p>
            <a:pPr marL="125540" lvl="1" indent="0">
              <a:buNone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Y. Chen (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NetGames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‘17)</a:t>
            </a:r>
          </a:p>
          <a:p>
            <a:pPr marL="125540" lvl="1" indent="0">
              <a:buNone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M.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Talasila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(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MobiCASE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‘14)</a:t>
            </a:r>
          </a:p>
          <a:p>
            <a:pPr marL="125540" lvl="1" indent="0">
              <a:buNone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TRAC (INFOCOM ‘14), etc.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IoT and edge computing</a:t>
            </a:r>
          </a:p>
          <a:p>
            <a:pPr marL="119063" lvl="1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SCALE2 (SMARTCOMP ‘16)</a:t>
            </a:r>
          </a:p>
          <a:p>
            <a:pPr marL="119063" lvl="1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H. Hong 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CloudCom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‘17)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Pollution monitoring</a:t>
            </a:r>
          </a:p>
          <a:p>
            <a:pPr marL="119063" lvl="1" indent="0"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A.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Marjovi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(DCOSS ‘15)</a:t>
            </a:r>
          </a:p>
          <a:p>
            <a:pPr marL="119063" lvl="1" indent="0"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D.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Hasenfratz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PerCom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‘14)</a:t>
            </a:r>
          </a:p>
          <a:p>
            <a:pPr marL="119063" lvl="1" indent="0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Y. Zheng 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UbiComp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‘14), etc.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Pollution severity</a:t>
            </a:r>
          </a:p>
          <a:p>
            <a:pPr marL="119063" lvl="1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Beelen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’14</a:t>
            </a:r>
          </a:p>
          <a:p>
            <a:pPr marL="119063" lvl="1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J. Zhang, ’14</a:t>
            </a:r>
          </a:p>
          <a:p>
            <a:pPr marL="119063" lvl="1" indent="0">
              <a:buNone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N.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Kunzli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, ‘00</a:t>
            </a:r>
          </a:p>
          <a:p>
            <a:pPr marL="119063" lvl="1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R. T. Burnett, ’00</a:t>
            </a:r>
          </a:p>
          <a:p>
            <a:pPr marL="119063" lvl="1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X. Xu, ‘94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ED6C2-F691-41F4-841D-D89E5B461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6820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Content Placeholder 106">
            <a:extLst>
              <a:ext uri="{FF2B5EF4-FFF2-40B4-BE49-F238E27FC236}">
                <a16:creationId xmlns:a16="http://schemas.microsoft.com/office/drawing/2014/main" id="{A47E1642-4F8C-4D7F-AB67-D1594BA4D9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3434" r="14142"/>
          <a:stretch/>
        </p:blipFill>
        <p:spPr>
          <a:xfrm>
            <a:off x="4894052" y="1703672"/>
            <a:ext cx="3335840" cy="4163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34B72B-DAEA-4CC5-A62C-E1B18491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scheduling approach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AC68B2-9E4D-436D-9BC6-134C9DA85C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Devices</a:t>
            </a:r>
            <a:r>
              <a:rPr lang="en-US" dirty="0"/>
              <a:t> report on-board 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sensing capability</a:t>
            </a:r>
            <a:r>
              <a:rPr lang="en-US" dirty="0"/>
              <a:t> info to server.</a:t>
            </a:r>
          </a:p>
          <a:p>
            <a:r>
              <a:rPr lang="en-US" dirty="0"/>
              <a:t>Server collects or estimates the location of participating devices.</a:t>
            </a:r>
          </a:p>
          <a:p>
            <a:r>
              <a:rPr lang="en-US" dirty="0"/>
              <a:t>Server creates the plan which specifies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what sensors should be active on which devices</a:t>
            </a:r>
            <a:r>
              <a:rPr lang="en-US" dirty="0"/>
              <a:t> now.</a:t>
            </a:r>
          </a:p>
          <a:p>
            <a:r>
              <a:rPr lang="en-US" dirty="0"/>
              <a:t>Devices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activate</a:t>
            </a:r>
            <a:r>
              <a:rPr lang="en-US" dirty="0"/>
              <a:t> or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deactivate</a:t>
            </a:r>
            <a:r>
              <a:rPr lang="en-US" dirty="0"/>
              <a:t> sensors.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ECEE0-A98F-40C3-A1E2-8E5EA643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B68740-7BBC-445F-A213-585C3E8268F5}"/>
              </a:ext>
            </a:extLst>
          </p:cNvPr>
          <p:cNvGrpSpPr/>
          <p:nvPr/>
        </p:nvGrpSpPr>
        <p:grpSpPr>
          <a:xfrm>
            <a:off x="169803" y="685800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id="{3CBDA060-DD0F-41B2-813F-F055A08F4E9C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E503F2E8-39E4-400D-881D-66BAD1658053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5D2E5D07-48A9-490A-98BA-A8AB1F3089DE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B1DD971C-1196-4E73-99CB-6D31E060DAB5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ACF8312B-6F7F-4359-A861-A45471C8A78B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0497F92-C62E-4D28-8AA9-82ADD8751890}"/>
              </a:ext>
            </a:extLst>
          </p:cNvPr>
          <p:cNvGrpSpPr/>
          <p:nvPr/>
        </p:nvGrpSpPr>
        <p:grpSpPr>
          <a:xfrm>
            <a:off x="5141451" y="1911863"/>
            <a:ext cx="2836535" cy="3590534"/>
            <a:chOff x="5140946" y="1909959"/>
            <a:chExt cx="2836535" cy="3590534"/>
          </a:xfrm>
          <a:effectLst>
            <a:glow rad="101600">
              <a:schemeClr val="bg1">
                <a:alpha val="60000"/>
              </a:schemeClr>
            </a:glow>
          </a:effectLst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8CA9E6-F0DA-4356-82C9-BABCEAA5B6B1}"/>
                </a:ext>
              </a:extLst>
            </p:cNvPr>
            <p:cNvGrpSpPr/>
            <p:nvPr/>
          </p:nvGrpSpPr>
          <p:grpSpPr>
            <a:xfrm>
              <a:off x="5140946" y="2233810"/>
              <a:ext cx="548640" cy="552451"/>
              <a:chOff x="4571999" y="2501263"/>
              <a:chExt cx="548640" cy="552451"/>
            </a:xfrm>
            <a:solidFill>
              <a:schemeClr val="bg2">
                <a:lumMod val="25000"/>
              </a:schemeClr>
            </a:solidFill>
          </p:grpSpPr>
          <p:sp>
            <p:nvSpPr>
              <p:cNvPr id="13" name="Diamond 12">
                <a:extLst>
                  <a:ext uri="{FF2B5EF4-FFF2-40B4-BE49-F238E27FC236}">
                    <a16:creationId xmlns:a16="http://schemas.microsoft.com/office/drawing/2014/main" id="{0CD8A80F-12B3-48C2-8B3A-FBC5DC0FB662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1D047633-3857-4418-8D2F-0BD5CF35CFF3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Triangle 14">
                <a:extLst>
                  <a:ext uri="{FF2B5EF4-FFF2-40B4-BE49-F238E27FC236}">
                    <a16:creationId xmlns:a16="http://schemas.microsoft.com/office/drawing/2014/main" id="{894EAD2B-231C-4BCA-A36B-349C04316F35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Triangle 15">
                <a:extLst>
                  <a:ext uri="{FF2B5EF4-FFF2-40B4-BE49-F238E27FC236}">
                    <a16:creationId xmlns:a16="http://schemas.microsoft.com/office/drawing/2014/main" id="{16B4F394-2CAF-4BFC-8F6B-A037D8D569DA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4DE8C8C2-0A55-4DD5-A787-D44FB1E3C998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4E4E2D1-2D4F-4224-9353-B82FFC72FA8C}"/>
                </a:ext>
              </a:extLst>
            </p:cNvPr>
            <p:cNvGrpSpPr/>
            <p:nvPr/>
          </p:nvGrpSpPr>
          <p:grpSpPr>
            <a:xfrm>
              <a:off x="7428841" y="1909959"/>
              <a:ext cx="548640" cy="552451"/>
              <a:chOff x="4571999" y="2501263"/>
              <a:chExt cx="548640" cy="552451"/>
            </a:xfrm>
            <a:solidFill>
              <a:schemeClr val="bg2">
                <a:lumMod val="25000"/>
              </a:schemeClr>
            </a:solidFill>
          </p:grpSpPr>
          <p:sp>
            <p:nvSpPr>
              <p:cNvPr id="19" name="Diamond 18">
                <a:extLst>
                  <a:ext uri="{FF2B5EF4-FFF2-40B4-BE49-F238E27FC236}">
                    <a16:creationId xmlns:a16="http://schemas.microsoft.com/office/drawing/2014/main" id="{170ADA5C-7C96-4022-B364-E7F26519F6B7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96C80421-2858-48DD-8FA8-5BD4A6F19541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F6A907AC-2656-47D2-9316-C6F7A661D1E2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ight Triangle 21">
                <a:extLst>
                  <a:ext uri="{FF2B5EF4-FFF2-40B4-BE49-F238E27FC236}">
                    <a16:creationId xmlns:a16="http://schemas.microsoft.com/office/drawing/2014/main" id="{EFD35837-ABF7-4F74-8EF4-770C15A2E1E5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ight Triangle 22">
                <a:extLst>
                  <a:ext uri="{FF2B5EF4-FFF2-40B4-BE49-F238E27FC236}">
                    <a16:creationId xmlns:a16="http://schemas.microsoft.com/office/drawing/2014/main" id="{58E6E0B3-9B92-4297-B06F-184BD6795A8E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8F22815-A691-4406-A6CA-B631D1116DD3}"/>
                </a:ext>
              </a:extLst>
            </p:cNvPr>
            <p:cNvGrpSpPr/>
            <p:nvPr/>
          </p:nvGrpSpPr>
          <p:grpSpPr>
            <a:xfrm>
              <a:off x="6287652" y="3152774"/>
              <a:ext cx="548640" cy="552451"/>
              <a:chOff x="4571999" y="2501263"/>
              <a:chExt cx="548640" cy="552451"/>
            </a:xfrm>
            <a:solidFill>
              <a:schemeClr val="bg2">
                <a:lumMod val="25000"/>
              </a:schemeClr>
            </a:solidFill>
          </p:grpSpPr>
          <p:sp>
            <p:nvSpPr>
              <p:cNvPr id="25" name="Diamond 24">
                <a:extLst>
                  <a:ext uri="{FF2B5EF4-FFF2-40B4-BE49-F238E27FC236}">
                    <a16:creationId xmlns:a16="http://schemas.microsoft.com/office/drawing/2014/main" id="{07396FEC-58FA-4366-8295-01B215F731AD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FC65A035-1BA0-4F43-8B92-BCD72A96C036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ECF0EEB2-7617-4690-9A57-4A104321BF34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C32A4A04-31F3-470E-BA59-6DBE7ED0DB79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F7C086FE-9617-46B8-ADD4-D2FE54AAF167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15ECE98-DABE-4222-9EF7-1BBEBAAFA926}"/>
                </a:ext>
              </a:extLst>
            </p:cNvPr>
            <p:cNvGrpSpPr/>
            <p:nvPr/>
          </p:nvGrpSpPr>
          <p:grpSpPr>
            <a:xfrm>
              <a:off x="7149610" y="4395591"/>
              <a:ext cx="548640" cy="552451"/>
              <a:chOff x="4571999" y="2501263"/>
              <a:chExt cx="548640" cy="552451"/>
            </a:xfrm>
            <a:solidFill>
              <a:schemeClr val="bg2">
                <a:lumMod val="25000"/>
              </a:schemeClr>
            </a:solidFill>
          </p:grpSpPr>
          <p:sp>
            <p:nvSpPr>
              <p:cNvPr id="31" name="Diamond 30">
                <a:extLst>
                  <a:ext uri="{FF2B5EF4-FFF2-40B4-BE49-F238E27FC236}">
                    <a16:creationId xmlns:a16="http://schemas.microsoft.com/office/drawing/2014/main" id="{BB2BD5D1-157B-4DBA-8B7F-427677533B71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ight Triangle 31">
                <a:extLst>
                  <a:ext uri="{FF2B5EF4-FFF2-40B4-BE49-F238E27FC236}">
                    <a16:creationId xmlns:a16="http://schemas.microsoft.com/office/drawing/2014/main" id="{533E19FF-1099-4A77-A390-9F9C8323248A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ight Triangle 32">
                <a:extLst>
                  <a:ext uri="{FF2B5EF4-FFF2-40B4-BE49-F238E27FC236}">
                    <a16:creationId xmlns:a16="http://schemas.microsoft.com/office/drawing/2014/main" id="{68F59075-F6B6-456F-9595-A36C3599B321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ight Triangle 33">
                <a:extLst>
                  <a:ext uri="{FF2B5EF4-FFF2-40B4-BE49-F238E27FC236}">
                    <a16:creationId xmlns:a16="http://schemas.microsoft.com/office/drawing/2014/main" id="{94F91381-1F10-46FE-99A6-64F02F69BC09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ight Triangle 34">
                <a:extLst>
                  <a:ext uri="{FF2B5EF4-FFF2-40B4-BE49-F238E27FC236}">
                    <a16:creationId xmlns:a16="http://schemas.microsoft.com/office/drawing/2014/main" id="{66FB97D9-6ECF-4D66-9B6C-4FAE0BDE9B83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5E16D6B-2A0F-423D-82F4-D8B006013CF7}"/>
                </a:ext>
              </a:extLst>
            </p:cNvPr>
            <p:cNvGrpSpPr/>
            <p:nvPr/>
          </p:nvGrpSpPr>
          <p:grpSpPr>
            <a:xfrm>
              <a:off x="5415266" y="4948042"/>
              <a:ext cx="548640" cy="552451"/>
              <a:chOff x="4571999" y="2501263"/>
              <a:chExt cx="548640" cy="552451"/>
            </a:xfrm>
            <a:solidFill>
              <a:schemeClr val="bg2">
                <a:lumMod val="25000"/>
              </a:schemeClr>
            </a:solidFill>
          </p:grpSpPr>
          <p:sp>
            <p:nvSpPr>
              <p:cNvPr id="37" name="Diamond 36">
                <a:extLst>
                  <a:ext uri="{FF2B5EF4-FFF2-40B4-BE49-F238E27FC236}">
                    <a16:creationId xmlns:a16="http://schemas.microsoft.com/office/drawing/2014/main" id="{19581B12-7297-4D6B-8556-BF51D62BA08C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ight Triangle 37">
                <a:extLst>
                  <a:ext uri="{FF2B5EF4-FFF2-40B4-BE49-F238E27FC236}">
                    <a16:creationId xmlns:a16="http://schemas.microsoft.com/office/drawing/2014/main" id="{5D4DB630-D8ED-432B-A721-B898793A972E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ight Triangle 38">
                <a:extLst>
                  <a:ext uri="{FF2B5EF4-FFF2-40B4-BE49-F238E27FC236}">
                    <a16:creationId xmlns:a16="http://schemas.microsoft.com/office/drawing/2014/main" id="{A5BADBE6-20E3-4C21-B24B-9AE2791415AB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ight Triangle 39">
                <a:extLst>
                  <a:ext uri="{FF2B5EF4-FFF2-40B4-BE49-F238E27FC236}">
                    <a16:creationId xmlns:a16="http://schemas.microsoft.com/office/drawing/2014/main" id="{DE225980-6228-4D41-ADCB-0D20594E1C2C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ight Triangle 40">
                <a:extLst>
                  <a:ext uri="{FF2B5EF4-FFF2-40B4-BE49-F238E27FC236}">
                    <a16:creationId xmlns:a16="http://schemas.microsoft.com/office/drawing/2014/main" id="{88E47D5A-018E-489E-9BC2-140C021FF8DB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722ED26-FD48-4380-AF1A-99EB729FDE5E}"/>
              </a:ext>
            </a:extLst>
          </p:cNvPr>
          <p:cNvGrpSpPr/>
          <p:nvPr/>
        </p:nvGrpSpPr>
        <p:grpSpPr>
          <a:xfrm>
            <a:off x="5141451" y="1911863"/>
            <a:ext cx="2836535" cy="3590534"/>
            <a:chOff x="5140946" y="1909959"/>
            <a:chExt cx="2836535" cy="3590534"/>
          </a:xfrm>
          <a:solidFill>
            <a:schemeClr val="tx2">
              <a:lumMod val="75000"/>
              <a:lumOff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E3F8EAC7-57E4-4ECE-9EFF-5B254333EE98}"/>
                </a:ext>
              </a:extLst>
            </p:cNvPr>
            <p:cNvGrpSpPr/>
            <p:nvPr/>
          </p:nvGrpSpPr>
          <p:grpSpPr>
            <a:xfrm>
              <a:off x="5140946" y="2233810"/>
              <a:ext cx="548640" cy="552451"/>
              <a:chOff x="4571999" y="2501263"/>
              <a:chExt cx="548640" cy="552451"/>
            </a:xfrm>
            <a:grpFill/>
          </p:grpSpPr>
          <p:sp>
            <p:nvSpPr>
              <p:cNvPr id="99" name="Diamond 98">
                <a:extLst>
                  <a:ext uri="{FF2B5EF4-FFF2-40B4-BE49-F238E27FC236}">
                    <a16:creationId xmlns:a16="http://schemas.microsoft.com/office/drawing/2014/main" id="{08A042FC-C3F5-407C-AE3D-8E059CEA3032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ight Triangle 99">
                <a:extLst>
                  <a:ext uri="{FF2B5EF4-FFF2-40B4-BE49-F238E27FC236}">
                    <a16:creationId xmlns:a16="http://schemas.microsoft.com/office/drawing/2014/main" id="{0E0EE8E8-F3DB-46B2-98F0-F63CA981E7FF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ight Triangle 100">
                <a:extLst>
                  <a:ext uri="{FF2B5EF4-FFF2-40B4-BE49-F238E27FC236}">
                    <a16:creationId xmlns:a16="http://schemas.microsoft.com/office/drawing/2014/main" id="{67E1D745-0A68-4B59-A241-AF2DC59DBDE7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ight Triangle 101">
                <a:extLst>
                  <a:ext uri="{FF2B5EF4-FFF2-40B4-BE49-F238E27FC236}">
                    <a16:creationId xmlns:a16="http://schemas.microsoft.com/office/drawing/2014/main" id="{83FD9BCC-8015-4904-BBBB-A4E4093DC28E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ight Triangle 102">
                <a:extLst>
                  <a:ext uri="{FF2B5EF4-FFF2-40B4-BE49-F238E27FC236}">
                    <a16:creationId xmlns:a16="http://schemas.microsoft.com/office/drawing/2014/main" id="{589386DC-0378-4835-9E9D-D400EC883898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A99CAC1-A6C8-4584-BE82-D03E2A96B6C2}"/>
                </a:ext>
              </a:extLst>
            </p:cNvPr>
            <p:cNvGrpSpPr/>
            <p:nvPr/>
          </p:nvGrpSpPr>
          <p:grpSpPr>
            <a:xfrm>
              <a:off x="7428841" y="1909959"/>
              <a:ext cx="548640" cy="552451"/>
              <a:chOff x="4571999" y="2501263"/>
              <a:chExt cx="548640" cy="552451"/>
            </a:xfrm>
            <a:grpFill/>
          </p:grpSpPr>
          <p:sp>
            <p:nvSpPr>
              <p:cNvPr id="94" name="Diamond 93">
                <a:extLst>
                  <a:ext uri="{FF2B5EF4-FFF2-40B4-BE49-F238E27FC236}">
                    <a16:creationId xmlns:a16="http://schemas.microsoft.com/office/drawing/2014/main" id="{5377D947-BDB3-4D15-AA1A-0FE5B9FD22B2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ight Triangle 94">
                <a:extLst>
                  <a:ext uri="{FF2B5EF4-FFF2-40B4-BE49-F238E27FC236}">
                    <a16:creationId xmlns:a16="http://schemas.microsoft.com/office/drawing/2014/main" id="{79C94DA0-3DFB-467A-BB89-657AB19314EE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ight Triangle 95">
                <a:extLst>
                  <a:ext uri="{FF2B5EF4-FFF2-40B4-BE49-F238E27FC236}">
                    <a16:creationId xmlns:a16="http://schemas.microsoft.com/office/drawing/2014/main" id="{982A5579-4DD5-4816-999A-6BD640DF247C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ight Triangle 96">
                <a:extLst>
                  <a:ext uri="{FF2B5EF4-FFF2-40B4-BE49-F238E27FC236}">
                    <a16:creationId xmlns:a16="http://schemas.microsoft.com/office/drawing/2014/main" id="{0F993B16-4EE6-4352-9F4F-24978D79276D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ight Triangle 97">
                <a:extLst>
                  <a:ext uri="{FF2B5EF4-FFF2-40B4-BE49-F238E27FC236}">
                    <a16:creationId xmlns:a16="http://schemas.microsoft.com/office/drawing/2014/main" id="{F1A835F3-C57B-40A1-A9C9-FB8E9749EFAB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C01141D-D811-4FD5-B0E1-BD6259FFC19C}"/>
                </a:ext>
              </a:extLst>
            </p:cNvPr>
            <p:cNvGrpSpPr/>
            <p:nvPr/>
          </p:nvGrpSpPr>
          <p:grpSpPr>
            <a:xfrm>
              <a:off x="6287652" y="3152774"/>
              <a:ext cx="548640" cy="552451"/>
              <a:chOff x="4571999" y="2501263"/>
              <a:chExt cx="548640" cy="552451"/>
            </a:xfrm>
            <a:grpFill/>
          </p:grpSpPr>
          <p:sp>
            <p:nvSpPr>
              <p:cNvPr id="89" name="Diamond 88">
                <a:extLst>
                  <a:ext uri="{FF2B5EF4-FFF2-40B4-BE49-F238E27FC236}">
                    <a16:creationId xmlns:a16="http://schemas.microsoft.com/office/drawing/2014/main" id="{71ADB0E4-342E-405F-B4CE-027333B81AEE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ight Triangle 89">
                <a:extLst>
                  <a:ext uri="{FF2B5EF4-FFF2-40B4-BE49-F238E27FC236}">
                    <a16:creationId xmlns:a16="http://schemas.microsoft.com/office/drawing/2014/main" id="{4662C372-3044-483D-A90F-3156C6F2D271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ight Triangle 90">
                <a:extLst>
                  <a:ext uri="{FF2B5EF4-FFF2-40B4-BE49-F238E27FC236}">
                    <a16:creationId xmlns:a16="http://schemas.microsoft.com/office/drawing/2014/main" id="{837AA8F9-356E-4F58-9FDF-5A004B1A42E8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ight Triangle 91">
                <a:extLst>
                  <a:ext uri="{FF2B5EF4-FFF2-40B4-BE49-F238E27FC236}">
                    <a16:creationId xmlns:a16="http://schemas.microsoft.com/office/drawing/2014/main" id="{DBFD0ED6-B9ED-4F1E-B1BD-473D39262C35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ight Triangle 92">
                <a:extLst>
                  <a:ext uri="{FF2B5EF4-FFF2-40B4-BE49-F238E27FC236}">
                    <a16:creationId xmlns:a16="http://schemas.microsoft.com/office/drawing/2014/main" id="{88E3AD4C-A35B-4C75-888D-7A89CD0003CA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5BCC4F1-E1AA-4FD0-968F-F81EA7B99C42}"/>
                </a:ext>
              </a:extLst>
            </p:cNvPr>
            <p:cNvGrpSpPr/>
            <p:nvPr/>
          </p:nvGrpSpPr>
          <p:grpSpPr>
            <a:xfrm>
              <a:off x="7149610" y="4395591"/>
              <a:ext cx="548640" cy="552451"/>
              <a:chOff x="4571999" y="2501263"/>
              <a:chExt cx="548640" cy="552451"/>
            </a:xfrm>
            <a:grpFill/>
          </p:grpSpPr>
          <p:sp>
            <p:nvSpPr>
              <p:cNvPr id="84" name="Diamond 83">
                <a:extLst>
                  <a:ext uri="{FF2B5EF4-FFF2-40B4-BE49-F238E27FC236}">
                    <a16:creationId xmlns:a16="http://schemas.microsoft.com/office/drawing/2014/main" id="{DC26792B-B298-4DDC-8B85-F5058723C11D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ight Triangle 84">
                <a:extLst>
                  <a:ext uri="{FF2B5EF4-FFF2-40B4-BE49-F238E27FC236}">
                    <a16:creationId xmlns:a16="http://schemas.microsoft.com/office/drawing/2014/main" id="{FFDCCE19-0B6A-4160-9D06-45CA2B8DD9F0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ight Triangle 85">
                <a:extLst>
                  <a:ext uri="{FF2B5EF4-FFF2-40B4-BE49-F238E27FC236}">
                    <a16:creationId xmlns:a16="http://schemas.microsoft.com/office/drawing/2014/main" id="{1CB9F2E0-5D95-47C4-9C4C-5B95CDE76D9D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ight Triangle 86">
                <a:extLst>
                  <a:ext uri="{FF2B5EF4-FFF2-40B4-BE49-F238E27FC236}">
                    <a16:creationId xmlns:a16="http://schemas.microsoft.com/office/drawing/2014/main" id="{E38A35D4-3AB4-47FD-A575-33EF857549B4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ight Triangle 87">
                <a:extLst>
                  <a:ext uri="{FF2B5EF4-FFF2-40B4-BE49-F238E27FC236}">
                    <a16:creationId xmlns:a16="http://schemas.microsoft.com/office/drawing/2014/main" id="{50371F99-4ABA-4C27-AB8F-0CB056DEB6ED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B62A54C-2B42-407E-AC60-6CD776F62304}"/>
                </a:ext>
              </a:extLst>
            </p:cNvPr>
            <p:cNvGrpSpPr/>
            <p:nvPr/>
          </p:nvGrpSpPr>
          <p:grpSpPr>
            <a:xfrm>
              <a:off x="5415266" y="4948042"/>
              <a:ext cx="548640" cy="552451"/>
              <a:chOff x="4571999" y="2501263"/>
              <a:chExt cx="548640" cy="552451"/>
            </a:xfrm>
            <a:grpFill/>
          </p:grpSpPr>
          <p:sp>
            <p:nvSpPr>
              <p:cNvPr id="79" name="Diamond 78">
                <a:extLst>
                  <a:ext uri="{FF2B5EF4-FFF2-40B4-BE49-F238E27FC236}">
                    <a16:creationId xmlns:a16="http://schemas.microsoft.com/office/drawing/2014/main" id="{825407AE-D7D5-4727-B059-07A8CB456BD6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ight Triangle 79">
                <a:extLst>
                  <a:ext uri="{FF2B5EF4-FFF2-40B4-BE49-F238E27FC236}">
                    <a16:creationId xmlns:a16="http://schemas.microsoft.com/office/drawing/2014/main" id="{8AE7C28D-6E11-4625-910B-08D350833389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ight Triangle 80">
                <a:extLst>
                  <a:ext uri="{FF2B5EF4-FFF2-40B4-BE49-F238E27FC236}">
                    <a16:creationId xmlns:a16="http://schemas.microsoft.com/office/drawing/2014/main" id="{EE07A4FA-4D3B-4416-834B-EDA1C4E368ED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ight Triangle 81">
                <a:extLst>
                  <a:ext uri="{FF2B5EF4-FFF2-40B4-BE49-F238E27FC236}">
                    <a16:creationId xmlns:a16="http://schemas.microsoft.com/office/drawing/2014/main" id="{BCC16842-914E-4D2C-8C92-001A4435FFC4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ight Triangle 82">
                <a:extLst>
                  <a:ext uri="{FF2B5EF4-FFF2-40B4-BE49-F238E27FC236}">
                    <a16:creationId xmlns:a16="http://schemas.microsoft.com/office/drawing/2014/main" id="{8FF3FDA2-FF92-48A1-9992-16001A31CEB0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1F26812-97BE-4757-8C5A-94FC29548424}"/>
              </a:ext>
            </a:extLst>
          </p:cNvPr>
          <p:cNvGrpSpPr/>
          <p:nvPr/>
        </p:nvGrpSpPr>
        <p:grpSpPr>
          <a:xfrm>
            <a:off x="5141451" y="1911863"/>
            <a:ext cx="2836535" cy="3590534"/>
            <a:chOff x="5140946" y="1909959"/>
            <a:chExt cx="2836535" cy="3590534"/>
          </a:xfrm>
          <a:solidFill>
            <a:schemeClr val="tx2">
              <a:lumMod val="75000"/>
              <a:lumOff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853CF9D8-ED2F-4DEE-B97C-B049465DBC67}"/>
                </a:ext>
              </a:extLst>
            </p:cNvPr>
            <p:cNvGrpSpPr/>
            <p:nvPr/>
          </p:nvGrpSpPr>
          <p:grpSpPr>
            <a:xfrm>
              <a:off x="5140946" y="2233810"/>
              <a:ext cx="548640" cy="552451"/>
              <a:chOff x="4571999" y="2501263"/>
              <a:chExt cx="548640" cy="552451"/>
            </a:xfrm>
            <a:grpFill/>
          </p:grpSpPr>
          <p:sp>
            <p:nvSpPr>
              <p:cNvPr id="137" name="Diamond 136">
                <a:extLst>
                  <a:ext uri="{FF2B5EF4-FFF2-40B4-BE49-F238E27FC236}">
                    <a16:creationId xmlns:a16="http://schemas.microsoft.com/office/drawing/2014/main" id="{B6EA57F4-0527-42ED-A393-9FB295AA58C8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ight Triangle 137">
                <a:extLst>
                  <a:ext uri="{FF2B5EF4-FFF2-40B4-BE49-F238E27FC236}">
                    <a16:creationId xmlns:a16="http://schemas.microsoft.com/office/drawing/2014/main" id="{CE59A99F-79FA-4C0C-9F56-F387AC18D0E8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ight Triangle 138">
                <a:extLst>
                  <a:ext uri="{FF2B5EF4-FFF2-40B4-BE49-F238E27FC236}">
                    <a16:creationId xmlns:a16="http://schemas.microsoft.com/office/drawing/2014/main" id="{AD55B0FF-0C77-4FF1-9AFB-C2387ABBE443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ight Triangle 139">
                <a:extLst>
                  <a:ext uri="{FF2B5EF4-FFF2-40B4-BE49-F238E27FC236}">
                    <a16:creationId xmlns:a16="http://schemas.microsoft.com/office/drawing/2014/main" id="{3CCFB7FE-3FA5-492C-BFAC-E819C0DC021C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ight Triangle 140">
                <a:extLst>
                  <a:ext uri="{FF2B5EF4-FFF2-40B4-BE49-F238E27FC236}">
                    <a16:creationId xmlns:a16="http://schemas.microsoft.com/office/drawing/2014/main" id="{68DBC134-6ACD-4D51-89F3-CEF9E1E5D125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212EC0AF-D8F4-4695-8FE2-DD63A93FC1AD}"/>
                </a:ext>
              </a:extLst>
            </p:cNvPr>
            <p:cNvGrpSpPr/>
            <p:nvPr/>
          </p:nvGrpSpPr>
          <p:grpSpPr>
            <a:xfrm>
              <a:off x="7428841" y="1909959"/>
              <a:ext cx="548640" cy="552451"/>
              <a:chOff x="4571999" y="2501263"/>
              <a:chExt cx="548640" cy="552451"/>
            </a:xfrm>
            <a:grpFill/>
          </p:grpSpPr>
          <p:sp>
            <p:nvSpPr>
              <p:cNvPr id="132" name="Diamond 131">
                <a:extLst>
                  <a:ext uri="{FF2B5EF4-FFF2-40B4-BE49-F238E27FC236}">
                    <a16:creationId xmlns:a16="http://schemas.microsoft.com/office/drawing/2014/main" id="{4DCA77AA-A7B4-44CC-80ED-D30672F6EF68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ight Triangle 132">
                <a:extLst>
                  <a:ext uri="{FF2B5EF4-FFF2-40B4-BE49-F238E27FC236}">
                    <a16:creationId xmlns:a16="http://schemas.microsoft.com/office/drawing/2014/main" id="{DBF027AD-0106-402D-8F37-A8D2E5F786D0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ight Triangle 133">
                <a:extLst>
                  <a:ext uri="{FF2B5EF4-FFF2-40B4-BE49-F238E27FC236}">
                    <a16:creationId xmlns:a16="http://schemas.microsoft.com/office/drawing/2014/main" id="{DDF34E38-DA1B-4C86-B6D9-A1A89F595755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0491326E-38C1-4F8E-AE6A-B25FF6051C34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29B9EFBF-6D69-4FB1-A73D-DFDBF32A8FA0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B896930-F446-45C9-BC84-80C077DCA278}"/>
                </a:ext>
              </a:extLst>
            </p:cNvPr>
            <p:cNvGrpSpPr/>
            <p:nvPr/>
          </p:nvGrpSpPr>
          <p:grpSpPr>
            <a:xfrm>
              <a:off x="6287652" y="3152774"/>
              <a:ext cx="548640" cy="552451"/>
              <a:chOff x="4571999" y="2501263"/>
              <a:chExt cx="548640" cy="552451"/>
            </a:xfrm>
            <a:grpFill/>
          </p:grpSpPr>
          <p:sp>
            <p:nvSpPr>
              <p:cNvPr id="127" name="Diamond 126">
                <a:extLst>
                  <a:ext uri="{FF2B5EF4-FFF2-40B4-BE49-F238E27FC236}">
                    <a16:creationId xmlns:a16="http://schemas.microsoft.com/office/drawing/2014/main" id="{9F6DCF22-9D32-43ED-9627-5BEA894F9231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ight Triangle 127">
                <a:extLst>
                  <a:ext uri="{FF2B5EF4-FFF2-40B4-BE49-F238E27FC236}">
                    <a16:creationId xmlns:a16="http://schemas.microsoft.com/office/drawing/2014/main" id="{3847BAA9-D5EB-4F44-98A3-A5399DDFF5E6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ight Triangle 128">
                <a:extLst>
                  <a:ext uri="{FF2B5EF4-FFF2-40B4-BE49-F238E27FC236}">
                    <a16:creationId xmlns:a16="http://schemas.microsoft.com/office/drawing/2014/main" id="{40B7FE5D-9B7F-44C3-A04B-26253C6AAF50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ight Triangle 129">
                <a:extLst>
                  <a:ext uri="{FF2B5EF4-FFF2-40B4-BE49-F238E27FC236}">
                    <a16:creationId xmlns:a16="http://schemas.microsoft.com/office/drawing/2014/main" id="{E177C505-B07F-4B25-A6E6-9BBA28721B60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ight Triangle 130">
                <a:extLst>
                  <a:ext uri="{FF2B5EF4-FFF2-40B4-BE49-F238E27FC236}">
                    <a16:creationId xmlns:a16="http://schemas.microsoft.com/office/drawing/2014/main" id="{245E8440-3EE4-4B92-A66F-883F282A31C9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E3922B00-74F8-4BA0-BBF1-77895ED0A709}"/>
                </a:ext>
              </a:extLst>
            </p:cNvPr>
            <p:cNvGrpSpPr/>
            <p:nvPr/>
          </p:nvGrpSpPr>
          <p:grpSpPr>
            <a:xfrm>
              <a:off x="7149610" y="4395591"/>
              <a:ext cx="548640" cy="552451"/>
              <a:chOff x="4571999" y="2501263"/>
              <a:chExt cx="548640" cy="552451"/>
            </a:xfrm>
            <a:grpFill/>
          </p:grpSpPr>
          <p:sp>
            <p:nvSpPr>
              <p:cNvPr id="122" name="Diamond 121">
                <a:extLst>
                  <a:ext uri="{FF2B5EF4-FFF2-40B4-BE49-F238E27FC236}">
                    <a16:creationId xmlns:a16="http://schemas.microsoft.com/office/drawing/2014/main" id="{8534ECA3-458E-4C98-9AA5-F24FF341874C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ight Triangle 122">
                <a:extLst>
                  <a:ext uri="{FF2B5EF4-FFF2-40B4-BE49-F238E27FC236}">
                    <a16:creationId xmlns:a16="http://schemas.microsoft.com/office/drawing/2014/main" id="{1588E528-3C38-43D3-8B7D-D5F1C7AF3232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ight Triangle 123">
                <a:extLst>
                  <a:ext uri="{FF2B5EF4-FFF2-40B4-BE49-F238E27FC236}">
                    <a16:creationId xmlns:a16="http://schemas.microsoft.com/office/drawing/2014/main" id="{BBD7F208-D4E4-4943-9E8F-24749DC15BF5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ight Triangle 124">
                <a:extLst>
                  <a:ext uri="{FF2B5EF4-FFF2-40B4-BE49-F238E27FC236}">
                    <a16:creationId xmlns:a16="http://schemas.microsoft.com/office/drawing/2014/main" id="{5696AB84-609E-4F85-B1DF-E2B3FB3A69C0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ight Triangle 125">
                <a:extLst>
                  <a:ext uri="{FF2B5EF4-FFF2-40B4-BE49-F238E27FC236}">
                    <a16:creationId xmlns:a16="http://schemas.microsoft.com/office/drawing/2014/main" id="{3D3012D6-8BD7-4EDC-8FDB-0994FF0AD6E9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01B630E-DE22-44BA-8B86-527C7F42BEE6}"/>
                </a:ext>
              </a:extLst>
            </p:cNvPr>
            <p:cNvGrpSpPr/>
            <p:nvPr/>
          </p:nvGrpSpPr>
          <p:grpSpPr>
            <a:xfrm>
              <a:off x="5415266" y="4948042"/>
              <a:ext cx="548640" cy="552451"/>
              <a:chOff x="4571999" y="2501263"/>
              <a:chExt cx="548640" cy="552451"/>
            </a:xfrm>
            <a:grpFill/>
          </p:grpSpPr>
          <p:sp>
            <p:nvSpPr>
              <p:cNvPr id="117" name="Diamond 116">
                <a:extLst>
                  <a:ext uri="{FF2B5EF4-FFF2-40B4-BE49-F238E27FC236}">
                    <a16:creationId xmlns:a16="http://schemas.microsoft.com/office/drawing/2014/main" id="{6589F263-B5F0-4323-BF44-F6AEF6EA53AD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ight Triangle 117">
                <a:extLst>
                  <a:ext uri="{FF2B5EF4-FFF2-40B4-BE49-F238E27FC236}">
                    <a16:creationId xmlns:a16="http://schemas.microsoft.com/office/drawing/2014/main" id="{BC422C52-7077-48E3-BB66-0C493E52E3E5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ight Triangle 118">
                <a:extLst>
                  <a:ext uri="{FF2B5EF4-FFF2-40B4-BE49-F238E27FC236}">
                    <a16:creationId xmlns:a16="http://schemas.microsoft.com/office/drawing/2014/main" id="{654E223A-CFDA-493F-BCFC-D9041474EBCC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ight Triangle 119">
                <a:extLst>
                  <a:ext uri="{FF2B5EF4-FFF2-40B4-BE49-F238E27FC236}">
                    <a16:creationId xmlns:a16="http://schemas.microsoft.com/office/drawing/2014/main" id="{F9625ABF-1FBB-4997-A835-9200211311E9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ight Triangle 120">
                <a:extLst>
                  <a:ext uri="{FF2B5EF4-FFF2-40B4-BE49-F238E27FC236}">
                    <a16:creationId xmlns:a16="http://schemas.microsoft.com/office/drawing/2014/main" id="{AC2F266C-07F3-466F-8C0F-7268554DD3E6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E6AA797E-4B93-4885-AE68-541E22153BFF}"/>
              </a:ext>
            </a:extLst>
          </p:cNvPr>
          <p:cNvGrpSpPr/>
          <p:nvPr/>
        </p:nvGrpSpPr>
        <p:grpSpPr>
          <a:xfrm>
            <a:off x="5141451" y="1911863"/>
            <a:ext cx="2836535" cy="3590534"/>
            <a:chOff x="5140946" y="1909959"/>
            <a:chExt cx="2836535" cy="3590534"/>
          </a:xfrm>
          <a:solidFill>
            <a:schemeClr val="tx2">
              <a:lumMod val="75000"/>
              <a:lumOff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F6AD5816-14F5-444C-8871-EAF780E5CDA6}"/>
                </a:ext>
              </a:extLst>
            </p:cNvPr>
            <p:cNvGrpSpPr/>
            <p:nvPr/>
          </p:nvGrpSpPr>
          <p:grpSpPr>
            <a:xfrm>
              <a:off x="5140946" y="2233810"/>
              <a:ext cx="548640" cy="552451"/>
              <a:chOff x="4571999" y="2501263"/>
              <a:chExt cx="548640" cy="552451"/>
            </a:xfrm>
            <a:grpFill/>
          </p:grpSpPr>
          <p:sp>
            <p:nvSpPr>
              <p:cNvPr id="168" name="Diamond 167">
                <a:extLst>
                  <a:ext uri="{FF2B5EF4-FFF2-40B4-BE49-F238E27FC236}">
                    <a16:creationId xmlns:a16="http://schemas.microsoft.com/office/drawing/2014/main" id="{3316452A-4085-48B5-B549-89B6CE349A9F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ight Triangle 168">
                <a:extLst>
                  <a:ext uri="{FF2B5EF4-FFF2-40B4-BE49-F238E27FC236}">
                    <a16:creationId xmlns:a16="http://schemas.microsoft.com/office/drawing/2014/main" id="{3FB94535-559D-459D-8211-7F41532ED2E8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ight Triangle 169">
                <a:extLst>
                  <a:ext uri="{FF2B5EF4-FFF2-40B4-BE49-F238E27FC236}">
                    <a16:creationId xmlns:a16="http://schemas.microsoft.com/office/drawing/2014/main" id="{0E37190C-1584-48A2-8886-95A01FD48D5F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ight Triangle 170">
                <a:extLst>
                  <a:ext uri="{FF2B5EF4-FFF2-40B4-BE49-F238E27FC236}">
                    <a16:creationId xmlns:a16="http://schemas.microsoft.com/office/drawing/2014/main" id="{93D252AB-70A2-4232-8111-10E9F4B2E67D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ight Triangle 171">
                <a:extLst>
                  <a:ext uri="{FF2B5EF4-FFF2-40B4-BE49-F238E27FC236}">
                    <a16:creationId xmlns:a16="http://schemas.microsoft.com/office/drawing/2014/main" id="{B496EB1B-DA52-456A-A4D9-F25B0B6A2C39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12E771F1-E51B-4606-B92B-210DC7D9E1E1}"/>
                </a:ext>
              </a:extLst>
            </p:cNvPr>
            <p:cNvGrpSpPr/>
            <p:nvPr/>
          </p:nvGrpSpPr>
          <p:grpSpPr>
            <a:xfrm>
              <a:off x="7428841" y="1909959"/>
              <a:ext cx="548640" cy="552451"/>
              <a:chOff x="4571999" y="2501263"/>
              <a:chExt cx="548640" cy="552451"/>
            </a:xfrm>
            <a:grpFill/>
          </p:grpSpPr>
          <p:sp>
            <p:nvSpPr>
              <p:cNvPr id="163" name="Diamond 162">
                <a:extLst>
                  <a:ext uri="{FF2B5EF4-FFF2-40B4-BE49-F238E27FC236}">
                    <a16:creationId xmlns:a16="http://schemas.microsoft.com/office/drawing/2014/main" id="{0C35CE8C-221B-49EB-98B1-FA181B0F5C17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ight Triangle 163">
                <a:extLst>
                  <a:ext uri="{FF2B5EF4-FFF2-40B4-BE49-F238E27FC236}">
                    <a16:creationId xmlns:a16="http://schemas.microsoft.com/office/drawing/2014/main" id="{455145FE-8FD3-4A4B-B33E-982C57A61690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ight Triangle 164">
                <a:extLst>
                  <a:ext uri="{FF2B5EF4-FFF2-40B4-BE49-F238E27FC236}">
                    <a16:creationId xmlns:a16="http://schemas.microsoft.com/office/drawing/2014/main" id="{3BF22C24-4B6B-4332-84AB-F896BBFEE79A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ight Triangle 165">
                <a:extLst>
                  <a:ext uri="{FF2B5EF4-FFF2-40B4-BE49-F238E27FC236}">
                    <a16:creationId xmlns:a16="http://schemas.microsoft.com/office/drawing/2014/main" id="{D86E32D8-6C1B-4600-A3E3-142EF5B03EB1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ight Triangle 166">
                <a:extLst>
                  <a:ext uri="{FF2B5EF4-FFF2-40B4-BE49-F238E27FC236}">
                    <a16:creationId xmlns:a16="http://schemas.microsoft.com/office/drawing/2014/main" id="{737DD55B-BEFB-4B57-A60C-47572691EC38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756340DE-1F34-425D-AEEE-3EF70F654258}"/>
                </a:ext>
              </a:extLst>
            </p:cNvPr>
            <p:cNvGrpSpPr/>
            <p:nvPr/>
          </p:nvGrpSpPr>
          <p:grpSpPr>
            <a:xfrm>
              <a:off x="6287652" y="3152774"/>
              <a:ext cx="548640" cy="552451"/>
              <a:chOff x="4571999" y="2501263"/>
              <a:chExt cx="548640" cy="552451"/>
            </a:xfrm>
            <a:grpFill/>
          </p:grpSpPr>
          <p:sp>
            <p:nvSpPr>
              <p:cNvPr id="158" name="Diamond 157">
                <a:extLst>
                  <a:ext uri="{FF2B5EF4-FFF2-40B4-BE49-F238E27FC236}">
                    <a16:creationId xmlns:a16="http://schemas.microsoft.com/office/drawing/2014/main" id="{3742EE1F-CCE6-462A-9BAD-21B93167E09C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ight Triangle 158">
                <a:extLst>
                  <a:ext uri="{FF2B5EF4-FFF2-40B4-BE49-F238E27FC236}">
                    <a16:creationId xmlns:a16="http://schemas.microsoft.com/office/drawing/2014/main" id="{1E91CCCE-68DA-4786-BD27-E85FBEDDEA62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ight Triangle 159">
                <a:extLst>
                  <a:ext uri="{FF2B5EF4-FFF2-40B4-BE49-F238E27FC236}">
                    <a16:creationId xmlns:a16="http://schemas.microsoft.com/office/drawing/2014/main" id="{297F1A03-7898-4437-9F7D-5BC82FC394F6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ight Triangle 160">
                <a:extLst>
                  <a:ext uri="{FF2B5EF4-FFF2-40B4-BE49-F238E27FC236}">
                    <a16:creationId xmlns:a16="http://schemas.microsoft.com/office/drawing/2014/main" id="{98BD2F35-1282-4C72-9537-76FF4D7A1142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ight Triangle 161">
                <a:extLst>
                  <a:ext uri="{FF2B5EF4-FFF2-40B4-BE49-F238E27FC236}">
                    <a16:creationId xmlns:a16="http://schemas.microsoft.com/office/drawing/2014/main" id="{A23498C9-A651-4EEF-834E-6ADAAF745BFE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E177C87D-9F97-4428-9E50-270D4C6C4D58}"/>
                </a:ext>
              </a:extLst>
            </p:cNvPr>
            <p:cNvGrpSpPr/>
            <p:nvPr/>
          </p:nvGrpSpPr>
          <p:grpSpPr>
            <a:xfrm>
              <a:off x="7149610" y="4395591"/>
              <a:ext cx="548640" cy="552451"/>
              <a:chOff x="4571999" y="2501263"/>
              <a:chExt cx="548640" cy="552451"/>
            </a:xfrm>
            <a:grpFill/>
          </p:grpSpPr>
          <p:sp>
            <p:nvSpPr>
              <p:cNvPr id="153" name="Diamond 152">
                <a:extLst>
                  <a:ext uri="{FF2B5EF4-FFF2-40B4-BE49-F238E27FC236}">
                    <a16:creationId xmlns:a16="http://schemas.microsoft.com/office/drawing/2014/main" id="{B1A331BF-E38F-4C67-AE32-F376DA85D58F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ight Triangle 153">
                <a:extLst>
                  <a:ext uri="{FF2B5EF4-FFF2-40B4-BE49-F238E27FC236}">
                    <a16:creationId xmlns:a16="http://schemas.microsoft.com/office/drawing/2014/main" id="{D01885BD-F71B-4C10-8EA9-E675FC6F764B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ight Triangle 154">
                <a:extLst>
                  <a:ext uri="{FF2B5EF4-FFF2-40B4-BE49-F238E27FC236}">
                    <a16:creationId xmlns:a16="http://schemas.microsoft.com/office/drawing/2014/main" id="{9A8EAD67-E03D-4859-B5C7-A43F41AE87FC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ight Triangle 155">
                <a:extLst>
                  <a:ext uri="{FF2B5EF4-FFF2-40B4-BE49-F238E27FC236}">
                    <a16:creationId xmlns:a16="http://schemas.microsoft.com/office/drawing/2014/main" id="{BAE8A0DC-3832-4810-BBE2-7C28BD6EB4D4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ight Triangle 156">
                <a:extLst>
                  <a:ext uri="{FF2B5EF4-FFF2-40B4-BE49-F238E27FC236}">
                    <a16:creationId xmlns:a16="http://schemas.microsoft.com/office/drawing/2014/main" id="{59E00352-D5F7-42DB-AEE3-D573D7F07A6E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4638F442-9664-465C-BB5D-F2FF17D0054E}"/>
                </a:ext>
              </a:extLst>
            </p:cNvPr>
            <p:cNvGrpSpPr/>
            <p:nvPr/>
          </p:nvGrpSpPr>
          <p:grpSpPr>
            <a:xfrm>
              <a:off x="5415266" y="4948042"/>
              <a:ext cx="548640" cy="552451"/>
              <a:chOff x="4571999" y="2501263"/>
              <a:chExt cx="548640" cy="552451"/>
            </a:xfrm>
            <a:grpFill/>
          </p:grpSpPr>
          <p:sp>
            <p:nvSpPr>
              <p:cNvPr id="148" name="Diamond 147">
                <a:extLst>
                  <a:ext uri="{FF2B5EF4-FFF2-40B4-BE49-F238E27FC236}">
                    <a16:creationId xmlns:a16="http://schemas.microsoft.com/office/drawing/2014/main" id="{E88785C3-7A85-45CE-B28D-D3698DEC4CEC}"/>
                  </a:ext>
                </a:extLst>
              </p:cNvPr>
              <p:cNvSpPr/>
              <p:nvPr/>
            </p:nvSpPr>
            <p:spPr>
              <a:xfrm>
                <a:off x="4571999" y="2505074"/>
                <a:ext cx="548640" cy="548640"/>
              </a:xfrm>
              <a:prstGeom prst="diamond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ight Triangle 148">
                <a:extLst>
                  <a:ext uri="{FF2B5EF4-FFF2-40B4-BE49-F238E27FC236}">
                    <a16:creationId xmlns:a16="http://schemas.microsoft.com/office/drawing/2014/main" id="{C1838D06-52A4-4003-A05C-44EB0BE9600A}"/>
                  </a:ext>
                </a:extLst>
              </p:cNvPr>
              <p:cNvSpPr/>
              <p:nvPr/>
            </p:nvSpPr>
            <p:spPr>
              <a:xfrm>
                <a:off x="4572292" y="2825114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ight Triangle 149">
                <a:extLst>
                  <a:ext uri="{FF2B5EF4-FFF2-40B4-BE49-F238E27FC236}">
                    <a16:creationId xmlns:a16="http://schemas.microsoft.com/office/drawing/2014/main" id="{57CA95ED-70BB-491E-8191-484072065BB6}"/>
                  </a:ext>
                </a:extLst>
              </p:cNvPr>
              <p:cNvSpPr/>
              <p:nvPr/>
            </p:nvSpPr>
            <p:spPr>
              <a:xfrm rot="16200000">
                <a:off x="4892039" y="2825114"/>
                <a:ext cx="228600" cy="228600"/>
              </a:xfrm>
              <a:prstGeom prst="rt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ight Triangle 150">
                <a:extLst>
                  <a:ext uri="{FF2B5EF4-FFF2-40B4-BE49-F238E27FC236}">
                    <a16:creationId xmlns:a16="http://schemas.microsoft.com/office/drawing/2014/main" id="{4649A071-A1CA-4893-9539-F88A2BCA702D}"/>
                  </a:ext>
                </a:extLst>
              </p:cNvPr>
              <p:cNvSpPr/>
              <p:nvPr/>
            </p:nvSpPr>
            <p:spPr>
              <a:xfrm flipV="1">
                <a:off x="4572292" y="2501263"/>
                <a:ext cx="228600" cy="228600"/>
              </a:xfrm>
              <a:prstGeom prst="rt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ight Triangle 151">
                <a:extLst>
                  <a:ext uri="{FF2B5EF4-FFF2-40B4-BE49-F238E27FC236}">
                    <a16:creationId xmlns:a16="http://schemas.microsoft.com/office/drawing/2014/main" id="{3B7459DC-5D48-42A9-9B5A-ABB563249827}"/>
                  </a:ext>
                </a:extLst>
              </p:cNvPr>
              <p:cNvSpPr/>
              <p:nvPr/>
            </p:nvSpPr>
            <p:spPr>
              <a:xfrm rot="10800000">
                <a:off x="4892039" y="2501263"/>
                <a:ext cx="228600" cy="228600"/>
              </a:xfrm>
              <a:prstGeom prst="rt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4565424" y="3383963"/>
            <a:ext cx="129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Lucida Handwriting" panose="03010101010101010101" pitchFamily="66" charset="0"/>
              </a:rPr>
              <a:t>This is a device</a:t>
            </a:r>
          </a:p>
        </p:txBody>
      </p:sp>
      <p:cxnSp>
        <p:nvCxnSpPr>
          <p:cNvPr id="44" name="Curved Connector 43"/>
          <p:cNvCxnSpPr>
            <a:stCxn id="6" idx="3"/>
            <a:endCxn id="158" idx="1"/>
          </p:cNvCxnSpPr>
          <p:nvPr/>
        </p:nvCxnSpPr>
        <p:spPr>
          <a:xfrm flipV="1">
            <a:off x="5864779" y="3432809"/>
            <a:ext cx="423378" cy="274320"/>
          </a:xfrm>
          <a:prstGeom prst="curvedConnector3">
            <a:avLst>
              <a:gd name="adj1" fmla="val 50000"/>
            </a:avLst>
          </a:prstGeom>
          <a:ln w="19050">
            <a:headEnd type="none" w="med" len="med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645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Spatiotemporal scheduling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srgbClr val="1A2E40"/>
                </a:solidFill>
              </a:rPr>
              <a:pPr/>
              <a:t>6</a:t>
            </a:fld>
            <a:endParaRPr lang="en-US" dirty="0">
              <a:solidFill>
                <a:srgbClr val="1A2E4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33" y="4028663"/>
            <a:ext cx="2770256" cy="28293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703672"/>
            <a:ext cx="7200900" cy="4749713"/>
          </a:xfrm>
        </p:spPr>
        <p:txBody>
          <a:bodyPr/>
          <a:lstStyle/>
          <a:p>
            <a:r>
              <a:rPr lang="en-US" dirty="0"/>
              <a:t>Problem formulation</a:t>
            </a:r>
          </a:p>
          <a:p>
            <a:pPr lvl="1"/>
            <a:r>
              <a:rPr lang="en-US" dirty="0"/>
              <a:t>Assumptions</a:t>
            </a:r>
          </a:p>
          <a:p>
            <a:pPr lvl="1"/>
            <a:r>
              <a:rPr lang="en-US" dirty="0"/>
              <a:t>Terms and notations</a:t>
            </a:r>
          </a:p>
          <a:p>
            <a:pPr lvl="1"/>
            <a:r>
              <a:rPr lang="en-US" dirty="0"/>
              <a:t>Spatiotemporal scheduling as multi-objective optimization</a:t>
            </a:r>
          </a:p>
          <a:p>
            <a:r>
              <a:rPr lang="en-US" dirty="0"/>
              <a:t>Online scheduling algorithms</a:t>
            </a:r>
          </a:p>
          <a:p>
            <a:r>
              <a:rPr lang="en-US" dirty="0"/>
              <a:t>Prototype platform and measurements</a:t>
            </a:r>
          </a:p>
          <a:p>
            <a:r>
              <a:rPr lang="en-US" dirty="0"/>
              <a:t>Performance evaluation and simulation results</a:t>
            </a:r>
          </a:p>
        </p:txBody>
      </p:sp>
    </p:spTree>
    <p:extLst>
      <p:ext uri="{BB962C8B-B14F-4D97-AF65-F5344CB8AC3E}">
        <p14:creationId xmlns:p14="http://schemas.microsoft.com/office/powerpoint/2010/main" val="117880542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A2267D-89FA-4984-8B66-8C682DBC1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927" y="0"/>
            <a:ext cx="8699073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CC7B69-53F2-4F62-999F-4ED711E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AE3A-080E-4FAB-B07E-89304B857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Rectangle 6" title="Side bar">
            <a:extLst>
              <a:ext uri="{FF2B5EF4-FFF2-40B4-BE49-F238E27FC236}">
                <a16:creationId xmlns:a16="http://schemas.microsoft.com/office/drawing/2014/main" id="{DF42C4C0-813A-46F0-8C90-D6BFD5EC79D1}"/>
              </a:ext>
            </a:extLst>
          </p:cNvPr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15419F-E916-4BEB-9855-D0158DF1485A}"/>
              </a:ext>
            </a:extLst>
          </p:cNvPr>
          <p:cNvGrpSpPr/>
          <p:nvPr/>
        </p:nvGrpSpPr>
        <p:grpSpPr>
          <a:xfrm>
            <a:off x="2394857" y="2946400"/>
            <a:ext cx="1514072" cy="1707380"/>
            <a:chOff x="2394857" y="2946400"/>
            <a:chExt cx="1514072" cy="17073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707C47E5-9D96-4012-9FCE-0F848BCB476B}"/>
                    </a:ext>
                  </a:extLst>
                </p:cNvPr>
                <p:cNvSpPr/>
                <p:nvPr/>
              </p:nvSpPr>
              <p:spPr>
                <a:xfrm>
                  <a:off x="2394857" y="2946400"/>
                  <a:ext cx="978408" cy="978408"/>
                </a:xfrm>
                <a:prstGeom prst="rect">
                  <a:avLst/>
                </a:prstGeom>
                <a:noFill/>
                <a:ln>
                  <a:solidFill>
                    <a:schemeClr val="accent3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0" tIns="91440" rIns="182880" bIns="91440" rtlCol="0" anchor="t" anchorCtr="0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707C47E5-9D96-4012-9FCE-0F848BCB47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4857" y="2946400"/>
                  <a:ext cx="978408" cy="97840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accent3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ular Callout 17">
                  <a:extLst>
                    <a:ext uri="{FF2B5EF4-FFF2-40B4-BE49-F238E27FC236}">
                      <a16:creationId xmlns:a16="http://schemas.microsoft.com/office/drawing/2014/main" id="{47A978B7-4BD2-404A-8A99-8E7541AF4188}"/>
                    </a:ext>
                  </a:extLst>
                </p:cNvPr>
                <p:cNvSpPr/>
                <p:nvPr/>
              </p:nvSpPr>
              <p:spPr>
                <a:xfrm>
                  <a:off x="2930521" y="4205872"/>
                  <a:ext cx="978408" cy="447908"/>
                </a:xfrm>
                <a:prstGeom prst="wedgeRoundRectCallout">
                  <a:avLst>
                    <a:gd name="adj1" fmla="val -22654"/>
                    <a:gd name="adj2" fmla="val -123218"/>
                    <a:gd name="adj3" fmla="val 16667"/>
                  </a:avLst>
                </a:prstGeom>
                <a:ln w="19050">
                  <a:solidFill>
                    <a:schemeClr val="accent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" panose="02040503050406030204" pitchFamily="18" charset="0"/>
                    </a:rPr>
                    <a:t>Cell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Rounded Rectangular Callout 17">
                  <a:extLst>
                    <a:ext uri="{FF2B5EF4-FFF2-40B4-BE49-F238E27FC236}">
                      <a16:creationId xmlns:a16="http://schemas.microsoft.com/office/drawing/2014/main" id="{47A978B7-4BD2-404A-8A99-8E7541AF41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0521" y="4205872"/>
                  <a:ext cx="978408" cy="447908"/>
                </a:xfrm>
                <a:prstGeom prst="wedgeRoundRectCallout">
                  <a:avLst>
                    <a:gd name="adj1" fmla="val -22654"/>
                    <a:gd name="adj2" fmla="val -123218"/>
                    <a:gd name="adj3" fmla="val 16667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 w="19050">
                  <a:solidFill>
                    <a:schemeClr val="accent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F97EF3-A429-43A4-87B3-E64BF00BFDFD}"/>
              </a:ext>
            </a:extLst>
          </p:cNvPr>
          <p:cNvGrpSpPr/>
          <p:nvPr/>
        </p:nvGrpSpPr>
        <p:grpSpPr>
          <a:xfrm>
            <a:off x="1204322" y="2946939"/>
            <a:ext cx="5036820" cy="2940812"/>
            <a:chOff x="1204322" y="2939796"/>
            <a:chExt cx="5036820" cy="29408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1D6D286-4B9D-47A4-A049-0D4E7CE45C22}"/>
                    </a:ext>
                  </a:extLst>
                </p:cNvPr>
                <p:cNvSpPr/>
                <p:nvPr/>
              </p:nvSpPr>
              <p:spPr>
                <a:xfrm>
                  <a:off x="3340370" y="4902200"/>
                  <a:ext cx="978408" cy="978408"/>
                </a:xfrm>
                <a:prstGeom prst="rect">
                  <a:avLst/>
                </a:prstGeom>
                <a:noFill/>
                <a:ln>
                  <a:solidFill>
                    <a:schemeClr val="accent3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0" tIns="91440" rIns="182880" bIns="182880" rtlCol="0" anchor="b" anchorCtr="0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1D6D286-4B9D-47A4-A049-0D4E7CE45C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370" y="4902200"/>
                  <a:ext cx="978408" cy="97840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accent3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0A249D28-1F0A-4B01-9316-ED41EB588D0C}"/>
                    </a:ext>
                  </a:extLst>
                </p:cNvPr>
                <p:cNvSpPr/>
                <p:nvPr/>
              </p:nvSpPr>
              <p:spPr>
                <a:xfrm>
                  <a:off x="2394857" y="2939796"/>
                  <a:ext cx="978408" cy="978408"/>
                </a:xfrm>
                <a:prstGeom prst="rect">
                  <a:avLst/>
                </a:prstGeom>
                <a:noFill/>
                <a:ln>
                  <a:solidFill>
                    <a:schemeClr val="accent3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0" tIns="91440" rIns="182880" bIns="182880" rtlCol="0" anchor="t" anchorCtr="0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0A249D28-1F0A-4B01-9316-ED41EB588D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4857" y="2939796"/>
                  <a:ext cx="978408" cy="97840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accent3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Sun 12">
              <a:extLst>
                <a:ext uri="{FF2B5EF4-FFF2-40B4-BE49-F238E27FC236}">
                  <a16:creationId xmlns:a16="http://schemas.microsoft.com/office/drawing/2014/main" id="{0F8A8116-1932-4FBA-B438-0461A9D56699}"/>
                </a:ext>
              </a:extLst>
            </p:cNvPr>
            <p:cNvSpPr/>
            <p:nvPr/>
          </p:nvSpPr>
          <p:spPr>
            <a:xfrm rot="3780000">
              <a:off x="2792621" y="3344164"/>
              <a:ext cx="182880" cy="182880"/>
            </a:xfrm>
            <a:prstGeom prst="sun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un 13">
              <a:extLst>
                <a:ext uri="{FF2B5EF4-FFF2-40B4-BE49-F238E27FC236}">
                  <a16:creationId xmlns:a16="http://schemas.microsoft.com/office/drawing/2014/main" id="{6C326264-4513-4EF6-BCFD-8AC6A243FBBC}"/>
                </a:ext>
              </a:extLst>
            </p:cNvPr>
            <p:cNvSpPr/>
            <p:nvPr/>
          </p:nvSpPr>
          <p:spPr>
            <a:xfrm rot="3780000">
              <a:off x="3738134" y="5299964"/>
              <a:ext cx="182880" cy="182880"/>
            </a:xfrm>
            <a:prstGeom prst="sun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9C4397D-314A-4565-9E74-D5E7380CC773}"/>
                </a:ext>
              </a:extLst>
            </p:cNvPr>
            <p:cNvCxnSpPr>
              <a:cxnSpLocks/>
              <a:stCxn id="13" idx="3"/>
              <a:endCxn id="14" idx="1"/>
            </p:cNvCxnSpPr>
            <p:nvPr/>
          </p:nvCxnSpPr>
          <p:spPr>
            <a:xfrm>
              <a:off x="2925574" y="3517078"/>
              <a:ext cx="862487" cy="1792852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ounded Rectangular Callout 17">
                  <a:extLst>
                    <a:ext uri="{FF2B5EF4-FFF2-40B4-BE49-F238E27FC236}">
                      <a16:creationId xmlns:a16="http://schemas.microsoft.com/office/drawing/2014/main" id="{F547F5BF-7424-4E13-9DDB-B88CA10D5AB5}"/>
                    </a:ext>
                  </a:extLst>
                </p:cNvPr>
                <p:cNvSpPr/>
                <p:nvPr/>
              </p:nvSpPr>
              <p:spPr>
                <a:xfrm>
                  <a:off x="3957194" y="3638175"/>
                  <a:ext cx="2283948" cy="978407"/>
                </a:xfrm>
                <a:prstGeom prst="wedgeRoundRectCallout">
                  <a:avLst>
                    <a:gd name="adj1" fmla="val -76035"/>
                    <a:gd name="adj2" fmla="val 29578"/>
                    <a:gd name="adj3" fmla="val 16667"/>
                  </a:avLst>
                </a:prstGeom>
                <a:ln w="19050">
                  <a:solidFill>
                    <a:schemeClr val="accent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" panose="02040503050406030204" pitchFamily="18" charset="0"/>
                    </a:rPr>
                    <a:t>Distance between cells is represented in matrix </a:t>
                  </a:r>
                  <a14:m>
                    <m:oMath xmlns:m="http://schemas.openxmlformats.org/officeDocument/2006/math">
                      <m:r>
                        <a:rPr lang="en-US" b="1" i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𝐒</m:t>
                      </m:r>
                    </m:oMath>
                  </a14:m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ounded Rectangular Callout 17">
                  <a:extLst>
                    <a:ext uri="{FF2B5EF4-FFF2-40B4-BE49-F238E27FC236}">
                      <a16:creationId xmlns:a16="http://schemas.microsoft.com/office/drawing/2014/main" id="{F547F5BF-7424-4E13-9DDB-B88CA10D5A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7194" y="3638175"/>
                  <a:ext cx="2283948" cy="978407"/>
                </a:xfrm>
                <a:prstGeom prst="wedgeRoundRectCallout">
                  <a:avLst>
                    <a:gd name="adj1" fmla="val -76035"/>
                    <a:gd name="adj2" fmla="val 29578"/>
                    <a:gd name="adj3" fmla="val 16667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 w="19050">
                  <a:solidFill>
                    <a:schemeClr val="accent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ounded Rectangular Callout 17">
                  <a:extLst>
                    <a:ext uri="{FF2B5EF4-FFF2-40B4-BE49-F238E27FC236}">
                      <a16:creationId xmlns:a16="http://schemas.microsoft.com/office/drawing/2014/main" id="{58106492-2349-4FA5-805B-3B8E1275F9A4}"/>
                    </a:ext>
                  </a:extLst>
                </p:cNvPr>
                <p:cNvSpPr/>
                <p:nvPr/>
              </p:nvSpPr>
              <p:spPr>
                <a:xfrm>
                  <a:off x="1204322" y="4429826"/>
                  <a:ext cx="1729721" cy="447908"/>
                </a:xfrm>
                <a:prstGeom prst="wedgeRoundRectCallout">
                  <a:avLst>
                    <a:gd name="adj1" fmla="val 72199"/>
                    <a:gd name="adj2" fmla="val -51929"/>
                    <a:gd name="adj3" fmla="val 16667"/>
                  </a:avLst>
                </a:prstGeom>
                <a:ln w="19050">
                  <a:solidFill>
                    <a:schemeClr val="accent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  <a:latin typeface="Cambria" panose="02040503050406030204" pitchFamily="18" charset="0"/>
                    </a:rPr>
                    <a:t>Distance</a:t>
                  </a:r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a14:m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" name="Rounded Rectangular Callout 17">
                  <a:extLst>
                    <a:ext uri="{FF2B5EF4-FFF2-40B4-BE49-F238E27FC236}">
                      <a16:creationId xmlns:a16="http://schemas.microsoft.com/office/drawing/2014/main" id="{58106492-2349-4FA5-805B-3B8E1275F9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4322" y="4429826"/>
                  <a:ext cx="1729721" cy="447908"/>
                </a:xfrm>
                <a:prstGeom prst="wedgeRoundRectCallout">
                  <a:avLst>
                    <a:gd name="adj1" fmla="val 72199"/>
                    <a:gd name="adj2" fmla="val -51929"/>
                    <a:gd name="adj3" fmla="val 16667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 w="19050">
                  <a:solidFill>
                    <a:schemeClr val="accent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3DE3956-5F94-5D47-B15B-0E892B4559B4}"/>
              </a:ext>
            </a:extLst>
          </p:cNvPr>
          <p:cNvSpPr/>
          <p:nvPr/>
        </p:nvSpPr>
        <p:spPr>
          <a:xfrm>
            <a:off x="5278442" y="1976717"/>
            <a:ext cx="2889504" cy="969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Discretize space into 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cells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and time into 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time frames</a:t>
            </a:r>
          </a:p>
        </p:txBody>
      </p:sp>
    </p:spTree>
    <p:extLst>
      <p:ext uri="{BB962C8B-B14F-4D97-AF65-F5344CB8AC3E}">
        <p14:creationId xmlns:p14="http://schemas.microsoft.com/office/powerpoint/2010/main" val="3763927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A2267D-89FA-4984-8B66-8C682DBC1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927" y="0"/>
            <a:ext cx="8699073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CC7B69-53F2-4F62-999F-4ED711E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AE3A-080E-4FAB-B07E-89304B857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610002-2EE8-4F17-A500-FEC5A8C460B3}"/>
              </a:ext>
            </a:extLst>
          </p:cNvPr>
          <p:cNvGrpSpPr/>
          <p:nvPr/>
        </p:nvGrpSpPr>
        <p:grpSpPr>
          <a:xfrm>
            <a:off x="3361506" y="1982846"/>
            <a:ext cx="4804230" cy="3889633"/>
            <a:chOff x="3361506" y="1982846"/>
            <a:chExt cx="4804230" cy="38896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C9D664-FDB2-47A6-BA95-612F7AC244A8}"/>
                </a:ext>
              </a:extLst>
            </p:cNvPr>
            <p:cNvSpPr/>
            <p:nvPr/>
          </p:nvSpPr>
          <p:spPr>
            <a:xfrm>
              <a:off x="3361506" y="1982846"/>
              <a:ext cx="3840480" cy="2926080"/>
            </a:xfrm>
            <a:prstGeom prst="rect">
              <a:avLst/>
            </a:prstGeom>
            <a:solidFill>
              <a:schemeClr val="tx2">
                <a:lumMod val="25000"/>
                <a:lumOff val="75000"/>
                <a:alpha val="80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A74A11-DAA5-4F31-B6D8-F0D404D1268F}"/>
                </a:ext>
              </a:extLst>
            </p:cNvPr>
            <p:cNvSpPr/>
            <p:nvPr/>
          </p:nvSpPr>
          <p:spPr>
            <a:xfrm>
              <a:off x="3685032" y="2304288"/>
              <a:ext cx="3840480" cy="292608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E1D464-04B2-45FF-8CF0-CFD5CE88B3F9}"/>
                </a:ext>
              </a:extLst>
            </p:cNvPr>
            <p:cNvSpPr/>
            <p:nvPr/>
          </p:nvSpPr>
          <p:spPr>
            <a:xfrm>
              <a:off x="4005072" y="2624328"/>
              <a:ext cx="3840480" cy="2926080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DD2378D-30C5-4549-89AC-004ED658163F}"/>
                </a:ext>
              </a:extLst>
            </p:cNvPr>
            <p:cNvSpPr/>
            <p:nvPr/>
          </p:nvSpPr>
          <p:spPr>
            <a:xfrm>
              <a:off x="4325256" y="2946399"/>
              <a:ext cx="3840480" cy="2926080"/>
            </a:xfrm>
            <a:prstGeom prst="rect">
              <a:avLst/>
            </a:prstGeom>
            <a:blipFill dpi="0" rotWithShape="1">
              <a:blip r:embed="rId3">
                <a:alphaModFix amt="80000"/>
              </a:blip>
              <a:srcRect/>
              <a:tile tx="0" ty="0" sx="100000" sy="100000" flip="none" algn="tl"/>
            </a:blip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ular Callout 17">
                <a:extLst>
                  <a:ext uri="{FF2B5EF4-FFF2-40B4-BE49-F238E27FC236}">
                    <a16:creationId xmlns:a16="http://schemas.microsoft.com/office/drawing/2014/main" id="{B495C590-6856-4A59-AEF2-BC1FF12402C3}"/>
                  </a:ext>
                </a:extLst>
              </p:cNvPr>
              <p:cNvSpPr/>
              <p:nvPr/>
            </p:nvSpPr>
            <p:spPr>
              <a:xfrm>
                <a:off x="2380343" y="5613014"/>
                <a:ext cx="1595701" cy="758757"/>
              </a:xfrm>
              <a:prstGeom prst="wedgeRoundRectCallout">
                <a:avLst>
                  <a:gd name="adj1" fmla="val 70944"/>
                  <a:gd name="adj2" fmla="val -16217"/>
                  <a:gd name="adj3" fmla="val 16667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rPr>
                  <a:t>Data type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endParaRPr>
              </a:p>
              <a:p>
                <a:pPr algn="ctr"/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rPr>
                  <a:t>Priority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ounded Rectangular Callout 17">
                <a:extLst>
                  <a:ext uri="{FF2B5EF4-FFF2-40B4-BE49-F238E27FC236}">
                    <a16:creationId xmlns:a16="http://schemas.microsoft.com/office/drawing/2014/main" id="{B495C590-6856-4A59-AEF2-BC1FF12402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343" y="5613014"/>
                <a:ext cx="1595701" cy="758757"/>
              </a:xfrm>
              <a:prstGeom prst="wedgeRoundRectCallout">
                <a:avLst>
                  <a:gd name="adj1" fmla="val 70944"/>
                  <a:gd name="adj2" fmla="val -16217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B1F70816-8EC3-48EA-BA16-73AA4A2DB2E8}"/>
              </a:ext>
            </a:extLst>
          </p:cNvPr>
          <p:cNvGrpSpPr/>
          <p:nvPr/>
        </p:nvGrpSpPr>
        <p:grpSpPr>
          <a:xfrm>
            <a:off x="1454184" y="1391959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13" name="Diamond 12">
              <a:extLst>
                <a:ext uri="{FF2B5EF4-FFF2-40B4-BE49-F238E27FC236}">
                  <a16:creationId xmlns:a16="http://schemas.microsoft.com/office/drawing/2014/main" id="{472BE56C-0705-466A-9D87-51533E5AF552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663E5920-F8AF-4949-A179-5D284402BA23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616BBD19-4319-4DA6-8429-A70E840DCBA1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8F4110B7-667F-4E28-9FE2-28D8AFA8DCFD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A8074144-0380-4B90-BBD9-A0B3FF1D9715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ular Callout 17">
                <a:extLst>
                  <a:ext uri="{FF2B5EF4-FFF2-40B4-BE49-F238E27FC236}">
                    <a16:creationId xmlns:a16="http://schemas.microsoft.com/office/drawing/2014/main" id="{2C98B442-29BC-4E13-A635-2AD8AD6AE165}"/>
                  </a:ext>
                </a:extLst>
              </p:cNvPr>
              <p:cNvSpPr/>
              <p:nvPr/>
            </p:nvSpPr>
            <p:spPr>
              <a:xfrm>
                <a:off x="792005" y="2345307"/>
                <a:ext cx="1595701" cy="758757"/>
              </a:xfrm>
              <a:prstGeom prst="wedgeRoundRectCallout">
                <a:avLst>
                  <a:gd name="adj1" fmla="val 20917"/>
                  <a:gd name="adj2" fmla="val -100385"/>
                  <a:gd name="adj3" fmla="val 16667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rPr>
                  <a:t>Sensor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endParaRPr>
              </a:p>
              <a:p>
                <a:pPr algn="ctr"/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rPr>
                  <a:t>Data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Rounded Rectangular Callout 17">
                <a:extLst>
                  <a:ext uri="{FF2B5EF4-FFF2-40B4-BE49-F238E27FC236}">
                    <a16:creationId xmlns:a16="http://schemas.microsoft.com/office/drawing/2014/main" id="{2C98B442-29BC-4E13-A635-2AD8AD6AE1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05" y="2345307"/>
                <a:ext cx="1595701" cy="758757"/>
              </a:xfrm>
              <a:prstGeom prst="wedgeRoundRectCallout">
                <a:avLst>
                  <a:gd name="adj1" fmla="val 20917"/>
                  <a:gd name="adj2" fmla="val -100385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257C0DB4-CED7-6D43-B7D0-093F5133BF85}"/>
              </a:ext>
            </a:extLst>
          </p:cNvPr>
          <p:cNvSpPr/>
          <p:nvPr/>
        </p:nvSpPr>
        <p:spPr>
          <a:xfrm>
            <a:off x="457488" y="3422935"/>
            <a:ext cx="2889504" cy="187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Simplicity: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 Data are generate at constant rate</a:t>
            </a:r>
          </a:p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Communication error and delay are not considered</a:t>
            </a:r>
          </a:p>
        </p:txBody>
      </p:sp>
      <p:sp>
        <p:nvSpPr>
          <p:cNvPr id="7" name="Rectangle 6" title="Side bar">
            <a:extLst>
              <a:ext uri="{FF2B5EF4-FFF2-40B4-BE49-F238E27FC236}">
                <a16:creationId xmlns:a16="http://schemas.microsoft.com/office/drawing/2014/main" id="{DF42C4C0-813A-46F0-8C90-D6BFD5EC79D1}"/>
              </a:ext>
            </a:extLst>
          </p:cNvPr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916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A2267D-89FA-4984-8B66-8C682DBC1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927" y="0"/>
            <a:ext cx="8699073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CC7B69-53F2-4F62-999F-4ED711E8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AE3A-080E-4FAB-B07E-89304B857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Rectangle 6" title="Side bar">
            <a:extLst>
              <a:ext uri="{FF2B5EF4-FFF2-40B4-BE49-F238E27FC236}">
                <a16:creationId xmlns:a16="http://schemas.microsoft.com/office/drawing/2014/main" id="{DF42C4C0-813A-46F0-8C90-D6BFD5EC79D1}"/>
              </a:ext>
            </a:extLst>
          </p:cNvPr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9C5E2B-160A-4B5B-ADC7-014C663EB5A5}"/>
              </a:ext>
            </a:extLst>
          </p:cNvPr>
          <p:cNvGrpSpPr/>
          <p:nvPr/>
        </p:nvGrpSpPr>
        <p:grpSpPr>
          <a:xfrm>
            <a:off x="1454184" y="1997074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8" name="Diamond 7">
              <a:extLst>
                <a:ext uri="{FF2B5EF4-FFF2-40B4-BE49-F238E27FC236}">
                  <a16:creationId xmlns:a16="http://schemas.microsoft.com/office/drawing/2014/main" id="{7DBF79DE-A7CE-4DA8-B9FA-43E6E6956D14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40F69495-9EF6-47FA-84C3-09FF23F68232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09C2FC08-5CFC-4A0F-AB5F-1CB0CC09186A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879894B3-1E3A-43BF-879D-5189AFF46C38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3CCD202B-2870-4469-B61D-07A11E92AF98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ular Callout 17">
                <a:extLst>
                  <a:ext uri="{FF2B5EF4-FFF2-40B4-BE49-F238E27FC236}">
                    <a16:creationId xmlns:a16="http://schemas.microsoft.com/office/drawing/2014/main" id="{3ABA8765-F375-4B36-A0F7-EB114439967B}"/>
                  </a:ext>
                </a:extLst>
              </p:cNvPr>
              <p:cNvSpPr/>
              <p:nvPr/>
            </p:nvSpPr>
            <p:spPr>
              <a:xfrm>
                <a:off x="6044012" y="4649636"/>
                <a:ext cx="1121910" cy="447908"/>
              </a:xfrm>
              <a:prstGeom prst="wedgeRoundRectCallout">
                <a:avLst>
                  <a:gd name="adj1" fmla="val -69046"/>
                  <a:gd name="adj2" fmla="val -61650"/>
                  <a:gd name="adj3" fmla="val 16667"/>
                </a:avLst>
              </a:prstGeom>
              <a:ln w="19050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rPr>
                  <a:t>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ounded Rectangular Callout 17">
                <a:extLst>
                  <a:ext uri="{FF2B5EF4-FFF2-40B4-BE49-F238E27FC236}">
                    <a16:creationId xmlns:a16="http://schemas.microsoft.com/office/drawing/2014/main" id="{3ABA8765-F375-4B36-A0F7-EB1144399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012" y="4649636"/>
                <a:ext cx="1121910" cy="447908"/>
              </a:xfrm>
              <a:prstGeom prst="wedgeRoundRectCallout">
                <a:avLst>
                  <a:gd name="adj1" fmla="val -69046"/>
                  <a:gd name="adj2" fmla="val -61650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9A877CE1-AD5A-4A07-A9AD-CCD061640183}"/>
              </a:ext>
            </a:extLst>
          </p:cNvPr>
          <p:cNvGrpSpPr/>
          <p:nvPr/>
        </p:nvGrpSpPr>
        <p:grpSpPr>
          <a:xfrm>
            <a:off x="5302964" y="4323200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21" name="Diamond 20">
              <a:extLst>
                <a:ext uri="{FF2B5EF4-FFF2-40B4-BE49-F238E27FC236}">
                  <a16:creationId xmlns:a16="http://schemas.microsoft.com/office/drawing/2014/main" id="{5D7BCC73-1CFD-4034-9679-D6FDD70332D8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95340D9E-FB26-4CE9-B230-D615EB566C5C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DFF6D25C-A4F6-448E-BB02-C06761A03959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7530EFED-1491-489B-BFB5-3E1E1F5BF632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5BCA3D1B-38D3-4330-8C49-DE7156E10900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A5464E-7DA3-4357-BEFF-C5759AE5E336}"/>
              </a:ext>
            </a:extLst>
          </p:cNvPr>
          <p:cNvGrpSpPr/>
          <p:nvPr/>
        </p:nvGrpSpPr>
        <p:grpSpPr>
          <a:xfrm>
            <a:off x="7595996" y="2974733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ED2267F5-B267-4C14-A4C1-A9EE54C32F6C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3CADB516-81F4-4BBE-8158-9E0D78B5C14B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8C4C8633-D3F1-42BC-8A78-9E214C69E624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688CA0E7-F823-48AF-AFE4-256B4CF8D26D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E45A0542-D784-4778-8FB1-CC3D7C805121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3E72E8-9547-4F3F-BB52-3020209D8607}"/>
              </a:ext>
            </a:extLst>
          </p:cNvPr>
          <p:cNvGrpSpPr/>
          <p:nvPr/>
        </p:nvGrpSpPr>
        <p:grpSpPr>
          <a:xfrm>
            <a:off x="2779442" y="5299074"/>
            <a:ext cx="548640" cy="552451"/>
            <a:chOff x="4571999" y="2501263"/>
            <a:chExt cx="548640" cy="552451"/>
          </a:xfrm>
          <a:solidFill>
            <a:schemeClr val="bg2">
              <a:lumMod val="25000"/>
            </a:schemeClr>
          </a:solidFill>
          <a:effectLst>
            <a:glow rad="101600">
              <a:schemeClr val="bg1">
                <a:alpha val="60000"/>
              </a:schemeClr>
            </a:glow>
          </a:effectLst>
        </p:grpSpPr>
        <p:sp>
          <p:nvSpPr>
            <p:cNvPr id="39" name="Diamond 38">
              <a:extLst>
                <a:ext uri="{FF2B5EF4-FFF2-40B4-BE49-F238E27FC236}">
                  <a16:creationId xmlns:a16="http://schemas.microsoft.com/office/drawing/2014/main" id="{A52A7FA1-49D4-4A66-B966-E376FDD75556}"/>
                </a:ext>
              </a:extLst>
            </p:cNvPr>
            <p:cNvSpPr/>
            <p:nvPr/>
          </p:nvSpPr>
          <p:spPr>
            <a:xfrm>
              <a:off x="4571999" y="2505074"/>
              <a:ext cx="548640" cy="548640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936C65F1-1E96-4832-B7D5-6D19A18675B3}"/>
                </a:ext>
              </a:extLst>
            </p:cNvPr>
            <p:cNvSpPr/>
            <p:nvPr/>
          </p:nvSpPr>
          <p:spPr>
            <a:xfrm>
              <a:off x="4572292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Triangle 40">
              <a:extLst>
                <a:ext uri="{FF2B5EF4-FFF2-40B4-BE49-F238E27FC236}">
                  <a16:creationId xmlns:a16="http://schemas.microsoft.com/office/drawing/2014/main" id="{5F73CDA7-C1ED-4F1E-94AF-26E016A4AB2A}"/>
                </a:ext>
              </a:extLst>
            </p:cNvPr>
            <p:cNvSpPr/>
            <p:nvPr/>
          </p:nvSpPr>
          <p:spPr>
            <a:xfrm rot="16200000">
              <a:off x="4892039" y="2825114"/>
              <a:ext cx="228600" cy="228600"/>
            </a:xfrm>
            <a:prstGeom prst="rt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Triangle 41">
              <a:extLst>
                <a:ext uri="{FF2B5EF4-FFF2-40B4-BE49-F238E27FC236}">
                  <a16:creationId xmlns:a16="http://schemas.microsoft.com/office/drawing/2014/main" id="{36568EC9-D280-44A7-9741-D67979037391}"/>
                </a:ext>
              </a:extLst>
            </p:cNvPr>
            <p:cNvSpPr/>
            <p:nvPr/>
          </p:nvSpPr>
          <p:spPr>
            <a:xfrm flipV="1">
              <a:off x="4572292" y="2501263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ight Triangle 42">
              <a:extLst>
                <a:ext uri="{FF2B5EF4-FFF2-40B4-BE49-F238E27FC236}">
                  <a16:creationId xmlns:a16="http://schemas.microsoft.com/office/drawing/2014/main" id="{C727E028-7595-4086-AD28-DB0FA8F0337D}"/>
                </a:ext>
              </a:extLst>
            </p:cNvPr>
            <p:cNvSpPr/>
            <p:nvPr/>
          </p:nvSpPr>
          <p:spPr>
            <a:xfrm rot="10800000">
              <a:off x="4892039" y="2501263"/>
              <a:ext cx="228600" cy="228600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D9BF4FF-E8C5-4CEF-BD18-0254470AC754}"/>
              </a:ext>
            </a:extLst>
          </p:cNvPr>
          <p:cNvGrpSpPr/>
          <p:nvPr/>
        </p:nvGrpSpPr>
        <p:grpSpPr>
          <a:xfrm>
            <a:off x="3328081" y="2340851"/>
            <a:ext cx="3837841" cy="1551573"/>
            <a:chOff x="3328081" y="2340851"/>
            <a:chExt cx="3837841" cy="15515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ounded Rectangular Callout 17">
                  <a:extLst>
                    <a:ext uri="{FF2B5EF4-FFF2-40B4-BE49-F238E27FC236}">
                      <a16:creationId xmlns:a16="http://schemas.microsoft.com/office/drawing/2014/main" id="{BF060CEB-E401-4BEE-86D2-3F028277470E}"/>
                    </a:ext>
                  </a:extLst>
                </p:cNvPr>
                <p:cNvSpPr/>
                <p:nvPr/>
              </p:nvSpPr>
              <p:spPr>
                <a:xfrm>
                  <a:off x="5531857" y="3444516"/>
                  <a:ext cx="1634065" cy="447908"/>
                </a:xfrm>
                <a:prstGeom prst="wedgeRoundRectCallout">
                  <a:avLst>
                    <a:gd name="adj1" fmla="val -54685"/>
                    <a:gd name="adj2" fmla="val 139258"/>
                    <a:gd name="adj3" fmla="val 16667"/>
                  </a:avLst>
                </a:prstGeom>
                <a:ln w="19050">
                  <a:solidFill>
                    <a:schemeClr val="tx2">
                      <a:lumMod val="75000"/>
                      <a:lumOff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" panose="02040503050406030204" pitchFamily="18" charset="0"/>
                    </a:rPr>
                    <a:t>Sensor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4" name="Rounded Rectangular Callout 17">
                  <a:extLst>
                    <a:ext uri="{FF2B5EF4-FFF2-40B4-BE49-F238E27FC236}">
                      <a16:creationId xmlns:a16="http://schemas.microsoft.com/office/drawing/2014/main" id="{BF060CEB-E401-4BEE-86D2-3F02827747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1857" y="3444516"/>
                  <a:ext cx="1634065" cy="447908"/>
                </a:xfrm>
                <a:prstGeom prst="wedgeRoundRectCallout">
                  <a:avLst>
                    <a:gd name="adj1" fmla="val -54685"/>
                    <a:gd name="adj2" fmla="val 139258"/>
                    <a:gd name="adj3" fmla="val 16667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 w="19050">
                  <a:solidFill>
                    <a:schemeClr val="tx2">
                      <a:lumMod val="75000"/>
                      <a:lumOff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ounded Rectangular Callout 17">
                  <a:extLst>
                    <a:ext uri="{FF2B5EF4-FFF2-40B4-BE49-F238E27FC236}">
                      <a16:creationId xmlns:a16="http://schemas.microsoft.com/office/drawing/2014/main" id="{D33681F5-BBCC-4F87-854B-54227A2AC2B0}"/>
                    </a:ext>
                  </a:extLst>
                </p:cNvPr>
                <p:cNvSpPr/>
                <p:nvPr/>
              </p:nvSpPr>
              <p:spPr>
                <a:xfrm>
                  <a:off x="3328081" y="2340851"/>
                  <a:ext cx="2121759" cy="1299725"/>
                </a:xfrm>
                <a:prstGeom prst="wedgeRoundRectCallout">
                  <a:avLst>
                    <a:gd name="adj1" fmla="val 49064"/>
                    <a:gd name="adj2" fmla="val 100982"/>
                    <a:gd name="adj3" fmla="val 16667"/>
                  </a:avLst>
                </a:prstGeom>
                <a:ln w="19050">
                  <a:solidFill>
                    <a:schemeClr val="tx2">
                      <a:lumMod val="75000"/>
                      <a:lumOff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  <a:latin typeface="Cambria" panose="02040503050406030204" pitchFamily="18" charset="0"/>
                    </a:rPr>
                    <a:t>Sensor presence</a:t>
                  </a:r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" panose="02040503050406030204" pitchFamily="18" charset="0"/>
                    </a:rPr>
                    <a:t> binary matrix </a:t>
                  </a:r>
                  <a14:m>
                    <m:oMath xmlns:m="http://schemas.openxmlformats.org/officeDocument/2006/math">
                      <m:r>
                        <a:rPr lang="en-US" b="1" i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</m:oMath>
                  </a14:m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" panose="02040503050406030204" pitchFamily="18" charset="0"/>
                    </a:rPr>
                    <a:t> iff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" panose="02040503050406030204" pitchFamily="18" charset="0"/>
                    </a:rPr>
                    <a:t> is </a:t>
                  </a:r>
                  <a:r>
                    <a:rPr lang="en-US" b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Cambria" panose="02040503050406030204" pitchFamily="18" charset="0"/>
                    </a:rPr>
                    <a:t>present</a:t>
                  </a:r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" panose="02040503050406030204" pitchFamily="18" charset="0"/>
                    </a:rPr>
                    <a:t> 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Rounded Rectangular Callout 17">
                  <a:extLst>
                    <a:ext uri="{FF2B5EF4-FFF2-40B4-BE49-F238E27FC236}">
                      <a16:creationId xmlns:a16="http://schemas.microsoft.com/office/drawing/2014/main" id="{D33681F5-BBCC-4F87-854B-54227A2AC2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8081" y="2340851"/>
                  <a:ext cx="2121759" cy="1299725"/>
                </a:xfrm>
                <a:prstGeom prst="wedgeRoundRectCallout">
                  <a:avLst>
                    <a:gd name="adj1" fmla="val 49064"/>
                    <a:gd name="adj2" fmla="val 100982"/>
                    <a:gd name="adj3" fmla="val 16667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chemeClr val="tx2">
                      <a:lumMod val="75000"/>
                      <a:lumOff val="2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6251713" y="0"/>
            <a:ext cx="2892287" cy="2974357"/>
            <a:chOff x="6251713" y="0"/>
            <a:chExt cx="2892287" cy="2974357"/>
          </a:xfrm>
        </p:grpSpPr>
        <p:sp>
          <p:nvSpPr>
            <p:cNvPr id="16" name="Rectangle 15"/>
            <p:cNvSpPr/>
            <p:nvPr/>
          </p:nvSpPr>
          <p:spPr>
            <a:xfrm>
              <a:off x="6251713" y="0"/>
              <a:ext cx="2892287" cy="297435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https://lh6.googleusercontent.com/MmZT86ASWTZJ7YHClVLqmpQtYIpEhLcWYh9AFKp-8A33mbNjlhaqML2vhIHoXeEYDvw9sAKPvRin869ao5hi_1rBljYmzjYdZ4VtkHxCk5LtyVT8whTnQInMwd557B6ueVCQbKmIae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4516" y="562771"/>
              <a:ext cx="1371600" cy="1434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421907" y="850956"/>
              <a:ext cx="1354203" cy="1920755"/>
              <a:chOff x="6421907" y="850956"/>
              <a:chExt cx="1354203" cy="1920755"/>
            </a:xfrm>
          </p:grpSpPr>
          <p:sp>
            <p:nvSpPr>
              <p:cNvPr id="17" name="Right Arrow 16"/>
              <p:cNvSpPr/>
              <p:nvPr/>
            </p:nvSpPr>
            <p:spPr>
              <a:xfrm>
                <a:off x="6669156" y="945968"/>
                <a:ext cx="457200" cy="274320"/>
              </a:xfrm>
              <a:prstGeom prst="rightArrow">
                <a:avLst>
                  <a:gd name="adj1" fmla="val 50000"/>
                  <a:gd name="adj2" fmla="val 111033"/>
                </a:avLst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ight Arrow 45"/>
              <p:cNvSpPr/>
              <p:nvPr/>
            </p:nvSpPr>
            <p:spPr>
              <a:xfrm rot="16200000" flipV="1">
                <a:off x="7388484" y="2088514"/>
                <a:ext cx="457200" cy="274320"/>
              </a:xfrm>
              <a:prstGeom prst="rightArrow">
                <a:avLst>
                  <a:gd name="adj1" fmla="val 50000"/>
                  <a:gd name="adj2" fmla="val 111033"/>
                </a:avLst>
              </a:prstGeom>
              <a:solidFill>
                <a:schemeClr val="tx2">
                  <a:lumMod val="25000"/>
                  <a:lumOff val="75000"/>
                </a:schemeClr>
              </a:solidFill>
              <a:ln w="19050"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6421907" y="850956"/>
                    <a:ext cx="31805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21907" y="850956"/>
                    <a:ext cx="318052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7458058" y="2402379"/>
                    <a:ext cx="31805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oMath>
                      </m:oMathPara>
                    </a14:m>
                    <a:endParaRPr lang="en-US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58058" y="2402379"/>
                    <a:ext cx="318052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05685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2946</TotalTime>
  <Words>2454</Words>
  <Application>Microsoft Macintosh PowerPoint</Application>
  <PresentationFormat>On-screen Show (4:3)</PresentationFormat>
  <Paragraphs>485</Paragraphs>
  <Slides>38</Slides>
  <Notes>14</Notes>
  <HiddenSlides>6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Cambria</vt:lpstr>
      <vt:lpstr>Cambria Math</vt:lpstr>
      <vt:lpstr>Franklin Gothic Book</vt:lpstr>
      <vt:lpstr>Lucida Handwriting</vt:lpstr>
      <vt:lpstr>Wingdings</vt:lpstr>
      <vt:lpstr>Crop</vt:lpstr>
      <vt:lpstr>Spatiotemporal Scheduling for Crowd Augmented Urban Sensing</vt:lpstr>
      <vt:lpstr>Motivation</vt:lpstr>
      <vt:lpstr>Spatiotemporal scheduling</vt:lpstr>
      <vt:lpstr>Related work</vt:lpstr>
      <vt:lpstr>Online scheduling approach</vt:lpstr>
      <vt:lpstr>Spatiotemporal scheduling</vt:lpstr>
      <vt:lpstr>Problem formulation</vt:lpstr>
      <vt:lpstr>Problem formulation</vt:lpstr>
      <vt:lpstr>Problem formulation</vt:lpstr>
      <vt:lpstr>Problem formulation</vt:lpstr>
      <vt:lpstr>Problem formulation</vt:lpstr>
      <vt:lpstr>Problem formulation</vt:lpstr>
      <vt:lpstr>Problem formulation</vt:lpstr>
      <vt:lpstr>Performance model</vt:lpstr>
      <vt:lpstr>Benefit: Utility</vt:lpstr>
      <vt:lpstr>Benefit: Coverage</vt:lpstr>
      <vt:lpstr>Cost: Number of active nodes</vt:lpstr>
      <vt:lpstr>Constraint: Data quota</vt:lpstr>
      <vt:lpstr>Multi-objective optimization</vt:lpstr>
      <vt:lpstr>Spatiotemporal scheduling</vt:lpstr>
      <vt:lpstr>Naïve: Activating everything </vt:lpstr>
      <vt:lpstr>Naïve: “Random” (utility first)</vt:lpstr>
      <vt:lpstr>Highest score first</vt:lpstr>
      <vt:lpstr>Highest score first</vt:lpstr>
      <vt:lpstr>Lyapunov control</vt:lpstr>
      <vt:lpstr>SCALECycle platform</vt:lpstr>
      <vt:lpstr>SCALECycle architecture</vt:lpstr>
      <vt:lpstr>Initial measurements</vt:lpstr>
      <vt:lpstr>Initial measurements</vt:lpstr>
      <vt:lpstr>Performance evaluation</vt:lpstr>
      <vt:lpstr>Simulation setup</vt:lpstr>
      <vt:lpstr>Performance evaluation</vt:lpstr>
      <vt:lpstr>Results</vt:lpstr>
      <vt:lpstr>Results</vt:lpstr>
      <vt:lpstr>Results</vt:lpstr>
      <vt:lpstr>Conclusion</vt:lpstr>
      <vt:lpstr>Questions?</vt:lpstr>
      <vt:lpstr>Spatiotemporal Scheduling for Crowd Augmented Urban Sensing</vt:lpstr>
    </vt:vector>
  </TitlesOfParts>
  <Company>University of California Irvine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Spatiotemporal Scheduling for Crowd Augmented Urban Sensing</dc:title>
  <dc:creator>Administrator</dc:creator>
  <cp:lastModifiedBy>Qiuxi Zhu</cp:lastModifiedBy>
  <cp:revision>347</cp:revision>
  <dcterms:created xsi:type="dcterms:W3CDTF">2016-03-09T23:58:20Z</dcterms:created>
  <dcterms:modified xsi:type="dcterms:W3CDTF">2018-04-19T18:31:26Z</dcterms:modified>
</cp:coreProperties>
</file>