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138.jpg" ContentType="image/png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21" r:id="rId1"/>
  </p:sldMasterIdLst>
  <p:notesMasterIdLst>
    <p:notesMasterId r:id="rId65"/>
  </p:notesMasterIdLst>
  <p:handoutMasterIdLst>
    <p:handoutMasterId r:id="rId66"/>
  </p:handoutMasterIdLst>
  <p:sldIdLst>
    <p:sldId id="256" r:id="rId2"/>
    <p:sldId id="380" r:id="rId3"/>
    <p:sldId id="337" r:id="rId4"/>
    <p:sldId id="271" r:id="rId5"/>
    <p:sldId id="273" r:id="rId6"/>
    <p:sldId id="318" r:id="rId7"/>
    <p:sldId id="341" r:id="rId8"/>
    <p:sldId id="339" r:id="rId9"/>
    <p:sldId id="338" r:id="rId10"/>
    <p:sldId id="340" r:id="rId11"/>
    <p:sldId id="285" r:id="rId12"/>
    <p:sldId id="366" r:id="rId13"/>
    <p:sldId id="362" r:id="rId14"/>
    <p:sldId id="388" r:id="rId15"/>
    <p:sldId id="369" r:id="rId16"/>
    <p:sldId id="325" r:id="rId17"/>
    <p:sldId id="281" r:id="rId18"/>
    <p:sldId id="269" r:id="rId19"/>
    <p:sldId id="266" r:id="rId20"/>
    <p:sldId id="361" r:id="rId21"/>
    <p:sldId id="270" r:id="rId22"/>
    <p:sldId id="360" r:id="rId23"/>
    <p:sldId id="317" r:id="rId24"/>
    <p:sldId id="389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75" r:id="rId33"/>
    <p:sldId id="367" r:id="rId34"/>
    <p:sldId id="349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90" r:id="rId44"/>
    <p:sldId id="288" r:id="rId45"/>
    <p:sldId id="363" r:id="rId46"/>
    <p:sldId id="289" r:id="rId47"/>
    <p:sldId id="370" r:id="rId48"/>
    <p:sldId id="384" r:id="rId49"/>
    <p:sldId id="373" r:id="rId50"/>
    <p:sldId id="371" r:id="rId51"/>
    <p:sldId id="372" r:id="rId52"/>
    <p:sldId id="386" r:id="rId53"/>
    <p:sldId id="393" r:id="rId54"/>
    <p:sldId id="376" r:id="rId55"/>
    <p:sldId id="377" r:id="rId56"/>
    <p:sldId id="396" r:id="rId57"/>
    <p:sldId id="378" r:id="rId58"/>
    <p:sldId id="379" r:id="rId59"/>
    <p:sldId id="397" r:id="rId60"/>
    <p:sldId id="391" r:id="rId61"/>
    <p:sldId id="394" r:id="rId62"/>
    <p:sldId id="392" r:id="rId63"/>
    <p:sldId id="296" r:id="rId64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(10-15m)" id="{EC666C45-DFB2-7949-8FD0-E2904A510CC0}">
          <p14:sldIdLst>
            <p14:sldId id="256"/>
            <p14:sldId id="380"/>
            <p14:sldId id="337"/>
            <p14:sldId id="271"/>
            <p14:sldId id="273"/>
            <p14:sldId id="318"/>
            <p14:sldId id="341"/>
            <p14:sldId id="339"/>
            <p14:sldId id="338"/>
            <p14:sldId id="340"/>
          </p14:sldIdLst>
        </p14:section>
        <p14:section name="Proposal (5-10m)" id="{4C5D3EB4-A1BE-2D4C-9190-CF68C3F656AD}">
          <p14:sldIdLst>
            <p14:sldId id="285"/>
            <p14:sldId id="366"/>
            <p14:sldId id="362"/>
            <p14:sldId id="388"/>
            <p14:sldId id="369"/>
          </p14:sldIdLst>
        </p14:section>
        <p14:section name="GeoCRON (5-10m)" id="{EA41FB37-A01B-164C-818D-72FCDEC8024C}">
          <p14:sldIdLst>
            <p14:sldId id="325"/>
            <p14:sldId id="281"/>
            <p14:sldId id="269"/>
            <p14:sldId id="266"/>
            <p14:sldId id="361"/>
            <p14:sldId id="270"/>
            <p14:sldId id="360"/>
            <p14:sldId id="317"/>
          </p14:sldIdLst>
        </p14:section>
        <p14:section name="RIDE (5-10m)" id="{04E7BB70-EE03-A743-975A-2F0A59F94787}">
          <p14:sldIdLst>
            <p14:sldId id="389"/>
            <p14:sldId id="342"/>
            <p14:sldId id="343"/>
            <p14:sldId id="344"/>
            <p14:sldId id="345"/>
            <p14:sldId id="346"/>
            <p14:sldId id="347"/>
            <p14:sldId id="348"/>
            <p14:sldId id="375"/>
            <p14:sldId id="367"/>
            <p14:sldId id="349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</p14:sldIdLst>
        </p14:section>
        <p14:section name="FireDeX (25m)" id="{3795E76B-4B33-604B-A7C6-352155BC7CFE}">
          <p14:sldIdLst>
            <p14:sldId id="390"/>
            <p14:sldId id="288"/>
            <p14:sldId id="363"/>
            <p14:sldId id="289"/>
            <p14:sldId id="370"/>
            <p14:sldId id="384"/>
            <p14:sldId id="373"/>
            <p14:sldId id="371"/>
            <p14:sldId id="372"/>
            <p14:sldId id="386"/>
            <p14:sldId id="393"/>
            <p14:sldId id="376"/>
            <p14:sldId id="377"/>
            <p14:sldId id="396"/>
            <p14:sldId id="378"/>
            <p14:sldId id="379"/>
          </p14:sldIdLst>
        </p14:section>
        <p14:section name="Conclusion (5m)" id="{AD922762-D730-1946-A09F-B1C232AA09E3}">
          <p14:sldIdLst>
            <p14:sldId id="397"/>
            <p14:sldId id="391"/>
            <p14:sldId id="394"/>
            <p14:sldId id="392"/>
            <p14:sldId id="296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yle Benson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4" autoAdjust="0"/>
    <p:restoredTop sz="86587" autoAdjust="0"/>
  </p:normalViewPr>
  <p:slideViewPr>
    <p:cSldViewPr snapToGrid="0" snapToObjects="1">
      <p:cViewPr>
        <p:scale>
          <a:sx n="125" d="100"/>
          <a:sy n="125" d="100"/>
        </p:scale>
        <p:origin x="-1016" y="-336"/>
      </p:cViewPr>
      <p:guideLst>
        <p:guide orient="horz" pos="186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commentAuthors" Target="commentAuthors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3-19T13:40:52.392" idx="6">
    <p:pos x="2658" y="1641"/>
    <p:text>carry redundancy to RIDE</p:text>
  </p:cm>
</p:cmLst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image" Target="../media/image115.png"/><Relationship Id="rId2" Type="http://schemas.openxmlformats.org/officeDocument/2006/relationships/image" Target="../media/image1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image" Target="../media/image115.png"/><Relationship Id="rId2" Type="http://schemas.openxmlformats.org/officeDocument/2006/relationships/image" Target="../media/image1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3D55D-E73C-904F-AC79-6CF2D743435B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7462C-6D37-A144-A2FB-BD004857230E}">
      <dgm:prSet phldrT="[Text]"/>
      <dgm:spPr/>
      <dgm:t>
        <a:bodyPr/>
        <a:lstStyle/>
        <a:p>
          <a:r>
            <a:rPr lang="en-US" dirty="0" smtClean="0"/>
            <a:t>Background</a:t>
          </a:r>
          <a:endParaRPr lang="en-US" dirty="0"/>
        </a:p>
      </dgm:t>
    </dgm:pt>
    <dgm:pt modelId="{A1FC6AC4-A70B-CF40-A57C-6FD4E667849D}" type="parTrans" cxnId="{E9B9126A-E1DC-5046-B201-34EBE26AC16D}">
      <dgm:prSet/>
      <dgm:spPr/>
      <dgm:t>
        <a:bodyPr/>
        <a:lstStyle/>
        <a:p>
          <a:endParaRPr lang="en-US"/>
        </a:p>
      </dgm:t>
    </dgm:pt>
    <dgm:pt modelId="{75F7BF25-B762-C34D-824A-7F30DE57A841}" type="sibTrans" cxnId="{E9B9126A-E1DC-5046-B201-34EBE26AC16D}">
      <dgm:prSet/>
      <dgm:spPr/>
      <dgm:t>
        <a:bodyPr/>
        <a:lstStyle/>
        <a:p>
          <a:endParaRPr lang="en-US"/>
        </a:p>
      </dgm:t>
    </dgm:pt>
    <dgm:pt modelId="{8EBDA7E4-CEDA-9C4F-B0DD-2164CDAAEBB3}">
      <dgm:prSet phldrT="[Text]"/>
      <dgm:spPr/>
      <dgm:t>
        <a:bodyPr/>
        <a:lstStyle/>
        <a:p>
          <a:r>
            <a:rPr lang="en-US" dirty="0" smtClean="0"/>
            <a:t>Proposed Middleware</a:t>
          </a:r>
          <a:endParaRPr lang="en-US" dirty="0"/>
        </a:p>
      </dgm:t>
    </dgm:pt>
    <dgm:pt modelId="{6C4437D4-9131-C043-9BB0-F945CF32E1CC}" type="parTrans" cxnId="{B8BE8C46-2AD5-2B41-8766-12153D86C236}">
      <dgm:prSet/>
      <dgm:spPr/>
      <dgm:t>
        <a:bodyPr/>
        <a:lstStyle/>
        <a:p>
          <a:endParaRPr lang="en-US"/>
        </a:p>
      </dgm:t>
    </dgm:pt>
    <dgm:pt modelId="{60C591CF-083A-CF47-9E7A-54CF5B1D48D2}" type="sibTrans" cxnId="{B8BE8C46-2AD5-2B41-8766-12153D86C236}">
      <dgm:prSet/>
      <dgm:spPr/>
      <dgm:t>
        <a:bodyPr/>
        <a:lstStyle/>
        <a:p>
          <a:endParaRPr lang="en-US"/>
        </a:p>
      </dgm:t>
    </dgm:pt>
    <dgm:pt modelId="{8BE497A7-588E-5D44-BDB0-0CC6B929940B}">
      <dgm:prSet phldrT="[Text]"/>
      <dgm:spPr/>
      <dgm:t>
        <a:bodyPr/>
        <a:lstStyle/>
        <a:p>
          <a:r>
            <a:rPr lang="en-US" dirty="0" smtClean="0"/>
            <a:t>Geo-aware overlays for cloud data collection</a:t>
          </a:r>
          <a:endParaRPr lang="en-US" dirty="0"/>
        </a:p>
      </dgm:t>
    </dgm:pt>
    <dgm:pt modelId="{C683FE95-C096-3E4D-BAB7-39266336F135}" type="parTrans" cxnId="{218DF463-BB80-4C4E-BA28-246C984107BE}">
      <dgm:prSet/>
      <dgm:spPr/>
      <dgm:t>
        <a:bodyPr/>
        <a:lstStyle/>
        <a:p>
          <a:endParaRPr lang="en-US"/>
        </a:p>
      </dgm:t>
    </dgm:pt>
    <dgm:pt modelId="{49926C77-2B04-934B-BB4A-E8F43939E040}" type="sibTrans" cxnId="{218DF463-BB80-4C4E-BA28-246C984107BE}">
      <dgm:prSet/>
      <dgm:spPr/>
      <dgm:t>
        <a:bodyPr/>
        <a:lstStyle/>
        <a:p>
          <a:endParaRPr lang="en-US"/>
        </a:p>
      </dgm:t>
    </dgm:pt>
    <dgm:pt modelId="{2FD032AD-44A5-0C4C-BCD6-E0E64A22A57C}">
      <dgm:prSet phldrT="[Text]"/>
      <dgm:spPr/>
      <dgm:t>
        <a:bodyPr/>
        <a:lstStyle/>
        <a:p>
          <a:r>
            <a:rPr lang="en-US" dirty="0" err="1" smtClean="0"/>
            <a:t>IoT</a:t>
          </a:r>
          <a:r>
            <a:rPr lang="en-US" dirty="0" smtClean="0"/>
            <a:t> Data Exchange</a:t>
          </a:r>
          <a:endParaRPr lang="en-US" dirty="0"/>
        </a:p>
      </dgm:t>
    </dgm:pt>
    <dgm:pt modelId="{96268709-D06F-6745-B987-86BE776E10E6}" type="parTrans" cxnId="{6E0B6281-5E38-EE4D-82E4-02503C74A811}">
      <dgm:prSet/>
      <dgm:spPr/>
      <dgm:t>
        <a:bodyPr/>
        <a:lstStyle/>
        <a:p>
          <a:endParaRPr lang="en-US"/>
        </a:p>
      </dgm:t>
    </dgm:pt>
    <dgm:pt modelId="{0378101C-781C-054C-A852-7A6D2CF5E28D}" type="sibTrans" cxnId="{6E0B6281-5E38-EE4D-82E4-02503C74A811}">
      <dgm:prSet/>
      <dgm:spPr/>
      <dgm:t>
        <a:bodyPr/>
        <a:lstStyle/>
        <a:p>
          <a:endParaRPr lang="en-US"/>
        </a:p>
      </dgm:t>
    </dgm:pt>
    <dgm:pt modelId="{72C4783A-1270-904A-B5B0-5D95D4BCA85E}">
      <dgm:prSet phldrT="[Text]"/>
      <dgm:spPr/>
      <dgm:t>
        <a:bodyPr/>
        <a:lstStyle/>
        <a:p>
          <a:r>
            <a:rPr lang="en-US" dirty="0" smtClean="0"/>
            <a:t>Our Experiences</a:t>
          </a:r>
          <a:endParaRPr lang="en-US" dirty="0"/>
        </a:p>
      </dgm:t>
    </dgm:pt>
    <dgm:pt modelId="{AF8F1549-7B04-FB4C-A8C3-0DB1435DD122}" type="parTrans" cxnId="{193FC925-72B0-0347-8A86-6BE8316C2C5D}">
      <dgm:prSet/>
      <dgm:spPr/>
      <dgm:t>
        <a:bodyPr/>
        <a:lstStyle/>
        <a:p>
          <a:endParaRPr lang="en-US"/>
        </a:p>
      </dgm:t>
    </dgm:pt>
    <dgm:pt modelId="{911AB675-F1B2-1648-8EED-557A68D70994}" type="sibTrans" cxnId="{193FC925-72B0-0347-8A86-6BE8316C2C5D}">
      <dgm:prSet/>
      <dgm:spPr/>
      <dgm:t>
        <a:bodyPr/>
        <a:lstStyle/>
        <a:p>
          <a:endParaRPr lang="en-US"/>
        </a:p>
      </dgm:t>
    </dgm:pt>
    <dgm:pt modelId="{6751804B-F419-9E44-B1E0-29D9E0B1E745}">
      <dgm:prSet phldrT="[Text]"/>
      <dgm:spPr/>
      <dgm:t>
        <a:bodyPr/>
        <a:lstStyle/>
        <a:p>
          <a:r>
            <a:rPr lang="en-US" dirty="0" smtClean="0"/>
            <a:t>Motivating </a:t>
          </a:r>
          <a:r>
            <a:rPr lang="en-US" b="1" dirty="0" smtClean="0"/>
            <a:t>Resilience</a:t>
          </a:r>
          <a:r>
            <a:rPr lang="en-US" dirty="0" smtClean="0"/>
            <a:t> Challenges in mission-critical scenarios</a:t>
          </a:r>
          <a:endParaRPr lang="en-US" dirty="0"/>
        </a:p>
      </dgm:t>
    </dgm:pt>
    <dgm:pt modelId="{1B4B21BB-209B-FE44-A553-FE2ED44329F5}" type="parTrans" cxnId="{83B31C11-AD8F-8B4D-953C-E5AC33621E81}">
      <dgm:prSet/>
      <dgm:spPr/>
      <dgm:t>
        <a:bodyPr/>
        <a:lstStyle/>
        <a:p>
          <a:endParaRPr lang="en-US"/>
        </a:p>
      </dgm:t>
    </dgm:pt>
    <dgm:pt modelId="{BD149C7E-D13E-2143-982E-0A9B766A8789}" type="sibTrans" cxnId="{83B31C11-AD8F-8B4D-953C-E5AC33621E81}">
      <dgm:prSet/>
      <dgm:spPr/>
      <dgm:t>
        <a:bodyPr/>
        <a:lstStyle/>
        <a:p>
          <a:endParaRPr lang="en-US"/>
        </a:p>
      </dgm:t>
    </dgm:pt>
    <dgm:pt modelId="{2BF8BADA-EF6E-C64B-9418-C0D25B1E59D1}">
      <dgm:prSet phldrT="[Text]"/>
      <dgm:spPr/>
      <dgm:t>
        <a:bodyPr/>
        <a:lstStyle/>
        <a:p>
          <a:r>
            <a:rPr lang="en-US" dirty="0" smtClean="0"/>
            <a:t>Edge fail-over and local alerting</a:t>
          </a:r>
          <a:endParaRPr lang="en-US" dirty="0"/>
        </a:p>
      </dgm:t>
    </dgm:pt>
    <dgm:pt modelId="{36ADD91C-2552-6C47-8C5D-9645FCB1D03C}" type="parTrans" cxnId="{967F4F4A-7386-6647-9921-D50B9F4D1974}">
      <dgm:prSet/>
      <dgm:spPr/>
      <dgm:t>
        <a:bodyPr/>
        <a:lstStyle/>
        <a:p>
          <a:endParaRPr lang="en-US"/>
        </a:p>
      </dgm:t>
    </dgm:pt>
    <dgm:pt modelId="{50B68E0E-4993-9B41-838E-7A41FF623F22}" type="sibTrans" cxnId="{967F4F4A-7386-6647-9921-D50B9F4D1974}">
      <dgm:prSet/>
      <dgm:spPr/>
      <dgm:t>
        <a:bodyPr/>
        <a:lstStyle/>
        <a:p>
          <a:endParaRPr lang="en-US"/>
        </a:p>
      </dgm:t>
    </dgm:pt>
    <dgm:pt modelId="{FBB09AE1-CF9C-8042-AC99-C70606BF225F}">
      <dgm:prSet phldrT="[Text]"/>
      <dgm:spPr/>
      <dgm:t>
        <a:bodyPr/>
        <a:lstStyle/>
        <a:p>
          <a:r>
            <a:rPr lang="en-US" dirty="0" smtClean="0"/>
            <a:t>Information prioritization to address resource constraints</a:t>
          </a:r>
          <a:endParaRPr lang="en-US" dirty="0"/>
        </a:p>
      </dgm:t>
    </dgm:pt>
    <dgm:pt modelId="{977D9244-E353-BA4E-9C4D-0FDAFE0285D7}" type="parTrans" cxnId="{99AC4CEE-3836-0648-823F-59BF41621BC7}">
      <dgm:prSet/>
      <dgm:spPr/>
      <dgm:t>
        <a:bodyPr/>
        <a:lstStyle/>
        <a:p>
          <a:endParaRPr lang="en-US"/>
        </a:p>
      </dgm:t>
    </dgm:pt>
    <dgm:pt modelId="{106E4F7F-DBC3-2F46-A088-A88E3F300F75}" type="sibTrans" cxnId="{99AC4CEE-3836-0648-823F-59BF41621BC7}">
      <dgm:prSet/>
      <dgm:spPr/>
      <dgm:t>
        <a:bodyPr/>
        <a:lstStyle/>
        <a:p>
          <a:endParaRPr lang="en-US"/>
        </a:p>
      </dgm:t>
    </dgm:pt>
    <dgm:pt modelId="{5D819C82-E0A7-7E47-8E96-C5657F7E9354}">
      <dgm:prSet phldrT="[Text]"/>
      <dgm:spPr/>
      <dgm:t>
        <a:bodyPr/>
        <a:lstStyle/>
        <a:p>
          <a:r>
            <a:rPr lang="en-US" dirty="0" smtClean="0"/>
            <a:t>Network &amp; application-awareness, SDN &amp; edge computing</a:t>
          </a:r>
          <a:endParaRPr lang="en-US" dirty="0"/>
        </a:p>
      </dgm:t>
    </dgm:pt>
    <dgm:pt modelId="{9DB3BA64-C060-F747-AFD1-6FB10C5007AF}" type="parTrans" cxnId="{D83DADD6-8AC7-A44D-B07A-619F0D6D4C87}">
      <dgm:prSet/>
      <dgm:spPr/>
      <dgm:t>
        <a:bodyPr/>
        <a:lstStyle/>
        <a:p>
          <a:endParaRPr lang="en-US"/>
        </a:p>
      </dgm:t>
    </dgm:pt>
    <dgm:pt modelId="{B5725DC0-5DE2-084B-88DE-E26A7C5BAB31}" type="sibTrans" cxnId="{D83DADD6-8AC7-A44D-B07A-619F0D6D4C87}">
      <dgm:prSet/>
      <dgm:spPr/>
      <dgm:t>
        <a:bodyPr/>
        <a:lstStyle/>
        <a:p>
          <a:endParaRPr lang="en-US"/>
        </a:p>
      </dgm:t>
    </dgm:pt>
    <dgm:pt modelId="{5F9B79C4-7965-774A-8367-FC921CDA884F}" type="pres">
      <dgm:prSet presAssocID="{5183D55D-E73C-904F-AC79-6CF2D743435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A956CF-CEFB-C14D-8B9D-B564ACF4A8CC}" type="pres">
      <dgm:prSet presAssocID="{7E27462C-6D37-A144-A2FB-BD004857230E}" presName="vertOne" presStyleCnt="0"/>
      <dgm:spPr/>
    </dgm:pt>
    <dgm:pt modelId="{342C4854-AFDC-BD4E-818D-98331812A98B}" type="pres">
      <dgm:prSet presAssocID="{7E27462C-6D37-A144-A2FB-BD004857230E}" presName="txOne" presStyleLbl="node0" presStyleIdx="0" presStyleCnt="2" custScaleY="41630">
        <dgm:presLayoutVars>
          <dgm:chPref val="3"/>
        </dgm:presLayoutVars>
      </dgm:prSet>
      <dgm:spPr/>
    </dgm:pt>
    <dgm:pt modelId="{C8CDCED7-B93B-AD4D-BA3E-359337B2BF8C}" type="pres">
      <dgm:prSet presAssocID="{7E27462C-6D37-A144-A2FB-BD004857230E}" presName="parTransOne" presStyleCnt="0"/>
      <dgm:spPr/>
    </dgm:pt>
    <dgm:pt modelId="{FB883A23-CF0A-2844-9EA9-1878B7222B4D}" type="pres">
      <dgm:prSet presAssocID="{7E27462C-6D37-A144-A2FB-BD004857230E}" presName="horzOne" presStyleCnt="0"/>
      <dgm:spPr/>
    </dgm:pt>
    <dgm:pt modelId="{5319EE56-8666-9A48-A568-1582D1FD4198}" type="pres">
      <dgm:prSet presAssocID="{2FD032AD-44A5-0C4C-BCD6-E0E64A22A57C}" presName="vertTwo" presStyleCnt="0"/>
      <dgm:spPr/>
    </dgm:pt>
    <dgm:pt modelId="{110192C0-B21C-144A-97C5-39A0D9413DA4}" type="pres">
      <dgm:prSet presAssocID="{2FD032AD-44A5-0C4C-BCD6-E0E64A22A57C}" presName="txTwo" presStyleLbl="node2" presStyleIdx="0" presStyleCnt="7" custScaleY="58400" custLinFactNeighborX="-563">
        <dgm:presLayoutVars>
          <dgm:chPref val="3"/>
        </dgm:presLayoutVars>
      </dgm:prSet>
      <dgm:spPr/>
    </dgm:pt>
    <dgm:pt modelId="{0192318C-69BD-0B4F-8483-09126475BD24}" type="pres">
      <dgm:prSet presAssocID="{2FD032AD-44A5-0C4C-BCD6-E0E64A22A57C}" presName="horzTwo" presStyleCnt="0"/>
      <dgm:spPr/>
    </dgm:pt>
    <dgm:pt modelId="{B481B508-B0C1-414D-83AF-B7810A0B3AC5}" type="pres">
      <dgm:prSet presAssocID="{0378101C-781C-054C-A852-7A6D2CF5E28D}" presName="sibSpaceTwo" presStyleCnt="0"/>
      <dgm:spPr/>
    </dgm:pt>
    <dgm:pt modelId="{C63D2B2D-D7F3-D04D-8EB6-D1A3A3666FDD}" type="pres">
      <dgm:prSet presAssocID="{72C4783A-1270-904A-B5B0-5D95D4BCA85E}" presName="vertTwo" presStyleCnt="0"/>
      <dgm:spPr/>
    </dgm:pt>
    <dgm:pt modelId="{6E9A7576-5A5D-B243-AEB7-91C6D2987117}" type="pres">
      <dgm:prSet presAssocID="{72C4783A-1270-904A-B5B0-5D95D4BCA85E}" presName="txTwo" presStyleLbl="node2" presStyleIdx="1" presStyleCnt="7" custScaleY="58400" custLinFactNeighborX="-563">
        <dgm:presLayoutVars>
          <dgm:chPref val="3"/>
        </dgm:presLayoutVars>
      </dgm:prSet>
      <dgm:spPr/>
    </dgm:pt>
    <dgm:pt modelId="{F3D3E91E-ADAA-EE49-8B84-333F23CE1479}" type="pres">
      <dgm:prSet presAssocID="{72C4783A-1270-904A-B5B0-5D95D4BCA85E}" presName="horzTwo" presStyleCnt="0"/>
      <dgm:spPr/>
    </dgm:pt>
    <dgm:pt modelId="{93A3171E-76FD-6F48-89E5-A91D4DB0AA04}" type="pres">
      <dgm:prSet presAssocID="{911AB675-F1B2-1648-8EED-557A68D70994}" presName="sibSpaceTwo" presStyleCnt="0"/>
      <dgm:spPr/>
    </dgm:pt>
    <dgm:pt modelId="{D95E8B73-0234-9B49-ABF6-BD7CBAEA6B2A}" type="pres">
      <dgm:prSet presAssocID="{6751804B-F419-9E44-B1E0-29D9E0B1E745}" presName="vertTwo" presStyleCnt="0"/>
      <dgm:spPr/>
    </dgm:pt>
    <dgm:pt modelId="{3FCE809D-B194-C341-B902-9EC1496B75E9}" type="pres">
      <dgm:prSet presAssocID="{6751804B-F419-9E44-B1E0-29D9E0B1E745}" presName="txTwo" presStyleLbl="node2" presStyleIdx="2" presStyleCnt="7" custScaleY="58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D45CA5-AD85-FC4A-AE35-868AF0F235EB}" type="pres">
      <dgm:prSet presAssocID="{6751804B-F419-9E44-B1E0-29D9E0B1E745}" presName="horzTwo" presStyleCnt="0"/>
      <dgm:spPr/>
    </dgm:pt>
    <dgm:pt modelId="{E4D75432-D165-D94A-8F8E-B36FAF32BC2A}" type="pres">
      <dgm:prSet presAssocID="{75F7BF25-B762-C34D-824A-7F30DE57A841}" presName="sibSpaceOne" presStyleCnt="0"/>
      <dgm:spPr/>
    </dgm:pt>
    <dgm:pt modelId="{9805805C-A3DB-C946-A67D-ADC5693CE1C7}" type="pres">
      <dgm:prSet presAssocID="{8EBDA7E4-CEDA-9C4F-B0DD-2164CDAAEBB3}" presName="vertOne" presStyleCnt="0"/>
      <dgm:spPr/>
    </dgm:pt>
    <dgm:pt modelId="{0ED4DFC3-F6C6-0546-9736-2EA862803881}" type="pres">
      <dgm:prSet presAssocID="{8EBDA7E4-CEDA-9C4F-B0DD-2164CDAAEBB3}" presName="txOne" presStyleLbl="node0" presStyleIdx="1" presStyleCnt="2" custScaleY="41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A483E7-D0A2-0B40-9382-C03D35504319}" type="pres">
      <dgm:prSet presAssocID="{8EBDA7E4-CEDA-9C4F-B0DD-2164CDAAEBB3}" presName="parTransOne" presStyleCnt="0"/>
      <dgm:spPr/>
    </dgm:pt>
    <dgm:pt modelId="{8C5EF43F-EEA7-D041-92E5-DC1E1CA56581}" type="pres">
      <dgm:prSet presAssocID="{8EBDA7E4-CEDA-9C4F-B0DD-2164CDAAEBB3}" presName="horzOne" presStyleCnt="0"/>
      <dgm:spPr/>
    </dgm:pt>
    <dgm:pt modelId="{3421981A-B9E9-134E-9EF2-FE2343FDA71B}" type="pres">
      <dgm:prSet presAssocID="{5D819C82-E0A7-7E47-8E96-C5657F7E9354}" presName="vertTwo" presStyleCnt="0"/>
      <dgm:spPr/>
    </dgm:pt>
    <dgm:pt modelId="{E4020E49-7CA6-1540-82F4-68741064F4C7}" type="pres">
      <dgm:prSet presAssocID="{5D819C82-E0A7-7E47-8E96-C5657F7E9354}" presName="txTwo" presStyleLbl="node2" presStyleIdx="3" presStyleCnt="7" custScaleY="58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EE2C90-06A2-6E43-B153-31333D2A579A}" type="pres">
      <dgm:prSet presAssocID="{5D819C82-E0A7-7E47-8E96-C5657F7E9354}" presName="horzTwo" presStyleCnt="0"/>
      <dgm:spPr/>
    </dgm:pt>
    <dgm:pt modelId="{5F1B0C38-1EBE-084B-8F9A-FC581E6A8938}" type="pres">
      <dgm:prSet presAssocID="{B5725DC0-5DE2-084B-88DE-E26A7C5BAB31}" presName="sibSpaceTwo" presStyleCnt="0"/>
      <dgm:spPr/>
    </dgm:pt>
    <dgm:pt modelId="{0C810355-15E8-864F-B47C-9DE3A18228FB}" type="pres">
      <dgm:prSet presAssocID="{8BE497A7-588E-5D44-BDB0-0CC6B929940B}" presName="vertTwo" presStyleCnt="0"/>
      <dgm:spPr/>
    </dgm:pt>
    <dgm:pt modelId="{2EA97CD6-FD1A-8448-B946-1ED4C859DE34}" type="pres">
      <dgm:prSet presAssocID="{8BE497A7-588E-5D44-BDB0-0CC6B929940B}" presName="txTwo" presStyleLbl="node2" presStyleIdx="4" presStyleCnt="7" custScaleY="58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531B0E-0B1B-FC4A-A4B2-446EE2D54AE8}" type="pres">
      <dgm:prSet presAssocID="{8BE497A7-588E-5D44-BDB0-0CC6B929940B}" presName="horzTwo" presStyleCnt="0"/>
      <dgm:spPr/>
    </dgm:pt>
    <dgm:pt modelId="{CB4E1762-2B04-3448-99B0-7B382F2B0D28}" type="pres">
      <dgm:prSet presAssocID="{49926C77-2B04-934B-BB4A-E8F43939E040}" presName="sibSpaceTwo" presStyleCnt="0"/>
      <dgm:spPr/>
    </dgm:pt>
    <dgm:pt modelId="{C6A300BF-72E7-0E42-8CA0-CE54A7658D93}" type="pres">
      <dgm:prSet presAssocID="{2BF8BADA-EF6E-C64B-9418-C0D25B1E59D1}" presName="vertTwo" presStyleCnt="0"/>
      <dgm:spPr/>
    </dgm:pt>
    <dgm:pt modelId="{46A50537-A336-574B-BB68-8EA184EDCF9E}" type="pres">
      <dgm:prSet presAssocID="{2BF8BADA-EF6E-C64B-9418-C0D25B1E59D1}" presName="txTwo" presStyleLbl="node2" presStyleIdx="5" presStyleCnt="7" custScaleY="58400">
        <dgm:presLayoutVars>
          <dgm:chPref val="3"/>
        </dgm:presLayoutVars>
      </dgm:prSet>
      <dgm:spPr/>
    </dgm:pt>
    <dgm:pt modelId="{83838DB5-9F8A-9649-A1A6-FA6A19227A43}" type="pres">
      <dgm:prSet presAssocID="{2BF8BADA-EF6E-C64B-9418-C0D25B1E59D1}" presName="horzTwo" presStyleCnt="0"/>
      <dgm:spPr/>
    </dgm:pt>
    <dgm:pt modelId="{7879407D-F77C-E348-AF76-2E3864631A0B}" type="pres">
      <dgm:prSet presAssocID="{50B68E0E-4993-9B41-838E-7A41FF623F22}" presName="sibSpaceTwo" presStyleCnt="0"/>
      <dgm:spPr/>
    </dgm:pt>
    <dgm:pt modelId="{05AE3099-C34E-0249-8DE7-BB766A76BFB8}" type="pres">
      <dgm:prSet presAssocID="{FBB09AE1-CF9C-8042-AC99-C70606BF225F}" presName="vertTwo" presStyleCnt="0"/>
      <dgm:spPr/>
    </dgm:pt>
    <dgm:pt modelId="{32094063-A0E3-8946-9916-D29778C9660B}" type="pres">
      <dgm:prSet presAssocID="{FBB09AE1-CF9C-8042-AC99-C70606BF225F}" presName="txTwo" presStyleLbl="node2" presStyleIdx="6" presStyleCnt="7" custScaleY="58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CC97D3-C795-2642-925E-5A49485140AB}" type="pres">
      <dgm:prSet presAssocID="{FBB09AE1-CF9C-8042-AC99-C70606BF225F}" presName="horzTwo" presStyleCnt="0"/>
      <dgm:spPr/>
    </dgm:pt>
  </dgm:ptLst>
  <dgm:cxnLst>
    <dgm:cxn modelId="{BB175BAD-0596-2F4E-8C13-CB6476534E4D}" type="presOf" srcId="{2BF8BADA-EF6E-C64B-9418-C0D25B1E59D1}" destId="{46A50537-A336-574B-BB68-8EA184EDCF9E}" srcOrd="0" destOrd="0" presId="urn:microsoft.com/office/officeart/2005/8/layout/hierarchy4"/>
    <dgm:cxn modelId="{2EFEF848-0BA3-CD43-82C9-49320731074F}" type="presOf" srcId="{7E27462C-6D37-A144-A2FB-BD004857230E}" destId="{342C4854-AFDC-BD4E-818D-98331812A98B}" srcOrd="0" destOrd="0" presId="urn:microsoft.com/office/officeart/2005/8/layout/hierarchy4"/>
    <dgm:cxn modelId="{99AC4CEE-3836-0648-823F-59BF41621BC7}" srcId="{8EBDA7E4-CEDA-9C4F-B0DD-2164CDAAEBB3}" destId="{FBB09AE1-CF9C-8042-AC99-C70606BF225F}" srcOrd="3" destOrd="0" parTransId="{977D9244-E353-BA4E-9C4D-0FDAFE0285D7}" sibTransId="{106E4F7F-DBC3-2F46-A088-A88E3F300F75}"/>
    <dgm:cxn modelId="{FA4257E8-3CCC-1646-B632-2387AD5F14D1}" type="presOf" srcId="{FBB09AE1-CF9C-8042-AC99-C70606BF225F}" destId="{32094063-A0E3-8946-9916-D29778C9660B}" srcOrd="0" destOrd="0" presId="urn:microsoft.com/office/officeart/2005/8/layout/hierarchy4"/>
    <dgm:cxn modelId="{B8BE8C46-2AD5-2B41-8766-12153D86C236}" srcId="{5183D55D-E73C-904F-AC79-6CF2D743435B}" destId="{8EBDA7E4-CEDA-9C4F-B0DD-2164CDAAEBB3}" srcOrd="1" destOrd="0" parTransId="{6C4437D4-9131-C043-9BB0-F945CF32E1CC}" sibTransId="{60C591CF-083A-CF47-9E7A-54CF5B1D48D2}"/>
    <dgm:cxn modelId="{193FC925-72B0-0347-8A86-6BE8316C2C5D}" srcId="{7E27462C-6D37-A144-A2FB-BD004857230E}" destId="{72C4783A-1270-904A-B5B0-5D95D4BCA85E}" srcOrd="1" destOrd="0" parTransId="{AF8F1549-7B04-FB4C-A8C3-0DB1435DD122}" sibTransId="{911AB675-F1B2-1648-8EED-557A68D70994}"/>
    <dgm:cxn modelId="{786A960B-D877-2A4B-BFF8-B881036E0397}" type="presOf" srcId="{2FD032AD-44A5-0C4C-BCD6-E0E64A22A57C}" destId="{110192C0-B21C-144A-97C5-39A0D9413DA4}" srcOrd="0" destOrd="0" presId="urn:microsoft.com/office/officeart/2005/8/layout/hierarchy4"/>
    <dgm:cxn modelId="{218DF463-BB80-4C4E-BA28-246C984107BE}" srcId="{8EBDA7E4-CEDA-9C4F-B0DD-2164CDAAEBB3}" destId="{8BE497A7-588E-5D44-BDB0-0CC6B929940B}" srcOrd="1" destOrd="0" parTransId="{C683FE95-C096-3E4D-BAB7-39266336F135}" sibTransId="{49926C77-2B04-934B-BB4A-E8F43939E040}"/>
    <dgm:cxn modelId="{17254A80-0594-184D-9292-581BCA745D90}" type="presOf" srcId="{8EBDA7E4-CEDA-9C4F-B0DD-2164CDAAEBB3}" destId="{0ED4DFC3-F6C6-0546-9736-2EA862803881}" srcOrd="0" destOrd="0" presId="urn:microsoft.com/office/officeart/2005/8/layout/hierarchy4"/>
    <dgm:cxn modelId="{D56F9FE1-FD01-C24B-90AC-610C9824200C}" type="presOf" srcId="{72C4783A-1270-904A-B5B0-5D95D4BCA85E}" destId="{6E9A7576-5A5D-B243-AEB7-91C6D2987117}" srcOrd="0" destOrd="0" presId="urn:microsoft.com/office/officeart/2005/8/layout/hierarchy4"/>
    <dgm:cxn modelId="{83B31C11-AD8F-8B4D-953C-E5AC33621E81}" srcId="{7E27462C-6D37-A144-A2FB-BD004857230E}" destId="{6751804B-F419-9E44-B1E0-29D9E0B1E745}" srcOrd="2" destOrd="0" parTransId="{1B4B21BB-209B-FE44-A553-FE2ED44329F5}" sibTransId="{BD149C7E-D13E-2143-982E-0A9B766A8789}"/>
    <dgm:cxn modelId="{967F4F4A-7386-6647-9921-D50B9F4D1974}" srcId="{8EBDA7E4-CEDA-9C4F-B0DD-2164CDAAEBB3}" destId="{2BF8BADA-EF6E-C64B-9418-C0D25B1E59D1}" srcOrd="2" destOrd="0" parTransId="{36ADD91C-2552-6C47-8C5D-9645FCB1D03C}" sibTransId="{50B68E0E-4993-9B41-838E-7A41FF623F22}"/>
    <dgm:cxn modelId="{E9B9126A-E1DC-5046-B201-34EBE26AC16D}" srcId="{5183D55D-E73C-904F-AC79-6CF2D743435B}" destId="{7E27462C-6D37-A144-A2FB-BD004857230E}" srcOrd="0" destOrd="0" parTransId="{A1FC6AC4-A70B-CF40-A57C-6FD4E667849D}" sibTransId="{75F7BF25-B762-C34D-824A-7F30DE57A841}"/>
    <dgm:cxn modelId="{096BEE5E-B054-6840-A15D-AF31007A934B}" type="presOf" srcId="{8BE497A7-588E-5D44-BDB0-0CC6B929940B}" destId="{2EA97CD6-FD1A-8448-B946-1ED4C859DE34}" srcOrd="0" destOrd="0" presId="urn:microsoft.com/office/officeart/2005/8/layout/hierarchy4"/>
    <dgm:cxn modelId="{D83DADD6-8AC7-A44D-B07A-619F0D6D4C87}" srcId="{8EBDA7E4-CEDA-9C4F-B0DD-2164CDAAEBB3}" destId="{5D819C82-E0A7-7E47-8E96-C5657F7E9354}" srcOrd="0" destOrd="0" parTransId="{9DB3BA64-C060-F747-AFD1-6FB10C5007AF}" sibTransId="{B5725DC0-5DE2-084B-88DE-E26A7C5BAB31}"/>
    <dgm:cxn modelId="{227577CF-854F-BF44-AFAD-A4CD192A55B4}" type="presOf" srcId="{5183D55D-E73C-904F-AC79-6CF2D743435B}" destId="{5F9B79C4-7965-774A-8367-FC921CDA884F}" srcOrd="0" destOrd="0" presId="urn:microsoft.com/office/officeart/2005/8/layout/hierarchy4"/>
    <dgm:cxn modelId="{68F1EBC6-7807-BD4A-B21F-22ECAFDDD441}" type="presOf" srcId="{6751804B-F419-9E44-B1E0-29D9E0B1E745}" destId="{3FCE809D-B194-C341-B902-9EC1496B75E9}" srcOrd="0" destOrd="0" presId="urn:microsoft.com/office/officeart/2005/8/layout/hierarchy4"/>
    <dgm:cxn modelId="{FC0F0E81-2309-7D46-BA9F-D2FC23F13DD7}" type="presOf" srcId="{5D819C82-E0A7-7E47-8E96-C5657F7E9354}" destId="{E4020E49-7CA6-1540-82F4-68741064F4C7}" srcOrd="0" destOrd="0" presId="urn:microsoft.com/office/officeart/2005/8/layout/hierarchy4"/>
    <dgm:cxn modelId="{6E0B6281-5E38-EE4D-82E4-02503C74A811}" srcId="{7E27462C-6D37-A144-A2FB-BD004857230E}" destId="{2FD032AD-44A5-0C4C-BCD6-E0E64A22A57C}" srcOrd="0" destOrd="0" parTransId="{96268709-D06F-6745-B987-86BE776E10E6}" sibTransId="{0378101C-781C-054C-A852-7A6D2CF5E28D}"/>
    <dgm:cxn modelId="{34DB7281-01AA-A145-BA51-DED82F5EFF97}" type="presParOf" srcId="{5F9B79C4-7965-774A-8367-FC921CDA884F}" destId="{9BA956CF-CEFB-C14D-8B9D-B564ACF4A8CC}" srcOrd="0" destOrd="0" presId="urn:microsoft.com/office/officeart/2005/8/layout/hierarchy4"/>
    <dgm:cxn modelId="{43ECB129-8FC8-A64C-901E-291684D2A459}" type="presParOf" srcId="{9BA956CF-CEFB-C14D-8B9D-B564ACF4A8CC}" destId="{342C4854-AFDC-BD4E-818D-98331812A98B}" srcOrd="0" destOrd="0" presId="urn:microsoft.com/office/officeart/2005/8/layout/hierarchy4"/>
    <dgm:cxn modelId="{F758A56C-9316-1D4B-ACE6-88C11C5C31C9}" type="presParOf" srcId="{9BA956CF-CEFB-C14D-8B9D-B564ACF4A8CC}" destId="{C8CDCED7-B93B-AD4D-BA3E-359337B2BF8C}" srcOrd="1" destOrd="0" presId="urn:microsoft.com/office/officeart/2005/8/layout/hierarchy4"/>
    <dgm:cxn modelId="{0C9EE935-D24C-2B4A-9C5D-47DF59E1428C}" type="presParOf" srcId="{9BA956CF-CEFB-C14D-8B9D-B564ACF4A8CC}" destId="{FB883A23-CF0A-2844-9EA9-1878B7222B4D}" srcOrd="2" destOrd="0" presId="urn:microsoft.com/office/officeart/2005/8/layout/hierarchy4"/>
    <dgm:cxn modelId="{BC9B4F78-C568-984D-BE27-C5EE137D19B8}" type="presParOf" srcId="{FB883A23-CF0A-2844-9EA9-1878B7222B4D}" destId="{5319EE56-8666-9A48-A568-1582D1FD4198}" srcOrd="0" destOrd="0" presId="urn:microsoft.com/office/officeart/2005/8/layout/hierarchy4"/>
    <dgm:cxn modelId="{E16F41EE-09F5-9547-8712-B838AC09A843}" type="presParOf" srcId="{5319EE56-8666-9A48-A568-1582D1FD4198}" destId="{110192C0-B21C-144A-97C5-39A0D9413DA4}" srcOrd="0" destOrd="0" presId="urn:microsoft.com/office/officeart/2005/8/layout/hierarchy4"/>
    <dgm:cxn modelId="{BD7ED704-DC57-5245-9AE5-A7E952A7FA56}" type="presParOf" srcId="{5319EE56-8666-9A48-A568-1582D1FD4198}" destId="{0192318C-69BD-0B4F-8483-09126475BD24}" srcOrd="1" destOrd="0" presId="urn:microsoft.com/office/officeart/2005/8/layout/hierarchy4"/>
    <dgm:cxn modelId="{640A8904-2171-AA44-8E7D-E2E7E84342FA}" type="presParOf" srcId="{FB883A23-CF0A-2844-9EA9-1878B7222B4D}" destId="{B481B508-B0C1-414D-83AF-B7810A0B3AC5}" srcOrd="1" destOrd="0" presId="urn:microsoft.com/office/officeart/2005/8/layout/hierarchy4"/>
    <dgm:cxn modelId="{6C59DE5B-FE08-2D4D-92FC-DAEC0655BA2C}" type="presParOf" srcId="{FB883A23-CF0A-2844-9EA9-1878B7222B4D}" destId="{C63D2B2D-D7F3-D04D-8EB6-D1A3A3666FDD}" srcOrd="2" destOrd="0" presId="urn:microsoft.com/office/officeart/2005/8/layout/hierarchy4"/>
    <dgm:cxn modelId="{1110FFE3-DE14-6E4D-9F6D-A11DE3E845DB}" type="presParOf" srcId="{C63D2B2D-D7F3-D04D-8EB6-D1A3A3666FDD}" destId="{6E9A7576-5A5D-B243-AEB7-91C6D2987117}" srcOrd="0" destOrd="0" presId="urn:microsoft.com/office/officeart/2005/8/layout/hierarchy4"/>
    <dgm:cxn modelId="{058F6954-6512-E04C-B3F3-7F31116143BC}" type="presParOf" srcId="{C63D2B2D-D7F3-D04D-8EB6-D1A3A3666FDD}" destId="{F3D3E91E-ADAA-EE49-8B84-333F23CE1479}" srcOrd="1" destOrd="0" presId="urn:microsoft.com/office/officeart/2005/8/layout/hierarchy4"/>
    <dgm:cxn modelId="{09A9E29A-ADB5-8744-B1A7-494A33ABC1A4}" type="presParOf" srcId="{FB883A23-CF0A-2844-9EA9-1878B7222B4D}" destId="{93A3171E-76FD-6F48-89E5-A91D4DB0AA04}" srcOrd="3" destOrd="0" presId="urn:microsoft.com/office/officeart/2005/8/layout/hierarchy4"/>
    <dgm:cxn modelId="{ACE8D67D-04BB-8E4D-A4BA-6E7131C157E9}" type="presParOf" srcId="{FB883A23-CF0A-2844-9EA9-1878B7222B4D}" destId="{D95E8B73-0234-9B49-ABF6-BD7CBAEA6B2A}" srcOrd="4" destOrd="0" presId="urn:microsoft.com/office/officeart/2005/8/layout/hierarchy4"/>
    <dgm:cxn modelId="{37A48FAA-DD38-304E-ABC9-A9122B56C2EC}" type="presParOf" srcId="{D95E8B73-0234-9B49-ABF6-BD7CBAEA6B2A}" destId="{3FCE809D-B194-C341-B902-9EC1496B75E9}" srcOrd="0" destOrd="0" presId="urn:microsoft.com/office/officeart/2005/8/layout/hierarchy4"/>
    <dgm:cxn modelId="{B9600E96-97B7-7249-8C19-298129AFBB80}" type="presParOf" srcId="{D95E8B73-0234-9B49-ABF6-BD7CBAEA6B2A}" destId="{1CD45CA5-AD85-FC4A-AE35-868AF0F235EB}" srcOrd="1" destOrd="0" presId="urn:microsoft.com/office/officeart/2005/8/layout/hierarchy4"/>
    <dgm:cxn modelId="{6A6ABF12-E2D6-6149-8D41-EAAE9B120E85}" type="presParOf" srcId="{5F9B79C4-7965-774A-8367-FC921CDA884F}" destId="{E4D75432-D165-D94A-8F8E-B36FAF32BC2A}" srcOrd="1" destOrd="0" presId="urn:microsoft.com/office/officeart/2005/8/layout/hierarchy4"/>
    <dgm:cxn modelId="{9A803167-2453-EE4F-82A9-5331FDD7B516}" type="presParOf" srcId="{5F9B79C4-7965-774A-8367-FC921CDA884F}" destId="{9805805C-A3DB-C946-A67D-ADC5693CE1C7}" srcOrd="2" destOrd="0" presId="urn:microsoft.com/office/officeart/2005/8/layout/hierarchy4"/>
    <dgm:cxn modelId="{547B28A7-F58E-9D4A-A84A-327DA221B25A}" type="presParOf" srcId="{9805805C-A3DB-C946-A67D-ADC5693CE1C7}" destId="{0ED4DFC3-F6C6-0546-9736-2EA862803881}" srcOrd="0" destOrd="0" presId="urn:microsoft.com/office/officeart/2005/8/layout/hierarchy4"/>
    <dgm:cxn modelId="{34E8E49E-3E12-944C-B8EC-06792F9EF191}" type="presParOf" srcId="{9805805C-A3DB-C946-A67D-ADC5693CE1C7}" destId="{DAA483E7-D0A2-0B40-9382-C03D35504319}" srcOrd="1" destOrd="0" presId="urn:microsoft.com/office/officeart/2005/8/layout/hierarchy4"/>
    <dgm:cxn modelId="{E571B031-A0DC-5143-B77E-314C3DC628C6}" type="presParOf" srcId="{9805805C-A3DB-C946-A67D-ADC5693CE1C7}" destId="{8C5EF43F-EEA7-D041-92E5-DC1E1CA56581}" srcOrd="2" destOrd="0" presId="urn:microsoft.com/office/officeart/2005/8/layout/hierarchy4"/>
    <dgm:cxn modelId="{4FA1BFA6-D60C-1341-8825-498E752F5D93}" type="presParOf" srcId="{8C5EF43F-EEA7-D041-92E5-DC1E1CA56581}" destId="{3421981A-B9E9-134E-9EF2-FE2343FDA71B}" srcOrd="0" destOrd="0" presId="urn:microsoft.com/office/officeart/2005/8/layout/hierarchy4"/>
    <dgm:cxn modelId="{63DD1D0D-B110-4148-9B2E-8E4B808AFA46}" type="presParOf" srcId="{3421981A-B9E9-134E-9EF2-FE2343FDA71B}" destId="{E4020E49-7CA6-1540-82F4-68741064F4C7}" srcOrd="0" destOrd="0" presId="urn:microsoft.com/office/officeart/2005/8/layout/hierarchy4"/>
    <dgm:cxn modelId="{021F23FE-0187-5848-A2A4-CD3E5E15D129}" type="presParOf" srcId="{3421981A-B9E9-134E-9EF2-FE2343FDA71B}" destId="{FFEE2C90-06A2-6E43-B153-31333D2A579A}" srcOrd="1" destOrd="0" presId="urn:microsoft.com/office/officeart/2005/8/layout/hierarchy4"/>
    <dgm:cxn modelId="{FCF5AE03-FABD-E84D-853B-683C89D33841}" type="presParOf" srcId="{8C5EF43F-EEA7-D041-92E5-DC1E1CA56581}" destId="{5F1B0C38-1EBE-084B-8F9A-FC581E6A8938}" srcOrd="1" destOrd="0" presId="urn:microsoft.com/office/officeart/2005/8/layout/hierarchy4"/>
    <dgm:cxn modelId="{16BF2457-41B8-534E-8525-249EC14C568D}" type="presParOf" srcId="{8C5EF43F-EEA7-D041-92E5-DC1E1CA56581}" destId="{0C810355-15E8-864F-B47C-9DE3A18228FB}" srcOrd="2" destOrd="0" presId="urn:microsoft.com/office/officeart/2005/8/layout/hierarchy4"/>
    <dgm:cxn modelId="{FD8758DD-D732-674B-9003-0A4A930D87D4}" type="presParOf" srcId="{0C810355-15E8-864F-B47C-9DE3A18228FB}" destId="{2EA97CD6-FD1A-8448-B946-1ED4C859DE34}" srcOrd="0" destOrd="0" presId="urn:microsoft.com/office/officeart/2005/8/layout/hierarchy4"/>
    <dgm:cxn modelId="{6F4076C4-A160-CF44-AB86-EEA111967DDC}" type="presParOf" srcId="{0C810355-15E8-864F-B47C-9DE3A18228FB}" destId="{E9531B0E-0B1B-FC4A-A4B2-446EE2D54AE8}" srcOrd="1" destOrd="0" presId="urn:microsoft.com/office/officeart/2005/8/layout/hierarchy4"/>
    <dgm:cxn modelId="{D5DC6ABE-C54F-274E-99C8-EA32FFE49F19}" type="presParOf" srcId="{8C5EF43F-EEA7-D041-92E5-DC1E1CA56581}" destId="{CB4E1762-2B04-3448-99B0-7B382F2B0D28}" srcOrd="3" destOrd="0" presId="urn:microsoft.com/office/officeart/2005/8/layout/hierarchy4"/>
    <dgm:cxn modelId="{1B6B7DF3-AD9D-324B-9569-9DAD1F4EA742}" type="presParOf" srcId="{8C5EF43F-EEA7-D041-92E5-DC1E1CA56581}" destId="{C6A300BF-72E7-0E42-8CA0-CE54A7658D93}" srcOrd="4" destOrd="0" presId="urn:microsoft.com/office/officeart/2005/8/layout/hierarchy4"/>
    <dgm:cxn modelId="{E4240976-B2D0-964D-9D93-A02078A36655}" type="presParOf" srcId="{C6A300BF-72E7-0E42-8CA0-CE54A7658D93}" destId="{46A50537-A336-574B-BB68-8EA184EDCF9E}" srcOrd="0" destOrd="0" presId="urn:microsoft.com/office/officeart/2005/8/layout/hierarchy4"/>
    <dgm:cxn modelId="{ADB5BA97-B67C-4147-BB2F-01EBE2BDCBF3}" type="presParOf" srcId="{C6A300BF-72E7-0E42-8CA0-CE54A7658D93}" destId="{83838DB5-9F8A-9649-A1A6-FA6A19227A43}" srcOrd="1" destOrd="0" presId="urn:microsoft.com/office/officeart/2005/8/layout/hierarchy4"/>
    <dgm:cxn modelId="{AD4BDFE8-BB03-264B-8129-2874829D098B}" type="presParOf" srcId="{8C5EF43F-EEA7-D041-92E5-DC1E1CA56581}" destId="{7879407D-F77C-E348-AF76-2E3864631A0B}" srcOrd="5" destOrd="0" presId="urn:microsoft.com/office/officeart/2005/8/layout/hierarchy4"/>
    <dgm:cxn modelId="{F78B7316-07CC-8541-AFB1-58BFEFB4B4D8}" type="presParOf" srcId="{8C5EF43F-EEA7-D041-92E5-DC1E1CA56581}" destId="{05AE3099-C34E-0249-8DE7-BB766A76BFB8}" srcOrd="6" destOrd="0" presId="urn:microsoft.com/office/officeart/2005/8/layout/hierarchy4"/>
    <dgm:cxn modelId="{7FB14075-A977-3547-BB3B-9A5F8B0F98A9}" type="presParOf" srcId="{05AE3099-C34E-0249-8DE7-BB766A76BFB8}" destId="{32094063-A0E3-8946-9916-D29778C9660B}" srcOrd="0" destOrd="0" presId="urn:microsoft.com/office/officeart/2005/8/layout/hierarchy4"/>
    <dgm:cxn modelId="{F0EB01AB-4FD0-AA4E-A7CE-8A5702F1C7C3}" type="presParOf" srcId="{05AE3099-C34E-0249-8DE7-BB766A76BFB8}" destId="{07CC97D3-C795-2642-925E-5A49485140A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21B328-F404-9C4B-8339-3C2F7FCA431F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6A3ABC-B726-4641-8C6C-781B5C6294E0}">
      <dgm:prSet custT="1"/>
      <dgm:spPr/>
      <dgm:t>
        <a:bodyPr anchor="t"/>
        <a:lstStyle/>
        <a:p>
          <a:pPr rtl="0"/>
          <a:r>
            <a:rPr lang="en-US" sz="2000" u="sng" dirty="0" err="1" smtClean="0"/>
            <a:t>GeoCRON</a:t>
          </a:r>
          <a:endParaRPr lang="en-US" sz="2000" u="sng" dirty="0" smtClean="0"/>
        </a:p>
      </dgm:t>
    </dgm:pt>
    <dgm:pt modelId="{7DBD56CE-1418-B541-94C1-922912AF1385}" type="parTrans" cxnId="{7D5C5596-87E6-B541-86CE-7F364A3541CA}">
      <dgm:prSet/>
      <dgm:spPr/>
      <dgm:t>
        <a:bodyPr/>
        <a:lstStyle/>
        <a:p>
          <a:endParaRPr lang="en-US"/>
        </a:p>
      </dgm:t>
    </dgm:pt>
    <dgm:pt modelId="{1A23D9EA-7287-034D-9276-5BA4C3903175}" type="sibTrans" cxnId="{7D5C5596-87E6-B541-86CE-7F364A3541CA}">
      <dgm:prSet/>
      <dgm:spPr/>
      <dgm:t>
        <a:bodyPr/>
        <a:lstStyle/>
        <a:p>
          <a:endParaRPr lang="en-US"/>
        </a:p>
      </dgm:t>
    </dgm:pt>
    <dgm:pt modelId="{201A7D31-DEFB-1D4F-9989-8DEA253B3ACD}">
      <dgm:prSet custT="1"/>
      <dgm:spPr/>
      <dgm:t>
        <a:bodyPr anchor="t"/>
        <a:lstStyle/>
        <a:p>
          <a:pPr rtl="0"/>
          <a:r>
            <a:rPr lang="en-US" sz="2000" u="sng" dirty="0" smtClean="0"/>
            <a:t>Ride</a:t>
          </a:r>
        </a:p>
      </dgm:t>
    </dgm:pt>
    <dgm:pt modelId="{4342850C-9678-7D40-9C86-6B56EEB4566F}" type="parTrans" cxnId="{8A01E4D2-3908-FD4B-BDF3-9CC8DE08DEDD}">
      <dgm:prSet/>
      <dgm:spPr/>
      <dgm:t>
        <a:bodyPr/>
        <a:lstStyle/>
        <a:p>
          <a:endParaRPr lang="en-US"/>
        </a:p>
      </dgm:t>
    </dgm:pt>
    <dgm:pt modelId="{18834D70-0B18-7940-8B0F-3D3439430793}" type="sibTrans" cxnId="{8A01E4D2-3908-FD4B-BDF3-9CC8DE08DEDD}">
      <dgm:prSet/>
      <dgm:spPr/>
      <dgm:t>
        <a:bodyPr/>
        <a:lstStyle/>
        <a:p>
          <a:endParaRPr lang="en-US"/>
        </a:p>
      </dgm:t>
    </dgm:pt>
    <dgm:pt modelId="{E3C0BA14-FC62-B145-A2B2-4A650BD910E7}">
      <dgm:prSet custT="1"/>
      <dgm:spPr/>
      <dgm:t>
        <a:bodyPr anchor="t"/>
        <a:lstStyle/>
        <a:p>
          <a:pPr rtl="0"/>
          <a:r>
            <a:rPr lang="en-US" sz="2000" u="sng" dirty="0" err="1" smtClean="0"/>
            <a:t>FireDeX</a:t>
          </a:r>
          <a:endParaRPr lang="en-US" sz="2000" u="sng" dirty="0" smtClean="0"/>
        </a:p>
      </dgm:t>
    </dgm:pt>
    <dgm:pt modelId="{816F406F-A248-AB4C-A4F6-1019B0A0B1C4}" type="parTrans" cxnId="{A8170C1C-4839-964B-9D9C-A6B058A01A38}">
      <dgm:prSet/>
      <dgm:spPr/>
      <dgm:t>
        <a:bodyPr/>
        <a:lstStyle/>
        <a:p>
          <a:endParaRPr lang="en-US"/>
        </a:p>
      </dgm:t>
    </dgm:pt>
    <dgm:pt modelId="{01819315-9178-1F46-A580-CF08FFCC0E36}" type="sibTrans" cxnId="{A8170C1C-4839-964B-9D9C-A6B058A01A38}">
      <dgm:prSet/>
      <dgm:spPr/>
      <dgm:t>
        <a:bodyPr/>
        <a:lstStyle/>
        <a:p>
          <a:endParaRPr lang="en-US"/>
        </a:p>
      </dgm:t>
    </dgm:pt>
    <dgm:pt modelId="{736943B2-3FB9-824A-AF22-25900509A87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anchor="t"/>
        <a:lstStyle/>
        <a:p>
          <a:pPr rtl="0"/>
          <a:endParaRPr lang="en-US" sz="1200" u="none" dirty="0" smtClean="0"/>
        </a:p>
      </dgm:t>
    </dgm:pt>
    <dgm:pt modelId="{866914FC-2F19-D141-9A2B-70BDB00745BD}" type="sibTrans" cxnId="{5C92D253-F37D-CC4C-84B8-517C31159EA1}">
      <dgm:prSet/>
      <dgm:spPr/>
      <dgm:t>
        <a:bodyPr/>
        <a:lstStyle/>
        <a:p>
          <a:endParaRPr lang="en-US"/>
        </a:p>
      </dgm:t>
    </dgm:pt>
    <dgm:pt modelId="{3A1181D0-9EB5-2242-9546-3ECB6F285957}" type="parTrans" cxnId="{5C92D253-F37D-CC4C-84B8-517C31159EA1}">
      <dgm:prSet/>
      <dgm:spPr/>
      <dgm:t>
        <a:bodyPr/>
        <a:lstStyle/>
        <a:p>
          <a:endParaRPr lang="en-US"/>
        </a:p>
      </dgm:t>
    </dgm:pt>
    <dgm:pt modelId="{4AACD718-0E65-EC43-925F-840DBC1642FA}">
      <dgm:prSet custT="1"/>
      <dgm:spPr/>
      <dgm:t>
        <a:bodyPr/>
        <a:lstStyle/>
        <a:p>
          <a:pPr rtl="0"/>
          <a:r>
            <a:rPr lang="en-US" sz="1200" i="1" dirty="0" smtClean="0"/>
            <a:t>Cloud</a:t>
          </a:r>
          <a:r>
            <a:rPr lang="en-US" sz="1200" dirty="0" smtClean="0"/>
            <a:t>-centric  data </a:t>
          </a:r>
          <a:r>
            <a:rPr lang="en-US" sz="1200" i="1" dirty="0" smtClean="0"/>
            <a:t>collection</a:t>
          </a:r>
          <a:endParaRPr lang="en-US" sz="1200" i="1" dirty="0"/>
        </a:p>
      </dgm:t>
    </dgm:pt>
    <dgm:pt modelId="{9681A5A7-7A09-C549-819F-B64E68714713}" type="parTrans" cxnId="{2B265A73-C13B-924F-B687-A438C110C203}">
      <dgm:prSet/>
      <dgm:spPr/>
      <dgm:t>
        <a:bodyPr/>
        <a:lstStyle/>
        <a:p>
          <a:endParaRPr lang="en-US"/>
        </a:p>
      </dgm:t>
    </dgm:pt>
    <dgm:pt modelId="{3197085B-5E54-C242-9C76-FE36BF66F2DC}" type="sibTrans" cxnId="{2B265A73-C13B-924F-B687-A438C110C203}">
      <dgm:prSet/>
      <dgm:spPr/>
      <dgm:t>
        <a:bodyPr/>
        <a:lstStyle/>
        <a:p>
          <a:endParaRPr lang="en-US"/>
        </a:p>
      </dgm:t>
    </dgm:pt>
    <dgm:pt modelId="{DCA75745-CBD9-E74A-817D-0506A889AD0A}">
      <dgm:prSet custT="1"/>
      <dgm:spPr/>
      <dgm:t>
        <a:bodyPr/>
        <a:lstStyle/>
        <a:p>
          <a:pPr rtl="0"/>
          <a:r>
            <a:rPr lang="en-US" sz="1200" dirty="0" smtClean="0"/>
            <a:t>Cloud vs. </a:t>
          </a:r>
          <a:r>
            <a:rPr lang="en-US" sz="1200" i="1" dirty="0" smtClean="0"/>
            <a:t>edge</a:t>
          </a:r>
          <a:r>
            <a:rPr lang="en-US" sz="1200" dirty="0" smtClean="0"/>
            <a:t>     &amp; local </a:t>
          </a:r>
          <a:r>
            <a:rPr lang="en-US" sz="1200" i="1" dirty="0" smtClean="0"/>
            <a:t>alerting</a:t>
          </a:r>
          <a:endParaRPr lang="en-US" sz="1200" dirty="0"/>
        </a:p>
      </dgm:t>
    </dgm:pt>
    <dgm:pt modelId="{D80695F5-66FE-314B-98DA-369672999AB7}" type="parTrans" cxnId="{DE3E9B43-ADCA-5941-82DB-19AD52851290}">
      <dgm:prSet/>
      <dgm:spPr/>
      <dgm:t>
        <a:bodyPr/>
        <a:lstStyle/>
        <a:p>
          <a:endParaRPr lang="en-US"/>
        </a:p>
      </dgm:t>
    </dgm:pt>
    <dgm:pt modelId="{E4837AC3-A9E0-E049-92DB-9FBA30AD457E}" type="sibTrans" cxnId="{DE3E9B43-ADCA-5941-82DB-19AD52851290}">
      <dgm:prSet/>
      <dgm:spPr/>
      <dgm:t>
        <a:bodyPr/>
        <a:lstStyle/>
        <a:p>
          <a:endParaRPr lang="en-US"/>
        </a:p>
      </dgm:t>
    </dgm:pt>
    <dgm:pt modelId="{2AA659AB-C145-4243-8245-854B35454B1D}">
      <dgm:prSet custT="1"/>
      <dgm:spPr/>
      <dgm:t>
        <a:bodyPr/>
        <a:lstStyle/>
        <a:p>
          <a:pPr rtl="0"/>
          <a:r>
            <a:rPr lang="en-US" sz="1200" dirty="0" smtClean="0"/>
            <a:t>Satisfy </a:t>
          </a:r>
          <a:r>
            <a:rPr lang="en-US" sz="1200" i="1" dirty="0" smtClean="0"/>
            <a:t>information</a:t>
          </a:r>
          <a:r>
            <a:rPr lang="en-US" sz="1200" dirty="0" smtClean="0"/>
            <a:t> requirements</a:t>
          </a:r>
          <a:endParaRPr lang="en-US" sz="1200" dirty="0"/>
        </a:p>
      </dgm:t>
    </dgm:pt>
    <dgm:pt modelId="{BC75A3CC-D573-7A41-BC7B-3A0DA0B9C73F}" type="parTrans" cxnId="{8E71863D-A616-3C46-8B9D-9E28403800B5}">
      <dgm:prSet/>
      <dgm:spPr/>
      <dgm:t>
        <a:bodyPr/>
        <a:lstStyle/>
        <a:p>
          <a:endParaRPr lang="en-US"/>
        </a:p>
      </dgm:t>
    </dgm:pt>
    <dgm:pt modelId="{E9ABBBA7-5092-C840-825B-2464F6D411F2}" type="sibTrans" cxnId="{8E71863D-A616-3C46-8B9D-9E28403800B5}">
      <dgm:prSet/>
      <dgm:spPr/>
      <dgm:t>
        <a:bodyPr/>
        <a:lstStyle/>
        <a:p>
          <a:endParaRPr lang="en-US"/>
        </a:p>
      </dgm:t>
    </dgm:pt>
    <dgm:pt modelId="{3964C296-C2B3-104A-94BE-59F3E62D0F40}">
      <dgm:prSet custT="1"/>
      <dgm:spPr/>
      <dgm:t>
        <a:bodyPr/>
        <a:lstStyle/>
        <a:p>
          <a:pPr rtl="0"/>
          <a:r>
            <a:rPr lang="en-US" sz="1200" dirty="0" smtClean="0"/>
            <a:t>Information </a:t>
          </a:r>
          <a:r>
            <a:rPr lang="en-US" sz="1200" i="1" dirty="0" smtClean="0"/>
            <a:t>value </a:t>
          </a:r>
          <a:r>
            <a:rPr lang="en-US" sz="1200" i="0" dirty="0" smtClean="0"/>
            <a:t>and resource </a:t>
          </a:r>
          <a:r>
            <a:rPr lang="en-US" sz="1200" i="1" dirty="0" smtClean="0"/>
            <a:t>constraints </a:t>
          </a:r>
          <a:r>
            <a:rPr lang="en-US" sz="1200" i="0" dirty="0" smtClean="0"/>
            <a:t>(B/W)</a:t>
          </a:r>
          <a:endParaRPr lang="en-US" sz="1200" i="1" dirty="0"/>
        </a:p>
      </dgm:t>
    </dgm:pt>
    <dgm:pt modelId="{DB7DA4EC-95AD-0647-9967-2AF36660CE7B}" type="parTrans" cxnId="{72C0FCD9-03BC-A948-B269-2F1D69EC31F5}">
      <dgm:prSet/>
      <dgm:spPr/>
      <dgm:t>
        <a:bodyPr/>
        <a:lstStyle/>
        <a:p>
          <a:endParaRPr lang="en-US"/>
        </a:p>
      </dgm:t>
    </dgm:pt>
    <dgm:pt modelId="{A728B561-96AB-844D-A386-443B6402E563}" type="sibTrans" cxnId="{72C0FCD9-03BC-A948-B269-2F1D69EC31F5}">
      <dgm:prSet/>
      <dgm:spPr/>
      <dgm:t>
        <a:bodyPr/>
        <a:lstStyle/>
        <a:p>
          <a:endParaRPr lang="en-US"/>
        </a:p>
      </dgm:t>
    </dgm:pt>
    <dgm:pt modelId="{2C13291B-9B10-2C44-9D17-6CCC2DC89006}">
      <dgm:prSet custT="1"/>
      <dgm:spPr/>
      <dgm:t>
        <a:bodyPr/>
        <a:lstStyle/>
        <a:p>
          <a:pPr rtl="0"/>
          <a:r>
            <a:rPr lang="en-US" sz="1200" dirty="0" smtClean="0"/>
            <a:t>App. </a:t>
          </a:r>
          <a:r>
            <a:rPr lang="en-US" sz="1200" i="1" dirty="0" smtClean="0"/>
            <a:t>requirements</a:t>
          </a:r>
          <a:r>
            <a:rPr lang="en-US" sz="1200" dirty="0" smtClean="0"/>
            <a:t>, </a:t>
          </a:r>
          <a:r>
            <a:rPr lang="en-US" sz="1200" i="1" dirty="0" smtClean="0"/>
            <a:t>local</a:t>
          </a:r>
          <a:r>
            <a:rPr lang="en-US" sz="1200" i="0" dirty="0" smtClean="0"/>
            <a:t> topology,     </a:t>
          </a:r>
          <a:r>
            <a:rPr lang="en-US" sz="1200" i="1" dirty="0" smtClean="0"/>
            <a:t>connectivity</a:t>
          </a:r>
          <a:r>
            <a:rPr lang="en-US" sz="1200" i="0" dirty="0" smtClean="0"/>
            <a:t> info.</a:t>
          </a:r>
          <a:endParaRPr lang="en-US" sz="1200" i="0" dirty="0"/>
        </a:p>
      </dgm:t>
    </dgm:pt>
    <dgm:pt modelId="{1592CC90-D09D-794A-A96F-0EA3DC6E12A7}" type="parTrans" cxnId="{7F150E23-1912-E241-B07D-139CD3BE8E37}">
      <dgm:prSet/>
      <dgm:spPr/>
      <dgm:t>
        <a:bodyPr/>
        <a:lstStyle/>
        <a:p>
          <a:endParaRPr lang="en-US"/>
        </a:p>
      </dgm:t>
    </dgm:pt>
    <dgm:pt modelId="{8DBECA57-80EC-3C4C-BAAC-0C8016327557}" type="sibTrans" cxnId="{7F150E23-1912-E241-B07D-139CD3BE8E37}">
      <dgm:prSet/>
      <dgm:spPr/>
      <dgm:t>
        <a:bodyPr/>
        <a:lstStyle/>
        <a:p>
          <a:endParaRPr lang="en-US"/>
        </a:p>
      </dgm:t>
    </dgm:pt>
    <dgm:pt modelId="{55F3E19A-25BA-A94B-BB01-138D31BD62A1}">
      <dgm:prSet custT="1"/>
      <dgm:spPr/>
      <dgm:t>
        <a:bodyPr/>
        <a:lstStyle/>
        <a:p>
          <a:pPr rtl="0"/>
          <a:r>
            <a:rPr lang="en-US" sz="1200" dirty="0" smtClean="0"/>
            <a:t>Device &amp; router </a:t>
          </a:r>
          <a:r>
            <a:rPr lang="en-US" sz="1200" i="1" dirty="0" smtClean="0"/>
            <a:t>topology +     </a:t>
          </a:r>
          <a:r>
            <a:rPr lang="en-US" sz="1200" i="0" dirty="0" smtClean="0"/>
            <a:t>node </a:t>
          </a:r>
          <a:r>
            <a:rPr lang="en-US" sz="1200" i="1" dirty="0" smtClean="0"/>
            <a:t>locations</a:t>
          </a:r>
          <a:endParaRPr lang="en-US" sz="1200" dirty="0"/>
        </a:p>
      </dgm:t>
    </dgm:pt>
    <dgm:pt modelId="{6563EE84-D84C-BC4B-8504-6FBA4CE36CB6}" type="parTrans" cxnId="{AEDB8F3E-AB71-924A-9D2E-4233C3C35041}">
      <dgm:prSet/>
      <dgm:spPr/>
      <dgm:t>
        <a:bodyPr/>
        <a:lstStyle/>
        <a:p>
          <a:endParaRPr lang="en-US"/>
        </a:p>
      </dgm:t>
    </dgm:pt>
    <dgm:pt modelId="{A733073E-9A83-CF42-8325-8ACFCFC300BD}" type="sibTrans" cxnId="{AEDB8F3E-AB71-924A-9D2E-4233C3C35041}">
      <dgm:prSet/>
      <dgm:spPr/>
      <dgm:t>
        <a:bodyPr/>
        <a:lstStyle/>
        <a:p>
          <a:endParaRPr lang="en-US"/>
        </a:p>
      </dgm:t>
    </dgm:pt>
    <dgm:pt modelId="{600E2CA4-5622-DB45-A458-580A33FFDEF5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200" b="0" smtClean="0"/>
            <a:t>Data exchange goals</a:t>
          </a:r>
          <a:endParaRPr lang="en-US" sz="1200" b="0" dirty="0"/>
        </a:p>
      </dgm:t>
    </dgm:pt>
    <dgm:pt modelId="{D6A5174B-11E7-0F45-B34F-229E687CDBE9}" type="parTrans" cxnId="{7CDA0BF2-A3BA-464C-AA4E-2E01CC885058}">
      <dgm:prSet/>
      <dgm:spPr/>
      <dgm:t>
        <a:bodyPr/>
        <a:lstStyle/>
        <a:p>
          <a:endParaRPr lang="en-US"/>
        </a:p>
      </dgm:t>
    </dgm:pt>
    <dgm:pt modelId="{08534316-9E78-C24A-9614-C9EF252FF3DC}" type="sibTrans" cxnId="{7CDA0BF2-A3BA-464C-AA4E-2E01CC885058}">
      <dgm:prSet/>
      <dgm:spPr/>
      <dgm:t>
        <a:bodyPr/>
        <a:lstStyle/>
        <a:p>
          <a:endParaRPr lang="en-US"/>
        </a:p>
      </dgm:t>
    </dgm:pt>
    <dgm:pt modelId="{2096AFC1-8F32-454E-AD23-76F4A2E4255E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200" dirty="0" smtClean="0"/>
            <a:t>Approach to resilience</a:t>
          </a:r>
          <a:endParaRPr lang="en-US" sz="1200" dirty="0"/>
        </a:p>
      </dgm:t>
    </dgm:pt>
    <dgm:pt modelId="{DB249C15-4317-8C44-B2DF-AFF3FD6371D2}" type="parTrans" cxnId="{6C157877-BC4A-8344-8EF0-5EB72ED41343}">
      <dgm:prSet/>
      <dgm:spPr/>
      <dgm:t>
        <a:bodyPr/>
        <a:lstStyle/>
        <a:p>
          <a:endParaRPr lang="en-US"/>
        </a:p>
      </dgm:t>
    </dgm:pt>
    <dgm:pt modelId="{51064865-EAEE-D042-8D25-6CA5CF728513}" type="sibTrans" cxnId="{6C157877-BC4A-8344-8EF0-5EB72ED41343}">
      <dgm:prSet/>
      <dgm:spPr/>
      <dgm:t>
        <a:bodyPr/>
        <a:lstStyle/>
        <a:p>
          <a:endParaRPr lang="en-US"/>
        </a:p>
      </dgm:t>
    </dgm:pt>
    <dgm:pt modelId="{A98E5976-6F6B-3847-BF17-F827E49942BB}">
      <dgm:prSet custT="1"/>
      <dgm:spPr/>
      <dgm:t>
        <a:bodyPr/>
        <a:lstStyle/>
        <a:p>
          <a:pPr rtl="0"/>
          <a:r>
            <a:rPr lang="en-US" sz="1200" dirty="0" smtClean="0"/>
            <a:t>Earthquake-detection</a:t>
          </a:r>
          <a:endParaRPr lang="en-US" sz="1200" dirty="0"/>
        </a:p>
      </dgm:t>
    </dgm:pt>
    <dgm:pt modelId="{BF80158C-963F-B34B-8B29-384B3D75FA71}" type="parTrans" cxnId="{05F87EF3-F425-BB4B-BBD0-12644B5A4646}">
      <dgm:prSet/>
      <dgm:spPr/>
      <dgm:t>
        <a:bodyPr/>
        <a:lstStyle/>
        <a:p>
          <a:endParaRPr lang="en-US"/>
        </a:p>
      </dgm:t>
    </dgm:pt>
    <dgm:pt modelId="{9FBC77DD-8C11-C44F-8D34-FD98CBF97A9D}" type="sibTrans" cxnId="{05F87EF3-F425-BB4B-BBD0-12644B5A4646}">
      <dgm:prSet/>
      <dgm:spPr/>
      <dgm:t>
        <a:bodyPr/>
        <a:lstStyle/>
        <a:p>
          <a:endParaRPr lang="en-US"/>
        </a:p>
      </dgm:t>
    </dgm:pt>
    <dgm:pt modelId="{2BD96304-22D3-9C48-94EC-6DCB7A32D3AA}">
      <dgm:prSet custT="1"/>
      <dgm:spPr/>
      <dgm:t>
        <a:bodyPr/>
        <a:lstStyle/>
        <a:p>
          <a:pPr rtl="0"/>
          <a:r>
            <a:rPr lang="en-US" sz="1200" i="0" dirty="0" smtClean="0"/>
            <a:t>Local seismic early-warning</a:t>
          </a:r>
          <a:endParaRPr lang="en-US" sz="1200" i="0" dirty="0"/>
        </a:p>
      </dgm:t>
    </dgm:pt>
    <dgm:pt modelId="{2B55E3BC-FE75-2F4C-92A0-63FF37C0DE06}" type="parTrans" cxnId="{4E1BDC70-9FF7-924F-9AD2-21FB68ADF5A7}">
      <dgm:prSet/>
      <dgm:spPr/>
      <dgm:t>
        <a:bodyPr/>
        <a:lstStyle/>
        <a:p>
          <a:endParaRPr lang="en-US"/>
        </a:p>
      </dgm:t>
    </dgm:pt>
    <dgm:pt modelId="{E3E2C70B-3A19-6944-BCCF-B615E1FD06AF}" type="sibTrans" cxnId="{4E1BDC70-9FF7-924F-9AD2-21FB68ADF5A7}">
      <dgm:prSet/>
      <dgm:spPr/>
      <dgm:t>
        <a:bodyPr/>
        <a:lstStyle/>
        <a:p>
          <a:endParaRPr lang="en-US"/>
        </a:p>
      </dgm:t>
    </dgm:pt>
    <dgm:pt modelId="{68D51265-19F9-6A46-AE55-EB9E59EBDFD9}">
      <dgm:prSet custT="1"/>
      <dgm:spPr/>
      <dgm:t>
        <a:bodyPr/>
        <a:lstStyle/>
        <a:p>
          <a:pPr rtl="0"/>
          <a:r>
            <a:rPr lang="en-US" sz="1200" i="0" dirty="0" smtClean="0"/>
            <a:t>Smart fire fighting response</a:t>
          </a:r>
          <a:endParaRPr lang="en-US" sz="1200" i="0" dirty="0"/>
        </a:p>
      </dgm:t>
    </dgm:pt>
    <dgm:pt modelId="{DE637B4C-4831-6E4F-8CBF-0078813EFF07}" type="parTrans" cxnId="{A69BB99F-7A04-0844-ABB5-D7F75EBE13F9}">
      <dgm:prSet/>
      <dgm:spPr/>
      <dgm:t>
        <a:bodyPr/>
        <a:lstStyle/>
        <a:p>
          <a:endParaRPr lang="en-US"/>
        </a:p>
      </dgm:t>
    </dgm:pt>
    <dgm:pt modelId="{76232217-C69D-964B-B403-2D9C0FEF4255}" type="sibTrans" cxnId="{A69BB99F-7A04-0844-ABB5-D7F75EBE13F9}">
      <dgm:prSet/>
      <dgm:spPr/>
      <dgm:t>
        <a:bodyPr/>
        <a:lstStyle/>
        <a:p>
          <a:endParaRPr lang="en-US"/>
        </a:p>
      </dgm:t>
    </dgm:pt>
    <dgm:pt modelId="{5941A69F-6409-EE4A-9887-C41E4462458D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200" dirty="0" smtClean="0"/>
            <a:t>State information</a:t>
          </a:r>
          <a:endParaRPr lang="en-US" sz="1200" dirty="0"/>
        </a:p>
      </dgm:t>
    </dgm:pt>
    <dgm:pt modelId="{AD913989-C9DE-934C-89E3-2879C4A54F45}" type="parTrans" cxnId="{52564AB2-15D7-0141-A65D-3CEB73AEB850}">
      <dgm:prSet/>
      <dgm:spPr/>
      <dgm:t>
        <a:bodyPr/>
        <a:lstStyle/>
        <a:p>
          <a:endParaRPr lang="en-US"/>
        </a:p>
      </dgm:t>
    </dgm:pt>
    <dgm:pt modelId="{B8D712B9-F3AF-CE4B-8CF9-AD9C0EF62A98}" type="sibTrans" cxnId="{52564AB2-15D7-0141-A65D-3CEB73AEB850}">
      <dgm:prSet/>
      <dgm:spPr/>
      <dgm:t>
        <a:bodyPr/>
        <a:lstStyle/>
        <a:p>
          <a:endParaRPr lang="en-US"/>
        </a:p>
      </dgm:t>
    </dgm:pt>
    <dgm:pt modelId="{C5D43B79-1C86-AF49-A8EE-36FDC4119299}">
      <dgm:prSet custT="1"/>
      <dgm:spPr/>
      <dgm:t>
        <a:bodyPr/>
        <a:lstStyle/>
        <a:p>
          <a:pPr rtl="0"/>
          <a:r>
            <a:rPr lang="en-US" sz="1200" dirty="0" smtClean="0"/>
            <a:t>Failure </a:t>
          </a:r>
          <a:r>
            <a:rPr lang="en-US" sz="1200" i="1" dirty="0" smtClean="0"/>
            <a:t>avoidance</a:t>
          </a:r>
          <a:r>
            <a:rPr lang="en-US" sz="1200" dirty="0" smtClean="0"/>
            <a:t> (geo-redundancy)</a:t>
          </a:r>
          <a:endParaRPr lang="en-US" sz="1200" dirty="0"/>
        </a:p>
      </dgm:t>
    </dgm:pt>
    <dgm:pt modelId="{F39830CF-C3D3-9747-91FF-A78857E413FB}" type="parTrans" cxnId="{B67CE1C5-3A4B-F549-94BA-F8328FA49DF4}">
      <dgm:prSet/>
      <dgm:spPr/>
      <dgm:t>
        <a:bodyPr/>
        <a:lstStyle/>
        <a:p>
          <a:endParaRPr lang="en-US"/>
        </a:p>
      </dgm:t>
    </dgm:pt>
    <dgm:pt modelId="{79A3D825-FB74-6E48-B4AC-6A437C42DFF3}" type="sibTrans" cxnId="{B67CE1C5-3A4B-F549-94BA-F8328FA49DF4}">
      <dgm:prSet/>
      <dgm:spPr/>
      <dgm:t>
        <a:bodyPr/>
        <a:lstStyle/>
        <a:p>
          <a:endParaRPr lang="en-US"/>
        </a:p>
      </dgm:t>
    </dgm:pt>
    <dgm:pt modelId="{59F859BD-B38E-2542-896F-71EDF8CE91C4}">
      <dgm:prSet custT="1"/>
      <dgm:spPr/>
      <dgm:t>
        <a:bodyPr/>
        <a:lstStyle/>
        <a:p>
          <a:pPr rtl="0"/>
          <a:r>
            <a:rPr lang="en-US" sz="1200" i="0" dirty="0" smtClean="0"/>
            <a:t>Failure </a:t>
          </a:r>
          <a:r>
            <a:rPr lang="en-US" sz="1200" i="1" dirty="0" smtClean="0"/>
            <a:t>recovery</a:t>
          </a:r>
          <a:r>
            <a:rPr lang="en-US" sz="1200" i="0" dirty="0" smtClean="0"/>
            <a:t> (edge fail-over)</a:t>
          </a:r>
          <a:endParaRPr lang="en-US" sz="1200" i="0" dirty="0"/>
        </a:p>
      </dgm:t>
    </dgm:pt>
    <dgm:pt modelId="{E89B4FB4-DA29-6844-B884-A41CAD1AC4A6}" type="parTrans" cxnId="{990B1D39-3847-4E4B-8A39-BDEA5BD772F1}">
      <dgm:prSet/>
      <dgm:spPr/>
      <dgm:t>
        <a:bodyPr/>
        <a:lstStyle/>
        <a:p>
          <a:endParaRPr lang="en-US"/>
        </a:p>
      </dgm:t>
    </dgm:pt>
    <dgm:pt modelId="{09D3578E-6307-524B-8F37-CAD21014241E}" type="sibTrans" cxnId="{990B1D39-3847-4E4B-8A39-BDEA5BD772F1}">
      <dgm:prSet/>
      <dgm:spPr/>
      <dgm:t>
        <a:bodyPr/>
        <a:lstStyle/>
        <a:p>
          <a:endParaRPr lang="en-US"/>
        </a:p>
      </dgm:t>
    </dgm:pt>
    <dgm:pt modelId="{3DE91254-8FF3-DD48-B7B3-B89AB03EB04A}">
      <dgm:prSet custT="1"/>
      <dgm:spPr/>
      <dgm:t>
        <a:bodyPr/>
        <a:lstStyle/>
        <a:p>
          <a:pPr rtl="0"/>
          <a:r>
            <a:rPr lang="en-US" sz="1200" i="0" dirty="0" smtClean="0"/>
            <a:t>Resource allocation (</a:t>
          </a:r>
          <a:r>
            <a:rPr lang="en-US" sz="1200" i="1" dirty="0" smtClean="0"/>
            <a:t>prioritize </a:t>
          </a:r>
          <a:r>
            <a:rPr lang="en-US" sz="1200" i="0" dirty="0" smtClean="0"/>
            <a:t>data)</a:t>
          </a:r>
          <a:endParaRPr lang="en-US" sz="1200" i="0" dirty="0"/>
        </a:p>
      </dgm:t>
    </dgm:pt>
    <dgm:pt modelId="{11BB8C91-2740-2F42-AD0A-D5986648BE5C}" type="parTrans" cxnId="{DB6E1BB7-2669-9D47-B9D4-AE9751166CCD}">
      <dgm:prSet/>
      <dgm:spPr/>
      <dgm:t>
        <a:bodyPr/>
        <a:lstStyle/>
        <a:p>
          <a:endParaRPr lang="en-US"/>
        </a:p>
      </dgm:t>
    </dgm:pt>
    <dgm:pt modelId="{151E523A-EE3A-5943-9209-AC0DBFA15C62}" type="sibTrans" cxnId="{DB6E1BB7-2669-9D47-B9D4-AE9751166CCD}">
      <dgm:prSet/>
      <dgm:spPr/>
      <dgm:t>
        <a:bodyPr/>
        <a:lstStyle/>
        <a:p>
          <a:endParaRPr lang="en-US"/>
        </a:p>
      </dgm:t>
    </dgm:pt>
    <dgm:pt modelId="{F346DB8A-50A5-2143-BBFB-7D279DA1844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200" dirty="0" smtClean="0"/>
            <a:t>Validation setting</a:t>
          </a:r>
          <a:endParaRPr lang="en-US" sz="1200" dirty="0"/>
        </a:p>
      </dgm:t>
    </dgm:pt>
    <dgm:pt modelId="{6CD58DC4-AF5C-534A-9915-2DF80929058A}" type="sibTrans" cxnId="{E84376EE-2A65-C949-914B-43DDFB41FF87}">
      <dgm:prSet/>
      <dgm:spPr/>
      <dgm:t>
        <a:bodyPr/>
        <a:lstStyle/>
        <a:p>
          <a:endParaRPr lang="en-US"/>
        </a:p>
      </dgm:t>
    </dgm:pt>
    <dgm:pt modelId="{D8B54767-9D57-6247-B5BA-7F0897ACEF73}" type="parTrans" cxnId="{E84376EE-2A65-C949-914B-43DDFB41FF87}">
      <dgm:prSet/>
      <dgm:spPr/>
      <dgm:t>
        <a:bodyPr/>
        <a:lstStyle/>
        <a:p>
          <a:endParaRPr lang="en-US"/>
        </a:p>
      </dgm:t>
    </dgm:pt>
    <dgm:pt modelId="{3B5B5F34-5CEE-904B-8A4F-E70CB8372373}" type="pres">
      <dgm:prSet presAssocID="{4021B328-F404-9C4B-8339-3C2F7FCA431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03A5C0-782C-5A43-9A41-8DB5986246D4}" type="pres">
      <dgm:prSet presAssocID="{736943B2-3FB9-824A-AF22-25900509A87A}" presName="compNode" presStyleCnt="0"/>
      <dgm:spPr/>
    </dgm:pt>
    <dgm:pt modelId="{D3F35695-8432-9C4D-BB65-AF6156491D2B}" type="pres">
      <dgm:prSet presAssocID="{736943B2-3FB9-824A-AF22-25900509A87A}" presName="aNode" presStyleLbl="bgShp" presStyleIdx="0" presStyleCnt="4" custScaleY="70658" custLinFactNeighborX="-102" custLinFactNeighborY="3806"/>
      <dgm:spPr/>
      <dgm:t>
        <a:bodyPr/>
        <a:lstStyle/>
        <a:p>
          <a:endParaRPr lang="en-US"/>
        </a:p>
      </dgm:t>
    </dgm:pt>
    <dgm:pt modelId="{7A569380-2EBE-E74C-A7AD-6624CC846C7B}" type="pres">
      <dgm:prSet presAssocID="{736943B2-3FB9-824A-AF22-25900509A87A}" presName="textNode" presStyleLbl="bgShp" presStyleIdx="0" presStyleCnt="4"/>
      <dgm:spPr/>
      <dgm:t>
        <a:bodyPr/>
        <a:lstStyle/>
        <a:p>
          <a:endParaRPr lang="en-US"/>
        </a:p>
      </dgm:t>
    </dgm:pt>
    <dgm:pt modelId="{D25CF0D9-B35A-8A45-9C6D-AE3CCAFBCD2E}" type="pres">
      <dgm:prSet presAssocID="{736943B2-3FB9-824A-AF22-25900509A87A}" presName="compChildNode" presStyleCnt="0"/>
      <dgm:spPr/>
    </dgm:pt>
    <dgm:pt modelId="{89C31863-4903-8044-8F91-23841991AF21}" type="pres">
      <dgm:prSet presAssocID="{736943B2-3FB9-824A-AF22-25900509A87A}" presName="theInnerList" presStyleCnt="0"/>
      <dgm:spPr/>
    </dgm:pt>
    <dgm:pt modelId="{EC602CEC-56F4-7F48-AE31-8126EF2C1F95}" type="pres">
      <dgm:prSet presAssocID="{600E2CA4-5622-DB45-A458-580A33FFDEF5}" presName="childNode" presStyleLbl="node1" presStyleIdx="0" presStyleCnt="16" custScaleY="43838" custLinFactY="17143" custLinFactNeighborX="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4AAB9-A2B8-A14A-9CD6-5224B14DE593}" type="pres">
      <dgm:prSet presAssocID="{600E2CA4-5622-DB45-A458-580A33FFDEF5}" presName="aSpace2" presStyleCnt="0"/>
      <dgm:spPr/>
    </dgm:pt>
    <dgm:pt modelId="{0DD086CA-B4BE-B544-BF55-73D5DA31447E}" type="pres">
      <dgm:prSet presAssocID="{2096AFC1-8F32-454E-AD23-76F4A2E4255E}" presName="childNode" presStyleLbl="node1" presStyleIdx="1" presStyleCnt="16" custScaleY="38460" custLinFactY="13289" custLinFactNeighborX="73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6E9F6-51D2-4D40-B8BB-8341FCBD692B}" type="pres">
      <dgm:prSet presAssocID="{2096AFC1-8F32-454E-AD23-76F4A2E4255E}" presName="aSpace2" presStyleCnt="0"/>
      <dgm:spPr/>
    </dgm:pt>
    <dgm:pt modelId="{17167941-01DD-0045-A335-E8AA407934DB}" type="pres">
      <dgm:prSet presAssocID="{5941A69F-6409-EE4A-9887-C41E4462458D}" presName="childNode" presStyleLbl="node1" presStyleIdx="2" presStyleCnt="16" custScaleY="50938" custLinFactY="12151" custLinFactNeighborX="14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5790C8-C441-9448-B9D3-FB4CAE22C5E5}" type="pres">
      <dgm:prSet presAssocID="{5941A69F-6409-EE4A-9887-C41E4462458D}" presName="aSpace2" presStyleCnt="0"/>
      <dgm:spPr/>
    </dgm:pt>
    <dgm:pt modelId="{D4B0CFF0-2D0A-9249-B06C-902984258BB7}" type="pres">
      <dgm:prSet presAssocID="{F346DB8A-50A5-2143-BBFB-7D279DA18442}" presName="childNode" presStyleLbl="node1" presStyleIdx="3" presStyleCnt="16" custScaleY="43838" custLinFactY="-167051" custLinFactNeighborX="245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59946-C5DA-1C4A-BE16-4DFFDDB9A042}" type="pres">
      <dgm:prSet presAssocID="{736943B2-3FB9-824A-AF22-25900509A87A}" presName="aSpace" presStyleCnt="0"/>
      <dgm:spPr/>
    </dgm:pt>
    <dgm:pt modelId="{F086D378-F6F2-2F4B-89EC-F0042BEBAF61}" type="pres">
      <dgm:prSet presAssocID="{856A3ABC-B726-4641-8C6C-781B5C6294E0}" presName="compNode" presStyleCnt="0"/>
      <dgm:spPr/>
    </dgm:pt>
    <dgm:pt modelId="{0ACEA1E8-47F6-584A-9809-3D5A2E18B64D}" type="pres">
      <dgm:prSet presAssocID="{856A3ABC-B726-4641-8C6C-781B5C6294E0}" presName="aNode" presStyleLbl="bgShp" presStyleIdx="1" presStyleCnt="4" custScaleY="77890" custLinFactNeighborX="-593" custLinFactNeighborY="-1694"/>
      <dgm:spPr/>
      <dgm:t>
        <a:bodyPr/>
        <a:lstStyle/>
        <a:p>
          <a:endParaRPr lang="en-US"/>
        </a:p>
      </dgm:t>
    </dgm:pt>
    <dgm:pt modelId="{F1D02DEB-DF28-6947-B94C-FF52116666F3}" type="pres">
      <dgm:prSet presAssocID="{856A3ABC-B726-4641-8C6C-781B5C6294E0}" presName="textNode" presStyleLbl="bgShp" presStyleIdx="1" presStyleCnt="4"/>
      <dgm:spPr/>
      <dgm:t>
        <a:bodyPr/>
        <a:lstStyle/>
        <a:p>
          <a:endParaRPr lang="en-US"/>
        </a:p>
      </dgm:t>
    </dgm:pt>
    <dgm:pt modelId="{03C2E5D6-2518-FC45-9740-E6655F6BEA8E}" type="pres">
      <dgm:prSet presAssocID="{856A3ABC-B726-4641-8C6C-781B5C6294E0}" presName="compChildNode" presStyleCnt="0"/>
      <dgm:spPr/>
    </dgm:pt>
    <dgm:pt modelId="{E7B30D0F-074C-E741-B9A2-C5C1C02CEDEB}" type="pres">
      <dgm:prSet presAssocID="{856A3ABC-B726-4641-8C6C-781B5C6294E0}" presName="theInnerList" presStyleCnt="0"/>
      <dgm:spPr/>
    </dgm:pt>
    <dgm:pt modelId="{7CAF551D-DE39-8243-848B-01D9968D174A}" type="pres">
      <dgm:prSet presAssocID="{4AACD718-0E65-EC43-925F-840DBC1642FA}" presName="childNode" presStyleLbl="node1" presStyleIdx="4" presStyleCnt="16" custScaleY="38083" custLinFactY="9014" custLinFactNeighborX="73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C8F657-5E99-1A4C-B10F-A4716594F405}" type="pres">
      <dgm:prSet presAssocID="{4AACD718-0E65-EC43-925F-840DBC1642FA}" presName="aSpace2" presStyleCnt="0"/>
      <dgm:spPr/>
    </dgm:pt>
    <dgm:pt modelId="{C9002EA8-93F3-0F42-B90E-05B8DDF15EDB}" type="pres">
      <dgm:prSet presAssocID="{C5D43B79-1C86-AF49-A8EE-36FDC4119299}" presName="childNode" presStyleLbl="node1" presStyleIdx="5" presStyleCnt="16" custScaleY="34627" custLinFactY="4089" custLinFactNeighborX="14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7F2E5E-928D-2145-8636-FA8E0EA69836}" type="pres">
      <dgm:prSet presAssocID="{C5D43B79-1C86-AF49-A8EE-36FDC4119299}" presName="aSpace2" presStyleCnt="0"/>
      <dgm:spPr/>
    </dgm:pt>
    <dgm:pt modelId="{A16CD681-355E-6640-A106-EA8E218EC611}" type="pres">
      <dgm:prSet presAssocID="{55F3E19A-25BA-A94B-BB01-138D31BD62A1}" presName="childNode" presStyleLbl="node1" presStyleIdx="6" presStyleCnt="16" custScaleY="45058" custLinFactY="1240" custLinFactNeighborX="73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A1F44B-8B13-C741-A38B-75CF545FC9BF}" type="pres">
      <dgm:prSet presAssocID="{55F3E19A-25BA-A94B-BB01-138D31BD62A1}" presName="aSpace2" presStyleCnt="0"/>
      <dgm:spPr/>
    </dgm:pt>
    <dgm:pt modelId="{4AF0A4D4-9655-8747-A594-1F00B5A8188D}" type="pres">
      <dgm:prSet presAssocID="{A98E5976-6F6B-3847-BF17-F827E49942BB}" presName="childNode" presStyleLbl="node1" presStyleIdx="7" presStyleCnt="16" custScaleY="34516" custLinFactY="-154985" custLinFactNeighborX="245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26B79B-A346-9448-89AB-043CF46630F9}" type="pres">
      <dgm:prSet presAssocID="{856A3ABC-B726-4641-8C6C-781B5C6294E0}" presName="aSpace" presStyleCnt="0"/>
      <dgm:spPr/>
    </dgm:pt>
    <dgm:pt modelId="{2E36E728-DF22-A142-AB7A-CC37D9336425}" type="pres">
      <dgm:prSet presAssocID="{201A7D31-DEFB-1D4F-9989-8DEA253B3ACD}" presName="compNode" presStyleCnt="0"/>
      <dgm:spPr/>
    </dgm:pt>
    <dgm:pt modelId="{4FFC2AA4-0364-1349-9247-44DE97A5EC5C}" type="pres">
      <dgm:prSet presAssocID="{201A7D31-DEFB-1D4F-9989-8DEA253B3ACD}" presName="aNode" presStyleLbl="bgShp" presStyleIdx="2" presStyleCnt="4" custScaleY="77982" custLinFactNeighborX="-12" custLinFactNeighborY="-1773"/>
      <dgm:spPr/>
      <dgm:t>
        <a:bodyPr/>
        <a:lstStyle/>
        <a:p>
          <a:endParaRPr lang="en-US"/>
        </a:p>
      </dgm:t>
    </dgm:pt>
    <dgm:pt modelId="{E29B00A4-1798-234E-B6DA-17098B1B3BD6}" type="pres">
      <dgm:prSet presAssocID="{201A7D31-DEFB-1D4F-9989-8DEA253B3ACD}" presName="textNode" presStyleLbl="bgShp" presStyleIdx="2" presStyleCnt="4"/>
      <dgm:spPr/>
      <dgm:t>
        <a:bodyPr/>
        <a:lstStyle/>
        <a:p>
          <a:endParaRPr lang="en-US"/>
        </a:p>
      </dgm:t>
    </dgm:pt>
    <dgm:pt modelId="{E3E424F5-DCE2-BB4A-AB41-423ECC0DF778}" type="pres">
      <dgm:prSet presAssocID="{201A7D31-DEFB-1D4F-9989-8DEA253B3ACD}" presName="compChildNode" presStyleCnt="0"/>
      <dgm:spPr/>
    </dgm:pt>
    <dgm:pt modelId="{A9758E8F-B05E-4042-916E-EC53F2EE2DAA}" type="pres">
      <dgm:prSet presAssocID="{201A7D31-DEFB-1D4F-9989-8DEA253B3ACD}" presName="theInnerList" presStyleCnt="0"/>
      <dgm:spPr/>
    </dgm:pt>
    <dgm:pt modelId="{73FE14E9-A8F6-424E-A228-E752AAC45471}" type="pres">
      <dgm:prSet presAssocID="{DCA75745-CBD9-E74A-817D-0506A889AD0A}" presName="childNode" presStyleLbl="node1" presStyleIdx="8" presStyleCnt="16" custScaleY="38083" custLinFactY="9014" custLinFactNeighborX="73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9C62CB-4F16-2447-A478-DECB86E5B256}" type="pres">
      <dgm:prSet presAssocID="{DCA75745-CBD9-E74A-817D-0506A889AD0A}" presName="aSpace2" presStyleCnt="0"/>
      <dgm:spPr/>
    </dgm:pt>
    <dgm:pt modelId="{251731E4-F619-424B-9911-0FC211EFB19F}" type="pres">
      <dgm:prSet presAssocID="{59F859BD-B38E-2542-896F-71EDF8CE91C4}" presName="childNode" presStyleLbl="node1" presStyleIdx="9" presStyleCnt="16" custScaleY="34627" custLinFactY="4089" custLinFactNeighborX="14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716F4-50F8-1147-A59F-2468F2F52B1B}" type="pres">
      <dgm:prSet presAssocID="{59F859BD-B38E-2542-896F-71EDF8CE91C4}" presName="aSpace2" presStyleCnt="0"/>
      <dgm:spPr/>
    </dgm:pt>
    <dgm:pt modelId="{1AA881B2-079F-5B43-82BE-FB00419A0628}" type="pres">
      <dgm:prSet presAssocID="{2C13291B-9B10-2C44-9D17-6CCC2DC89006}" presName="childNode" presStyleLbl="node1" presStyleIdx="10" presStyleCnt="16" custScaleX="112984" custScaleY="45058" custLinFactY="1240" custLinFactNeighborX="73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8BCB8-8D00-E74D-B8A8-9FD0A2928779}" type="pres">
      <dgm:prSet presAssocID="{2C13291B-9B10-2C44-9D17-6CCC2DC89006}" presName="aSpace2" presStyleCnt="0"/>
      <dgm:spPr/>
    </dgm:pt>
    <dgm:pt modelId="{21904101-DB78-DF4F-92B0-1FC6F8C7FD8C}" type="pres">
      <dgm:prSet presAssocID="{2BD96304-22D3-9C48-94EC-6DCB7A32D3AA}" presName="childNode" presStyleLbl="node1" presStyleIdx="11" presStyleCnt="16" custScaleY="34516" custLinFactY="-155055" custLinFactNeighborX="245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59FDA-4B93-5E4A-A3A3-D9D0B7CD3EB8}" type="pres">
      <dgm:prSet presAssocID="{201A7D31-DEFB-1D4F-9989-8DEA253B3ACD}" presName="aSpace" presStyleCnt="0"/>
      <dgm:spPr/>
    </dgm:pt>
    <dgm:pt modelId="{6723BFDE-8670-1044-BE81-611387DFAA96}" type="pres">
      <dgm:prSet presAssocID="{E3C0BA14-FC62-B145-A2B2-4A650BD910E7}" presName="compNode" presStyleCnt="0"/>
      <dgm:spPr/>
    </dgm:pt>
    <dgm:pt modelId="{CCFCD1DB-E977-0546-8C09-712A2559DD95}" type="pres">
      <dgm:prSet presAssocID="{E3C0BA14-FC62-B145-A2B2-4A650BD910E7}" presName="aNode" presStyleLbl="bgShp" presStyleIdx="3" presStyleCnt="4" custScaleY="78070" custLinFactNeighborX="102" custLinFactNeighborY="-1849"/>
      <dgm:spPr/>
      <dgm:t>
        <a:bodyPr/>
        <a:lstStyle/>
        <a:p>
          <a:endParaRPr lang="en-US"/>
        </a:p>
      </dgm:t>
    </dgm:pt>
    <dgm:pt modelId="{9068D7CC-F591-AD46-8405-9E419CA70641}" type="pres">
      <dgm:prSet presAssocID="{E3C0BA14-FC62-B145-A2B2-4A650BD910E7}" presName="textNode" presStyleLbl="bgShp" presStyleIdx="3" presStyleCnt="4"/>
      <dgm:spPr/>
      <dgm:t>
        <a:bodyPr/>
        <a:lstStyle/>
        <a:p>
          <a:endParaRPr lang="en-US"/>
        </a:p>
      </dgm:t>
    </dgm:pt>
    <dgm:pt modelId="{A5645BCE-26D0-B446-BBA8-C117369D8E0F}" type="pres">
      <dgm:prSet presAssocID="{E3C0BA14-FC62-B145-A2B2-4A650BD910E7}" presName="compChildNode" presStyleCnt="0"/>
      <dgm:spPr/>
    </dgm:pt>
    <dgm:pt modelId="{8F19D707-014B-A949-B44B-7E885AA7F7E4}" type="pres">
      <dgm:prSet presAssocID="{E3C0BA14-FC62-B145-A2B2-4A650BD910E7}" presName="theInnerList" presStyleCnt="0"/>
      <dgm:spPr/>
    </dgm:pt>
    <dgm:pt modelId="{4BBFC761-B4C2-8D40-8DDF-8C288FC0697F}" type="pres">
      <dgm:prSet presAssocID="{2AA659AB-C145-4243-8245-854B35454B1D}" presName="childNode" presStyleLbl="node1" presStyleIdx="12" presStyleCnt="16" custScaleX="109389" custScaleY="38083" custLinFactY="9014" custLinFactNeighborX="73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104A7D-31FD-D548-B81A-D6D9BEF569D5}" type="pres">
      <dgm:prSet presAssocID="{2AA659AB-C145-4243-8245-854B35454B1D}" presName="aSpace2" presStyleCnt="0"/>
      <dgm:spPr/>
    </dgm:pt>
    <dgm:pt modelId="{D17944CA-7016-2240-A92E-CE1F037F87D8}" type="pres">
      <dgm:prSet presAssocID="{3DE91254-8FF3-DD48-B7B3-B89AB03EB04A}" presName="childNode" presStyleLbl="node1" presStyleIdx="13" presStyleCnt="16" custScaleX="111510" custScaleY="34627" custLinFactY="4089" custLinFactNeighborX="14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E1D9CE-1A2D-F942-9BEB-15EBBF5B40E8}" type="pres">
      <dgm:prSet presAssocID="{3DE91254-8FF3-DD48-B7B3-B89AB03EB04A}" presName="aSpace2" presStyleCnt="0"/>
      <dgm:spPr/>
    </dgm:pt>
    <dgm:pt modelId="{10A78E9B-39EE-F944-B8AC-BF30F0A38139}" type="pres">
      <dgm:prSet presAssocID="{3964C296-C2B3-104A-94BE-59F3E62D0F40}" presName="childNode" presStyleLbl="node1" presStyleIdx="14" presStyleCnt="16" custScaleY="45058" custLinFactY="1240" custLinFactNeighborX="73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AB8B6-0D47-124D-AD05-A86A94DAD7F1}" type="pres">
      <dgm:prSet presAssocID="{3964C296-C2B3-104A-94BE-59F3E62D0F40}" presName="aSpace2" presStyleCnt="0"/>
      <dgm:spPr/>
    </dgm:pt>
    <dgm:pt modelId="{6B20318F-3458-8245-BFD4-F472AFD2523C}" type="pres">
      <dgm:prSet presAssocID="{68D51265-19F9-6A46-AE55-EB9E59EBDFD9}" presName="childNode" presStyleLbl="node1" presStyleIdx="15" presStyleCnt="16" custScaleY="34516" custLinFactY="-155122" custLinFactNeighborX="245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3FECC8-B073-594E-8C0A-3C92B9E9C808}" type="presOf" srcId="{2AA659AB-C145-4243-8245-854B35454B1D}" destId="{4BBFC761-B4C2-8D40-8DDF-8C288FC0697F}" srcOrd="0" destOrd="0" presId="urn:microsoft.com/office/officeart/2005/8/layout/lProcess2"/>
    <dgm:cxn modelId="{6F2D2DB1-EB22-D14B-B2B6-DD107DA12A9E}" type="presOf" srcId="{C5D43B79-1C86-AF49-A8EE-36FDC4119299}" destId="{C9002EA8-93F3-0F42-B90E-05B8DDF15EDB}" srcOrd="0" destOrd="0" presId="urn:microsoft.com/office/officeart/2005/8/layout/lProcess2"/>
    <dgm:cxn modelId="{818207CC-E982-2946-9344-E2314F67EB4E}" type="presOf" srcId="{2096AFC1-8F32-454E-AD23-76F4A2E4255E}" destId="{0DD086CA-B4BE-B544-BF55-73D5DA31447E}" srcOrd="0" destOrd="0" presId="urn:microsoft.com/office/officeart/2005/8/layout/lProcess2"/>
    <dgm:cxn modelId="{52564AB2-15D7-0141-A65D-3CEB73AEB850}" srcId="{736943B2-3FB9-824A-AF22-25900509A87A}" destId="{5941A69F-6409-EE4A-9887-C41E4462458D}" srcOrd="2" destOrd="0" parTransId="{AD913989-C9DE-934C-89E3-2879C4A54F45}" sibTransId="{B8D712B9-F3AF-CE4B-8CF9-AD9C0EF62A98}"/>
    <dgm:cxn modelId="{9D21689E-CCA1-E848-8259-F492884BE0B6}" type="presOf" srcId="{59F859BD-B38E-2542-896F-71EDF8CE91C4}" destId="{251731E4-F619-424B-9911-0FC211EFB19F}" srcOrd="0" destOrd="0" presId="urn:microsoft.com/office/officeart/2005/8/layout/lProcess2"/>
    <dgm:cxn modelId="{77833182-F2C1-AA4B-99B2-DE121653BED6}" type="presOf" srcId="{55F3E19A-25BA-A94B-BB01-138D31BD62A1}" destId="{A16CD681-355E-6640-A106-EA8E218EC611}" srcOrd="0" destOrd="0" presId="urn:microsoft.com/office/officeart/2005/8/layout/lProcess2"/>
    <dgm:cxn modelId="{9F9E7691-461B-6345-B95E-3F6FE49DDC9D}" type="presOf" srcId="{3964C296-C2B3-104A-94BE-59F3E62D0F40}" destId="{10A78E9B-39EE-F944-B8AC-BF30F0A38139}" srcOrd="0" destOrd="0" presId="urn:microsoft.com/office/officeart/2005/8/layout/lProcess2"/>
    <dgm:cxn modelId="{A009A0DA-05F5-A34B-A813-2C33B0A06082}" type="presOf" srcId="{856A3ABC-B726-4641-8C6C-781B5C6294E0}" destId="{0ACEA1E8-47F6-584A-9809-3D5A2E18B64D}" srcOrd="0" destOrd="0" presId="urn:microsoft.com/office/officeart/2005/8/layout/lProcess2"/>
    <dgm:cxn modelId="{5FF7021F-F2AA-AE47-862F-BAACDB8FA558}" type="presOf" srcId="{201A7D31-DEFB-1D4F-9989-8DEA253B3ACD}" destId="{4FFC2AA4-0364-1349-9247-44DE97A5EC5C}" srcOrd="0" destOrd="0" presId="urn:microsoft.com/office/officeart/2005/8/layout/lProcess2"/>
    <dgm:cxn modelId="{A8170C1C-4839-964B-9D9C-A6B058A01A38}" srcId="{4021B328-F404-9C4B-8339-3C2F7FCA431F}" destId="{E3C0BA14-FC62-B145-A2B2-4A650BD910E7}" srcOrd="3" destOrd="0" parTransId="{816F406F-A248-AB4C-A4F6-1019B0A0B1C4}" sibTransId="{01819315-9178-1F46-A580-CF08FFCC0E36}"/>
    <dgm:cxn modelId="{9D36591B-71FD-694B-9D0E-EC02C6E525CF}" type="presOf" srcId="{E3C0BA14-FC62-B145-A2B2-4A650BD910E7}" destId="{CCFCD1DB-E977-0546-8C09-712A2559DD95}" srcOrd="0" destOrd="0" presId="urn:microsoft.com/office/officeart/2005/8/layout/lProcess2"/>
    <dgm:cxn modelId="{8E71863D-A616-3C46-8B9D-9E28403800B5}" srcId="{E3C0BA14-FC62-B145-A2B2-4A650BD910E7}" destId="{2AA659AB-C145-4243-8245-854B35454B1D}" srcOrd="0" destOrd="0" parTransId="{BC75A3CC-D573-7A41-BC7B-3A0DA0B9C73F}" sibTransId="{E9ABBBA7-5092-C840-825B-2464F6D411F2}"/>
    <dgm:cxn modelId="{DB6E1BB7-2669-9D47-B9D4-AE9751166CCD}" srcId="{E3C0BA14-FC62-B145-A2B2-4A650BD910E7}" destId="{3DE91254-8FF3-DD48-B7B3-B89AB03EB04A}" srcOrd="1" destOrd="0" parTransId="{11BB8C91-2740-2F42-AD0A-D5986648BE5C}" sibTransId="{151E523A-EE3A-5943-9209-AC0DBFA15C62}"/>
    <dgm:cxn modelId="{990B1D39-3847-4E4B-8A39-BDEA5BD772F1}" srcId="{201A7D31-DEFB-1D4F-9989-8DEA253B3ACD}" destId="{59F859BD-B38E-2542-896F-71EDF8CE91C4}" srcOrd="1" destOrd="0" parTransId="{E89B4FB4-DA29-6844-B884-A41CAD1AC4A6}" sibTransId="{09D3578E-6307-524B-8F37-CAD21014241E}"/>
    <dgm:cxn modelId="{6318676F-C7F2-134B-9A7C-81D940B6E7B9}" type="presOf" srcId="{3DE91254-8FF3-DD48-B7B3-B89AB03EB04A}" destId="{D17944CA-7016-2240-A92E-CE1F037F87D8}" srcOrd="0" destOrd="0" presId="urn:microsoft.com/office/officeart/2005/8/layout/lProcess2"/>
    <dgm:cxn modelId="{B4FFA23B-AEF6-D341-B8DF-38BFA1D711D9}" type="presOf" srcId="{856A3ABC-B726-4641-8C6C-781B5C6294E0}" destId="{F1D02DEB-DF28-6947-B94C-FF52116666F3}" srcOrd="1" destOrd="0" presId="urn:microsoft.com/office/officeart/2005/8/layout/lProcess2"/>
    <dgm:cxn modelId="{BBB2FFAE-BF4E-724C-B52E-B82EE3A148D2}" type="presOf" srcId="{736943B2-3FB9-824A-AF22-25900509A87A}" destId="{D3F35695-8432-9C4D-BB65-AF6156491D2B}" srcOrd="0" destOrd="0" presId="urn:microsoft.com/office/officeart/2005/8/layout/lProcess2"/>
    <dgm:cxn modelId="{48A4B694-7558-9E42-8731-2F71BC3DF995}" type="presOf" srcId="{4021B328-F404-9C4B-8339-3C2F7FCA431F}" destId="{3B5B5F34-5CEE-904B-8A4F-E70CB8372373}" srcOrd="0" destOrd="0" presId="urn:microsoft.com/office/officeart/2005/8/layout/lProcess2"/>
    <dgm:cxn modelId="{853FE424-278C-FC4F-885A-D14506385F7C}" type="presOf" srcId="{68D51265-19F9-6A46-AE55-EB9E59EBDFD9}" destId="{6B20318F-3458-8245-BFD4-F472AFD2523C}" srcOrd="0" destOrd="0" presId="urn:microsoft.com/office/officeart/2005/8/layout/lProcess2"/>
    <dgm:cxn modelId="{3F402BF2-1780-3E4B-A185-2EE5C63F7040}" type="presOf" srcId="{5941A69F-6409-EE4A-9887-C41E4462458D}" destId="{17167941-01DD-0045-A335-E8AA407934DB}" srcOrd="0" destOrd="0" presId="urn:microsoft.com/office/officeart/2005/8/layout/lProcess2"/>
    <dgm:cxn modelId="{7F150E23-1912-E241-B07D-139CD3BE8E37}" srcId="{201A7D31-DEFB-1D4F-9989-8DEA253B3ACD}" destId="{2C13291B-9B10-2C44-9D17-6CCC2DC89006}" srcOrd="2" destOrd="0" parTransId="{1592CC90-D09D-794A-A96F-0EA3DC6E12A7}" sibTransId="{8DBECA57-80EC-3C4C-BAAC-0C8016327557}"/>
    <dgm:cxn modelId="{A5DEB7DA-325C-174F-ADC2-A0071C32E302}" type="presOf" srcId="{201A7D31-DEFB-1D4F-9989-8DEA253B3ACD}" destId="{E29B00A4-1798-234E-B6DA-17098B1B3BD6}" srcOrd="1" destOrd="0" presId="urn:microsoft.com/office/officeart/2005/8/layout/lProcess2"/>
    <dgm:cxn modelId="{6C157877-BC4A-8344-8EF0-5EB72ED41343}" srcId="{736943B2-3FB9-824A-AF22-25900509A87A}" destId="{2096AFC1-8F32-454E-AD23-76F4A2E4255E}" srcOrd="1" destOrd="0" parTransId="{DB249C15-4317-8C44-B2DF-AFF3FD6371D2}" sibTransId="{51064865-EAEE-D042-8D25-6CA5CF728513}"/>
    <dgm:cxn modelId="{05F87EF3-F425-BB4B-BBD0-12644B5A4646}" srcId="{856A3ABC-B726-4641-8C6C-781B5C6294E0}" destId="{A98E5976-6F6B-3847-BF17-F827E49942BB}" srcOrd="3" destOrd="0" parTransId="{BF80158C-963F-B34B-8B29-384B3D75FA71}" sibTransId="{9FBC77DD-8C11-C44F-8D34-FD98CBF97A9D}"/>
    <dgm:cxn modelId="{0BA96D24-D829-D246-8C86-03380581AC9A}" type="presOf" srcId="{A98E5976-6F6B-3847-BF17-F827E49942BB}" destId="{4AF0A4D4-9655-8747-A594-1F00B5A8188D}" srcOrd="0" destOrd="0" presId="urn:microsoft.com/office/officeart/2005/8/layout/lProcess2"/>
    <dgm:cxn modelId="{4E1BDC70-9FF7-924F-9AD2-21FB68ADF5A7}" srcId="{201A7D31-DEFB-1D4F-9989-8DEA253B3ACD}" destId="{2BD96304-22D3-9C48-94EC-6DCB7A32D3AA}" srcOrd="3" destOrd="0" parTransId="{2B55E3BC-FE75-2F4C-92A0-63FF37C0DE06}" sibTransId="{E3E2C70B-3A19-6944-BCCF-B615E1FD06AF}"/>
    <dgm:cxn modelId="{5C92D253-F37D-CC4C-84B8-517C31159EA1}" srcId="{4021B328-F404-9C4B-8339-3C2F7FCA431F}" destId="{736943B2-3FB9-824A-AF22-25900509A87A}" srcOrd="0" destOrd="0" parTransId="{3A1181D0-9EB5-2242-9546-3ECB6F285957}" sibTransId="{866914FC-2F19-D141-9A2B-70BDB00745BD}"/>
    <dgm:cxn modelId="{69846734-2F39-174A-B190-C4D657C315C6}" type="presOf" srcId="{2C13291B-9B10-2C44-9D17-6CCC2DC89006}" destId="{1AA881B2-079F-5B43-82BE-FB00419A0628}" srcOrd="0" destOrd="0" presId="urn:microsoft.com/office/officeart/2005/8/layout/lProcess2"/>
    <dgm:cxn modelId="{597AE69E-0DF6-9F41-AE0B-85509FC3C1AD}" type="presOf" srcId="{2BD96304-22D3-9C48-94EC-6DCB7A32D3AA}" destId="{21904101-DB78-DF4F-92B0-1FC6F8C7FD8C}" srcOrd="0" destOrd="0" presId="urn:microsoft.com/office/officeart/2005/8/layout/lProcess2"/>
    <dgm:cxn modelId="{7CDA0BF2-A3BA-464C-AA4E-2E01CC885058}" srcId="{736943B2-3FB9-824A-AF22-25900509A87A}" destId="{600E2CA4-5622-DB45-A458-580A33FFDEF5}" srcOrd="0" destOrd="0" parTransId="{D6A5174B-11E7-0F45-B34F-229E687CDBE9}" sibTransId="{08534316-9E78-C24A-9614-C9EF252FF3DC}"/>
    <dgm:cxn modelId="{E84376EE-2A65-C949-914B-43DDFB41FF87}" srcId="{736943B2-3FB9-824A-AF22-25900509A87A}" destId="{F346DB8A-50A5-2143-BBFB-7D279DA18442}" srcOrd="3" destOrd="0" parTransId="{D8B54767-9D57-6247-B5BA-7F0897ACEF73}" sibTransId="{6CD58DC4-AF5C-534A-9915-2DF80929058A}"/>
    <dgm:cxn modelId="{F24219A1-DC60-1A4B-A19F-F2F95A6FC1C3}" type="presOf" srcId="{DCA75745-CBD9-E74A-817D-0506A889AD0A}" destId="{73FE14E9-A8F6-424E-A228-E752AAC45471}" srcOrd="0" destOrd="0" presId="urn:microsoft.com/office/officeart/2005/8/layout/lProcess2"/>
    <dgm:cxn modelId="{A69BB99F-7A04-0844-ABB5-D7F75EBE13F9}" srcId="{E3C0BA14-FC62-B145-A2B2-4A650BD910E7}" destId="{68D51265-19F9-6A46-AE55-EB9E59EBDFD9}" srcOrd="3" destOrd="0" parTransId="{DE637B4C-4831-6E4F-8CBF-0078813EFF07}" sibTransId="{76232217-C69D-964B-B403-2D9C0FEF4255}"/>
    <dgm:cxn modelId="{A77D7618-E87C-4549-B9DA-AD00A7DA630A}" type="presOf" srcId="{E3C0BA14-FC62-B145-A2B2-4A650BD910E7}" destId="{9068D7CC-F591-AD46-8405-9E419CA70641}" srcOrd="1" destOrd="0" presId="urn:microsoft.com/office/officeart/2005/8/layout/lProcess2"/>
    <dgm:cxn modelId="{4B70320C-DB02-D646-AC6F-BBCC0ABED76C}" type="presOf" srcId="{4AACD718-0E65-EC43-925F-840DBC1642FA}" destId="{7CAF551D-DE39-8243-848B-01D9968D174A}" srcOrd="0" destOrd="0" presId="urn:microsoft.com/office/officeart/2005/8/layout/lProcess2"/>
    <dgm:cxn modelId="{DE3E9B43-ADCA-5941-82DB-19AD52851290}" srcId="{201A7D31-DEFB-1D4F-9989-8DEA253B3ACD}" destId="{DCA75745-CBD9-E74A-817D-0506A889AD0A}" srcOrd="0" destOrd="0" parTransId="{D80695F5-66FE-314B-98DA-369672999AB7}" sibTransId="{E4837AC3-A9E0-E049-92DB-9FBA30AD457E}"/>
    <dgm:cxn modelId="{8A01E4D2-3908-FD4B-BDF3-9CC8DE08DEDD}" srcId="{4021B328-F404-9C4B-8339-3C2F7FCA431F}" destId="{201A7D31-DEFB-1D4F-9989-8DEA253B3ACD}" srcOrd="2" destOrd="0" parTransId="{4342850C-9678-7D40-9C86-6B56EEB4566F}" sibTransId="{18834D70-0B18-7940-8B0F-3D3439430793}"/>
    <dgm:cxn modelId="{B67CE1C5-3A4B-F549-94BA-F8328FA49DF4}" srcId="{856A3ABC-B726-4641-8C6C-781B5C6294E0}" destId="{C5D43B79-1C86-AF49-A8EE-36FDC4119299}" srcOrd="1" destOrd="0" parTransId="{F39830CF-C3D3-9747-91FF-A78857E413FB}" sibTransId="{79A3D825-FB74-6E48-B4AC-6A437C42DFF3}"/>
    <dgm:cxn modelId="{7B6BE8BB-161D-1A46-8F13-CA7A676B3DBF}" type="presOf" srcId="{736943B2-3FB9-824A-AF22-25900509A87A}" destId="{7A569380-2EBE-E74C-A7AD-6624CC846C7B}" srcOrd="1" destOrd="0" presId="urn:microsoft.com/office/officeart/2005/8/layout/lProcess2"/>
    <dgm:cxn modelId="{7D5C5596-87E6-B541-86CE-7F364A3541CA}" srcId="{4021B328-F404-9C4B-8339-3C2F7FCA431F}" destId="{856A3ABC-B726-4641-8C6C-781B5C6294E0}" srcOrd="1" destOrd="0" parTransId="{7DBD56CE-1418-B541-94C1-922912AF1385}" sibTransId="{1A23D9EA-7287-034D-9276-5BA4C3903175}"/>
    <dgm:cxn modelId="{2B265A73-C13B-924F-B687-A438C110C203}" srcId="{856A3ABC-B726-4641-8C6C-781B5C6294E0}" destId="{4AACD718-0E65-EC43-925F-840DBC1642FA}" srcOrd="0" destOrd="0" parTransId="{9681A5A7-7A09-C549-819F-B64E68714713}" sibTransId="{3197085B-5E54-C242-9C76-FE36BF66F2DC}"/>
    <dgm:cxn modelId="{7B3FEB2E-4385-C74F-ACF9-96AAA0CFFE6B}" type="presOf" srcId="{600E2CA4-5622-DB45-A458-580A33FFDEF5}" destId="{EC602CEC-56F4-7F48-AE31-8126EF2C1F95}" srcOrd="0" destOrd="0" presId="urn:microsoft.com/office/officeart/2005/8/layout/lProcess2"/>
    <dgm:cxn modelId="{04DE38F9-6F51-9246-978A-25DE792E5D9A}" type="presOf" srcId="{F346DB8A-50A5-2143-BBFB-7D279DA18442}" destId="{D4B0CFF0-2D0A-9249-B06C-902984258BB7}" srcOrd="0" destOrd="0" presId="urn:microsoft.com/office/officeart/2005/8/layout/lProcess2"/>
    <dgm:cxn modelId="{72C0FCD9-03BC-A948-B269-2F1D69EC31F5}" srcId="{E3C0BA14-FC62-B145-A2B2-4A650BD910E7}" destId="{3964C296-C2B3-104A-94BE-59F3E62D0F40}" srcOrd="2" destOrd="0" parTransId="{DB7DA4EC-95AD-0647-9967-2AF36660CE7B}" sibTransId="{A728B561-96AB-844D-A386-443B6402E563}"/>
    <dgm:cxn modelId="{AEDB8F3E-AB71-924A-9D2E-4233C3C35041}" srcId="{856A3ABC-B726-4641-8C6C-781B5C6294E0}" destId="{55F3E19A-25BA-A94B-BB01-138D31BD62A1}" srcOrd="2" destOrd="0" parTransId="{6563EE84-D84C-BC4B-8504-6FBA4CE36CB6}" sibTransId="{A733073E-9A83-CF42-8325-8ACFCFC300BD}"/>
    <dgm:cxn modelId="{A5118231-FAC7-CD48-A797-436BA2FBE088}" type="presParOf" srcId="{3B5B5F34-5CEE-904B-8A4F-E70CB8372373}" destId="{9B03A5C0-782C-5A43-9A41-8DB5986246D4}" srcOrd="0" destOrd="0" presId="urn:microsoft.com/office/officeart/2005/8/layout/lProcess2"/>
    <dgm:cxn modelId="{BE795A53-CA27-6A4E-92BE-6D8A989CF388}" type="presParOf" srcId="{9B03A5C0-782C-5A43-9A41-8DB5986246D4}" destId="{D3F35695-8432-9C4D-BB65-AF6156491D2B}" srcOrd="0" destOrd="0" presId="urn:microsoft.com/office/officeart/2005/8/layout/lProcess2"/>
    <dgm:cxn modelId="{98ADFF78-3B81-9746-AC35-12DE580DFC45}" type="presParOf" srcId="{9B03A5C0-782C-5A43-9A41-8DB5986246D4}" destId="{7A569380-2EBE-E74C-A7AD-6624CC846C7B}" srcOrd="1" destOrd="0" presId="urn:microsoft.com/office/officeart/2005/8/layout/lProcess2"/>
    <dgm:cxn modelId="{53F1E1AB-8BE1-2C44-8338-781331769672}" type="presParOf" srcId="{9B03A5C0-782C-5A43-9A41-8DB5986246D4}" destId="{D25CF0D9-B35A-8A45-9C6D-AE3CCAFBCD2E}" srcOrd="2" destOrd="0" presId="urn:microsoft.com/office/officeart/2005/8/layout/lProcess2"/>
    <dgm:cxn modelId="{8438798C-50E5-2B40-B04F-AE0EAAA311E1}" type="presParOf" srcId="{D25CF0D9-B35A-8A45-9C6D-AE3CCAFBCD2E}" destId="{89C31863-4903-8044-8F91-23841991AF21}" srcOrd="0" destOrd="0" presId="urn:microsoft.com/office/officeart/2005/8/layout/lProcess2"/>
    <dgm:cxn modelId="{ADA00D67-AD2B-8448-A63E-82242B23F46E}" type="presParOf" srcId="{89C31863-4903-8044-8F91-23841991AF21}" destId="{EC602CEC-56F4-7F48-AE31-8126EF2C1F95}" srcOrd="0" destOrd="0" presId="urn:microsoft.com/office/officeart/2005/8/layout/lProcess2"/>
    <dgm:cxn modelId="{21CF28E5-147E-5C43-82BC-546903809C71}" type="presParOf" srcId="{89C31863-4903-8044-8F91-23841991AF21}" destId="{CFD4AAB9-A2B8-A14A-9CD6-5224B14DE593}" srcOrd="1" destOrd="0" presId="urn:microsoft.com/office/officeart/2005/8/layout/lProcess2"/>
    <dgm:cxn modelId="{2E977F7D-4B4B-6D4D-A7B7-8B8D1F30C2DC}" type="presParOf" srcId="{89C31863-4903-8044-8F91-23841991AF21}" destId="{0DD086CA-B4BE-B544-BF55-73D5DA31447E}" srcOrd="2" destOrd="0" presId="urn:microsoft.com/office/officeart/2005/8/layout/lProcess2"/>
    <dgm:cxn modelId="{77527F3A-F0AB-F248-AD3D-6607566FD6A6}" type="presParOf" srcId="{89C31863-4903-8044-8F91-23841991AF21}" destId="{A086E9F6-51D2-4D40-B8BB-8341FCBD692B}" srcOrd="3" destOrd="0" presId="urn:microsoft.com/office/officeart/2005/8/layout/lProcess2"/>
    <dgm:cxn modelId="{C7104DC4-5B1B-F949-AD11-12FE1FCAC333}" type="presParOf" srcId="{89C31863-4903-8044-8F91-23841991AF21}" destId="{17167941-01DD-0045-A335-E8AA407934DB}" srcOrd="4" destOrd="0" presId="urn:microsoft.com/office/officeart/2005/8/layout/lProcess2"/>
    <dgm:cxn modelId="{DAE70AC6-9860-0348-8582-04B8689B921D}" type="presParOf" srcId="{89C31863-4903-8044-8F91-23841991AF21}" destId="{375790C8-C441-9448-B9D3-FB4CAE22C5E5}" srcOrd="5" destOrd="0" presId="urn:microsoft.com/office/officeart/2005/8/layout/lProcess2"/>
    <dgm:cxn modelId="{4F573ECE-C3CE-014C-841A-B487BE558303}" type="presParOf" srcId="{89C31863-4903-8044-8F91-23841991AF21}" destId="{D4B0CFF0-2D0A-9249-B06C-902984258BB7}" srcOrd="6" destOrd="0" presId="urn:microsoft.com/office/officeart/2005/8/layout/lProcess2"/>
    <dgm:cxn modelId="{8E51C799-5FD6-0B42-8AB3-86CB137263DD}" type="presParOf" srcId="{3B5B5F34-5CEE-904B-8A4F-E70CB8372373}" destId="{2EC59946-C5DA-1C4A-BE16-4DFFDDB9A042}" srcOrd="1" destOrd="0" presId="urn:microsoft.com/office/officeart/2005/8/layout/lProcess2"/>
    <dgm:cxn modelId="{C67080F1-8EB6-2242-A0C9-578154AF0F26}" type="presParOf" srcId="{3B5B5F34-5CEE-904B-8A4F-E70CB8372373}" destId="{F086D378-F6F2-2F4B-89EC-F0042BEBAF61}" srcOrd="2" destOrd="0" presId="urn:microsoft.com/office/officeart/2005/8/layout/lProcess2"/>
    <dgm:cxn modelId="{A200CBCB-6280-1C4F-A965-7E4ACEDA3084}" type="presParOf" srcId="{F086D378-F6F2-2F4B-89EC-F0042BEBAF61}" destId="{0ACEA1E8-47F6-584A-9809-3D5A2E18B64D}" srcOrd="0" destOrd="0" presId="urn:microsoft.com/office/officeart/2005/8/layout/lProcess2"/>
    <dgm:cxn modelId="{21E91261-9995-AF4F-8576-E3020911F025}" type="presParOf" srcId="{F086D378-F6F2-2F4B-89EC-F0042BEBAF61}" destId="{F1D02DEB-DF28-6947-B94C-FF52116666F3}" srcOrd="1" destOrd="0" presId="urn:microsoft.com/office/officeart/2005/8/layout/lProcess2"/>
    <dgm:cxn modelId="{7C98151A-6FA3-FC43-8607-3E701FD5E2D1}" type="presParOf" srcId="{F086D378-F6F2-2F4B-89EC-F0042BEBAF61}" destId="{03C2E5D6-2518-FC45-9740-E6655F6BEA8E}" srcOrd="2" destOrd="0" presId="urn:microsoft.com/office/officeart/2005/8/layout/lProcess2"/>
    <dgm:cxn modelId="{9B4B482A-8503-C641-9C6B-BF273DE2A9A7}" type="presParOf" srcId="{03C2E5D6-2518-FC45-9740-E6655F6BEA8E}" destId="{E7B30D0F-074C-E741-B9A2-C5C1C02CEDEB}" srcOrd="0" destOrd="0" presId="urn:microsoft.com/office/officeart/2005/8/layout/lProcess2"/>
    <dgm:cxn modelId="{7DEF2262-A2DE-8149-96C9-2A5F6B6C7503}" type="presParOf" srcId="{E7B30D0F-074C-E741-B9A2-C5C1C02CEDEB}" destId="{7CAF551D-DE39-8243-848B-01D9968D174A}" srcOrd="0" destOrd="0" presId="urn:microsoft.com/office/officeart/2005/8/layout/lProcess2"/>
    <dgm:cxn modelId="{0D84818F-CD67-5647-80A5-97F9418AE1B6}" type="presParOf" srcId="{E7B30D0F-074C-E741-B9A2-C5C1C02CEDEB}" destId="{5EC8F657-5E99-1A4C-B10F-A4716594F405}" srcOrd="1" destOrd="0" presId="urn:microsoft.com/office/officeart/2005/8/layout/lProcess2"/>
    <dgm:cxn modelId="{8BD1C097-17EA-8E45-8CDE-1CB0F3B52568}" type="presParOf" srcId="{E7B30D0F-074C-E741-B9A2-C5C1C02CEDEB}" destId="{C9002EA8-93F3-0F42-B90E-05B8DDF15EDB}" srcOrd="2" destOrd="0" presId="urn:microsoft.com/office/officeart/2005/8/layout/lProcess2"/>
    <dgm:cxn modelId="{09826F66-4491-0E4C-BE07-4CC9DA5B3D0E}" type="presParOf" srcId="{E7B30D0F-074C-E741-B9A2-C5C1C02CEDEB}" destId="{EB7F2E5E-928D-2145-8636-FA8E0EA69836}" srcOrd="3" destOrd="0" presId="urn:microsoft.com/office/officeart/2005/8/layout/lProcess2"/>
    <dgm:cxn modelId="{8D80391B-2F37-2242-9377-7B49372494CC}" type="presParOf" srcId="{E7B30D0F-074C-E741-B9A2-C5C1C02CEDEB}" destId="{A16CD681-355E-6640-A106-EA8E218EC611}" srcOrd="4" destOrd="0" presId="urn:microsoft.com/office/officeart/2005/8/layout/lProcess2"/>
    <dgm:cxn modelId="{10B0F660-DDFE-A141-977E-04048D41CE54}" type="presParOf" srcId="{E7B30D0F-074C-E741-B9A2-C5C1C02CEDEB}" destId="{AEA1F44B-8B13-C741-A38B-75CF545FC9BF}" srcOrd="5" destOrd="0" presId="urn:microsoft.com/office/officeart/2005/8/layout/lProcess2"/>
    <dgm:cxn modelId="{8D8E5C44-16CD-924A-B6B3-E8CCA1BCD986}" type="presParOf" srcId="{E7B30D0F-074C-E741-B9A2-C5C1C02CEDEB}" destId="{4AF0A4D4-9655-8747-A594-1F00B5A8188D}" srcOrd="6" destOrd="0" presId="urn:microsoft.com/office/officeart/2005/8/layout/lProcess2"/>
    <dgm:cxn modelId="{9BBEAA53-0288-5E49-B909-8D5049515644}" type="presParOf" srcId="{3B5B5F34-5CEE-904B-8A4F-E70CB8372373}" destId="{5E26B79B-A346-9448-89AB-043CF46630F9}" srcOrd="3" destOrd="0" presId="urn:microsoft.com/office/officeart/2005/8/layout/lProcess2"/>
    <dgm:cxn modelId="{DB602F36-4819-BA4B-BCCB-D8B694028B04}" type="presParOf" srcId="{3B5B5F34-5CEE-904B-8A4F-E70CB8372373}" destId="{2E36E728-DF22-A142-AB7A-CC37D9336425}" srcOrd="4" destOrd="0" presId="urn:microsoft.com/office/officeart/2005/8/layout/lProcess2"/>
    <dgm:cxn modelId="{7ECE8228-50EE-FB43-9580-CDB4602A7ED0}" type="presParOf" srcId="{2E36E728-DF22-A142-AB7A-CC37D9336425}" destId="{4FFC2AA4-0364-1349-9247-44DE97A5EC5C}" srcOrd="0" destOrd="0" presId="urn:microsoft.com/office/officeart/2005/8/layout/lProcess2"/>
    <dgm:cxn modelId="{DC772B4E-240F-A642-BCE8-A6FCDD96A3B8}" type="presParOf" srcId="{2E36E728-DF22-A142-AB7A-CC37D9336425}" destId="{E29B00A4-1798-234E-B6DA-17098B1B3BD6}" srcOrd="1" destOrd="0" presId="urn:microsoft.com/office/officeart/2005/8/layout/lProcess2"/>
    <dgm:cxn modelId="{E12905B4-8949-1541-9CE1-19ADE1F71761}" type="presParOf" srcId="{2E36E728-DF22-A142-AB7A-CC37D9336425}" destId="{E3E424F5-DCE2-BB4A-AB41-423ECC0DF778}" srcOrd="2" destOrd="0" presId="urn:microsoft.com/office/officeart/2005/8/layout/lProcess2"/>
    <dgm:cxn modelId="{58BB194C-17E4-8748-843B-473169312DC1}" type="presParOf" srcId="{E3E424F5-DCE2-BB4A-AB41-423ECC0DF778}" destId="{A9758E8F-B05E-4042-916E-EC53F2EE2DAA}" srcOrd="0" destOrd="0" presId="urn:microsoft.com/office/officeart/2005/8/layout/lProcess2"/>
    <dgm:cxn modelId="{14B494A3-7C08-5B45-B47D-68073B2F7FB7}" type="presParOf" srcId="{A9758E8F-B05E-4042-916E-EC53F2EE2DAA}" destId="{73FE14E9-A8F6-424E-A228-E752AAC45471}" srcOrd="0" destOrd="0" presId="urn:microsoft.com/office/officeart/2005/8/layout/lProcess2"/>
    <dgm:cxn modelId="{E55D4540-E596-2544-80A0-BC35809A9885}" type="presParOf" srcId="{A9758E8F-B05E-4042-916E-EC53F2EE2DAA}" destId="{919C62CB-4F16-2447-A478-DECB86E5B256}" srcOrd="1" destOrd="0" presId="urn:microsoft.com/office/officeart/2005/8/layout/lProcess2"/>
    <dgm:cxn modelId="{07656C2B-C732-744A-9AC3-623DAB64A896}" type="presParOf" srcId="{A9758E8F-B05E-4042-916E-EC53F2EE2DAA}" destId="{251731E4-F619-424B-9911-0FC211EFB19F}" srcOrd="2" destOrd="0" presId="urn:microsoft.com/office/officeart/2005/8/layout/lProcess2"/>
    <dgm:cxn modelId="{D9092B64-401E-1340-8620-90B56DC947BB}" type="presParOf" srcId="{A9758E8F-B05E-4042-916E-EC53F2EE2DAA}" destId="{D4E716F4-50F8-1147-A59F-2468F2F52B1B}" srcOrd="3" destOrd="0" presId="urn:microsoft.com/office/officeart/2005/8/layout/lProcess2"/>
    <dgm:cxn modelId="{7C55CE08-6121-D74D-9B61-44D58DE02FEC}" type="presParOf" srcId="{A9758E8F-B05E-4042-916E-EC53F2EE2DAA}" destId="{1AA881B2-079F-5B43-82BE-FB00419A0628}" srcOrd="4" destOrd="0" presId="urn:microsoft.com/office/officeart/2005/8/layout/lProcess2"/>
    <dgm:cxn modelId="{7A4C06D0-9A3C-4647-ACD9-C48B296D1C7B}" type="presParOf" srcId="{A9758E8F-B05E-4042-916E-EC53F2EE2DAA}" destId="{FD48BCB8-8D00-E74D-B8A8-9FD0A2928779}" srcOrd="5" destOrd="0" presId="urn:microsoft.com/office/officeart/2005/8/layout/lProcess2"/>
    <dgm:cxn modelId="{6DE40B3C-B1EA-B84E-9313-310ABC8632C8}" type="presParOf" srcId="{A9758E8F-B05E-4042-916E-EC53F2EE2DAA}" destId="{21904101-DB78-DF4F-92B0-1FC6F8C7FD8C}" srcOrd="6" destOrd="0" presId="urn:microsoft.com/office/officeart/2005/8/layout/lProcess2"/>
    <dgm:cxn modelId="{25A55077-62B0-8148-9E6A-48EB330B7C9D}" type="presParOf" srcId="{3B5B5F34-5CEE-904B-8A4F-E70CB8372373}" destId="{30659FDA-4B93-5E4A-A3A3-D9D0B7CD3EB8}" srcOrd="5" destOrd="0" presId="urn:microsoft.com/office/officeart/2005/8/layout/lProcess2"/>
    <dgm:cxn modelId="{0833699B-8D47-6C4D-BEA3-8BAAAAE1A571}" type="presParOf" srcId="{3B5B5F34-5CEE-904B-8A4F-E70CB8372373}" destId="{6723BFDE-8670-1044-BE81-611387DFAA96}" srcOrd="6" destOrd="0" presId="urn:microsoft.com/office/officeart/2005/8/layout/lProcess2"/>
    <dgm:cxn modelId="{0A943556-4F74-0348-8844-9EEBDD9D0FA9}" type="presParOf" srcId="{6723BFDE-8670-1044-BE81-611387DFAA96}" destId="{CCFCD1DB-E977-0546-8C09-712A2559DD95}" srcOrd="0" destOrd="0" presId="urn:microsoft.com/office/officeart/2005/8/layout/lProcess2"/>
    <dgm:cxn modelId="{EF92B1F3-704F-E145-BEBF-8195FEDC9B41}" type="presParOf" srcId="{6723BFDE-8670-1044-BE81-611387DFAA96}" destId="{9068D7CC-F591-AD46-8405-9E419CA70641}" srcOrd="1" destOrd="0" presId="urn:microsoft.com/office/officeart/2005/8/layout/lProcess2"/>
    <dgm:cxn modelId="{B6E99BC9-C6A3-7E43-B359-3FFD9B562AE7}" type="presParOf" srcId="{6723BFDE-8670-1044-BE81-611387DFAA96}" destId="{A5645BCE-26D0-B446-BBA8-C117369D8E0F}" srcOrd="2" destOrd="0" presId="urn:microsoft.com/office/officeart/2005/8/layout/lProcess2"/>
    <dgm:cxn modelId="{9463C969-3A55-4F4A-8C64-01383634A82A}" type="presParOf" srcId="{A5645BCE-26D0-B446-BBA8-C117369D8E0F}" destId="{8F19D707-014B-A949-B44B-7E885AA7F7E4}" srcOrd="0" destOrd="0" presId="urn:microsoft.com/office/officeart/2005/8/layout/lProcess2"/>
    <dgm:cxn modelId="{D33E060A-E0FC-6841-943C-5976716C50FB}" type="presParOf" srcId="{8F19D707-014B-A949-B44B-7E885AA7F7E4}" destId="{4BBFC761-B4C2-8D40-8DDF-8C288FC0697F}" srcOrd="0" destOrd="0" presId="urn:microsoft.com/office/officeart/2005/8/layout/lProcess2"/>
    <dgm:cxn modelId="{5E90173E-85EB-9C45-90F6-C9690D893659}" type="presParOf" srcId="{8F19D707-014B-A949-B44B-7E885AA7F7E4}" destId="{A9104A7D-31FD-D548-B81A-D6D9BEF569D5}" srcOrd="1" destOrd="0" presId="urn:microsoft.com/office/officeart/2005/8/layout/lProcess2"/>
    <dgm:cxn modelId="{C0A832C8-6DBB-B543-AE8F-A2E368617DF3}" type="presParOf" srcId="{8F19D707-014B-A949-B44B-7E885AA7F7E4}" destId="{D17944CA-7016-2240-A92E-CE1F037F87D8}" srcOrd="2" destOrd="0" presId="urn:microsoft.com/office/officeart/2005/8/layout/lProcess2"/>
    <dgm:cxn modelId="{4A9EE89B-262A-574E-9C28-34C46C05F10A}" type="presParOf" srcId="{8F19D707-014B-A949-B44B-7E885AA7F7E4}" destId="{55E1D9CE-1A2D-F942-9BEB-15EBBF5B40E8}" srcOrd="3" destOrd="0" presId="urn:microsoft.com/office/officeart/2005/8/layout/lProcess2"/>
    <dgm:cxn modelId="{C2CF64FB-6CF3-5B46-BD76-A4617D893AF0}" type="presParOf" srcId="{8F19D707-014B-A949-B44B-7E885AA7F7E4}" destId="{10A78E9B-39EE-F944-B8AC-BF30F0A38139}" srcOrd="4" destOrd="0" presId="urn:microsoft.com/office/officeart/2005/8/layout/lProcess2"/>
    <dgm:cxn modelId="{D671C521-8546-144B-8FFE-5ACB650E8E0C}" type="presParOf" srcId="{8F19D707-014B-A949-B44B-7E885AA7F7E4}" destId="{147AB8B6-0D47-124D-AD05-A86A94DAD7F1}" srcOrd="5" destOrd="0" presId="urn:microsoft.com/office/officeart/2005/8/layout/lProcess2"/>
    <dgm:cxn modelId="{0AD1D2F6-6A2F-D94D-9D1F-9122ECE220AE}" type="presParOf" srcId="{8F19D707-014B-A949-B44B-7E885AA7F7E4}" destId="{6B20318F-3458-8245-BFD4-F472AFD2523C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21B328-F404-9C4B-8339-3C2F7FCA431F}" type="doc">
      <dgm:prSet loTypeId="urn:microsoft.com/office/officeart/2005/8/layout/pyramid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6A3ABC-B726-4641-8C6C-781B5C6294E0}">
      <dgm:prSet custT="1"/>
      <dgm:spPr/>
      <dgm:t>
        <a:bodyPr anchor="t"/>
        <a:lstStyle/>
        <a:p>
          <a:pPr algn="ctr" rtl="0"/>
          <a:r>
            <a:rPr lang="en-US" sz="2000" u="sng" dirty="0" err="1" smtClean="0"/>
            <a:t>GeoCRON</a:t>
          </a:r>
          <a:endParaRPr lang="en-US" sz="2000" u="sng" dirty="0" smtClean="0"/>
        </a:p>
        <a:p>
          <a:pPr marL="0" indent="0" algn="l" rtl="0"/>
          <a:r>
            <a:rPr lang="en-US" sz="1200" dirty="0" smtClean="0"/>
            <a:t>- Community-scale wide-area </a:t>
          </a:r>
          <a:r>
            <a:rPr lang="en-US" sz="1200" dirty="0" err="1" smtClean="0"/>
            <a:t>IoT</a:t>
          </a:r>
          <a:r>
            <a:rPr lang="en-US" sz="1200" dirty="0" smtClean="0"/>
            <a:t> network</a:t>
          </a:r>
        </a:p>
        <a:p>
          <a:pPr marL="0" indent="0" algn="l" rtl="0"/>
          <a:r>
            <a:rPr lang="en-US" sz="1200" dirty="0" smtClean="0"/>
            <a:t>- Geo-aware cloud overlays</a:t>
          </a:r>
          <a:endParaRPr lang="en-US" sz="1200" dirty="0"/>
        </a:p>
      </dgm:t>
    </dgm:pt>
    <dgm:pt modelId="{7DBD56CE-1418-B541-94C1-922912AF1385}" type="parTrans" cxnId="{7D5C5596-87E6-B541-86CE-7F364A3541CA}">
      <dgm:prSet/>
      <dgm:spPr/>
      <dgm:t>
        <a:bodyPr/>
        <a:lstStyle/>
        <a:p>
          <a:endParaRPr lang="en-US"/>
        </a:p>
      </dgm:t>
    </dgm:pt>
    <dgm:pt modelId="{1A23D9EA-7287-034D-9276-5BA4C3903175}" type="sibTrans" cxnId="{7D5C5596-87E6-B541-86CE-7F364A3541CA}">
      <dgm:prSet/>
      <dgm:spPr/>
      <dgm:t>
        <a:bodyPr/>
        <a:lstStyle/>
        <a:p>
          <a:endParaRPr lang="en-US"/>
        </a:p>
      </dgm:t>
    </dgm:pt>
    <dgm:pt modelId="{201A7D31-DEFB-1D4F-9989-8DEA253B3ACD}">
      <dgm:prSet custT="1"/>
      <dgm:spPr/>
      <dgm:t>
        <a:bodyPr anchor="t"/>
        <a:lstStyle/>
        <a:p>
          <a:pPr algn="ctr" rtl="0"/>
          <a:r>
            <a:rPr lang="en-US" sz="2000" u="sng" dirty="0" smtClean="0"/>
            <a:t>Ride</a:t>
          </a:r>
        </a:p>
        <a:p>
          <a:pPr algn="l" rtl="0"/>
          <a:r>
            <a:rPr lang="en-US" sz="1200" u="none" dirty="0" smtClean="0"/>
            <a:t>- Smart campus network</a:t>
          </a:r>
        </a:p>
        <a:p>
          <a:pPr algn="l" rtl="0"/>
          <a:r>
            <a:rPr lang="en-US" sz="1200" u="none" dirty="0" smtClean="0"/>
            <a:t>- SDN control over (local) edge infrastructure and cloud overlays</a:t>
          </a:r>
        </a:p>
      </dgm:t>
    </dgm:pt>
    <dgm:pt modelId="{4342850C-9678-7D40-9C86-6B56EEB4566F}" type="parTrans" cxnId="{8A01E4D2-3908-FD4B-BDF3-9CC8DE08DEDD}">
      <dgm:prSet/>
      <dgm:spPr/>
      <dgm:t>
        <a:bodyPr/>
        <a:lstStyle/>
        <a:p>
          <a:endParaRPr lang="en-US"/>
        </a:p>
      </dgm:t>
    </dgm:pt>
    <dgm:pt modelId="{18834D70-0B18-7940-8B0F-3D3439430793}" type="sibTrans" cxnId="{8A01E4D2-3908-FD4B-BDF3-9CC8DE08DEDD}">
      <dgm:prSet/>
      <dgm:spPr/>
      <dgm:t>
        <a:bodyPr/>
        <a:lstStyle/>
        <a:p>
          <a:endParaRPr lang="en-US"/>
        </a:p>
      </dgm:t>
    </dgm:pt>
    <dgm:pt modelId="{E3C0BA14-FC62-B145-A2B2-4A650BD910E7}">
      <dgm:prSet custT="1"/>
      <dgm:spPr/>
      <dgm:t>
        <a:bodyPr anchor="t"/>
        <a:lstStyle/>
        <a:p>
          <a:pPr algn="ctr" rtl="0"/>
          <a:r>
            <a:rPr lang="en-US" sz="2000" u="sng" dirty="0" err="1" smtClean="0"/>
            <a:t>FireDeX</a:t>
          </a:r>
          <a:endParaRPr lang="en-US" sz="2000" u="sng" dirty="0" smtClean="0"/>
        </a:p>
        <a:p>
          <a:pPr algn="ctr" rtl="0"/>
          <a:r>
            <a:rPr lang="en-US" sz="1200" u="none" dirty="0" smtClean="0"/>
            <a:t>- Building-area</a:t>
          </a:r>
        </a:p>
        <a:p>
          <a:pPr algn="ctr" rtl="0"/>
          <a:r>
            <a:rPr lang="en-US" sz="1200" u="none" dirty="0" smtClean="0"/>
            <a:t>network</a:t>
          </a:r>
        </a:p>
        <a:p>
          <a:pPr algn="ctr" rtl="0"/>
          <a:r>
            <a:rPr lang="en-US" sz="1200" u="none" dirty="0" smtClean="0"/>
            <a:t>- SDN for                        data flows</a:t>
          </a:r>
        </a:p>
      </dgm:t>
    </dgm:pt>
    <dgm:pt modelId="{816F406F-A248-AB4C-A4F6-1019B0A0B1C4}" type="parTrans" cxnId="{A8170C1C-4839-964B-9D9C-A6B058A01A38}">
      <dgm:prSet/>
      <dgm:spPr/>
      <dgm:t>
        <a:bodyPr/>
        <a:lstStyle/>
        <a:p>
          <a:endParaRPr lang="en-US"/>
        </a:p>
      </dgm:t>
    </dgm:pt>
    <dgm:pt modelId="{01819315-9178-1F46-A580-CF08FFCC0E36}" type="sibTrans" cxnId="{A8170C1C-4839-964B-9D9C-A6B058A01A38}">
      <dgm:prSet/>
      <dgm:spPr/>
      <dgm:t>
        <a:bodyPr/>
        <a:lstStyle/>
        <a:p>
          <a:endParaRPr lang="en-US"/>
        </a:p>
      </dgm:t>
    </dgm:pt>
    <dgm:pt modelId="{736943B2-3FB9-824A-AF22-25900509A87A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anchor="t"/>
        <a:lstStyle/>
        <a:p>
          <a:pPr rtl="0"/>
          <a:r>
            <a:rPr lang="en-US" sz="1800" u="none" dirty="0" smtClean="0"/>
            <a:t>Network abstractions </a:t>
          </a:r>
          <a:r>
            <a:rPr lang="en-US" sz="1200" u="none" dirty="0" smtClean="0"/>
            <a:t>used in each </a:t>
          </a:r>
          <a:r>
            <a:rPr lang="en-US" sz="1200" u="none" dirty="0" smtClean="0"/>
            <a:t>chapter</a:t>
          </a:r>
          <a:endParaRPr lang="en-US" sz="1200" u="none" dirty="0" smtClean="0"/>
        </a:p>
      </dgm:t>
    </dgm:pt>
    <dgm:pt modelId="{866914FC-2F19-D141-9A2B-70BDB00745BD}" type="sibTrans" cxnId="{5C92D253-F37D-CC4C-84B8-517C31159EA1}">
      <dgm:prSet/>
      <dgm:spPr/>
      <dgm:t>
        <a:bodyPr/>
        <a:lstStyle/>
        <a:p>
          <a:endParaRPr lang="en-US"/>
        </a:p>
      </dgm:t>
    </dgm:pt>
    <dgm:pt modelId="{3A1181D0-9EB5-2242-9546-3ECB6F285957}" type="parTrans" cxnId="{5C92D253-F37D-CC4C-84B8-517C31159EA1}">
      <dgm:prSet/>
      <dgm:spPr/>
      <dgm:t>
        <a:bodyPr/>
        <a:lstStyle/>
        <a:p>
          <a:endParaRPr lang="en-US"/>
        </a:p>
      </dgm:t>
    </dgm:pt>
    <dgm:pt modelId="{4CA9BC62-78DB-414D-96FE-43C51884193D}" type="pres">
      <dgm:prSet presAssocID="{4021B328-F404-9C4B-8339-3C2F7FCA43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527E4B-9604-4E43-912B-A8E317A5D8E0}" type="pres">
      <dgm:prSet presAssocID="{736943B2-3FB9-824A-AF22-25900509A87A}" presName="Name8" presStyleCnt="0"/>
      <dgm:spPr/>
    </dgm:pt>
    <dgm:pt modelId="{6F935F5B-F96B-6142-A62E-2E7968BD86FD}" type="pres">
      <dgm:prSet presAssocID="{736943B2-3FB9-824A-AF22-25900509A87A}" presName="level" presStyleLbl="node1" presStyleIdx="0" presStyleCnt="4" custScaleY="460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DDEAC-BE58-9945-B861-EB6EF1567EEA}" type="pres">
      <dgm:prSet presAssocID="{736943B2-3FB9-824A-AF22-25900509A8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C315C-B6D6-0349-9A52-F1428E28CE41}" type="pres">
      <dgm:prSet presAssocID="{856A3ABC-B726-4641-8C6C-781B5C6294E0}" presName="Name8" presStyleCnt="0"/>
      <dgm:spPr/>
    </dgm:pt>
    <dgm:pt modelId="{6D1100E7-180B-784D-B384-A8FEF21633B1}" type="pres">
      <dgm:prSet presAssocID="{856A3ABC-B726-4641-8C6C-781B5C6294E0}" presName="level" presStyleLbl="node1" presStyleIdx="1" presStyleCnt="4" custScaleX="110931" custScaleY="1180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3B767-1821-344E-8A2E-34FB7DB76AAB}" type="pres">
      <dgm:prSet presAssocID="{856A3ABC-B726-4641-8C6C-781B5C6294E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A55A4-E4F9-DD44-A840-725DD6499DCB}" type="pres">
      <dgm:prSet presAssocID="{201A7D31-DEFB-1D4F-9989-8DEA253B3ACD}" presName="Name8" presStyleCnt="0"/>
      <dgm:spPr/>
    </dgm:pt>
    <dgm:pt modelId="{A9E51BAA-2A23-0E4A-B844-86E64D97E3BF}" type="pres">
      <dgm:prSet presAssocID="{201A7D31-DEFB-1D4F-9989-8DEA253B3ACD}" presName="level" presStyleLbl="node1" presStyleIdx="2" presStyleCnt="4" custScaleX="119013" custScaleY="17540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DE4940-3352-964E-9513-8C17D1CA236F}" type="pres">
      <dgm:prSet presAssocID="{201A7D31-DEFB-1D4F-9989-8DEA253B3A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159A1-1B88-4E45-A503-4AF9363E23B3}" type="pres">
      <dgm:prSet presAssocID="{E3C0BA14-FC62-B145-A2B2-4A650BD910E7}" presName="Name8" presStyleCnt="0"/>
      <dgm:spPr/>
    </dgm:pt>
    <dgm:pt modelId="{1683CD72-72C6-CC43-951B-71691A9E78B0}" type="pres">
      <dgm:prSet presAssocID="{E3C0BA14-FC62-B145-A2B2-4A650BD910E7}" presName="level" presStyleLbl="node1" presStyleIdx="3" presStyleCnt="4" custScaleX="141428" custScaleY="1492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485C3C-C60B-BA41-A9DA-D4A35484AD2B}" type="pres">
      <dgm:prSet presAssocID="{E3C0BA14-FC62-B145-A2B2-4A650BD910E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8DCB2F-3BB7-234A-98AB-3D9502ADD04D}" type="presOf" srcId="{856A3ABC-B726-4641-8C6C-781B5C6294E0}" destId="{59E3B767-1821-344E-8A2E-34FB7DB76AAB}" srcOrd="1" destOrd="0" presId="urn:microsoft.com/office/officeart/2005/8/layout/pyramid3"/>
    <dgm:cxn modelId="{6E9C7F5E-A881-1F40-8DD4-1A4C34608C04}" type="presOf" srcId="{856A3ABC-B726-4641-8C6C-781B5C6294E0}" destId="{6D1100E7-180B-784D-B384-A8FEF21633B1}" srcOrd="0" destOrd="0" presId="urn:microsoft.com/office/officeart/2005/8/layout/pyramid3"/>
    <dgm:cxn modelId="{8B892990-7D58-9C4A-8317-8A5D566CD529}" type="presOf" srcId="{736943B2-3FB9-824A-AF22-25900509A87A}" destId="{90ADDEAC-BE58-9945-B861-EB6EF1567EEA}" srcOrd="1" destOrd="0" presId="urn:microsoft.com/office/officeart/2005/8/layout/pyramid3"/>
    <dgm:cxn modelId="{856CA06D-A016-AA4F-8D84-A582490827D9}" type="presOf" srcId="{201A7D31-DEFB-1D4F-9989-8DEA253B3ACD}" destId="{A9E51BAA-2A23-0E4A-B844-86E64D97E3BF}" srcOrd="0" destOrd="0" presId="urn:microsoft.com/office/officeart/2005/8/layout/pyramid3"/>
    <dgm:cxn modelId="{5D18E941-8646-AE44-8564-DA6C5FF96E2D}" type="presOf" srcId="{201A7D31-DEFB-1D4F-9989-8DEA253B3ACD}" destId="{BEDE4940-3352-964E-9513-8C17D1CA236F}" srcOrd="1" destOrd="0" presId="urn:microsoft.com/office/officeart/2005/8/layout/pyramid3"/>
    <dgm:cxn modelId="{5C92D253-F37D-CC4C-84B8-517C31159EA1}" srcId="{4021B328-F404-9C4B-8339-3C2F7FCA431F}" destId="{736943B2-3FB9-824A-AF22-25900509A87A}" srcOrd="0" destOrd="0" parTransId="{3A1181D0-9EB5-2242-9546-3ECB6F285957}" sibTransId="{866914FC-2F19-D141-9A2B-70BDB00745BD}"/>
    <dgm:cxn modelId="{8A01E4D2-3908-FD4B-BDF3-9CC8DE08DEDD}" srcId="{4021B328-F404-9C4B-8339-3C2F7FCA431F}" destId="{201A7D31-DEFB-1D4F-9989-8DEA253B3ACD}" srcOrd="2" destOrd="0" parTransId="{4342850C-9678-7D40-9C86-6B56EEB4566F}" sibTransId="{18834D70-0B18-7940-8B0F-3D3439430793}"/>
    <dgm:cxn modelId="{91FDE958-F902-5B4D-9976-4E2D90B223CB}" type="presOf" srcId="{736943B2-3FB9-824A-AF22-25900509A87A}" destId="{6F935F5B-F96B-6142-A62E-2E7968BD86FD}" srcOrd="0" destOrd="0" presId="urn:microsoft.com/office/officeart/2005/8/layout/pyramid3"/>
    <dgm:cxn modelId="{7D5C5596-87E6-B541-86CE-7F364A3541CA}" srcId="{4021B328-F404-9C4B-8339-3C2F7FCA431F}" destId="{856A3ABC-B726-4641-8C6C-781B5C6294E0}" srcOrd="1" destOrd="0" parTransId="{7DBD56CE-1418-B541-94C1-922912AF1385}" sibTransId="{1A23D9EA-7287-034D-9276-5BA4C3903175}"/>
    <dgm:cxn modelId="{AB902E3D-E7CC-6A4A-8393-2D7B7943F99B}" type="presOf" srcId="{E3C0BA14-FC62-B145-A2B2-4A650BD910E7}" destId="{1683CD72-72C6-CC43-951B-71691A9E78B0}" srcOrd="0" destOrd="0" presId="urn:microsoft.com/office/officeart/2005/8/layout/pyramid3"/>
    <dgm:cxn modelId="{2CF4FF0B-FE26-074E-8160-C77F3387C8FD}" type="presOf" srcId="{4021B328-F404-9C4B-8339-3C2F7FCA431F}" destId="{4CA9BC62-78DB-414D-96FE-43C51884193D}" srcOrd="0" destOrd="0" presId="urn:microsoft.com/office/officeart/2005/8/layout/pyramid3"/>
    <dgm:cxn modelId="{5A0BD26A-946F-084F-A61B-D4449C849A39}" type="presOf" srcId="{E3C0BA14-FC62-B145-A2B2-4A650BD910E7}" destId="{DB485C3C-C60B-BA41-A9DA-D4A35484AD2B}" srcOrd="1" destOrd="0" presId="urn:microsoft.com/office/officeart/2005/8/layout/pyramid3"/>
    <dgm:cxn modelId="{A8170C1C-4839-964B-9D9C-A6B058A01A38}" srcId="{4021B328-F404-9C4B-8339-3C2F7FCA431F}" destId="{E3C0BA14-FC62-B145-A2B2-4A650BD910E7}" srcOrd="3" destOrd="0" parTransId="{816F406F-A248-AB4C-A4F6-1019B0A0B1C4}" sibTransId="{01819315-9178-1F46-A580-CF08FFCC0E36}"/>
    <dgm:cxn modelId="{DE33249A-035E-0A44-8852-01DF621BB373}" type="presParOf" srcId="{4CA9BC62-78DB-414D-96FE-43C51884193D}" destId="{BC527E4B-9604-4E43-912B-A8E317A5D8E0}" srcOrd="0" destOrd="0" presId="urn:microsoft.com/office/officeart/2005/8/layout/pyramid3"/>
    <dgm:cxn modelId="{895A65E5-2926-5E45-B132-1BDB26DF5200}" type="presParOf" srcId="{BC527E4B-9604-4E43-912B-A8E317A5D8E0}" destId="{6F935F5B-F96B-6142-A62E-2E7968BD86FD}" srcOrd="0" destOrd="0" presId="urn:microsoft.com/office/officeart/2005/8/layout/pyramid3"/>
    <dgm:cxn modelId="{5C1912E5-8110-114D-A2ED-638FFD1B9F2A}" type="presParOf" srcId="{BC527E4B-9604-4E43-912B-A8E317A5D8E0}" destId="{90ADDEAC-BE58-9945-B861-EB6EF1567EEA}" srcOrd="1" destOrd="0" presId="urn:microsoft.com/office/officeart/2005/8/layout/pyramid3"/>
    <dgm:cxn modelId="{5C6D0077-08FC-A948-B9FA-14CC5BCBBE35}" type="presParOf" srcId="{4CA9BC62-78DB-414D-96FE-43C51884193D}" destId="{769C315C-B6D6-0349-9A52-F1428E28CE41}" srcOrd="1" destOrd="0" presId="urn:microsoft.com/office/officeart/2005/8/layout/pyramid3"/>
    <dgm:cxn modelId="{39C5AEF2-6A20-DA4A-9FF8-F6463887CC15}" type="presParOf" srcId="{769C315C-B6D6-0349-9A52-F1428E28CE41}" destId="{6D1100E7-180B-784D-B384-A8FEF21633B1}" srcOrd="0" destOrd="0" presId="urn:microsoft.com/office/officeart/2005/8/layout/pyramid3"/>
    <dgm:cxn modelId="{3EAE8924-3706-9945-9CB7-CB8864DF24A7}" type="presParOf" srcId="{769C315C-B6D6-0349-9A52-F1428E28CE41}" destId="{59E3B767-1821-344E-8A2E-34FB7DB76AAB}" srcOrd="1" destOrd="0" presId="urn:microsoft.com/office/officeart/2005/8/layout/pyramid3"/>
    <dgm:cxn modelId="{B23C26C9-0442-E140-AF93-22C9A9B67D7E}" type="presParOf" srcId="{4CA9BC62-78DB-414D-96FE-43C51884193D}" destId="{920A55A4-E4F9-DD44-A840-725DD6499DCB}" srcOrd="2" destOrd="0" presId="urn:microsoft.com/office/officeart/2005/8/layout/pyramid3"/>
    <dgm:cxn modelId="{A3B482F7-A5ED-214E-BC5A-0539628D0C9C}" type="presParOf" srcId="{920A55A4-E4F9-DD44-A840-725DD6499DCB}" destId="{A9E51BAA-2A23-0E4A-B844-86E64D97E3BF}" srcOrd="0" destOrd="0" presId="urn:microsoft.com/office/officeart/2005/8/layout/pyramid3"/>
    <dgm:cxn modelId="{07D179CB-FE5D-5B4B-A578-656A5D80F3DC}" type="presParOf" srcId="{920A55A4-E4F9-DD44-A840-725DD6499DCB}" destId="{BEDE4940-3352-964E-9513-8C17D1CA236F}" srcOrd="1" destOrd="0" presId="urn:microsoft.com/office/officeart/2005/8/layout/pyramid3"/>
    <dgm:cxn modelId="{B76200DD-DBEB-394E-AA88-1F30178E2D63}" type="presParOf" srcId="{4CA9BC62-78DB-414D-96FE-43C51884193D}" destId="{57B159A1-1B88-4E45-A503-4AF9363E23B3}" srcOrd="3" destOrd="0" presId="urn:microsoft.com/office/officeart/2005/8/layout/pyramid3"/>
    <dgm:cxn modelId="{E62F672C-14F0-7140-AD4D-5753B20F0423}" type="presParOf" srcId="{57B159A1-1B88-4E45-A503-4AF9363E23B3}" destId="{1683CD72-72C6-CC43-951B-71691A9E78B0}" srcOrd="0" destOrd="0" presId="urn:microsoft.com/office/officeart/2005/8/layout/pyramid3"/>
    <dgm:cxn modelId="{2D933F27-D8AC-FD44-81C1-BBD9B10D85BA}" type="presParOf" srcId="{57B159A1-1B88-4E45-A503-4AF9363E23B3}" destId="{DB485C3C-C60B-BA41-A9DA-D4A35484AD2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350A35-6323-FF45-85CA-7C1A75B662F2}" type="doc">
      <dgm:prSet loTypeId="urn:microsoft.com/office/officeart/2005/8/layout/arrow4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8CCBF-222D-FA40-B79A-18A29DBD5600}">
      <dgm:prSet custT="1"/>
      <dgm:spPr/>
      <dgm:t>
        <a:bodyPr/>
        <a:lstStyle/>
        <a:p>
          <a:pPr rtl="0"/>
          <a:r>
            <a:rPr lang="en-US" sz="2200" b="1" dirty="0" smtClean="0"/>
            <a:t>Ride-C</a:t>
          </a:r>
          <a:endParaRPr lang="en-US" sz="2200" b="1" dirty="0"/>
        </a:p>
      </dgm:t>
    </dgm:pt>
    <dgm:pt modelId="{99792DF9-D0A9-984D-A305-FB31A404A217}" type="parTrans" cxnId="{8C086616-936D-6743-80A5-70BF88205D35}">
      <dgm:prSet/>
      <dgm:spPr/>
      <dgm:t>
        <a:bodyPr/>
        <a:lstStyle/>
        <a:p>
          <a:endParaRPr lang="en-US"/>
        </a:p>
      </dgm:t>
    </dgm:pt>
    <dgm:pt modelId="{6F74F252-84B8-974F-A769-399CF0BCD43C}" type="sibTrans" cxnId="{8C086616-936D-6743-80A5-70BF88205D35}">
      <dgm:prSet/>
      <dgm:spPr/>
      <dgm:t>
        <a:bodyPr/>
        <a:lstStyle/>
        <a:p>
          <a:endParaRPr lang="en-US"/>
        </a:p>
      </dgm:t>
    </dgm:pt>
    <dgm:pt modelId="{1B32ED62-4905-EC4C-9242-B45F7F772CFB}">
      <dgm:prSet custT="1"/>
      <dgm:spPr/>
      <dgm:t>
        <a:bodyPr/>
        <a:lstStyle/>
        <a:p>
          <a:pPr rtl="0"/>
          <a:r>
            <a:rPr lang="en-US" sz="1700" dirty="0" smtClean="0"/>
            <a:t>How to ensure cloud service stability or edge fail-over according to application-specified </a:t>
          </a:r>
          <a:r>
            <a:rPr lang="en-US" sz="1700" i="1" dirty="0" smtClean="0"/>
            <a:t>resilience requirements?</a:t>
          </a:r>
          <a:endParaRPr lang="en-US" sz="1700" dirty="0"/>
        </a:p>
      </dgm:t>
    </dgm:pt>
    <dgm:pt modelId="{A957EDE7-E2B3-2C48-877B-4CEB18E08559}" type="parTrans" cxnId="{19834346-062C-3748-9353-F98BBBC64CFF}">
      <dgm:prSet/>
      <dgm:spPr/>
      <dgm:t>
        <a:bodyPr/>
        <a:lstStyle/>
        <a:p>
          <a:endParaRPr lang="en-US"/>
        </a:p>
      </dgm:t>
    </dgm:pt>
    <dgm:pt modelId="{162D8B09-FB9D-6349-A7BD-D30881BA754D}" type="sibTrans" cxnId="{19834346-062C-3748-9353-F98BBBC64CFF}">
      <dgm:prSet/>
      <dgm:spPr/>
      <dgm:t>
        <a:bodyPr/>
        <a:lstStyle/>
        <a:p>
          <a:endParaRPr lang="en-US"/>
        </a:p>
      </dgm:t>
    </dgm:pt>
    <dgm:pt modelId="{BD380497-9184-8C40-9A3A-173A09834658}">
      <dgm:prSet custT="1"/>
      <dgm:spPr/>
      <dgm:t>
        <a:bodyPr/>
        <a:lstStyle/>
        <a:p>
          <a:pPr rtl="0"/>
          <a:r>
            <a:rPr lang="en-US" sz="1700" dirty="0" smtClean="0"/>
            <a:t>Without over-burdening constrained </a:t>
          </a:r>
          <a:r>
            <a:rPr lang="en-US" sz="1700" dirty="0" err="1" smtClean="0"/>
            <a:t>IoT</a:t>
          </a:r>
          <a:r>
            <a:rPr lang="en-US" sz="1700" dirty="0" smtClean="0"/>
            <a:t> devices or edge network infrastructure?</a:t>
          </a:r>
          <a:endParaRPr lang="en-US" sz="1700" dirty="0"/>
        </a:p>
      </dgm:t>
    </dgm:pt>
    <dgm:pt modelId="{D2E93857-BC27-2349-A465-668C5765E03A}" type="parTrans" cxnId="{776BA2DA-5C2D-5A41-82ED-EE889ABB2F14}">
      <dgm:prSet/>
      <dgm:spPr/>
      <dgm:t>
        <a:bodyPr/>
        <a:lstStyle/>
        <a:p>
          <a:endParaRPr lang="en-US"/>
        </a:p>
      </dgm:t>
    </dgm:pt>
    <dgm:pt modelId="{16975EE9-8DB7-4247-A391-46AE256851F5}" type="sibTrans" cxnId="{776BA2DA-5C2D-5A41-82ED-EE889ABB2F14}">
      <dgm:prSet/>
      <dgm:spPr/>
      <dgm:t>
        <a:bodyPr/>
        <a:lstStyle/>
        <a:p>
          <a:endParaRPr lang="en-US"/>
        </a:p>
      </dgm:t>
    </dgm:pt>
    <dgm:pt modelId="{DF5D8FF1-96A0-7242-A684-79BC7EE2E103}">
      <dgm:prSet custT="1"/>
      <dgm:spPr/>
      <dgm:t>
        <a:bodyPr/>
        <a:lstStyle/>
        <a:p>
          <a:pPr rtl="0"/>
          <a:r>
            <a:rPr lang="en-US" sz="2200" b="1" dirty="0" smtClean="0"/>
            <a:t>Ride-D</a:t>
          </a:r>
          <a:endParaRPr lang="en-US" sz="2200" b="1" dirty="0"/>
        </a:p>
      </dgm:t>
    </dgm:pt>
    <dgm:pt modelId="{91F257A6-7ED7-874C-A43E-2E63F309BB7C}" type="parTrans" cxnId="{3C9454CC-C8BA-A746-8A3C-B28D3BC7ED7D}">
      <dgm:prSet/>
      <dgm:spPr/>
      <dgm:t>
        <a:bodyPr/>
        <a:lstStyle/>
        <a:p>
          <a:endParaRPr lang="en-US"/>
        </a:p>
      </dgm:t>
    </dgm:pt>
    <dgm:pt modelId="{9525E362-524E-834F-8C01-8BA6867EF60D}" type="sibTrans" cxnId="{3C9454CC-C8BA-A746-8A3C-B28D3BC7ED7D}">
      <dgm:prSet/>
      <dgm:spPr/>
      <dgm:t>
        <a:bodyPr/>
        <a:lstStyle/>
        <a:p>
          <a:endParaRPr lang="en-US"/>
        </a:p>
      </dgm:t>
    </dgm:pt>
    <dgm:pt modelId="{869926BC-F5B2-054D-B5DE-A61CA8D036E2}">
      <dgm:prSet/>
      <dgm:spPr/>
      <dgm:t>
        <a:bodyPr/>
        <a:lstStyle/>
        <a:p>
          <a:pPr rtl="0"/>
          <a:r>
            <a:rPr lang="en-US" sz="1700" dirty="0" smtClean="0"/>
            <a:t>How to leverage network awareness for more </a:t>
          </a:r>
          <a:r>
            <a:rPr lang="en-US" sz="1700" i="1" dirty="0" smtClean="0"/>
            <a:t>resilient local alerting?</a:t>
          </a:r>
          <a:endParaRPr lang="en-US" sz="1700" dirty="0"/>
        </a:p>
      </dgm:t>
    </dgm:pt>
    <dgm:pt modelId="{B1C13610-FE29-924B-9577-C38D0EF9F5D1}" type="parTrans" cxnId="{AF4E5EF1-B358-2847-87C2-3D078D5042D1}">
      <dgm:prSet/>
      <dgm:spPr/>
      <dgm:t>
        <a:bodyPr/>
        <a:lstStyle/>
        <a:p>
          <a:endParaRPr lang="en-US"/>
        </a:p>
      </dgm:t>
    </dgm:pt>
    <dgm:pt modelId="{02002FCE-1802-694E-8754-00320BEE324C}" type="sibTrans" cxnId="{AF4E5EF1-B358-2847-87C2-3D078D5042D1}">
      <dgm:prSet/>
      <dgm:spPr/>
      <dgm:t>
        <a:bodyPr/>
        <a:lstStyle/>
        <a:p>
          <a:endParaRPr lang="en-US"/>
        </a:p>
      </dgm:t>
    </dgm:pt>
    <dgm:pt modelId="{63ECF893-6DCE-FA4F-9C51-CA9C7F0386D9}">
      <dgm:prSet/>
      <dgm:spPr/>
      <dgm:t>
        <a:bodyPr/>
        <a:lstStyle/>
        <a:p>
          <a:pPr rtl="0"/>
          <a:r>
            <a:rPr lang="en-US" sz="1700" dirty="0" smtClean="0"/>
            <a:t>Without over-burdening constrained </a:t>
          </a:r>
          <a:r>
            <a:rPr lang="en-US" sz="1700" dirty="0" err="1" smtClean="0"/>
            <a:t>IoT</a:t>
          </a:r>
          <a:r>
            <a:rPr lang="en-US" sz="1700" dirty="0" smtClean="0"/>
            <a:t> devices or edge network infrastructure?</a:t>
          </a:r>
          <a:endParaRPr lang="en-US" sz="1700" dirty="0"/>
        </a:p>
      </dgm:t>
    </dgm:pt>
    <dgm:pt modelId="{71146EA4-91A6-D949-A94E-383DB8C085E1}" type="parTrans" cxnId="{FC8FE8AF-7AE4-7B49-BC31-54FC96E079BB}">
      <dgm:prSet/>
      <dgm:spPr/>
      <dgm:t>
        <a:bodyPr/>
        <a:lstStyle/>
        <a:p>
          <a:endParaRPr lang="en-US"/>
        </a:p>
      </dgm:t>
    </dgm:pt>
    <dgm:pt modelId="{AAB54BA3-B64A-1543-935F-C3100F1EDF6F}" type="sibTrans" cxnId="{FC8FE8AF-7AE4-7B49-BC31-54FC96E079BB}">
      <dgm:prSet/>
      <dgm:spPr/>
      <dgm:t>
        <a:bodyPr/>
        <a:lstStyle/>
        <a:p>
          <a:endParaRPr lang="en-US"/>
        </a:p>
      </dgm:t>
    </dgm:pt>
    <dgm:pt modelId="{79908D0A-2F1D-4A48-B322-A41F2DAFE967}" type="pres">
      <dgm:prSet presAssocID="{0D350A35-6323-FF45-85CA-7C1A75B662F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F755EF-E7F4-5F4F-9DBD-C027643A13F3}" type="pres">
      <dgm:prSet presAssocID="{EE08CCBF-222D-FA40-B79A-18A29DBD5600}" presName="upArrow" presStyleLbl="node1" presStyleIdx="0" presStyleCnt="2"/>
      <dgm:spPr/>
    </dgm:pt>
    <dgm:pt modelId="{4E47A2A2-7828-C44E-BE03-AD7470CBE94E}" type="pres">
      <dgm:prSet presAssocID="{EE08CCBF-222D-FA40-B79A-18A29DBD5600}" presName="upArrowText" presStyleLbl="revTx" presStyleIdx="0" presStyleCnt="2" custScaleX="112394" custLinFactNeighborX="5010" custLinFactNeighborY="42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69236-76DE-D344-9292-0ECA0AED3D18}" type="pres">
      <dgm:prSet presAssocID="{DF5D8FF1-96A0-7242-A684-79BC7EE2E103}" presName="downArrow" presStyleLbl="node1" presStyleIdx="1" presStyleCnt="2"/>
      <dgm:spPr/>
    </dgm:pt>
    <dgm:pt modelId="{AAFD90B0-F2D7-4B43-9B59-9790DACE2C70}" type="pres">
      <dgm:prSet presAssocID="{DF5D8FF1-96A0-7242-A684-79BC7EE2E103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834346-062C-3748-9353-F98BBBC64CFF}" srcId="{EE08CCBF-222D-FA40-B79A-18A29DBD5600}" destId="{1B32ED62-4905-EC4C-9242-B45F7F772CFB}" srcOrd="0" destOrd="0" parTransId="{A957EDE7-E2B3-2C48-877B-4CEB18E08559}" sibTransId="{162D8B09-FB9D-6349-A7BD-D30881BA754D}"/>
    <dgm:cxn modelId="{AF4E5EF1-B358-2847-87C2-3D078D5042D1}" srcId="{DF5D8FF1-96A0-7242-A684-79BC7EE2E103}" destId="{869926BC-F5B2-054D-B5DE-A61CA8D036E2}" srcOrd="0" destOrd="0" parTransId="{B1C13610-FE29-924B-9577-C38D0EF9F5D1}" sibTransId="{02002FCE-1802-694E-8754-00320BEE324C}"/>
    <dgm:cxn modelId="{FC8FE8AF-7AE4-7B49-BC31-54FC96E079BB}" srcId="{DF5D8FF1-96A0-7242-A684-79BC7EE2E103}" destId="{63ECF893-6DCE-FA4F-9C51-CA9C7F0386D9}" srcOrd="1" destOrd="0" parTransId="{71146EA4-91A6-D949-A94E-383DB8C085E1}" sibTransId="{AAB54BA3-B64A-1543-935F-C3100F1EDF6F}"/>
    <dgm:cxn modelId="{CA4627B5-131A-E149-BABD-A671D96D1076}" type="presOf" srcId="{1B32ED62-4905-EC4C-9242-B45F7F772CFB}" destId="{4E47A2A2-7828-C44E-BE03-AD7470CBE94E}" srcOrd="0" destOrd="1" presId="urn:microsoft.com/office/officeart/2005/8/layout/arrow4"/>
    <dgm:cxn modelId="{A6C1F136-65F6-5E48-93DE-D5492B58D3D6}" type="presOf" srcId="{DF5D8FF1-96A0-7242-A684-79BC7EE2E103}" destId="{AAFD90B0-F2D7-4B43-9B59-9790DACE2C70}" srcOrd="0" destOrd="0" presId="urn:microsoft.com/office/officeart/2005/8/layout/arrow4"/>
    <dgm:cxn modelId="{52D83324-9A48-DA4E-B361-187EEE31D26E}" type="presOf" srcId="{EE08CCBF-222D-FA40-B79A-18A29DBD5600}" destId="{4E47A2A2-7828-C44E-BE03-AD7470CBE94E}" srcOrd="0" destOrd="0" presId="urn:microsoft.com/office/officeart/2005/8/layout/arrow4"/>
    <dgm:cxn modelId="{976D6ADD-B63A-994F-A32E-223EF222299C}" type="presOf" srcId="{63ECF893-6DCE-FA4F-9C51-CA9C7F0386D9}" destId="{AAFD90B0-F2D7-4B43-9B59-9790DACE2C70}" srcOrd="0" destOrd="2" presId="urn:microsoft.com/office/officeart/2005/8/layout/arrow4"/>
    <dgm:cxn modelId="{3C9454CC-C8BA-A746-8A3C-B28D3BC7ED7D}" srcId="{0D350A35-6323-FF45-85CA-7C1A75B662F2}" destId="{DF5D8FF1-96A0-7242-A684-79BC7EE2E103}" srcOrd="1" destOrd="0" parTransId="{91F257A6-7ED7-874C-A43E-2E63F309BB7C}" sibTransId="{9525E362-524E-834F-8C01-8BA6867EF60D}"/>
    <dgm:cxn modelId="{9D2C9470-30F6-2342-B94F-367DD3405D9F}" type="presOf" srcId="{869926BC-F5B2-054D-B5DE-A61CA8D036E2}" destId="{AAFD90B0-F2D7-4B43-9B59-9790DACE2C70}" srcOrd="0" destOrd="1" presId="urn:microsoft.com/office/officeart/2005/8/layout/arrow4"/>
    <dgm:cxn modelId="{8C086616-936D-6743-80A5-70BF88205D35}" srcId="{0D350A35-6323-FF45-85CA-7C1A75B662F2}" destId="{EE08CCBF-222D-FA40-B79A-18A29DBD5600}" srcOrd="0" destOrd="0" parTransId="{99792DF9-D0A9-984D-A305-FB31A404A217}" sibTransId="{6F74F252-84B8-974F-A769-399CF0BCD43C}"/>
    <dgm:cxn modelId="{47D70301-8546-8740-9C45-8FC9083DD023}" type="presOf" srcId="{0D350A35-6323-FF45-85CA-7C1A75B662F2}" destId="{79908D0A-2F1D-4A48-B322-A41F2DAFE967}" srcOrd="0" destOrd="0" presId="urn:microsoft.com/office/officeart/2005/8/layout/arrow4"/>
    <dgm:cxn modelId="{02DF78E6-48E5-724B-850F-20EEA4AF59F9}" type="presOf" srcId="{BD380497-9184-8C40-9A3A-173A09834658}" destId="{4E47A2A2-7828-C44E-BE03-AD7470CBE94E}" srcOrd="0" destOrd="2" presId="urn:microsoft.com/office/officeart/2005/8/layout/arrow4"/>
    <dgm:cxn modelId="{776BA2DA-5C2D-5A41-82ED-EE889ABB2F14}" srcId="{EE08CCBF-222D-FA40-B79A-18A29DBD5600}" destId="{BD380497-9184-8C40-9A3A-173A09834658}" srcOrd="1" destOrd="0" parTransId="{D2E93857-BC27-2349-A465-668C5765E03A}" sibTransId="{16975EE9-8DB7-4247-A391-46AE256851F5}"/>
    <dgm:cxn modelId="{3F39F475-0F81-C445-9CC8-0E78A43BED2C}" type="presParOf" srcId="{79908D0A-2F1D-4A48-B322-A41F2DAFE967}" destId="{F9F755EF-E7F4-5F4F-9DBD-C027643A13F3}" srcOrd="0" destOrd="0" presId="urn:microsoft.com/office/officeart/2005/8/layout/arrow4"/>
    <dgm:cxn modelId="{A6E11C34-8346-4942-84BA-A28FD854CD8B}" type="presParOf" srcId="{79908D0A-2F1D-4A48-B322-A41F2DAFE967}" destId="{4E47A2A2-7828-C44E-BE03-AD7470CBE94E}" srcOrd="1" destOrd="0" presId="urn:microsoft.com/office/officeart/2005/8/layout/arrow4"/>
    <dgm:cxn modelId="{860E425E-7681-0E45-9935-D6E8C7073FF7}" type="presParOf" srcId="{79908D0A-2F1D-4A48-B322-A41F2DAFE967}" destId="{43569236-76DE-D344-9292-0ECA0AED3D18}" srcOrd="2" destOrd="0" presId="urn:microsoft.com/office/officeart/2005/8/layout/arrow4"/>
    <dgm:cxn modelId="{84625B0C-C5E2-1D40-ADD3-8E20DD46A1C2}" type="presParOf" srcId="{79908D0A-2F1D-4A48-B322-A41F2DAFE967}" destId="{AAFD90B0-F2D7-4B43-9B59-9790DACE2C7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826506-C206-D747-A1DC-C8C43BBF7AEA}" type="doc">
      <dgm:prSet loTypeId="urn:microsoft.com/office/officeart/2005/8/layout/process3" loCatId="" qsTypeId="urn:microsoft.com/office/officeart/2005/8/quickstyle/simple5" qsCatId="simple" csTypeId="urn:microsoft.com/office/officeart/2005/8/colors/accent1_2" csCatId="accent1" phldr="1"/>
      <dgm:spPr/>
    </dgm:pt>
    <dgm:pt modelId="{74936DD7-0497-0147-ADF7-3494471FA32B}">
      <dgm:prSet phldrT="[Text]" custT="1"/>
      <dgm:spPr/>
      <dgm:t>
        <a:bodyPr/>
        <a:lstStyle/>
        <a:p>
          <a:r>
            <a:rPr lang="en-US" sz="2000" dirty="0" smtClean="0"/>
            <a:t>MDMT</a:t>
          </a:r>
        </a:p>
        <a:p>
          <a:r>
            <a:rPr lang="en-US" sz="2000" dirty="0" smtClean="0"/>
            <a:t>Construction</a:t>
          </a:r>
          <a:endParaRPr lang="en-US" sz="2000" dirty="0"/>
        </a:p>
      </dgm:t>
    </dgm:pt>
    <dgm:pt modelId="{90B96A27-9C65-0C4A-BCC0-7A70C3898109}" type="parTrans" cxnId="{4A29CC4A-46B6-1A41-83B6-3AAD03E62D62}">
      <dgm:prSet/>
      <dgm:spPr/>
      <dgm:t>
        <a:bodyPr/>
        <a:lstStyle/>
        <a:p>
          <a:endParaRPr lang="en-US"/>
        </a:p>
      </dgm:t>
    </dgm:pt>
    <dgm:pt modelId="{4C100100-0BC1-1549-A012-E7AF36BBF511}" type="sibTrans" cxnId="{4A29CC4A-46B6-1A41-83B6-3AAD03E62D62}">
      <dgm:prSet/>
      <dgm:spPr/>
      <dgm:t>
        <a:bodyPr/>
        <a:lstStyle/>
        <a:p>
          <a:endParaRPr lang="en-US"/>
        </a:p>
      </dgm:t>
    </dgm:pt>
    <dgm:pt modelId="{1E9E4D03-D408-7545-9597-54D5D040FE5F}">
      <dgm:prSet phldrT="[Text]" custT="1"/>
      <dgm:spPr/>
      <dgm:t>
        <a:bodyPr/>
        <a:lstStyle/>
        <a:p>
          <a:r>
            <a:rPr lang="en-US" sz="2000" dirty="0" smtClean="0"/>
            <a:t>Network-aware</a:t>
          </a:r>
        </a:p>
        <a:p>
          <a:r>
            <a:rPr lang="en-US" sz="2000" dirty="0" smtClean="0"/>
            <a:t>MDMT Selection</a:t>
          </a:r>
          <a:endParaRPr lang="en-US" sz="2000" dirty="0"/>
        </a:p>
      </dgm:t>
    </dgm:pt>
    <dgm:pt modelId="{AA3BD4C5-20C2-334F-A9BC-926E5441C03C}" type="parTrans" cxnId="{04F0F027-C9D3-9E45-9E51-C1F27CDD9303}">
      <dgm:prSet/>
      <dgm:spPr/>
      <dgm:t>
        <a:bodyPr/>
        <a:lstStyle/>
        <a:p>
          <a:endParaRPr lang="en-US"/>
        </a:p>
      </dgm:t>
    </dgm:pt>
    <dgm:pt modelId="{12ED3277-3344-5C41-A269-C79E2800F0EA}" type="sibTrans" cxnId="{04F0F027-C9D3-9E45-9E51-C1F27CDD9303}">
      <dgm:prSet/>
      <dgm:spPr/>
      <dgm:t>
        <a:bodyPr/>
        <a:lstStyle/>
        <a:p>
          <a:endParaRPr lang="en-US"/>
        </a:p>
      </dgm:t>
    </dgm:pt>
    <dgm:pt modelId="{CF536376-B798-9F47-9E46-54D0F627405A}">
      <dgm:prSet custT="1"/>
      <dgm:spPr/>
      <dgm:t>
        <a:bodyPr/>
        <a:lstStyle/>
        <a:p>
          <a:r>
            <a:rPr lang="en-US" sz="1400" b="1" dirty="0" err="1" smtClean="0"/>
            <a:t>steiner</a:t>
          </a:r>
          <a:r>
            <a:rPr lang="en-US" sz="1400" dirty="0" smtClean="0"/>
            <a:t>: bounded low cost </a:t>
          </a:r>
          <a:r>
            <a:rPr lang="en-US" sz="1400" dirty="0" err="1" smtClean="0"/>
            <a:t>appx</a:t>
          </a:r>
          <a:r>
            <a:rPr lang="en-US" sz="1400" dirty="0" smtClean="0"/>
            <a:t>. (Hwang 1992)</a:t>
          </a:r>
          <a:endParaRPr lang="en-US" sz="1400" dirty="0"/>
        </a:p>
      </dgm:t>
    </dgm:pt>
    <dgm:pt modelId="{AAD36D56-F7D5-F140-A404-7310A99EDA5C}" type="parTrans" cxnId="{2DB5CBC4-B99F-F448-AC18-45B628E3FA1C}">
      <dgm:prSet/>
      <dgm:spPr/>
      <dgm:t>
        <a:bodyPr/>
        <a:lstStyle/>
        <a:p>
          <a:endParaRPr lang="en-US"/>
        </a:p>
      </dgm:t>
    </dgm:pt>
    <dgm:pt modelId="{167AB55D-DAF5-2142-924F-E8FCCE484DA5}" type="sibTrans" cxnId="{2DB5CBC4-B99F-F448-AC18-45B628E3FA1C}">
      <dgm:prSet/>
      <dgm:spPr/>
      <dgm:t>
        <a:bodyPr/>
        <a:lstStyle/>
        <a:p>
          <a:endParaRPr lang="en-US"/>
        </a:p>
      </dgm:t>
    </dgm:pt>
    <dgm:pt modelId="{004FA551-9226-8642-9467-7EB0D5C19481}">
      <dgm:prSet custT="1"/>
      <dgm:spPr/>
      <dgm:t>
        <a:bodyPr/>
        <a:lstStyle/>
        <a:p>
          <a:r>
            <a:rPr lang="en-US" sz="1400" b="1" dirty="0" smtClean="0"/>
            <a:t>diverse-paths</a:t>
          </a:r>
          <a:r>
            <a:rPr lang="en-US" sz="1400" dirty="0" smtClean="0"/>
            <a:t>: one subscriber at a time</a:t>
          </a:r>
          <a:endParaRPr lang="en-US" sz="1400" dirty="0"/>
        </a:p>
      </dgm:t>
    </dgm:pt>
    <dgm:pt modelId="{FC87971C-55A1-364B-8E8F-ED4E666C9AF0}" type="parTrans" cxnId="{58E83931-2637-0647-B65B-6B5D46138602}">
      <dgm:prSet/>
      <dgm:spPr/>
      <dgm:t>
        <a:bodyPr/>
        <a:lstStyle/>
        <a:p>
          <a:endParaRPr lang="en-US"/>
        </a:p>
      </dgm:t>
    </dgm:pt>
    <dgm:pt modelId="{AD087DCA-0348-E34D-8F21-EF4C1B1EFE2C}" type="sibTrans" cxnId="{58E83931-2637-0647-B65B-6B5D46138602}">
      <dgm:prSet/>
      <dgm:spPr/>
      <dgm:t>
        <a:bodyPr/>
        <a:lstStyle/>
        <a:p>
          <a:endParaRPr lang="en-US"/>
        </a:p>
      </dgm:t>
    </dgm:pt>
    <dgm:pt modelId="{FFD9F318-6310-B548-9071-7922E1656C07}">
      <dgm:prSet custT="1"/>
      <dgm:spPr/>
      <dgm:t>
        <a:bodyPr/>
        <a:lstStyle/>
        <a:p>
          <a:r>
            <a:rPr lang="en-US" sz="1400" b="1" dirty="0" smtClean="0"/>
            <a:t>red-blue</a:t>
          </a:r>
          <a:r>
            <a:rPr lang="en-US" sz="1400" dirty="0" smtClean="0"/>
            <a:t>: edge-disjoint pair of trees</a:t>
          </a:r>
          <a:endParaRPr lang="en-US" sz="1400" dirty="0"/>
        </a:p>
      </dgm:t>
    </dgm:pt>
    <dgm:pt modelId="{AEC58EC8-90AD-6C49-AE19-5DB8A4FC2D7C}" type="parTrans" cxnId="{40DDB55E-FC5D-7F4D-AC79-3548BD4DD6B1}">
      <dgm:prSet/>
      <dgm:spPr/>
      <dgm:t>
        <a:bodyPr/>
        <a:lstStyle/>
        <a:p>
          <a:endParaRPr lang="en-US"/>
        </a:p>
      </dgm:t>
    </dgm:pt>
    <dgm:pt modelId="{E355F2C6-6C76-1745-AC73-86F3D5F0D695}" type="sibTrans" cxnId="{40DDB55E-FC5D-7F4D-AC79-3548BD4DD6B1}">
      <dgm:prSet/>
      <dgm:spPr/>
      <dgm:t>
        <a:bodyPr/>
        <a:lstStyle/>
        <a:p>
          <a:endParaRPr lang="en-US"/>
        </a:p>
      </dgm:t>
    </dgm:pt>
    <dgm:pt modelId="{700DF7E9-F039-0F49-B2BC-29090649FCD3}">
      <dgm:prSet custT="1"/>
      <dgm:spPr/>
      <dgm:t>
        <a:bodyPr/>
        <a:lstStyle/>
        <a:p>
          <a:r>
            <a:rPr lang="en-US" sz="1400" dirty="0" smtClean="0"/>
            <a:t>Iteratively increase weight of used edges</a:t>
          </a:r>
          <a:endParaRPr lang="en-US" sz="1400" dirty="0"/>
        </a:p>
      </dgm:t>
    </dgm:pt>
    <dgm:pt modelId="{80679AD4-7E96-CE4B-BDDB-59D720B9A881}" type="parTrans" cxnId="{326B6FC6-0721-BD47-805B-0567A8A69852}">
      <dgm:prSet/>
      <dgm:spPr/>
      <dgm:t>
        <a:bodyPr/>
        <a:lstStyle/>
        <a:p>
          <a:endParaRPr lang="en-US"/>
        </a:p>
      </dgm:t>
    </dgm:pt>
    <dgm:pt modelId="{EBD9CE0F-6463-5144-8D40-7739686894FF}" type="sibTrans" cxnId="{326B6FC6-0721-BD47-805B-0567A8A69852}">
      <dgm:prSet/>
      <dgm:spPr/>
      <dgm:t>
        <a:bodyPr/>
        <a:lstStyle/>
        <a:p>
          <a:endParaRPr lang="en-US"/>
        </a:p>
      </dgm:t>
    </dgm:pt>
    <dgm:pt modelId="{29D5FE09-1A57-0345-8B21-3D436856DA0C}">
      <dgm:prSet custT="1"/>
      <dgm:spPr/>
      <dgm:t>
        <a:bodyPr/>
        <a:lstStyle/>
        <a:p>
          <a:r>
            <a:rPr lang="en-US" sz="1400" dirty="0" smtClean="0"/>
            <a:t>Disjoint paths generated using (</a:t>
          </a:r>
          <a:r>
            <a:rPr lang="en-US" sz="1400" dirty="0" err="1" smtClean="0"/>
            <a:t>Zheng</a:t>
          </a:r>
          <a:r>
            <a:rPr lang="en-US" sz="1400" dirty="0" smtClean="0"/>
            <a:t> 2010)</a:t>
          </a:r>
          <a:endParaRPr lang="en-US" sz="1400" dirty="0"/>
        </a:p>
      </dgm:t>
    </dgm:pt>
    <dgm:pt modelId="{776B57D8-95C4-FB48-9E7B-F6A768762D94}" type="parTrans" cxnId="{558E4351-95C6-D64F-9120-740FA91CA096}">
      <dgm:prSet/>
      <dgm:spPr/>
      <dgm:t>
        <a:bodyPr/>
        <a:lstStyle/>
        <a:p>
          <a:endParaRPr lang="en-US"/>
        </a:p>
      </dgm:t>
    </dgm:pt>
    <dgm:pt modelId="{ACD0DACB-EB56-8347-86C7-42F5B5A1460D}" type="sibTrans" cxnId="{558E4351-95C6-D64F-9120-740FA91CA096}">
      <dgm:prSet/>
      <dgm:spPr/>
      <dgm:t>
        <a:bodyPr/>
        <a:lstStyle/>
        <a:p>
          <a:endParaRPr lang="en-US"/>
        </a:p>
      </dgm:t>
    </dgm:pt>
    <dgm:pt modelId="{A3D07296-FB17-B94B-AFFE-6C7CC1FA877A}">
      <dgm:prSet custT="1"/>
      <dgm:spPr/>
      <dgm:t>
        <a:bodyPr/>
        <a:lstStyle/>
        <a:p>
          <a:r>
            <a:rPr lang="en-US" sz="1400" dirty="0" smtClean="0"/>
            <a:t>Split topology recursively using </a:t>
          </a:r>
          <a:r>
            <a:rPr lang="en-US" sz="1400" dirty="0" err="1" smtClean="0"/>
            <a:t>Bejerano</a:t>
          </a:r>
          <a:r>
            <a:rPr lang="en-US" sz="1400" dirty="0" smtClean="0"/>
            <a:t> 2013’s </a:t>
          </a:r>
          <a:r>
            <a:rPr lang="en-US" sz="1400" i="1" dirty="0" smtClean="0"/>
            <a:t>skeleton list</a:t>
          </a:r>
          <a:r>
            <a:rPr lang="en-US" sz="1400" i="0" dirty="0" smtClean="0"/>
            <a:t> data structure</a:t>
          </a:r>
          <a:endParaRPr lang="en-US" sz="1400" dirty="0"/>
        </a:p>
      </dgm:t>
    </dgm:pt>
    <dgm:pt modelId="{341F2C8C-8593-F24F-9590-7A163D148AF3}" type="parTrans" cxnId="{01F70E2C-C9A0-3E40-AD99-60F5EE5212DD}">
      <dgm:prSet/>
      <dgm:spPr/>
      <dgm:t>
        <a:bodyPr/>
        <a:lstStyle/>
        <a:p>
          <a:endParaRPr lang="en-US"/>
        </a:p>
      </dgm:t>
    </dgm:pt>
    <dgm:pt modelId="{6E1B4476-CCB4-544C-AFEA-1487D3E01066}" type="sibTrans" cxnId="{01F70E2C-C9A0-3E40-AD99-60F5EE5212DD}">
      <dgm:prSet/>
      <dgm:spPr/>
      <dgm:t>
        <a:bodyPr/>
        <a:lstStyle/>
        <a:p>
          <a:endParaRPr lang="en-US"/>
        </a:p>
      </dgm:t>
    </dgm:pt>
    <dgm:pt modelId="{F5AA77A3-ED8A-DA46-B0C6-1FC339FFD92C}">
      <dgm:prSet custT="1"/>
      <dgm:spPr/>
      <dgm:t>
        <a:bodyPr/>
        <a:lstStyle/>
        <a:p>
          <a:r>
            <a:rPr lang="en-US" sz="1400" b="0" dirty="0" smtClean="0"/>
            <a:t>Min-cost multicast trees NP-Hard! Heuristics:</a:t>
          </a:r>
          <a:endParaRPr lang="en-US" sz="1400" b="0" dirty="0"/>
        </a:p>
      </dgm:t>
    </dgm:pt>
    <dgm:pt modelId="{550B8B8A-79EA-514D-96C5-80203FD7240E}" type="parTrans" cxnId="{8B04DBF0-AAF3-7E41-9629-62E2B301DD0B}">
      <dgm:prSet/>
      <dgm:spPr/>
      <dgm:t>
        <a:bodyPr/>
        <a:lstStyle/>
        <a:p>
          <a:endParaRPr lang="en-US"/>
        </a:p>
      </dgm:t>
    </dgm:pt>
    <dgm:pt modelId="{04139D1C-1B63-F246-B815-ABE851799AA7}" type="sibTrans" cxnId="{8B04DBF0-AAF3-7E41-9629-62E2B301DD0B}">
      <dgm:prSet/>
      <dgm:spPr/>
      <dgm:t>
        <a:bodyPr/>
        <a:lstStyle/>
        <a:p>
          <a:endParaRPr lang="en-US"/>
        </a:p>
      </dgm:t>
    </dgm:pt>
    <dgm:pt modelId="{F4713063-3746-6D4C-B03D-B7022199C40B}">
      <dgm:prSet custT="1"/>
      <dgm:spPr/>
      <dgm:t>
        <a:bodyPr/>
        <a:lstStyle/>
        <a:p>
          <a:r>
            <a:rPr lang="en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max-overlap-links</a:t>
          </a:r>
          <a:r>
            <a:rPr lang="en" sz="1400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 </a:t>
          </a:r>
          <a:r>
            <a:rPr lang="en-US" sz="140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with STT</a:t>
          </a:r>
          <a:endParaRPr lang="en-US" sz="1400" dirty="0"/>
        </a:p>
      </dgm:t>
    </dgm:pt>
    <dgm:pt modelId="{EB7864FC-47B7-6B4B-A904-054E8FD6992A}" type="parTrans" cxnId="{2534CE71-0159-1449-A466-1450E43F3563}">
      <dgm:prSet/>
      <dgm:spPr/>
      <dgm:t>
        <a:bodyPr/>
        <a:lstStyle/>
        <a:p>
          <a:endParaRPr lang="en-US"/>
        </a:p>
      </dgm:t>
    </dgm:pt>
    <dgm:pt modelId="{6F284AE5-F8E9-6E40-812A-302402158768}" type="sibTrans" cxnId="{2534CE71-0159-1449-A466-1450E43F3563}">
      <dgm:prSet/>
      <dgm:spPr/>
      <dgm:t>
        <a:bodyPr/>
        <a:lstStyle/>
        <a:p>
          <a:endParaRPr lang="en-US"/>
        </a:p>
      </dgm:t>
    </dgm:pt>
    <dgm:pt modelId="{9995FE64-213C-8A4D-BBBA-00478A45758F}">
      <dgm:prSet custT="1"/>
      <dgm:spPr/>
      <dgm:t>
        <a:bodyPr/>
        <a:lstStyle/>
        <a:p>
          <a:r>
            <a:rPr lang="en-US" sz="1400" b="1" i="1" dirty="0" smtClean="0"/>
            <a:t>min-missing-links </a:t>
          </a:r>
          <a:r>
            <a:rPr lang="en-US" sz="1400" b="0" i="0" dirty="0" smtClean="0"/>
            <a:t>from STT</a:t>
          </a:r>
          <a:endParaRPr lang="en-US" sz="1400" dirty="0"/>
        </a:p>
      </dgm:t>
    </dgm:pt>
    <dgm:pt modelId="{417D97CA-CE9A-5D4C-86E2-AC28F18CA1A6}" type="parTrans" cxnId="{80FFA825-4E83-3642-80C4-CD8FF218ACDE}">
      <dgm:prSet/>
      <dgm:spPr/>
      <dgm:t>
        <a:bodyPr/>
        <a:lstStyle/>
        <a:p>
          <a:endParaRPr lang="en-US"/>
        </a:p>
      </dgm:t>
    </dgm:pt>
    <dgm:pt modelId="{461F7442-0254-794B-959D-51F681DD4766}" type="sibTrans" cxnId="{80FFA825-4E83-3642-80C4-CD8FF218ACDE}">
      <dgm:prSet/>
      <dgm:spPr/>
      <dgm:t>
        <a:bodyPr/>
        <a:lstStyle/>
        <a:p>
          <a:endParaRPr lang="en-US"/>
        </a:p>
      </dgm:t>
    </dgm:pt>
    <dgm:pt modelId="{37F37211-A10A-9C47-A760-3FED8405F74C}">
      <dgm:prSet custT="1"/>
      <dgm:spPr/>
      <dgm:t>
        <a:bodyPr/>
        <a:lstStyle/>
        <a:p>
          <a:r>
            <a:rPr lang="en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max-link-importance</a:t>
          </a:r>
          <a:r>
            <a:rPr lang="en-US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: </a:t>
          </a:r>
          <a:r>
            <a:rPr lang="en-US" sz="1400" b="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hybrid of others</a:t>
          </a:r>
          <a:endParaRPr lang="en-US" sz="1400" dirty="0"/>
        </a:p>
      </dgm:t>
    </dgm:pt>
    <dgm:pt modelId="{4ACB6270-82DF-4D49-A4A3-5BC82CF46582}" type="parTrans" cxnId="{7B1EC600-BB21-3E48-A568-78F3F17E8CDF}">
      <dgm:prSet/>
      <dgm:spPr/>
      <dgm:t>
        <a:bodyPr/>
        <a:lstStyle/>
        <a:p>
          <a:endParaRPr lang="en-US"/>
        </a:p>
      </dgm:t>
    </dgm:pt>
    <dgm:pt modelId="{269A96FD-DC58-104F-8FF0-AF86784A96B0}" type="sibTrans" cxnId="{7B1EC600-BB21-3E48-A568-78F3F17E8CDF}">
      <dgm:prSet/>
      <dgm:spPr/>
      <dgm:t>
        <a:bodyPr/>
        <a:lstStyle/>
        <a:p>
          <a:endParaRPr lang="en-US"/>
        </a:p>
      </dgm:t>
    </dgm:pt>
    <dgm:pt modelId="{3ED63020-BE11-6D46-B4F5-87FDE39520C0}">
      <dgm:prSet custT="1"/>
      <dgm:spPr/>
      <dgm:t>
        <a:bodyPr/>
        <a:lstStyle/>
        <a:p>
          <a:r>
            <a:rPr lang="en-US" sz="1400" b="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Sum of STT links’ importance:</a:t>
          </a:r>
          <a:endParaRPr lang="en-US" sz="1400" dirty="0"/>
        </a:p>
      </dgm:t>
    </dgm:pt>
    <dgm:pt modelId="{78F13973-3F8D-0C4A-BF6A-4A37174B41ED}" type="parTrans" cxnId="{01671730-6D9B-9E46-BDBC-4CF17742404E}">
      <dgm:prSet/>
      <dgm:spPr/>
      <dgm:t>
        <a:bodyPr/>
        <a:lstStyle/>
        <a:p>
          <a:endParaRPr lang="en-US"/>
        </a:p>
      </dgm:t>
    </dgm:pt>
    <dgm:pt modelId="{34BCB55E-90B2-C948-9DBE-8F4B825A2E22}" type="sibTrans" cxnId="{01671730-6D9B-9E46-BDBC-4CF17742404E}">
      <dgm:prSet/>
      <dgm:spPr/>
      <dgm:t>
        <a:bodyPr/>
        <a:lstStyle/>
        <a:p>
          <a:endParaRPr lang="en-US"/>
        </a:p>
      </dgm:t>
    </dgm:pt>
    <dgm:pt modelId="{15AD5DFF-49C1-8D4D-8F9B-3D99338FBB6E}">
      <dgm:prSet custT="1"/>
      <dgm:spPr/>
      <dgm:t>
        <a:bodyPr/>
        <a:lstStyle/>
        <a:p>
          <a:r>
            <a:rPr lang="en-US" sz="1400" b="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# subscriber-paths traversing the link.</a:t>
          </a:r>
          <a:endParaRPr lang="en-US" sz="1400" dirty="0"/>
        </a:p>
      </dgm:t>
    </dgm:pt>
    <dgm:pt modelId="{AF4A2A7B-539A-5B44-8631-D329BB537107}" type="parTrans" cxnId="{0203F3F0-7068-7B46-B4A9-618D4B052C06}">
      <dgm:prSet/>
      <dgm:spPr/>
      <dgm:t>
        <a:bodyPr/>
        <a:lstStyle/>
        <a:p>
          <a:endParaRPr lang="en-US"/>
        </a:p>
      </dgm:t>
    </dgm:pt>
    <dgm:pt modelId="{D71501E4-11CB-144B-B8E8-92EC456A68CC}" type="sibTrans" cxnId="{0203F3F0-7068-7B46-B4A9-618D4B052C06}">
      <dgm:prSet/>
      <dgm:spPr/>
      <dgm:t>
        <a:bodyPr/>
        <a:lstStyle/>
        <a:p>
          <a:endParaRPr lang="en-US"/>
        </a:p>
      </dgm:t>
    </dgm:pt>
    <dgm:pt modelId="{2B04A085-9346-5348-B9D4-1FB9F0420BE4}">
      <dgm:prSet custT="1"/>
      <dgm:spPr/>
      <dgm:t>
        <a:bodyPr/>
        <a:lstStyle/>
        <a:p>
          <a:r>
            <a:rPr lang="en-US" sz="1400" b="0" i="0" dirty="0" smtClean="0"/>
            <a:t>STT indicates likely functional paths from Ride-C data paths  </a:t>
          </a:r>
          <a:r>
            <a:rPr lang="en-US" sz="1400" b="0" i="0" dirty="0" smtClean="0">
              <a:sym typeface="Wingdings"/>
            </a:rPr>
            <a:t>  heuristics:</a:t>
          </a:r>
          <a:endParaRPr lang="en-US" sz="1400" b="0" i="0" dirty="0"/>
        </a:p>
      </dgm:t>
    </dgm:pt>
    <dgm:pt modelId="{47F145EB-B404-F44C-B761-581E735C5EB6}" type="parTrans" cxnId="{98B237EC-D563-6647-895C-1EB615A0E28F}">
      <dgm:prSet/>
      <dgm:spPr/>
      <dgm:t>
        <a:bodyPr/>
        <a:lstStyle/>
        <a:p>
          <a:endParaRPr lang="en-US"/>
        </a:p>
      </dgm:t>
    </dgm:pt>
    <dgm:pt modelId="{A06568D9-41C0-D645-A827-E3C9FFD86157}" type="sibTrans" cxnId="{98B237EC-D563-6647-895C-1EB615A0E28F}">
      <dgm:prSet/>
      <dgm:spPr/>
      <dgm:t>
        <a:bodyPr/>
        <a:lstStyle/>
        <a:p>
          <a:endParaRPr lang="en-US"/>
        </a:p>
      </dgm:t>
    </dgm:pt>
    <dgm:pt modelId="{9018CCF9-98DB-0944-90CB-362EAE7E91B9}">
      <dgm:prSet custT="1"/>
      <dgm:spPr/>
      <dgm:t>
        <a:bodyPr/>
        <a:lstStyle/>
        <a:p>
          <a:r>
            <a:rPr lang="en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max-reachable-subscribers</a:t>
          </a:r>
          <a:r>
            <a:rPr lang="en-US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 </a:t>
          </a:r>
          <a:r>
            <a:rPr lang="en-US" sz="140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via complete STT paths</a:t>
          </a:r>
          <a:endParaRPr lang="en-US" sz="1400" dirty="0"/>
        </a:p>
      </dgm:t>
    </dgm:pt>
    <dgm:pt modelId="{593B7261-85B3-2543-A55A-46D92492291F}" type="parTrans" cxnId="{47C4F380-C96C-ED41-9175-5A5995D37AC3}">
      <dgm:prSet/>
      <dgm:spPr/>
      <dgm:t>
        <a:bodyPr/>
        <a:lstStyle/>
        <a:p>
          <a:endParaRPr lang="en-US"/>
        </a:p>
      </dgm:t>
    </dgm:pt>
    <dgm:pt modelId="{FEB48132-3961-7F47-88C1-A353F7922071}" type="sibTrans" cxnId="{47C4F380-C96C-ED41-9175-5A5995D37AC3}">
      <dgm:prSet/>
      <dgm:spPr/>
      <dgm:t>
        <a:bodyPr/>
        <a:lstStyle/>
        <a:p>
          <a:endParaRPr lang="en-US"/>
        </a:p>
      </dgm:t>
    </dgm:pt>
    <dgm:pt modelId="{96BB491D-FAC2-D846-917D-D7F6DEB89466}" type="pres">
      <dgm:prSet presAssocID="{C7826506-C206-D747-A1DC-C8C43BBF7AEA}" presName="linearFlow" presStyleCnt="0">
        <dgm:presLayoutVars>
          <dgm:dir/>
          <dgm:animLvl val="lvl"/>
          <dgm:resizeHandles val="exact"/>
        </dgm:presLayoutVars>
      </dgm:prSet>
      <dgm:spPr/>
    </dgm:pt>
    <dgm:pt modelId="{9B1C2BED-93A6-D646-A3EC-8496CDB124A7}" type="pres">
      <dgm:prSet presAssocID="{74936DD7-0497-0147-ADF7-3494471FA32B}" presName="composite" presStyleCnt="0"/>
      <dgm:spPr/>
    </dgm:pt>
    <dgm:pt modelId="{A3019ECF-0455-F743-9210-0DA8E5A02AC9}" type="pres">
      <dgm:prSet presAssocID="{74936DD7-0497-0147-ADF7-3494471FA32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59F73-064A-DB47-9C36-E58169601052}" type="pres">
      <dgm:prSet presAssocID="{74936DD7-0497-0147-ADF7-3494471FA32B}" presName="parSh" presStyleLbl="node1" presStyleIdx="0" presStyleCnt="2" custScaleX="69829" custScaleY="63316" custLinFactNeighborX="16428" custLinFactNeighborY="4596"/>
      <dgm:spPr/>
      <dgm:t>
        <a:bodyPr/>
        <a:lstStyle/>
        <a:p>
          <a:endParaRPr lang="en-US"/>
        </a:p>
      </dgm:t>
    </dgm:pt>
    <dgm:pt modelId="{AE3CE053-5EEC-394C-80C8-03246F02E088}" type="pres">
      <dgm:prSet presAssocID="{74936DD7-0497-0147-ADF7-3494471FA32B}" presName="desTx" presStyleLbl="fgAcc1" presStyleIdx="0" presStyleCnt="2" custScaleX="147637" custScaleY="63754" custLinFactNeighborX="117" custLinFactNeighborY="35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5025E-478A-BE4F-9B29-3A4C7D148DE7}" type="pres">
      <dgm:prSet presAssocID="{4C100100-0BC1-1549-A012-E7AF36BBF511}" presName="sibTrans" presStyleLbl="sibTrans2D1" presStyleIdx="0" presStyleCnt="1" custLinFactNeighborX="-2305" custLinFactNeighborY="32248"/>
      <dgm:spPr/>
      <dgm:t>
        <a:bodyPr/>
        <a:lstStyle/>
        <a:p>
          <a:endParaRPr lang="en-US"/>
        </a:p>
      </dgm:t>
    </dgm:pt>
    <dgm:pt modelId="{3A25B8FF-C94C-914A-9CFB-204C6FCB43E3}" type="pres">
      <dgm:prSet presAssocID="{4C100100-0BC1-1549-A012-E7AF36BBF511}" presName="connTx" presStyleLbl="sibTrans2D1" presStyleIdx="0" presStyleCnt="1"/>
      <dgm:spPr/>
      <dgm:t>
        <a:bodyPr/>
        <a:lstStyle/>
        <a:p>
          <a:endParaRPr lang="en-US"/>
        </a:p>
      </dgm:t>
    </dgm:pt>
    <dgm:pt modelId="{53D9EA3D-853A-4347-8962-AFF728C858B6}" type="pres">
      <dgm:prSet presAssocID="{1E9E4D03-D408-7545-9597-54D5D040FE5F}" presName="composite" presStyleCnt="0"/>
      <dgm:spPr/>
    </dgm:pt>
    <dgm:pt modelId="{0676D7CA-B85B-9C47-995B-38911373848C}" type="pres">
      <dgm:prSet presAssocID="{1E9E4D03-D408-7545-9597-54D5D040FE5F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6BCEC-90E1-0E48-95C6-60E22BA95B3A}" type="pres">
      <dgm:prSet presAssocID="{1E9E4D03-D408-7545-9597-54D5D040FE5F}" presName="parSh" presStyleLbl="node1" presStyleIdx="1" presStyleCnt="2" custScaleX="79234" custScaleY="63316" custLinFactNeighborX="16428" custLinFactNeighborY="4596"/>
      <dgm:spPr/>
      <dgm:t>
        <a:bodyPr/>
        <a:lstStyle/>
        <a:p>
          <a:endParaRPr lang="en-US"/>
        </a:p>
      </dgm:t>
    </dgm:pt>
    <dgm:pt modelId="{D9ECCC18-355B-E14D-A395-D7BD355D3893}" type="pres">
      <dgm:prSet presAssocID="{1E9E4D03-D408-7545-9597-54D5D040FE5F}" presName="desTx" presStyleLbl="fgAcc1" presStyleIdx="1" presStyleCnt="2" custScaleX="125657" custScaleY="63754" custLinFactNeighborX="117" custLinFactNeighborY="35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3C5A77-0830-0C46-9A15-00C38955DDCC}" type="presOf" srcId="{9995FE64-213C-8A4D-BBBA-00478A45758F}" destId="{D9ECCC18-355B-E14D-A395-D7BD355D3893}" srcOrd="0" destOrd="2" presId="urn:microsoft.com/office/officeart/2005/8/layout/process3"/>
    <dgm:cxn modelId="{61E604BF-D5BA-5948-B4F0-D238C269527C}" type="presOf" srcId="{FFD9F318-6310-B548-9071-7922E1656C07}" destId="{AE3CE053-5EEC-394C-80C8-03246F02E088}" srcOrd="0" destOrd="5" presId="urn:microsoft.com/office/officeart/2005/8/layout/process3"/>
    <dgm:cxn modelId="{2DB5CBC4-B99F-F448-AC18-45B628E3FA1C}" srcId="{74936DD7-0497-0147-ADF7-3494471FA32B}" destId="{CF536376-B798-9F47-9E46-54D0F627405A}" srcOrd="1" destOrd="0" parTransId="{AAD36D56-F7D5-F140-A404-7310A99EDA5C}" sibTransId="{167AB55D-DAF5-2142-924F-E8FCCE484DA5}"/>
    <dgm:cxn modelId="{11FC9443-3E84-BD41-890F-1F6CA9DF7143}" type="presOf" srcId="{74936DD7-0497-0147-ADF7-3494471FA32B}" destId="{A3019ECF-0455-F743-9210-0DA8E5A02AC9}" srcOrd="0" destOrd="0" presId="urn:microsoft.com/office/officeart/2005/8/layout/process3"/>
    <dgm:cxn modelId="{856B8D6F-0AB8-F742-B251-C2789BD50B35}" type="presOf" srcId="{4C100100-0BC1-1549-A012-E7AF36BBF511}" destId="{3A25B8FF-C94C-914A-9CFB-204C6FCB43E3}" srcOrd="1" destOrd="0" presId="urn:microsoft.com/office/officeart/2005/8/layout/process3"/>
    <dgm:cxn modelId="{8C3F5192-E35E-664F-B2C6-2E6E015BB873}" type="presOf" srcId="{F5AA77A3-ED8A-DA46-B0C6-1FC339FFD92C}" destId="{AE3CE053-5EEC-394C-80C8-03246F02E088}" srcOrd="0" destOrd="0" presId="urn:microsoft.com/office/officeart/2005/8/layout/process3"/>
    <dgm:cxn modelId="{9A672570-6CB4-E147-A709-57B052B4509D}" type="presOf" srcId="{3ED63020-BE11-6D46-B4F5-87FDE39520C0}" destId="{D9ECCC18-355B-E14D-A395-D7BD355D3893}" srcOrd="0" destOrd="5" presId="urn:microsoft.com/office/officeart/2005/8/layout/process3"/>
    <dgm:cxn modelId="{558E4351-95C6-D64F-9120-740FA91CA096}" srcId="{004FA551-9226-8642-9467-7EB0D5C19481}" destId="{29D5FE09-1A57-0345-8B21-3D436856DA0C}" srcOrd="0" destOrd="0" parTransId="{776B57D8-95C4-FB48-9E7B-F6A768762D94}" sibTransId="{ACD0DACB-EB56-8347-86C7-42F5B5A1460D}"/>
    <dgm:cxn modelId="{E36E4825-723A-F740-B83C-A6267CDD4B6E}" type="presOf" srcId="{700DF7E9-F039-0F49-B2BC-29090649FCD3}" destId="{AE3CE053-5EEC-394C-80C8-03246F02E088}" srcOrd="0" destOrd="2" presId="urn:microsoft.com/office/officeart/2005/8/layout/process3"/>
    <dgm:cxn modelId="{1EF26F14-AA94-3440-9F32-53D51CDBC206}" type="presOf" srcId="{2B04A085-9346-5348-B9D4-1FB9F0420BE4}" destId="{D9ECCC18-355B-E14D-A395-D7BD355D3893}" srcOrd="0" destOrd="0" presId="urn:microsoft.com/office/officeart/2005/8/layout/process3"/>
    <dgm:cxn modelId="{47C4F380-C96C-ED41-9175-5A5995D37AC3}" srcId="{1E9E4D03-D408-7545-9597-54D5D040FE5F}" destId="{9018CCF9-98DB-0944-90CB-362EAE7E91B9}" srcOrd="3" destOrd="0" parTransId="{593B7261-85B3-2543-A55A-46D92492291F}" sibTransId="{FEB48132-3961-7F47-88C1-A353F7922071}"/>
    <dgm:cxn modelId="{2E931CFA-549C-5A48-9B81-1C8247F9BE3D}" type="presOf" srcId="{004FA551-9226-8642-9467-7EB0D5C19481}" destId="{AE3CE053-5EEC-394C-80C8-03246F02E088}" srcOrd="0" destOrd="3" presId="urn:microsoft.com/office/officeart/2005/8/layout/process3"/>
    <dgm:cxn modelId="{0203F3F0-7068-7B46-B4A9-618D4B052C06}" srcId="{37F37211-A10A-9C47-A760-3FED8405F74C}" destId="{15AD5DFF-49C1-8D4D-8F9B-3D99338FBB6E}" srcOrd="1" destOrd="0" parTransId="{AF4A2A7B-539A-5B44-8631-D329BB537107}" sibTransId="{D71501E4-11CB-144B-B8E8-92EC456A68CC}"/>
    <dgm:cxn modelId="{04F0F027-C9D3-9E45-9E51-C1F27CDD9303}" srcId="{C7826506-C206-D747-A1DC-C8C43BBF7AEA}" destId="{1E9E4D03-D408-7545-9597-54D5D040FE5F}" srcOrd="1" destOrd="0" parTransId="{AA3BD4C5-20C2-334F-A9BC-926E5441C03C}" sibTransId="{12ED3277-3344-5C41-A269-C79E2800F0EA}"/>
    <dgm:cxn modelId="{98B237EC-D563-6647-895C-1EB615A0E28F}" srcId="{1E9E4D03-D408-7545-9597-54D5D040FE5F}" destId="{2B04A085-9346-5348-B9D4-1FB9F0420BE4}" srcOrd="0" destOrd="0" parTransId="{47F145EB-B404-F44C-B761-581E735C5EB6}" sibTransId="{A06568D9-41C0-D645-A827-E3C9FFD86157}"/>
    <dgm:cxn modelId="{5630FB02-29E6-C347-847A-0A2339BA081F}" type="presOf" srcId="{A3D07296-FB17-B94B-AFFE-6C7CC1FA877A}" destId="{AE3CE053-5EEC-394C-80C8-03246F02E088}" srcOrd="0" destOrd="6" presId="urn:microsoft.com/office/officeart/2005/8/layout/process3"/>
    <dgm:cxn modelId="{01F70E2C-C9A0-3E40-AD99-60F5EE5212DD}" srcId="{FFD9F318-6310-B548-9071-7922E1656C07}" destId="{A3D07296-FB17-B94B-AFFE-6C7CC1FA877A}" srcOrd="0" destOrd="0" parTransId="{341F2C8C-8593-F24F-9590-7A163D148AF3}" sibTransId="{6E1B4476-CCB4-544C-AFEA-1487D3E01066}"/>
    <dgm:cxn modelId="{3E627DCC-272C-6442-A29E-9E7F656971B0}" type="presOf" srcId="{1E9E4D03-D408-7545-9597-54D5D040FE5F}" destId="{0676D7CA-B85B-9C47-995B-38911373848C}" srcOrd="0" destOrd="0" presId="urn:microsoft.com/office/officeart/2005/8/layout/process3"/>
    <dgm:cxn modelId="{326B6FC6-0721-BD47-805B-0567A8A69852}" srcId="{CF536376-B798-9F47-9E46-54D0F627405A}" destId="{700DF7E9-F039-0F49-B2BC-29090649FCD3}" srcOrd="0" destOrd="0" parTransId="{80679AD4-7E96-CE4B-BDDB-59D720B9A881}" sibTransId="{EBD9CE0F-6463-5144-8D40-7739686894FF}"/>
    <dgm:cxn modelId="{49E85B42-B465-714D-B0C6-29AB4B61657A}" type="presOf" srcId="{F4713063-3746-6D4C-B03D-B7022199C40B}" destId="{D9ECCC18-355B-E14D-A395-D7BD355D3893}" srcOrd="0" destOrd="1" presId="urn:microsoft.com/office/officeart/2005/8/layout/process3"/>
    <dgm:cxn modelId="{1DCB470F-B6DC-324F-BC84-982F1E678C07}" type="presOf" srcId="{C7826506-C206-D747-A1DC-C8C43BBF7AEA}" destId="{96BB491D-FAC2-D846-917D-D7F6DEB89466}" srcOrd="0" destOrd="0" presId="urn:microsoft.com/office/officeart/2005/8/layout/process3"/>
    <dgm:cxn modelId="{17AF822A-B83F-284E-BB41-7250DD0E8A1F}" type="presOf" srcId="{74936DD7-0497-0147-ADF7-3494471FA32B}" destId="{15959F73-064A-DB47-9C36-E58169601052}" srcOrd="1" destOrd="0" presId="urn:microsoft.com/office/officeart/2005/8/layout/process3"/>
    <dgm:cxn modelId="{225B1200-F399-A545-A57D-5AE0AD8B8B40}" type="presOf" srcId="{CF536376-B798-9F47-9E46-54D0F627405A}" destId="{AE3CE053-5EEC-394C-80C8-03246F02E088}" srcOrd="0" destOrd="1" presId="urn:microsoft.com/office/officeart/2005/8/layout/process3"/>
    <dgm:cxn modelId="{40DDB55E-FC5D-7F4D-AC79-3548BD4DD6B1}" srcId="{74936DD7-0497-0147-ADF7-3494471FA32B}" destId="{FFD9F318-6310-B548-9071-7922E1656C07}" srcOrd="3" destOrd="0" parTransId="{AEC58EC8-90AD-6C49-AE19-5DB8A4FC2D7C}" sibTransId="{E355F2C6-6C76-1745-AC73-86F3D5F0D695}"/>
    <dgm:cxn modelId="{50BEE2EB-E3E1-AE43-B117-7E1F42D25261}" type="presOf" srcId="{4C100100-0BC1-1549-A012-E7AF36BBF511}" destId="{07B5025E-478A-BE4F-9B29-3A4C7D148DE7}" srcOrd="0" destOrd="0" presId="urn:microsoft.com/office/officeart/2005/8/layout/process3"/>
    <dgm:cxn modelId="{F31FA114-D625-2B40-8E86-4A56756AAAF0}" type="presOf" srcId="{37F37211-A10A-9C47-A760-3FED8405F74C}" destId="{D9ECCC18-355B-E14D-A395-D7BD355D3893}" srcOrd="0" destOrd="4" presId="urn:microsoft.com/office/officeart/2005/8/layout/process3"/>
    <dgm:cxn modelId="{80FFA825-4E83-3642-80C4-CD8FF218ACDE}" srcId="{1E9E4D03-D408-7545-9597-54D5D040FE5F}" destId="{9995FE64-213C-8A4D-BBBA-00478A45758F}" srcOrd="2" destOrd="0" parTransId="{417D97CA-CE9A-5D4C-86E2-AC28F18CA1A6}" sibTransId="{461F7442-0254-794B-959D-51F681DD4766}"/>
    <dgm:cxn modelId="{7B1EC600-BB21-3E48-A568-78F3F17E8CDF}" srcId="{1E9E4D03-D408-7545-9597-54D5D040FE5F}" destId="{37F37211-A10A-9C47-A760-3FED8405F74C}" srcOrd="4" destOrd="0" parTransId="{4ACB6270-82DF-4D49-A4A3-5BC82CF46582}" sibTransId="{269A96FD-DC58-104F-8FF0-AF86784A96B0}"/>
    <dgm:cxn modelId="{8B04DBF0-AAF3-7E41-9629-62E2B301DD0B}" srcId="{74936DD7-0497-0147-ADF7-3494471FA32B}" destId="{F5AA77A3-ED8A-DA46-B0C6-1FC339FFD92C}" srcOrd="0" destOrd="0" parTransId="{550B8B8A-79EA-514D-96C5-80203FD7240E}" sibTransId="{04139D1C-1B63-F246-B815-ABE851799AA7}"/>
    <dgm:cxn modelId="{2534CE71-0159-1449-A466-1450E43F3563}" srcId="{1E9E4D03-D408-7545-9597-54D5D040FE5F}" destId="{F4713063-3746-6D4C-B03D-B7022199C40B}" srcOrd="1" destOrd="0" parTransId="{EB7864FC-47B7-6B4B-A904-054E8FD6992A}" sibTransId="{6F284AE5-F8E9-6E40-812A-302402158768}"/>
    <dgm:cxn modelId="{01671730-6D9B-9E46-BDBC-4CF17742404E}" srcId="{37F37211-A10A-9C47-A760-3FED8405F74C}" destId="{3ED63020-BE11-6D46-B4F5-87FDE39520C0}" srcOrd="0" destOrd="0" parTransId="{78F13973-3F8D-0C4A-BF6A-4A37174B41ED}" sibTransId="{34BCB55E-90B2-C948-9DBE-8F4B825A2E22}"/>
    <dgm:cxn modelId="{4A29CC4A-46B6-1A41-83B6-3AAD03E62D62}" srcId="{C7826506-C206-D747-A1DC-C8C43BBF7AEA}" destId="{74936DD7-0497-0147-ADF7-3494471FA32B}" srcOrd="0" destOrd="0" parTransId="{90B96A27-9C65-0C4A-BCC0-7A70C3898109}" sibTransId="{4C100100-0BC1-1549-A012-E7AF36BBF511}"/>
    <dgm:cxn modelId="{29118BB1-A5D2-6F41-8B8F-D91F2CEE9D52}" type="presOf" srcId="{15AD5DFF-49C1-8D4D-8F9B-3D99338FBB6E}" destId="{D9ECCC18-355B-E14D-A395-D7BD355D3893}" srcOrd="0" destOrd="6" presId="urn:microsoft.com/office/officeart/2005/8/layout/process3"/>
    <dgm:cxn modelId="{58E83931-2637-0647-B65B-6B5D46138602}" srcId="{74936DD7-0497-0147-ADF7-3494471FA32B}" destId="{004FA551-9226-8642-9467-7EB0D5C19481}" srcOrd="2" destOrd="0" parTransId="{FC87971C-55A1-364B-8E8F-ED4E666C9AF0}" sibTransId="{AD087DCA-0348-E34D-8F21-EF4C1B1EFE2C}"/>
    <dgm:cxn modelId="{45130D86-89D0-9942-99B6-F0AE30F8B9D2}" type="presOf" srcId="{29D5FE09-1A57-0345-8B21-3D436856DA0C}" destId="{AE3CE053-5EEC-394C-80C8-03246F02E088}" srcOrd="0" destOrd="4" presId="urn:microsoft.com/office/officeart/2005/8/layout/process3"/>
    <dgm:cxn modelId="{651FD740-7BB4-A74B-9D6A-D8E746C9CF45}" type="presOf" srcId="{9018CCF9-98DB-0944-90CB-362EAE7E91B9}" destId="{D9ECCC18-355B-E14D-A395-D7BD355D3893}" srcOrd="0" destOrd="3" presId="urn:microsoft.com/office/officeart/2005/8/layout/process3"/>
    <dgm:cxn modelId="{7237CE34-5456-9244-8592-77B78C2A97E0}" type="presOf" srcId="{1E9E4D03-D408-7545-9597-54D5D040FE5F}" destId="{4866BCEC-90E1-0E48-95C6-60E22BA95B3A}" srcOrd="1" destOrd="0" presId="urn:microsoft.com/office/officeart/2005/8/layout/process3"/>
    <dgm:cxn modelId="{EB9B669F-E114-9B40-974B-B097FDF070A0}" type="presParOf" srcId="{96BB491D-FAC2-D846-917D-D7F6DEB89466}" destId="{9B1C2BED-93A6-D646-A3EC-8496CDB124A7}" srcOrd="0" destOrd="0" presId="urn:microsoft.com/office/officeart/2005/8/layout/process3"/>
    <dgm:cxn modelId="{F1E3F78A-FCCC-C34F-A63B-17C550AB3059}" type="presParOf" srcId="{9B1C2BED-93A6-D646-A3EC-8496CDB124A7}" destId="{A3019ECF-0455-F743-9210-0DA8E5A02AC9}" srcOrd="0" destOrd="0" presId="urn:microsoft.com/office/officeart/2005/8/layout/process3"/>
    <dgm:cxn modelId="{C301A0E1-72D0-A14A-A1A8-337E61A51C4F}" type="presParOf" srcId="{9B1C2BED-93A6-D646-A3EC-8496CDB124A7}" destId="{15959F73-064A-DB47-9C36-E58169601052}" srcOrd="1" destOrd="0" presId="urn:microsoft.com/office/officeart/2005/8/layout/process3"/>
    <dgm:cxn modelId="{C22F4D0F-2A8B-B348-8223-F32742F6B49D}" type="presParOf" srcId="{9B1C2BED-93A6-D646-A3EC-8496CDB124A7}" destId="{AE3CE053-5EEC-394C-80C8-03246F02E088}" srcOrd="2" destOrd="0" presId="urn:microsoft.com/office/officeart/2005/8/layout/process3"/>
    <dgm:cxn modelId="{E57553B8-1D52-9648-B16D-25F61515C070}" type="presParOf" srcId="{96BB491D-FAC2-D846-917D-D7F6DEB89466}" destId="{07B5025E-478A-BE4F-9B29-3A4C7D148DE7}" srcOrd="1" destOrd="0" presId="urn:microsoft.com/office/officeart/2005/8/layout/process3"/>
    <dgm:cxn modelId="{B3BE8382-B533-154D-A7DD-67CB0AF9830E}" type="presParOf" srcId="{07B5025E-478A-BE4F-9B29-3A4C7D148DE7}" destId="{3A25B8FF-C94C-914A-9CFB-204C6FCB43E3}" srcOrd="0" destOrd="0" presId="urn:microsoft.com/office/officeart/2005/8/layout/process3"/>
    <dgm:cxn modelId="{806D44E9-9A2C-B246-B083-6E73AA53E248}" type="presParOf" srcId="{96BB491D-FAC2-D846-917D-D7F6DEB89466}" destId="{53D9EA3D-853A-4347-8962-AFF728C858B6}" srcOrd="2" destOrd="0" presId="urn:microsoft.com/office/officeart/2005/8/layout/process3"/>
    <dgm:cxn modelId="{A49D20E0-B289-954D-9C91-98FF1C76ADC8}" type="presParOf" srcId="{53D9EA3D-853A-4347-8962-AFF728C858B6}" destId="{0676D7CA-B85B-9C47-995B-38911373848C}" srcOrd="0" destOrd="0" presId="urn:microsoft.com/office/officeart/2005/8/layout/process3"/>
    <dgm:cxn modelId="{88DF5551-2BEA-8340-9961-806682B52DA4}" type="presParOf" srcId="{53D9EA3D-853A-4347-8962-AFF728C858B6}" destId="{4866BCEC-90E1-0E48-95C6-60E22BA95B3A}" srcOrd="1" destOrd="0" presId="urn:microsoft.com/office/officeart/2005/8/layout/process3"/>
    <dgm:cxn modelId="{3348A32F-44B8-7446-B117-054716C9F3F5}" type="presParOf" srcId="{53D9EA3D-853A-4347-8962-AFF728C858B6}" destId="{D9ECCC18-355B-E14D-A395-D7BD355D389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5D85F5-F498-2B48-B919-205ED16903C3}" type="doc">
      <dgm:prSet loTypeId="urn:microsoft.com/office/officeart/2005/8/layout/hProcess10" loCatId="" qsTypeId="urn:microsoft.com/office/officeart/2005/8/quickstyle/simple4" qsCatId="simple" csTypeId="urn:microsoft.com/office/officeart/2005/8/colors/accent1_2" csCatId="accent1" phldr="1"/>
      <dgm:spPr/>
    </dgm:pt>
    <dgm:pt modelId="{866711AC-9ADA-9347-A3D9-C1C0F4437AA4}">
      <dgm:prSet phldrT="[Text]" custT="1"/>
      <dgm:spPr/>
      <dgm:t>
        <a:bodyPr/>
        <a:lstStyle/>
        <a:p>
          <a:r>
            <a:rPr lang="en-US" sz="1400" dirty="0" smtClean="0"/>
            <a:t>Generate synthetic campus network topologies</a:t>
          </a:r>
          <a:endParaRPr lang="en-US" sz="1400" dirty="0"/>
        </a:p>
      </dgm:t>
    </dgm:pt>
    <dgm:pt modelId="{FD3D66E5-2739-B748-8B71-E45FA709943D}" type="parTrans" cxnId="{3C0CBBE0-F517-0247-95F6-D655B16C612D}">
      <dgm:prSet/>
      <dgm:spPr/>
      <dgm:t>
        <a:bodyPr/>
        <a:lstStyle/>
        <a:p>
          <a:endParaRPr lang="en-US"/>
        </a:p>
      </dgm:t>
    </dgm:pt>
    <dgm:pt modelId="{E6BBF4C5-9632-3843-A0A8-8C589BB4868A}" type="sibTrans" cxnId="{3C0CBBE0-F517-0247-95F6-D655B16C612D}">
      <dgm:prSet/>
      <dgm:spPr/>
      <dgm:t>
        <a:bodyPr/>
        <a:lstStyle/>
        <a:p>
          <a:endParaRPr lang="en-US"/>
        </a:p>
      </dgm:t>
    </dgm:pt>
    <dgm:pt modelId="{4B7DF912-57E9-504B-89A9-613C482ED93E}">
      <dgm:prSet phldrT="[Text]" custT="1"/>
      <dgm:spPr/>
      <dgm:t>
        <a:bodyPr/>
        <a:lstStyle/>
        <a:p>
          <a:r>
            <a:rPr lang="en-US" sz="1400" dirty="0" smtClean="0"/>
            <a:t>Network failures</a:t>
          </a:r>
        </a:p>
        <a:p>
          <a:r>
            <a:rPr lang="en-US" sz="1100" dirty="0" smtClean="0"/>
            <a:t>(uniformly-random)</a:t>
          </a:r>
        </a:p>
      </dgm:t>
    </dgm:pt>
    <dgm:pt modelId="{3541ECB4-188A-2F4A-B4BD-665F52740A18}" type="parTrans" cxnId="{172EE4EF-0464-9E40-9DFC-D6AACF9BDE1D}">
      <dgm:prSet/>
      <dgm:spPr/>
      <dgm:t>
        <a:bodyPr/>
        <a:lstStyle/>
        <a:p>
          <a:endParaRPr lang="en-US"/>
        </a:p>
      </dgm:t>
    </dgm:pt>
    <dgm:pt modelId="{33C94901-92DE-CC48-BA7F-F86DF3B7002E}" type="sibTrans" cxnId="{172EE4EF-0464-9E40-9DFC-D6AACF9BDE1D}">
      <dgm:prSet/>
      <dgm:spPr/>
      <dgm:t>
        <a:bodyPr/>
        <a:lstStyle/>
        <a:p>
          <a:endParaRPr lang="en-US"/>
        </a:p>
      </dgm:t>
    </dgm:pt>
    <dgm:pt modelId="{BDFE6FDB-4D92-0245-B0FB-F1024943556A}">
      <dgm:prSet custT="1"/>
      <dgm:spPr/>
      <dgm:t>
        <a:bodyPr/>
        <a:lstStyle/>
        <a:p>
          <a:r>
            <a:rPr lang="en-US" sz="1400" dirty="0" smtClean="0"/>
            <a:t>Emulate an IP network        (via </a:t>
          </a:r>
          <a:r>
            <a:rPr lang="en-US" sz="1400" dirty="0" err="1" smtClean="0"/>
            <a:t>Mininet</a:t>
          </a:r>
          <a:r>
            <a:rPr lang="en-US" sz="1400" dirty="0" smtClean="0"/>
            <a:t>)</a:t>
          </a:r>
          <a:endParaRPr lang="en-US" sz="1400" dirty="0"/>
        </a:p>
      </dgm:t>
    </dgm:pt>
    <dgm:pt modelId="{0333AD71-EEBA-A241-974B-66124AD4B617}" type="parTrans" cxnId="{F8159975-B20F-3943-806F-834EEADF0A72}">
      <dgm:prSet/>
      <dgm:spPr/>
      <dgm:t>
        <a:bodyPr/>
        <a:lstStyle/>
        <a:p>
          <a:endParaRPr lang="en-US"/>
        </a:p>
      </dgm:t>
    </dgm:pt>
    <dgm:pt modelId="{B912EADF-F564-6648-9BE1-154631C3AB69}" type="sibTrans" cxnId="{F8159975-B20F-3943-806F-834EEADF0A72}">
      <dgm:prSet/>
      <dgm:spPr/>
      <dgm:t>
        <a:bodyPr/>
        <a:lstStyle/>
        <a:p>
          <a:endParaRPr lang="en-US"/>
        </a:p>
      </dgm:t>
    </dgm:pt>
    <dgm:pt modelId="{E6D70DB0-D6D9-2A4C-834D-12F5EE557D93}">
      <dgm:prSet phldrT="[Text]" custT="1"/>
      <dgm:spPr/>
      <dgm:t>
        <a:bodyPr/>
        <a:lstStyle/>
        <a:p>
          <a:r>
            <a:rPr lang="en-US" sz="1400" dirty="0" smtClean="0"/>
            <a:t>Configure Ride-enabled SCALE clients as:</a:t>
          </a:r>
        </a:p>
        <a:p>
          <a:r>
            <a:rPr lang="en-US" sz="1400" dirty="0" smtClean="0"/>
            <a:t>Event publishers &amp; Alert subscribers</a:t>
          </a:r>
        </a:p>
        <a:p>
          <a:r>
            <a:rPr lang="en-US" sz="1100" dirty="0" smtClean="0"/>
            <a:t>(uniformly random)</a:t>
          </a:r>
        </a:p>
      </dgm:t>
    </dgm:pt>
    <dgm:pt modelId="{7C2EB785-AF8A-0046-AD19-7681FACF4D36}" type="parTrans" cxnId="{1167C4D5-9F97-F64E-9132-9B7944989386}">
      <dgm:prSet/>
      <dgm:spPr/>
      <dgm:t>
        <a:bodyPr/>
        <a:lstStyle/>
        <a:p>
          <a:endParaRPr lang="en-US"/>
        </a:p>
      </dgm:t>
    </dgm:pt>
    <dgm:pt modelId="{E3D6F864-7F87-104A-BF18-CB7D03BBADB3}" type="sibTrans" cxnId="{1167C4D5-9F97-F64E-9132-9B7944989386}">
      <dgm:prSet/>
      <dgm:spPr/>
      <dgm:t>
        <a:bodyPr/>
        <a:lstStyle/>
        <a:p>
          <a:endParaRPr lang="en-US"/>
        </a:p>
      </dgm:t>
    </dgm:pt>
    <dgm:pt modelId="{D2C8034A-D9B1-2B42-8E82-97F412205730}">
      <dgm:prSet phldrT="[Text]" custT="1"/>
      <dgm:spPr/>
      <dgm:t>
        <a:bodyPr/>
        <a:lstStyle/>
        <a:p>
          <a:r>
            <a:rPr lang="en-US" sz="1100" dirty="0" smtClean="0"/>
            <a:t>Output events </a:t>
          </a:r>
          <a:r>
            <a:rPr lang="en-US" sz="1100" dirty="0" smtClean="0">
              <a:sym typeface="Wingdings"/>
            </a:rPr>
            <a:t> </a:t>
          </a:r>
          <a:r>
            <a:rPr lang="en-US" sz="1100" dirty="0" smtClean="0"/>
            <a:t>parse &amp; plot results</a:t>
          </a:r>
        </a:p>
      </dgm:t>
    </dgm:pt>
    <dgm:pt modelId="{3535F529-4342-7F42-9D7A-A8F97A37300A}" type="parTrans" cxnId="{E7CF5B02-635B-D14A-A524-955B764B7D34}">
      <dgm:prSet/>
      <dgm:spPr/>
      <dgm:t>
        <a:bodyPr/>
        <a:lstStyle/>
        <a:p>
          <a:endParaRPr lang="en-US"/>
        </a:p>
      </dgm:t>
    </dgm:pt>
    <dgm:pt modelId="{3E684879-C5E6-A346-8431-C617D6CA73A7}" type="sibTrans" cxnId="{E7CF5B02-635B-D14A-A524-955B764B7D34}">
      <dgm:prSet/>
      <dgm:spPr/>
      <dgm:t>
        <a:bodyPr/>
        <a:lstStyle/>
        <a:p>
          <a:endParaRPr lang="en-US"/>
        </a:p>
      </dgm:t>
    </dgm:pt>
    <dgm:pt modelId="{23221693-DE4B-EB44-9574-BC660F2E2203}" type="pres">
      <dgm:prSet presAssocID="{8E5D85F5-F498-2B48-B919-205ED16903C3}" presName="Name0" presStyleCnt="0">
        <dgm:presLayoutVars>
          <dgm:dir/>
          <dgm:resizeHandles val="exact"/>
        </dgm:presLayoutVars>
      </dgm:prSet>
      <dgm:spPr/>
    </dgm:pt>
    <dgm:pt modelId="{66587150-FB32-8346-897A-A8187CB39A01}" type="pres">
      <dgm:prSet presAssocID="{866711AC-9ADA-9347-A3D9-C1C0F4437AA4}" presName="composite" presStyleCnt="0"/>
      <dgm:spPr/>
    </dgm:pt>
    <dgm:pt modelId="{A01D9588-FE17-B842-8283-C03CF888F6CD}" type="pres">
      <dgm:prSet presAssocID="{866711AC-9ADA-9347-A3D9-C1C0F4437AA4}" presName="imagSh" presStyleLbl="bgImgPlace1" presStyleIdx="0" presStyleCnt="5" custScaleX="939378" custScaleY="973832" custLinFactY="-117178" custLinFactNeighborX="27211" custLinFactNeighborY="-2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5E1809-CC6C-824C-AFC6-A1C0A0ECC853}" type="pres">
      <dgm:prSet presAssocID="{866711AC-9ADA-9347-A3D9-C1C0F4437AA4}" presName="txNode" presStyleLbl="node1" presStyleIdx="0" presStyleCnt="5" custScaleX="717189" custScaleY="342319" custLinFactY="127762" custLinFactNeighborX="75851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84303-F311-FE4A-8B33-BBF22CF4B44A}" type="pres">
      <dgm:prSet presAssocID="{E6BBF4C5-9632-3843-A0A8-8C589BB4868A}" presName="sibTrans" presStyleLbl="sibTrans2D1" presStyleIdx="0" presStyleCnt="4" custScaleX="180609" custScaleY="447211"/>
      <dgm:spPr/>
      <dgm:t>
        <a:bodyPr/>
        <a:lstStyle/>
        <a:p>
          <a:endParaRPr lang="en-US"/>
        </a:p>
      </dgm:t>
    </dgm:pt>
    <dgm:pt modelId="{580FAF9A-063A-374F-9571-31FB216BDA61}" type="pres">
      <dgm:prSet presAssocID="{E6BBF4C5-9632-3843-A0A8-8C589BB4868A}" presName="connTx" presStyleLbl="sibTrans2D1" presStyleIdx="0" presStyleCnt="4"/>
      <dgm:spPr/>
      <dgm:t>
        <a:bodyPr/>
        <a:lstStyle/>
        <a:p>
          <a:endParaRPr lang="en-US"/>
        </a:p>
      </dgm:t>
    </dgm:pt>
    <dgm:pt modelId="{E300702C-3C56-F448-92CD-76E97085B26D}" type="pres">
      <dgm:prSet presAssocID="{BDFE6FDB-4D92-0245-B0FB-F1024943556A}" presName="composite" presStyleCnt="0"/>
      <dgm:spPr/>
    </dgm:pt>
    <dgm:pt modelId="{0A1F2499-C9F1-DC47-B6D6-FF00A2CDCD39}" type="pres">
      <dgm:prSet presAssocID="{BDFE6FDB-4D92-0245-B0FB-F1024943556A}" presName="imagSh" presStyleLbl="bgImgPlace1" presStyleIdx="1" presStyleCnt="5" custScaleX="682440" custScaleY="406193" custLinFactX="100000" custLinFactY="-222919" custLinFactNeighborX="116282" custLinFactNeighborY="-30000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7" t="-1944" r="-2240" b="-368"/>
          </a:stretch>
        </a:blipFill>
      </dgm:spPr>
      <dgm:t>
        <a:bodyPr/>
        <a:lstStyle/>
        <a:p>
          <a:endParaRPr lang="en-US"/>
        </a:p>
      </dgm:t>
    </dgm:pt>
    <dgm:pt modelId="{8AD8780F-65EA-344D-A67A-A1FAE2B25914}" type="pres">
      <dgm:prSet presAssocID="{BDFE6FDB-4D92-0245-B0FB-F1024943556A}" presName="txNode" presStyleLbl="node1" presStyleIdx="1" presStyleCnt="5" custScaleX="560734" custScaleY="302374" custLinFactX="99728" custLinFactY="-100000" custLinFactNeighborX="100000" custLinFactNeighborY="-1241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65FA0-A65D-5A45-90F6-0AE3C83ADD1A}" type="pres">
      <dgm:prSet presAssocID="{B912EADF-F564-6648-9BE1-154631C3AB69}" presName="sibTrans" presStyleLbl="sibTrans2D1" presStyleIdx="1" presStyleCnt="4" custScaleX="158074" custScaleY="509473" custLinFactNeighborX="27511"/>
      <dgm:spPr/>
      <dgm:t>
        <a:bodyPr/>
        <a:lstStyle/>
        <a:p>
          <a:endParaRPr lang="en-US"/>
        </a:p>
      </dgm:t>
    </dgm:pt>
    <dgm:pt modelId="{F9B7A91A-2C33-8A47-84E4-F546382010B2}" type="pres">
      <dgm:prSet presAssocID="{B912EADF-F564-6648-9BE1-154631C3AB69}" presName="connTx" presStyleLbl="sibTrans2D1" presStyleIdx="1" presStyleCnt="4"/>
      <dgm:spPr/>
      <dgm:t>
        <a:bodyPr/>
        <a:lstStyle/>
        <a:p>
          <a:endParaRPr lang="en-US"/>
        </a:p>
      </dgm:t>
    </dgm:pt>
    <dgm:pt modelId="{CEE53F2C-9DC2-7543-9C8F-DEB347D20C6C}" type="pres">
      <dgm:prSet presAssocID="{E6D70DB0-D6D9-2A4C-834D-12F5EE557D93}" presName="composite" presStyleCnt="0"/>
      <dgm:spPr/>
    </dgm:pt>
    <dgm:pt modelId="{25ACE627-2B06-AC4F-8336-DEFA95052531}" type="pres">
      <dgm:prSet presAssocID="{E6D70DB0-D6D9-2A4C-834D-12F5EE557D93}" presName="imagSh" presStyleLbl="bgImgPlace1" presStyleIdx="2" presStyleCnt="5" custScaleX="794758" custScaleY="473679" custLinFactX="200000" custLinFactY="-199888" custLinFactNeighborX="274548" custLinFactNeighborY="-2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D65C930-F729-2040-8E05-897D083BFE23}" type="pres">
      <dgm:prSet presAssocID="{E6D70DB0-D6D9-2A4C-834D-12F5EE557D93}" presName="txNode" presStyleLbl="node1" presStyleIdx="2" presStyleCnt="5" custScaleX="605898" custScaleY="662976" custLinFactX="300000" custLinFactY="71772" custLinFactNeighborX="30176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4F81A-753B-4B41-83CB-675806F18583}" type="pres">
      <dgm:prSet presAssocID="{E3D6F864-7F87-104A-BF18-CB7D03BBADB3}" presName="sibTrans" presStyleLbl="sibTrans2D1" presStyleIdx="2" presStyleCnt="4" custAng="20605455" custScaleX="158073" custScaleY="509473" custLinFactNeighborX="-25557" custLinFactNeighborY="37520"/>
      <dgm:spPr/>
      <dgm:t>
        <a:bodyPr/>
        <a:lstStyle/>
        <a:p>
          <a:endParaRPr lang="en-US"/>
        </a:p>
      </dgm:t>
    </dgm:pt>
    <dgm:pt modelId="{AFE8219B-36DF-204C-BB93-C7A3E196B0A5}" type="pres">
      <dgm:prSet presAssocID="{E3D6F864-7F87-104A-BF18-CB7D03BBADB3}" presName="connTx" presStyleLbl="sibTrans2D1" presStyleIdx="2" presStyleCnt="4"/>
      <dgm:spPr/>
      <dgm:t>
        <a:bodyPr/>
        <a:lstStyle/>
        <a:p>
          <a:endParaRPr lang="en-US"/>
        </a:p>
      </dgm:t>
    </dgm:pt>
    <dgm:pt modelId="{A3EDA3E3-C60A-7F43-85C3-361970D7B5D8}" type="pres">
      <dgm:prSet presAssocID="{4B7DF912-57E9-504B-89A9-613C482ED93E}" presName="composite" presStyleCnt="0"/>
      <dgm:spPr/>
    </dgm:pt>
    <dgm:pt modelId="{7B1027FB-D464-2B41-A20F-9C9CBB63C928}" type="pres">
      <dgm:prSet presAssocID="{4B7DF912-57E9-504B-89A9-613C482ED93E}" presName="imagSh" presStyleLbl="bgImgPlace1" presStyleIdx="3" presStyleCnt="5" custScaleX="469299" custScaleY="392641" custLinFactX="-398487" custLinFactY="139259" custLinFactNeighborX="-400000" custLinFactNeighborY="200000"/>
      <dgm:spPr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 l="1064" t="-21066" r="-57172" b="-11264"/>
          </a:stretch>
        </a:blipFill>
      </dgm:spPr>
    </dgm:pt>
    <dgm:pt modelId="{C2161BA6-D139-EF43-A268-9B96F15D7D22}" type="pres">
      <dgm:prSet presAssocID="{4B7DF912-57E9-504B-89A9-613C482ED93E}" presName="txNode" presStyleLbl="node1" presStyleIdx="3" presStyleCnt="5" custScaleX="623062" custScaleY="243649" custLinFactX="-372259" custLinFactY="300000" custLinFactNeighborX="-400000" custLinFactNeighborY="315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80E1A-F445-7C46-8FBA-7B1135C150BE}" type="pres">
      <dgm:prSet presAssocID="{33C94901-92DE-CC48-BA7F-F86DF3B7002E}" presName="sibTrans" presStyleLbl="sibTrans2D1" presStyleIdx="3" presStyleCnt="4" custScaleX="158074" custScaleY="509473" custLinFactNeighborX="2428" custLinFactNeighborY="-98428"/>
      <dgm:spPr/>
      <dgm:t>
        <a:bodyPr/>
        <a:lstStyle/>
        <a:p>
          <a:endParaRPr lang="en-US"/>
        </a:p>
      </dgm:t>
    </dgm:pt>
    <dgm:pt modelId="{ACF80D42-94A2-494D-9CCF-B1B5701D115F}" type="pres">
      <dgm:prSet presAssocID="{33C94901-92DE-CC48-BA7F-F86DF3B7002E}" presName="connTx" presStyleLbl="sibTrans2D1" presStyleIdx="3" presStyleCnt="4"/>
      <dgm:spPr/>
      <dgm:t>
        <a:bodyPr/>
        <a:lstStyle/>
        <a:p>
          <a:endParaRPr lang="en-US"/>
        </a:p>
      </dgm:t>
    </dgm:pt>
    <dgm:pt modelId="{909C8CD4-18B8-7E4B-B9D3-21FD14309EDD}" type="pres">
      <dgm:prSet presAssocID="{D2C8034A-D9B1-2B42-8E82-97F412205730}" presName="composite" presStyleCnt="0"/>
      <dgm:spPr/>
    </dgm:pt>
    <dgm:pt modelId="{2A51171F-6A01-054F-97A9-3825DC07EDBB}" type="pres">
      <dgm:prSet presAssocID="{D2C8034A-D9B1-2B42-8E82-97F412205730}" presName="imagSh" presStyleLbl="bgImgPlace1" presStyleIdx="4" presStyleCnt="5" custScaleX="289446" custScaleY="167153" custLinFactX="-1100000" custLinFactY="200000" custLinFactNeighborX="-1118996" custLinFactNeighborY="296356"/>
      <dgm:spPr>
        <a:blipFill dpi="0" rotWithShape="1">
          <a:blip xmlns:r="http://schemas.openxmlformats.org/officeDocument/2006/relationships" r:embed="rId5"/>
          <a:srcRect/>
          <a:stretch>
            <a:fillRect l="-3845" t="2392" r="-26311" b="-31864"/>
          </a:stretch>
        </a:blipFill>
      </dgm:spPr>
    </dgm:pt>
    <dgm:pt modelId="{F3B2C604-3251-B545-9028-001B6A0B373C}" type="pres">
      <dgm:prSet presAssocID="{D2C8034A-D9B1-2B42-8E82-97F412205730}" presName="txNode" presStyleLbl="node1" presStyleIdx="4" presStyleCnt="5" custScaleX="509651" custScaleY="215135" custLinFactX="-1100000" custLinFactY="300000" custLinFactNeighborX="-1115706" custLinFactNeighborY="3445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03FCD7-5BFD-134C-AC91-107E42C23A8A}" type="presOf" srcId="{E6BBF4C5-9632-3843-A0A8-8C589BB4868A}" destId="{580FAF9A-063A-374F-9571-31FB216BDA61}" srcOrd="1" destOrd="0" presId="urn:microsoft.com/office/officeart/2005/8/layout/hProcess10"/>
    <dgm:cxn modelId="{D5C2626C-7415-104E-B3B1-5039F3B536EB}" type="presOf" srcId="{D2C8034A-D9B1-2B42-8E82-97F412205730}" destId="{F3B2C604-3251-B545-9028-001B6A0B373C}" srcOrd="0" destOrd="0" presId="urn:microsoft.com/office/officeart/2005/8/layout/hProcess10"/>
    <dgm:cxn modelId="{A3951002-875C-8F40-8DC0-484D1F691965}" type="presOf" srcId="{BDFE6FDB-4D92-0245-B0FB-F1024943556A}" destId="{8AD8780F-65EA-344D-A67A-A1FAE2B25914}" srcOrd="0" destOrd="0" presId="urn:microsoft.com/office/officeart/2005/8/layout/hProcess10"/>
    <dgm:cxn modelId="{172EE4EF-0464-9E40-9DFC-D6AACF9BDE1D}" srcId="{8E5D85F5-F498-2B48-B919-205ED16903C3}" destId="{4B7DF912-57E9-504B-89A9-613C482ED93E}" srcOrd="3" destOrd="0" parTransId="{3541ECB4-188A-2F4A-B4BD-665F52740A18}" sibTransId="{33C94901-92DE-CC48-BA7F-F86DF3B7002E}"/>
    <dgm:cxn modelId="{BC5A16B2-DFD4-C04D-B928-60B8A81C8F85}" type="presOf" srcId="{33C94901-92DE-CC48-BA7F-F86DF3B7002E}" destId="{3A480E1A-F445-7C46-8FBA-7B1135C150BE}" srcOrd="0" destOrd="0" presId="urn:microsoft.com/office/officeart/2005/8/layout/hProcess10"/>
    <dgm:cxn modelId="{41DB43A9-8206-B04D-8E40-97B2872B9109}" type="presOf" srcId="{B912EADF-F564-6648-9BE1-154631C3AB69}" destId="{29B65FA0-A65D-5A45-90F6-0AE3C83ADD1A}" srcOrd="0" destOrd="0" presId="urn:microsoft.com/office/officeart/2005/8/layout/hProcess10"/>
    <dgm:cxn modelId="{8C077800-A1F4-C84C-992F-ADA4FBF2E4A6}" type="presOf" srcId="{B912EADF-F564-6648-9BE1-154631C3AB69}" destId="{F9B7A91A-2C33-8A47-84E4-F546382010B2}" srcOrd="1" destOrd="0" presId="urn:microsoft.com/office/officeart/2005/8/layout/hProcess10"/>
    <dgm:cxn modelId="{D513CB30-431C-BF47-86B7-704C5A16DB95}" type="presOf" srcId="{E3D6F864-7F87-104A-BF18-CB7D03BBADB3}" destId="{AFE8219B-36DF-204C-BB93-C7A3E196B0A5}" srcOrd="1" destOrd="0" presId="urn:microsoft.com/office/officeart/2005/8/layout/hProcess10"/>
    <dgm:cxn modelId="{098A359B-DA6E-F043-8400-54FB7506AB2F}" type="presOf" srcId="{E6D70DB0-D6D9-2A4C-834D-12F5EE557D93}" destId="{2D65C930-F729-2040-8E05-897D083BFE23}" srcOrd="0" destOrd="0" presId="urn:microsoft.com/office/officeart/2005/8/layout/hProcess10"/>
    <dgm:cxn modelId="{E3D8CEE3-0B27-1E4C-A784-7879964A6C95}" type="presOf" srcId="{4B7DF912-57E9-504B-89A9-613C482ED93E}" destId="{C2161BA6-D139-EF43-A268-9B96F15D7D22}" srcOrd="0" destOrd="0" presId="urn:microsoft.com/office/officeart/2005/8/layout/hProcess10"/>
    <dgm:cxn modelId="{2BD704CE-BBE2-5347-A5D6-E52515217D08}" type="presOf" srcId="{866711AC-9ADA-9347-A3D9-C1C0F4437AA4}" destId="{485E1809-CC6C-824C-AFC6-A1C0A0ECC853}" srcOrd="0" destOrd="0" presId="urn:microsoft.com/office/officeart/2005/8/layout/hProcess10"/>
    <dgm:cxn modelId="{6415F4E4-C31A-B744-B391-E365B27EB84B}" type="presOf" srcId="{33C94901-92DE-CC48-BA7F-F86DF3B7002E}" destId="{ACF80D42-94A2-494D-9CCF-B1B5701D115F}" srcOrd="1" destOrd="0" presId="urn:microsoft.com/office/officeart/2005/8/layout/hProcess10"/>
    <dgm:cxn modelId="{E7CF5B02-635B-D14A-A524-955B764B7D34}" srcId="{8E5D85F5-F498-2B48-B919-205ED16903C3}" destId="{D2C8034A-D9B1-2B42-8E82-97F412205730}" srcOrd="4" destOrd="0" parTransId="{3535F529-4342-7F42-9D7A-A8F97A37300A}" sibTransId="{3E684879-C5E6-A346-8431-C617D6CA73A7}"/>
    <dgm:cxn modelId="{6F97B310-C18C-8348-955C-1E1C5D799F43}" type="presOf" srcId="{E3D6F864-7F87-104A-BF18-CB7D03BBADB3}" destId="{C2C4F81A-753B-4B41-83CB-675806F18583}" srcOrd="0" destOrd="0" presId="urn:microsoft.com/office/officeart/2005/8/layout/hProcess10"/>
    <dgm:cxn modelId="{F8159975-B20F-3943-806F-834EEADF0A72}" srcId="{8E5D85F5-F498-2B48-B919-205ED16903C3}" destId="{BDFE6FDB-4D92-0245-B0FB-F1024943556A}" srcOrd="1" destOrd="0" parTransId="{0333AD71-EEBA-A241-974B-66124AD4B617}" sibTransId="{B912EADF-F564-6648-9BE1-154631C3AB69}"/>
    <dgm:cxn modelId="{3C0CBBE0-F517-0247-95F6-D655B16C612D}" srcId="{8E5D85F5-F498-2B48-B919-205ED16903C3}" destId="{866711AC-9ADA-9347-A3D9-C1C0F4437AA4}" srcOrd="0" destOrd="0" parTransId="{FD3D66E5-2739-B748-8B71-E45FA709943D}" sibTransId="{E6BBF4C5-9632-3843-A0A8-8C589BB4868A}"/>
    <dgm:cxn modelId="{F7B48F44-EB4E-B542-8417-29CB78F6A9D7}" type="presOf" srcId="{E6BBF4C5-9632-3843-A0A8-8C589BB4868A}" destId="{DF484303-F311-FE4A-8B33-BBF22CF4B44A}" srcOrd="0" destOrd="0" presId="urn:microsoft.com/office/officeart/2005/8/layout/hProcess10"/>
    <dgm:cxn modelId="{1167C4D5-9F97-F64E-9132-9B7944989386}" srcId="{8E5D85F5-F498-2B48-B919-205ED16903C3}" destId="{E6D70DB0-D6D9-2A4C-834D-12F5EE557D93}" srcOrd="2" destOrd="0" parTransId="{7C2EB785-AF8A-0046-AD19-7681FACF4D36}" sibTransId="{E3D6F864-7F87-104A-BF18-CB7D03BBADB3}"/>
    <dgm:cxn modelId="{A09B5F55-0A2E-B441-9C3E-816DBC3579C7}" type="presOf" srcId="{8E5D85F5-F498-2B48-B919-205ED16903C3}" destId="{23221693-DE4B-EB44-9574-BC660F2E2203}" srcOrd="0" destOrd="0" presId="urn:microsoft.com/office/officeart/2005/8/layout/hProcess10"/>
    <dgm:cxn modelId="{A207F870-FE4F-5D4F-BD5D-CA27C9E43479}" type="presParOf" srcId="{23221693-DE4B-EB44-9574-BC660F2E2203}" destId="{66587150-FB32-8346-897A-A8187CB39A01}" srcOrd="0" destOrd="0" presId="urn:microsoft.com/office/officeart/2005/8/layout/hProcess10"/>
    <dgm:cxn modelId="{AA292729-9BBA-C644-AD79-406BDFAE1A04}" type="presParOf" srcId="{66587150-FB32-8346-897A-A8187CB39A01}" destId="{A01D9588-FE17-B842-8283-C03CF888F6CD}" srcOrd="0" destOrd="0" presId="urn:microsoft.com/office/officeart/2005/8/layout/hProcess10"/>
    <dgm:cxn modelId="{A9904DCA-86B6-C842-BC42-D02191A37647}" type="presParOf" srcId="{66587150-FB32-8346-897A-A8187CB39A01}" destId="{485E1809-CC6C-824C-AFC6-A1C0A0ECC853}" srcOrd="1" destOrd="0" presId="urn:microsoft.com/office/officeart/2005/8/layout/hProcess10"/>
    <dgm:cxn modelId="{A795678C-3FF1-2F44-AE8F-87D7D5F103A0}" type="presParOf" srcId="{23221693-DE4B-EB44-9574-BC660F2E2203}" destId="{DF484303-F311-FE4A-8B33-BBF22CF4B44A}" srcOrd="1" destOrd="0" presId="urn:microsoft.com/office/officeart/2005/8/layout/hProcess10"/>
    <dgm:cxn modelId="{A287C3FB-2AAC-CF48-A1DC-8BE79E6FE643}" type="presParOf" srcId="{DF484303-F311-FE4A-8B33-BBF22CF4B44A}" destId="{580FAF9A-063A-374F-9571-31FB216BDA61}" srcOrd="0" destOrd="0" presId="urn:microsoft.com/office/officeart/2005/8/layout/hProcess10"/>
    <dgm:cxn modelId="{EC2D0568-C58E-9745-A867-6EE7E0C33183}" type="presParOf" srcId="{23221693-DE4B-EB44-9574-BC660F2E2203}" destId="{E300702C-3C56-F448-92CD-76E97085B26D}" srcOrd="2" destOrd="0" presId="urn:microsoft.com/office/officeart/2005/8/layout/hProcess10"/>
    <dgm:cxn modelId="{34C27699-B853-074C-ABB2-EF369186403E}" type="presParOf" srcId="{E300702C-3C56-F448-92CD-76E97085B26D}" destId="{0A1F2499-C9F1-DC47-B6D6-FF00A2CDCD39}" srcOrd="0" destOrd="0" presId="urn:microsoft.com/office/officeart/2005/8/layout/hProcess10"/>
    <dgm:cxn modelId="{833D66C2-14C6-084A-896C-E44362CC4C9D}" type="presParOf" srcId="{E300702C-3C56-F448-92CD-76E97085B26D}" destId="{8AD8780F-65EA-344D-A67A-A1FAE2B25914}" srcOrd="1" destOrd="0" presId="urn:microsoft.com/office/officeart/2005/8/layout/hProcess10"/>
    <dgm:cxn modelId="{00E769E7-1C46-8542-ADA2-C8A80488F0D9}" type="presParOf" srcId="{23221693-DE4B-EB44-9574-BC660F2E2203}" destId="{29B65FA0-A65D-5A45-90F6-0AE3C83ADD1A}" srcOrd="3" destOrd="0" presId="urn:microsoft.com/office/officeart/2005/8/layout/hProcess10"/>
    <dgm:cxn modelId="{29A44BFE-2744-4048-9AD9-503A9F36B753}" type="presParOf" srcId="{29B65FA0-A65D-5A45-90F6-0AE3C83ADD1A}" destId="{F9B7A91A-2C33-8A47-84E4-F546382010B2}" srcOrd="0" destOrd="0" presId="urn:microsoft.com/office/officeart/2005/8/layout/hProcess10"/>
    <dgm:cxn modelId="{4B6339A2-8E6B-AE46-970E-9A400194F96A}" type="presParOf" srcId="{23221693-DE4B-EB44-9574-BC660F2E2203}" destId="{CEE53F2C-9DC2-7543-9C8F-DEB347D20C6C}" srcOrd="4" destOrd="0" presId="urn:microsoft.com/office/officeart/2005/8/layout/hProcess10"/>
    <dgm:cxn modelId="{6BB0FD3C-7DC4-F845-8859-4D00A2ACAF21}" type="presParOf" srcId="{CEE53F2C-9DC2-7543-9C8F-DEB347D20C6C}" destId="{25ACE627-2B06-AC4F-8336-DEFA95052531}" srcOrd="0" destOrd="0" presId="urn:microsoft.com/office/officeart/2005/8/layout/hProcess10"/>
    <dgm:cxn modelId="{10F7F186-C0E6-4948-A055-CF88C71FFD80}" type="presParOf" srcId="{CEE53F2C-9DC2-7543-9C8F-DEB347D20C6C}" destId="{2D65C930-F729-2040-8E05-897D083BFE23}" srcOrd="1" destOrd="0" presId="urn:microsoft.com/office/officeart/2005/8/layout/hProcess10"/>
    <dgm:cxn modelId="{38A1D0C6-76B7-2446-9A8D-2D6605E353C0}" type="presParOf" srcId="{23221693-DE4B-EB44-9574-BC660F2E2203}" destId="{C2C4F81A-753B-4B41-83CB-675806F18583}" srcOrd="5" destOrd="0" presId="urn:microsoft.com/office/officeart/2005/8/layout/hProcess10"/>
    <dgm:cxn modelId="{04A37DF6-1628-6C4E-8A2B-DEED8840AAE0}" type="presParOf" srcId="{C2C4F81A-753B-4B41-83CB-675806F18583}" destId="{AFE8219B-36DF-204C-BB93-C7A3E196B0A5}" srcOrd="0" destOrd="0" presId="urn:microsoft.com/office/officeart/2005/8/layout/hProcess10"/>
    <dgm:cxn modelId="{F0B3F7F4-8461-984A-BF8D-7C1E439BBFA5}" type="presParOf" srcId="{23221693-DE4B-EB44-9574-BC660F2E2203}" destId="{A3EDA3E3-C60A-7F43-85C3-361970D7B5D8}" srcOrd="6" destOrd="0" presId="urn:microsoft.com/office/officeart/2005/8/layout/hProcess10"/>
    <dgm:cxn modelId="{6C1F76CC-E9C8-724A-AEC9-7B17CE421089}" type="presParOf" srcId="{A3EDA3E3-C60A-7F43-85C3-361970D7B5D8}" destId="{7B1027FB-D464-2B41-A20F-9C9CBB63C928}" srcOrd="0" destOrd="0" presId="urn:microsoft.com/office/officeart/2005/8/layout/hProcess10"/>
    <dgm:cxn modelId="{FED03B15-E781-1948-A1BB-16662DEE06DA}" type="presParOf" srcId="{A3EDA3E3-C60A-7F43-85C3-361970D7B5D8}" destId="{C2161BA6-D139-EF43-A268-9B96F15D7D22}" srcOrd="1" destOrd="0" presId="urn:microsoft.com/office/officeart/2005/8/layout/hProcess10"/>
    <dgm:cxn modelId="{EC604209-3B04-A04E-AE86-EDDAB0D5400E}" type="presParOf" srcId="{23221693-DE4B-EB44-9574-BC660F2E2203}" destId="{3A480E1A-F445-7C46-8FBA-7B1135C150BE}" srcOrd="7" destOrd="0" presId="urn:microsoft.com/office/officeart/2005/8/layout/hProcess10"/>
    <dgm:cxn modelId="{4D293AB1-9E5E-8B41-ABD4-0F1B639D58CA}" type="presParOf" srcId="{3A480E1A-F445-7C46-8FBA-7B1135C150BE}" destId="{ACF80D42-94A2-494D-9CCF-B1B5701D115F}" srcOrd="0" destOrd="0" presId="urn:microsoft.com/office/officeart/2005/8/layout/hProcess10"/>
    <dgm:cxn modelId="{E29642EB-E7BC-EC4D-B64D-B4FD1C8E2E0B}" type="presParOf" srcId="{23221693-DE4B-EB44-9574-BC660F2E2203}" destId="{909C8CD4-18B8-7E4B-B9D3-21FD14309EDD}" srcOrd="8" destOrd="0" presId="urn:microsoft.com/office/officeart/2005/8/layout/hProcess10"/>
    <dgm:cxn modelId="{62B5CBB0-DC3B-8F47-8555-AA9A371B7B9D}" type="presParOf" srcId="{909C8CD4-18B8-7E4B-B9D3-21FD14309EDD}" destId="{2A51171F-6A01-054F-97A9-3825DC07EDBB}" srcOrd="0" destOrd="0" presId="urn:microsoft.com/office/officeart/2005/8/layout/hProcess10"/>
    <dgm:cxn modelId="{94C100A1-0245-1240-925C-8B0DC2ED3522}" type="presParOf" srcId="{909C8CD4-18B8-7E4B-B9D3-21FD14309EDD}" destId="{F3B2C604-3251-B545-9028-001B6A0B373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83D55D-E73C-904F-AC79-6CF2D743435B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51804B-F419-9E44-B1E0-29D9E0B1E745}">
      <dgm:prSet phldrT="[Text]"/>
      <dgm:spPr/>
      <dgm:t>
        <a:bodyPr/>
        <a:lstStyle/>
        <a:p>
          <a:r>
            <a:rPr lang="en-US" dirty="0" smtClean="0"/>
            <a:t>Resilient Communications Middleware for </a:t>
          </a:r>
          <a:r>
            <a:rPr lang="en-US" dirty="0" err="1" smtClean="0"/>
            <a:t>IoT</a:t>
          </a:r>
          <a:r>
            <a:rPr lang="en-US" dirty="0" smtClean="0"/>
            <a:t> Data Exchange</a:t>
          </a:r>
          <a:endParaRPr lang="en-US" dirty="0"/>
        </a:p>
      </dgm:t>
    </dgm:pt>
    <dgm:pt modelId="{1B4B21BB-209B-FE44-A553-FE2ED44329F5}" type="parTrans" cxnId="{83B31C11-AD8F-8B4D-953C-E5AC33621E81}">
      <dgm:prSet/>
      <dgm:spPr/>
      <dgm:t>
        <a:bodyPr/>
        <a:lstStyle/>
        <a:p>
          <a:endParaRPr lang="en-US"/>
        </a:p>
      </dgm:t>
    </dgm:pt>
    <dgm:pt modelId="{BD149C7E-D13E-2143-982E-0A9B766A8789}" type="sibTrans" cxnId="{83B31C11-AD8F-8B4D-953C-E5AC33621E81}">
      <dgm:prSet/>
      <dgm:spPr/>
      <dgm:t>
        <a:bodyPr/>
        <a:lstStyle/>
        <a:p>
          <a:endParaRPr lang="en-US"/>
        </a:p>
      </dgm:t>
    </dgm:pt>
    <dgm:pt modelId="{2BF8BADA-EF6E-C64B-9418-C0D25B1E59D1}">
      <dgm:prSet phldrT="[Text]"/>
      <dgm:spPr/>
      <dgm:t>
        <a:bodyPr/>
        <a:lstStyle/>
        <a:p>
          <a:r>
            <a:rPr lang="en-US" dirty="0" smtClean="0"/>
            <a:t>Reduced downtime via overlay monitoring &amp; edge fail-over</a:t>
          </a:r>
          <a:endParaRPr lang="en-US" dirty="0"/>
        </a:p>
      </dgm:t>
    </dgm:pt>
    <dgm:pt modelId="{36ADD91C-2552-6C47-8C5D-9645FCB1D03C}" type="parTrans" cxnId="{967F4F4A-7386-6647-9921-D50B9F4D1974}">
      <dgm:prSet/>
      <dgm:spPr/>
      <dgm:t>
        <a:bodyPr/>
        <a:lstStyle/>
        <a:p>
          <a:endParaRPr lang="en-US"/>
        </a:p>
      </dgm:t>
    </dgm:pt>
    <dgm:pt modelId="{50B68E0E-4993-9B41-838E-7A41FF623F22}" type="sibTrans" cxnId="{967F4F4A-7386-6647-9921-D50B9F4D1974}">
      <dgm:prSet/>
      <dgm:spPr/>
      <dgm:t>
        <a:bodyPr/>
        <a:lstStyle/>
        <a:p>
          <a:endParaRPr lang="en-US"/>
        </a:p>
      </dgm:t>
    </dgm:pt>
    <dgm:pt modelId="{FBB09AE1-CF9C-8042-AC99-C70606BF225F}">
      <dgm:prSet phldrT="[Text]"/>
      <dgm:spPr/>
      <dgm:t>
        <a:bodyPr/>
        <a:lstStyle/>
        <a:p>
          <a:r>
            <a:rPr lang="en-US" dirty="0" smtClean="0"/>
            <a:t>Increased value of information captured via event prioritization</a:t>
          </a:r>
          <a:endParaRPr lang="en-US" dirty="0"/>
        </a:p>
      </dgm:t>
    </dgm:pt>
    <dgm:pt modelId="{977D9244-E353-BA4E-9C4D-0FDAFE0285D7}" type="parTrans" cxnId="{99AC4CEE-3836-0648-823F-59BF41621BC7}">
      <dgm:prSet/>
      <dgm:spPr/>
      <dgm:t>
        <a:bodyPr/>
        <a:lstStyle/>
        <a:p>
          <a:endParaRPr lang="en-US"/>
        </a:p>
      </dgm:t>
    </dgm:pt>
    <dgm:pt modelId="{106E4F7F-DBC3-2F46-A088-A88E3F300F75}" type="sibTrans" cxnId="{99AC4CEE-3836-0648-823F-59BF41621BC7}">
      <dgm:prSet/>
      <dgm:spPr/>
      <dgm:t>
        <a:bodyPr/>
        <a:lstStyle/>
        <a:p>
          <a:endParaRPr lang="en-US"/>
        </a:p>
      </dgm:t>
    </dgm:pt>
    <dgm:pt modelId="{5D819C82-E0A7-7E47-8E96-C5657F7E9354}">
      <dgm:prSet phldrT="[Text]"/>
      <dgm:spPr/>
      <dgm:t>
        <a:bodyPr/>
        <a:lstStyle/>
        <a:p>
          <a:r>
            <a:rPr lang="en-US" dirty="0" smtClean="0"/>
            <a:t>Network &amp; Application-awareness</a:t>
          </a:r>
          <a:endParaRPr lang="en-US" dirty="0"/>
        </a:p>
      </dgm:t>
    </dgm:pt>
    <dgm:pt modelId="{9DB3BA64-C060-F747-AFD1-6FB10C5007AF}" type="parTrans" cxnId="{D83DADD6-8AC7-A44D-B07A-619F0D6D4C87}">
      <dgm:prSet/>
      <dgm:spPr/>
      <dgm:t>
        <a:bodyPr/>
        <a:lstStyle/>
        <a:p>
          <a:endParaRPr lang="en-US"/>
        </a:p>
      </dgm:t>
    </dgm:pt>
    <dgm:pt modelId="{B5725DC0-5DE2-084B-88DE-E26A7C5BAB31}" type="sibTrans" cxnId="{D83DADD6-8AC7-A44D-B07A-619F0D6D4C87}">
      <dgm:prSet/>
      <dgm:spPr/>
      <dgm:t>
        <a:bodyPr/>
        <a:lstStyle/>
        <a:p>
          <a:endParaRPr lang="en-US"/>
        </a:p>
      </dgm:t>
    </dgm:pt>
    <dgm:pt modelId="{5D084BAD-D6C1-6543-8ED4-893F4051377F}">
      <dgm:prSet phldrT="[Text]"/>
      <dgm:spPr/>
      <dgm:t>
        <a:bodyPr/>
        <a:lstStyle/>
        <a:p>
          <a:r>
            <a:rPr lang="en-US" dirty="0" smtClean="0"/>
            <a:t>Geo-aware overlays for improved cloud data collection</a:t>
          </a:r>
          <a:endParaRPr lang="en-US" dirty="0"/>
        </a:p>
      </dgm:t>
    </dgm:pt>
    <dgm:pt modelId="{C883EA5E-4A25-844C-BD8C-7B372B8EDCBE}" type="parTrans" cxnId="{3A5B9CAF-D786-3549-AE9B-3A096D88DBF3}">
      <dgm:prSet/>
      <dgm:spPr/>
      <dgm:t>
        <a:bodyPr/>
        <a:lstStyle/>
        <a:p>
          <a:endParaRPr lang="en-US"/>
        </a:p>
      </dgm:t>
    </dgm:pt>
    <dgm:pt modelId="{9AAC48F1-D2A6-0348-B8DD-A8CF3394E267}" type="sibTrans" cxnId="{3A5B9CAF-D786-3549-AE9B-3A096D88DBF3}">
      <dgm:prSet/>
      <dgm:spPr/>
      <dgm:t>
        <a:bodyPr/>
        <a:lstStyle/>
        <a:p>
          <a:endParaRPr lang="en-US"/>
        </a:p>
      </dgm:t>
    </dgm:pt>
    <dgm:pt modelId="{30D3E242-6459-804F-A63D-5A6BB62048B7}">
      <dgm:prSet phldrT="[Text]"/>
      <dgm:spPr/>
      <dgm:t>
        <a:bodyPr/>
        <a:lstStyle/>
        <a:p>
          <a:r>
            <a:rPr lang="en-US" dirty="0" smtClean="0"/>
            <a:t>SDN &amp; Edge Computing</a:t>
          </a:r>
          <a:endParaRPr lang="en-US" dirty="0"/>
        </a:p>
      </dgm:t>
    </dgm:pt>
    <dgm:pt modelId="{1B5202D7-6F9F-8540-884D-3F4FED4BE906}" type="parTrans" cxnId="{9C1A0AF2-C264-624A-9F67-6FD99CBA2DB3}">
      <dgm:prSet/>
      <dgm:spPr/>
      <dgm:t>
        <a:bodyPr/>
        <a:lstStyle/>
        <a:p>
          <a:endParaRPr lang="en-US"/>
        </a:p>
      </dgm:t>
    </dgm:pt>
    <dgm:pt modelId="{1CC02DA1-A790-6547-89B4-ABC47817818A}" type="sibTrans" cxnId="{9C1A0AF2-C264-624A-9F67-6FD99CBA2DB3}">
      <dgm:prSet/>
      <dgm:spPr/>
      <dgm:t>
        <a:bodyPr/>
        <a:lstStyle/>
        <a:p>
          <a:endParaRPr lang="en-US"/>
        </a:p>
      </dgm:t>
    </dgm:pt>
    <dgm:pt modelId="{215F284F-1AC7-3A45-8E3F-7DB828BBE064}">
      <dgm:prSet phldrT="[Text]"/>
      <dgm:spPr/>
      <dgm:t>
        <a:bodyPr/>
        <a:lstStyle/>
        <a:p>
          <a:r>
            <a:rPr lang="en-US" dirty="0" smtClean="0"/>
            <a:t>Improved local alerting via redundant multicast</a:t>
          </a:r>
          <a:endParaRPr lang="en-US" dirty="0"/>
        </a:p>
      </dgm:t>
    </dgm:pt>
    <dgm:pt modelId="{34B40751-DD5D-6A47-A2D4-AE468BA9AFAD}" type="parTrans" cxnId="{3551A3CB-01DE-3940-AD58-529392BAD801}">
      <dgm:prSet/>
      <dgm:spPr/>
      <dgm:t>
        <a:bodyPr/>
        <a:lstStyle/>
        <a:p>
          <a:endParaRPr lang="en-US"/>
        </a:p>
      </dgm:t>
    </dgm:pt>
    <dgm:pt modelId="{EDB3BD59-66A4-FF44-870E-7D4123BAED22}" type="sibTrans" cxnId="{3551A3CB-01DE-3940-AD58-529392BAD801}">
      <dgm:prSet/>
      <dgm:spPr/>
      <dgm:t>
        <a:bodyPr/>
        <a:lstStyle/>
        <a:p>
          <a:endParaRPr lang="en-US"/>
        </a:p>
      </dgm:t>
    </dgm:pt>
    <dgm:pt modelId="{5F9B79C4-7965-774A-8367-FC921CDA884F}" type="pres">
      <dgm:prSet presAssocID="{5183D55D-E73C-904F-AC79-6CF2D743435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3F720E-3442-1644-8292-F307B68C27CA}" type="pres">
      <dgm:prSet presAssocID="{6751804B-F419-9E44-B1E0-29D9E0B1E745}" presName="vertOne" presStyleCnt="0"/>
      <dgm:spPr/>
    </dgm:pt>
    <dgm:pt modelId="{F824A5F0-7539-5243-B631-58B176849A5C}" type="pres">
      <dgm:prSet presAssocID="{6751804B-F419-9E44-B1E0-29D9E0B1E74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97230E-FD91-F941-A398-4ACD78D4245F}" type="pres">
      <dgm:prSet presAssocID="{6751804B-F419-9E44-B1E0-29D9E0B1E745}" presName="parTransOne" presStyleCnt="0"/>
      <dgm:spPr/>
    </dgm:pt>
    <dgm:pt modelId="{12A1DF1A-8D5F-FF4E-BF37-6C0E806CBB1B}" type="pres">
      <dgm:prSet presAssocID="{6751804B-F419-9E44-B1E0-29D9E0B1E745}" presName="horzOne" presStyleCnt="0"/>
      <dgm:spPr/>
    </dgm:pt>
    <dgm:pt modelId="{3421981A-B9E9-134E-9EF2-FE2343FDA71B}" type="pres">
      <dgm:prSet presAssocID="{5D819C82-E0A7-7E47-8E96-C5657F7E9354}" presName="vertTwo" presStyleCnt="0"/>
      <dgm:spPr/>
    </dgm:pt>
    <dgm:pt modelId="{E4020E49-7CA6-1540-82F4-68741064F4C7}" type="pres">
      <dgm:prSet presAssocID="{5D819C82-E0A7-7E47-8E96-C5657F7E9354}" presName="txTwo" presStyleLbl="node2" presStyleIdx="0" presStyleCnt="6" custScaleY="971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EE2C90-06A2-6E43-B153-31333D2A579A}" type="pres">
      <dgm:prSet presAssocID="{5D819C82-E0A7-7E47-8E96-C5657F7E9354}" presName="horzTwo" presStyleCnt="0"/>
      <dgm:spPr/>
    </dgm:pt>
    <dgm:pt modelId="{5F1B0C38-1EBE-084B-8F9A-FC581E6A8938}" type="pres">
      <dgm:prSet presAssocID="{B5725DC0-5DE2-084B-88DE-E26A7C5BAB31}" presName="sibSpaceTwo" presStyleCnt="0"/>
      <dgm:spPr/>
    </dgm:pt>
    <dgm:pt modelId="{DD41F2EA-3C47-5040-828E-EA6C71D3F805}" type="pres">
      <dgm:prSet presAssocID="{30D3E242-6459-804F-A63D-5A6BB62048B7}" presName="vertTwo" presStyleCnt="0"/>
      <dgm:spPr/>
    </dgm:pt>
    <dgm:pt modelId="{A85B569B-84C0-2244-8D50-10A46B89C8B6}" type="pres">
      <dgm:prSet presAssocID="{30D3E242-6459-804F-A63D-5A6BB62048B7}" presName="txTwo" presStyleLbl="node2" presStyleIdx="1" presStyleCnt="6">
        <dgm:presLayoutVars>
          <dgm:chPref val="3"/>
        </dgm:presLayoutVars>
      </dgm:prSet>
      <dgm:spPr/>
    </dgm:pt>
    <dgm:pt modelId="{C3473A5A-C3F4-F942-B5EA-B4D030F56BA2}" type="pres">
      <dgm:prSet presAssocID="{30D3E242-6459-804F-A63D-5A6BB62048B7}" presName="horzTwo" presStyleCnt="0"/>
      <dgm:spPr/>
    </dgm:pt>
    <dgm:pt modelId="{FC96001E-0F80-8E47-9409-F5001D58C937}" type="pres">
      <dgm:prSet presAssocID="{1CC02DA1-A790-6547-89B4-ABC47817818A}" presName="sibSpaceTwo" presStyleCnt="0"/>
      <dgm:spPr/>
    </dgm:pt>
    <dgm:pt modelId="{E70795EA-264C-3946-A5FE-2E6A97D5C6D5}" type="pres">
      <dgm:prSet presAssocID="{5D084BAD-D6C1-6543-8ED4-893F4051377F}" presName="vertTwo" presStyleCnt="0"/>
      <dgm:spPr/>
    </dgm:pt>
    <dgm:pt modelId="{1A2CB7BC-C81D-D347-B05B-5AC7840D9058}" type="pres">
      <dgm:prSet presAssocID="{5D084BAD-D6C1-6543-8ED4-893F4051377F}" presName="txTwo" presStyleLbl="node2" presStyleIdx="2" presStyleCnt="6">
        <dgm:presLayoutVars>
          <dgm:chPref val="3"/>
        </dgm:presLayoutVars>
      </dgm:prSet>
      <dgm:spPr/>
    </dgm:pt>
    <dgm:pt modelId="{59036274-2D5C-F041-829A-26B51F7E5838}" type="pres">
      <dgm:prSet presAssocID="{5D084BAD-D6C1-6543-8ED4-893F4051377F}" presName="horzTwo" presStyleCnt="0"/>
      <dgm:spPr/>
    </dgm:pt>
    <dgm:pt modelId="{27C3DA6A-8A68-DD46-8D23-805EFEF6B046}" type="pres">
      <dgm:prSet presAssocID="{9AAC48F1-D2A6-0348-B8DD-A8CF3394E267}" presName="sibSpaceTwo" presStyleCnt="0"/>
      <dgm:spPr/>
    </dgm:pt>
    <dgm:pt modelId="{C6A300BF-72E7-0E42-8CA0-CE54A7658D93}" type="pres">
      <dgm:prSet presAssocID="{2BF8BADA-EF6E-C64B-9418-C0D25B1E59D1}" presName="vertTwo" presStyleCnt="0"/>
      <dgm:spPr/>
    </dgm:pt>
    <dgm:pt modelId="{46A50537-A336-574B-BB68-8EA184EDCF9E}" type="pres">
      <dgm:prSet presAssocID="{2BF8BADA-EF6E-C64B-9418-C0D25B1E59D1}" presName="txTwo" presStyleLbl="node2" presStyleIdx="3" presStyleCnt="6" custScaleY="971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838DB5-9F8A-9649-A1A6-FA6A19227A43}" type="pres">
      <dgm:prSet presAssocID="{2BF8BADA-EF6E-C64B-9418-C0D25B1E59D1}" presName="horzTwo" presStyleCnt="0"/>
      <dgm:spPr/>
    </dgm:pt>
    <dgm:pt modelId="{7879407D-F77C-E348-AF76-2E3864631A0B}" type="pres">
      <dgm:prSet presAssocID="{50B68E0E-4993-9B41-838E-7A41FF623F22}" presName="sibSpaceTwo" presStyleCnt="0"/>
      <dgm:spPr/>
    </dgm:pt>
    <dgm:pt modelId="{C1B71A87-180D-594F-B089-36AD9B5E8879}" type="pres">
      <dgm:prSet presAssocID="{215F284F-1AC7-3A45-8E3F-7DB828BBE064}" presName="vertTwo" presStyleCnt="0"/>
      <dgm:spPr/>
    </dgm:pt>
    <dgm:pt modelId="{B3EDB5FF-E862-A745-B69B-F61A9CA76314}" type="pres">
      <dgm:prSet presAssocID="{215F284F-1AC7-3A45-8E3F-7DB828BBE064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1BA768-EC61-784D-A783-52746347F1FF}" type="pres">
      <dgm:prSet presAssocID="{215F284F-1AC7-3A45-8E3F-7DB828BBE064}" presName="horzTwo" presStyleCnt="0"/>
      <dgm:spPr/>
    </dgm:pt>
    <dgm:pt modelId="{B98D1712-E8C6-F14A-960D-FE81C5096D03}" type="pres">
      <dgm:prSet presAssocID="{EDB3BD59-66A4-FF44-870E-7D4123BAED22}" presName="sibSpaceTwo" presStyleCnt="0"/>
      <dgm:spPr/>
    </dgm:pt>
    <dgm:pt modelId="{05AE3099-C34E-0249-8DE7-BB766A76BFB8}" type="pres">
      <dgm:prSet presAssocID="{FBB09AE1-CF9C-8042-AC99-C70606BF225F}" presName="vertTwo" presStyleCnt="0"/>
      <dgm:spPr/>
    </dgm:pt>
    <dgm:pt modelId="{32094063-A0E3-8946-9916-D29778C9660B}" type="pres">
      <dgm:prSet presAssocID="{FBB09AE1-CF9C-8042-AC99-C70606BF225F}" presName="txTwo" presStyleLbl="node2" presStyleIdx="5" presStyleCnt="6" custScaleY="971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CC97D3-C795-2642-925E-5A49485140AB}" type="pres">
      <dgm:prSet presAssocID="{FBB09AE1-CF9C-8042-AC99-C70606BF225F}" presName="horzTwo" presStyleCnt="0"/>
      <dgm:spPr/>
    </dgm:pt>
  </dgm:ptLst>
  <dgm:cxnLst>
    <dgm:cxn modelId="{3551A3CB-01DE-3940-AD58-529392BAD801}" srcId="{6751804B-F419-9E44-B1E0-29D9E0B1E745}" destId="{215F284F-1AC7-3A45-8E3F-7DB828BBE064}" srcOrd="4" destOrd="0" parTransId="{34B40751-DD5D-6A47-A2D4-AE468BA9AFAD}" sibTransId="{EDB3BD59-66A4-FF44-870E-7D4123BAED22}"/>
    <dgm:cxn modelId="{2E135D60-DA6A-E342-9954-B6A2D56158DF}" type="presOf" srcId="{5D084BAD-D6C1-6543-8ED4-893F4051377F}" destId="{1A2CB7BC-C81D-D347-B05B-5AC7840D9058}" srcOrd="0" destOrd="0" presId="urn:microsoft.com/office/officeart/2005/8/layout/hierarchy4"/>
    <dgm:cxn modelId="{967F4F4A-7386-6647-9921-D50B9F4D1974}" srcId="{6751804B-F419-9E44-B1E0-29D9E0B1E745}" destId="{2BF8BADA-EF6E-C64B-9418-C0D25B1E59D1}" srcOrd="3" destOrd="0" parTransId="{36ADD91C-2552-6C47-8C5D-9645FCB1D03C}" sibTransId="{50B68E0E-4993-9B41-838E-7A41FF623F22}"/>
    <dgm:cxn modelId="{A5629AFC-2E17-8640-93F0-D306A06D6943}" type="presOf" srcId="{30D3E242-6459-804F-A63D-5A6BB62048B7}" destId="{A85B569B-84C0-2244-8D50-10A46B89C8B6}" srcOrd="0" destOrd="0" presId="urn:microsoft.com/office/officeart/2005/8/layout/hierarchy4"/>
    <dgm:cxn modelId="{9C1A0AF2-C264-624A-9F67-6FD99CBA2DB3}" srcId="{6751804B-F419-9E44-B1E0-29D9E0B1E745}" destId="{30D3E242-6459-804F-A63D-5A6BB62048B7}" srcOrd="1" destOrd="0" parTransId="{1B5202D7-6F9F-8540-884D-3F4FED4BE906}" sibTransId="{1CC02DA1-A790-6547-89B4-ABC47817818A}"/>
    <dgm:cxn modelId="{83B31C11-AD8F-8B4D-953C-E5AC33621E81}" srcId="{5183D55D-E73C-904F-AC79-6CF2D743435B}" destId="{6751804B-F419-9E44-B1E0-29D9E0B1E745}" srcOrd="0" destOrd="0" parTransId="{1B4B21BB-209B-FE44-A553-FE2ED44329F5}" sibTransId="{BD149C7E-D13E-2143-982E-0A9B766A8789}"/>
    <dgm:cxn modelId="{92E48850-F75A-4D4C-AA59-451F5F7E5D22}" type="presOf" srcId="{5D819C82-E0A7-7E47-8E96-C5657F7E9354}" destId="{E4020E49-7CA6-1540-82F4-68741064F4C7}" srcOrd="0" destOrd="0" presId="urn:microsoft.com/office/officeart/2005/8/layout/hierarchy4"/>
    <dgm:cxn modelId="{3A5B9CAF-D786-3549-AE9B-3A096D88DBF3}" srcId="{6751804B-F419-9E44-B1E0-29D9E0B1E745}" destId="{5D084BAD-D6C1-6543-8ED4-893F4051377F}" srcOrd="2" destOrd="0" parTransId="{C883EA5E-4A25-844C-BD8C-7B372B8EDCBE}" sibTransId="{9AAC48F1-D2A6-0348-B8DD-A8CF3394E267}"/>
    <dgm:cxn modelId="{D83DADD6-8AC7-A44D-B07A-619F0D6D4C87}" srcId="{6751804B-F419-9E44-B1E0-29D9E0B1E745}" destId="{5D819C82-E0A7-7E47-8E96-C5657F7E9354}" srcOrd="0" destOrd="0" parTransId="{9DB3BA64-C060-F747-AFD1-6FB10C5007AF}" sibTransId="{B5725DC0-5DE2-084B-88DE-E26A7C5BAB31}"/>
    <dgm:cxn modelId="{99AC4CEE-3836-0648-823F-59BF41621BC7}" srcId="{6751804B-F419-9E44-B1E0-29D9E0B1E745}" destId="{FBB09AE1-CF9C-8042-AC99-C70606BF225F}" srcOrd="5" destOrd="0" parTransId="{977D9244-E353-BA4E-9C4D-0FDAFE0285D7}" sibTransId="{106E4F7F-DBC3-2F46-A088-A88E3F300F75}"/>
    <dgm:cxn modelId="{323FBACF-DADE-A049-9A1E-534A7199F7FD}" type="presOf" srcId="{5183D55D-E73C-904F-AC79-6CF2D743435B}" destId="{5F9B79C4-7965-774A-8367-FC921CDA884F}" srcOrd="0" destOrd="0" presId="urn:microsoft.com/office/officeart/2005/8/layout/hierarchy4"/>
    <dgm:cxn modelId="{6363CD01-E63C-D941-A922-1949E7D01992}" type="presOf" srcId="{2BF8BADA-EF6E-C64B-9418-C0D25B1E59D1}" destId="{46A50537-A336-574B-BB68-8EA184EDCF9E}" srcOrd="0" destOrd="0" presId="urn:microsoft.com/office/officeart/2005/8/layout/hierarchy4"/>
    <dgm:cxn modelId="{CEE1F1DE-E00C-394E-ABEC-1683BE813787}" type="presOf" srcId="{FBB09AE1-CF9C-8042-AC99-C70606BF225F}" destId="{32094063-A0E3-8946-9916-D29778C9660B}" srcOrd="0" destOrd="0" presId="urn:microsoft.com/office/officeart/2005/8/layout/hierarchy4"/>
    <dgm:cxn modelId="{C2682ECD-6BB3-A249-86D3-8027445562CA}" type="presOf" srcId="{215F284F-1AC7-3A45-8E3F-7DB828BBE064}" destId="{B3EDB5FF-E862-A745-B69B-F61A9CA76314}" srcOrd="0" destOrd="0" presId="urn:microsoft.com/office/officeart/2005/8/layout/hierarchy4"/>
    <dgm:cxn modelId="{B7493278-B66E-B643-A30F-51DD59C0DFD9}" type="presOf" srcId="{6751804B-F419-9E44-B1E0-29D9E0B1E745}" destId="{F824A5F0-7539-5243-B631-58B176849A5C}" srcOrd="0" destOrd="0" presId="urn:microsoft.com/office/officeart/2005/8/layout/hierarchy4"/>
    <dgm:cxn modelId="{1C2C538F-9C34-CB42-8FC8-F7DC2FFB7DB7}" type="presParOf" srcId="{5F9B79C4-7965-774A-8367-FC921CDA884F}" destId="{043F720E-3442-1644-8292-F307B68C27CA}" srcOrd="0" destOrd="0" presId="urn:microsoft.com/office/officeart/2005/8/layout/hierarchy4"/>
    <dgm:cxn modelId="{3A9A1689-D789-3542-A119-46D9112DFA4D}" type="presParOf" srcId="{043F720E-3442-1644-8292-F307B68C27CA}" destId="{F824A5F0-7539-5243-B631-58B176849A5C}" srcOrd="0" destOrd="0" presId="urn:microsoft.com/office/officeart/2005/8/layout/hierarchy4"/>
    <dgm:cxn modelId="{65983B99-3719-DE45-A8CD-2391EE219267}" type="presParOf" srcId="{043F720E-3442-1644-8292-F307B68C27CA}" destId="{FB97230E-FD91-F941-A398-4ACD78D4245F}" srcOrd="1" destOrd="0" presId="urn:microsoft.com/office/officeart/2005/8/layout/hierarchy4"/>
    <dgm:cxn modelId="{A5ADA9AC-BDD4-4C4A-8B27-4F823480CD66}" type="presParOf" srcId="{043F720E-3442-1644-8292-F307B68C27CA}" destId="{12A1DF1A-8D5F-FF4E-BF37-6C0E806CBB1B}" srcOrd="2" destOrd="0" presId="urn:microsoft.com/office/officeart/2005/8/layout/hierarchy4"/>
    <dgm:cxn modelId="{C7332D5D-7FCF-3246-84B6-31D4BB39E786}" type="presParOf" srcId="{12A1DF1A-8D5F-FF4E-BF37-6C0E806CBB1B}" destId="{3421981A-B9E9-134E-9EF2-FE2343FDA71B}" srcOrd="0" destOrd="0" presId="urn:microsoft.com/office/officeart/2005/8/layout/hierarchy4"/>
    <dgm:cxn modelId="{E9853FD4-001B-3942-8437-192E465D31B8}" type="presParOf" srcId="{3421981A-B9E9-134E-9EF2-FE2343FDA71B}" destId="{E4020E49-7CA6-1540-82F4-68741064F4C7}" srcOrd="0" destOrd="0" presId="urn:microsoft.com/office/officeart/2005/8/layout/hierarchy4"/>
    <dgm:cxn modelId="{F0BEA2B9-C790-B849-8E86-C58F63E1868C}" type="presParOf" srcId="{3421981A-B9E9-134E-9EF2-FE2343FDA71B}" destId="{FFEE2C90-06A2-6E43-B153-31333D2A579A}" srcOrd="1" destOrd="0" presId="urn:microsoft.com/office/officeart/2005/8/layout/hierarchy4"/>
    <dgm:cxn modelId="{96548B46-52F6-D74D-B686-8517BA86E7E1}" type="presParOf" srcId="{12A1DF1A-8D5F-FF4E-BF37-6C0E806CBB1B}" destId="{5F1B0C38-1EBE-084B-8F9A-FC581E6A8938}" srcOrd="1" destOrd="0" presId="urn:microsoft.com/office/officeart/2005/8/layout/hierarchy4"/>
    <dgm:cxn modelId="{E9237F43-A774-1442-B612-6417B55D76F4}" type="presParOf" srcId="{12A1DF1A-8D5F-FF4E-BF37-6C0E806CBB1B}" destId="{DD41F2EA-3C47-5040-828E-EA6C71D3F805}" srcOrd="2" destOrd="0" presId="urn:microsoft.com/office/officeart/2005/8/layout/hierarchy4"/>
    <dgm:cxn modelId="{C3C7A084-8742-FA48-92A7-082C2A454FF1}" type="presParOf" srcId="{DD41F2EA-3C47-5040-828E-EA6C71D3F805}" destId="{A85B569B-84C0-2244-8D50-10A46B89C8B6}" srcOrd="0" destOrd="0" presId="urn:microsoft.com/office/officeart/2005/8/layout/hierarchy4"/>
    <dgm:cxn modelId="{082B31FF-4BE1-F141-A895-98D1945AF288}" type="presParOf" srcId="{DD41F2EA-3C47-5040-828E-EA6C71D3F805}" destId="{C3473A5A-C3F4-F942-B5EA-B4D030F56BA2}" srcOrd="1" destOrd="0" presId="urn:microsoft.com/office/officeart/2005/8/layout/hierarchy4"/>
    <dgm:cxn modelId="{8C110C78-8FBF-7D4D-A5E2-06E32D0B8AED}" type="presParOf" srcId="{12A1DF1A-8D5F-FF4E-BF37-6C0E806CBB1B}" destId="{FC96001E-0F80-8E47-9409-F5001D58C937}" srcOrd="3" destOrd="0" presId="urn:microsoft.com/office/officeart/2005/8/layout/hierarchy4"/>
    <dgm:cxn modelId="{3D954627-5670-634B-AD85-EA3309FCDA54}" type="presParOf" srcId="{12A1DF1A-8D5F-FF4E-BF37-6C0E806CBB1B}" destId="{E70795EA-264C-3946-A5FE-2E6A97D5C6D5}" srcOrd="4" destOrd="0" presId="urn:microsoft.com/office/officeart/2005/8/layout/hierarchy4"/>
    <dgm:cxn modelId="{3A3A90E7-F827-E54F-A010-63B90B63ABC3}" type="presParOf" srcId="{E70795EA-264C-3946-A5FE-2E6A97D5C6D5}" destId="{1A2CB7BC-C81D-D347-B05B-5AC7840D9058}" srcOrd="0" destOrd="0" presId="urn:microsoft.com/office/officeart/2005/8/layout/hierarchy4"/>
    <dgm:cxn modelId="{9EF46F60-98B9-614D-92D2-5AAE18BC206D}" type="presParOf" srcId="{E70795EA-264C-3946-A5FE-2E6A97D5C6D5}" destId="{59036274-2D5C-F041-829A-26B51F7E5838}" srcOrd="1" destOrd="0" presId="urn:microsoft.com/office/officeart/2005/8/layout/hierarchy4"/>
    <dgm:cxn modelId="{BF3F3FB5-CBFD-DD4D-8AE3-283CDC22E0C8}" type="presParOf" srcId="{12A1DF1A-8D5F-FF4E-BF37-6C0E806CBB1B}" destId="{27C3DA6A-8A68-DD46-8D23-805EFEF6B046}" srcOrd="5" destOrd="0" presId="urn:microsoft.com/office/officeart/2005/8/layout/hierarchy4"/>
    <dgm:cxn modelId="{4E35B042-F29E-184B-9DA4-BD39FA63E7FF}" type="presParOf" srcId="{12A1DF1A-8D5F-FF4E-BF37-6C0E806CBB1B}" destId="{C6A300BF-72E7-0E42-8CA0-CE54A7658D93}" srcOrd="6" destOrd="0" presId="urn:microsoft.com/office/officeart/2005/8/layout/hierarchy4"/>
    <dgm:cxn modelId="{7355FCE7-FA4A-C342-AAA8-1BC25BFA610B}" type="presParOf" srcId="{C6A300BF-72E7-0E42-8CA0-CE54A7658D93}" destId="{46A50537-A336-574B-BB68-8EA184EDCF9E}" srcOrd="0" destOrd="0" presId="urn:microsoft.com/office/officeart/2005/8/layout/hierarchy4"/>
    <dgm:cxn modelId="{2A75FC33-D5D2-4246-BDE3-2FF05AFBF41E}" type="presParOf" srcId="{C6A300BF-72E7-0E42-8CA0-CE54A7658D93}" destId="{83838DB5-9F8A-9649-A1A6-FA6A19227A43}" srcOrd="1" destOrd="0" presId="urn:microsoft.com/office/officeart/2005/8/layout/hierarchy4"/>
    <dgm:cxn modelId="{395AEB92-256B-5643-BFB7-2F348A5857CA}" type="presParOf" srcId="{12A1DF1A-8D5F-FF4E-BF37-6C0E806CBB1B}" destId="{7879407D-F77C-E348-AF76-2E3864631A0B}" srcOrd="7" destOrd="0" presId="urn:microsoft.com/office/officeart/2005/8/layout/hierarchy4"/>
    <dgm:cxn modelId="{667CF545-C1E2-0C4B-8720-9CD861ED59F3}" type="presParOf" srcId="{12A1DF1A-8D5F-FF4E-BF37-6C0E806CBB1B}" destId="{C1B71A87-180D-594F-B089-36AD9B5E8879}" srcOrd="8" destOrd="0" presId="urn:microsoft.com/office/officeart/2005/8/layout/hierarchy4"/>
    <dgm:cxn modelId="{226CE45F-8895-6D4A-B7C6-8E7EBD3EF18F}" type="presParOf" srcId="{C1B71A87-180D-594F-B089-36AD9B5E8879}" destId="{B3EDB5FF-E862-A745-B69B-F61A9CA76314}" srcOrd="0" destOrd="0" presId="urn:microsoft.com/office/officeart/2005/8/layout/hierarchy4"/>
    <dgm:cxn modelId="{B625923D-1172-814B-AE6A-7AAE45E8CB86}" type="presParOf" srcId="{C1B71A87-180D-594F-B089-36AD9B5E8879}" destId="{E81BA768-EC61-784D-A783-52746347F1FF}" srcOrd="1" destOrd="0" presId="urn:microsoft.com/office/officeart/2005/8/layout/hierarchy4"/>
    <dgm:cxn modelId="{2ACD3748-28E6-B744-9976-B53A50260DE7}" type="presParOf" srcId="{12A1DF1A-8D5F-FF4E-BF37-6C0E806CBB1B}" destId="{B98D1712-E8C6-F14A-960D-FE81C5096D03}" srcOrd="9" destOrd="0" presId="urn:microsoft.com/office/officeart/2005/8/layout/hierarchy4"/>
    <dgm:cxn modelId="{D9BEA04D-0AB4-4048-8D5C-A84E8FA3F48D}" type="presParOf" srcId="{12A1DF1A-8D5F-FF4E-BF37-6C0E806CBB1B}" destId="{05AE3099-C34E-0249-8DE7-BB766A76BFB8}" srcOrd="10" destOrd="0" presId="urn:microsoft.com/office/officeart/2005/8/layout/hierarchy4"/>
    <dgm:cxn modelId="{D1A84611-017D-E04F-A90A-07EBD1AB5C84}" type="presParOf" srcId="{05AE3099-C34E-0249-8DE7-BB766A76BFB8}" destId="{32094063-A0E3-8946-9916-D29778C9660B}" srcOrd="0" destOrd="0" presId="urn:microsoft.com/office/officeart/2005/8/layout/hierarchy4"/>
    <dgm:cxn modelId="{6F467D12-6CD3-F141-82CB-DEAC4C660323}" type="presParOf" srcId="{05AE3099-C34E-0249-8DE7-BB766A76BFB8}" destId="{07CC97D3-C795-2642-925E-5A49485140A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C4854-AFDC-BD4E-818D-98331812A98B}">
      <dsp:nvSpPr>
        <dsp:cNvPr id="0" name=""/>
        <dsp:cNvSpPr/>
      </dsp:nvSpPr>
      <dsp:spPr>
        <a:xfrm>
          <a:off x="5937" y="889"/>
          <a:ext cx="3341832" cy="1175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Background</a:t>
          </a:r>
          <a:endParaRPr lang="en-US" sz="3600" kern="1200" dirty="0"/>
        </a:p>
      </dsp:txBody>
      <dsp:txXfrm>
        <a:off x="40375" y="35327"/>
        <a:ext cx="3272956" cy="1106930"/>
      </dsp:txXfrm>
    </dsp:sp>
    <dsp:sp modelId="{110192C0-B21C-144A-97C5-39A0D9413DA4}">
      <dsp:nvSpPr>
        <dsp:cNvPr id="0" name=""/>
        <dsp:cNvSpPr/>
      </dsp:nvSpPr>
      <dsp:spPr>
        <a:xfrm>
          <a:off x="0" y="1570368"/>
          <a:ext cx="1054871" cy="1649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IoT</a:t>
          </a:r>
          <a:r>
            <a:rPr lang="en-US" sz="1300" kern="1200" dirty="0" smtClean="0"/>
            <a:t> Data Exchange</a:t>
          </a:r>
          <a:endParaRPr lang="en-US" sz="1300" kern="1200" dirty="0"/>
        </a:p>
      </dsp:txBody>
      <dsp:txXfrm>
        <a:off x="30896" y="1601264"/>
        <a:ext cx="993079" cy="1587669"/>
      </dsp:txXfrm>
    </dsp:sp>
    <dsp:sp modelId="{6E9A7576-5A5D-B243-AEB7-91C6D2987117}">
      <dsp:nvSpPr>
        <dsp:cNvPr id="0" name=""/>
        <dsp:cNvSpPr/>
      </dsp:nvSpPr>
      <dsp:spPr>
        <a:xfrm>
          <a:off x="1143479" y="1570368"/>
          <a:ext cx="1054871" cy="1649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Our Experiences</a:t>
          </a:r>
          <a:endParaRPr lang="en-US" sz="1300" kern="1200" dirty="0"/>
        </a:p>
      </dsp:txBody>
      <dsp:txXfrm>
        <a:off x="1174375" y="1601264"/>
        <a:ext cx="993079" cy="1587669"/>
      </dsp:txXfrm>
    </dsp:sp>
    <dsp:sp modelId="{3FCE809D-B194-C341-B902-9EC1496B75E9}">
      <dsp:nvSpPr>
        <dsp:cNvPr id="0" name=""/>
        <dsp:cNvSpPr/>
      </dsp:nvSpPr>
      <dsp:spPr>
        <a:xfrm>
          <a:off x="2292899" y="1570368"/>
          <a:ext cx="1054871" cy="1649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Motivating </a:t>
          </a:r>
          <a:r>
            <a:rPr lang="en-US" sz="1300" b="1" kern="1200" dirty="0" smtClean="0"/>
            <a:t>Resilience</a:t>
          </a:r>
          <a:r>
            <a:rPr lang="en-US" sz="1300" kern="1200" dirty="0" smtClean="0"/>
            <a:t> Challenges in mission-critical scenarios</a:t>
          </a:r>
          <a:endParaRPr lang="en-US" sz="1300" kern="1200" dirty="0"/>
        </a:p>
      </dsp:txBody>
      <dsp:txXfrm>
        <a:off x="2323795" y="1601264"/>
        <a:ext cx="993079" cy="1587669"/>
      </dsp:txXfrm>
    </dsp:sp>
    <dsp:sp modelId="{0ED4DFC3-F6C6-0546-9736-2EA862803881}">
      <dsp:nvSpPr>
        <dsp:cNvPr id="0" name=""/>
        <dsp:cNvSpPr/>
      </dsp:nvSpPr>
      <dsp:spPr>
        <a:xfrm>
          <a:off x="3524988" y="889"/>
          <a:ext cx="4485313" cy="1174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Proposed Middleware</a:t>
          </a:r>
          <a:endParaRPr lang="en-US" sz="3600" kern="1200" dirty="0"/>
        </a:p>
      </dsp:txBody>
      <dsp:txXfrm>
        <a:off x="3559395" y="35296"/>
        <a:ext cx="4416499" cy="1105918"/>
      </dsp:txXfrm>
    </dsp:sp>
    <dsp:sp modelId="{E4020E49-7CA6-1540-82F4-68741064F4C7}">
      <dsp:nvSpPr>
        <dsp:cNvPr id="0" name=""/>
        <dsp:cNvSpPr/>
      </dsp:nvSpPr>
      <dsp:spPr>
        <a:xfrm>
          <a:off x="3524988" y="1569295"/>
          <a:ext cx="1054871" cy="1649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Network &amp; application-awareness, SDN &amp; edge computing</a:t>
          </a:r>
          <a:endParaRPr lang="en-US" sz="1300" kern="1200" dirty="0"/>
        </a:p>
      </dsp:txBody>
      <dsp:txXfrm>
        <a:off x="3555884" y="1600191"/>
        <a:ext cx="993079" cy="1587669"/>
      </dsp:txXfrm>
    </dsp:sp>
    <dsp:sp modelId="{2EA97CD6-FD1A-8448-B946-1ED4C859DE34}">
      <dsp:nvSpPr>
        <dsp:cNvPr id="0" name=""/>
        <dsp:cNvSpPr/>
      </dsp:nvSpPr>
      <dsp:spPr>
        <a:xfrm>
          <a:off x="4668469" y="1569295"/>
          <a:ext cx="1054871" cy="1649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Geo-aware overlays for cloud data collection</a:t>
          </a:r>
          <a:endParaRPr lang="en-US" sz="1300" kern="1200" dirty="0"/>
        </a:p>
      </dsp:txBody>
      <dsp:txXfrm>
        <a:off x="4699365" y="1600191"/>
        <a:ext cx="993079" cy="1587669"/>
      </dsp:txXfrm>
    </dsp:sp>
    <dsp:sp modelId="{46A50537-A336-574B-BB68-8EA184EDCF9E}">
      <dsp:nvSpPr>
        <dsp:cNvPr id="0" name=""/>
        <dsp:cNvSpPr/>
      </dsp:nvSpPr>
      <dsp:spPr>
        <a:xfrm>
          <a:off x="5811950" y="1569295"/>
          <a:ext cx="1054871" cy="1649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Edge fail-over and local alerting</a:t>
          </a:r>
          <a:endParaRPr lang="en-US" sz="1300" kern="1200" dirty="0"/>
        </a:p>
      </dsp:txBody>
      <dsp:txXfrm>
        <a:off x="5842846" y="1600191"/>
        <a:ext cx="993079" cy="1587669"/>
      </dsp:txXfrm>
    </dsp:sp>
    <dsp:sp modelId="{32094063-A0E3-8946-9916-D29778C9660B}">
      <dsp:nvSpPr>
        <dsp:cNvPr id="0" name=""/>
        <dsp:cNvSpPr/>
      </dsp:nvSpPr>
      <dsp:spPr>
        <a:xfrm>
          <a:off x="6955430" y="1569295"/>
          <a:ext cx="1054871" cy="16494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Information prioritization to address resource constraints</a:t>
          </a:r>
          <a:endParaRPr lang="en-US" sz="1300" kern="1200" dirty="0"/>
        </a:p>
      </dsp:txBody>
      <dsp:txXfrm>
        <a:off x="6986326" y="1600191"/>
        <a:ext cx="993079" cy="1587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35695-8432-9C4D-BB65-AF6156491D2B}">
      <dsp:nvSpPr>
        <dsp:cNvPr id="0" name=""/>
        <dsp:cNvSpPr/>
      </dsp:nvSpPr>
      <dsp:spPr>
        <a:xfrm>
          <a:off x="0" y="598741"/>
          <a:ext cx="1546099" cy="309946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u="none" kern="1200" dirty="0" smtClean="0"/>
        </a:p>
      </dsp:txBody>
      <dsp:txXfrm>
        <a:off x="0" y="598741"/>
        <a:ext cx="1546099" cy="929838"/>
      </dsp:txXfrm>
    </dsp:sp>
    <dsp:sp modelId="{EC602CEC-56F4-7F48-AE31-8126EF2C1F95}">
      <dsp:nvSpPr>
        <dsp:cNvPr id="0" name=""/>
        <dsp:cNvSpPr/>
      </dsp:nvSpPr>
      <dsp:spPr>
        <a:xfrm>
          <a:off x="156185" y="1520171"/>
          <a:ext cx="1236879" cy="55966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smtClean="0"/>
            <a:t>Data exchange goals</a:t>
          </a:r>
          <a:endParaRPr lang="en-US" sz="1200" b="0" kern="1200" dirty="0"/>
        </a:p>
      </dsp:txBody>
      <dsp:txXfrm>
        <a:off x="172577" y="1536563"/>
        <a:ext cx="1204095" cy="526881"/>
      </dsp:txXfrm>
    </dsp:sp>
    <dsp:sp modelId="{0DD086CA-B4BE-B544-BF55-73D5DA31447E}">
      <dsp:nvSpPr>
        <dsp:cNvPr id="0" name=""/>
        <dsp:cNvSpPr/>
      </dsp:nvSpPr>
      <dsp:spPr>
        <a:xfrm>
          <a:off x="165289" y="2227044"/>
          <a:ext cx="1236879" cy="49100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Approach to resilience</a:t>
          </a:r>
          <a:endParaRPr lang="en-US" sz="1200" kern="1200" dirty="0"/>
        </a:p>
      </dsp:txBody>
      <dsp:txXfrm>
        <a:off x="179670" y="2241425"/>
        <a:ext cx="1208117" cy="462243"/>
      </dsp:txXfrm>
    </dsp:sp>
    <dsp:sp modelId="{17167941-01DD-0045-A335-E8AA407934DB}">
      <dsp:nvSpPr>
        <dsp:cNvPr id="0" name=""/>
        <dsp:cNvSpPr/>
      </dsp:nvSpPr>
      <dsp:spPr>
        <a:xfrm>
          <a:off x="174330" y="2899932"/>
          <a:ext cx="1236879" cy="65030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State information</a:t>
          </a:r>
          <a:endParaRPr lang="en-US" sz="1200" kern="1200" dirty="0"/>
        </a:p>
      </dsp:txBody>
      <dsp:txXfrm>
        <a:off x="193377" y="2918979"/>
        <a:ext cx="1198785" cy="612214"/>
      </dsp:txXfrm>
    </dsp:sp>
    <dsp:sp modelId="{D4B0CFF0-2D0A-9249-B06C-902984258BB7}">
      <dsp:nvSpPr>
        <dsp:cNvPr id="0" name=""/>
        <dsp:cNvSpPr/>
      </dsp:nvSpPr>
      <dsp:spPr>
        <a:xfrm>
          <a:off x="159215" y="869607"/>
          <a:ext cx="1236879" cy="55966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Validation setting</a:t>
          </a:r>
          <a:endParaRPr lang="en-US" sz="1200" kern="1200" dirty="0"/>
        </a:p>
      </dsp:txBody>
      <dsp:txXfrm>
        <a:off x="175607" y="885999"/>
        <a:ext cx="1204095" cy="526881"/>
      </dsp:txXfrm>
    </dsp:sp>
    <dsp:sp modelId="{0ACEA1E8-47F6-584A-9809-3D5A2E18B64D}">
      <dsp:nvSpPr>
        <dsp:cNvPr id="0" name=""/>
        <dsp:cNvSpPr/>
      </dsp:nvSpPr>
      <dsp:spPr>
        <a:xfrm>
          <a:off x="1654464" y="277865"/>
          <a:ext cx="1546099" cy="34166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err="1" smtClean="0"/>
            <a:t>GeoCRON</a:t>
          </a:r>
          <a:endParaRPr lang="en-US" sz="2000" u="sng" kern="1200" dirty="0" smtClean="0"/>
        </a:p>
      </dsp:txBody>
      <dsp:txXfrm>
        <a:off x="1654464" y="277865"/>
        <a:ext cx="1546099" cy="1025009"/>
      </dsp:txXfrm>
    </dsp:sp>
    <dsp:sp modelId="{7CAF551D-DE39-8243-848B-01D9968D174A}">
      <dsp:nvSpPr>
        <dsp:cNvPr id="0" name=""/>
        <dsp:cNvSpPr/>
      </dsp:nvSpPr>
      <dsp:spPr>
        <a:xfrm>
          <a:off x="1827308" y="1533846"/>
          <a:ext cx="1236879" cy="5471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1" kern="1200" dirty="0" smtClean="0"/>
            <a:t>Cloud</a:t>
          </a:r>
          <a:r>
            <a:rPr lang="en-US" sz="1200" kern="1200" dirty="0" smtClean="0"/>
            <a:t>-centric  data </a:t>
          </a:r>
          <a:r>
            <a:rPr lang="en-US" sz="1200" i="1" kern="1200" dirty="0" smtClean="0"/>
            <a:t>collection</a:t>
          </a:r>
          <a:endParaRPr lang="en-US" sz="1200" i="1" kern="1200" dirty="0"/>
        </a:p>
      </dsp:txBody>
      <dsp:txXfrm>
        <a:off x="1843334" y="1549872"/>
        <a:ext cx="1204827" cy="515113"/>
      </dsp:txXfrm>
    </dsp:sp>
    <dsp:sp modelId="{C9002EA8-93F3-0F42-B90E-05B8DDF15EDB}">
      <dsp:nvSpPr>
        <dsp:cNvPr id="0" name=""/>
        <dsp:cNvSpPr/>
      </dsp:nvSpPr>
      <dsp:spPr>
        <a:xfrm>
          <a:off x="1836387" y="2231292"/>
          <a:ext cx="1236879" cy="497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Failure </a:t>
          </a:r>
          <a:r>
            <a:rPr lang="en-US" sz="1200" i="1" kern="1200" dirty="0" smtClean="0"/>
            <a:t>avoidance</a:t>
          </a:r>
          <a:r>
            <a:rPr lang="en-US" sz="1200" kern="1200" dirty="0" smtClean="0"/>
            <a:t> (geo-redundancy)</a:t>
          </a:r>
          <a:endParaRPr lang="en-US" sz="1200" kern="1200" dirty="0"/>
        </a:p>
      </dsp:txBody>
      <dsp:txXfrm>
        <a:off x="1850959" y="2245864"/>
        <a:ext cx="1207735" cy="468367"/>
      </dsp:txXfrm>
    </dsp:sp>
    <dsp:sp modelId="{A16CD681-355E-6640-A106-EA8E218EC611}">
      <dsp:nvSpPr>
        <dsp:cNvPr id="0" name=""/>
        <dsp:cNvSpPr/>
      </dsp:nvSpPr>
      <dsp:spPr>
        <a:xfrm>
          <a:off x="1827346" y="2908912"/>
          <a:ext cx="1236879" cy="647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Device &amp; router </a:t>
          </a:r>
          <a:r>
            <a:rPr lang="en-US" sz="1200" i="1" kern="1200" dirty="0" smtClean="0"/>
            <a:t>topology +     </a:t>
          </a:r>
          <a:r>
            <a:rPr lang="en-US" sz="1200" i="0" kern="1200" dirty="0" smtClean="0"/>
            <a:t>node </a:t>
          </a:r>
          <a:r>
            <a:rPr lang="en-US" sz="1200" i="1" kern="1200" dirty="0" smtClean="0"/>
            <a:t>locations</a:t>
          </a:r>
          <a:endParaRPr lang="en-US" sz="1200" kern="1200" dirty="0"/>
        </a:p>
      </dsp:txBody>
      <dsp:txXfrm>
        <a:off x="1846307" y="2927873"/>
        <a:ext cx="1198957" cy="609458"/>
      </dsp:txXfrm>
    </dsp:sp>
    <dsp:sp modelId="{4AF0A4D4-9655-8747-A594-1F00B5A8188D}">
      <dsp:nvSpPr>
        <dsp:cNvPr id="0" name=""/>
        <dsp:cNvSpPr/>
      </dsp:nvSpPr>
      <dsp:spPr>
        <a:xfrm>
          <a:off x="1821272" y="869611"/>
          <a:ext cx="1236879" cy="495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Earthquake-detection</a:t>
          </a:r>
          <a:endParaRPr lang="en-US" sz="1200" kern="1200" dirty="0"/>
        </a:p>
      </dsp:txBody>
      <dsp:txXfrm>
        <a:off x="1835797" y="884136"/>
        <a:ext cx="1207829" cy="466866"/>
      </dsp:txXfrm>
    </dsp:sp>
    <dsp:sp modelId="{4FFC2AA4-0364-1349-9247-44DE97A5EC5C}">
      <dsp:nvSpPr>
        <dsp:cNvPr id="0" name=""/>
        <dsp:cNvSpPr/>
      </dsp:nvSpPr>
      <dsp:spPr>
        <a:xfrm>
          <a:off x="3325504" y="273391"/>
          <a:ext cx="1546099" cy="34207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/>
            <a:t>Ride</a:t>
          </a:r>
        </a:p>
      </dsp:txBody>
      <dsp:txXfrm>
        <a:off x="3325504" y="273391"/>
        <a:ext cx="1546099" cy="1026219"/>
      </dsp:txXfrm>
    </dsp:sp>
    <dsp:sp modelId="{73FE14E9-A8F6-424E-A228-E752AAC45471}">
      <dsp:nvSpPr>
        <dsp:cNvPr id="0" name=""/>
        <dsp:cNvSpPr/>
      </dsp:nvSpPr>
      <dsp:spPr>
        <a:xfrm>
          <a:off x="3489366" y="1534854"/>
          <a:ext cx="1236879" cy="5471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Cloud vs. </a:t>
          </a:r>
          <a:r>
            <a:rPr lang="en-US" sz="1200" i="1" kern="1200" dirty="0" smtClean="0"/>
            <a:t>edge</a:t>
          </a:r>
          <a:r>
            <a:rPr lang="en-US" sz="1200" kern="1200" dirty="0" smtClean="0"/>
            <a:t>     &amp; local </a:t>
          </a:r>
          <a:r>
            <a:rPr lang="en-US" sz="1200" i="1" kern="1200" dirty="0" smtClean="0"/>
            <a:t>alerting</a:t>
          </a:r>
          <a:endParaRPr lang="en-US" sz="1200" kern="1200" dirty="0"/>
        </a:p>
      </dsp:txBody>
      <dsp:txXfrm>
        <a:off x="3505392" y="1550880"/>
        <a:ext cx="1204827" cy="515113"/>
      </dsp:txXfrm>
    </dsp:sp>
    <dsp:sp modelId="{251731E4-F619-424B-9911-0FC211EFB19F}">
      <dsp:nvSpPr>
        <dsp:cNvPr id="0" name=""/>
        <dsp:cNvSpPr/>
      </dsp:nvSpPr>
      <dsp:spPr>
        <a:xfrm>
          <a:off x="3498444" y="2232301"/>
          <a:ext cx="1236879" cy="497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0" kern="1200" dirty="0" smtClean="0"/>
            <a:t>Failure </a:t>
          </a:r>
          <a:r>
            <a:rPr lang="en-US" sz="1200" i="1" kern="1200" dirty="0" smtClean="0"/>
            <a:t>recovery</a:t>
          </a:r>
          <a:r>
            <a:rPr lang="en-US" sz="1200" i="0" kern="1200" dirty="0" smtClean="0"/>
            <a:t> (edge fail-over)</a:t>
          </a:r>
          <a:endParaRPr lang="en-US" sz="1200" i="0" kern="1200" dirty="0"/>
        </a:p>
      </dsp:txBody>
      <dsp:txXfrm>
        <a:off x="3513016" y="2246873"/>
        <a:ext cx="1207735" cy="468367"/>
      </dsp:txXfrm>
    </dsp:sp>
    <dsp:sp modelId="{1AA881B2-079F-5B43-82BE-FB00419A0628}">
      <dsp:nvSpPr>
        <dsp:cNvPr id="0" name=""/>
        <dsp:cNvSpPr/>
      </dsp:nvSpPr>
      <dsp:spPr>
        <a:xfrm>
          <a:off x="3409104" y="2909920"/>
          <a:ext cx="1397476" cy="647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App. </a:t>
          </a:r>
          <a:r>
            <a:rPr lang="en-US" sz="1200" i="1" kern="1200" dirty="0" smtClean="0"/>
            <a:t>requirements</a:t>
          </a:r>
          <a:r>
            <a:rPr lang="en-US" sz="1200" kern="1200" dirty="0" smtClean="0"/>
            <a:t>, </a:t>
          </a:r>
          <a:r>
            <a:rPr lang="en-US" sz="1200" i="1" kern="1200" dirty="0" smtClean="0"/>
            <a:t>local</a:t>
          </a:r>
          <a:r>
            <a:rPr lang="en-US" sz="1200" i="0" kern="1200" dirty="0" smtClean="0"/>
            <a:t> topology,     </a:t>
          </a:r>
          <a:r>
            <a:rPr lang="en-US" sz="1200" i="1" kern="1200" dirty="0" smtClean="0"/>
            <a:t>connectivity</a:t>
          </a:r>
          <a:r>
            <a:rPr lang="en-US" sz="1200" i="0" kern="1200" dirty="0" smtClean="0"/>
            <a:t> info.</a:t>
          </a:r>
          <a:endParaRPr lang="en-US" sz="1200" i="0" kern="1200" dirty="0"/>
        </a:p>
      </dsp:txBody>
      <dsp:txXfrm>
        <a:off x="3428065" y="2928881"/>
        <a:ext cx="1359554" cy="609458"/>
      </dsp:txXfrm>
    </dsp:sp>
    <dsp:sp modelId="{21904101-DB78-DF4F-92B0-1FC6F8C7FD8C}">
      <dsp:nvSpPr>
        <dsp:cNvPr id="0" name=""/>
        <dsp:cNvSpPr/>
      </dsp:nvSpPr>
      <dsp:spPr>
        <a:xfrm>
          <a:off x="3483330" y="869615"/>
          <a:ext cx="1236879" cy="495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0" kern="1200" dirty="0" smtClean="0"/>
            <a:t>Local seismic early-warning</a:t>
          </a:r>
          <a:endParaRPr lang="en-US" sz="1200" i="0" kern="1200" dirty="0"/>
        </a:p>
      </dsp:txBody>
      <dsp:txXfrm>
        <a:off x="3497855" y="884140"/>
        <a:ext cx="1207829" cy="466866"/>
      </dsp:txXfrm>
    </dsp:sp>
    <dsp:sp modelId="{CCFCD1DB-E977-0546-8C09-712A2559DD95}">
      <dsp:nvSpPr>
        <dsp:cNvPr id="0" name=""/>
        <dsp:cNvSpPr/>
      </dsp:nvSpPr>
      <dsp:spPr>
        <a:xfrm>
          <a:off x="4989322" y="269092"/>
          <a:ext cx="1546099" cy="34245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err="1" smtClean="0"/>
            <a:t>FireDeX</a:t>
          </a:r>
          <a:endParaRPr lang="en-US" sz="2000" u="sng" kern="1200" dirty="0" smtClean="0"/>
        </a:p>
      </dsp:txBody>
      <dsp:txXfrm>
        <a:off x="4989322" y="269092"/>
        <a:ext cx="1546099" cy="1027377"/>
      </dsp:txXfrm>
    </dsp:sp>
    <dsp:sp modelId="{4BBFC761-B4C2-8D40-8DDF-8C288FC0697F}">
      <dsp:nvSpPr>
        <dsp:cNvPr id="0" name=""/>
        <dsp:cNvSpPr/>
      </dsp:nvSpPr>
      <dsp:spPr>
        <a:xfrm>
          <a:off x="5093357" y="1535820"/>
          <a:ext cx="1353010" cy="5471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Satisfy </a:t>
          </a:r>
          <a:r>
            <a:rPr lang="en-US" sz="1200" i="1" kern="1200" dirty="0" smtClean="0"/>
            <a:t>information</a:t>
          </a:r>
          <a:r>
            <a:rPr lang="en-US" sz="1200" kern="1200" dirty="0" smtClean="0"/>
            <a:t> requirements</a:t>
          </a:r>
          <a:endParaRPr lang="en-US" sz="1200" kern="1200" dirty="0"/>
        </a:p>
      </dsp:txBody>
      <dsp:txXfrm>
        <a:off x="5109383" y="1551846"/>
        <a:ext cx="1320958" cy="515113"/>
      </dsp:txXfrm>
    </dsp:sp>
    <dsp:sp modelId="{D17944CA-7016-2240-A92E-CE1F037F87D8}">
      <dsp:nvSpPr>
        <dsp:cNvPr id="0" name=""/>
        <dsp:cNvSpPr/>
      </dsp:nvSpPr>
      <dsp:spPr>
        <a:xfrm>
          <a:off x="5089319" y="2233266"/>
          <a:ext cx="1379244" cy="4975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0" kern="1200" dirty="0" smtClean="0"/>
            <a:t>Resource allocation (</a:t>
          </a:r>
          <a:r>
            <a:rPr lang="en-US" sz="1200" i="1" kern="1200" dirty="0" smtClean="0"/>
            <a:t>prioritize </a:t>
          </a:r>
          <a:r>
            <a:rPr lang="en-US" sz="1200" i="0" kern="1200" dirty="0" smtClean="0"/>
            <a:t>data)</a:t>
          </a:r>
          <a:endParaRPr lang="en-US" sz="1200" i="0" kern="1200" dirty="0"/>
        </a:p>
      </dsp:txBody>
      <dsp:txXfrm>
        <a:off x="5103891" y="2247838"/>
        <a:ext cx="1350100" cy="468367"/>
      </dsp:txXfrm>
    </dsp:sp>
    <dsp:sp modelId="{10A78E9B-39EE-F944-B8AC-BF30F0A38139}">
      <dsp:nvSpPr>
        <dsp:cNvPr id="0" name=""/>
        <dsp:cNvSpPr/>
      </dsp:nvSpPr>
      <dsp:spPr>
        <a:xfrm>
          <a:off x="5151460" y="2910886"/>
          <a:ext cx="1236879" cy="647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Information </a:t>
          </a:r>
          <a:r>
            <a:rPr lang="en-US" sz="1200" i="1" kern="1200" dirty="0" smtClean="0"/>
            <a:t>value </a:t>
          </a:r>
          <a:r>
            <a:rPr lang="en-US" sz="1200" i="0" kern="1200" dirty="0" smtClean="0"/>
            <a:t>and resource </a:t>
          </a:r>
          <a:r>
            <a:rPr lang="en-US" sz="1200" i="1" kern="1200" dirty="0" smtClean="0"/>
            <a:t>constraints </a:t>
          </a:r>
          <a:r>
            <a:rPr lang="en-US" sz="1200" i="0" kern="1200" dirty="0" smtClean="0"/>
            <a:t>(B/W)</a:t>
          </a:r>
          <a:endParaRPr lang="en-US" sz="1200" i="1" kern="1200" dirty="0"/>
        </a:p>
      </dsp:txBody>
      <dsp:txXfrm>
        <a:off x="5170421" y="2929847"/>
        <a:ext cx="1198957" cy="609458"/>
      </dsp:txXfrm>
    </dsp:sp>
    <dsp:sp modelId="{6B20318F-3458-8245-BFD4-F472AFD2523C}">
      <dsp:nvSpPr>
        <dsp:cNvPr id="0" name=""/>
        <dsp:cNvSpPr/>
      </dsp:nvSpPr>
      <dsp:spPr>
        <a:xfrm>
          <a:off x="5145387" y="869617"/>
          <a:ext cx="1236879" cy="495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0" kern="1200" dirty="0" smtClean="0"/>
            <a:t>Smart fire fighting response</a:t>
          </a:r>
          <a:endParaRPr lang="en-US" sz="1200" i="0" kern="1200" dirty="0"/>
        </a:p>
      </dsp:txBody>
      <dsp:txXfrm>
        <a:off x="5159912" y="884142"/>
        <a:ext cx="1207829" cy="466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35F5B-F96B-6142-A62E-2E7968BD86FD}">
      <dsp:nvSpPr>
        <dsp:cNvPr id="0" name=""/>
        <dsp:cNvSpPr/>
      </dsp:nvSpPr>
      <dsp:spPr>
        <a:xfrm rot="10800000">
          <a:off x="0" y="0"/>
          <a:ext cx="3565656" cy="429450"/>
        </a:xfrm>
        <a:prstGeom prst="trapezoid">
          <a:avLst>
            <a:gd name="adj" fmla="val 39099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/>
            <a:t>Network abstractions </a:t>
          </a:r>
          <a:r>
            <a:rPr lang="en-US" sz="1200" u="none" kern="1200" dirty="0" smtClean="0"/>
            <a:t>used in each </a:t>
          </a:r>
          <a:r>
            <a:rPr lang="en-US" sz="1200" u="none" kern="1200" dirty="0" smtClean="0"/>
            <a:t>chapter</a:t>
          </a:r>
          <a:endParaRPr lang="en-US" sz="1200" u="none" kern="1200" dirty="0" smtClean="0"/>
        </a:p>
      </dsp:txBody>
      <dsp:txXfrm rot="-10800000">
        <a:off x="623989" y="0"/>
        <a:ext cx="2317677" cy="429450"/>
      </dsp:txXfrm>
    </dsp:sp>
    <dsp:sp modelId="{6D1100E7-180B-784D-B384-A8FEF21633B1}">
      <dsp:nvSpPr>
        <dsp:cNvPr id="0" name=""/>
        <dsp:cNvSpPr/>
      </dsp:nvSpPr>
      <dsp:spPr>
        <a:xfrm rot="10800000">
          <a:off x="-8613" y="429450"/>
          <a:ext cx="3582884" cy="1101565"/>
        </a:xfrm>
        <a:prstGeom prst="trapezoid">
          <a:avLst>
            <a:gd name="adj" fmla="val 3909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err="1" smtClean="0"/>
            <a:t>GeoCRON</a:t>
          </a:r>
          <a:endParaRPr lang="en-US" sz="2000" u="sng" kern="1200" dirty="0" smtClean="0"/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- Community-scale wide-area </a:t>
          </a:r>
          <a:r>
            <a:rPr lang="en-US" sz="1200" kern="1200" dirty="0" err="1" smtClean="0"/>
            <a:t>IoT</a:t>
          </a:r>
          <a:r>
            <a:rPr lang="en-US" sz="1200" kern="1200" dirty="0" smtClean="0"/>
            <a:t> network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- Geo-aware cloud overlays</a:t>
          </a:r>
          <a:endParaRPr lang="en-US" sz="1200" kern="1200" dirty="0"/>
        </a:p>
      </dsp:txBody>
      <dsp:txXfrm rot="-10800000">
        <a:off x="618391" y="429450"/>
        <a:ext cx="2328874" cy="1101565"/>
      </dsp:txXfrm>
    </dsp:sp>
    <dsp:sp modelId="{A9E51BAA-2A23-0E4A-B844-86E64D97E3BF}">
      <dsp:nvSpPr>
        <dsp:cNvPr id="0" name=""/>
        <dsp:cNvSpPr/>
      </dsp:nvSpPr>
      <dsp:spPr>
        <a:xfrm rot="10800000">
          <a:off x="373464" y="1531016"/>
          <a:ext cx="2818727" cy="1636492"/>
        </a:xfrm>
        <a:prstGeom prst="trapezoid">
          <a:avLst>
            <a:gd name="adj" fmla="val 3909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/>
            <a:t>Ride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none" kern="1200" dirty="0" smtClean="0"/>
            <a:t>- Smart campus network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none" kern="1200" dirty="0" smtClean="0"/>
            <a:t>- SDN control over (local) edge infrastructure and cloud overlays</a:t>
          </a:r>
        </a:p>
      </dsp:txBody>
      <dsp:txXfrm rot="-10800000">
        <a:off x="866741" y="1531016"/>
        <a:ext cx="1832173" cy="1636492"/>
      </dsp:txXfrm>
    </dsp:sp>
    <dsp:sp modelId="{1683CD72-72C6-CC43-951B-71691A9E78B0}">
      <dsp:nvSpPr>
        <dsp:cNvPr id="0" name=""/>
        <dsp:cNvSpPr/>
      </dsp:nvSpPr>
      <dsp:spPr>
        <a:xfrm rot="10800000">
          <a:off x="1012963" y="3167509"/>
          <a:ext cx="1539729" cy="1392223"/>
        </a:xfrm>
        <a:prstGeom prst="trapezoid">
          <a:avLst>
            <a:gd name="adj" fmla="val 39099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err="1" smtClean="0"/>
            <a:t>FireDeX</a:t>
          </a:r>
          <a:endParaRPr lang="en-US" sz="2000" u="sng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none" kern="1200" dirty="0" smtClean="0"/>
            <a:t>- Building-area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none" kern="1200" dirty="0" smtClean="0"/>
            <a:t>network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none" kern="1200" dirty="0" smtClean="0"/>
            <a:t>- SDN for                        data flows</a:t>
          </a:r>
        </a:p>
      </dsp:txBody>
      <dsp:txXfrm rot="-10800000">
        <a:off x="1012963" y="3167509"/>
        <a:ext cx="1539729" cy="1392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755EF-E7F4-5F4F-9DBD-C027643A13F3}">
      <dsp:nvSpPr>
        <dsp:cNvPr id="0" name=""/>
        <dsp:cNvSpPr/>
      </dsp:nvSpPr>
      <dsp:spPr>
        <a:xfrm>
          <a:off x="365824" y="0"/>
          <a:ext cx="2172462" cy="1629346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47A2A2-7828-C44E-BE03-AD7470CBE94E}">
      <dsp:nvSpPr>
        <dsp:cNvPr id="0" name=""/>
        <dsp:cNvSpPr/>
      </dsp:nvSpPr>
      <dsp:spPr>
        <a:xfrm>
          <a:off x="2548756" y="69263"/>
          <a:ext cx="5179762" cy="162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Ride-C</a:t>
          </a:r>
          <a:endParaRPr lang="en-US" sz="2200" b="1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How to ensure cloud service stability or edge fail-over according to application-specified </a:t>
          </a:r>
          <a:r>
            <a:rPr lang="en-US" sz="1700" i="1" kern="1200" dirty="0" smtClean="0"/>
            <a:t>resilience requirements?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Without over-burdening constrained </a:t>
          </a:r>
          <a:r>
            <a:rPr lang="en-US" sz="1700" kern="1200" dirty="0" err="1" smtClean="0"/>
            <a:t>IoT</a:t>
          </a:r>
          <a:r>
            <a:rPr lang="en-US" sz="1700" kern="1200" dirty="0" smtClean="0"/>
            <a:t> devices or edge network infrastructure?</a:t>
          </a:r>
          <a:endParaRPr lang="en-US" sz="1700" kern="1200" dirty="0"/>
        </a:p>
      </dsp:txBody>
      <dsp:txXfrm>
        <a:off x="2548756" y="69263"/>
        <a:ext cx="5179762" cy="1629346"/>
      </dsp:txXfrm>
    </dsp:sp>
    <dsp:sp modelId="{43569236-76DE-D344-9292-0ECA0AED3D18}">
      <dsp:nvSpPr>
        <dsp:cNvPr id="0" name=""/>
        <dsp:cNvSpPr/>
      </dsp:nvSpPr>
      <dsp:spPr>
        <a:xfrm>
          <a:off x="1017563" y="1765125"/>
          <a:ext cx="2172462" cy="1629346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FD90B0-F2D7-4B43-9B59-9790DACE2C70}">
      <dsp:nvSpPr>
        <dsp:cNvPr id="0" name=""/>
        <dsp:cNvSpPr/>
      </dsp:nvSpPr>
      <dsp:spPr>
        <a:xfrm>
          <a:off x="3255199" y="1765125"/>
          <a:ext cx="4608576" cy="162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Ride-D</a:t>
          </a:r>
          <a:endParaRPr lang="en-US" sz="2200" b="1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How to leverage network awareness for more </a:t>
          </a:r>
          <a:r>
            <a:rPr lang="en-US" sz="1700" i="1" kern="1200" dirty="0" smtClean="0"/>
            <a:t>resilient local alerting?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Without over-burdening constrained </a:t>
          </a:r>
          <a:r>
            <a:rPr lang="en-US" sz="1700" kern="1200" dirty="0" err="1" smtClean="0"/>
            <a:t>IoT</a:t>
          </a:r>
          <a:r>
            <a:rPr lang="en-US" sz="1700" kern="1200" dirty="0" smtClean="0"/>
            <a:t> devices or edge network infrastructure?</a:t>
          </a:r>
          <a:endParaRPr lang="en-US" sz="1700" kern="1200" dirty="0"/>
        </a:p>
      </dsp:txBody>
      <dsp:txXfrm>
        <a:off x="3255199" y="1765125"/>
        <a:ext cx="4608576" cy="1629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59F73-064A-DB47-9C36-E58169601052}">
      <dsp:nvSpPr>
        <dsp:cNvPr id="0" name=""/>
        <dsp:cNvSpPr/>
      </dsp:nvSpPr>
      <dsp:spPr>
        <a:xfrm>
          <a:off x="915779" y="258005"/>
          <a:ext cx="1832894" cy="997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MDMT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Construction</a:t>
          </a:r>
          <a:endParaRPr lang="en-US" sz="2000" kern="1200" dirty="0"/>
        </a:p>
      </dsp:txBody>
      <dsp:txXfrm>
        <a:off x="915779" y="258005"/>
        <a:ext cx="1832894" cy="664775"/>
      </dsp:txXfrm>
    </dsp:sp>
    <dsp:sp modelId="{AE3CE053-5EEC-394C-80C8-03246F02E088}">
      <dsp:nvSpPr>
        <dsp:cNvPr id="0" name=""/>
        <dsp:cNvSpPr/>
      </dsp:nvSpPr>
      <dsp:spPr>
        <a:xfrm>
          <a:off x="4094" y="1415240"/>
          <a:ext cx="3875223" cy="2350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Min-cost multicast trees NP-Hard! Heuristics: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 smtClean="0"/>
            <a:t>steiner</a:t>
          </a:r>
          <a:r>
            <a:rPr lang="en-US" sz="1400" kern="1200" dirty="0" smtClean="0"/>
            <a:t>: bounded low cost </a:t>
          </a:r>
          <a:r>
            <a:rPr lang="en-US" sz="1400" kern="1200" dirty="0" err="1" smtClean="0"/>
            <a:t>appx</a:t>
          </a:r>
          <a:r>
            <a:rPr lang="en-US" sz="1400" kern="1200" dirty="0" smtClean="0"/>
            <a:t>. (Hwang 1992)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Iteratively increase weight of used edges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diverse-paths</a:t>
          </a:r>
          <a:r>
            <a:rPr lang="en-US" sz="1400" kern="1200" dirty="0" smtClean="0"/>
            <a:t>: one subscriber at a time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Disjoint paths generated using (</a:t>
          </a:r>
          <a:r>
            <a:rPr lang="en-US" sz="1400" kern="1200" dirty="0" err="1" smtClean="0"/>
            <a:t>Zheng</a:t>
          </a:r>
          <a:r>
            <a:rPr lang="en-US" sz="1400" kern="1200" dirty="0" smtClean="0"/>
            <a:t> 2010)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red-blue</a:t>
          </a:r>
          <a:r>
            <a:rPr lang="en-US" sz="1400" kern="1200" dirty="0" smtClean="0"/>
            <a:t>: edge-disjoint pair of trees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Split topology recursively using </a:t>
          </a:r>
          <a:r>
            <a:rPr lang="en-US" sz="1400" kern="1200" dirty="0" err="1" smtClean="0"/>
            <a:t>Bejerano</a:t>
          </a:r>
          <a:r>
            <a:rPr lang="en-US" sz="1400" kern="1200" dirty="0" smtClean="0"/>
            <a:t> 2013’s </a:t>
          </a:r>
          <a:r>
            <a:rPr lang="en-US" sz="1400" i="1" kern="1200" dirty="0" smtClean="0"/>
            <a:t>skeleton list</a:t>
          </a:r>
          <a:r>
            <a:rPr lang="en-US" sz="1400" i="0" kern="1200" dirty="0" smtClean="0"/>
            <a:t> data structure</a:t>
          </a:r>
          <a:endParaRPr lang="en-US" sz="1400" kern="1200" dirty="0"/>
        </a:p>
      </dsp:txBody>
      <dsp:txXfrm>
        <a:off x="72930" y="1484076"/>
        <a:ext cx="3737551" cy="2212555"/>
      </dsp:txXfrm>
    </dsp:sp>
    <dsp:sp modelId="{07B5025E-478A-BE4F-9B29-3A4C7D148DE7}">
      <dsp:nvSpPr>
        <dsp:cNvPr id="0" name=""/>
        <dsp:cNvSpPr/>
      </dsp:nvSpPr>
      <dsp:spPr>
        <a:xfrm>
          <a:off x="3386996" y="474382"/>
          <a:ext cx="1422770" cy="6535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3386996" y="605083"/>
        <a:ext cx="1226718" cy="392105"/>
      </dsp:txXfrm>
    </dsp:sp>
    <dsp:sp modelId="{4866BCEC-90E1-0E48-95C6-60E22BA95B3A}">
      <dsp:nvSpPr>
        <dsp:cNvPr id="0" name=""/>
        <dsp:cNvSpPr/>
      </dsp:nvSpPr>
      <dsp:spPr>
        <a:xfrm>
          <a:off x="5433145" y="258005"/>
          <a:ext cx="2079759" cy="997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Network-aware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MDMT Selection</a:t>
          </a:r>
          <a:endParaRPr lang="en-US" sz="2000" kern="1200" dirty="0"/>
        </a:p>
      </dsp:txBody>
      <dsp:txXfrm>
        <a:off x="5433145" y="258005"/>
        <a:ext cx="2079759" cy="664775"/>
      </dsp:txXfrm>
    </dsp:sp>
    <dsp:sp modelId="{D9ECCC18-355B-E14D-A395-D7BD355D3893}">
      <dsp:nvSpPr>
        <dsp:cNvPr id="0" name=""/>
        <dsp:cNvSpPr/>
      </dsp:nvSpPr>
      <dsp:spPr>
        <a:xfrm>
          <a:off x="4931314" y="1415240"/>
          <a:ext cx="3298285" cy="2350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/>
            <a:t>STT indicates likely functional paths from Ride-C data paths  </a:t>
          </a:r>
          <a:r>
            <a:rPr lang="en-US" sz="1400" b="0" i="0" kern="1200" dirty="0" smtClean="0">
              <a:sym typeface="Wingdings"/>
            </a:rPr>
            <a:t>  heuristics:</a:t>
          </a:r>
          <a:endParaRPr lang="en-US" sz="1400" b="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max-overlap-links</a:t>
          </a:r>
          <a:r>
            <a:rPr lang="en" sz="1400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 </a:t>
          </a:r>
          <a:r>
            <a:rPr lang="en-US" sz="140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with STT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/>
            <a:t>min-missing-links </a:t>
          </a:r>
          <a:r>
            <a:rPr lang="en-US" sz="1400" b="0" i="0" kern="1200" dirty="0" smtClean="0"/>
            <a:t>from STT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max-reachable-subscribers</a:t>
          </a:r>
          <a:r>
            <a:rPr lang="en-US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 </a:t>
          </a:r>
          <a:r>
            <a:rPr lang="en-US" sz="140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via complete STT paths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max-link-importance</a:t>
          </a:r>
          <a:r>
            <a:rPr lang="en-US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: </a:t>
          </a:r>
          <a:r>
            <a:rPr lang="en-US" sz="1400" b="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hybrid of others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Sum of STT links’ importance: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# subscriber-paths traversing the link.</a:t>
          </a:r>
          <a:endParaRPr lang="en-US" sz="1400" kern="1200" dirty="0"/>
        </a:p>
      </dsp:txBody>
      <dsp:txXfrm>
        <a:off x="5000150" y="1484076"/>
        <a:ext cx="3160613" cy="22125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D9588-FE17-B842-8283-C03CF888F6CD}">
      <dsp:nvSpPr>
        <dsp:cNvPr id="0" name=""/>
        <dsp:cNvSpPr/>
      </dsp:nvSpPr>
      <dsp:spPr>
        <a:xfrm>
          <a:off x="66240" y="664126"/>
          <a:ext cx="2200237" cy="22809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5E1809-CC6C-824C-AFC6-A1C0A0ECC853}">
      <dsp:nvSpPr>
        <dsp:cNvPr id="0" name=""/>
        <dsp:cNvSpPr/>
      </dsp:nvSpPr>
      <dsp:spPr>
        <a:xfrm>
          <a:off x="478504" y="3054831"/>
          <a:ext cx="1679820" cy="801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Generate synthetic campus network topologies</a:t>
          </a:r>
          <a:endParaRPr lang="en-US" sz="1400" kern="1200" dirty="0"/>
        </a:p>
      </dsp:txBody>
      <dsp:txXfrm>
        <a:off x="501988" y="3078315"/>
        <a:ext cx="1632852" cy="754821"/>
      </dsp:txXfrm>
    </dsp:sp>
    <dsp:sp modelId="{DF484303-F311-FE4A-8B33-BBF22CF4B44A}">
      <dsp:nvSpPr>
        <dsp:cNvPr id="0" name=""/>
        <dsp:cNvSpPr/>
      </dsp:nvSpPr>
      <dsp:spPr>
        <a:xfrm rot="20914918">
          <a:off x="2374564" y="1399985"/>
          <a:ext cx="344130" cy="2516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75311" y="1457797"/>
        <a:ext cx="268622" cy="151016"/>
      </dsp:txXfrm>
    </dsp:sp>
    <dsp:sp modelId="{0A1F2499-C9F1-DC47-B6D6-FF00A2CDCD39}">
      <dsp:nvSpPr>
        <dsp:cNvPr id="0" name=""/>
        <dsp:cNvSpPr/>
      </dsp:nvSpPr>
      <dsp:spPr>
        <a:xfrm>
          <a:off x="2800100" y="837529"/>
          <a:ext cx="1598430" cy="95139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7" t="-1944" r="-2240" b="-368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D8780F-65EA-344D-A67A-A1FAE2B25914}">
      <dsp:nvSpPr>
        <dsp:cNvPr id="0" name=""/>
        <dsp:cNvSpPr/>
      </dsp:nvSpPr>
      <dsp:spPr>
        <a:xfrm>
          <a:off x="2941988" y="1799504"/>
          <a:ext cx="1313367" cy="708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Emulate an IP network        (via </a:t>
          </a:r>
          <a:r>
            <a:rPr lang="en-US" sz="1400" kern="1200" dirty="0" err="1" smtClean="0"/>
            <a:t>Mininet</a:t>
          </a:r>
          <a:r>
            <a:rPr lang="en-US" sz="1400" kern="1200" dirty="0" smtClean="0"/>
            <a:t>)</a:t>
          </a:r>
          <a:endParaRPr lang="en-US" sz="1400" kern="1200" dirty="0"/>
        </a:p>
      </dsp:txBody>
      <dsp:txXfrm>
        <a:off x="2962731" y="1820247"/>
        <a:ext cx="1271881" cy="666742"/>
      </dsp:txXfrm>
    </dsp:sp>
    <dsp:sp modelId="{29B65FA0-A65D-5A45-90F6-0AE3C83ADD1A}">
      <dsp:nvSpPr>
        <dsp:cNvPr id="0" name=""/>
        <dsp:cNvSpPr/>
      </dsp:nvSpPr>
      <dsp:spPr>
        <a:xfrm rot="222349">
          <a:off x="4638044" y="1245281"/>
          <a:ext cx="385704" cy="28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638134" y="1299848"/>
        <a:ext cx="299684" cy="172039"/>
      </dsp:txXfrm>
    </dsp:sp>
    <dsp:sp modelId="{25ACE627-2B06-AC4F-8336-DEFA95052531}">
      <dsp:nvSpPr>
        <dsp:cNvPr id="0" name=""/>
        <dsp:cNvSpPr/>
      </dsp:nvSpPr>
      <dsp:spPr>
        <a:xfrm>
          <a:off x="5094223" y="915603"/>
          <a:ext cx="1861504" cy="11094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65C930-F729-2040-8E05-897D083BFE23}">
      <dsp:nvSpPr>
        <dsp:cNvPr id="0" name=""/>
        <dsp:cNvSpPr/>
      </dsp:nvSpPr>
      <dsp:spPr>
        <a:xfrm>
          <a:off x="5651493" y="2173407"/>
          <a:ext cx="1419151" cy="1552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Configure Ride-enabled SCALE clients as: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Event publishers &amp; Alert subscribers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(uniformly random)</a:t>
          </a:r>
        </a:p>
      </dsp:txBody>
      <dsp:txXfrm>
        <a:off x="5693059" y="2214973"/>
        <a:ext cx="1336019" cy="1469709"/>
      </dsp:txXfrm>
    </dsp:sp>
    <dsp:sp modelId="{C2C4F81A-753B-4B41-83CB-675806F18583}">
      <dsp:nvSpPr>
        <dsp:cNvPr id="0" name=""/>
        <dsp:cNvSpPr/>
      </dsp:nvSpPr>
      <dsp:spPr>
        <a:xfrm rot="6453180">
          <a:off x="4964856" y="2352860"/>
          <a:ext cx="572936" cy="28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5020837" y="2369200"/>
        <a:ext cx="486916" cy="172039"/>
      </dsp:txXfrm>
    </dsp:sp>
    <dsp:sp modelId="{7B1027FB-D464-2B41-A20F-9C9CBB63C928}">
      <dsp:nvSpPr>
        <dsp:cNvPr id="0" name=""/>
        <dsp:cNvSpPr/>
      </dsp:nvSpPr>
      <dsp:spPr>
        <a:xfrm>
          <a:off x="4206709" y="2882293"/>
          <a:ext cx="1099205" cy="919654"/>
        </a:xfrm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 l="1064" t="-21066" r="-57172" b="-11264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161BA6-D139-EF43-A268-9B96F15D7D22}">
      <dsp:nvSpPr>
        <dsp:cNvPr id="0" name=""/>
        <dsp:cNvSpPr/>
      </dsp:nvSpPr>
      <dsp:spPr>
        <a:xfrm>
          <a:off x="4126196" y="3844834"/>
          <a:ext cx="1459353" cy="570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Network failures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(uniformly-random)</a:t>
          </a:r>
        </a:p>
      </dsp:txBody>
      <dsp:txXfrm>
        <a:off x="4142911" y="3861549"/>
        <a:ext cx="1425923" cy="537251"/>
      </dsp:txXfrm>
    </dsp:sp>
    <dsp:sp modelId="{3A480E1A-F445-7C46-8FBA-7B1135C150BE}">
      <dsp:nvSpPr>
        <dsp:cNvPr id="0" name=""/>
        <dsp:cNvSpPr/>
      </dsp:nvSpPr>
      <dsp:spPr>
        <a:xfrm rot="10317912">
          <a:off x="3393994" y="3296625"/>
          <a:ext cx="570627" cy="28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479592" y="3347960"/>
        <a:ext cx="484607" cy="172039"/>
      </dsp:txXfrm>
    </dsp:sp>
    <dsp:sp modelId="{2A51171F-6A01-054F-97A9-3825DC07EDBB}">
      <dsp:nvSpPr>
        <dsp:cNvPr id="0" name=""/>
        <dsp:cNvSpPr/>
      </dsp:nvSpPr>
      <dsp:spPr>
        <a:xfrm>
          <a:off x="2507492" y="3415959"/>
          <a:ext cx="677948" cy="39151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/>
          <a:srcRect/>
          <a:stretch>
            <a:fillRect l="-3845" t="2392" r="-26311" b="-31864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B2C604-3251-B545-9028-001B6A0B373C}">
      <dsp:nvSpPr>
        <dsp:cNvPr id="0" name=""/>
        <dsp:cNvSpPr/>
      </dsp:nvSpPr>
      <dsp:spPr>
        <a:xfrm>
          <a:off x="2295442" y="3847348"/>
          <a:ext cx="1193719" cy="503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Output events </a:t>
          </a:r>
          <a:r>
            <a:rPr lang="en-US" sz="1100" kern="1200" dirty="0" smtClean="0">
              <a:sym typeface="Wingdings"/>
            </a:rPr>
            <a:t> </a:t>
          </a:r>
          <a:r>
            <a:rPr lang="en-US" sz="1100" kern="1200" dirty="0" smtClean="0"/>
            <a:t>parse &amp; plot results</a:t>
          </a:r>
        </a:p>
      </dsp:txBody>
      <dsp:txXfrm>
        <a:off x="2310201" y="3862107"/>
        <a:ext cx="1164201" cy="4743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A5F0-7539-5243-B631-58B176849A5C}">
      <dsp:nvSpPr>
        <dsp:cNvPr id="0" name=""/>
        <dsp:cNvSpPr/>
      </dsp:nvSpPr>
      <dsp:spPr>
        <a:xfrm>
          <a:off x="39" y="480"/>
          <a:ext cx="8016161" cy="15049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Resilient Communications Middleware for </a:t>
          </a:r>
          <a:r>
            <a:rPr lang="en-US" sz="4000" kern="1200" dirty="0" err="1" smtClean="0"/>
            <a:t>IoT</a:t>
          </a:r>
          <a:r>
            <a:rPr lang="en-US" sz="4000" kern="1200" dirty="0" smtClean="0"/>
            <a:t> Data Exchange</a:t>
          </a:r>
          <a:endParaRPr lang="en-US" sz="4000" kern="1200" dirty="0"/>
        </a:p>
      </dsp:txBody>
      <dsp:txXfrm>
        <a:off x="44119" y="44560"/>
        <a:ext cx="7928001" cy="1416834"/>
      </dsp:txXfrm>
    </dsp:sp>
    <dsp:sp modelId="{E4020E49-7CA6-1540-82F4-68741064F4C7}">
      <dsp:nvSpPr>
        <dsp:cNvPr id="0" name=""/>
        <dsp:cNvSpPr/>
      </dsp:nvSpPr>
      <dsp:spPr>
        <a:xfrm>
          <a:off x="39" y="1715244"/>
          <a:ext cx="1248623" cy="1461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Network &amp; Application-awareness</a:t>
          </a:r>
          <a:endParaRPr lang="en-US" sz="1500" kern="1200" dirty="0"/>
        </a:p>
      </dsp:txBody>
      <dsp:txXfrm>
        <a:off x="36610" y="1751815"/>
        <a:ext cx="1175481" cy="1388328"/>
      </dsp:txXfrm>
    </dsp:sp>
    <dsp:sp modelId="{A85B569B-84C0-2244-8D50-10A46B89C8B6}">
      <dsp:nvSpPr>
        <dsp:cNvPr id="0" name=""/>
        <dsp:cNvSpPr/>
      </dsp:nvSpPr>
      <dsp:spPr>
        <a:xfrm>
          <a:off x="1353546" y="1715244"/>
          <a:ext cx="1248623" cy="15049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SDN &amp; Edge Computing</a:t>
          </a:r>
          <a:endParaRPr lang="en-US" sz="1500" kern="1200" dirty="0"/>
        </a:p>
      </dsp:txBody>
      <dsp:txXfrm>
        <a:off x="1390117" y="1751815"/>
        <a:ext cx="1175481" cy="1431852"/>
      </dsp:txXfrm>
    </dsp:sp>
    <dsp:sp modelId="{1A2CB7BC-C81D-D347-B05B-5AC7840D9058}">
      <dsp:nvSpPr>
        <dsp:cNvPr id="0" name=""/>
        <dsp:cNvSpPr/>
      </dsp:nvSpPr>
      <dsp:spPr>
        <a:xfrm>
          <a:off x="2707054" y="1715244"/>
          <a:ext cx="1248623" cy="15049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Geo-aware overlays for improved cloud data collection</a:t>
          </a:r>
          <a:endParaRPr lang="en-US" sz="1500" kern="1200" dirty="0"/>
        </a:p>
      </dsp:txBody>
      <dsp:txXfrm>
        <a:off x="2743625" y="1751815"/>
        <a:ext cx="1175481" cy="1431852"/>
      </dsp:txXfrm>
    </dsp:sp>
    <dsp:sp modelId="{46A50537-A336-574B-BB68-8EA184EDCF9E}">
      <dsp:nvSpPr>
        <dsp:cNvPr id="0" name=""/>
        <dsp:cNvSpPr/>
      </dsp:nvSpPr>
      <dsp:spPr>
        <a:xfrm>
          <a:off x="4060562" y="1715244"/>
          <a:ext cx="1248623" cy="1461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Reduced downtime via overlay monitoring &amp; edge fail-over</a:t>
          </a:r>
          <a:endParaRPr lang="en-US" sz="1500" kern="1200" dirty="0"/>
        </a:p>
      </dsp:txBody>
      <dsp:txXfrm>
        <a:off x="4097133" y="1751815"/>
        <a:ext cx="1175481" cy="1388328"/>
      </dsp:txXfrm>
    </dsp:sp>
    <dsp:sp modelId="{B3EDB5FF-E862-A745-B69B-F61A9CA76314}">
      <dsp:nvSpPr>
        <dsp:cNvPr id="0" name=""/>
        <dsp:cNvSpPr/>
      </dsp:nvSpPr>
      <dsp:spPr>
        <a:xfrm>
          <a:off x="5414069" y="1715244"/>
          <a:ext cx="1248623" cy="15049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Improved local alerting via redundant multicast</a:t>
          </a:r>
          <a:endParaRPr lang="en-US" sz="1500" kern="1200" dirty="0"/>
        </a:p>
      </dsp:txBody>
      <dsp:txXfrm>
        <a:off x="5450640" y="1751815"/>
        <a:ext cx="1175481" cy="1431852"/>
      </dsp:txXfrm>
    </dsp:sp>
    <dsp:sp modelId="{32094063-A0E3-8946-9916-D29778C9660B}">
      <dsp:nvSpPr>
        <dsp:cNvPr id="0" name=""/>
        <dsp:cNvSpPr/>
      </dsp:nvSpPr>
      <dsp:spPr>
        <a:xfrm>
          <a:off x="6767577" y="1715244"/>
          <a:ext cx="1248623" cy="1461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Increased value of information captured via event prioritization</a:t>
          </a:r>
          <a:endParaRPr lang="en-US" sz="1500" kern="1200" dirty="0"/>
        </a:p>
      </dsp:txBody>
      <dsp:txXfrm>
        <a:off x="6804148" y="1751815"/>
        <a:ext cx="1175481" cy="1388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CAC62-BC77-9942-8E60-54B303CE1DD7}" type="datetimeFigureOut">
              <a:rPr lang="en-US" smtClean="0"/>
              <a:t>11/3/18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A1E43-B58D-044D-A001-B12656FD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5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F110B-08B0-654B-9BAD-B9F661B54EBE}" type="datetimeFigureOut">
              <a:rPr lang="en-US" smtClean="0"/>
              <a:t>11/3/18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19E19-7C83-0942-AB26-31225671A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64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1) improve cloud collection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2) ensures downtime of no more than...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3) improves edge alert delivery by....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4) </a:t>
            </a:r>
            <a:r>
              <a:rPr lang="en-US" dirty="0" err="1" smtClean="0"/>
              <a:t>firedex</a:t>
            </a:r>
            <a:r>
              <a:rPr lang="en-US" dirty="0" smtClean="0"/>
              <a:t> conclusion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70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-------</a:t>
            </a:r>
          </a:p>
          <a:p>
            <a:r>
              <a:rPr lang="en-US" baseline="0" dirty="0" smtClean="0"/>
              <a:t>SPEECH</a:t>
            </a:r>
          </a:p>
          <a:p>
            <a:r>
              <a:rPr lang="en-US" baseline="0" dirty="0" smtClean="0"/>
              <a:t>To support mission-critical apps, they share resilience requirements</a:t>
            </a:r>
          </a:p>
          <a:p>
            <a:r>
              <a:rPr lang="en-US" baseline="0" dirty="0" smtClean="0"/>
              <a:t>M/W gathers infrastructure info using programmable networks</a:t>
            </a:r>
          </a:p>
          <a:p>
            <a:r>
              <a:rPr lang="en-US" baseline="0" dirty="0" smtClean="0"/>
              <a:t>Bridging network and data exchange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QUESTION: </a:t>
            </a:r>
            <a:r>
              <a:rPr lang="en-US" dirty="0" smtClean="0"/>
              <a:t>How do we bridge network and data exchange</a:t>
            </a:r>
            <a:r>
              <a:rPr lang="en-US" dirty="0" smtClean="0"/>
              <a:t>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1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--------</a:t>
            </a:r>
          </a:p>
          <a:p>
            <a:r>
              <a:rPr lang="en-US" b="0" baseline="0" dirty="0" smtClean="0"/>
              <a:t>SPEECH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1: more edge as we evolve (</a:t>
            </a:r>
            <a:r>
              <a:rPr lang="en-US" b="0" baseline="0" dirty="0" err="1" smtClean="0"/>
              <a:t>IoT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devs</a:t>
            </a:r>
            <a:r>
              <a:rPr lang="en-US" b="0" baseline="0" dirty="0" smtClean="0"/>
              <a:t> vs. edge infra vs. BMS)</a:t>
            </a:r>
          </a:p>
          <a:p>
            <a:r>
              <a:rPr lang="en-US" b="0" baseline="0" dirty="0" smtClean="0"/>
              <a:t>2: reactive vs. proactive vs. supporting dynamics</a:t>
            </a:r>
          </a:p>
          <a:p>
            <a:r>
              <a:rPr lang="en-US" b="0" baseline="0" dirty="0" smtClean="0"/>
              <a:t>3: progressively more semantic / high-level</a:t>
            </a:r>
          </a:p>
          <a:p>
            <a:r>
              <a:rPr lang="en-US" b="0" baseline="0" dirty="0" smtClean="0"/>
              <a:t>4: increasing complexity of scenarios</a:t>
            </a:r>
          </a:p>
          <a:p>
            <a:r>
              <a:rPr lang="en-US" b="0" baseline="0" dirty="0" smtClean="0"/>
              <a:t>-------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MAYBE: outline version with another row: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Community-scale geo-aware overlays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Campus-scale SDN infrastructure control</a:t>
            </a:r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Building-scale SDN data flow </a:t>
            </a:r>
            <a:r>
              <a:rPr lang="en-US" b="0" baseline="0" dirty="0" smtClean="0"/>
              <a:t>management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7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-------</a:t>
            </a:r>
          </a:p>
          <a:p>
            <a:r>
              <a:rPr lang="en-US" baseline="0" dirty="0" smtClean="0"/>
              <a:t>SPEECH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more edge as we evolve (</a:t>
            </a:r>
            <a:r>
              <a:rPr lang="en-US" b="0" baseline="0" dirty="0" err="1" smtClean="0"/>
              <a:t>IoT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devs</a:t>
            </a:r>
            <a:r>
              <a:rPr lang="en-US" b="0" baseline="0" dirty="0" smtClean="0"/>
              <a:t> vs. edge infra vs. BMS)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SDN abstractions each level down build on/incorporate the one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7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4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91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-----------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SPEECH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Overview</a:t>
            </a:r>
            <a:r>
              <a:rPr lang="en-US" sz="1200" baseline="0" dirty="0" smtClean="0"/>
              <a:t> CSN</a:t>
            </a:r>
            <a:r>
              <a:rPr lang="mr-IN" sz="1200" baseline="0" dirty="0" smtClean="0"/>
              <a:t>…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Gave us sensors; we added to SCALE</a:t>
            </a:r>
            <a:r>
              <a:rPr lang="en-US" sz="1200" baseline="0" dirty="0" smtClean="0"/>
              <a:t> </a:t>
            </a:r>
            <a:r>
              <a:rPr lang="en-US" sz="1200" dirty="0" smtClean="0"/>
              <a:t>Box,</a:t>
            </a:r>
            <a:r>
              <a:rPr lang="en-US" sz="1200" baseline="0" dirty="0" smtClean="0"/>
              <a:t> which</a:t>
            </a:r>
            <a:r>
              <a:rPr lang="en-US" sz="1200" dirty="0" smtClean="0"/>
              <a:t> is modeled after CSN’s deployment.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QCN asked my undergrad</a:t>
            </a:r>
            <a:r>
              <a:rPr lang="en-US" baseline="0" dirty="0" smtClean="0"/>
              <a:t> team to simulate expected detection during a quake</a:t>
            </a:r>
            <a:r>
              <a:rPr lang="mr-IN" baseline="0" dirty="0" smtClean="0"/>
              <a:t>…</a:t>
            </a:r>
            <a:r>
              <a:rPr lang="en-US" baseline="0" dirty="0" smtClean="0"/>
              <a:t>. We got to thinking about failures then but now we’re really trying to address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Thought on way back from </a:t>
            </a:r>
            <a:r>
              <a:rPr lang="en-US" sz="1200" dirty="0" err="1" smtClean="0"/>
              <a:t>csn</a:t>
            </a:r>
            <a:r>
              <a:rPr lang="en-US" sz="1200" dirty="0" smtClean="0"/>
              <a:t> meeting</a:t>
            </a:r>
            <a:r>
              <a:rPr lang="mr-IN" sz="1200" dirty="0" smtClean="0"/>
              <a:t>…</a:t>
            </a: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Use CSN devices as overlay nodes to route around failures?</a:t>
            </a:r>
            <a:endParaRPr lang="en-US" dirty="0" smtClean="0"/>
          </a:p>
          <a:p>
            <a:r>
              <a:rPr lang="en-US" dirty="0" smtClean="0"/>
              <a:t>----------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E29C8-2366-7343-9ECC-7DEBBEAB81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23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</a:t>
            </a:r>
            <a:r>
              <a:rPr lang="en-US" baseline="0" dirty="0" smtClean="0"/>
              <a:t>------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CSN is a</a:t>
            </a:r>
            <a:r>
              <a:rPr lang="en-US" baseline="0" dirty="0" smtClean="0"/>
              <a:t> planned deployment (owns/manages devices), </a:t>
            </a:r>
            <a:r>
              <a:rPr lang="en-US" dirty="0" err="1" smtClean="0"/>
              <a:t>Geocron</a:t>
            </a:r>
            <a:r>
              <a:rPr lang="en-US" baseline="0" dirty="0" smtClean="0"/>
              <a:t> proposes leveraging edge intelligence of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devices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Geo-Resilient routing sort of like p2p overlay except centrally controlled and any-to-one rather than any-to-any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Peers</a:t>
            </a:r>
            <a:r>
              <a:rPr lang="en-US" baseline="0" dirty="0" smtClean="0"/>
              <a:t> + topology + seismic failure model (and locations of these) = overlay paths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’s normal path P(d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) to the cloud may fail during the pictured earthquake.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1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Studied </a:t>
            </a:r>
            <a:r>
              <a:rPr lang="en-US" dirty="0" err="1" smtClean="0"/>
              <a:t>GeoCRON</a:t>
            </a:r>
            <a:r>
              <a:rPr lang="en-US" baseline="0" dirty="0" smtClean="0"/>
              <a:t> using a network simulator to which we added an earthquake-inspired failure model over various network topologies</a:t>
            </a: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/>
              <a:t>Country-scale (USA) real-world estimations</a:t>
            </a:r>
            <a:r>
              <a:rPr lang="en-US" sz="1100" baseline="0" dirty="0" smtClean="0"/>
              <a:t> vs. randomly-generated AS’s vs. a more </a:t>
            </a:r>
            <a:r>
              <a:rPr lang="en-US" sz="1100" dirty="0" smtClean="0"/>
              <a:t>detailed </a:t>
            </a:r>
            <a:r>
              <a:rPr lang="en-US" sz="1100" baseline="0" dirty="0" smtClean="0"/>
              <a:t>smart city/</a:t>
            </a:r>
            <a:r>
              <a:rPr lang="en-US" sz="1100" dirty="0" smtClean="0"/>
              <a:t> community-scale</a:t>
            </a:r>
            <a:r>
              <a:rPr lang="en-US" sz="1100" baseline="0" dirty="0" smtClean="0"/>
              <a:t> topology (based on real water distribution network that we used to estimate population densities, place </a:t>
            </a:r>
            <a:r>
              <a:rPr lang="en-US" sz="1100" baseline="0" dirty="0" err="1" smtClean="0"/>
              <a:t>IoT</a:t>
            </a:r>
            <a:r>
              <a:rPr lang="en-US" sz="1100" baseline="0" dirty="0" smtClean="0"/>
              <a:t> sensors, and construct a physical routing topology for)</a:t>
            </a:r>
            <a:endParaRPr lang="en-US" sz="110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----------</a:t>
            </a:r>
          </a:p>
          <a:p>
            <a:r>
              <a:rPr lang="en-US" dirty="0" smtClean="0"/>
              <a:t>BACKUP NOTES: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TOPOLOGY:</a:t>
            </a:r>
            <a:r>
              <a:rPr lang="en-US" baseline="0" dirty="0" smtClean="0"/>
              <a:t> North Marin County, Novato, CA (~27 routers + ~270 sensors)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30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E29C8-2366-7343-9ECC-7DEBBEAB81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21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r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8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Diminishing returns after k=5</a:t>
            </a:r>
          </a:p>
          <a:p>
            <a:r>
              <a:rPr lang="en-US" dirty="0" smtClean="0"/>
              <a:t>However, it delivers data quicker!  This may be advantageous for real-time alerting</a:t>
            </a:r>
            <a:r>
              <a:rPr lang="mr-IN" dirty="0" smtClean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8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very high failures make cloud nearly unreachable</a:t>
            </a:r>
            <a:r>
              <a:rPr lang="mr-IN" baseline="0" dirty="0" smtClean="0"/>
              <a:t>…</a:t>
            </a:r>
            <a:r>
              <a:rPr lang="en-US" baseline="0" dirty="0" smtClean="0"/>
              <a:t>. Maybe edge?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58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</a:t>
            </a:r>
            <a:r>
              <a:rPr lang="en-US" dirty="0" err="1" smtClean="0"/>
              <a:t>topo</a:t>
            </a:r>
            <a:r>
              <a:rPr lang="en-US" baseline="0" dirty="0" smtClean="0"/>
              <a:t> overlaid on these maps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didn’t we do this? Security/Privacy concerns for volunteers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43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4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Treat app logic as a black</a:t>
            </a:r>
            <a:r>
              <a:rPr lang="en-US" baseline="0" dirty="0" smtClean="0"/>
              <a:t> box</a:t>
            </a:r>
            <a:endParaRPr lang="en-US" dirty="0" smtClean="0"/>
          </a:p>
          <a:p>
            <a:r>
              <a:rPr lang="en-US" dirty="0" smtClean="0"/>
              <a:t>Awareness</a:t>
            </a:r>
            <a:r>
              <a:rPr lang="mr-IN" dirty="0" smtClean="0"/>
              <a:t>…</a:t>
            </a:r>
            <a:r>
              <a:rPr lang="en-US" dirty="0" smtClean="0"/>
              <a:t> enables Ride</a:t>
            </a:r>
            <a:r>
              <a:rPr lang="en-US" baseline="0" dirty="0" smtClean="0"/>
              <a:t> to be both application and network aware</a:t>
            </a:r>
          </a:p>
          <a:p>
            <a:r>
              <a:rPr lang="en-US" baseline="0" dirty="0" smtClean="0"/>
              <a:t>Ride-C generates network awareness as a by-product of its local data collection when in edge mode!</a:t>
            </a:r>
            <a:endParaRPr lang="en-US" dirty="0" smtClean="0"/>
          </a:p>
          <a:p>
            <a:r>
              <a:rPr lang="en-US" dirty="0" smtClean="0"/>
              <a:t>-----------</a:t>
            </a:r>
            <a:r>
              <a:rPr lang="en-US" dirty="0" smtClean="0"/>
              <a:t>-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1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3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OUTPUT</a:t>
            </a:r>
            <a:r>
              <a:rPr lang="en-US" baseline="0" dirty="0" smtClean="0"/>
              <a:t> PARAMS: </a:t>
            </a:r>
            <a:r>
              <a:rPr lang="en-US" dirty="0" smtClean="0"/>
              <a:t>#</a:t>
            </a:r>
            <a:r>
              <a:rPr lang="en-US" baseline="0" dirty="0" smtClean="0"/>
              <a:t> Probes that timed out after a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42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Operating in edge mode, so local Time critical</a:t>
            </a:r>
            <a:r>
              <a:rPr lang="en-US" baseline="0" dirty="0" smtClean="0"/>
              <a:t> earthquake warning</a:t>
            </a:r>
          </a:p>
          <a:p>
            <a:r>
              <a:rPr lang="en-US" baseline="0" dirty="0" smtClean="0"/>
              <a:t>Multicast lets us reach relevant subscribers with efficient network bandwidth usage (e.g. rich notifications)</a:t>
            </a:r>
          </a:p>
          <a:p>
            <a:r>
              <a:rPr lang="en-US" baseline="0" dirty="0" smtClean="0"/>
              <a:t>To enhance resilience (i.e. improve reachability despite local failures), we exploit topological diversity by constructing MDMTs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Multicast path protection is not new</a:t>
            </a:r>
            <a:r>
              <a:rPr lang="mr-IN" baseline="0" dirty="0" smtClean="0"/>
              <a:t>…</a:t>
            </a:r>
            <a:r>
              <a:rPr lang="en-US" baseline="0" dirty="0" smtClean="0"/>
              <a:t> but our technique for selecting the tree at alert-time rather than using one as a primary and one as backup is!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Network-aware </a:t>
            </a:r>
            <a:r>
              <a:rPr lang="en-US" sz="1200" dirty="0" smtClean="0">
                <a:solidFill>
                  <a:srgbClr val="FF0000"/>
                </a:solidFill>
              </a:rPr>
              <a:t>tree selection based not on known link status,</a:t>
            </a:r>
            <a:r>
              <a:rPr lang="en-US" sz="1200" baseline="0" dirty="0" smtClean="0">
                <a:solidFill>
                  <a:srgbClr val="FF0000"/>
                </a:solidFill>
              </a:rPr>
              <a:t> which takes time for control plane to gather, but </a:t>
            </a:r>
            <a:r>
              <a:rPr lang="en-US" sz="1200" dirty="0" smtClean="0">
                <a:solidFill>
                  <a:srgbClr val="FF0000"/>
                </a:solidFill>
              </a:rPr>
              <a:t>on sensor publications recently-received via functional links: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We consider the local sensor data collection paths configured by Ride-C; </a:t>
            </a:r>
            <a:r>
              <a:rPr lang="en-US" sz="1200" baseline="0" dirty="0" smtClean="0">
                <a:solidFill>
                  <a:srgbClr val="FF0000"/>
                </a:solidFill>
              </a:rPr>
              <a:t>produce a by-product of that phase: STT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*SDN</a:t>
            </a:r>
            <a:r>
              <a:rPr lang="en-US" sz="1200" baseline="0" dirty="0" smtClean="0">
                <a:solidFill>
                  <a:srgbClr val="FF0000"/>
                </a:solidFill>
              </a:rPr>
              <a:t> enables STT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solidFill>
                  <a:srgbClr val="FF0000"/>
                </a:solidFill>
              </a:rPr>
              <a:t>sensor1’s </a:t>
            </a:r>
            <a:r>
              <a:rPr lang="en-US" sz="1200" dirty="0" smtClean="0">
                <a:solidFill>
                  <a:srgbClr val="FF0000"/>
                </a:solidFill>
              </a:rPr>
              <a:t>data never delivered</a:t>
            </a:r>
            <a:r>
              <a:rPr lang="en-US" sz="1200" i="1" dirty="0" smtClean="0">
                <a:solidFill>
                  <a:srgbClr val="FF0000"/>
                </a:solidFill>
              </a:rPr>
              <a:t>, </a:t>
            </a:r>
            <a:r>
              <a:rPr lang="en-US" sz="1200" dirty="0" smtClean="0">
                <a:solidFill>
                  <a:srgbClr val="FF0000"/>
                </a:solidFill>
              </a:rPr>
              <a:t>so</a:t>
            </a:r>
            <a:r>
              <a:rPr lang="en-US" sz="1200" i="1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MDMT 2 “overlaps” with STT more than MDMT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6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SPEECH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generating</a:t>
            </a:r>
            <a:r>
              <a:rPr lang="en-US" baseline="0" dirty="0" smtClean="0"/>
              <a:t> even a single multicast tree of min cost is NP-Hard, we c</a:t>
            </a:r>
            <a:r>
              <a:rPr lang="en-US" dirty="0" smtClean="0"/>
              <a:t>ompared several heuristics derived from existing algorithms</a:t>
            </a:r>
            <a:r>
              <a:rPr lang="mr-IN" dirty="0" smtClean="0"/>
              <a:t>…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</a:t>
            </a:r>
            <a:r>
              <a:rPr lang="en-US" baseline="0" dirty="0" smtClean="0"/>
              <a:t> of our key contributions is the mechanism for selecting MDMTs in a network-aware manner and the following proposed policies: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- some look at the overlap of STT and MDMTs, one the # subscribers reachable via intersection of STT and MDMT, and our best policy combines these two to consider the importance of MDMT links present in STT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MAYBE: Pictures: could show the little ‘4 constellations’ diagram on right with big ?</a:t>
            </a:r>
            <a:r>
              <a:rPr lang="en-US" baseline="0" dirty="0" smtClean="0"/>
              <a:t> Mark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BACKUP notes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Steiner: </a:t>
            </a:r>
            <a:r>
              <a:rPr lang="en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minimum spanning tree of the metric closure subgraph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Diverse-paths: min-cost network-flow based, start with subscriber closest to server, add paths to MDMT with max overlap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reduce cost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Red-blue: trims links to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create </a:t>
            </a:r>
            <a:r>
              <a:rPr lang="en-US" sz="1200" baseline="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mdmt</a:t>
            </a: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TODO: runtime complexities!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TODO: explain difference between min-missing and max-overlap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Inspired by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-enhanced emergency response possibilities, we explored the use of off-the-shelf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hardware in creating a smart safe home / community environment.</a:t>
            </a:r>
          </a:p>
          <a:p>
            <a:r>
              <a:rPr lang="en-US" baseline="0" dirty="0" smtClean="0"/>
              <a:t>Multi-sector team of organizations demonstrating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for community safety in response to 2013 White House/NIST  </a:t>
            </a:r>
            <a:r>
              <a:rPr lang="en-US" baseline="0" dirty="0" err="1" smtClean="0"/>
              <a:t>SmartAmerica</a:t>
            </a:r>
            <a:r>
              <a:rPr lang="en-US" baseline="0" dirty="0" smtClean="0"/>
              <a:t> Challenge</a:t>
            </a:r>
          </a:p>
          <a:p>
            <a:r>
              <a:rPr lang="en-US" baseline="0" dirty="0" smtClean="0"/>
              <a:t>I led development on SCALE as an Innovation Fellow in Montgomery County, MD in Spring 2014.  Many thanks to other primary </a:t>
            </a:r>
            <a:r>
              <a:rPr lang="en-US" baseline="0" dirty="0" err="1" smtClean="0"/>
              <a:t>devs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Guoxi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Qiuxi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[WORKFLOW OVERVIEW]</a:t>
            </a:r>
          </a:p>
          <a:p>
            <a:r>
              <a:rPr lang="en-US" baseline="0" dirty="0" smtClean="0"/>
              <a:t>SCALE has since expanded to include many more partners and served as a </a:t>
            </a:r>
            <a:r>
              <a:rPr lang="en-US" baseline="0" dirty="0" err="1" smtClean="0"/>
              <a:t>testbed</a:t>
            </a:r>
            <a:r>
              <a:rPr lang="en-US" baseline="0" dirty="0" smtClean="0"/>
              <a:t> for various research projects in our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E29C8-2366-7343-9ECC-7DEBBEAB81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55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SPEECH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generating</a:t>
            </a:r>
            <a:r>
              <a:rPr lang="en-US" baseline="0" dirty="0" smtClean="0"/>
              <a:t> even a single multicast tree of min cost is NP-Hard, we c</a:t>
            </a:r>
            <a:r>
              <a:rPr lang="en-US" dirty="0" smtClean="0"/>
              <a:t>ompared several heuristics derived from existing algorithms</a:t>
            </a:r>
            <a:r>
              <a:rPr lang="mr-IN" dirty="0" smtClean="0"/>
              <a:t>…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</a:t>
            </a:r>
            <a:r>
              <a:rPr lang="en-US" baseline="0" dirty="0" smtClean="0"/>
              <a:t> of our key contributions is the mechanism for selecting MDMTs in a network-aware manner and the following proposed policies: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- some look at the overlap of STT and MDMTs, one the # subscribers reachable via intersection of STT and MDMT, and our best policy combines these two to consider the importance of MDMT links present in STT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MAYBE: Pictures: could show the little ‘4 constellations’ diagram on right with big ?</a:t>
            </a:r>
            <a:r>
              <a:rPr lang="en-US" baseline="0" dirty="0" smtClean="0"/>
              <a:t> Mark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BACKUP notes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Steiner: </a:t>
            </a:r>
            <a:r>
              <a:rPr lang="en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minimum spanning tree of the metric closure subgraph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Diverse-paths: min-cost network-flow based, start with subscriber closest to server, add paths to MDMT with max overlap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reduce cost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Red-blue: trims links to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create </a:t>
            </a:r>
            <a:r>
              <a:rPr lang="en-US" sz="1200" baseline="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mdmt</a:t>
            </a: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TODO: runtime complexities!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TODO: explain difference between min-missing and max-overlap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093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</a:t>
            </a:r>
            <a:r>
              <a:rPr lang="en-US" baseline="0" dirty="0" smtClean="0"/>
              <a:t> to talk about </a:t>
            </a:r>
            <a:r>
              <a:rPr lang="en-US" baseline="0" dirty="0" err="1" smtClean="0"/>
              <a:t>Mininet</a:t>
            </a:r>
            <a:r>
              <a:rPr lang="en-US" baseline="0" dirty="0" smtClean="0"/>
              <a:t> and get across how difficult it was to setup our test-bed environment that other group members will be using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3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Scenario includes several different earthquakes each of which </a:t>
            </a:r>
            <a:r>
              <a:rPr lang="mr-IN" dirty="0" smtClean="0"/>
              <a:t>…</a:t>
            </a:r>
            <a:r>
              <a:rPr lang="en-US" dirty="0" smtClean="0"/>
              <a:t>. To showcase different aspects of Ride</a:t>
            </a:r>
          </a:p>
          <a:p>
            <a:r>
              <a:rPr lang="en-US" dirty="0" smtClean="0"/>
              <a:t>The Top bars represents alerting</a:t>
            </a:r>
            <a:r>
              <a:rPr lang="en-US" baseline="0" dirty="0" smtClean="0"/>
              <a:t> services’ view of</a:t>
            </a:r>
            <a:r>
              <a:rPr lang="en-US" dirty="0" smtClean="0"/>
              <a:t> received event data</a:t>
            </a:r>
          </a:p>
          <a:p>
            <a:r>
              <a:rPr lang="en-US" dirty="0" smtClean="0"/>
              <a:t>Bottom</a:t>
            </a:r>
            <a:r>
              <a:rPr lang="en-US" baseline="0" dirty="0" smtClean="0"/>
              <a:t> bars represent alert </a:t>
            </a:r>
            <a:r>
              <a:rPr lang="en-US" baseline="0" dirty="0" err="1" smtClean="0"/>
              <a:t>subsribers</a:t>
            </a:r>
            <a:r>
              <a:rPr lang="en-US" baseline="0" dirty="0" smtClean="0"/>
              <a:t>’ view of received alert data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</a:t>
            </a:r>
            <a:r>
              <a:rPr lang="en-US" dirty="0" smtClean="0"/>
              <a:t>Time placement of quakes not</a:t>
            </a:r>
            <a:r>
              <a:rPr lang="en-US" baseline="0" dirty="0" smtClean="0"/>
              <a:t> </a:t>
            </a:r>
            <a:r>
              <a:rPr lang="en-US" dirty="0" smtClean="0"/>
              <a:t>realistic: only for simplicity</a:t>
            </a:r>
            <a:r>
              <a:rPr lang="en-US" baseline="0" dirty="0" smtClean="0"/>
              <a:t> of </a:t>
            </a:r>
            <a:r>
              <a:rPr lang="en-US" dirty="0" smtClean="0"/>
              <a:t>demonstration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r>
              <a:rPr lang="en-US" dirty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8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We see that the adaptive failure detectors always</a:t>
            </a:r>
            <a:r>
              <a:rPr lang="en-US" baseline="0" dirty="0" smtClean="0"/>
              <a:t> perform with lower overhead compared with 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650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-------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Ride-D large-scale evaluations done in purely simulated setup.</a:t>
            </a: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K-connected means: removing k-1 vertices cannot disconnect the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0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-------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Results shown for </a:t>
            </a:r>
            <a:r>
              <a:rPr lang="en-US" b="1" i="1" dirty="0" smtClean="0"/>
              <a:t>red-blue</a:t>
            </a:r>
            <a:r>
              <a:rPr lang="en-US" i="1" dirty="0" smtClean="0"/>
              <a:t> </a:t>
            </a:r>
            <a:r>
              <a:rPr lang="en-US" dirty="0" smtClean="0"/>
              <a:t>construction, but others appear similar</a:t>
            </a:r>
            <a:endParaRPr lang="en-US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0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-------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LINK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COST: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total cost for that MDMT: metric cost for construction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aseline="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algs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0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Packet tagging: apply VLAN  header at start of a path and count how many make it to end. Jim</a:t>
            </a:r>
            <a:r>
              <a:rPr lang="en-US" baseline="0" dirty="0" smtClean="0"/>
              <a:t> Kurose! Backup multicast trees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Could easily try out passing to neighbor devices using </a:t>
            </a:r>
            <a:r>
              <a:rPr lang="en-US" dirty="0" err="1" smtClean="0"/>
              <a:t>CoAP</a:t>
            </a:r>
            <a:r>
              <a:rPr lang="en-US" dirty="0" smtClean="0"/>
              <a:t> observe</a:t>
            </a:r>
          </a:p>
          <a:p>
            <a:pPr lvl="1"/>
            <a:r>
              <a:rPr lang="en-US" dirty="0" smtClean="0"/>
              <a:t>Could look at MQTT “ALM” with </a:t>
            </a:r>
            <a:r>
              <a:rPr lang="en-US" dirty="0" err="1" smtClean="0"/>
              <a:t>CoAP</a:t>
            </a:r>
            <a:r>
              <a:rPr lang="en-US" dirty="0" smtClean="0"/>
              <a:t> lateral pass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243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--------</a:t>
            </a:r>
          </a:p>
          <a:p>
            <a:r>
              <a:rPr lang="en-US" baseline="0" dirty="0" smtClean="0"/>
              <a:t>Found the cloud-centric DX very flexible and easy to add new features, but still non-trivial to maintain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1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Getting the right data to the right people without overloading them</a:t>
            </a:r>
          </a:p>
          <a:p>
            <a:r>
              <a:rPr lang="en-US" baseline="0" dirty="0" smtClean="0"/>
              <a:t>----- Meeting Notes (10/26/18 15:31) -----</a:t>
            </a:r>
          </a:p>
          <a:p>
            <a:r>
              <a:rPr lang="en-US" baseline="0" dirty="0" smtClean="0"/>
              <a:t>add actual references to the 3 chapters!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161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40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</a:t>
            </a:r>
            <a:r>
              <a:rPr lang="en-US" dirty="0" smtClean="0"/>
              <a:t>: need to capture CPS angle a bit better</a:t>
            </a:r>
            <a:r>
              <a:rPr lang="mr-IN" dirty="0" smtClean="0"/>
              <a:t>…</a:t>
            </a:r>
            <a:r>
              <a:rPr lang="en-US" dirty="0" smtClean="0"/>
              <a:t> maybe bring a drone or robot in here?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don’t really show taking actions from the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TODO: bring hard numbers from research roadmap</a:t>
            </a:r>
            <a:r>
              <a:rPr lang="en-US" baseline="0" dirty="0" smtClean="0"/>
              <a:t> in to turn “goals” </a:t>
            </a:r>
            <a:r>
              <a:rPr lang="en-US" baseline="0" dirty="0" smtClean="0">
                <a:sym typeface="Wingdings"/>
              </a:rPr>
              <a:t> improvement metrics?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161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------</a:t>
            </a:r>
          </a:p>
          <a:p>
            <a:r>
              <a:rPr lang="en-US" sz="1000" dirty="0" smtClean="0"/>
              <a:t>Info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reqs</a:t>
            </a:r>
            <a:r>
              <a:rPr lang="en-US" sz="1000" baseline="0" dirty="0" smtClean="0"/>
              <a:t>: </a:t>
            </a:r>
            <a:r>
              <a:rPr lang="en-US" sz="1000" dirty="0" smtClean="0"/>
              <a:t>: event subscriptions with a </a:t>
            </a:r>
            <a:r>
              <a:rPr lang="en-US" sz="1000" b="1" dirty="0" smtClean="0"/>
              <a:t>utility function </a:t>
            </a:r>
            <a:r>
              <a:rPr lang="en-US" sz="1000" dirty="0" smtClean="0"/>
              <a:t>that captures the value of heterogeneous data collection and determines the </a:t>
            </a:r>
            <a:r>
              <a:rPr lang="en-US" sz="1000" b="1" dirty="0" smtClean="0"/>
              <a:t>priority</a:t>
            </a:r>
            <a:r>
              <a:rPr lang="en-US" sz="1000" dirty="0" smtClean="0"/>
              <a:t> assigned to events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Network resources::</a:t>
            </a:r>
            <a:r>
              <a:rPr lang="en-US" sz="1000" baseline="0" dirty="0" smtClean="0"/>
              <a:t> </a:t>
            </a:r>
            <a:r>
              <a:rPr lang="en-US" sz="1000" dirty="0" smtClean="0"/>
              <a:t>available </a:t>
            </a:r>
            <a:r>
              <a:rPr lang="en-US" sz="1000" dirty="0" smtClean="0"/>
              <a:t>bandwidth, latency, loss rates, etc</a:t>
            </a:r>
            <a:r>
              <a:rPr lang="en-US" sz="1000" dirty="0" smtClean="0"/>
              <a:t>.  </a:t>
            </a:r>
            <a:r>
              <a:rPr lang="en-US" sz="1000" dirty="0" smtClean="0">
                <a:sym typeface="Wingdings"/>
              </a:rPr>
              <a:t> </a:t>
            </a:r>
            <a:r>
              <a:rPr lang="en-US" sz="1000" dirty="0" smtClean="0"/>
              <a:t>: assign available bandwidth via packet </a:t>
            </a:r>
            <a:r>
              <a:rPr lang="en-US" sz="1000" b="1" dirty="0" smtClean="0"/>
              <a:t>drop rates</a:t>
            </a:r>
            <a:r>
              <a:rPr lang="en-US" sz="1000" dirty="0" smtClean="0"/>
              <a:t>.</a:t>
            </a:r>
            <a:endParaRPr lang="en-US" sz="1000" dirty="0" smtClean="0"/>
          </a:p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SDN </a:t>
            </a:r>
            <a:r>
              <a:rPr lang="en-US" sz="1000" dirty="0" smtClean="0"/>
              <a:t>facilitates awareness of and control over underlying heterogeneous network infrastructure.</a:t>
            </a:r>
          </a:p>
          <a:p>
            <a:pPr marL="225425" indent="-225425"/>
            <a:r>
              <a:rPr lang="en-US" sz="1400" dirty="0" smtClean="0"/>
              <a:t>  “</a:t>
            </a:r>
            <a:r>
              <a:rPr lang="en-US" sz="1400" dirty="0" smtClean="0"/>
              <a:t>big switch” abstracts the underlying physical network.</a:t>
            </a:r>
          </a:p>
          <a:p>
            <a:pPr marL="342900" lvl="1" indent="-225425"/>
            <a:r>
              <a:rPr lang="en-US" sz="1000" dirty="0" smtClean="0"/>
              <a:t>DX views network connections through multiple routes and different technologies as a single programmable SDN switch that exposes aggregate state characteristics of the underlying network.</a:t>
            </a:r>
          </a:p>
          <a:p>
            <a:pPr marL="342900" lvl="1" indent="-225425"/>
            <a:r>
              <a:rPr lang="en-US" sz="1000" dirty="0" smtClean="0"/>
              <a:t>This abstraction can incorporate e.g. geo-aware overlays, resilient multicast data delivery, edge fail-over routes, etc</a:t>
            </a:r>
            <a:r>
              <a:rPr lang="en-US" sz="1000" dirty="0" smtClean="0"/>
              <a:t>.</a:t>
            </a: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13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Differentiating messages for different</a:t>
            </a:r>
            <a:r>
              <a:rPr lang="en-US" baseline="0" dirty="0" smtClean="0"/>
              <a:t> subscriptions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76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</a:t>
            </a:r>
            <a:r>
              <a:rPr lang="en-US" baseline="0" dirty="0" smtClean="0"/>
              <a:t>-----</a:t>
            </a:r>
          </a:p>
          <a:p>
            <a:pPr marL="225425" indent="-225425"/>
            <a:r>
              <a:rPr lang="en-US" sz="1400" dirty="0" smtClean="0"/>
              <a:t>Queue </a:t>
            </a:r>
            <a:r>
              <a:rPr lang="en-US" sz="1400" dirty="0" smtClean="0"/>
              <a:t>models allow us to “plug-and-play” different models to account for different scenarios:</a:t>
            </a:r>
          </a:p>
          <a:p>
            <a:pPr marL="346075" lvl="1" indent="-233363">
              <a:tabLst>
                <a:tab pos="284163" algn="l"/>
              </a:tabLst>
            </a:pPr>
            <a:r>
              <a:rPr lang="en-US" sz="1000" dirty="0" smtClean="0"/>
              <a:t>On/Off queues for </a:t>
            </a:r>
            <a:r>
              <a:rPr lang="en-US" sz="1000" dirty="0" err="1" smtClean="0"/>
              <a:t>IoT</a:t>
            </a:r>
            <a:r>
              <a:rPr lang="en-US" sz="1000" dirty="0" smtClean="0"/>
              <a:t> device intermittent connectivity</a:t>
            </a:r>
          </a:p>
          <a:p>
            <a:pPr marL="346075" lvl="1" indent="-233363">
              <a:tabLst>
                <a:tab pos="284163" algn="l"/>
              </a:tabLst>
            </a:pPr>
            <a:r>
              <a:rPr lang="en-US" sz="1000" dirty="0" smtClean="0"/>
              <a:t>Buffer size constraints</a:t>
            </a:r>
          </a:p>
          <a:p>
            <a:pPr marL="346075" lvl="1" indent="-233363">
              <a:tabLst>
                <a:tab pos="284163" algn="l"/>
              </a:tabLst>
            </a:pPr>
            <a:r>
              <a:rPr lang="en-US" sz="1000" dirty="0" smtClean="0"/>
              <a:t>Reliable vs. best-effort transmission</a:t>
            </a:r>
            <a:endParaRPr lang="en-US" sz="1400" dirty="0" smtClean="0"/>
          </a:p>
          <a:p>
            <a:pPr marL="225425" indent="-225425"/>
            <a:r>
              <a:rPr lang="en-US" sz="1400" dirty="0" smtClean="0"/>
              <a:t>Data exchange broker model</a:t>
            </a:r>
          </a:p>
          <a:p>
            <a:pPr marL="346075" lvl="1" indent="-233363"/>
            <a:r>
              <a:rPr lang="en-US" sz="1200" i="1" dirty="0" smtClean="0"/>
              <a:t>In queue </a:t>
            </a:r>
            <a:r>
              <a:rPr lang="en-US" sz="1200" dirty="0" smtClean="0"/>
              <a:t>compares publications to subscriptions, dropping unmatched and forwarding matched ones to subscriber queues and other brokers</a:t>
            </a:r>
          </a:p>
          <a:p>
            <a:pPr marL="346075" lvl="1" indent="-233363"/>
            <a:r>
              <a:rPr lang="en-US" sz="1200" i="1" dirty="0" smtClean="0"/>
              <a:t>Subscriber queues </a:t>
            </a:r>
            <a:r>
              <a:rPr lang="en-US" sz="1200" dirty="0" smtClean="0"/>
              <a:t>forward events to that subscriber’s SDN switch.</a:t>
            </a:r>
            <a:endParaRPr lang="en-US" sz="1400" dirty="0" smtClean="0"/>
          </a:p>
          <a:p>
            <a:pPr marL="225425" indent="-225425"/>
            <a:r>
              <a:rPr lang="en-US" sz="1400" dirty="0" smtClean="0"/>
              <a:t>SDN big switch model</a:t>
            </a:r>
          </a:p>
          <a:p>
            <a:pPr marL="346075" lvl="1" indent="-233363"/>
            <a:r>
              <a:rPr lang="en-US" sz="1200" dirty="0" smtClean="0"/>
              <a:t>Every subscriber connects with one switch; shared channels captured by multiple subscribers on the same switch.</a:t>
            </a:r>
          </a:p>
          <a:p>
            <a:pPr marL="346075" lvl="1" indent="-233363"/>
            <a:r>
              <a:rPr lang="en-US" sz="1200" dirty="0" smtClean="0"/>
              <a:t>Priority queue forwards most important data first to</a:t>
            </a:r>
            <a:r>
              <a:rPr lang="mr-IN" sz="1200" dirty="0" smtClean="0"/>
              <a:t>…</a:t>
            </a:r>
            <a:endParaRPr lang="en-US" sz="1200" dirty="0" smtClean="0"/>
          </a:p>
          <a:p>
            <a:pPr marL="346075" lvl="1" indent="-233363"/>
            <a:r>
              <a:rPr lang="mr-IN" sz="1200" dirty="0" smtClean="0"/>
              <a:t>…</a:t>
            </a:r>
            <a:r>
              <a:rPr lang="en-US" sz="1200" dirty="0" smtClean="0"/>
              <a:t>the multi-class queue captures bandwidth constraints and transmission </a:t>
            </a:r>
            <a:r>
              <a:rPr lang="en-US" sz="1200" dirty="0" smtClean="0"/>
              <a:t>delays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237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828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19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event types</a:t>
            </a:r>
          </a:p>
          <a:p>
            <a:r>
              <a:rPr lang="en-US" dirty="0" smtClean="0"/>
              <a:t>Random variable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655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9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aseline="0" dirty="0" smtClean="0"/>
              <a:t>TODO: </a:t>
            </a:r>
          </a:p>
          <a:p>
            <a:r>
              <a:rPr lang="en-US" sz="1600" baseline="0" dirty="0" smtClean="0"/>
              <a:t>TODO: maybe show a step of abstracting smoke sensors into just ‘observe fire’</a:t>
            </a:r>
          </a:p>
          <a:p>
            <a:r>
              <a:rPr lang="en-US" sz="1600" baseline="0" dirty="0" smtClean="0"/>
              <a:t>TODO: need to get across subscribe/publish idea here</a:t>
            </a:r>
            <a:r>
              <a:rPr lang="mr-IN" sz="1600" baseline="0" dirty="0" smtClean="0"/>
              <a:t>…</a:t>
            </a:r>
            <a:r>
              <a:rPr lang="en-US" sz="1600" baseline="0" dirty="0" smtClean="0"/>
              <a:t> maybe use icons to show another workflow here? E.g. querying for smoke alarms to detect a fire vs. observe a fire event that another service creates by observing the smoke events: DX!</a:t>
            </a:r>
          </a:p>
          <a:p>
            <a:r>
              <a:rPr lang="en-US" sz="1600" baseline="0" dirty="0" smtClean="0"/>
              <a:t>-------</a:t>
            </a:r>
          </a:p>
          <a:p>
            <a:r>
              <a:rPr lang="en-US" sz="1600" baseline="0" dirty="0" smtClean="0"/>
              <a:t>Semantic gap!</a:t>
            </a:r>
          </a:p>
          <a:p>
            <a:r>
              <a:rPr lang="en-US" sz="1600" baseline="0" dirty="0" smtClean="0"/>
              <a:t>separates concerns de-coupling devices and users, locations, even time (observe)</a:t>
            </a:r>
          </a:p>
          <a:p>
            <a:r>
              <a:rPr lang="en-US" sz="1600" baseline="0" dirty="0" smtClean="0"/>
              <a:t>-------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3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846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90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1) improve cloud collection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2) ensures downtime of no more than...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3) improves edge alert delivery by....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4) </a:t>
            </a:r>
            <a:r>
              <a:rPr lang="en-US" dirty="0" err="1" smtClean="0"/>
              <a:t>firedex</a:t>
            </a:r>
            <a:r>
              <a:rPr lang="en-US" dirty="0" smtClean="0"/>
              <a:t> conclusion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700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 Meeting Notes (10/26/18 15:31) -----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maybe a slide that just lists each of the contributions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edge network approach to resilient </a:t>
            </a:r>
            <a:r>
              <a:rPr lang="en-US" dirty="0" err="1" smtClean="0"/>
              <a:t>iot</a:t>
            </a:r>
            <a:r>
              <a:rPr lang="en-US" dirty="0" smtClean="0"/>
              <a:t> data exchange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ideas: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1) improve cloud collection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2) ensures downtime of no more than...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3) improves edge alert delivery by....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4) </a:t>
            </a:r>
            <a:r>
              <a:rPr lang="en-US" dirty="0" err="1" smtClean="0"/>
              <a:t>firedex</a:t>
            </a:r>
            <a:r>
              <a:rPr lang="en-US" dirty="0" smtClean="0"/>
              <a:t> conclusion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44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9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Alert impacted</a:t>
            </a:r>
            <a:r>
              <a:rPr lang="en-US" baseline="0" dirty="0" smtClean="0"/>
              <a:t> people and query if okay (</a:t>
            </a:r>
            <a:r>
              <a:rPr lang="en-US" baseline="0" dirty="0" err="1" smtClean="0"/>
              <a:t>didja</a:t>
            </a:r>
            <a:r>
              <a:rPr lang="en-US" baseline="0" dirty="0" smtClean="0"/>
              <a:t> feel it?)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Activate infrastructure: Stop elevators, (</a:t>
            </a:r>
            <a:r>
              <a:rPr lang="en-US" baseline="0" dirty="0" smtClean="0"/>
              <a:t>sirens, flashing lights for the deaf)</a:t>
            </a:r>
          </a:p>
          <a:p>
            <a:r>
              <a:rPr lang="en-US" baseline="0" dirty="0" smtClean="0"/>
              <a:t>monitor environment: fires, gas </a:t>
            </a:r>
            <a:r>
              <a:rPr lang="en-US" baseline="0" dirty="0" smtClean="0"/>
              <a:t>leaks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E29C8-2366-7343-9ECC-7DEBBEAB81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1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aseline="0" dirty="0" smtClean="0"/>
              <a:t>-------</a:t>
            </a:r>
          </a:p>
          <a:p>
            <a:r>
              <a:rPr lang="en-US" sz="1600" baseline="0" dirty="0" smtClean="0"/>
              <a:t>SPEECH</a:t>
            </a:r>
          </a:p>
          <a:p>
            <a:r>
              <a:rPr lang="en-US" sz="1600" dirty="0" smtClean="0"/>
              <a:t>Edge</a:t>
            </a:r>
            <a:r>
              <a:rPr lang="en-US" sz="1600" baseline="0" dirty="0" smtClean="0"/>
              <a:t> computing is frequently discussed in the context of 5G, whose architecture allows running services nearer to the base stations for</a:t>
            </a:r>
            <a:r>
              <a:rPr lang="mr-IN" sz="1600" baseline="0" dirty="0" smtClean="0"/>
              <a:t>…</a:t>
            </a:r>
            <a:endParaRPr lang="en-US" sz="1600" dirty="0" smtClean="0"/>
          </a:p>
          <a:p>
            <a:r>
              <a:rPr lang="en-US" sz="1600" dirty="0" smtClean="0"/>
              <a:t>Different</a:t>
            </a:r>
            <a:r>
              <a:rPr lang="en-US" sz="1600" baseline="0" dirty="0" smtClean="0"/>
              <a:t> network routes, which may or may not mean entirely different physical network technologies.</a:t>
            </a:r>
          </a:p>
          <a:p>
            <a:r>
              <a:rPr lang="en-US" sz="1600" baseline="0" dirty="0" smtClean="0"/>
              <a:t>-----</a:t>
            </a:r>
            <a:r>
              <a:rPr lang="en-US" sz="1600" baseline="0" dirty="0" smtClean="0"/>
              <a:t>-</a:t>
            </a:r>
            <a:endParaRPr lang="en-US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-----</a:t>
            </a:r>
          </a:p>
          <a:p>
            <a:r>
              <a:rPr lang="en-US" baseline="0" dirty="0" smtClean="0"/>
              <a:t>SPEECH:</a:t>
            </a:r>
          </a:p>
          <a:p>
            <a:r>
              <a:rPr lang="en-US" baseline="0" dirty="0" smtClean="0"/>
              <a:t>Control vs. data plane</a:t>
            </a:r>
            <a:r>
              <a:rPr lang="mr-IN" baseline="0" dirty="0" smtClean="0"/>
              <a:t>…</a:t>
            </a:r>
            <a:r>
              <a:rPr lang="en-US" baseline="0" dirty="0" smtClean="0"/>
              <a:t> </a:t>
            </a:r>
            <a:r>
              <a:rPr lang="en-US" baseline="0" dirty="0" smtClean="0"/>
              <a:t>centralization</a:t>
            </a:r>
          </a:p>
          <a:p>
            <a:r>
              <a:rPr lang="en-US" baseline="0" dirty="0" smtClean="0"/>
              <a:t>SDN </a:t>
            </a:r>
            <a:r>
              <a:rPr lang="en-US" baseline="0" dirty="0" smtClean="0"/>
              <a:t>lets us manage physical network infrastructure with the same abstractions / APIs used for managing virtual networks of cloud services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Centrally viewing network state to optimize the whole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communications network from the SDN controllers, where we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deploy </a:t>
            </a:r>
            <a:r>
              <a:rPr lang="en-US" baseline="0" dirty="0" smtClean="0"/>
              <a:t>network services such as those in our </a:t>
            </a:r>
            <a:r>
              <a:rPr lang="en-US" baseline="0" dirty="0" smtClean="0"/>
              <a:t>proposed m</a:t>
            </a:r>
            <a:r>
              <a:rPr lang="en-US" baseline="0" dirty="0" smtClean="0"/>
              <a:t>/w to centrally manage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networking along with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</a:t>
            </a:r>
            <a:r>
              <a:rPr lang="en-US" baseline="0" dirty="0" smtClean="0"/>
              <a:t>data exchange and application workflows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sounds familiar? SDN-like</a:t>
            </a:r>
            <a:endParaRPr lang="en-US" baseline="0" dirty="0" smtClean="0"/>
          </a:p>
          <a:p>
            <a:r>
              <a:rPr lang="en-US" baseline="0" dirty="0" smtClean="0"/>
              <a:t>------</a:t>
            </a:r>
            <a:r>
              <a:rPr lang="en-US" baseline="0" dirty="0" smtClean="0"/>
              <a:t>-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9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4C17-78DF-9F4E-862B-1868CA5778D7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EBB2-799B-7E46-9A37-D3FEDCA4F51C}" type="datetime4">
              <a:rPr lang="en-US" smtClean="0"/>
              <a:t>November 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8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FACC-BDA7-0346-B496-F1D775014F9D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865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E4FB8-8E41-674D-B048-E9A6FDED01AC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4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D1C5F-AE50-A540-A1D5-476015932DED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ABFF-2ECA-F44C-A401-267811B91112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E296-A178-1A44-9DBE-D2ACF744A1B6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3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5C490-D2BD-BB43-91A4-1C8BC7F4351B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79FE0-1327-0C41-B40A-A70F96845E35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73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31EA-3DB7-7047-AEE3-85BBB13AC5FD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2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9B1B-28E9-934D-9155-261A1BB96771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0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B5D84-38DE-B742-A9F2-D675EE7CE776}" type="datetime4">
              <a:rPr lang="en-US" smtClean="0"/>
              <a:t>November 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hyperlink" Target="https://commsbusiness.co.uk/features/software-defined-networking-sdn-explained/" TargetMode="External"/><Relationship Id="rId8" Type="http://schemas.openxmlformats.org/officeDocument/2006/relationships/image" Target="../media/image76.png"/><Relationship Id="rId9" Type="http://schemas.openxmlformats.org/officeDocument/2006/relationships/image" Target="../media/image8.png"/><Relationship Id="rId10" Type="http://schemas.openxmlformats.org/officeDocument/2006/relationships/image" Target="../media/image19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5" Type="http://schemas.openxmlformats.org/officeDocument/2006/relationships/image" Target="../media/image77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comments" Target="../comments/comment1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20" Type="http://schemas.openxmlformats.org/officeDocument/2006/relationships/image" Target="../media/image25.png"/><Relationship Id="rId21" Type="http://schemas.openxmlformats.org/officeDocument/2006/relationships/image" Target="../media/image73.png"/><Relationship Id="rId22" Type="http://schemas.openxmlformats.org/officeDocument/2006/relationships/image" Target="../media/image74.png"/><Relationship Id="rId23" Type="http://schemas.openxmlformats.org/officeDocument/2006/relationships/image" Target="../media/image75.png"/><Relationship Id="rId24" Type="http://schemas.openxmlformats.org/officeDocument/2006/relationships/image" Target="../media/image83.png"/><Relationship Id="rId25" Type="http://schemas.openxmlformats.org/officeDocument/2006/relationships/image" Target="../media/image84.png"/><Relationship Id="rId10" Type="http://schemas.openxmlformats.org/officeDocument/2006/relationships/image" Target="../media/image33.png"/><Relationship Id="rId11" Type="http://schemas.openxmlformats.org/officeDocument/2006/relationships/image" Target="../media/image28.png"/><Relationship Id="rId12" Type="http://schemas.openxmlformats.org/officeDocument/2006/relationships/image" Target="../media/image77.png"/><Relationship Id="rId13" Type="http://schemas.openxmlformats.org/officeDocument/2006/relationships/image" Target="../media/image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8" Type="http://schemas.openxmlformats.org/officeDocument/2006/relationships/image" Target="../media/image9.png"/><Relationship Id="rId19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49.jpg"/><Relationship Id="rId8" Type="http://schemas.openxmlformats.org/officeDocument/2006/relationships/image" Target="../media/image8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88.png"/><Relationship Id="rId8" Type="http://schemas.openxmlformats.org/officeDocument/2006/relationships/image" Target="../media/image4.png"/><Relationship Id="rId9" Type="http://schemas.openxmlformats.org/officeDocument/2006/relationships/image" Target="../media/image28.png"/><Relationship Id="rId10" Type="http://schemas.openxmlformats.org/officeDocument/2006/relationships/image" Target="../media/image73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33.png"/><Relationship Id="rId5" Type="http://schemas.openxmlformats.org/officeDocument/2006/relationships/image" Target="../media/image73.png"/><Relationship Id="rId6" Type="http://schemas.openxmlformats.org/officeDocument/2006/relationships/image" Target="../media/image28.png"/><Relationship Id="rId7" Type="http://schemas.openxmlformats.org/officeDocument/2006/relationships/image" Target="../media/image77.png"/><Relationship Id="rId8" Type="http://schemas.openxmlformats.org/officeDocument/2006/relationships/image" Target="../media/image70.png"/><Relationship Id="rId9" Type="http://schemas.openxmlformats.org/officeDocument/2006/relationships/image" Target="../media/image8.png"/><Relationship Id="rId10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80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jpg"/><Relationship Id="rId9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hdphoto1.wdp"/><Relationship Id="rId36" Type="http://schemas.openxmlformats.org/officeDocument/2006/relationships/image" Target="../media/image35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jpg"/><Relationship Id="rId13" Type="http://schemas.openxmlformats.org/officeDocument/2006/relationships/image" Target="../media/image13.jp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80.png"/><Relationship Id="rId8" Type="http://schemas.openxmlformats.org/officeDocument/2006/relationships/image" Target="../media/image4.png"/><Relationship Id="rId9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20" Type="http://schemas.openxmlformats.org/officeDocument/2006/relationships/image" Target="../media/image55.jp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jpg"/><Relationship Id="rId24" Type="http://schemas.openxmlformats.org/officeDocument/2006/relationships/image" Target="../media/image59.emf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jpg"/><Relationship Id="rId13" Type="http://schemas.openxmlformats.org/officeDocument/2006/relationships/image" Target="../media/image49.jp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9.pn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9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6.jp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62.png"/><Relationship Id="rId21" Type="http://schemas.openxmlformats.org/officeDocument/2006/relationships/image" Target="../media/image134.jpg"/><Relationship Id="rId22" Type="http://schemas.openxmlformats.org/officeDocument/2006/relationships/image" Target="../media/image15.png"/><Relationship Id="rId23" Type="http://schemas.openxmlformats.org/officeDocument/2006/relationships/image" Target="../media/image74.png"/><Relationship Id="rId24" Type="http://schemas.openxmlformats.org/officeDocument/2006/relationships/image" Target="../media/image75.png"/><Relationship Id="rId25" Type="http://schemas.openxmlformats.org/officeDocument/2006/relationships/image" Target="../media/image135.jpeg"/><Relationship Id="rId26" Type="http://schemas.openxmlformats.org/officeDocument/2006/relationships/image" Target="../media/image77.png"/><Relationship Id="rId27" Type="http://schemas.openxmlformats.org/officeDocument/2006/relationships/image" Target="../media/image136.png"/><Relationship Id="rId28" Type="http://schemas.openxmlformats.org/officeDocument/2006/relationships/image" Target="../media/image82.png"/><Relationship Id="rId29" Type="http://schemas.openxmlformats.org/officeDocument/2006/relationships/image" Target="../media/image137.png"/><Relationship Id="rId30" Type="http://schemas.openxmlformats.org/officeDocument/2006/relationships/image" Target="../media/image79.png"/><Relationship Id="rId10" Type="http://schemas.openxmlformats.org/officeDocument/2006/relationships/image" Target="../media/image22.png"/><Relationship Id="rId11" Type="http://schemas.openxmlformats.org/officeDocument/2006/relationships/image" Target="../media/image25.png"/><Relationship Id="rId12" Type="http://schemas.openxmlformats.org/officeDocument/2006/relationships/image" Target="../media/image128.jpeg"/><Relationship Id="rId13" Type="http://schemas.openxmlformats.org/officeDocument/2006/relationships/image" Target="../media/image129.png"/><Relationship Id="rId14" Type="http://schemas.openxmlformats.org/officeDocument/2006/relationships/image" Target="../media/image130.png"/><Relationship Id="rId15" Type="http://schemas.openxmlformats.org/officeDocument/2006/relationships/image" Target="../media/image131.png"/><Relationship Id="rId16" Type="http://schemas.openxmlformats.org/officeDocument/2006/relationships/image" Target="../media/image33.png"/><Relationship Id="rId17" Type="http://schemas.openxmlformats.org/officeDocument/2006/relationships/image" Target="../media/image132.jpg"/><Relationship Id="rId18" Type="http://schemas.openxmlformats.org/officeDocument/2006/relationships/image" Target="../media/image7.png"/><Relationship Id="rId19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png"/><Relationship Id="rId4" Type="http://schemas.openxmlformats.org/officeDocument/2006/relationships/image" Target="../media/image81.png"/><Relationship Id="rId5" Type="http://schemas.openxmlformats.org/officeDocument/2006/relationships/image" Target="../media/image127.png"/><Relationship Id="rId6" Type="http://schemas.openxmlformats.org/officeDocument/2006/relationships/image" Target="../media/image65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20" Type="http://schemas.openxmlformats.org/officeDocument/2006/relationships/image" Target="../media/image139.png"/><Relationship Id="rId21" Type="http://schemas.openxmlformats.org/officeDocument/2006/relationships/image" Target="../media/image140.png"/><Relationship Id="rId22" Type="http://schemas.openxmlformats.org/officeDocument/2006/relationships/image" Target="../media/image141.png"/><Relationship Id="rId23" Type="http://schemas.openxmlformats.org/officeDocument/2006/relationships/image" Target="../media/image142.png"/><Relationship Id="rId24" Type="http://schemas.openxmlformats.org/officeDocument/2006/relationships/image" Target="../media/image143.png"/><Relationship Id="rId25" Type="http://schemas.openxmlformats.org/officeDocument/2006/relationships/image" Target="../media/image84.png"/><Relationship Id="rId26" Type="http://schemas.openxmlformats.org/officeDocument/2006/relationships/image" Target="../media/image19.png"/><Relationship Id="rId10" Type="http://schemas.openxmlformats.org/officeDocument/2006/relationships/image" Target="../media/image137.png"/><Relationship Id="rId11" Type="http://schemas.openxmlformats.org/officeDocument/2006/relationships/image" Target="../media/image23.png"/><Relationship Id="rId12" Type="http://schemas.openxmlformats.org/officeDocument/2006/relationships/image" Target="../media/image131.png"/><Relationship Id="rId13" Type="http://schemas.openxmlformats.org/officeDocument/2006/relationships/image" Target="../media/image25.png"/><Relationship Id="rId14" Type="http://schemas.openxmlformats.org/officeDocument/2006/relationships/image" Target="../media/image136.png"/><Relationship Id="rId15" Type="http://schemas.openxmlformats.org/officeDocument/2006/relationships/image" Target="../media/image62.png"/><Relationship Id="rId16" Type="http://schemas.openxmlformats.org/officeDocument/2006/relationships/image" Target="../media/image127.png"/><Relationship Id="rId17" Type="http://schemas.openxmlformats.org/officeDocument/2006/relationships/image" Target="../media/image128.jpeg"/><Relationship Id="rId18" Type="http://schemas.openxmlformats.org/officeDocument/2006/relationships/image" Target="../media/image33.png"/><Relationship Id="rId19" Type="http://schemas.openxmlformats.org/officeDocument/2006/relationships/image" Target="../media/image13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png"/><Relationship Id="rId4" Type="http://schemas.openxmlformats.org/officeDocument/2006/relationships/image" Target="../media/image7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83.png"/><Relationship Id="rId15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Relationship Id="rId7" Type="http://schemas.openxmlformats.org/officeDocument/2006/relationships/image" Target="../media/image77.png"/><Relationship Id="rId8" Type="http://schemas.openxmlformats.org/officeDocument/2006/relationships/image" Target="../media/image9.png"/><Relationship Id="rId9" Type="http://schemas.openxmlformats.org/officeDocument/2006/relationships/image" Target="../media/image70.png"/><Relationship Id="rId10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64.png"/><Relationship Id="rId7" Type="http://schemas.openxmlformats.org/officeDocument/2006/relationships/image" Target="../media/image9.png"/><Relationship Id="rId8" Type="http://schemas.openxmlformats.org/officeDocument/2006/relationships/image" Target="../media/image19.png"/><Relationship Id="rId9" Type="http://schemas.openxmlformats.org/officeDocument/2006/relationships/image" Target="../media/image8.png"/><Relationship Id="rId10" Type="http://schemas.openxmlformats.org/officeDocument/2006/relationships/image" Target="../media/image5.png"/><Relationship Id="rId11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jpg"/><Relationship Id="rId9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hdphoto1.wdp"/><Relationship Id="rId36" Type="http://schemas.openxmlformats.org/officeDocument/2006/relationships/image" Target="../media/image35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jpg"/><Relationship Id="rId13" Type="http://schemas.openxmlformats.org/officeDocument/2006/relationships/image" Target="../media/image13.jp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66.png"/><Relationship Id="rId41" Type="http://schemas.openxmlformats.org/officeDocument/2006/relationships/image" Target="../media/image67.jpg"/><Relationship Id="rId42" Type="http://schemas.openxmlformats.org/officeDocument/2006/relationships/image" Target="../media/image68.png"/><Relationship Id="rId43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71.png"/><Relationship Id="rId21" Type="http://schemas.openxmlformats.org/officeDocument/2006/relationships/image" Target="../media/image3.png"/><Relationship Id="rId22" Type="http://schemas.openxmlformats.org/officeDocument/2006/relationships/image" Target="../media/image72.jpg"/><Relationship Id="rId23" Type="http://schemas.openxmlformats.org/officeDocument/2006/relationships/image" Target="../media/image26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8.png"/><Relationship Id="rId16" Type="http://schemas.openxmlformats.org/officeDocument/2006/relationships/image" Target="../media/image32.jpg"/><Relationship Id="rId17" Type="http://schemas.openxmlformats.org/officeDocument/2006/relationships/image" Target="../media/image33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70.png"/><Relationship Id="rId6" Type="http://schemas.openxmlformats.org/officeDocument/2006/relationships/image" Target="../media/image13.jpg"/><Relationship Id="rId7" Type="http://schemas.openxmlformats.org/officeDocument/2006/relationships/image" Target="../media/image16.png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mmunity_infrastru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1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1027" y="923707"/>
            <a:ext cx="8807622" cy="1293645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 cmpd="thinThick">
            <a:noFill/>
            <a:miter lim="800000"/>
          </a:ln>
        </p:spPr>
        <p:txBody>
          <a:bodyPr vert="horz" lIns="91440" tIns="45720" rIns="91440" bIns="0" rtlCol="0" anchor="ctr" anchorCtr="0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glow rad="88900">
                    <a:schemeClr val="tx1">
                      <a:alpha val="60000"/>
                    </a:schemeClr>
                  </a:glow>
                </a:effectLst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4000" dirty="0"/>
              <a:t>resilient Communications Middleware </a:t>
            </a:r>
            <a:r>
              <a:rPr lang="en-US" sz="4000" dirty="0" smtClean="0"/>
              <a:t>for </a:t>
            </a:r>
            <a:r>
              <a:rPr lang="en-US" sz="4000" dirty="0" err="1" smtClean="0"/>
              <a:t>IoT</a:t>
            </a:r>
            <a:r>
              <a:rPr lang="en-US" sz="4000" dirty="0" smtClean="0"/>
              <a:t> Data Exchange</a:t>
            </a:r>
            <a:endParaRPr lang="en-US" sz="40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71600" y="2468019"/>
            <a:ext cx="6400800" cy="100966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600" b="0" i="0" kern="1200" cap="none" spc="0" baseline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Kyle E. Benson</a:t>
            </a:r>
          </a:p>
          <a:p>
            <a:r>
              <a:rPr lang="en-US" sz="1800" i="1" dirty="0" smtClean="0">
                <a:solidFill>
                  <a:schemeClr val="tx1"/>
                </a:solidFill>
              </a:rPr>
              <a:t>University of California, Irvine</a:t>
            </a:r>
          </a:p>
          <a:p>
            <a:r>
              <a:rPr lang="en-US" sz="1800" i="1" dirty="0" smtClean="0">
                <a:solidFill>
                  <a:schemeClr val="tx1"/>
                </a:solidFill>
              </a:rPr>
              <a:t>Under advisement of </a:t>
            </a:r>
            <a:r>
              <a:rPr lang="en-US" sz="1800" i="1" dirty="0" err="1" smtClean="0">
                <a:solidFill>
                  <a:schemeClr val="tx1"/>
                </a:solidFill>
              </a:rPr>
              <a:t>Nalini</a:t>
            </a:r>
            <a:r>
              <a:rPr lang="en-US" sz="1800" i="1" dirty="0" smtClean="0">
                <a:solidFill>
                  <a:schemeClr val="tx1"/>
                </a:solidFill>
              </a:rPr>
              <a:t> </a:t>
            </a:r>
            <a:r>
              <a:rPr lang="en-US" sz="1800" i="1" dirty="0" err="1" smtClean="0">
                <a:solidFill>
                  <a:schemeClr val="tx1"/>
                </a:solidFill>
              </a:rPr>
              <a:t>Venkatasubramanian</a:t>
            </a:r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7" name="Picture 6" descr="uci_seal_solid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167516"/>
            <a:ext cx="1303781" cy="9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Software-Defined Networking (SDN)</a:t>
            </a:r>
            <a:endParaRPr lang="en-US" dirty="0"/>
          </a:p>
        </p:txBody>
      </p:sp>
      <p:pic>
        <p:nvPicPr>
          <p:cNvPr id="39" name="Picture 38" descr="net switch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86" y="2358790"/>
            <a:ext cx="1845646" cy="9442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784489" y="2905596"/>
            <a:ext cx="1812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</a:t>
            </a:r>
            <a:r>
              <a:rPr lang="en-US" sz="1400" dirty="0" smtClean="0"/>
              <a:t>irtual net abstraction</a:t>
            </a:r>
            <a:endParaRPr lang="en-US" sz="1400" dirty="0"/>
          </a:p>
        </p:txBody>
      </p:sp>
      <p:cxnSp>
        <p:nvCxnSpPr>
          <p:cNvPr id="41" name="Straight Connector 40"/>
          <p:cNvCxnSpPr>
            <a:endCxn id="40" idx="3"/>
          </p:cNvCxnSpPr>
          <p:nvPr/>
        </p:nvCxnSpPr>
        <p:spPr>
          <a:xfrm flipH="1" flipV="1">
            <a:off x="7596932" y="3059485"/>
            <a:ext cx="826258" cy="838331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40" idx="1"/>
          </p:cNvCxnSpPr>
          <p:nvPr/>
        </p:nvCxnSpPr>
        <p:spPr>
          <a:xfrm flipV="1">
            <a:off x="5141784" y="3059485"/>
            <a:ext cx="642705" cy="911553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068031" y="3403845"/>
            <a:ext cx="3471861" cy="1521254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endCxn id="46" idx="6"/>
          </p:cNvCxnSpPr>
          <p:nvPr/>
        </p:nvCxnSpPr>
        <p:spPr>
          <a:xfrm>
            <a:off x="7859707" y="4046391"/>
            <a:ext cx="680185" cy="118081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2888" y="3584599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Arrow Connector 225"/>
          <p:cNvCxnSpPr>
            <a:stCxn id="59" idx="1"/>
            <a:endCxn id="68" idx="5"/>
          </p:cNvCxnSpPr>
          <p:nvPr/>
        </p:nvCxnSpPr>
        <p:spPr>
          <a:xfrm flipH="1" flipV="1">
            <a:off x="5852113" y="4381116"/>
            <a:ext cx="1236107" cy="6080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225"/>
          <p:cNvCxnSpPr>
            <a:stCxn id="63" idx="0"/>
            <a:endCxn id="48" idx="2"/>
          </p:cNvCxnSpPr>
          <p:nvPr/>
        </p:nvCxnSpPr>
        <p:spPr>
          <a:xfrm flipH="1" flipV="1">
            <a:off x="6181589" y="3873182"/>
            <a:ext cx="319135" cy="12031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199" y="3555035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8220" y="4297633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Arrow Connector 225"/>
          <p:cNvCxnSpPr>
            <a:stCxn id="59" idx="0"/>
            <a:endCxn id="58" idx="2"/>
          </p:cNvCxnSpPr>
          <p:nvPr/>
        </p:nvCxnSpPr>
        <p:spPr>
          <a:xfrm flipH="1" flipV="1">
            <a:off x="6849900" y="3843618"/>
            <a:ext cx="427021" cy="45401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25"/>
          <p:cNvCxnSpPr>
            <a:stCxn id="48" idx="1"/>
            <a:endCxn id="68" idx="0"/>
          </p:cNvCxnSpPr>
          <p:nvPr/>
        </p:nvCxnSpPr>
        <p:spPr>
          <a:xfrm flipH="1">
            <a:off x="5676654" y="3728891"/>
            <a:ext cx="316234" cy="16379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25"/>
          <p:cNvCxnSpPr>
            <a:stCxn id="48" idx="3"/>
            <a:endCxn id="58" idx="1"/>
          </p:cNvCxnSpPr>
          <p:nvPr/>
        </p:nvCxnSpPr>
        <p:spPr>
          <a:xfrm flipV="1">
            <a:off x="6370289" y="3699327"/>
            <a:ext cx="290910" cy="2956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023" y="3993493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Arrow Connector 225"/>
          <p:cNvCxnSpPr>
            <a:stCxn id="63" idx="3"/>
            <a:endCxn id="59" idx="0"/>
          </p:cNvCxnSpPr>
          <p:nvPr/>
        </p:nvCxnSpPr>
        <p:spPr>
          <a:xfrm>
            <a:off x="6689424" y="4137785"/>
            <a:ext cx="587497" cy="15984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8" idx="2"/>
            <a:endCxn id="46" idx="2"/>
          </p:cNvCxnSpPr>
          <p:nvPr/>
        </p:nvCxnSpPr>
        <p:spPr>
          <a:xfrm flipH="1" flipV="1">
            <a:off x="5068031" y="4164472"/>
            <a:ext cx="360485" cy="14331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225"/>
          <p:cNvCxnSpPr>
            <a:stCxn id="71" idx="1"/>
            <a:endCxn id="58" idx="3"/>
          </p:cNvCxnSpPr>
          <p:nvPr/>
        </p:nvCxnSpPr>
        <p:spPr>
          <a:xfrm flipH="1" flipV="1">
            <a:off x="7038600" y="3699327"/>
            <a:ext cx="295556" cy="15879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225"/>
          <p:cNvCxnSpPr>
            <a:stCxn id="69" idx="4"/>
            <a:endCxn id="59" idx="3"/>
          </p:cNvCxnSpPr>
          <p:nvPr/>
        </p:nvCxnSpPr>
        <p:spPr>
          <a:xfrm flipH="1">
            <a:off x="7465621" y="4188287"/>
            <a:ext cx="131311" cy="253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5428516" y="3892688"/>
            <a:ext cx="496275" cy="572229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70" name="Picture 69" descr="wifi rou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3" y="4021760"/>
            <a:ext cx="327848" cy="359487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7334156" y="3542328"/>
            <a:ext cx="525551" cy="645959"/>
            <a:chOff x="7073702" y="3755329"/>
            <a:chExt cx="525551" cy="645959"/>
          </a:xfrm>
        </p:grpSpPr>
        <p:sp>
          <p:nvSpPr>
            <p:cNvPr id="69" name="Oval 68"/>
            <p:cNvSpPr/>
            <p:nvPr/>
          </p:nvSpPr>
          <p:spPr>
            <a:xfrm>
              <a:off x="7073702" y="3755329"/>
              <a:ext cx="525551" cy="645959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20650" algn="ctr"/>
              <a:endParaRPr lang="en-US" dirty="0"/>
            </a:p>
          </p:txBody>
        </p:sp>
        <p:pic>
          <p:nvPicPr>
            <p:cNvPr id="71" name="Picture 70" descr="RadioTowe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702" y="3826744"/>
              <a:ext cx="525551" cy="488763"/>
            </a:xfrm>
            <a:prstGeom prst="rect">
              <a:avLst/>
            </a:prstGeom>
          </p:spPr>
        </p:pic>
      </p:grpSp>
      <p:sp>
        <p:nvSpPr>
          <p:cNvPr id="121" name="Rectangle 120"/>
          <p:cNvSpPr/>
          <p:nvPr/>
        </p:nvSpPr>
        <p:spPr>
          <a:xfrm>
            <a:off x="680720" y="3921760"/>
            <a:ext cx="3779520" cy="93122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80720" y="2170743"/>
            <a:ext cx="3779520" cy="1458305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80720" y="843279"/>
            <a:ext cx="3779520" cy="101600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ounded Rectangle 123"/>
          <p:cNvSpPr/>
          <p:nvPr/>
        </p:nvSpPr>
        <p:spPr>
          <a:xfrm>
            <a:off x="1189218" y="999153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1119891" y="1058905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1042284" y="1119141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6977" y="1095392"/>
            <a:ext cx="1038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VPN, </a:t>
            </a:r>
            <a:r>
              <a:rPr lang="en-US" sz="1600" dirty="0" err="1" smtClean="0"/>
              <a:t>QoS</a:t>
            </a:r>
            <a:r>
              <a:rPr lang="en-US" sz="1600" dirty="0" smtClean="0"/>
              <a:t>, security</a:t>
            </a:r>
            <a:endParaRPr lang="en-US" sz="1600" dirty="0"/>
          </a:p>
        </p:txBody>
      </p:sp>
      <p:sp>
        <p:nvSpPr>
          <p:cNvPr id="128" name="Rounded Rectangle 127"/>
          <p:cNvSpPr/>
          <p:nvPr/>
        </p:nvSpPr>
        <p:spPr>
          <a:xfrm>
            <a:off x="1180939" y="2388160"/>
            <a:ext cx="1100778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111612" y="2447912"/>
            <a:ext cx="1100778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034005" y="2508148"/>
            <a:ext cx="1100778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18697" y="2484399"/>
            <a:ext cx="11160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 Controllers</a:t>
            </a:r>
            <a:endParaRPr lang="en-US" sz="1600" dirty="0"/>
          </a:p>
        </p:txBody>
      </p:sp>
      <p:sp>
        <p:nvSpPr>
          <p:cNvPr id="132" name="Rounded Rectangle 131"/>
          <p:cNvSpPr/>
          <p:nvPr/>
        </p:nvSpPr>
        <p:spPr>
          <a:xfrm>
            <a:off x="1189219" y="4046391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119892" y="4106143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042285" y="4166379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026977" y="4142630"/>
            <a:ext cx="9562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Virtual</a:t>
            </a:r>
          </a:p>
          <a:p>
            <a:pPr algn="ctr"/>
            <a:r>
              <a:rPr lang="en-US" sz="1600" dirty="0" smtClean="0"/>
              <a:t>Switches</a:t>
            </a:r>
            <a:endParaRPr lang="en-US" sz="1600" dirty="0"/>
          </a:p>
        </p:txBody>
      </p:sp>
      <p:sp>
        <p:nvSpPr>
          <p:cNvPr id="136" name="Rounded Rectangle 135"/>
          <p:cNvSpPr/>
          <p:nvPr/>
        </p:nvSpPr>
        <p:spPr>
          <a:xfrm>
            <a:off x="3170419" y="4041546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3101092" y="4101298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3023485" y="4161534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008177" y="4137785"/>
            <a:ext cx="9562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Physical</a:t>
            </a:r>
          </a:p>
          <a:p>
            <a:pPr algn="ctr"/>
            <a:r>
              <a:rPr lang="en-US" sz="1600" dirty="0" smtClean="0"/>
              <a:t>Switches</a:t>
            </a:r>
            <a:endParaRPr lang="en-US" sz="1600" dirty="0"/>
          </a:p>
        </p:txBody>
      </p:sp>
      <p:sp>
        <p:nvSpPr>
          <p:cNvPr id="140" name="TextBox 139"/>
          <p:cNvSpPr txBox="1"/>
          <p:nvPr/>
        </p:nvSpPr>
        <p:spPr>
          <a:xfrm>
            <a:off x="2567509" y="3620816"/>
            <a:ext cx="960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</a:t>
            </a:r>
            <a:r>
              <a:rPr lang="en-US" sz="1200" dirty="0" smtClean="0"/>
              <a:t>nified APIs</a:t>
            </a:r>
            <a:endParaRPr lang="en-US" sz="1200" dirty="0"/>
          </a:p>
        </p:txBody>
      </p:sp>
      <p:cxnSp>
        <p:nvCxnSpPr>
          <p:cNvPr id="141" name="Curved Connector 82"/>
          <p:cNvCxnSpPr>
            <a:stCxn id="122" idx="2"/>
            <a:endCxn id="121" idx="0"/>
          </p:cNvCxnSpPr>
          <p:nvPr/>
        </p:nvCxnSpPr>
        <p:spPr>
          <a:xfrm>
            <a:off x="2570480" y="3629048"/>
            <a:ext cx="0" cy="29271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 rot="16200000">
            <a:off x="-155785" y="2668694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Control Plane</a:t>
            </a:r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123024" y="4232739"/>
            <a:ext cx="1268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Plane</a:t>
            </a: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55784" y="1191997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Net. Services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57592" y="3190394"/>
            <a:ext cx="3054299" cy="314805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042285" y="3166645"/>
            <a:ext cx="307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Global Network </a:t>
            </a:r>
            <a:r>
              <a:rPr lang="en-US" sz="1600" dirty="0" smtClean="0"/>
              <a:t>State</a:t>
            </a:r>
            <a:endParaRPr lang="en-US" sz="1600" dirty="0"/>
          </a:p>
        </p:txBody>
      </p:sp>
      <p:cxnSp>
        <p:nvCxnSpPr>
          <p:cNvPr id="147" name="Curved Connector 82"/>
          <p:cNvCxnSpPr/>
          <p:nvPr/>
        </p:nvCxnSpPr>
        <p:spPr>
          <a:xfrm flipV="1">
            <a:off x="3495539" y="3505199"/>
            <a:ext cx="0" cy="40084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/>
          <p:cNvSpPr/>
          <p:nvPr/>
        </p:nvSpPr>
        <p:spPr>
          <a:xfrm>
            <a:off x="2883153" y="2484399"/>
            <a:ext cx="132867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876125" y="2456468"/>
            <a:ext cx="13357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Local </a:t>
            </a:r>
            <a:r>
              <a:rPr lang="en-US" sz="1600" dirty="0" err="1" smtClean="0"/>
              <a:t>IoT</a:t>
            </a:r>
            <a:r>
              <a:rPr lang="en-US" sz="1600" dirty="0" smtClean="0"/>
              <a:t> Controller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933748" y="1042605"/>
            <a:ext cx="123391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918439" y="1018856"/>
            <a:ext cx="12510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Proposed Middleware</a:t>
            </a:r>
            <a:endParaRPr lang="en-US" sz="1600" dirty="0"/>
          </a:p>
        </p:txBody>
      </p:sp>
      <p:sp>
        <p:nvSpPr>
          <p:cNvPr id="152" name="TextBox 151"/>
          <p:cNvSpPr txBox="1"/>
          <p:nvPr/>
        </p:nvSpPr>
        <p:spPr>
          <a:xfrm>
            <a:off x="2451044" y="2532558"/>
            <a:ext cx="32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/>
              <a:t>…</a:t>
            </a:r>
            <a:endParaRPr lang="en-US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2410404" y="4189417"/>
            <a:ext cx="32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/>
              <a:t>…</a:t>
            </a:r>
            <a:endParaRPr lang="en-US" b="1" dirty="0"/>
          </a:p>
        </p:txBody>
      </p:sp>
      <p:sp>
        <p:nvSpPr>
          <p:cNvPr id="154" name="TextBox 153"/>
          <p:cNvSpPr txBox="1"/>
          <p:nvPr/>
        </p:nvSpPr>
        <p:spPr>
          <a:xfrm>
            <a:off x="2369764" y="1143737"/>
            <a:ext cx="32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/>
              <a:t>…</a:t>
            </a:r>
            <a:endParaRPr lang="en-US" b="1" dirty="0"/>
          </a:p>
        </p:txBody>
      </p:sp>
      <p:sp>
        <p:nvSpPr>
          <p:cNvPr id="155" name="TextBox 154"/>
          <p:cNvSpPr txBox="1"/>
          <p:nvPr/>
        </p:nvSpPr>
        <p:spPr>
          <a:xfrm>
            <a:off x="1704882" y="1859280"/>
            <a:ext cx="1492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Various          APIs</a:t>
            </a:r>
            <a:endParaRPr lang="en-US" sz="1200" dirty="0"/>
          </a:p>
        </p:txBody>
      </p:sp>
      <p:cxnSp>
        <p:nvCxnSpPr>
          <p:cNvPr id="156" name="Curved Connector 82"/>
          <p:cNvCxnSpPr/>
          <p:nvPr/>
        </p:nvCxnSpPr>
        <p:spPr>
          <a:xfrm>
            <a:off x="1510545" y="1867512"/>
            <a:ext cx="0" cy="29271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82"/>
          <p:cNvCxnSpPr/>
          <p:nvPr/>
        </p:nvCxnSpPr>
        <p:spPr>
          <a:xfrm>
            <a:off x="2451044" y="1867512"/>
            <a:ext cx="0" cy="29271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82"/>
          <p:cNvCxnSpPr>
            <a:stCxn id="151" idx="2"/>
            <a:endCxn id="149" idx="0"/>
          </p:cNvCxnSpPr>
          <p:nvPr/>
        </p:nvCxnSpPr>
        <p:spPr>
          <a:xfrm>
            <a:off x="3543977" y="1603632"/>
            <a:ext cx="0" cy="85283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Content Placeholder 2"/>
          <p:cNvSpPr txBox="1">
            <a:spLocks/>
          </p:cNvSpPr>
          <p:nvPr/>
        </p:nvSpPr>
        <p:spPr>
          <a:xfrm>
            <a:off x="6220460" y="2320886"/>
            <a:ext cx="1117600" cy="26288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hlinkClick r:id="rId7"/>
              </a:rPr>
              <a:t>source: Dungay 2016</a:t>
            </a:r>
            <a:endParaRPr lang="en-US" dirty="0"/>
          </a:p>
        </p:txBody>
      </p:sp>
      <p:pic>
        <p:nvPicPr>
          <p:cNvPr id="160" name="Picture 159" descr="sdn_ctrl_plan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80" y="824135"/>
            <a:ext cx="3695700" cy="1534655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5924791" y="4508436"/>
            <a:ext cx="1812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hysical infrastructure</a:t>
            </a:r>
            <a:endParaRPr lang="en-US" sz="1400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9516" y="1378196"/>
            <a:ext cx="501168" cy="403622"/>
          </a:xfrm>
          <a:prstGeom prst="rect">
            <a:avLst/>
          </a:prstGeom>
        </p:spPr>
      </p:pic>
      <p:pic>
        <p:nvPicPr>
          <p:cNvPr id="74" name="Picture 2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92" y="1378196"/>
            <a:ext cx="700109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Curved Connector 129"/>
          <p:cNvCxnSpPr>
            <a:stCxn id="72" idx="0"/>
            <a:endCxn id="76" idx="1"/>
          </p:cNvCxnSpPr>
          <p:nvPr/>
        </p:nvCxnSpPr>
        <p:spPr>
          <a:xfrm rot="5400000" flipH="1" flipV="1">
            <a:off x="5131853" y="1093253"/>
            <a:ext cx="223191" cy="346696"/>
          </a:xfrm>
          <a:prstGeom prst="curved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237" descr="magnifying_glas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96" y="943082"/>
            <a:ext cx="507995" cy="42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Curved Connector 129"/>
          <p:cNvCxnSpPr>
            <a:stCxn id="76" idx="3"/>
            <a:endCxn id="74" idx="0"/>
          </p:cNvCxnSpPr>
          <p:nvPr/>
        </p:nvCxnSpPr>
        <p:spPr>
          <a:xfrm>
            <a:off x="5924791" y="1155005"/>
            <a:ext cx="350056" cy="223191"/>
          </a:xfrm>
          <a:prstGeom prst="curved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61517" y="1716659"/>
            <a:ext cx="1808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 workflows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89424" y="800063"/>
            <a:ext cx="2109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/>
              <a:t>Like Zhang </a:t>
            </a:r>
            <a:r>
              <a:rPr lang="en-US" sz="1200" dirty="0" smtClean="0"/>
              <a:t>2013’s “big idea</a:t>
            </a:r>
            <a:r>
              <a:rPr lang="en-US" sz="1200" dirty="0" smtClean="0"/>
              <a:t>” paper </a:t>
            </a:r>
            <a:r>
              <a:rPr lang="en-US" sz="1200" dirty="0" smtClean="0"/>
              <a:t>proposed </a:t>
            </a:r>
            <a:r>
              <a:rPr lang="en-US" sz="1200" b="1" dirty="0" smtClean="0"/>
              <a:t>SDN-like </a:t>
            </a:r>
            <a:r>
              <a:rPr lang="en-US" sz="1200" dirty="0" smtClean="0"/>
              <a:t>logically-centralized control of </a:t>
            </a:r>
            <a:r>
              <a:rPr lang="en-US" sz="1200" dirty="0" smtClean="0"/>
              <a:t>pub/sub</a:t>
            </a:r>
            <a:r>
              <a:rPr lang="en-US" sz="1200" dirty="0" smtClean="0"/>
              <a:t> in combination with SDN.</a:t>
            </a:r>
            <a:endParaRPr lang="en-US" sz="1200" dirty="0" smtClean="0"/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ym typeface="Wingdings"/>
              </a:rPr>
              <a:t>Our proposal improves </a:t>
            </a:r>
            <a:r>
              <a:rPr lang="en-US" sz="1200" dirty="0" smtClean="0"/>
              <a:t>network</a:t>
            </a:r>
            <a:r>
              <a:rPr lang="en-US" sz="1200" dirty="0" smtClean="0"/>
              <a:t>-</a:t>
            </a:r>
            <a:r>
              <a:rPr lang="en-US" sz="1200" dirty="0" smtClean="0"/>
              <a:t>awareness, control, and resilience.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713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 animBg="1"/>
      <p:bldP spid="6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/>
      <p:bldP spid="128" grpId="0" animBg="1"/>
      <p:bldP spid="129" grpId="0" animBg="1"/>
      <p:bldP spid="130" grpId="0" animBg="1"/>
      <p:bldP spid="131" grpId="0"/>
      <p:bldP spid="132" grpId="0" animBg="1"/>
      <p:bldP spid="133" grpId="0" animBg="1"/>
      <p:bldP spid="134" grpId="0" animBg="1"/>
      <p:bldP spid="135" grpId="0"/>
      <p:bldP spid="136" grpId="0" animBg="1"/>
      <p:bldP spid="137" grpId="0" animBg="1"/>
      <p:bldP spid="138" grpId="0" animBg="1"/>
      <p:bldP spid="139" grpId="0"/>
      <p:bldP spid="140" grpId="0"/>
      <p:bldP spid="142" grpId="0"/>
      <p:bldP spid="143" grpId="0"/>
      <p:bldP spid="144" grpId="0"/>
      <p:bldP spid="145" grpId="0" animBg="1"/>
      <p:bldP spid="146" grpId="0"/>
      <p:bldP spid="148" grpId="0" animBg="1"/>
      <p:bldP spid="149" grpId="0"/>
      <p:bldP spid="150" grpId="0" animBg="1"/>
      <p:bldP spid="151" grpId="0"/>
      <p:bldP spid="152" grpId="0"/>
      <p:bldP spid="153" grpId="0"/>
      <p:bldP spid="154" grpId="0"/>
      <p:bldP spid="155" grpId="0"/>
      <p:bldP spid="159" grpId="0" build="p"/>
      <p:bldP spid="162" grpId="0"/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/>
          <p:cNvSpPr/>
          <p:nvPr/>
        </p:nvSpPr>
        <p:spPr>
          <a:xfrm>
            <a:off x="3382353" y="3517516"/>
            <a:ext cx="5498915" cy="1455408"/>
          </a:xfrm>
          <a:prstGeom prst="parallelogram">
            <a:avLst>
              <a:gd name="adj" fmla="val 83315"/>
            </a:avLst>
          </a:prstGeom>
          <a:solidFill>
            <a:schemeClr val="accent2">
              <a:lumMod val="75000"/>
              <a:alpha val="49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 flipV="1">
            <a:off x="6963561" y="4084596"/>
            <a:ext cx="319750" cy="48782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9" idx="2"/>
          </p:cNvCxnSpPr>
          <p:nvPr/>
        </p:nvCxnSpPr>
        <p:spPr>
          <a:xfrm flipV="1">
            <a:off x="5231954" y="4024743"/>
            <a:ext cx="262591" cy="583288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5231954" y="4288494"/>
            <a:ext cx="2049723" cy="639076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>
            <a:off x="3382353" y="1831735"/>
            <a:ext cx="5498915" cy="1455290"/>
          </a:xfrm>
          <a:prstGeom prst="parallelogram">
            <a:avLst>
              <a:gd name="adj" fmla="val 88072"/>
            </a:avLst>
          </a:prstGeom>
          <a:solidFill>
            <a:schemeClr val="accent3"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1780746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Proposed Approach</a:t>
            </a:r>
            <a:endParaRPr lang="en-US" sz="2800" dirty="0"/>
          </a:p>
        </p:txBody>
      </p:sp>
      <p:sp>
        <p:nvSpPr>
          <p:cNvPr id="50" name="Content Placeholder 49"/>
          <p:cNvSpPr>
            <a:spLocks noGrp="1"/>
          </p:cNvSpPr>
          <p:nvPr>
            <p:ph idx="1"/>
          </p:nvPr>
        </p:nvSpPr>
        <p:spPr>
          <a:xfrm>
            <a:off x="391299" y="1200151"/>
            <a:ext cx="2877107" cy="3394472"/>
          </a:xfrm>
        </p:spPr>
        <p:txBody>
          <a:bodyPr>
            <a:normAutofit/>
          </a:bodyPr>
          <a:lstStyle/>
          <a:p>
            <a:pPr marL="225425" indent="-225425"/>
            <a:r>
              <a:rPr lang="en-US" sz="1400" dirty="0"/>
              <a:t>M</a:t>
            </a:r>
            <a:r>
              <a:rPr lang="en-US" sz="1400" dirty="0" smtClean="0"/>
              <a:t>iddleware extends </a:t>
            </a:r>
            <a:r>
              <a:rPr lang="en-US" sz="1400" dirty="0"/>
              <a:t>existing </a:t>
            </a:r>
            <a:r>
              <a:rPr lang="en-US" sz="1400" dirty="0" err="1"/>
              <a:t>IoT</a:t>
            </a:r>
            <a:r>
              <a:rPr lang="en-US" sz="1400" dirty="0"/>
              <a:t> Data Exchange solutions </a:t>
            </a:r>
            <a:r>
              <a:rPr lang="en-US" sz="1400" dirty="0" smtClean="0"/>
              <a:t>for enhanced </a:t>
            </a:r>
            <a:r>
              <a:rPr lang="en-US" sz="1400" b="1" dirty="0" smtClean="0"/>
              <a:t>resilience</a:t>
            </a:r>
            <a:r>
              <a:rPr lang="en-US" sz="1400" dirty="0" smtClean="0"/>
              <a:t>.</a:t>
            </a:r>
          </a:p>
          <a:p>
            <a:pPr marL="225425" indent="-225425"/>
            <a:r>
              <a:rPr lang="en-US" sz="1400" dirty="0" smtClean="0"/>
              <a:t>Leverages application and network </a:t>
            </a:r>
            <a:r>
              <a:rPr lang="en-US" sz="1400" b="1" dirty="0" smtClean="0"/>
              <a:t>awareness</a:t>
            </a:r>
            <a:r>
              <a:rPr lang="en-US" sz="1400" dirty="0" smtClean="0"/>
              <a:t>.</a:t>
            </a:r>
          </a:p>
          <a:p>
            <a:pPr marL="225425" indent="-225425"/>
            <a:r>
              <a:rPr lang="en-US" sz="1400" dirty="0" smtClean="0"/>
              <a:t>Configures physical infrastructure through </a:t>
            </a:r>
            <a:r>
              <a:rPr lang="en-US" sz="1400" b="1" dirty="0" smtClean="0"/>
              <a:t>programmable network </a:t>
            </a:r>
            <a:r>
              <a:rPr lang="en-US" sz="1400" dirty="0" smtClean="0"/>
              <a:t>APIs / abstractions.</a:t>
            </a:r>
          </a:p>
          <a:p>
            <a:pPr marL="225425" indent="-225425"/>
            <a:r>
              <a:rPr lang="en-US" sz="1400" b="1" dirty="0" smtClean="0"/>
              <a:t>Edge intelligence</a:t>
            </a:r>
            <a:r>
              <a:rPr lang="en-US" sz="1400" dirty="0" smtClean="0"/>
              <a:t> mitigates cloud / network disruptions.</a:t>
            </a:r>
            <a:endParaRPr lang="en-US" sz="1400" b="1" dirty="0" smtClean="0"/>
          </a:p>
          <a:p>
            <a:pPr marL="225425" indent="-225425"/>
            <a:endParaRPr lang="en-US" sz="1400" dirty="0"/>
          </a:p>
        </p:txBody>
      </p:sp>
      <p:sp>
        <p:nvSpPr>
          <p:cNvPr id="20" name="Parallelogram 19"/>
          <p:cNvSpPr/>
          <p:nvPr/>
        </p:nvSpPr>
        <p:spPr>
          <a:xfrm>
            <a:off x="3382353" y="139211"/>
            <a:ext cx="5498915" cy="1462029"/>
          </a:xfrm>
          <a:prstGeom prst="parallelogram">
            <a:avLst>
              <a:gd name="adj" fmla="val 86634"/>
            </a:avLst>
          </a:prstGeom>
          <a:solidFill>
            <a:schemeClr val="accent1">
              <a:lumMod val="75000"/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 rot="18642716">
            <a:off x="7274994" y="801253"/>
            <a:ext cx="2295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Applications</a:t>
            </a:r>
            <a:endParaRPr lang="en-US" sz="1600" dirty="0"/>
          </a:p>
        </p:txBody>
      </p:sp>
      <p:sp>
        <p:nvSpPr>
          <p:cNvPr id="135" name="TextBox 134"/>
          <p:cNvSpPr txBox="1"/>
          <p:nvPr/>
        </p:nvSpPr>
        <p:spPr>
          <a:xfrm rot="18634890">
            <a:off x="7298264" y="2426307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Exchange</a:t>
            </a:r>
          </a:p>
          <a:p>
            <a:pPr algn="ctr"/>
            <a:r>
              <a:rPr lang="en-US" sz="1600" dirty="0" smtClean="0"/>
              <a:t>Middleware</a:t>
            </a:r>
          </a:p>
        </p:txBody>
      </p:sp>
      <p:sp>
        <p:nvSpPr>
          <p:cNvPr id="136" name="TextBox 135"/>
          <p:cNvSpPr txBox="1"/>
          <p:nvPr/>
        </p:nvSpPr>
        <p:spPr>
          <a:xfrm rot="18590607">
            <a:off x="7308166" y="4112730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Physical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sp>
        <p:nvSpPr>
          <p:cNvPr id="42" name="Rounded Rectangle 41"/>
          <p:cNvSpPr/>
          <p:nvPr/>
        </p:nvSpPr>
        <p:spPr>
          <a:xfrm>
            <a:off x="3857675" y="4265167"/>
            <a:ext cx="1001852" cy="365040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797639" y="4335979"/>
            <a:ext cx="1001852" cy="365040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722209" y="4406791"/>
            <a:ext cx="1001852" cy="365040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328442" y="168949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268406" y="239761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192976" y="310573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92973" y="281634"/>
            <a:ext cx="78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4207839" y="223466"/>
            <a:ext cx="1056608" cy="1061745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95887" y="369154"/>
            <a:ext cx="1068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Personal safety</a:t>
            </a:r>
            <a:r>
              <a:rPr lang="en-US" sz="1600" dirty="0"/>
              <a:t> </a:t>
            </a:r>
            <a:r>
              <a:rPr lang="en-US" sz="1600" dirty="0" smtClean="0"/>
              <a:t>&amp;</a:t>
            </a:r>
          </a:p>
          <a:p>
            <a:pPr algn="ctr"/>
            <a:r>
              <a:rPr lang="en-US" sz="1600" dirty="0" smtClean="0"/>
              <a:t>alerting</a:t>
            </a:r>
          </a:p>
        </p:txBody>
      </p:sp>
      <p:cxnSp>
        <p:nvCxnSpPr>
          <p:cNvPr id="79" name="Curved Connector 78"/>
          <p:cNvCxnSpPr>
            <a:stCxn id="42" idx="0"/>
          </p:cNvCxnSpPr>
          <p:nvPr/>
        </p:nvCxnSpPr>
        <p:spPr>
          <a:xfrm rot="5400000" flipH="1" flipV="1">
            <a:off x="3869533" y="3776096"/>
            <a:ext cx="978140" cy="2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ight Triangle 92"/>
          <p:cNvSpPr/>
          <p:nvPr/>
        </p:nvSpPr>
        <p:spPr>
          <a:xfrm rot="9684203">
            <a:off x="4924366" y="4135203"/>
            <a:ext cx="394536" cy="47123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794396" y="3963234"/>
            <a:ext cx="4666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95" name="Right Triangle 94"/>
          <p:cNvSpPr/>
          <p:nvPr/>
        </p:nvSpPr>
        <p:spPr>
          <a:xfrm rot="10265596">
            <a:off x="6892138" y="4672011"/>
            <a:ext cx="714116" cy="472621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379666" y="4622208"/>
            <a:ext cx="478647" cy="46518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98" name="Picture 185" descr="wireless_sens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18" y="4009162"/>
            <a:ext cx="267685" cy="1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ight Triangle 98"/>
          <p:cNvSpPr/>
          <p:nvPr/>
        </p:nvSpPr>
        <p:spPr>
          <a:xfrm rot="4836515">
            <a:off x="5072447" y="4585675"/>
            <a:ext cx="309855" cy="48398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4777093" y="4715386"/>
            <a:ext cx="340790" cy="31388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106" name="Right Triangle 105"/>
          <p:cNvSpPr/>
          <p:nvPr/>
        </p:nvSpPr>
        <p:spPr>
          <a:xfrm rot="984457" flipV="1">
            <a:off x="6962621" y="4067285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7046924" y="3755082"/>
            <a:ext cx="487262" cy="43078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08" name="Picture 239" descr="camer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90" y="4758316"/>
            <a:ext cx="235855" cy="2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thermome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20" y="4008155"/>
            <a:ext cx="56936" cy="199961"/>
          </a:xfrm>
          <a:prstGeom prst="rect">
            <a:avLst/>
          </a:prstGeom>
        </p:spPr>
      </p:pic>
      <p:pic>
        <p:nvPicPr>
          <p:cNvPr id="75" name="Picture 74" descr="net switch.png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43" y="3543440"/>
            <a:ext cx="1484878" cy="72860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412510" y="3651462"/>
            <a:ext cx="16300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Programmable</a:t>
            </a:r>
          </a:p>
          <a:p>
            <a:pPr algn="ctr"/>
            <a:r>
              <a:rPr lang="en-US" sz="1600" dirty="0" smtClean="0"/>
              <a:t>Networks</a:t>
            </a:r>
            <a:endParaRPr lang="en-US" sz="1600" dirty="0"/>
          </a:p>
        </p:txBody>
      </p:sp>
      <p:cxnSp>
        <p:nvCxnSpPr>
          <p:cNvPr id="177" name="Straight Connector 176"/>
          <p:cNvCxnSpPr/>
          <p:nvPr/>
        </p:nvCxnSpPr>
        <p:spPr>
          <a:xfrm>
            <a:off x="6915784" y="4594249"/>
            <a:ext cx="384035" cy="13783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ounded Rectangle 102"/>
          <p:cNvSpPr/>
          <p:nvPr/>
        </p:nvSpPr>
        <p:spPr>
          <a:xfrm>
            <a:off x="5057783" y="2022992"/>
            <a:ext cx="1425143" cy="100943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042889" y="1986361"/>
            <a:ext cx="14412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State</a:t>
            </a:r>
          </a:p>
          <a:p>
            <a:r>
              <a:rPr lang="en-US" sz="1600" dirty="0" smtClean="0"/>
              <a:t>Aware</a:t>
            </a:r>
            <a:endParaRPr lang="en-US" sz="1600" dirty="0"/>
          </a:p>
        </p:txBody>
      </p:sp>
      <p:pic>
        <p:nvPicPr>
          <p:cNvPr id="47" name="Picture 46" descr="serve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04" y="4641924"/>
            <a:ext cx="283029" cy="42732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0919" y="4674215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491" y="4338534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6" name="Straight Arrow Connector 225"/>
          <p:cNvCxnSpPr>
            <a:stCxn id="137" idx="1"/>
            <a:endCxn id="121" idx="3"/>
          </p:cNvCxnSpPr>
          <p:nvPr/>
        </p:nvCxnSpPr>
        <p:spPr>
          <a:xfrm flipH="1" flipV="1">
            <a:off x="5810889" y="4758315"/>
            <a:ext cx="586080" cy="2514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225"/>
          <p:cNvCxnSpPr>
            <a:stCxn id="154" idx="1"/>
            <a:endCxn id="121" idx="0"/>
          </p:cNvCxnSpPr>
          <p:nvPr/>
        </p:nvCxnSpPr>
        <p:spPr>
          <a:xfrm flipH="1">
            <a:off x="5700906" y="4644430"/>
            <a:ext cx="314999" cy="297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" name="Picture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664" y="439190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6969" y="4699355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8" name="Straight Arrow Connector 225"/>
          <p:cNvCxnSpPr>
            <a:stCxn id="137" idx="0"/>
            <a:endCxn id="132" idx="2"/>
          </p:cNvCxnSpPr>
          <p:nvPr/>
        </p:nvCxnSpPr>
        <p:spPr>
          <a:xfrm flipH="1" flipV="1">
            <a:off x="6352651" y="4560102"/>
            <a:ext cx="154305" cy="13925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225"/>
          <p:cNvCxnSpPr>
            <a:stCxn id="122" idx="2"/>
            <a:endCxn id="121" idx="0"/>
          </p:cNvCxnSpPr>
          <p:nvPr/>
        </p:nvCxnSpPr>
        <p:spPr>
          <a:xfrm flipH="1">
            <a:off x="5700904" y="4506736"/>
            <a:ext cx="205572" cy="16747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225"/>
          <p:cNvCxnSpPr>
            <a:stCxn id="122" idx="3"/>
            <a:endCxn id="132" idx="1"/>
          </p:cNvCxnSpPr>
          <p:nvPr/>
        </p:nvCxnSpPr>
        <p:spPr>
          <a:xfrm>
            <a:off x="6016463" y="4422636"/>
            <a:ext cx="226203" cy="533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4" name="Picture 1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5903" y="456033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" name="Straight Arrow Connector 225"/>
          <p:cNvCxnSpPr>
            <a:stCxn id="154" idx="3"/>
            <a:endCxn id="137" idx="0"/>
          </p:cNvCxnSpPr>
          <p:nvPr/>
        </p:nvCxnSpPr>
        <p:spPr>
          <a:xfrm>
            <a:off x="6235873" y="4644430"/>
            <a:ext cx="271081" cy="549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Rounded Rectangle 191"/>
          <p:cNvSpPr/>
          <p:nvPr/>
        </p:nvSpPr>
        <p:spPr>
          <a:xfrm>
            <a:off x="5189772" y="2632692"/>
            <a:ext cx="552597" cy="3326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5177818" y="2596058"/>
            <a:ext cx="589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Dev</a:t>
            </a:r>
            <a:endParaRPr lang="en-US" sz="1600" dirty="0" smtClean="0"/>
          </a:p>
        </p:txBody>
      </p:sp>
      <p:sp>
        <p:nvSpPr>
          <p:cNvPr id="194" name="Rounded Rectangle 193"/>
          <p:cNvSpPr/>
          <p:nvPr/>
        </p:nvSpPr>
        <p:spPr>
          <a:xfrm>
            <a:off x="5835218" y="2632692"/>
            <a:ext cx="552597" cy="3326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823264" y="2596058"/>
            <a:ext cx="589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143585" y="832760"/>
            <a:ext cx="104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Interactions</a:t>
            </a:r>
            <a:endParaRPr lang="en-US" sz="1400" dirty="0"/>
          </a:p>
        </p:txBody>
      </p:sp>
      <p:sp>
        <p:nvSpPr>
          <p:cNvPr id="86" name="Rounded Rectangle 85"/>
          <p:cNvSpPr/>
          <p:nvPr/>
        </p:nvSpPr>
        <p:spPr>
          <a:xfrm>
            <a:off x="5835218" y="2107068"/>
            <a:ext cx="552597" cy="3326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23264" y="2070434"/>
            <a:ext cx="589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6776894" y="2023340"/>
            <a:ext cx="1073668" cy="100943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776894" y="2112560"/>
            <a:ext cx="112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Network</a:t>
            </a:r>
          </a:p>
          <a:p>
            <a:pPr algn="ctr"/>
            <a:r>
              <a:rPr lang="en-US" sz="1600" dirty="0" err="1" smtClean="0"/>
              <a:t>Comms</a:t>
            </a:r>
            <a:r>
              <a:rPr lang="en-US" sz="1600" dirty="0" smtClean="0"/>
              <a:t>. Adaptation</a:t>
            </a:r>
            <a:endParaRPr lang="en-US" sz="1600" dirty="0"/>
          </a:p>
        </p:txBody>
      </p:sp>
      <p:sp>
        <p:nvSpPr>
          <p:cNvPr id="116" name="Rounded Rectangle 115"/>
          <p:cNvSpPr/>
          <p:nvPr/>
        </p:nvSpPr>
        <p:spPr>
          <a:xfrm>
            <a:off x="3448606" y="2008265"/>
            <a:ext cx="1328487" cy="100943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33154" y="1951038"/>
            <a:ext cx="13439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255713" algn="l"/>
              </a:tabLst>
            </a:pPr>
            <a:r>
              <a:rPr lang="en-US" sz="1600" dirty="0" err="1" smtClean="0"/>
              <a:t>IoT</a:t>
            </a:r>
            <a:r>
              <a:rPr lang="en-US" sz="1600" dirty="0" smtClean="0"/>
              <a:t> Data Exchange</a:t>
            </a:r>
          </a:p>
          <a:p>
            <a:endParaRPr lang="en-US" sz="600" dirty="0" smtClean="0"/>
          </a:p>
          <a:p>
            <a:r>
              <a:rPr lang="en-US" sz="1200" dirty="0" smtClean="0"/>
              <a:t>protocols, brokers, algorithms, etc.</a:t>
            </a:r>
            <a:endParaRPr lang="en-US" sz="1200" dirty="0"/>
          </a:p>
        </p:txBody>
      </p:sp>
      <p:sp>
        <p:nvSpPr>
          <p:cNvPr id="119" name="TextBox 118"/>
          <p:cNvSpPr txBox="1"/>
          <p:nvPr/>
        </p:nvSpPr>
        <p:spPr>
          <a:xfrm>
            <a:off x="3772031" y="4386663"/>
            <a:ext cx="93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3515762" y="1328337"/>
            <a:ext cx="1941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</a:t>
            </a:r>
            <a:r>
              <a:rPr lang="en-US" sz="1400" dirty="0" smtClean="0"/>
              <a:t>emantic notifications</a:t>
            </a:r>
            <a:endParaRPr lang="en-US" sz="1400" dirty="0"/>
          </a:p>
        </p:txBody>
      </p:sp>
      <p:cxnSp>
        <p:nvCxnSpPr>
          <p:cNvPr id="123" name="Curved Connector 122"/>
          <p:cNvCxnSpPr>
            <a:endCxn id="87" idx="0"/>
          </p:cNvCxnSpPr>
          <p:nvPr/>
        </p:nvCxnSpPr>
        <p:spPr>
          <a:xfrm flipH="1">
            <a:off x="6117815" y="1611960"/>
            <a:ext cx="6352" cy="50060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974143" y="1332328"/>
            <a:ext cx="1745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  <a:r>
              <a:rPr lang="en-US" sz="1400" dirty="0" smtClean="0"/>
              <a:t>ctuation responses</a:t>
            </a:r>
            <a:endParaRPr lang="en-US" sz="1400" dirty="0"/>
          </a:p>
        </p:txBody>
      </p:sp>
      <p:sp>
        <p:nvSpPr>
          <p:cNvPr id="127" name="Rounded Rectangle 126"/>
          <p:cNvSpPr/>
          <p:nvPr/>
        </p:nvSpPr>
        <p:spPr>
          <a:xfrm>
            <a:off x="5427546" y="223466"/>
            <a:ext cx="1056608" cy="1061745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415594" y="205149"/>
            <a:ext cx="1068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Seismic </a:t>
            </a:r>
            <a:r>
              <a:rPr lang="en-US" sz="1600" dirty="0" smtClean="0"/>
              <a:t>response&amp; early warning 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6915782" y="220622"/>
            <a:ext cx="1056608" cy="1061745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903830" y="369154"/>
            <a:ext cx="1068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Smart Fire Fighting</a:t>
            </a:r>
          </a:p>
          <a:p>
            <a:pPr algn="ctr"/>
            <a:r>
              <a:rPr lang="en-US" sz="1600" dirty="0" smtClean="0"/>
              <a:t>response</a:t>
            </a:r>
            <a:endParaRPr lang="en-US" sz="1600" dirty="0"/>
          </a:p>
        </p:txBody>
      </p:sp>
      <p:sp>
        <p:nvSpPr>
          <p:cNvPr id="140" name="TextBox 139"/>
          <p:cNvSpPr txBox="1"/>
          <p:nvPr/>
        </p:nvSpPr>
        <p:spPr>
          <a:xfrm>
            <a:off x="6522298" y="582049"/>
            <a:ext cx="32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/>
              <a:t>…</a:t>
            </a:r>
            <a:endParaRPr lang="en-US" b="1" dirty="0"/>
          </a:p>
        </p:txBody>
      </p:sp>
      <p:cxnSp>
        <p:nvCxnSpPr>
          <p:cNvPr id="147" name="Curved Connector 146"/>
          <p:cNvCxnSpPr/>
          <p:nvPr/>
        </p:nvCxnSpPr>
        <p:spPr>
          <a:xfrm rot="5400000" flipH="1" flipV="1">
            <a:off x="4676895" y="1714234"/>
            <a:ext cx="234996" cy="6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3665840" y="3235663"/>
            <a:ext cx="1361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</a:t>
            </a:r>
            <a:r>
              <a:rPr lang="en-US" sz="1400" dirty="0" smtClean="0"/>
              <a:t>ensed     events</a:t>
            </a:r>
            <a:endParaRPr lang="en-US" sz="1400" dirty="0"/>
          </a:p>
        </p:txBody>
      </p:sp>
      <p:cxnSp>
        <p:nvCxnSpPr>
          <p:cNvPr id="149" name="Curved Connector 148"/>
          <p:cNvCxnSpPr>
            <a:stCxn id="88" idx="2"/>
            <a:endCxn id="75" idx="0"/>
          </p:cNvCxnSpPr>
          <p:nvPr/>
        </p:nvCxnSpPr>
        <p:spPr>
          <a:xfrm rot="5400000">
            <a:off x="6520024" y="2749735"/>
            <a:ext cx="510663" cy="1076746"/>
          </a:xfrm>
          <a:prstGeom prst="curvedConnector3">
            <a:avLst>
              <a:gd name="adj1" fmla="val 3395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3382353" y="3924998"/>
            <a:ext cx="110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commands</a:t>
            </a:r>
            <a:endParaRPr lang="en-US" sz="1400" dirty="0"/>
          </a:p>
        </p:txBody>
      </p:sp>
      <p:cxnSp>
        <p:nvCxnSpPr>
          <p:cNvPr id="151" name="Curved Connector 150"/>
          <p:cNvCxnSpPr>
            <a:stCxn id="53" idx="2"/>
            <a:endCxn id="20" idx="5"/>
          </p:cNvCxnSpPr>
          <p:nvPr/>
        </p:nvCxnSpPr>
        <p:spPr>
          <a:xfrm rot="16200000" flipH="1">
            <a:off x="3712312" y="566878"/>
            <a:ext cx="177781" cy="428915"/>
          </a:xfrm>
          <a:prstGeom prst="bentConnector4">
            <a:avLst>
              <a:gd name="adj1" fmla="val 95313"/>
              <a:gd name="adj2" fmla="val 544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5230967" y="4560102"/>
            <a:ext cx="408939" cy="44414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" name="Picture 1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477" y="4386663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6" name="Straight Arrow Connector 225"/>
          <p:cNvCxnSpPr>
            <a:stCxn id="153" idx="1"/>
            <a:endCxn id="132" idx="3"/>
          </p:cNvCxnSpPr>
          <p:nvPr/>
        </p:nvCxnSpPr>
        <p:spPr>
          <a:xfrm flipH="1">
            <a:off x="6462636" y="4470765"/>
            <a:ext cx="159843" cy="52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225"/>
          <p:cNvCxnSpPr>
            <a:stCxn id="153" idx="2"/>
            <a:endCxn id="137" idx="3"/>
          </p:cNvCxnSpPr>
          <p:nvPr/>
        </p:nvCxnSpPr>
        <p:spPr>
          <a:xfrm flipH="1">
            <a:off x="6616941" y="4554865"/>
            <a:ext cx="115523" cy="22859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9" name="Picture 240" descr="cloud_serv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54" y="3819725"/>
            <a:ext cx="456729" cy="2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Curved Connector 99"/>
          <p:cNvCxnSpPr/>
          <p:nvPr/>
        </p:nvCxnSpPr>
        <p:spPr>
          <a:xfrm flipV="1">
            <a:off x="6117815" y="2961189"/>
            <a:ext cx="0" cy="57883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urved Connector 90"/>
          <p:cNvCxnSpPr/>
          <p:nvPr/>
        </p:nvCxnSpPr>
        <p:spPr>
          <a:xfrm rot="16200000" flipH="1">
            <a:off x="4014691" y="3944576"/>
            <a:ext cx="687829" cy="3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urved Connector 109"/>
          <p:cNvCxnSpPr/>
          <p:nvPr/>
        </p:nvCxnSpPr>
        <p:spPr>
          <a:xfrm rot="5400000">
            <a:off x="6512593" y="1715498"/>
            <a:ext cx="232473" cy="12700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947719" y="1533806"/>
            <a:ext cx="127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requirements</a:t>
            </a:r>
            <a:endParaRPr lang="en-US" sz="1400" dirty="0"/>
          </a:p>
        </p:txBody>
      </p:sp>
      <p:cxnSp>
        <p:nvCxnSpPr>
          <p:cNvPr id="92" name="Curved Connector 91"/>
          <p:cNvCxnSpPr>
            <a:stCxn id="103" idx="3"/>
            <a:endCxn id="88" idx="1"/>
          </p:cNvCxnSpPr>
          <p:nvPr/>
        </p:nvCxnSpPr>
        <p:spPr>
          <a:xfrm>
            <a:off x="6482926" y="2527711"/>
            <a:ext cx="293968" cy="34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urved Connector 91"/>
          <p:cNvCxnSpPr>
            <a:endCxn id="116" idx="3"/>
          </p:cNvCxnSpPr>
          <p:nvPr/>
        </p:nvCxnSpPr>
        <p:spPr>
          <a:xfrm flipH="1">
            <a:off x="4777093" y="2512984"/>
            <a:ext cx="280690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299819" y="4327550"/>
            <a:ext cx="64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edge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456810" y="3735436"/>
            <a:ext cx="64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cloud</a:t>
            </a:r>
            <a:endParaRPr lang="en-US" sz="1400" dirty="0"/>
          </a:p>
        </p:txBody>
      </p:sp>
      <p:cxnSp>
        <p:nvCxnSpPr>
          <p:cNvPr id="113" name="Curved Connector 99"/>
          <p:cNvCxnSpPr/>
          <p:nvPr/>
        </p:nvCxnSpPr>
        <p:spPr>
          <a:xfrm flipV="1">
            <a:off x="5491404" y="2965391"/>
            <a:ext cx="0" cy="57883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15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50" grpId="0" uiExpand="1" build="p"/>
      <p:bldP spid="93" grpId="0" animBg="1"/>
      <p:bldP spid="94" grpId="0" animBg="1"/>
      <p:bldP spid="95" grpId="0" animBg="1"/>
      <p:bldP spid="96" grpId="0" animBg="1"/>
      <p:bldP spid="99" grpId="0" animBg="1"/>
      <p:bldP spid="105" grpId="0" animBg="1"/>
      <p:bldP spid="106" grpId="0" animBg="1"/>
      <p:bldP spid="107" grpId="0" animBg="1"/>
      <p:bldP spid="77" grpId="0"/>
      <p:bldP spid="103" grpId="0" animBg="1"/>
      <p:bldP spid="103" grpId="1" animBg="1"/>
      <p:bldP spid="104" grpId="0"/>
      <p:bldP spid="104" grpId="1"/>
      <p:bldP spid="192" grpId="0" animBg="1"/>
      <p:bldP spid="192" grpId="1" animBg="1"/>
      <p:bldP spid="193" grpId="0"/>
      <p:bldP spid="193" grpId="1"/>
      <p:bldP spid="194" grpId="0" animBg="1"/>
      <p:bldP spid="194" grpId="1" animBg="1"/>
      <p:bldP spid="195" grpId="0"/>
      <p:bldP spid="195" grpId="1"/>
      <p:bldP spid="86" grpId="0" animBg="1"/>
      <p:bldP spid="86" grpId="1" animBg="1"/>
      <p:bldP spid="87" grpId="0"/>
      <p:bldP spid="87" grpId="1"/>
      <p:bldP spid="88" grpId="0" animBg="1"/>
      <p:bldP spid="88" grpId="1" animBg="1"/>
      <p:bldP spid="90" grpId="0"/>
      <p:bldP spid="90" grpId="1"/>
      <p:bldP spid="116" grpId="0" animBg="1"/>
      <p:bldP spid="117" grpId="0"/>
      <p:bldP spid="112" grpId="0"/>
      <p:bldP spid="100" grpId="0"/>
      <p:bldP spid="1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Comparing the 3 </a:t>
            </a:r>
            <a:r>
              <a:rPr lang="en-US" dirty="0" smtClean="0"/>
              <a:t>Core Chapters</a:t>
            </a:r>
            <a:endParaRPr lang="en-US" dirty="0"/>
          </a:p>
        </p:txBody>
      </p:sp>
      <p:graphicFrame>
        <p:nvGraphicFramePr>
          <p:cNvPr id="14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606197"/>
              </p:ext>
            </p:extLst>
          </p:nvPr>
        </p:nvGraphicFramePr>
        <p:xfrm>
          <a:off x="1313998" y="542315"/>
          <a:ext cx="6535422" cy="4386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33828" y="4275910"/>
            <a:ext cx="2304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</a:t>
            </a:r>
            <a:r>
              <a:rPr lang="en-US" sz="1000" dirty="0" smtClean="0"/>
              <a:t>Ride</a:t>
            </a:r>
            <a:r>
              <a:rPr lang="en-US" sz="1000" dirty="0"/>
              <a:t>: A Resilient </a:t>
            </a:r>
            <a:r>
              <a:rPr lang="en-US" sz="1000" dirty="0" err="1"/>
              <a:t>IoT</a:t>
            </a:r>
            <a:r>
              <a:rPr lang="en-US" sz="1000" dirty="0"/>
              <a:t> Data Exchange Middleware Leveraging SDN and Edge Cloud </a:t>
            </a:r>
            <a:r>
              <a:rPr lang="en-US" sz="1000" dirty="0" smtClean="0"/>
              <a:t>Resources”. </a:t>
            </a:r>
            <a:r>
              <a:rPr lang="en-US" sz="1000" dirty="0" err="1" smtClean="0"/>
              <a:t>IoTDI</a:t>
            </a:r>
            <a:r>
              <a:rPr lang="en-US" sz="1000" dirty="0" smtClean="0"/>
              <a:t> ‘18</a:t>
            </a:r>
            <a:r>
              <a:rPr lang="en-US" sz="1000" dirty="0" smtClean="0"/>
              <a:t>.</a:t>
            </a:r>
          </a:p>
          <a:p>
            <a:r>
              <a:rPr lang="en-US" sz="1000" dirty="0" smtClean="0"/>
              <a:t>(Thanks </a:t>
            </a:r>
            <a:r>
              <a:rPr lang="en-US" sz="1000" dirty="0" err="1" smtClean="0"/>
              <a:t>Guoxi</a:t>
            </a:r>
            <a:r>
              <a:rPr lang="en-US" sz="1000" dirty="0" smtClean="0"/>
              <a:t>!)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313998" y="4281715"/>
            <a:ext cx="272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“</a:t>
            </a:r>
            <a:r>
              <a:rPr lang="en-US" sz="1000" dirty="0" smtClean="0"/>
              <a:t>Resilient </a:t>
            </a:r>
            <a:r>
              <a:rPr lang="en-US" sz="1000" dirty="0"/>
              <a:t>Overlays for </a:t>
            </a:r>
            <a:r>
              <a:rPr lang="en-US" sz="1000" dirty="0" err="1"/>
              <a:t>IoT</a:t>
            </a:r>
            <a:r>
              <a:rPr lang="en-US" sz="1000" dirty="0"/>
              <a:t>-based Community Infrastructure </a:t>
            </a:r>
            <a:r>
              <a:rPr lang="en-US" sz="1000" dirty="0" smtClean="0"/>
              <a:t>Communications”. </a:t>
            </a:r>
            <a:r>
              <a:rPr lang="en-US" sz="1000" dirty="0" err="1" smtClean="0"/>
              <a:t>IoTDI</a:t>
            </a:r>
            <a:r>
              <a:rPr lang="en-US" sz="1000" dirty="0" smtClean="0"/>
              <a:t> </a:t>
            </a:r>
            <a:r>
              <a:rPr lang="mr-IN" sz="1000" dirty="0" smtClean="0"/>
              <a:t>’</a:t>
            </a:r>
            <a:r>
              <a:rPr lang="en-US" sz="1000" dirty="0" smtClean="0"/>
              <a:t>16</a:t>
            </a:r>
          </a:p>
          <a:p>
            <a:r>
              <a:rPr lang="en-US" sz="1000" dirty="0" smtClean="0"/>
              <a:t>Earlier work in </a:t>
            </a:r>
            <a:r>
              <a:rPr lang="en-US" sz="1000" dirty="0" err="1" smtClean="0"/>
              <a:t>PerNEM</a:t>
            </a:r>
            <a:r>
              <a:rPr lang="en-US" sz="1000" dirty="0" smtClean="0"/>
              <a:t> </a:t>
            </a:r>
            <a:r>
              <a:rPr lang="mr-IN" sz="1000" dirty="0"/>
              <a:t>’</a:t>
            </a:r>
            <a:r>
              <a:rPr lang="en-US" sz="1000" dirty="0" smtClean="0"/>
              <a:t>13 workshop.</a:t>
            </a:r>
          </a:p>
          <a:p>
            <a:r>
              <a:rPr lang="en-US" sz="1000" dirty="0" smtClean="0"/>
              <a:t>(Thanks Qing and </a:t>
            </a:r>
            <a:r>
              <a:rPr lang="en-US" sz="1000" dirty="0" err="1" smtClean="0"/>
              <a:t>Kyungbaek</a:t>
            </a:r>
            <a:r>
              <a:rPr lang="en-US" sz="1000" dirty="0" smtClean="0"/>
              <a:t>!)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6237970" y="4281715"/>
            <a:ext cx="2296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"</a:t>
            </a:r>
            <a:r>
              <a:rPr lang="en-US" sz="1000" dirty="0" err="1"/>
              <a:t>FireDeX</a:t>
            </a:r>
            <a:r>
              <a:rPr lang="en-US" sz="1000" dirty="0"/>
              <a:t>: a Prioritized </a:t>
            </a:r>
            <a:r>
              <a:rPr lang="en-US" sz="1000" dirty="0" err="1"/>
              <a:t>IoT</a:t>
            </a:r>
            <a:r>
              <a:rPr lang="en-US" sz="1000" dirty="0"/>
              <a:t> Data Exchange Middleware for Emergency Response". </a:t>
            </a:r>
            <a:r>
              <a:rPr lang="en-US" sz="1000" dirty="0" smtClean="0"/>
              <a:t>Middleware </a:t>
            </a:r>
            <a:r>
              <a:rPr lang="en-US" sz="1000" dirty="0"/>
              <a:t>’</a:t>
            </a:r>
            <a:r>
              <a:rPr lang="en-US" sz="1000" dirty="0" smtClean="0"/>
              <a:t>18.</a:t>
            </a:r>
          </a:p>
          <a:p>
            <a:r>
              <a:rPr lang="en-US" sz="1000" dirty="0" smtClean="0"/>
              <a:t>(Thanks </a:t>
            </a:r>
            <a:r>
              <a:rPr lang="en-US" sz="1000" dirty="0" err="1" smtClean="0"/>
              <a:t>Georgios</a:t>
            </a:r>
            <a:r>
              <a:rPr lang="en-US" sz="1000" dirty="0" smtClean="0"/>
              <a:t> &amp; Luca!)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1391920" y="1259841"/>
            <a:ext cx="6390640" cy="751840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9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34713E-7 L -2.5E-6 0.134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13434 L -2.5E-6 0.2785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7857 L -2.5E-6 0.4206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7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201926"/>
              </p:ext>
            </p:extLst>
          </p:nvPr>
        </p:nvGraphicFramePr>
        <p:xfrm>
          <a:off x="4916128" y="388103"/>
          <a:ext cx="3565657" cy="4559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ontent Placeholder 6" descr="geo overlay.png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8" r="-282"/>
          <a:stretch/>
        </p:blipFill>
        <p:spPr>
          <a:xfrm>
            <a:off x="1336764" y="143173"/>
            <a:ext cx="2099850" cy="16583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5" name="Straight Connector 4"/>
          <p:cNvCxnSpPr>
            <a:endCxn id="10" idx="3"/>
          </p:cNvCxnSpPr>
          <p:nvPr/>
        </p:nvCxnSpPr>
        <p:spPr>
          <a:xfrm flipH="1" flipV="1">
            <a:off x="1007191" y="2874855"/>
            <a:ext cx="560164" cy="91975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941727" y="2697333"/>
            <a:ext cx="625628" cy="269497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41727" y="2966830"/>
            <a:ext cx="625628" cy="91323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94165" y="2608168"/>
            <a:ext cx="864265" cy="5784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0" name="Picture 240" descr="cloud_serv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5" y="2632595"/>
            <a:ext cx="779266" cy="48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Triangle 11"/>
          <p:cNvSpPr/>
          <p:nvPr/>
        </p:nvSpPr>
        <p:spPr>
          <a:xfrm rot="4836515">
            <a:off x="1407850" y="2944473"/>
            <a:ext cx="309855" cy="48398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12496" y="3074184"/>
            <a:ext cx="340790" cy="31388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5" name="Picture 239" descr="camer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93" y="3117114"/>
            <a:ext cx="235855" cy="2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ight Triangle 30"/>
          <p:cNvSpPr/>
          <p:nvPr/>
        </p:nvSpPr>
        <p:spPr>
          <a:xfrm rot="20848226">
            <a:off x="3437853" y="2899828"/>
            <a:ext cx="451871" cy="37831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98534" y="3160221"/>
            <a:ext cx="4666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33" name="Picture 185" descr="wireless_senso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56" y="3206149"/>
            <a:ext cx="267685" cy="1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thermome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58" y="3205142"/>
            <a:ext cx="56936" cy="199961"/>
          </a:xfrm>
          <a:prstGeom prst="rect">
            <a:avLst/>
          </a:prstGeom>
        </p:spPr>
      </p:pic>
      <p:sp>
        <p:nvSpPr>
          <p:cNvPr id="39" name="Right Triangle 38"/>
          <p:cNvSpPr/>
          <p:nvPr/>
        </p:nvSpPr>
        <p:spPr>
          <a:xfrm rot="9684203">
            <a:off x="1256502" y="2422039"/>
            <a:ext cx="495485" cy="523555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/>
          <p:cNvSpPr/>
          <p:nvPr/>
        </p:nvSpPr>
        <p:spPr>
          <a:xfrm rot="984457" flipV="1">
            <a:off x="2117486" y="2269320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192822" y="2215504"/>
            <a:ext cx="478647" cy="46518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2198445" y="2020004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8580" y="2057860"/>
            <a:ext cx="300090" cy="300090"/>
          </a:xfrm>
          <a:prstGeom prst="rect">
            <a:avLst/>
          </a:prstGeom>
        </p:spPr>
      </p:pic>
      <p:sp>
        <p:nvSpPr>
          <p:cNvPr id="44" name="Right Triangle 43"/>
          <p:cNvSpPr/>
          <p:nvPr/>
        </p:nvSpPr>
        <p:spPr>
          <a:xfrm rot="2885581" flipV="1">
            <a:off x="3473381" y="2516506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659573" y="2393125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46" name="Picture 45" descr="fire sire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88" y="2423512"/>
            <a:ext cx="295887" cy="295887"/>
          </a:xfrm>
          <a:prstGeom prst="rect">
            <a:avLst/>
          </a:prstGeom>
        </p:spPr>
      </p:pic>
      <p:pic>
        <p:nvPicPr>
          <p:cNvPr id="47" name="Picture 4" descr="Image result for server">
            <a:extLst>
              <a:ext uri="{FF2B5EF4-FFF2-40B4-BE49-F238E27FC236}">
                <a16:creationId xmlns:a16="http://schemas.microsoft.com/office/drawing/2014/main" xmlns="" id="{2D1A5EB3-ABE4-CE45-B3DD-BD3A2DFA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10" y="2267145"/>
            <a:ext cx="307542" cy="3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building singl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2" y="3961018"/>
            <a:ext cx="823866" cy="823866"/>
          </a:xfrm>
          <a:prstGeom prst="rect">
            <a:avLst/>
          </a:prstGeom>
        </p:spPr>
      </p:pic>
      <p:sp>
        <p:nvSpPr>
          <p:cNvPr id="49" name="Right Triangle 48"/>
          <p:cNvSpPr/>
          <p:nvPr/>
        </p:nvSpPr>
        <p:spPr>
          <a:xfrm rot="20848226">
            <a:off x="1135887" y="4388507"/>
            <a:ext cx="451871" cy="37831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196568" y="4648900"/>
            <a:ext cx="4666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51" name="Right Triangle 50"/>
          <p:cNvSpPr/>
          <p:nvPr/>
        </p:nvSpPr>
        <p:spPr>
          <a:xfrm rot="17129561">
            <a:off x="422935" y="4381527"/>
            <a:ext cx="439248" cy="28130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22328" y="4659368"/>
            <a:ext cx="2757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53" name="Picture 52" descr="firefighter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75" y="3934959"/>
            <a:ext cx="395445" cy="399565"/>
          </a:xfrm>
          <a:prstGeom prst="rect">
            <a:avLst/>
          </a:prstGeom>
        </p:spPr>
      </p:pic>
      <p:pic>
        <p:nvPicPr>
          <p:cNvPr id="54" name="Picture 185" descr="wireless_senso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90" y="4694828"/>
            <a:ext cx="267685" cy="1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ight Triangle 54"/>
          <p:cNvSpPr/>
          <p:nvPr/>
        </p:nvSpPr>
        <p:spPr>
          <a:xfrm rot="8555335">
            <a:off x="416702" y="3815669"/>
            <a:ext cx="309855" cy="48398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19097" y="3659463"/>
            <a:ext cx="340790" cy="31388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57" name="Right Triangle 56"/>
          <p:cNvSpPr/>
          <p:nvPr/>
        </p:nvSpPr>
        <p:spPr>
          <a:xfrm rot="984457" flipV="1">
            <a:off x="1080467" y="3776085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134818" y="3576520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59" name="Picture 239" descr="camer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4" y="3702392"/>
            <a:ext cx="235855" cy="2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thermome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92" y="4693821"/>
            <a:ext cx="56936" cy="19996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8"/>
          <a:srcRect l="31573" t="16036" r="37204" b="15698"/>
          <a:stretch/>
        </p:blipFill>
        <p:spPr>
          <a:xfrm>
            <a:off x="1235287" y="3631785"/>
            <a:ext cx="209881" cy="279532"/>
          </a:xfrm>
          <a:prstGeom prst="rect">
            <a:avLst/>
          </a:prstGeom>
        </p:spPr>
      </p:pic>
      <p:pic>
        <p:nvPicPr>
          <p:cNvPr id="62" name="Picture 61" descr="net switch.png"/>
          <p:cNvPicPr>
            <a:picLocks noChangeAspect="1"/>
          </p:cNvPicPr>
          <p:nvPr/>
        </p:nvPicPr>
        <p:blipFill>
          <a:blip r:embed="rId1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61" y="3743335"/>
            <a:ext cx="1424214" cy="72860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821743" y="3811576"/>
            <a:ext cx="139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SDN</a:t>
            </a:r>
          </a:p>
          <a:p>
            <a:pPr algn="ctr"/>
            <a:r>
              <a:rPr lang="en-US" dirty="0" smtClean="0"/>
              <a:t>“big switch”</a:t>
            </a:r>
            <a:endParaRPr lang="en-US" dirty="0"/>
          </a:p>
        </p:txBody>
      </p:sp>
      <p:cxnSp>
        <p:nvCxnSpPr>
          <p:cNvPr id="65" name="Curved Connector 124"/>
          <p:cNvCxnSpPr>
            <a:stCxn id="90" idx="6"/>
            <a:endCxn id="62" idx="1"/>
          </p:cNvCxnSpPr>
          <p:nvPr/>
        </p:nvCxnSpPr>
        <p:spPr>
          <a:xfrm flipV="1">
            <a:off x="1120287" y="4107638"/>
            <a:ext cx="691374" cy="195594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124"/>
          <p:cNvCxnSpPr>
            <a:stCxn id="62" idx="3"/>
          </p:cNvCxnSpPr>
          <p:nvPr/>
        </p:nvCxnSpPr>
        <p:spPr>
          <a:xfrm>
            <a:off x="3235875" y="4107637"/>
            <a:ext cx="587180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Office-Girl-icon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6" y="4680176"/>
            <a:ext cx="230173" cy="230173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>
            <a:off x="2766210" y="3293282"/>
            <a:ext cx="444464" cy="618035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839382" y="3293282"/>
            <a:ext cx="592853" cy="632243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574058" y="2479112"/>
            <a:ext cx="2049723" cy="969577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86" idx="5"/>
          </p:cNvCxnSpPr>
          <p:nvPr/>
        </p:nvCxnSpPr>
        <p:spPr>
          <a:xfrm>
            <a:off x="3210674" y="2942029"/>
            <a:ext cx="431249" cy="23608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595" y="269614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" name="Straight Arrow Connector 225"/>
          <p:cNvCxnSpPr>
            <a:stCxn id="76" idx="1"/>
          </p:cNvCxnSpPr>
          <p:nvPr/>
        </p:nvCxnSpPr>
        <p:spPr>
          <a:xfrm flipH="1" flipV="1">
            <a:off x="2152993" y="3115921"/>
            <a:ext cx="586080" cy="2514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225"/>
          <p:cNvCxnSpPr>
            <a:stCxn id="80" idx="1"/>
          </p:cNvCxnSpPr>
          <p:nvPr/>
        </p:nvCxnSpPr>
        <p:spPr>
          <a:xfrm flipH="1">
            <a:off x="2043010" y="3002036"/>
            <a:ext cx="314999" cy="297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4768" y="2749506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9073" y="3056961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Arrow Connector 225"/>
          <p:cNvCxnSpPr>
            <a:stCxn id="76" idx="0"/>
            <a:endCxn id="75" idx="2"/>
          </p:cNvCxnSpPr>
          <p:nvPr/>
        </p:nvCxnSpPr>
        <p:spPr>
          <a:xfrm flipH="1" flipV="1">
            <a:off x="2694755" y="2917708"/>
            <a:ext cx="154305" cy="13925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225"/>
          <p:cNvCxnSpPr>
            <a:stCxn id="72" idx="2"/>
          </p:cNvCxnSpPr>
          <p:nvPr/>
        </p:nvCxnSpPr>
        <p:spPr>
          <a:xfrm flipH="1">
            <a:off x="2043008" y="2864342"/>
            <a:ext cx="205572" cy="16747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225"/>
          <p:cNvCxnSpPr>
            <a:stCxn id="72" idx="3"/>
            <a:endCxn id="75" idx="1"/>
          </p:cNvCxnSpPr>
          <p:nvPr/>
        </p:nvCxnSpPr>
        <p:spPr>
          <a:xfrm>
            <a:off x="2358567" y="2780242"/>
            <a:ext cx="226203" cy="533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007" y="2917936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Arrow Connector 225"/>
          <p:cNvCxnSpPr>
            <a:stCxn id="80" idx="3"/>
            <a:endCxn id="76" idx="0"/>
          </p:cNvCxnSpPr>
          <p:nvPr/>
        </p:nvCxnSpPr>
        <p:spPr>
          <a:xfrm>
            <a:off x="2577977" y="3002036"/>
            <a:ext cx="271081" cy="549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85" idx="2"/>
          </p:cNvCxnSpPr>
          <p:nvPr/>
        </p:nvCxnSpPr>
        <p:spPr>
          <a:xfrm>
            <a:off x="1573071" y="2962122"/>
            <a:ext cx="305159" cy="102821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225"/>
          <p:cNvCxnSpPr>
            <a:endCxn id="75" idx="3"/>
          </p:cNvCxnSpPr>
          <p:nvPr/>
        </p:nvCxnSpPr>
        <p:spPr>
          <a:xfrm flipH="1">
            <a:off x="2804740" y="2828371"/>
            <a:ext cx="159843" cy="52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225"/>
          <p:cNvCxnSpPr>
            <a:endCxn id="76" idx="3"/>
          </p:cNvCxnSpPr>
          <p:nvPr/>
        </p:nvCxnSpPr>
        <p:spPr>
          <a:xfrm flipH="1">
            <a:off x="2959045" y="2912471"/>
            <a:ext cx="115523" cy="22859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1878228" y="2922265"/>
            <a:ext cx="295130" cy="285356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86" name="Oval 85"/>
          <p:cNvSpPr/>
          <p:nvPr/>
        </p:nvSpPr>
        <p:spPr>
          <a:xfrm>
            <a:off x="2935491" y="2601828"/>
            <a:ext cx="322397" cy="398571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87" name="Picture 86" descr="wifi router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34" y="2952555"/>
            <a:ext cx="191088" cy="209529"/>
          </a:xfrm>
          <a:prstGeom prst="rect">
            <a:avLst/>
          </a:prstGeom>
        </p:spPr>
      </p:pic>
      <p:pic>
        <p:nvPicPr>
          <p:cNvPr id="88" name="Picture 87" descr="RadioTowe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61" y="2641534"/>
            <a:ext cx="306320" cy="284878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780222" y="4156563"/>
            <a:ext cx="340065" cy="293338"/>
            <a:chOff x="5018227" y="6064800"/>
            <a:chExt cx="467260" cy="445101"/>
          </a:xfrm>
        </p:grpSpPr>
        <p:sp>
          <p:nvSpPr>
            <p:cNvPr id="90" name="Oval 89"/>
            <p:cNvSpPr/>
            <p:nvPr/>
          </p:nvSpPr>
          <p:spPr bwMode="auto">
            <a:xfrm>
              <a:off x="5018227" y="6064800"/>
              <a:ext cx="467260" cy="445101"/>
            </a:xfrm>
            <a:prstGeom prst="ellipse">
              <a:avLst/>
            </a:prstGeom>
            <a:solidFill>
              <a:schemeClr val="bg2"/>
            </a:solidFill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1200"/>
            </a:p>
          </p:txBody>
        </p:sp>
        <p:pic>
          <p:nvPicPr>
            <p:cNvPr id="91" name="Picture 90" descr="network-icon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529" y="6104912"/>
              <a:ext cx="334657" cy="36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" name="Picture 91" descr="walkie talkie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58" y="4365311"/>
            <a:ext cx="448380" cy="448380"/>
          </a:xfrm>
          <a:prstGeom prst="rect">
            <a:avLst/>
          </a:prstGeom>
        </p:spPr>
      </p:pic>
      <p:cxnSp>
        <p:nvCxnSpPr>
          <p:cNvPr id="94" name="Straight Connector 93"/>
          <p:cNvCxnSpPr>
            <a:endCxn id="98" idx="3"/>
          </p:cNvCxnSpPr>
          <p:nvPr/>
        </p:nvCxnSpPr>
        <p:spPr>
          <a:xfrm flipH="1" flipV="1">
            <a:off x="973015" y="762853"/>
            <a:ext cx="560164" cy="91975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97" idx="0"/>
          </p:cNvCxnSpPr>
          <p:nvPr/>
        </p:nvCxnSpPr>
        <p:spPr>
          <a:xfrm rot="10800000">
            <a:off x="592122" y="496166"/>
            <a:ext cx="941058" cy="358664"/>
          </a:xfrm>
          <a:prstGeom prst="curvedConnector4">
            <a:avLst>
              <a:gd name="adj1" fmla="val 19328"/>
              <a:gd name="adj2" fmla="val 163737"/>
            </a:avLst>
          </a:prstGeom>
          <a:ln w="19050" cmpd="sng">
            <a:solidFill>
              <a:schemeClr val="tx1"/>
            </a:solidFill>
            <a:prstDash val="lg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97" idx="4"/>
          </p:cNvCxnSpPr>
          <p:nvPr/>
        </p:nvCxnSpPr>
        <p:spPr>
          <a:xfrm rot="10800000" flipV="1">
            <a:off x="592123" y="854827"/>
            <a:ext cx="941057" cy="219824"/>
          </a:xfrm>
          <a:prstGeom prst="curvedConnector4">
            <a:avLst>
              <a:gd name="adj1" fmla="val 16436"/>
              <a:gd name="adj2" fmla="val 203992"/>
            </a:avLst>
          </a:prstGeom>
          <a:ln w="19050" cmpd="sng">
            <a:solidFill>
              <a:schemeClr val="tx1"/>
            </a:solidFill>
            <a:prstDash val="lg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159989" y="496166"/>
            <a:ext cx="864265" cy="5784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98" name="Picture 240" descr="cloud_serv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" y="520593"/>
            <a:ext cx="779266" cy="48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" name="Straight Connector 102"/>
          <p:cNvCxnSpPr/>
          <p:nvPr/>
        </p:nvCxnSpPr>
        <p:spPr>
          <a:xfrm flipH="1">
            <a:off x="1" y="1912286"/>
            <a:ext cx="5324928" cy="0"/>
          </a:xfrm>
          <a:prstGeom prst="line">
            <a:avLst/>
          </a:prstGeom>
          <a:ln w="127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525" y="3554277"/>
            <a:ext cx="5926189" cy="0"/>
          </a:xfrm>
          <a:prstGeom prst="line">
            <a:avLst/>
          </a:prstGeom>
          <a:ln w="127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2071089" y="1074652"/>
            <a:ext cx="225510" cy="227225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>
            <a:stCxn id="70" idx="2"/>
            <a:endCxn id="108" idx="2"/>
          </p:cNvCxnSpPr>
          <p:nvPr/>
        </p:nvCxnSpPr>
        <p:spPr>
          <a:xfrm flipV="1">
            <a:off x="1574058" y="1188265"/>
            <a:ext cx="497031" cy="1775636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108" idx="6"/>
            <a:endCxn id="70" idx="7"/>
          </p:cNvCxnSpPr>
          <p:nvPr/>
        </p:nvCxnSpPr>
        <p:spPr>
          <a:xfrm>
            <a:off x="2296599" y="1188265"/>
            <a:ext cx="1027007" cy="1432838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1839382" y="2504455"/>
            <a:ext cx="322397" cy="398571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15" name="Picture 114" descr="building singl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82" y="2562785"/>
            <a:ext cx="333976" cy="333976"/>
          </a:xfrm>
          <a:prstGeom prst="rect">
            <a:avLst/>
          </a:prstGeom>
        </p:spPr>
      </p:pic>
      <p:sp>
        <p:nvSpPr>
          <p:cNvPr id="134" name="Oval 133"/>
          <p:cNvSpPr/>
          <p:nvPr/>
        </p:nvSpPr>
        <p:spPr>
          <a:xfrm>
            <a:off x="2360779" y="2436957"/>
            <a:ext cx="322397" cy="398571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16" name="Picture 115" descr="building singl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79" y="2479112"/>
            <a:ext cx="333976" cy="333976"/>
          </a:xfrm>
          <a:prstGeom prst="rect">
            <a:avLst/>
          </a:prstGeom>
        </p:spPr>
      </p:pic>
      <p:sp>
        <p:nvSpPr>
          <p:cNvPr id="136" name="Oval 135"/>
          <p:cNvSpPr/>
          <p:nvPr/>
        </p:nvSpPr>
        <p:spPr>
          <a:xfrm>
            <a:off x="2432234" y="3089045"/>
            <a:ext cx="322397" cy="398571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37" name="Picture 136" descr="building singl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34" y="3147375"/>
            <a:ext cx="333976" cy="333976"/>
          </a:xfrm>
          <a:prstGeom prst="rect">
            <a:avLst/>
          </a:prstGeom>
        </p:spPr>
      </p:pic>
      <p:cxnSp>
        <p:nvCxnSpPr>
          <p:cNvPr id="93" name="Curved Connector 82"/>
          <p:cNvCxnSpPr/>
          <p:nvPr/>
        </p:nvCxnSpPr>
        <p:spPr>
          <a:xfrm flipH="1">
            <a:off x="3257889" y="3811576"/>
            <a:ext cx="1256756" cy="0"/>
          </a:xfrm>
          <a:prstGeom prst="straightConnector1">
            <a:avLst/>
          </a:prstGeom>
          <a:ln w="19050" cmpd="sng">
            <a:solidFill>
              <a:schemeClr val="accent2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80906" y="3700845"/>
            <a:ext cx="1515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SDN “big switch” abstracts underlying network e.g. physical link,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overlay, </a:t>
            </a:r>
            <a:r>
              <a:rPr lang="en-US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GeoCRON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Ride etc.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100" name="Curved Connector 82"/>
          <p:cNvCxnSpPr/>
          <p:nvPr/>
        </p:nvCxnSpPr>
        <p:spPr>
          <a:xfrm>
            <a:off x="941727" y="2215505"/>
            <a:ext cx="193091" cy="503894"/>
          </a:xfrm>
          <a:prstGeom prst="straightConnector1">
            <a:avLst/>
          </a:prstGeom>
          <a:ln w="19050" cmpd="sng">
            <a:solidFill>
              <a:schemeClr val="accent2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-44866" y="1665264"/>
            <a:ext cx="1351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Cloud data path overlays could be created using </a:t>
            </a:r>
            <a:r>
              <a:rPr lang="en-US" sz="12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GeoCRON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F935F5B-F96B-6142-A62E-2E7968BD8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D1100E7-180B-784D-B384-A8FEF2163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9E51BAA-2A23-0E4A-B844-86E64D97E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683CD72-72C6-CC43-951B-71691A9E7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lvlOne"/>
        </p:bldSub>
      </p:bldGraphic>
      <p:bldP spid="9" grpId="0" animBg="1"/>
      <p:bldP spid="12" grpId="0" animBg="1"/>
      <p:bldP spid="13" grpId="0" animBg="1"/>
      <p:bldP spid="31" grpId="0" animBg="1"/>
      <p:bldP spid="32" grpId="0" animBg="1"/>
      <p:bldP spid="39" grpId="1" animBg="1"/>
      <p:bldP spid="40" grpId="0" animBg="1"/>
      <p:bldP spid="41" grpId="1" animBg="1"/>
      <p:bldP spid="42" grpId="0" animBg="1"/>
      <p:bldP spid="44" grpId="0" animBg="1"/>
      <p:bldP spid="45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63" grpId="0"/>
      <p:bldP spid="70" grpId="0" animBg="1"/>
      <p:bldP spid="85" grpId="0" animBg="1"/>
      <p:bldP spid="86" grpId="0" animBg="1"/>
      <p:bldP spid="108" grpId="0" animBg="1"/>
      <p:bldP spid="135" grpId="0" animBg="1"/>
      <p:bldP spid="134" grpId="0" animBg="1"/>
      <p:bldP spid="136" grpId="0" animBg="1"/>
      <p:bldP spid="99" grpId="0"/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ontent Placeholder 6" descr="geo overlay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8" t="16827" r="8468" b="26393"/>
          <a:stretch/>
        </p:blipFill>
        <p:spPr>
          <a:xfrm>
            <a:off x="5627256" y="937235"/>
            <a:ext cx="780573" cy="415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9" name="Rectangle 48"/>
          <p:cNvSpPr/>
          <p:nvPr/>
        </p:nvSpPr>
        <p:spPr>
          <a:xfrm rot="16200000">
            <a:off x="7074529" y="-150428"/>
            <a:ext cx="95344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16200000">
            <a:off x="5999662" y="2134140"/>
            <a:ext cx="308912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 rot="16200000">
            <a:off x="7132740" y="3263999"/>
            <a:ext cx="883087" cy="18389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646325" y="1609040"/>
            <a:ext cx="4314126" cy="21120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2399260" y="1512842"/>
            <a:ext cx="4295184" cy="228550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 rot="16200000">
            <a:off x="2685657" y="-1178708"/>
            <a:ext cx="880139" cy="48900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Rectangle 261"/>
          <p:cNvSpPr/>
          <p:nvPr/>
        </p:nvSpPr>
        <p:spPr>
          <a:xfrm rot="16200000">
            <a:off x="3069490" y="2215220"/>
            <a:ext cx="2928582" cy="20739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14" y="-854471"/>
            <a:ext cx="8229600" cy="857250"/>
          </a:xfrm>
        </p:spPr>
        <p:txBody>
          <a:bodyPr/>
          <a:lstStyle/>
          <a:p>
            <a:r>
              <a:rPr lang="en-US" dirty="0" smtClean="0"/>
              <a:t>Proposed Middleware Architecture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3511" y="517762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Devices</a:t>
            </a: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04101" y="508000"/>
            <a:ext cx="228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DX Middleware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98110" y="891390"/>
            <a:ext cx="1833780" cy="499471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78795" y="867641"/>
            <a:ext cx="185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Geo-diverse multi-path</a:t>
            </a:r>
          </a:p>
          <a:p>
            <a:pPr algn="ctr"/>
            <a:r>
              <a:rPr lang="en-US" sz="1400" dirty="0" smtClean="0"/>
              <a:t>Routing (</a:t>
            </a:r>
            <a:r>
              <a:rPr lang="en-US" sz="1400" dirty="0" err="1" smtClean="0"/>
              <a:t>GeoCRON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91" name="Curved Connector 82"/>
          <p:cNvCxnSpPr>
            <a:stCxn id="89" idx="0"/>
            <a:endCxn id="37" idx="2"/>
          </p:cNvCxnSpPr>
          <p:nvPr/>
        </p:nvCxnSpPr>
        <p:spPr>
          <a:xfrm rot="5400000" flipH="1" flipV="1">
            <a:off x="4258859" y="1637551"/>
            <a:ext cx="496265" cy="2887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Rounded Rectangle 195"/>
          <p:cNvSpPr/>
          <p:nvPr/>
        </p:nvSpPr>
        <p:spPr>
          <a:xfrm>
            <a:off x="6804881" y="3826029"/>
            <a:ext cx="1447825" cy="734644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804393" y="3822009"/>
            <a:ext cx="1455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Building Management System Interface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2710291" y="879813"/>
            <a:ext cx="83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Seismic “pick”</a:t>
            </a:r>
            <a:endParaRPr lang="en-US" sz="1200" dirty="0"/>
          </a:p>
        </p:txBody>
      </p:sp>
      <p:sp>
        <p:nvSpPr>
          <p:cNvPr id="265" name="TextBox 264"/>
          <p:cNvSpPr txBox="1"/>
          <p:nvPr/>
        </p:nvSpPr>
        <p:spPr>
          <a:xfrm>
            <a:off x="2710291" y="1390862"/>
            <a:ext cx="2860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Resilient     Overlay      Networks</a:t>
            </a:r>
          </a:p>
        </p:txBody>
      </p:sp>
      <p:sp>
        <p:nvSpPr>
          <p:cNvPr id="315" name="Rectangle 314"/>
          <p:cNvSpPr/>
          <p:nvPr/>
        </p:nvSpPr>
        <p:spPr>
          <a:xfrm rot="16200000">
            <a:off x="7361323" y="200238"/>
            <a:ext cx="425926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54807" y="516271"/>
            <a:ext cx="1838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Cloud Services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24030" y="977876"/>
            <a:ext cx="1328676" cy="313576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24030" y="983675"/>
            <a:ext cx="1335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Analytics</a:t>
            </a:r>
          </a:p>
        </p:txBody>
      </p:sp>
      <p:cxnSp>
        <p:nvCxnSpPr>
          <p:cNvPr id="44" name="Curved Connector 82"/>
          <p:cNvCxnSpPr>
            <a:stCxn id="36" idx="3"/>
            <a:endCxn id="34" idx="1"/>
          </p:cNvCxnSpPr>
          <p:nvPr/>
        </p:nvCxnSpPr>
        <p:spPr>
          <a:xfrm flipV="1">
            <a:off x="5431890" y="1134664"/>
            <a:ext cx="1492140" cy="64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urved Connector 82"/>
          <p:cNvCxnSpPr>
            <a:endCxn id="35" idx="1"/>
          </p:cNvCxnSpPr>
          <p:nvPr/>
        </p:nvCxnSpPr>
        <p:spPr>
          <a:xfrm flipV="1">
            <a:off x="5438075" y="1137564"/>
            <a:ext cx="1485955" cy="1559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urved Connector 82"/>
          <p:cNvCxnSpPr/>
          <p:nvPr/>
        </p:nvCxnSpPr>
        <p:spPr>
          <a:xfrm>
            <a:off x="5444260" y="983675"/>
            <a:ext cx="1485955" cy="156789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 rot="16200000">
            <a:off x="7325750" y="1480870"/>
            <a:ext cx="497072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654805" y="1752299"/>
            <a:ext cx="183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Edge Services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827475" y="2238646"/>
            <a:ext cx="1433961" cy="30526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27520" y="2236131"/>
            <a:ext cx="1441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Backup analytics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5638512" y="2360037"/>
            <a:ext cx="73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</a:t>
            </a:r>
            <a:endParaRPr lang="en-US" sz="1200" dirty="0"/>
          </a:p>
        </p:txBody>
      </p:sp>
      <p:cxnSp>
        <p:nvCxnSpPr>
          <p:cNvPr id="166" name="Curved Connector 82"/>
          <p:cNvCxnSpPr>
            <a:stCxn id="144" idx="3"/>
            <a:endCxn id="35" idx="3"/>
          </p:cNvCxnSpPr>
          <p:nvPr/>
        </p:nvCxnSpPr>
        <p:spPr>
          <a:xfrm flipH="1" flipV="1">
            <a:off x="8259734" y="1137564"/>
            <a:ext cx="9332" cy="2004871"/>
          </a:xfrm>
          <a:prstGeom prst="bentConnector3">
            <a:avLst>
              <a:gd name="adj1" fmla="val -3538363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 rot="16200000">
            <a:off x="31308" y="2159203"/>
            <a:ext cx="3050881" cy="17520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45685" y="1231700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76358" y="1291452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8751" y="1351688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444" y="1460874"/>
            <a:ext cx="103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Producers</a:t>
            </a:r>
            <a:endParaRPr lang="en-US" sz="1400" dirty="0"/>
          </a:p>
        </p:txBody>
      </p:sp>
      <p:cxnSp>
        <p:nvCxnSpPr>
          <p:cNvPr id="75" name="Curved Connector 82"/>
          <p:cNvCxnSpPr>
            <a:stCxn id="10" idx="3"/>
            <a:endCxn id="37" idx="1"/>
          </p:cNvCxnSpPr>
          <p:nvPr/>
        </p:nvCxnSpPr>
        <p:spPr>
          <a:xfrm flipV="1">
            <a:off x="2174781" y="1129251"/>
            <a:ext cx="1404014" cy="380540"/>
          </a:xfrm>
          <a:prstGeom prst="bentConnector3">
            <a:avLst>
              <a:gd name="adj1" fmla="val 37698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515960" y="3183096"/>
            <a:ext cx="96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Prioritized subscription</a:t>
            </a:r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2566762" y="1858774"/>
            <a:ext cx="83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Ride</a:t>
            </a:r>
            <a:endParaRPr lang="en-US" sz="1200" dirty="0"/>
          </a:p>
          <a:p>
            <a:pPr algn="ctr"/>
            <a:r>
              <a:rPr lang="en-US" sz="1200" dirty="0"/>
              <a:t>d</a:t>
            </a:r>
            <a:r>
              <a:rPr lang="en-US" sz="1200" dirty="0" smtClean="0"/>
              <a:t>ata collection</a:t>
            </a:r>
            <a:endParaRPr lang="en-US" sz="1200" dirty="0"/>
          </a:p>
        </p:txBody>
      </p:sp>
      <p:sp>
        <p:nvSpPr>
          <p:cNvPr id="320" name="TextBox 319"/>
          <p:cNvSpPr txBox="1"/>
          <p:nvPr/>
        </p:nvSpPr>
        <p:spPr>
          <a:xfrm>
            <a:off x="5689603" y="4034644"/>
            <a:ext cx="73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Differen-tiated</a:t>
            </a:r>
            <a:r>
              <a:rPr lang="en-US" sz="1200" dirty="0" smtClean="0"/>
              <a:t> info flow</a:t>
            </a:r>
            <a:endParaRPr lang="en-US" sz="1200" dirty="0"/>
          </a:p>
        </p:txBody>
      </p:sp>
      <p:sp>
        <p:nvSpPr>
          <p:cNvPr id="322" name="Rectangle 321"/>
          <p:cNvSpPr/>
          <p:nvPr/>
        </p:nvSpPr>
        <p:spPr>
          <a:xfrm rot="16200000">
            <a:off x="7163244" y="2285725"/>
            <a:ext cx="822079" cy="1838957"/>
          </a:xfrm>
          <a:prstGeom prst="rect">
            <a:avLst/>
          </a:prstGeom>
          <a:solidFill>
            <a:srgbClr val="D7E4BD"/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ounded Rectangle 143"/>
          <p:cNvSpPr/>
          <p:nvPr/>
        </p:nvSpPr>
        <p:spPr>
          <a:xfrm>
            <a:off x="6805575" y="2869986"/>
            <a:ext cx="1463491" cy="54489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804393" y="2867472"/>
            <a:ext cx="146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 Data Exchange</a:t>
            </a:r>
          </a:p>
        </p:txBody>
      </p:sp>
      <p:cxnSp>
        <p:nvCxnSpPr>
          <p:cNvPr id="305" name="Curved Connector 82"/>
          <p:cNvCxnSpPr>
            <a:stCxn id="145" idx="3"/>
            <a:endCxn id="68" idx="3"/>
          </p:cNvCxnSpPr>
          <p:nvPr/>
        </p:nvCxnSpPr>
        <p:spPr>
          <a:xfrm flipV="1">
            <a:off x="8269066" y="2390020"/>
            <a:ext cx="12700" cy="739062"/>
          </a:xfrm>
          <a:prstGeom prst="bentConnector3">
            <a:avLst>
              <a:gd name="adj1" fmla="val 180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7609635" y="3378027"/>
            <a:ext cx="1044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IoT</a:t>
            </a:r>
            <a:r>
              <a:rPr lang="en-US" sz="1200" dirty="0" smtClean="0"/>
              <a:t>   data</a:t>
            </a:r>
            <a:endParaRPr lang="en-US" sz="1200" dirty="0"/>
          </a:p>
        </p:txBody>
      </p:sp>
      <p:cxnSp>
        <p:nvCxnSpPr>
          <p:cNvPr id="200" name="Curved Connector 82"/>
          <p:cNvCxnSpPr>
            <a:stCxn id="197" idx="0"/>
            <a:endCxn id="145" idx="2"/>
          </p:cNvCxnSpPr>
          <p:nvPr/>
        </p:nvCxnSpPr>
        <p:spPr>
          <a:xfrm rot="5400000" flipH="1" flipV="1">
            <a:off x="7318774" y="3604054"/>
            <a:ext cx="431317" cy="4595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Rectangle 335"/>
          <p:cNvSpPr/>
          <p:nvPr/>
        </p:nvSpPr>
        <p:spPr>
          <a:xfrm rot="16200000">
            <a:off x="970492" y="2430236"/>
            <a:ext cx="1173124" cy="1610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238599" y="3327993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169272" y="3387745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91665" y="3447981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49551" y="3557167"/>
            <a:ext cx="112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Consumers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763053" y="2755729"/>
            <a:ext cx="10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 subscription</a:t>
            </a:r>
            <a:endParaRPr lang="en-US" sz="1200" dirty="0"/>
          </a:p>
        </p:txBody>
      </p:sp>
      <p:cxnSp>
        <p:nvCxnSpPr>
          <p:cNvPr id="147" name="Curved Connector 82"/>
          <p:cNvCxnSpPr>
            <a:stCxn id="53" idx="3"/>
            <a:endCxn id="145" idx="1"/>
          </p:cNvCxnSpPr>
          <p:nvPr/>
        </p:nvCxnSpPr>
        <p:spPr>
          <a:xfrm flipV="1">
            <a:off x="2267695" y="3129082"/>
            <a:ext cx="4536698" cy="477002"/>
          </a:xfrm>
          <a:prstGeom prst="bentConnector3">
            <a:avLst>
              <a:gd name="adj1" fmla="val 82473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3" name="Rounded Rectangle 312"/>
          <p:cNvSpPr/>
          <p:nvPr/>
        </p:nvSpPr>
        <p:spPr>
          <a:xfrm>
            <a:off x="3608772" y="3431332"/>
            <a:ext cx="1877740" cy="1203851"/>
          </a:xfrm>
          <a:prstGeom prst="roundRect">
            <a:avLst/>
          </a:prstGeom>
          <a:solidFill>
            <a:srgbClr val="D7E4BD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3784976" y="3434158"/>
            <a:ext cx="1455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FireDeX</a:t>
            </a:r>
            <a:endParaRPr lang="en-US" sz="1400" dirty="0" smtClean="0"/>
          </a:p>
        </p:txBody>
      </p:sp>
      <p:sp>
        <p:nvSpPr>
          <p:cNvPr id="102" name="Rounded Rectangle 101"/>
          <p:cNvSpPr/>
          <p:nvPr/>
        </p:nvSpPr>
        <p:spPr>
          <a:xfrm>
            <a:off x="3929894" y="4263738"/>
            <a:ext cx="1233916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21315" y="4239988"/>
            <a:ext cx="125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BW Allocation</a:t>
            </a:r>
            <a:endParaRPr lang="en-US" sz="1400" dirty="0"/>
          </a:p>
        </p:txBody>
      </p:sp>
      <p:sp>
        <p:nvSpPr>
          <p:cNvPr id="104" name="Rounded Rectangle 103"/>
          <p:cNvSpPr/>
          <p:nvPr/>
        </p:nvSpPr>
        <p:spPr>
          <a:xfrm>
            <a:off x="3919734" y="3771660"/>
            <a:ext cx="1233916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911155" y="3747910"/>
            <a:ext cx="125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Prioritization</a:t>
            </a:r>
            <a:endParaRPr lang="en-US" sz="1400" dirty="0"/>
          </a:p>
        </p:txBody>
      </p:sp>
      <p:cxnSp>
        <p:nvCxnSpPr>
          <p:cNvPr id="106" name="Curved Connector 82"/>
          <p:cNvCxnSpPr>
            <a:stCxn id="103" idx="0"/>
            <a:endCxn id="105" idx="2"/>
          </p:cNvCxnSpPr>
          <p:nvPr/>
        </p:nvCxnSpPr>
        <p:spPr>
          <a:xfrm rot="16200000" flipV="1">
            <a:off x="4449623" y="4142758"/>
            <a:ext cx="184301" cy="10160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urved Connector 82"/>
          <p:cNvCxnSpPr>
            <a:endCxn id="103" idx="3"/>
          </p:cNvCxnSpPr>
          <p:nvPr/>
        </p:nvCxnSpPr>
        <p:spPr>
          <a:xfrm flipH="1">
            <a:off x="5172390" y="3414883"/>
            <a:ext cx="1939610" cy="978994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82"/>
          <p:cNvCxnSpPr>
            <a:stCxn id="105" idx="1"/>
            <a:endCxn id="55" idx="2"/>
          </p:cNvCxnSpPr>
          <p:nvPr/>
        </p:nvCxnSpPr>
        <p:spPr>
          <a:xfrm rot="10800000" flipV="1">
            <a:off x="1606213" y="3901799"/>
            <a:ext cx="2304942" cy="102364"/>
          </a:xfrm>
          <a:prstGeom prst="bentConnector4">
            <a:avLst>
              <a:gd name="adj1" fmla="val 38838"/>
              <a:gd name="adj2" fmla="val 37365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9" name="Rounded Rectangle 338"/>
          <p:cNvSpPr/>
          <p:nvPr/>
        </p:nvSpPr>
        <p:spPr>
          <a:xfrm>
            <a:off x="3608771" y="1865659"/>
            <a:ext cx="1877740" cy="1267934"/>
          </a:xfrm>
          <a:prstGeom prst="roundRect">
            <a:avLst/>
          </a:prstGeom>
          <a:solidFill>
            <a:srgbClr val="D7E4BD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3421120" y="1908034"/>
            <a:ext cx="8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Ride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815457" y="2738252"/>
            <a:ext cx="1455482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84977" y="2714502"/>
            <a:ext cx="151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Diverse multicast</a:t>
            </a:r>
            <a:endParaRPr lang="en-US" sz="14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4107116" y="1865658"/>
            <a:ext cx="802640" cy="829577"/>
            <a:chOff x="4165600" y="1570926"/>
            <a:chExt cx="802640" cy="829577"/>
          </a:xfrm>
        </p:grpSpPr>
        <p:sp useBgFill="1">
          <p:nvSpPr>
            <p:cNvPr id="79" name="Diamond 78"/>
            <p:cNvSpPr/>
            <p:nvPr/>
          </p:nvSpPr>
          <p:spPr>
            <a:xfrm>
              <a:off x="4165600" y="1570926"/>
              <a:ext cx="802640" cy="829577"/>
            </a:xfrm>
            <a:prstGeom prst="diamond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51263" y="1592394"/>
              <a:ext cx="6255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loud</a:t>
              </a:r>
            </a:p>
            <a:p>
              <a:pPr algn="ctr"/>
              <a:r>
                <a:rPr lang="en-US" sz="1400" dirty="0"/>
                <a:t>u</a:t>
              </a:r>
              <a:r>
                <a:rPr lang="en-US" sz="1400" dirty="0" smtClean="0"/>
                <a:t>p?</a:t>
              </a:r>
              <a:endParaRPr lang="en-US" sz="1400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4016657" y="1824013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Yes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4909756" y="2260126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</a:t>
            </a:r>
            <a:endParaRPr lang="en-US" sz="1200" dirty="0"/>
          </a:p>
        </p:txBody>
      </p:sp>
      <p:sp>
        <p:nvSpPr>
          <p:cNvPr id="263" name="TextBox 262"/>
          <p:cNvSpPr txBox="1"/>
          <p:nvPr/>
        </p:nvSpPr>
        <p:spPr>
          <a:xfrm>
            <a:off x="4227478" y="3109427"/>
            <a:ext cx="62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5496671" y="1445055"/>
            <a:ext cx="151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Ride  overlay probe</a:t>
            </a:r>
            <a:endParaRPr lang="en-US" sz="1200" dirty="0"/>
          </a:p>
        </p:txBody>
      </p:sp>
      <p:cxnSp>
        <p:nvCxnSpPr>
          <p:cNvPr id="65" name="Curved Connector 82"/>
          <p:cNvCxnSpPr>
            <a:stCxn id="56" idx="1"/>
          </p:cNvCxnSpPr>
          <p:nvPr/>
        </p:nvCxnSpPr>
        <p:spPr>
          <a:xfrm rot="10800000" flipH="1">
            <a:off x="1049551" y="2755730"/>
            <a:ext cx="2765906" cy="955327"/>
          </a:xfrm>
          <a:prstGeom prst="bentConnector3">
            <a:avLst>
              <a:gd name="adj1" fmla="val -826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82"/>
          <p:cNvCxnSpPr>
            <a:stCxn id="79" idx="3"/>
            <a:endCxn id="68" idx="1"/>
          </p:cNvCxnSpPr>
          <p:nvPr/>
        </p:nvCxnSpPr>
        <p:spPr>
          <a:xfrm>
            <a:off x="4909756" y="2280447"/>
            <a:ext cx="1917764" cy="109573"/>
          </a:xfrm>
          <a:prstGeom prst="bentConnector3">
            <a:avLst>
              <a:gd name="adj1" fmla="val 57417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urved Connector 82"/>
          <p:cNvCxnSpPr>
            <a:stCxn id="12" idx="2"/>
            <a:endCxn id="79" idx="1"/>
          </p:cNvCxnSpPr>
          <p:nvPr/>
        </p:nvCxnSpPr>
        <p:spPr>
          <a:xfrm rot="16200000" flipH="1">
            <a:off x="2623919" y="797249"/>
            <a:ext cx="372577" cy="2593817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urved Connector 82"/>
          <p:cNvCxnSpPr>
            <a:endCxn id="235" idx="2"/>
          </p:cNvCxnSpPr>
          <p:nvPr/>
        </p:nvCxnSpPr>
        <p:spPr>
          <a:xfrm flipV="1">
            <a:off x="4704080" y="1352456"/>
            <a:ext cx="1313463" cy="738396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82"/>
          <p:cNvCxnSpPr>
            <a:stCxn id="64" idx="1"/>
            <a:endCxn id="53" idx="0"/>
          </p:cNvCxnSpPr>
          <p:nvPr/>
        </p:nvCxnSpPr>
        <p:spPr>
          <a:xfrm rot="10800000" flipV="1">
            <a:off x="1753147" y="2868391"/>
            <a:ext cx="2031830" cy="459602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82"/>
          <p:cNvCxnSpPr>
            <a:stCxn id="67" idx="2"/>
            <a:endCxn id="64" idx="3"/>
          </p:cNvCxnSpPr>
          <p:nvPr/>
        </p:nvCxnSpPr>
        <p:spPr>
          <a:xfrm flipH="1">
            <a:off x="5300917" y="2543908"/>
            <a:ext cx="2243539" cy="32448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86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94" grpId="1" animBg="1"/>
      <p:bldP spid="262" grpId="0" animBg="1"/>
      <p:bldP spid="36" grpId="0" animBg="1"/>
      <p:bldP spid="37" grpId="0"/>
      <p:bldP spid="196" grpId="0" animBg="1"/>
      <p:bldP spid="197" grpId="0"/>
      <p:bldP spid="210" grpId="0"/>
      <p:bldP spid="265" grpId="0"/>
      <p:bldP spid="316" grpId="0" animBg="1"/>
      <p:bldP spid="52" grpId="0"/>
      <p:bldP spid="67" grpId="0" animBg="1"/>
      <p:bldP spid="68" grpId="0"/>
      <p:bldP spid="312" grpId="0"/>
      <p:bldP spid="153" grpId="0"/>
      <p:bldP spid="209" grpId="0"/>
      <p:bldP spid="320" grpId="0"/>
      <p:bldP spid="322" grpId="0" animBg="1"/>
      <p:bldP spid="144" grpId="0" animBg="1"/>
      <p:bldP spid="145" grpId="0"/>
      <p:bldP spid="204" grpId="0"/>
      <p:bldP spid="73" grpId="0"/>
      <p:bldP spid="313" grpId="0" animBg="1"/>
      <p:bldP spid="314" grpId="0"/>
      <p:bldP spid="102" grpId="0" animBg="1"/>
      <p:bldP spid="103" grpId="0"/>
      <p:bldP spid="104" grpId="0" animBg="1"/>
      <p:bldP spid="105" grpId="0"/>
      <p:bldP spid="339" grpId="0" animBg="1"/>
      <p:bldP spid="340" grpId="0"/>
      <p:bldP spid="63" grpId="0" animBg="1"/>
      <p:bldP spid="64" grpId="0"/>
      <p:bldP spid="94" grpId="0"/>
      <p:bldP spid="95" grpId="0"/>
      <p:bldP spid="263" grpId="0"/>
      <p:bldP spid="2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05978"/>
            <a:ext cx="3637280" cy="27302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Publications,</a:t>
            </a:r>
            <a:br>
              <a:rPr lang="en-US" dirty="0" smtClean="0"/>
            </a:br>
            <a:r>
              <a:rPr lang="en-US" dirty="0" smtClean="0"/>
              <a:t>Posters, &amp; Presentations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8" name="Picture 7" descr="Screen Shot 2018-04-30 at 6.00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91" y="0"/>
            <a:ext cx="3852809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8752" y="-59967"/>
            <a:ext cx="59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8752" y="246619"/>
            <a:ext cx="111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GeoCRON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8752" y="1285244"/>
            <a:ext cx="111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Smart fire</a:t>
            </a:r>
          </a:p>
          <a:p>
            <a:r>
              <a:rPr lang="en-US" dirty="0" smtClean="0"/>
              <a:t>fighting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80154" y="1465582"/>
            <a:ext cx="757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58752" y="3121899"/>
            <a:ext cx="1117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GeoCRON</a:t>
            </a:r>
            <a:endParaRPr lang="en-US" dirty="0" smtClean="0"/>
          </a:p>
          <a:p>
            <a:r>
              <a:rPr lang="en-US" dirty="0" smtClean="0"/>
              <a:t>(early)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58752" y="2517101"/>
            <a:ext cx="1040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Shanty</a:t>
            </a:r>
          </a:p>
          <a:p>
            <a:r>
              <a:rPr lang="en-US" dirty="0"/>
              <a:t>t</a:t>
            </a:r>
            <a:r>
              <a:rPr lang="en-US" dirty="0" smtClean="0"/>
              <a:t>own fire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89316" y="3965179"/>
            <a:ext cx="2054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Undergrad research</a:t>
            </a:r>
          </a:p>
          <a:p>
            <a:r>
              <a:rPr lang="en-US" dirty="0" smtClean="0"/>
              <a:t>(seismic sensing</a:t>
            </a:r>
          </a:p>
          <a:p>
            <a:r>
              <a:rPr lang="en-US" dirty="0" smtClean="0"/>
              <a:t>simulations)</a:t>
            </a:r>
            <a:endParaRPr lang="en-US" dirty="0"/>
          </a:p>
        </p:txBody>
      </p:sp>
      <p:cxnSp>
        <p:nvCxnSpPr>
          <p:cNvPr id="17" name="Curved Connector 124"/>
          <p:cNvCxnSpPr/>
          <p:nvPr/>
        </p:nvCxnSpPr>
        <p:spPr>
          <a:xfrm flipV="1">
            <a:off x="3840480" y="3965180"/>
            <a:ext cx="1259204" cy="13966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24"/>
          <p:cNvCxnSpPr/>
          <p:nvPr/>
        </p:nvCxnSpPr>
        <p:spPr>
          <a:xfrm>
            <a:off x="3161202" y="4744721"/>
            <a:ext cx="1926789" cy="1437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58752" y="4104842"/>
            <a:ext cx="114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SmartGrid</a:t>
            </a:r>
            <a:endParaRPr lang="en-US" dirty="0" smtClean="0"/>
          </a:p>
          <a:p>
            <a:r>
              <a:rPr lang="en-US" dirty="0" smtClean="0"/>
              <a:t>resilience</a:t>
            </a:r>
            <a:endParaRPr lang="en-US" dirty="0"/>
          </a:p>
        </p:txBody>
      </p:sp>
      <p:cxnSp>
        <p:nvCxnSpPr>
          <p:cNvPr id="24" name="Curved Connector 124"/>
          <p:cNvCxnSpPr>
            <a:stCxn id="13" idx="2"/>
          </p:cNvCxnSpPr>
          <p:nvPr/>
        </p:nvCxnSpPr>
        <p:spPr>
          <a:xfrm>
            <a:off x="3258717" y="1834914"/>
            <a:ext cx="1917160" cy="682187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124"/>
          <p:cNvCxnSpPr>
            <a:stCxn id="13" idx="0"/>
          </p:cNvCxnSpPr>
          <p:nvPr/>
        </p:nvCxnSpPr>
        <p:spPr>
          <a:xfrm flipV="1">
            <a:off x="3258717" y="924560"/>
            <a:ext cx="1914455" cy="54102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83724" y="2844900"/>
            <a:ext cx="2296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"</a:t>
            </a:r>
            <a:r>
              <a:rPr lang="en-US" sz="1000" dirty="0" err="1"/>
              <a:t>FireDeX</a:t>
            </a:r>
            <a:r>
              <a:rPr lang="en-US" sz="1000" dirty="0"/>
              <a:t>: a Prioritized </a:t>
            </a:r>
            <a:r>
              <a:rPr lang="en-US" sz="1000" dirty="0" err="1"/>
              <a:t>IoT</a:t>
            </a:r>
            <a:r>
              <a:rPr lang="en-US" sz="1000" dirty="0"/>
              <a:t> Data Exchange Middleware for Emergency Response". </a:t>
            </a:r>
            <a:r>
              <a:rPr lang="en-US" sz="1000" dirty="0" smtClean="0"/>
              <a:t>to appear in Middleware </a:t>
            </a:r>
            <a:r>
              <a:rPr lang="en-US" sz="1000" dirty="0"/>
              <a:t>’</a:t>
            </a:r>
            <a:r>
              <a:rPr lang="en-US" sz="1000" dirty="0" smtClean="0"/>
              <a:t>18.</a:t>
            </a:r>
          </a:p>
        </p:txBody>
      </p:sp>
    </p:spTree>
    <p:extLst>
      <p:ext uri="{BB962C8B-B14F-4D97-AF65-F5344CB8AC3E}">
        <p14:creationId xmlns:p14="http://schemas.microsoft.com/office/powerpoint/2010/main" val="263018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6831740" y="1703973"/>
            <a:ext cx="1839586" cy="132807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46" y="145095"/>
            <a:ext cx="4433404" cy="962776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r="4739"/>
          <a:stretch/>
        </p:blipFill>
        <p:spPr bwMode="auto">
          <a:xfrm>
            <a:off x="4191000" y="1465148"/>
            <a:ext cx="1472184" cy="108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449" y="3375505"/>
            <a:ext cx="2406214" cy="14292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0" y="4767264"/>
            <a:ext cx="762000" cy="273844"/>
          </a:xfrm>
          <a:prstGeom prst="rect">
            <a:avLst/>
          </a:prstGeom>
        </p:spPr>
        <p:txBody>
          <a:bodyPr/>
          <a:lstStyle/>
          <a:p>
            <a:fld id="{D12AA694-00EB-4F4B-AABB-6F50FB178914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455" y="1946492"/>
            <a:ext cx="1193650" cy="834072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887815">
            <a:off x="5679710" y="1989401"/>
            <a:ext cx="1360120" cy="1959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9129265">
            <a:off x="6006681" y="2926707"/>
            <a:ext cx="1193423" cy="2270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1663" y="340205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 err="1" smtClean="0"/>
              <a:t>csn.caltech.edu</a:t>
            </a:r>
            <a:endParaRPr lang="en-US" sz="1000" dirty="0" smtClean="0"/>
          </a:p>
          <a:p>
            <a:r>
              <a:rPr lang="en-US" sz="1000" dirty="0" smtClean="0"/>
              <a:t>Many thanks to CSN!</a:t>
            </a:r>
            <a:endParaRPr lang="en-US" sz="1000" dirty="0"/>
          </a:p>
        </p:txBody>
      </p:sp>
      <p:sp>
        <p:nvSpPr>
          <p:cNvPr id="12" name="Content Placeholder 24"/>
          <p:cNvSpPr>
            <a:spLocks noGrp="1"/>
          </p:cNvSpPr>
          <p:nvPr>
            <p:ph sz="half" idx="1"/>
          </p:nvPr>
        </p:nvSpPr>
        <p:spPr>
          <a:xfrm>
            <a:off x="5662290" y="1105630"/>
            <a:ext cx="2907030" cy="5838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Low-</a:t>
            </a:r>
            <a:r>
              <a:rPr lang="en-US" sz="1400" dirty="0"/>
              <a:t>cost accelerometers attached to </a:t>
            </a:r>
            <a:r>
              <a:rPr lang="en-US" sz="1400" i="1" dirty="0" err="1"/>
              <a:t>IoT</a:t>
            </a:r>
            <a:r>
              <a:rPr lang="en-US" sz="1400" i="1" dirty="0"/>
              <a:t> computers </a:t>
            </a:r>
            <a:r>
              <a:rPr lang="en-US" sz="1400" dirty="0"/>
              <a:t>measure </a:t>
            </a:r>
            <a:r>
              <a:rPr lang="en-US" sz="1400" dirty="0" smtClean="0"/>
              <a:t>shaking and </a:t>
            </a:r>
            <a:r>
              <a:rPr lang="en-US" sz="1400" i="1" dirty="0" smtClean="0"/>
              <a:t>report</a:t>
            </a:r>
            <a:r>
              <a:rPr lang="en-US" sz="1400" dirty="0" smtClean="0"/>
              <a:t> anomalies</a:t>
            </a:r>
            <a:r>
              <a:rPr lang="mr-IN" sz="1400" dirty="0" smtClean="0"/>
              <a:t>…</a:t>
            </a:r>
            <a:endParaRPr lang="en-US" sz="1400" dirty="0" smtClean="0"/>
          </a:p>
        </p:txBody>
      </p:sp>
      <p:pic>
        <p:nvPicPr>
          <p:cNvPr id="13" name="Picture 12" descr="20140605_1926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08" y="1420380"/>
            <a:ext cx="1976918" cy="1150654"/>
          </a:xfrm>
          <a:prstGeom prst="rect">
            <a:avLst/>
          </a:prstGeom>
        </p:spPr>
      </p:pic>
      <p:sp>
        <p:nvSpPr>
          <p:cNvPr id="14" name="Content Placeholder 24"/>
          <p:cNvSpPr>
            <a:spLocks noGrp="1"/>
          </p:cNvSpPr>
          <p:nvPr>
            <p:ph sz="half" idx="1"/>
          </p:nvPr>
        </p:nvSpPr>
        <p:spPr>
          <a:xfrm>
            <a:off x="6582724" y="3127442"/>
            <a:ext cx="2271179" cy="16199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/>
              <a:t>Cloud</a:t>
            </a:r>
            <a:r>
              <a:rPr lang="en-US" sz="1400" dirty="0"/>
              <a:t>-based machine learning algorithms </a:t>
            </a:r>
            <a:r>
              <a:rPr lang="en-US" sz="1400" i="1" dirty="0"/>
              <a:t>detect </a:t>
            </a:r>
            <a:r>
              <a:rPr lang="en-US" sz="1400" i="1" dirty="0" smtClean="0"/>
              <a:t>earthquakes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CSN produces fine-grained </a:t>
            </a:r>
            <a:r>
              <a:rPr lang="en-US" sz="1400" i="1" dirty="0" smtClean="0"/>
              <a:t>shake maps </a:t>
            </a:r>
            <a:r>
              <a:rPr lang="en-US" sz="1400" dirty="0" smtClean="0"/>
              <a:t>that can aid </a:t>
            </a:r>
            <a:r>
              <a:rPr lang="en-US" sz="1400" i="1" dirty="0" smtClean="0"/>
              <a:t>emergency response </a:t>
            </a:r>
            <a:r>
              <a:rPr lang="en-US" sz="1400" dirty="0" smtClean="0"/>
              <a:t>efforts.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16200000" flipH="1" flipV="1">
            <a:off x="4304367" y="880077"/>
            <a:ext cx="558783" cy="1719069"/>
          </a:xfrm>
          <a:prstGeom prst="bentConnector4">
            <a:avLst>
              <a:gd name="adj1" fmla="val -40910"/>
              <a:gd name="adj2" fmla="val 79989"/>
            </a:avLst>
          </a:prstGeom>
          <a:ln w="38100" cmpd="dbl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4"/>
          <p:cNvSpPr>
            <a:spLocks noGrp="1"/>
          </p:cNvSpPr>
          <p:nvPr>
            <p:ph sz="half" idx="1"/>
          </p:nvPr>
        </p:nvSpPr>
        <p:spPr>
          <a:xfrm>
            <a:off x="269369" y="1681799"/>
            <a:ext cx="1477939" cy="5293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We added CSN’s sensors to SCALE.</a:t>
            </a:r>
          </a:p>
        </p:txBody>
      </p:sp>
      <p:sp>
        <p:nvSpPr>
          <p:cNvPr id="32" name="Lightning Bolt 31"/>
          <p:cNvSpPr/>
          <p:nvPr/>
        </p:nvSpPr>
        <p:spPr>
          <a:xfrm>
            <a:off x="5918106" y="1600495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ent Arrow 34"/>
          <p:cNvSpPr/>
          <p:nvPr/>
        </p:nvSpPr>
        <p:spPr>
          <a:xfrm rot="21148804" flipV="1">
            <a:off x="3307105" y="2340363"/>
            <a:ext cx="3667316" cy="690198"/>
          </a:xfrm>
          <a:prstGeom prst="bentArrow">
            <a:avLst>
              <a:gd name="adj1" fmla="val 15782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489" y="2718822"/>
            <a:ext cx="617110" cy="462833"/>
          </a:xfrm>
          <a:prstGeom prst="rect">
            <a:avLst/>
          </a:prstGeom>
        </p:spPr>
      </p:pic>
      <p:sp>
        <p:nvSpPr>
          <p:cNvPr id="24" name="Content Placeholder 24"/>
          <p:cNvSpPr>
            <a:spLocks noGrp="1"/>
          </p:cNvSpPr>
          <p:nvPr>
            <p:ph sz="half" idx="1"/>
          </p:nvPr>
        </p:nvSpPr>
        <p:spPr>
          <a:xfrm>
            <a:off x="1414399" y="3375505"/>
            <a:ext cx="1903209" cy="698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 smtClean="0"/>
              <a:t>How to </a:t>
            </a:r>
            <a:r>
              <a:rPr lang="en-US" sz="1400" i="1" dirty="0" smtClean="0"/>
              <a:t>resiliently</a:t>
            </a:r>
            <a:r>
              <a:rPr lang="en-US" sz="1400" dirty="0" smtClean="0"/>
              <a:t> collect data in the cloud despite </a:t>
            </a:r>
            <a:r>
              <a:rPr lang="en-US" sz="1400" dirty="0" smtClean="0"/>
              <a:t>wide-area </a:t>
            </a:r>
            <a:r>
              <a:rPr lang="en-US" sz="1400" i="1" dirty="0" smtClean="0"/>
              <a:t>network failures</a:t>
            </a:r>
            <a:r>
              <a:rPr lang="en-US" sz="1400" dirty="0" smtClean="0"/>
              <a:t>?</a:t>
            </a:r>
          </a:p>
        </p:txBody>
      </p:sp>
      <p:pic>
        <p:nvPicPr>
          <p:cNvPr id="7" name="Picture 6" descr="caltec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16" y="424219"/>
            <a:ext cx="892778" cy="241575"/>
          </a:xfrm>
          <a:prstGeom prst="rect">
            <a:avLst/>
          </a:prstGeom>
        </p:spPr>
      </p:pic>
      <p:pic>
        <p:nvPicPr>
          <p:cNvPr id="8" name="Picture 7" descr="USGS_logo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35" y="682240"/>
            <a:ext cx="887059" cy="3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4" grpId="0" build="p"/>
      <p:bldP spid="31" grpId="0" build="p"/>
      <p:bldP spid="32" grpId="0" animBg="1"/>
      <p:bldP spid="35" grpId="0" animBg="1"/>
      <p:bldP spid="2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Oval 211"/>
          <p:cNvSpPr/>
          <p:nvPr/>
        </p:nvSpPr>
        <p:spPr>
          <a:xfrm>
            <a:off x="1430163" y="1543799"/>
            <a:ext cx="511001" cy="451747"/>
          </a:xfrm>
          <a:prstGeom prst="ellipse">
            <a:avLst/>
          </a:prstGeom>
          <a:solidFill>
            <a:srgbClr val="FFFFFF">
              <a:alpha val="77000"/>
            </a:srgb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1902134" y="2311388"/>
            <a:ext cx="459181" cy="451747"/>
          </a:xfrm>
          <a:prstGeom prst="ellipse">
            <a:avLst/>
          </a:prstGeom>
          <a:solidFill>
            <a:srgbClr val="FFFFFF">
              <a:alpha val="77000"/>
            </a:srgb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>
            <a:off x="3382353" y="1831735"/>
            <a:ext cx="5498915" cy="1455290"/>
          </a:xfrm>
          <a:prstGeom prst="parallelogram">
            <a:avLst>
              <a:gd name="adj" fmla="val 88072"/>
            </a:avLst>
          </a:prstGeom>
          <a:solidFill>
            <a:schemeClr val="accent3"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/>
          <p:cNvSpPr/>
          <p:nvPr/>
        </p:nvSpPr>
        <p:spPr>
          <a:xfrm>
            <a:off x="4592596" y="3220765"/>
            <a:ext cx="4288671" cy="296751"/>
          </a:xfrm>
          <a:prstGeom prst="trapezoid">
            <a:avLst>
              <a:gd name="adj" fmla="val 459178"/>
            </a:avLst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22" y="139212"/>
            <a:ext cx="4007268" cy="115138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/>
              <a:t>GeoCRON</a:t>
            </a:r>
            <a:r>
              <a:rPr lang="en-US" sz="2000" b="1" dirty="0" smtClean="0"/>
              <a:t>: </a:t>
            </a:r>
            <a:r>
              <a:rPr lang="en-US" sz="2000" dirty="0" smtClean="0"/>
              <a:t>Geo-correlated failure-aware Resilient </a:t>
            </a:r>
            <a:r>
              <a:rPr lang="en-US" sz="2000" dirty="0" smtClean="0"/>
              <a:t>Overlay </a:t>
            </a:r>
            <a:r>
              <a:rPr lang="en-US" sz="2000" dirty="0" smtClean="0"/>
              <a:t>Networks</a:t>
            </a:r>
            <a:br>
              <a:rPr lang="en-US" sz="2000" dirty="0" smtClean="0"/>
            </a:br>
            <a:r>
              <a:rPr lang="en-US" sz="1600" dirty="0" smtClean="0"/>
              <a:t>for </a:t>
            </a:r>
            <a:r>
              <a:rPr lang="en-US" sz="1600" dirty="0" err="1" smtClean="0"/>
              <a:t>IoT</a:t>
            </a:r>
            <a:r>
              <a:rPr lang="en-US" sz="1600" dirty="0" smtClean="0"/>
              <a:t>-based Community Infrastructure Communications</a:t>
            </a:r>
            <a:endParaRPr lang="en-US" sz="1600" dirty="0"/>
          </a:p>
        </p:txBody>
      </p:sp>
      <p:pic>
        <p:nvPicPr>
          <p:cNvPr id="7" name="Content Placeholder 6" descr="geo overlay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8" r="-282"/>
          <a:stretch/>
        </p:blipFill>
        <p:spPr>
          <a:xfrm>
            <a:off x="5887148" y="1891423"/>
            <a:ext cx="1683207" cy="13293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0" name="Parallelogram 19"/>
          <p:cNvSpPr/>
          <p:nvPr/>
        </p:nvSpPr>
        <p:spPr>
          <a:xfrm>
            <a:off x="3382353" y="139211"/>
            <a:ext cx="5498915" cy="1462029"/>
          </a:xfrm>
          <a:prstGeom prst="parallelogram">
            <a:avLst>
              <a:gd name="adj" fmla="val 86634"/>
            </a:avLst>
          </a:prstGeom>
          <a:solidFill>
            <a:schemeClr val="accent1">
              <a:lumMod val="75000"/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3382353" y="3517516"/>
            <a:ext cx="5498915" cy="1455408"/>
          </a:xfrm>
          <a:prstGeom prst="parallelogram">
            <a:avLst>
              <a:gd name="adj" fmla="val 83315"/>
            </a:avLst>
          </a:prstGeom>
          <a:solidFill>
            <a:schemeClr val="accent2">
              <a:lumMod val="75000"/>
              <a:alpha val="49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qua nod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05" y="3588254"/>
            <a:ext cx="899495" cy="10068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 descr="geo nod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41" y="3588253"/>
            <a:ext cx="908188" cy="1000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 descr="geocron underl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23" y="3588253"/>
            <a:ext cx="2213098" cy="13141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560084" y="4572479"/>
            <a:ext cx="1438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Seismic Sensors</a:t>
            </a:r>
            <a:endParaRPr lang="en-US" sz="1400" dirty="0"/>
          </a:p>
        </p:txBody>
      </p:sp>
      <p:sp>
        <p:nvSpPr>
          <p:cNvPr id="123" name="TextBox 122"/>
          <p:cNvSpPr txBox="1"/>
          <p:nvPr/>
        </p:nvSpPr>
        <p:spPr>
          <a:xfrm>
            <a:off x="7196284" y="4515128"/>
            <a:ext cx="84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Water</a:t>
            </a:r>
          </a:p>
          <a:p>
            <a:r>
              <a:rPr lang="en-US" sz="1400" dirty="0" smtClean="0"/>
              <a:t>Sensors</a:t>
            </a:r>
            <a:endParaRPr lang="en-US" sz="1400" dirty="0"/>
          </a:p>
        </p:txBody>
      </p:sp>
      <p:sp>
        <p:nvSpPr>
          <p:cNvPr id="132" name="Rounded Rectangle 131"/>
          <p:cNvSpPr/>
          <p:nvPr/>
        </p:nvSpPr>
        <p:spPr>
          <a:xfrm>
            <a:off x="4662175" y="339788"/>
            <a:ext cx="1320617" cy="105890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650222" y="321471"/>
            <a:ext cx="1335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Cloud earthquake-detection service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170519" y="1533744"/>
            <a:ext cx="196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</a:t>
            </a:r>
            <a:r>
              <a:rPr lang="en-US" sz="1400" dirty="0" smtClean="0"/>
              <a:t>eismic   sensed events</a:t>
            </a:r>
            <a:endParaRPr lang="en-US" sz="1400" dirty="0"/>
          </a:p>
        </p:txBody>
      </p:sp>
      <p:sp>
        <p:nvSpPr>
          <p:cNvPr id="163" name="Oval 162"/>
          <p:cNvSpPr/>
          <p:nvPr/>
        </p:nvSpPr>
        <p:spPr>
          <a:xfrm>
            <a:off x="731562" y="2311387"/>
            <a:ext cx="459181" cy="451747"/>
          </a:xfrm>
          <a:prstGeom prst="ellipse">
            <a:avLst/>
          </a:prstGeom>
          <a:solidFill>
            <a:srgbClr val="FFFFFF">
              <a:alpha val="77000"/>
            </a:srgb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ounded Rectangle 223"/>
          <p:cNvSpPr/>
          <p:nvPr/>
        </p:nvSpPr>
        <p:spPr>
          <a:xfrm>
            <a:off x="6459497" y="293621"/>
            <a:ext cx="1320617" cy="11439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6447544" y="275304"/>
            <a:ext cx="13355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Fine-grained shake map</a:t>
            </a:r>
          </a:p>
        </p:txBody>
      </p:sp>
      <p:cxnSp>
        <p:nvCxnSpPr>
          <p:cNvPr id="226" name="Curved Connector 225"/>
          <p:cNvCxnSpPr>
            <a:stCxn id="133" idx="3"/>
            <a:endCxn id="224" idx="1"/>
          </p:cNvCxnSpPr>
          <p:nvPr/>
        </p:nvCxnSpPr>
        <p:spPr>
          <a:xfrm>
            <a:off x="5985779" y="860080"/>
            <a:ext cx="473718" cy="5541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9" name="Picture 2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615" y="808657"/>
            <a:ext cx="993898" cy="590375"/>
          </a:xfrm>
          <a:prstGeom prst="rect">
            <a:avLst/>
          </a:prstGeom>
        </p:spPr>
      </p:pic>
      <p:pic>
        <p:nvPicPr>
          <p:cNvPr id="231" name="Picture 240" descr="cloud_serv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48" y="1621664"/>
            <a:ext cx="456729" cy="2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Picture 185" descr="wireless_sens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8" y="2375329"/>
            <a:ext cx="316927" cy="1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185" descr="wireless_sens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489" y="2375329"/>
            <a:ext cx="316927" cy="1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5" name="Curved Connector 254"/>
          <p:cNvCxnSpPr>
            <a:stCxn id="204" idx="0"/>
            <a:endCxn id="212" idx="6"/>
          </p:cNvCxnSpPr>
          <p:nvPr/>
        </p:nvCxnSpPr>
        <p:spPr>
          <a:xfrm rot="16200000" flipV="1">
            <a:off x="1765588" y="1945250"/>
            <a:ext cx="541715" cy="190561"/>
          </a:xfrm>
          <a:prstGeom prst="curvedConnector2">
            <a:avLst/>
          </a:prstGeom>
          <a:ln w="12700" cmpd="sng">
            <a:solidFill>
              <a:srgbClr val="008000"/>
            </a:solidFill>
            <a:prstDash val="dash"/>
            <a:headEnd type="none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Curved Connector 263"/>
          <p:cNvCxnSpPr>
            <a:stCxn id="163" idx="6"/>
            <a:endCxn id="204" idx="2"/>
          </p:cNvCxnSpPr>
          <p:nvPr/>
        </p:nvCxnSpPr>
        <p:spPr>
          <a:xfrm>
            <a:off x="1190743" y="2537261"/>
            <a:ext cx="711391" cy="1"/>
          </a:xfrm>
          <a:prstGeom prst="curvedConnector3">
            <a:avLst>
              <a:gd name="adj1" fmla="val 50000"/>
            </a:avLst>
          </a:prstGeom>
          <a:ln w="12700" cmpd="sng">
            <a:solidFill>
              <a:srgbClr val="FF0000"/>
            </a:solidFill>
            <a:prstDash val="dashDot"/>
            <a:headEnd type="none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TextBox 269"/>
          <p:cNvSpPr txBox="1"/>
          <p:nvPr/>
        </p:nvSpPr>
        <p:spPr>
          <a:xfrm>
            <a:off x="595087" y="1831735"/>
            <a:ext cx="51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P(d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71" name="TextBox 270"/>
          <p:cNvSpPr txBox="1"/>
          <p:nvPr/>
        </p:nvSpPr>
        <p:spPr>
          <a:xfrm>
            <a:off x="2031672" y="1886519"/>
            <a:ext cx="515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P(d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73" name="TextBox 272"/>
          <p:cNvSpPr txBox="1"/>
          <p:nvPr/>
        </p:nvSpPr>
        <p:spPr>
          <a:xfrm>
            <a:off x="803767" y="2478498"/>
            <a:ext cx="370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</a:t>
            </a:r>
            <a:r>
              <a:rPr lang="en-US" sz="1200" baseline="-25000" dirty="0" smtClean="0"/>
              <a:t>1</a:t>
            </a:r>
            <a:endParaRPr lang="en-US" sz="1200" dirty="0"/>
          </a:p>
        </p:txBody>
      </p:sp>
      <p:sp>
        <p:nvSpPr>
          <p:cNvPr id="274" name="TextBox 273"/>
          <p:cNvSpPr txBox="1"/>
          <p:nvPr/>
        </p:nvSpPr>
        <p:spPr>
          <a:xfrm>
            <a:off x="1964489" y="2470304"/>
            <a:ext cx="343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</a:t>
            </a:r>
            <a:r>
              <a:rPr lang="en-US" sz="1200" baseline="-25000" dirty="0" smtClean="0"/>
              <a:t>2</a:t>
            </a:r>
            <a:endParaRPr lang="en-US" sz="1200" dirty="0"/>
          </a:p>
        </p:txBody>
      </p:sp>
      <p:cxnSp>
        <p:nvCxnSpPr>
          <p:cNvPr id="275" name="Curved Connector 274"/>
          <p:cNvCxnSpPr>
            <a:stCxn id="204" idx="1"/>
            <a:endCxn id="212" idx="4"/>
          </p:cNvCxnSpPr>
          <p:nvPr/>
        </p:nvCxnSpPr>
        <p:spPr>
          <a:xfrm rot="16200000" flipV="1">
            <a:off x="1636523" y="2044688"/>
            <a:ext cx="381999" cy="283716"/>
          </a:xfrm>
          <a:prstGeom prst="curvedConnector3">
            <a:avLst>
              <a:gd name="adj1" fmla="val 50000"/>
            </a:avLst>
          </a:prstGeom>
          <a:ln w="12700" cmpd="sng">
            <a:solidFill>
              <a:srgbClr val="FF0000"/>
            </a:solidFill>
            <a:prstDash val="dashDot"/>
            <a:headEnd type="none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4154174" y="1971914"/>
            <a:ext cx="1245373" cy="971861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70" name="TextBox 69"/>
          <p:cNvSpPr txBox="1"/>
          <p:nvPr/>
        </p:nvSpPr>
        <p:spPr>
          <a:xfrm rot="18642716">
            <a:off x="7274994" y="801253"/>
            <a:ext cx="2295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Applications</a:t>
            </a:r>
            <a:endParaRPr lang="en-US" sz="1600" dirty="0"/>
          </a:p>
        </p:txBody>
      </p:sp>
      <p:sp>
        <p:nvSpPr>
          <p:cNvPr id="71" name="TextBox 70"/>
          <p:cNvSpPr txBox="1"/>
          <p:nvPr/>
        </p:nvSpPr>
        <p:spPr>
          <a:xfrm rot="18634890">
            <a:off x="7298264" y="2426307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Exchange</a:t>
            </a:r>
          </a:p>
          <a:p>
            <a:pPr algn="ctr"/>
            <a:r>
              <a:rPr lang="en-US" sz="1600" dirty="0" smtClean="0"/>
              <a:t>Middleware</a:t>
            </a:r>
          </a:p>
        </p:txBody>
      </p:sp>
      <p:sp>
        <p:nvSpPr>
          <p:cNvPr id="73" name="TextBox 72"/>
          <p:cNvSpPr txBox="1"/>
          <p:nvPr/>
        </p:nvSpPr>
        <p:spPr>
          <a:xfrm rot="18590607">
            <a:off x="7308166" y="4112730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          Physical Infrastructure</a:t>
            </a:r>
            <a:endParaRPr lang="en-US" sz="1600" dirty="0"/>
          </a:p>
        </p:txBody>
      </p:sp>
      <p:cxnSp>
        <p:nvCxnSpPr>
          <p:cNvPr id="75" name="Curved Connector 74"/>
          <p:cNvCxnSpPr/>
          <p:nvPr/>
        </p:nvCxnSpPr>
        <p:spPr>
          <a:xfrm flipV="1">
            <a:off x="4902223" y="1398689"/>
            <a:ext cx="0" cy="43304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16" idx="0"/>
          </p:cNvCxnSpPr>
          <p:nvPr/>
        </p:nvCxnSpPr>
        <p:spPr>
          <a:xfrm flipV="1">
            <a:off x="4297435" y="3287025"/>
            <a:ext cx="0" cy="30122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477" y="4222582"/>
            <a:ext cx="171209" cy="1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255" y="3714931"/>
            <a:ext cx="171209" cy="1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Straight Arrow Connector 225"/>
          <p:cNvCxnSpPr>
            <a:stCxn id="88" idx="1"/>
            <a:endCxn id="83" idx="3"/>
          </p:cNvCxnSpPr>
          <p:nvPr/>
        </p:nvCxnSpPr>
        <p:spPr>
          <a:xfrm flipH="1">
            <a:off x="1408686" y="4222583"/>
            <a:ext cx="523706" cy="6545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225"/>
          <p:cNvCxnSpPr>
            <a:stCxn id="92" idx="1"/>
            <a:endCxn id="83" idx="0"/>
          </p:cNvCxnSpPr>
          <p:nvPr/>
        </p:nvCxnSpPr>
        <p:spPr>
          <a:xfrm flipH="1">
            <a:off x="1323080" y="3970983"/>
            <a:ext cx="222484" cy="25159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9808" y="3630593"/>
            <a:ext cx="171209" cy="1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2392" y="4157124"/>
            <a:ext cx="171209" cy="1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Straight Arrow Connector 225"/>
          <p:cNvCxnSpPr>
            <a:stCxn id="94" idx="1"/>
            <a:endCxn id="92" idx="3"/>
          </p:cNvCxnSpPr>
          <p:nvPr/>
        </p:nvCxnSpPr>
        <p:spPr>
          <a:xfrm flipH="1">
            <a:off x="1716775" y="3826969"/>
            <a:ext cx="264541" cy="14401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225"/>
          <p:cNvCxnSpPr>
            <a:stCxn id="84" idx="2"/>
            <a:endCxn id="83" idx="0"/>
          </p:cNvCxnSpPr>
          <p:nvPr/>
        </p:nvCxnSpPr>
        <p:spPr>
          <a:xfrm>
            <a:off x="1251858" y="3845847"/>
            <a:ext cx="71222" cy="37673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225"/>
          <p:cNvCxnSpPr>
            <a:stCxn id="84" idx="3"/>
            <a:endCxn id="87" idx="1"/>
          </p:cNvCxnSpPr>
          <p:nvPr/>
        </p:nvCxnSpPr>
        <p:spPr>
          <a:xfrm flipV="1">
            <a:off x="1337462" y="3696052"/>
            <a:ext cx="252344" cy="843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5566" y="3905525"/>
            <a:ext cx="171209" cy="1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Straight Arrow Connector 225"/>
          <p:cNvCxnSpPr>
            <a:stCxn id="92" idx="3"/>
            <a:endCxn id="88" idx="1"/>
          </p:cNvCxnSpPr>
          <p:nvPr/>
        </p:nvCxnSpPr>
        <p:spPr>
          <a:xfrm>
            <a:off x="1716775" y="3970984"/>
            <a:ext cx="215617" cy="25159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316" y="3761510"/>
            <a:ext cx="171209" cy="1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Arrow Connector 225"/>
          <p:cNvCxnSpPr>
            <a:stCxn id="94" idx="1"/>
            <a:endCxn id="87" idx="3"/>
          </p:cNvCxnSpPr>
          <p:nvPr/>
        </p:nvCxnSpPr>
        <p:spPr>
          <a:xfrm flipH="1" flipV="1">
            <a:off x="1761017" y="3696052"/>
            <a:ext cx="220299" cy="13091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225"/>
          <p:cNvCxnSpPr>
            <a:stCxn id="94" idx="2"/>
            <a:endCxn id="88" idx="0"/>
          </p:cNvCxnSpPr>
          <p:nvPr/>
        </p:nvCxnSpPr>
        <p:spPr>
          <a:xfrm flipH="1">
            <a:off x="2017997" y="3892427"/>
            <a:ext cx="48924" cy="26469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225"/>
          <p:cNvCxnSpPr>
            <a:endCxn id="87" idx="0"/>
          </p:cNvCxnSpPr>
          <p:nvPr/>
        </p:nvCxnSpPr>
        <p:spPr>
          <a:xfrm>
            <a:off x="1675411" y="3336443"/>
            <a:ext cx="2" cy="2941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" name="Picture 185" descr="wireless_sens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87" y="4368761"/>
            <a:ext cx="316927" cy="1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85" descr="wireless_sens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71" y="4368761"/>
            <a:ext cx="316927" cy="18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" name="Straight Arrow Connector 225"/>
          <p:cNvCxnSpPr>
            <a:stCxn id="101" idx="0"/>
            <a:endCxn id="83" idx="1"/>
          </p:cNvCxnSpPr>
          <p:nvPr/>
        </p:nvCxnSpPr>
        <p:spPr>
          <a:xfrm flipV="1">
            <a:off x="980651" y="4288041"/>
            <a:ext cx="256826" cy="807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225"/>
          <p:cNvCxnSpPr>
            <a:stCxn id="88" idx="3"/>
            <a:endCxn id="102" idx="0"/>
          </p:cNvCxnSpPr>
          <p:nvPr/>
        </p:nvCxnSpPr>
        <p:spPr>
          <a:xfrm>
            <a:off x="2103601" y="4222583"/>
            <a:ext cx="109634" cy="14617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8067" y="3723126"/>
            <a:ext cx="314978" cy="272274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4346294" y="2979248"/>
            <a:ext cx="1036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IoT</a:t>
            </a:r>
            <a:r>
              <a:rPr lang="en-US" sz="1400" dirty="0" smtClean="0"/>
              <a:t>   Peers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4297435" y="2280317"/>
            <a:ext cx="962093" cy="580870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351545" y="1899809"/>
            <a:ext cx="56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Fail-</a:t>
            </a:r>
          </a:p>
          <a:p>
            <a:pPr algn="ctr"/>
            <a:r>
              <a:rPr lang="en-US" sz="1400" dirty="0" err="1" smtClean="0"/>
              <a:t>ures</a:t>
            </a:r>
            <a:endParaRPr lang="en-US" sz="1400" dirty="0" smtClean="0"/>
          </a:p>
        </p:txBody>
      </p:sp>
      <p:cxnSp>
        <p:nvCxnSpPr>
          <p:cNvPr id="141" name="Curved Connector 140"/>
          <p:cNvCxnSpPr>
            <a:endCxn id="160" idx="3"/>
          </p:cNvCxnSpPr>
          <p:nvPr/>
        </p:nvCxnSpPr>
        <p:spPr>
          <a:xfrm rot="10800000" flipV="1">
            <a:off x="5282248" y="2385975"/>
            <a:ext cx="604902" cy="156558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urved Connector 144"/>
          <p:cNvCxnSpPr>
            <a:endCxn id="139" idx="2"/>
          </p:cNvCxnSpPr>
          <p:nvPr/>
        </p:nvCxnSpPr>
        <p:spPr>
          <a:xfrm flipH="1" flipV="1">
            <a:off x="4778482" y="2861187"/>
            <a:ext cx="6354" cy="656329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urved Connector 151"/>
          <p:cNvCxnSpPr/>
          <p:nvPr/>
        </p:nvCxnSpPr>
        <p:spPr>
          <a:xfrm rot="16200000" flipV="1">
            <a:off x="4928657" y="2994458"/>
            <a:ext cx="753332" cy="434258"/>
          </a:xfrm>
          <a:prstGeom prst="curvedConnector3">
            <a:avLst>
              <a:gd name="adj1" fmla="val 64139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urved Connector 155"/>
          <p:cNvCxnSpPr>
            <a:stCxn id="160" idx="1"/>
            <a:endCxn id="204" idx="6"/>
          </p:cNvCxnSpPr>
          <p:nvPr/>
        </p:nvCxnSpPr>
        <p:spPr>
          <a:xfrm rot="10800000">
            <a:off x="2361316" y="2537263"/>
            <a:ext cx="1904933" cy="5271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2638308" y="2049778"/>
            <a:ext cx="125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Overlay Path Configurations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266248" y="193094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GeoCRON</a:t>
            </a:r>
            <a:endParaRPr lang="en-US" sz="1600" dirty="0" smtClean="0"/>
          </a:p>
        </p:txBody>
      </p:sp>
      <p:sp>
        <p:nvSpPr>
          <p:cNvPr id="160" name="TextBox 159"/>
          <p:cNvSpPr txBox="1"/>
          <p:nvPr/>
        </p:nvSpPr>
        <p:spPr>
          <a:xfrm>
            <a:off x="4266248" y="2250145"/>
            <a:ext cx="101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Control</a:t>
            </a:r>
          </a:p>
          <a:p>
            <a:pPr algn="ctr"/>
            <a:r>
              <a:rPr lang="en-US" sz="1600" dirty="0" smtClean="0"/>
              <a:t>Algorithm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242206" y="2860189"/>
            <a:ext cx="56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Topo</a:t>
            </a:r>
            <a:endParaRPr lang="en-US" sz="1400" dirty="0" smtClean="0"/>
          </a:p>
        </p:txBody>
      </p:sp>
      <p:sp>
        <p:nvSpPr>
          <p:cNvPr id="194" name="TextBox 193"/>
          <p:cNvSpPr txBox="1"/>
          <p:nvPr/>
        </p:nvSpPr>
        <p:spPr>
          <a:xfrm>
            <a:off x="3606224" y="3278123"/>
            <a:ext cx="1161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</a:t>
            </a:r>
            <a:r>
              <a:rPr lang="en-US" sz="1400" dirty="0" smtClean="0"/>
              <a:t>eismic   data</a:t>
            </a:r>
            <a:endParaRPr lang="en-US" sz="1400" dirty="0"/>
          </a:p>
        </p:txBody>
      </p:sp>
      <p:pic>
        <p:nvPicPr>
          <p:cNvPr id="196" name="Picture 240" descr="cloud_serv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26" y="3220764"/>
            <a:ext cx="456729" cy="2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" name="TextBox 218"/>
          <p:cNvSpPr txBox="1"/>
          <p:nvPr/>
        </p:nvSpPr>
        <p:spPr>
          <a:xfrm>
            <a:off x="1457250" y="2214699"/>
            <a:ext cx="52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P’(d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289" name="Curved Connector 288"/>
          <p:cNvCxnSpPr>
            <a:stCxn id="160" idx="1"/>
            <a:endCxn id="163" idx="5"/>
          </p:cNvCxnSpPr>
          <p:nvPr/>
        </p:nvCxnSpPr>
        <p:spPr>
          <a:xfrm rot="10800000" flipV="1">
            <a:off x="1123498" y="2542533"/>
            <a:ext cx="3142751" cy="154444"/>
          </a:xfrm>
          <a:prstGeom prst="curvedConnector4">
            <a:avLst>
              <a:gd name="adj1" fmla="val 48930"/>
              <a:gd name="adj2" fmla="val 210006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Curved Connector 290"/>
          <p:cNvCxnSpPr>
            <a:stCxn id="163" idx="0"/>
            <a:endCxn id="212" idx="2"/>
          </p:cNvCxnSpPr>
          <p:nvPr/>
        </p:nvCxnSpPr>
        <p:spPr>
          <a:xfrm rot="5400000" flipH="1" flipV="1">
            <a:off x="924801" y="1806025"/>
            <a:ext cx="541714" cy="469010"/>
          </a:xfrm>
          <a:prstGeom prst="curvedConnector2">
            <a:avLst/>
          </a:prstGeom>
          <a:ln w="12700" cmpd="sng">
            <a:solidFill>
              <a:srgbClr val="008000"/>
            </a:solidFill>
            <a:prstDash val="dash"/>
            <a:headEnd type="none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8" name="Picture 28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373" y="1883542"/>
            <a:ext cx="314978" cy="2722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4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04" grpId="0" animBg="1"/>
      <p:bldP spid="163" grpId="0" animBg="1"/>
      <p:bldP spid="270" grpId="0"/>
      <p:bldP spid="271" grpId="0"/>
      <p:bldP spid="273" grpId="0"/>
      <p:bldP spid="274" grpId="0"/>
      <p:bldP spid="68" grpId="0" animBg="1"/>
      <p:bldP spid="138" grpId="0"/>
      <p:bldP spid="139" grpId="0" animBg="1"/>
      <p:bldP spid="140" grpId="0"/>
      <p:bldP spid="159" grpId="0"/>
      <p:bldP spid="69" grpId="0"/>
      <p:bldP spid="160" grpId="0"/>
      <p:bldP spid="186" grpId="0"/>
      <p:bldP spid="2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1051" y="64551"/>
            <a:ext cx="2824481" cy="154657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smtClean="0"/>
              <a:t>Earthquake-</a:t>
            </a:r>
          </a:p>
          <a:p>
            <a:r>
              <a:rPr lang="en-US" sz="2400" b="1" dirty="0" smtClean="0"/>
              <a:t>Inspired</a:t>
            </a:r>
            <a:endParaRPr lang="en-US" sz="2400" b="1" dirty="0"/>
          </a:p>
          <a:p>
            <a:r>
              <a:rPr lang="en-US" sz="2400" b="1" dirty="0"/>
              <a:t>Failure</a:t>
            </a:r>
          </a:p>
          <a:p>
            <a:r>
              <a:rPr lang="en-US" sz="2400" b="1" dirty="0" smtClean="0"/>
              <a:t>Model &amp; Simulations</a:t>
            </a:r>
            <a:endParaRPr lang="en-US" sz="2400" b="1" dirty="0"/>
          </a:p>
        </p:txBody>
      </p:sp>
      <p:pic>
        <p:nvPicPr>
          <p:cNvPr id="2" name="Picture 1" descr="_Failure_Model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0" y="129528"/>
            <a:ext cx="6942780" cy="48443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09E731FC-A098-A743-8123-2A5CF6C6950A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1052" y="1612108"/>
            <a:ext cx="2094948" cy="3086892"/>
          </a:xfrm>
          <a:prstGeom prst="rect">
            <a:avLst/>
          </a:prstGeom>
        </p:spPr>
        <p:txBody>
          <a:bodyPr lIns="68580" tIns="34290" rIns="68580" bIns="34290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</a:t>
            </a:r>
            <a:r>
              <a:rPr lang="en-US" sz="1800" dirty="0" smtClean="0"/>
              <a:t>s-3 simulations using router topologies from: </a:t>
            </a:r>
          </a:p>
          <a:p>
            <a:pPr marL="400050" lvl="1" indent="-273050"/>
            <a:r>
              <a:rPr lang="en-US" sz="1200" dirty="0" err="1"/>
              <a:t>Rocketfuel</a:t>
            </a:r>
            <a:r>
              <a:rPr lang="en-US" sz="1200" dirty="0"/>
              <a:t> </a:t>
            </a:r>
            <a:r>
              <a:rPr lang="mr-IN" sz="1200" dirty="0" smtClean="0"/>
              <a:t>–</a:t>
            </a:r>
            <a:r>
              <a:rPr lang="en-US" sz="1200" dirty="0" smtClean="0"/>
              <a:t> actual </a:t>
            </a:r>
            <a:r>
              <a:rPr lang="en-US" sz="1200" b="1" dirty="0" smtClean="0"/>
              <a:t>country-scale </a:t>
            </a:r>
            <a:r>
              <a:rPr lang="en-US" sz="1200" dirty="0"/>
              <a:t>AS </a:t>
            </a:r>
            <a:r>
              <a:rPr lang="en-US" sz="1200" dirty="0" smtClean="0"/>
              <a:t>topology estimates connecting distant </a:t>
            </a:r>
            <a:r>
              <a:rPr lang="en-US" sz="1200" dirty="0"/>
              <a:t>cities </a:t>
            </a:r>
            <a:r>
              <a:rPr lang="en-US" sz="1200" dirty="0" smtClean="0"/>
              <a:t>(Spring 02)</a:t>
            </a:r>
            <a:endParaRPr lang="en-US" sz="1200" dirty="0"/>
          </a:p>
          <a:p>
            <a:pPr marL="400050" lvl="1" indent="-273050"/>
            <a:r>
              <a:rPr lang="en-US" sz="1200" dirty="0"/>
              <a:t>BRITE </a:t>
            </a:r>
            <a:r>
              <a:rPr lang="en-US" sz="1200" dirty="0" smtClean="0"/>
              <a:t>- </a:t>
            </a:r>
            <a:r>
              <a:rPr lang="en-US" sz="1200" b="1" dirty="0" smtClean="0"/>
              <a:t>random</a:t>
            </a:r>
            <a:r>
              <a:rPr lang="en-US" sz="1200" dirty="0" smtClean="0"/>
              <a:t> router-level AS topology generator (Medina 01)</a:t>
            </a:r>
            <a:endParaRPr lang="en-US" sz="1200" dirty="0"/>
          </a:p>
          <a:p>
            <a:pPr marL="400050" lvl="1" indent="-273050"/>
            <a:r>
              <a:rPr lang="en-US" sz="1200" dirty="0" smtClean="0"/>
              <a:t>Our (Benson 13) </a:t>
            </a:r>
            <a:r>
              <a:rPr lang="en-US" sz="1200" b="1" dirty="0" smtClean="0"/>
              <a:t>community-scale </a:t>
            </a:r>
            <a:r>
              <a:rPr lang="en-US" sz="1200" dirty="0" err="1" smtClean="0"/>
              <a:t>IoT</a:t>
            </a:r>
            <a:r>
              <a:rPr lang="en-US" sz="1200" dirty="0" smtClean="0"/>
              <a:t> infrastructure topology</a:t>
            </a:r>
          </a:p>
          <a:p>
            <a:pPr marL="515938" lvl="2" indent="-273050"/>
            <a:r>
              <a:rPr lang="en-US" sz="1100" dirty="0"/>
              <a:t>B</a:t>
            </a:r>
            <a:r>
              <a:rPr lang="en-US" sz="1100" dirty="0" smtClean="0"/>
              <a:t>ased </a:t>
            </a:r>
            <a:r>
              <a:rPr lang="en-US" sz="1100" dirty="0"/>
              <a:t>on </a:t>
            </a:r>
            <a:r>
              <a:rPr lang="en-US" sz="1100" dirty="0" smtClean="0"/>
              <a:t>real water distribution network </a:t>
            </a:r>
            <a:r>
              <a:rPr lang="en-US" sz="1100" dirty="0"/>
              <a:t>and population estimates</a:t>
            </a:r>
            <a:r>
              <a:rPr lang="en-US" sz="1100" dirty="0" smtClean="0"/>
              <a:t>.</a:t>
            </a:r>
          </a:p>
          <a:p>
            <a:pPr marL="515938" lvl="2" indent="-273050"/>
            <a:r>
              <a:rPr lang="en-US" sz="1100" dirty="0" smtClean="0"/>
              <a:t>Generated </a:t>
            </a:r>
            <a:r>
              <a:rPr lang="en-US" sz="1100" dirty="0"/>
              <a:t>with I-</a:t>
            </a:r>
            <a:r>
              <a:rPr lang="en-US" sz="1100" dirty="0" smtClean="0"/>
              <a:t>Gen</a:t>
            </a:r>
          </a:p>
          <a:p>
            <a:pPr marL="242888" lvl="2" indent="0">
              <a:buNone/>
            </a:pPr>
            <a:r>
              <a:rPr lang="en-US" sz="1100" dirty="0"/>
              <a:t> </a:t>
            </a:r>
            <a:r>
              <a:rPr lang="en-US" sz="1100" dirty="0" smtClean="0"/>
              <a:t>         (</a:t>
            </a:r>
            <a:r>
              <a:rPr lang="en-US" sz="1100" dirty="0" err="1" smtClean="0"/>
              <a:t>Quoitin</a:t>
            </a:r>
            <a:r>
              <a:rPr lang="en-US" sz="1100" dirty="0" smtClean="0"/>
              <a:t> 09)</a:t>
            </a:r>
          </a:p>
        </p:txBody>
      </p:sp>
    </p:spTree>
    <p:extLst>
      <p:ext uri="{BB962C8B-B14F-4D97-AF65-F5344CB8AC3E}">
        <p14:creationId xmlns:p14="http://schemas.microsoft.com/office/powerpoint/2010/main" val="412528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Heuristics for Constructing</a:t>
            </a:r>
            <a:br>
              <a:rPr lang="en-US" sz="4000" dirty="0" smtClean="0"/>
            </a:br>
            <a:r>
              <a:rPr lang="en-US" sz="4000" dirty="0" smtClean="0"/>
              <a:t>Multiple </a:t>
            </a:r>
            <a:r>
              <a:rPr lang="en-US" sz="4000" b="1" dirty="0"/>
              <a:t>Geo-diverse </a:t>
            </a:r>
            <a:r>
              <a:rPr lang="en-US" sz="4000" dirty="0"/>
              <a:t>Paths</a:t>
            </a:r>
            <a:endParaRPr lang="en-US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3" y="1369219"/>
            <a:ext cx="4574917" cy="3263504"/>
          </a:xfrm>
          <a:prstGeom prst="rect">
            <a:avLst/>
          </a:prstGeom>
        </p:spPr>
        <p:txBody>
          <a:bodyPr lIns="68580" tIns="34290" rIns="68580" bIns="34290">
            <a:normAutofit fontScale="47500" lnSpcReduction="20000"/>
          </a:bodyPr>
          <a:lstStyle/>
          <a:p>
            <a:r>
              <a:rPr lang="en-US" dirty="0" smtClean="0"/>
              <a:t>Uniform random (baseline)</a:t>
            </a:r>
          </a:p>
          <a:p>
            <a:r>
              <a:rPr lang="en-US" dirty="0" smtClean="0"/>
              <a:t>“Ideal” oracle heuristic</a:t>
            </a:r>
          </a:p>
          <a:p>
            <a:r>
              <a:rPr lang="en-US" b="1" dirty="0" smtClean="0"/>
              <a:t>Weighted combination </a:t>
            </a:r>
            <a:r>
              <a:rPr lang="en-US" dirty="0" smtClean="0"/>
              <a:t>of:              (Rohrer 2014)</a:t>
            </a:r>
          </a:p>
          <a:p>
            <a:pPr lvl="1"/>
            <a:r>
              <a:rPr lang="en-US" dirty="0" smtClean="0"/>
              <a:t>Min. distance between any two pairs of nodes</a:t>
            </a:r>
          </a:p>
          <a:p>
            <a:pPr marL="457200" lvl="1" indent="0">
              <a:buNone/>
            </a:pPr>
            <a:r>
              <a:rPr lang="en-US" dirty="0" smtClean="0"/>
              <a:t>         chosen from the two paths </a:t>
            </a:r>
          </a:p>
          <a:p>
            <a:pPr lvl="1"/>
            <a:r>
              <a:rPr lang="en-US" dirty="0" smtClean="0"/>
              <a:t>Area of polygon formed by paths as </a:t>
            </a:r>
            <a:r>
              <a:rPr lang="en-US" dirty="0"/>
              <a:t>borders </a:t>
            </a:r>
            <a:endParaRPr lang="en-US" dirty="0" smtClean="0"/>
          </a:p>
          <a:p>
            <a:r>
              <a:rPr lang="en-US" dirty="0" smtClean="0"/>
              <a:t>Penalty for each </a:t>
            </a:r>
            <a:r>
              <a:rPr lang="en-US" b="1" dirty="0" smtClean="0"/>
              <a:t>proximal component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dirty="0" smtClean="0"/>
              <a:t>(routers or links) along paths</a:t>
            </a:r>
          </a:p>
          <a:p>
            <a:pPr lvl="1"/>
            <a:r>
              <a:rPr lang="en-US" dirty="0" err="1" smtClean="0"/>
              <a:t>Gs</a:t>
            </a:r>
            <a:r>
              <a:rPr lang="en-US" dirty="0" smtClean="0"/>
              <a:t>-Ford:         proximal = within distance threshold (Kim 2010)</a:t>
            </a:r>
          </a:p>
          <a:p>
            <a:pPr lvl="1"/>
            <a:r>
              <a:rPr lang="en-US" dirty="0" smtClean="0"/>
              <a:t>Intersection: proximal = same exact </a:t>
            </a:r>
            <a:r>
              <a:rPr lang="en-US" dirty="0"/>
              <a:t>component (Rohrer 2014</a:t>
            </a:r>
            <a:r>
              <a:rPr lang="en-US" dirty="0" smtClean="0"/>
              <a:t>)</a:t>
            </a:r>
          </a:p>
          <a:p>
            <a:r>
              <a:rPr lang="en-US" dirty="0" smtClean="0"/>
              <a:t>Our first investigations (Benson 2013) considered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device</a:t>
            </a:r>
            <a:r>
              <a:rPr lang="en-US" dirty="0" smtClean="0"/>
              <a:t> </a:t>
            </a:r>
            <a:r>
              <a:rPr lang="en-US" b="1" dirty="0" smtClean="0"/>
              <a:t>locations only </a:t>
            </a:r>
            <a:r>
              <a:rPr lang="en-US" dirty="0" smtClean="0"/>
              <a:t>(no topology knowledge)</a:t>
            </a:r>
          </a:p>
          <a:p>
            <a:pPr lvl="1"/>
            <a:r>
              <a:rPr lang="en-US" dirty="0" smtClean="0"/>
              <a:t>Explored different distances between nodes (near vs. far), regions (breaking into a grid), and angles (similar to Rohrer 2013’s area heuristic)</a:t>
            </a:r>
          </a:p>
          <a:p>
            <a:pPr lvl="1"/>
            <a:r>
              <a:rPr lang="en-US" dirty="0" smtClean="0"/>
              <a:t>However, we determined these heuristics were all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inferior to those with actual topology knowledge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12AA694-00EB-4F4B-AABB-6F50FB178914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3437" y="4388646"/>
            <a:ext cx="991948" cy="1923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Source: Rohrer 2013</a:t>
            </a:r>
          </a:p>
        </p:txBody>
      </p:sp>
      <p:pic>
        <p:nvPicPr>
          <p:cNvPr id="12" name="Picture 11" descr="Screen Shot 2015-01-23 at 2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39" y="3250251"/>
            <a:ext cx="4163785" cy="865012"/>
          </a:xfrm>
          <a:prstGeom prst="rect">
            <a:avLst/>
          </a:prstGeom>
        </p:spPr>
      </p:pic>
      <p:pic>
        <p:nvPicPr>
          <p:cNvPr id="16" name="Picture 15" descr="Screen Shot 2015-01-23 at 2.24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39" y="1673119"/>
            <a:ext cx="4163785" cy="932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3446" y="2803514"/>
            <a:ext cx="972061" cy="1923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Source: Cheng 2014</a:t>
            </a:r>
          </a:p>
        </p:txBody>
      </p:sp>
      <p:cxnSp>
        <p:nvCxnSpPr>
          <p:cNvPr id="14" name="Curved Connector 82"/>
          <p:cNvCxnSpPr/>
          <p:nvPr/>
        </p:nvCxnSpPr>
        <p:spPr>
          <a:xfrm>
            <a:off x="4070867" y="2162432"/>
            <a:ext cx="664563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82"/>
          <p:cNvCxnSpPr/>
          <p:nvPr/>
        </p:nvCxnSpPr>
        <p:spPr>
          <a:xfrm>
            <a:off x="4070865" y="2376616"/>
            <a:ext cx="2306594" cy="746899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Dissertation 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39321133"/>
              </p:ext>
            </p:extLst>
          </p:nvPr>
        </p:nvGraphicFramePr>
        <p:xfrm>
          <a:off x="477520" y="1371600"/>
          <a:ext cx="8016240" cy="322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7376160" y="2895600"/>
            <a:ext cx="1214612" cy="1778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0192C0-B21C-144A-97C5-39A0D9413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9A7576-5A5D-B243-AEB7-91C6D2987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CE809D-B194-C341-B902-9EC1496B7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D4DFC3-F6C6-0546-9736-2EA862803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020E49-7CA6-1540-82F4-68741064F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A97CD6-FD1A-8448-B946-1ED4C859D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A50537-A336-574B-BB68-8EA184EDC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094063-A0E3-8946-9916-D29778C96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uristic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3" y="955038"/>
            <a:ext cx="5095875" cy="39909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Results - Heuristics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15188" y="2473239"/>
            <a:ext cx="1809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Awareness about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underlying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physical topology improves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data collection!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Oval 11"/>
          <p:cNvSpPr/>
          <p:nvPr/>
        </p:nvSpPr>
        <p:spPr>
          <a:xfrm rot="19756250">
            <a:off x="2431184" y="2716170"/>
            <a:ext cx="4579720" cy="644974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2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ath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28" y="955038"/>
            <a:ext cx="5274945" cy="397649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05979"/>
            <a:ext cx="9143999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Results </a:t>
            </a:r>
            <a:r>
              <a:rPr lang="mr-IN" dirty="0" smtClean="0"/>
              <a:t>–</a:t>
            </a:r>
            <a:r>
              <a:rPr lang="en-US" dirty="0" smtClean="0"/>
              <a:t> # Disjoint Paths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57911" y="2973567"/>
            <a:ext cx="114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Diminishing returns for &gt; 5 disjoint paths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" name="Moon 5"/>
          <p:cNvSpPr/>
          <p:nvPr/>
        </p:nvSpPr>
        <p:spPr>
          <a:xfrm rot="3499423">
            <a:off x="4489447" y="566795"/>
            <a:ext cx="424248" cy="4454168"/>
          </a:xfrm>
          <a:prstGeom prst="moon">
            <a:avLst>
              <a:gd name="adj" fmla="val 72109"/>
            </a:avLst>
          </a:prstGeom>
          <a:noFill/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53722" y="2973567"/>
            <a:ext cx="2203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agrees with (Rohrer 2014) </a:t>
            </a:r>
            <a:r>
              <a:rPr lang="en-US" sz="1200" dirty="0" smtClean="0"/>
              <a:t>results: most </a:t>
            </a:r>
            <a:r>
              <a:rPr lang="en-US" sz="1200" dirty="0"/>
              <a:t>topologies only show strong increases for k&lt;7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8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fai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28" y="1063229"/>
            <a:ext cx="5274945" cy="397649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Results </a:t>
            </a:r>
            <a:r>
              <a:rPr lang="mr-IN" dirty="0" smtClean="0"/>
              <a:t>–</a:t>
            </a:r>
            <a:r>
              <a:rPr lang="en-US" dirty="0" smtClean="0"/>
              <a:t> Failure Rate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31407" y="3687985"/>
            <a:ext cx="190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Too many failures severely hampers data collection.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2081581" y="3329981"/>
            <a:ext cx="5127892" cy="1234114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09473" y="3609552"/>
            <a:ext cx="209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Cannot reach cloud</a:t>
            </a:r>
            <a:r>
              <a:rPr lang="mr-IN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…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But maybe the edge?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GeoCRON</a:t>
            </a:r>
            <a:r>
              <a:rPr lang="en-US" dirty="0" smtClean="0"/>
              <a:t> extra</a:t>
            </a:r>
            <a:endParaRPr lang="en-US" dirty="0"/>
          </a:p>
        </p:txBody>
      </p:sp>
      <p:pic>
        <p:nvPicPr>
          <p:cNvPr id="3" name="Picture 2" descr="2014hazmap-induced-l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482"/>
            <a:ext cx="5514258" cy="4261018"/>
          </a:xfrm>
          <a:prstGeom prst="rect">
            <a:avLst/>
          </a:prstGeom>
        </p:spPr>
      </p:pic>
      <p:pic>
        <p:nvPicPr>
          <p:cNvPr id="5" name="Picture 4" descr="Screen Shot 2018-03-19 at 9.06.5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5" y="2778482"/>
            <a:ext cx="5260258" cy="22585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2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ontent Placeholder 6" descr="geo overlay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8" t="16827" r="8468" b="26393"/>
          <a:stretch/>
        </p:blipFill>
        <p:spPr>
          <a:xfrm>
            <a:off x="5627256" y="937235"/>
            <a:ext cx="780573" cy="415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9" name="Rectangle 48"/>
          <p:cNvSpPr/>
          <p:nvPr/>
        </p:nvSpPr>
        <p:spPr>
          <a:xfrm rot="16200000">
            <a:off x="7074529" y="-150428"/>
            <a:ext cx="95344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16200000">
            <a:off x="5999662" y="2134140"/>
            <a:ext cx="308912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-646325" y="1609040"/>
            <a:ext cx="4314126" cy="21120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2399260" y="1512842"/>
            <a:ext cx="4295184" cy="228550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 rot="16200000">
            <a:off x="2685657" y="-1178708"/>
            <a:ext cx="880139" cy="48900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Rectangle 261"/>
          <p:cNvSpPr/>
          <p:nvPr/>
        </p:nvSpPr>
        <p:spPr>
          <a:xfrm rot="16200000">
            <a:off x="3069490" y="2215220"/>
            <a:ext cx="2928582" cy="20739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14" y="-854471"/>
            <a:ext cx="8229600" cy="857250"/>
          </a:xfrm>
        </p:spPr>
        <p:txBody>
          <a:bodyPr/>
          <a:lstStyle/>
          <a:p>
            <a:r>
              <a:rPr lang="en-US" dirty="0" smtClean="0"/>
              <a:t>Proposed Middleware Architecture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3511" y="517762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Devices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04101" y="508000"/>
            <a:ext cx="228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DX Middleware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98110" y="891390"/>
            <a:ext cx="1833780" cy="499471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78795" y="867641"/>
            <a:ext cx="185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Geo-diverse multi-path</a:t>
            </a:r>
          </a:p>
          <a:p>
            <a:pPr algn="ctr"/>
            <a:r>
              <a:rPr lang="en-US" sz="1400" dirty="0" smtClean="0"/>
              <a:t>Routing (</a:t>
            </a:r>
            <a:r>
              <a:rPr lang="en-US" sz="1400" dirty="0" err="1" smtClean="0"/>
              <a:t>GeoCRON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91" name="Curved Connector 82"/>
          <p:cNvCxnSpPr>
            <a:stCxn id="89" idx="0"/>
            <a:endCxn id="37" idx="2"/>
          </p:cNvCxnSpPr>
          <p:nvPr/>
        </p:nvCxnSpPr>
        <p:spPr>
          <a:xfrm rot="5400000" flipH="1" flipV="1">
            <a:off x="4258859" y="1637551"/>
            <a:ext cx="496265" cy="2887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2710291" y="879813"/>
            <a:ext cx="83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Seismic “pick”</a:t>
            </a:r>
            <a:endParaRPr lang="en-US" sz="1200" dirty="0"/>
          </a:p>
        </p:txBody>
      </p:sp>
      <p:sp>
        <p:nvSpPr>
          <p:cNvPr id="265" name="TextBox 264"/>
          <p:cNvSpPr txBox="1"/>
          <p:nvPr/>
        </p:nvSpPr>
        <p:spPr>
          <a:xfrm>
            <a:off x="2710291" y="1390862"/>
            <a:ext cx="2860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Resilient     Overlay      Networks</a:t>
            </a:r>
          </a:p>
        </p:txBody>
      </p:sp>
      <p:sp>
        <p:nvSpPr>
          <p:cNvPr id="315" name="Rectangle 314"/>
          <p:cNvSpPr/>
          <p:nvPr/>
        </p:nvSpPr>
        <p:spPr>
          <a:xfrm rot="16200000">
            <a:off x="7361323" y="200238"/>
            <a:ext cx="425926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54807" y="516271"/>
            <a:ext cx="1838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Cloud Services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24030" y="977876"/>
            <a:ext cx="1328676" cy="313576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24030" y="983675"/>
            <a:ext cx="1335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Analytics</a:t>
            </a:r>
          </a:p>
        </p:txBody>
      </p:sp>
      <p:cxnSp>
        <p:nvCxnSpPr>
          <p:cNvPr id="44" name="Curved Connector 82"/>
          <p:cNvCxnSpPr>
            <a:stCxn id="36" idx="3"/>
            <a:endCxn id="34" idx="1"/>
          </p:cNvCxnSpPr>
          <p:nvPr/>
        </p:nvCxnSpPr>
        <p:spPr>
          <a:xfrm flipV="1">
            <a:off x="5431890" y="1134664"/>
            <a:ext cx="1492140" cy="64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urved Connector 82"/>
          <p:cNvCxnSpPr>
            <a:endCxn id="35" idx="1"/>
          </p:cNvCxnSpPr>
          <p:nvPr/>
        </p:nvCxnSpPr>
        <p:spPr>
          <a:xfrm flipV="1">
            <a:off x="5438075" y="1137564"/>
            <a:ext cx="1485955" cy="1559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urved Connector 82"/>
          <p:cNvCxnSpPr/>
          <p:nvPr/>
        </p:nvCxnSpPr>
        <p:spPr>
          <a:xfrm>
            <a:off x="5444260" y="983675"/>
            <a:ext cx="1485955" cy="156789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 rot="16200000">
            <a:off x="7325750" y="1480870"/>
            <a:ext cx="497072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654805" y="1752299"/>
            <a:ext cx="183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Edge Services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827475" y="2238646"/>
            <a:ext cx="1433961" cy="30526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27520" y="2236131"/>
            <a:ext cx="1441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Backup analytics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5638512" y="2360037"/>
            <a:ext cx="73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</a:t>
            </a:r>
            <a:endParaRPr lang="en-US" sz="1200" dirty="0"/>
          </a:p>
        </p:txBody>
      </p:sp>
      <p:cxnSp>
        <p:nvCxnSpPr>
          <p:cNvPr id="166" name="Curved Connector 82"/>
          <p:cNvCxnSpPr>
            <a:stCxn id="144" idx="3"/>
            <a:endCxn id="35" idx="3"/>
          </p:cNvCxnSpPr>
          <p:nvPr/>
        </p:nvCxnSpPr>
        <p:spPr>
          <a:xfrm flipH="1" flipV="1">
            <a:off x="8259734" y="1137564"/>
            <a:ext cx="9332" cy="2004871"/>
          </a:xfrm>
          <a:prstGeom prst="bentConnector3">
            <a:avLst>
              <a:gd name="adj1" fmla="val -3538363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 rot="16200000">
            <a:off x="31308" y="2159203"/>
            <a:ext cx="3050881" cy="17520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45685" y="1231700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76358" y="1291452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8751" y="1351688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444" y="1460874"/>
            <a:ext cx="103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Producers</a:t>
            </a:r>
            <a:endParaRPr lang="en-US" sz="1400" dirty="0"/>
          </a:p>
        </p:txBody>
      </p:sp>
      <p:cxnSp>
        <p:nvCxnSpPr>
          <p:cNvPr id="75" name="Curved Connector 82"/>
          <p:cNvCxnSpPr>
            <a:stCxn id="10" idx="3"/>
            <a:endCxn id="37" idx="1"/>
          </p:cNvCxnSpPr>
          <p:nvPr/>
        </p:nvCxnSpPr>
        <p:spPr>
          <a:xfrm flipV="1">
            <a:off x="2174781" y="1129251"/>
            <a:ext cx="1404014" cy="380540"/>
          </a:xfrm>
          <a:prstGeom prst="bentConnector3">
            <a:avLst>
              <a:gd name="adj1" fmla="val 37698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2566762" y="1858774"/>
            <a:ext cx="83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Ride</a:t>
            </a:r>
            <a:endParaRPr lang="en-US" sz="1200" dirty="0"/>
          </a:p>
          <a:p>
            <a:pPr algn="ctr"/>
            <a:r>
              <a:rPr lang="en-US" sz="1200" dirty="0"/>
              <a:t>d</a:t>
            </a:r>
            <a:r>
              <a:rPr lang="en-US" sz="1200" dirty="0" smtClean="0"/>
              <a:t>ata collection</a:t>
            </a:r>
            <a:endParaRPr lang="en-US" sz="1200" dirty="0"/>
          </a:p>
        </p:txBody>
      </p:sp>
      <p:sp>
        <p:nvSpPr>
          <p:cNvPr id="322" name="Rectangle 321"/>
          <p:cNvSpPr/>
          <p:nvPr/>
        </p:nvSpPr>
        <p:spPr>
          <a:xfrm rot="16200000">
            <a:off x="7163244" y="2285725"/>
            <a:ext cx="822079" cy="1838957"/>
          </a:xfrm>
          <a:prstGeom prst="rect">
            <a:avLst/>
          </a:prstGeom>
          <a:solidFill>
            <a:srgbClr val="D7E4BD"/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ounded Rectangle 143"/>
          <p:cNvSpPr/>
          <p:nvPr/>
        </p:nvSpPr>
        <p:spPr>
          <a:xfrm>
            <a:off x="6805575" y="2869986"/>
            <a:ext cx="1463491" cy="54489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804393" y="2867472"/>
            <a:ext cx="146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 Data Exchange</a:t>
            </a:r>
          </a:p>
        </p:txBody>
      </p:sp>
      <p:cxnSp>
        <p:nvCxnSpPr>
          <p:cNvPr id="305" name="Curved Connector 82"/>
          <p:cNvCxnSpPr>
            <a:stCxn id="145" idx="3"/>
            <a:endCxn id="68" idx="3"/>
          </p:cNvCxnSpPr>
          <p:nvPr/>
        </p:nvCxnSpPr>
        <p:spPr>
          <a:xfrm flipV="1">
            <a:off x="8269066" y="2390020"/>
            <a:ext cx="12700" cy="739062"/>
          </a:xfrm>
          <a:prstGeom prst="bentConnector3">
            <a:avLst>
              <a:gd name="adj1" fmla="val 180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Rectangle 335"/>
          <p:cNvSpPr/>
          <p:nvPr/>
        </p:nvSpPr>
        <p:spPr>
          <a:xfrm rot="16200000">
            <a:off x="970492" y="2430236"/>
            <a:ext cx="1173124" cy="1610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238599" y="3327993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169272" y="3387745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91665" y="3447981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49551" y="3557167"/>
            <a:ext cx="112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Consumers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763053" y="2755729"/>
            <a:ext cx="10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 subscription</a:t>
            </a:r>
            <a:endParaRPr lang="en-US" sz="1200" dirty="0"/>
          </a:p>
        </p:txBody>
      </p:sp>
      <p:sp>
        <p:nvSpPr>
          <p:cNvPr id="339" name="Rounded Rectangle 338"/>
          <p:cNvSpPr/>
          <p:nvPr/>
        </p:nvSpPr>
        <p:spPr>
          <a:xfrm>
            <a:off x="3608771" y="1865659"/>
            <a:ext cx="1877740" cy="1267934"/>
          </a:xfrm>
          <a:prstGeom prst="roundRect">
            <a:avLst/>
          </a:prstGeom>
          <a:solidFill>
            <a:srgbClr val="D7E4BD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3421120" y="1908034"/>
            <a:ext cx="8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Ride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815457" y="2738252"/>
            <a:ext cx="1455482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84977" y="2714502"/>
            <a:ext cx="151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Diverse multicast</a:t>
            </a:r>
            <a:endParaRPr lang="en-US" sz="14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4107116" y="1865658"/>
            <a:ext cx="802640" cy="829577"/>
            <a:chOff x="4165600" y="1570926"/>
            <a:chExt cx="802640" cy="829577"/>
          </a:xfrm>
        </p:grpSpPr>
        <p:sp useBgFill="1">
          <p:nvSpPr>
            <p:cNvPr id="79" name="Diamond 78"/>
            <p:cNvSpPr/>
            <p:nvPr/>
          </p:nvSpPr>
          <p:spPr>
            <a:xfrm>
              <a:off x="4165600" y="1570926"/>
              <a:ext cx="802640" cy="829577"/>
            </a:xfrm>
            <a:prstGeom prst="diamond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51263" y="1592394"/>
              <a:ext cx="6255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loud</a:t>
              </a:r>
            </a:p>
            <a:p>
              <a:pPr algn="ctr"/>
              <a:r>
                <a:rPr lang="en-US" sz="1400" dirty="0"/>
                <a:t>u</a:t>
              </a:r>
              <a:r>
                <a:rPr lang="en-US" sz="1400" dirty="0" smtClean="0"/>
                <a:t>p?</a:t>
              </a:r>
              <a:endParaRPr lang="en-US" sz="1400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4016657" y="1824013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Yes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4909756" y="2260126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</a:t>
            </a:r>
            <a:endParaRPr lang="en-US" sz="1200" dirty="0"/>
          </a:p>
        </p:txBody>
      </p:sp>
      <p:sp>
        <p:nvSpPr>
          <p:cNvPr id="263" name="TextBox 262"/>
          <p:cNvSpPr txBox="1"/>
          <p:nvPr/>
        </p:nvSpPr>
        <p:spPr>
          <a:xfrm>
            <a:off x="4227478" y="3109427"/>
            <a:ext cx="62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5496671" y="1445055"/>
            <a:ext cx="151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Ride  overlay probe</a:t>
            </a:r>
            <a:endParaRPr lang="en-US" sz="1200" dirty="0"/>
          </a:p>
        </p:txBody>
      </p:sp>
      <p:cxnSp>
        <p:nvCxnSpPr>
          <p:cNvPr id="65" name="Curved Connector 82"/>
          <p:cNvCxnSpPr>
            <a:stCxn id="56" idx="1"/>
          </p:cNvCxnSpPr>
          <p:nvPr/>
        </p:nvCxnSpPr>
        <p:spPr>
          <a:xfrm rot="10800000" flipH="1">
            <a:off x="1049551" y="2755730"/>
            <a:ext cx="2765906" cy="955327"/>
          </a:xfrm>
          <a:prstGeom prst="bentConnector3">
            <a:avLst>
              <a:gd name="adj1" fmla="val -826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82"/>
          <p:cNvCxnSpPr>
            <a:stCxn id="79" idx="3"/>
            <a:endCxn id="68" idx="1"/>
          </p:cNvCxnSpPr>
          <p:nvPr/>
        </p:nvCxnSpPr>
        <p:spPr>
          <a:xfrm>
            <a:off x="4909756" y="2280447"/>
            <a:ext cx="1917764" cy="109573"/>
          </a:xfrm>
          <a:prstGeom prst="bentConnector3">
            <a:avLst>
              <a:gd name="adj1" fmla="val 57417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urved Connector 82"/>
          <p:cNvCxnSpPr>
            <a:stCxn id="12" idx="2"/>
            <a:endCxn id="79" idx="1"/>
          </p:cNvCxnSpPr>
          <p:nvPr/>
        </p:nvCxnSpPr>
        <p:spPr>
          <a:xfrm rot="16200000" flipH="1">
            <a:off x="2623919" y="797249"/>
            <a:ext cx="372577" cy="2593817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urved Connector 82"/>
          <p:cNvCxnSpPr>
            <a:endCxn id="235" idx="2"/>
          </p:cNvCxnSpPr>
          <p:nvPr/>
        </p:nvCxnSpPr>
        <p:spPr>
          <a:xfrm flipV="1">
            <a:off x="4704080" y="1352456"/>
            <a:ext cx="1313463" cy="738396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82"/>
          <p:cNvCxnSpPr>
            <a:stCxn id="64" idx="1"/>
            <a:endCxn id="53" idx="0"/>
          </p:cNvCxnSpPr>
          <p:nvPr/>
        </p:nvCxnSpPr>
        <p:spPr>
          <a:xfrm rot="10800000" flipV="1">
            <a:off x="1753147" y="2868391"/>
            <a:ext cx="2031830" cy="459602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82"/>
          <p:cNvCxnSpPr>
            <a:stCxn id="67" idx="2"/>
            <a:endCxn id="64" idx="3"/>
          </p:cNvCxnSpPr>
          <p:nvPr/>
        </p:nvCxnSpPr>
        <p:spPr>
          <a:xfrm flipH="1">
            <a:off x="5300917" y="2543908"/>
            <a:ext cx="2243539" cy="32448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529338" y="3725687"/>
            <a:ext cx="209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What if cloud is unavailable?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Fail over to the </a:t>
            </a:r>
            <a:r>
              <a:rPr lang="en-US" sz="1200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edge!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How to improve </a:t>
            </a:r>
            <a:r>
              <a:rPr lang="en-US" sz="1200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local alerting?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4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62" grpId="0" animBg="1"/>
      <p:bldP spid="36" grpId="0" animBg="1"/>
      <p:bldP spid="37" grpId="0"/>
      <p:bldP spid="210" grpId="0"/>
      <p:bldP spid="265" grpId="0"/>
      <p:bldP spid="316" grpId="0" animBg="1"/>
      <p:bldP spid="52" grpId="0"/>
      <p:bldP spid="67" grpId="0" animBg="1"/>
      <p:bldP spid="68" grpId="0"/>
      <p:bldP spid="312" grpId="0"/>
      <p:bldP spid="209" grpId="0"/>
      <p:bldP spid="322" grpId="0" animBg="1"/>
      <p:bldP spid="144" grpId="0" animBg="1"/>
      <p:bldP spid="145" grpId="0"/>
      <p:bldP spid="73" grpId="0"/>
      <p:bldP spid="339" grpId="0" animBg="1"/>
      <p:bldP spid="340" grpId="0"/>
      <p:bldP spid="63" grpId="0" animBg="1"/>
      <p:bldP spid="64" grpId="0"/>
      <p:bldP spid="94" grpId="0"/>
      <p:bldP spid="95" grpId="0"/>
      <p:bldP spid="263" grpId="0"/>
      <p:bldP spid="290" grpId="0"/>
      <p:bldP spid="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/>
        </p:nvSpPr>
        <p:spPr>
          <a:xfrm>
            <a:off x="3382353" y="1831735"/>
            <a:ext cx="5498915" cy="1455290"/>
          </a:xfrm>
          <a:prstGeom prst="parallelogram">
            <a:avLst>
              <a:gd name="adj" fmla="val 88072"/>
            </a:avLst>
          </a:prstGeom>
          <a:solidFill>
            <a:schemeClr val="accent3"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23" y="139210"/>
            <a:ext cx="3053482" cy="1069005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Ride: A </a:t>
            </a:r>
            <a:r>
              <a:rPr lang="en-US" sz="2000" u="sng" dirty="0" smtClean="0"/>
              <a:t>R</a:t>
            </a:r>
            <a:r>
              <a:rPr lang="en-US" sz="2000" dirty="0" smtClean="0"/>
              <a:t>esilient </a:t>
            </a:r>
            <a:r>
              <a:rPr lang="en-US" sz="2000" u="sng" dirty="0" err="1" smtClean="0"/>
              <a:t>I</a:t>
            </a:r>
            <a:r>
              <a:rPr lang="en-US" sz="2000" dirty="0" err="1" smtClean="0"/>
              <a:t>oT</a:t>
            </a:r>
            <a:r>
              <a:rPr lang="en-US" sz="2000" dirty="0" smtClean="0"/>
              <a:t> </a:t>
            </a:r>
            <a:r>
              <a:rPr lang="en-US" sz="2000" u="sng" dirty="0" smtClean="0"/>
              <a:t>D</a:t>
            </a:r>
            <a:r>
              <a:rPr lang="en-US" sz="2000" dirty="0" smtClean="0"/>
              <a:t>ata </a:t>
            </a:r>
            <a:r>
              <a:rPr lang="en-US" sz="2000" u="sng" dirty="0" smtClean="0"/>
              <a:t>E</a:t>
            </a:r>
            <a:r>
              <a:rPr lang="en-US" sz="2000" dirty="0" smtClean="0"/>
              <a:t>xchange Middleware</a:t>
            </a:r>
            <a:br>
              <a:rPr lang="en-US" sz="2000" dirty="0" smtClean="0"/>
            </a:br>
            <a:r>
              <a:rPr lang="en-US" sz="1300" dirty="0" smtClean="0"/>
              <a:t>Leveraging </a:t>
            </a:r>
            <a:r>
              <a:rPr lang="en-US" sz="1300" b="1" dirty="0" smtClean="0"/>
              <a:t>SDN</a:t>
            </a:r>
            <a:r>
              <a:rPr lang="en-US" sz="1300" dirty="0" smtClean="0"/>
              <a:t> and </a:t>
            </a:r>
            <a:r>
              <a:rPr lang="en-US" sz="1300" b="1" dirty="0" smtClean="0"/>
              <a:t>Edge</a:t>
            </a:r>
            <a:r>
              <a:rPr lang="en-US" sz="1300" dirty="0" smtClean="0"/>
              <a:t> Cloud Resources</a:t>
            </a:r>
            <a:endParaRPr lang="en-US" sz="1300" dirty="0"/>
          </a:p>
        </p:txBody>
      </p:sp>
      <p:sp>
        <p:nvSpPr>
          <p:cNvPr id="20" name="Parallelogram 19"/>
          <p:cNvSpPr/>
          <p:nvPr/>
        </p:nvSpPr>
        <p:spPr>
          <a:xfrm>
            <a:off x="3382353" y="139211"/>
            <a:ext cx="5498915" cy="1462029"/>
          </a:xfrm>
          <a:prstGeom prst="parallelogram">
            <a:avLst>
              <a:gd name="adj" fmla="val 86634"/>
            </a:avLst>
          </a:prstGeom>
          <a:solidFill>
            <a:schemeClr val="accent1">
              <a:lumMod val="75000"/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3382353" y="3517516"/>
            <a:ext cx="5498915" cy="1455408"/>
          </a:xfrm>
          <a:prstGeom prst="parallelogram">
            <a:avLst>
              <a:gd name="adj" fmla="val 83315"/>
            </a:avLst>
          </a:prstGeom>
          <a:solidFill>
            <a:schemeClr val="accent2">
              <a:lumMod val="75000"/>
              <a:alpha val="49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 rot="18652179">
            <a:off x="7799391" y="603573"/>
            <a:ext cx="1323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Applications</a:t>
            </a:r>
            <a:endParaRPr lang="en-US" sz="1600" dirty="0"/>
          </a:p>
        </p:txBody>
      </p:sp>
      <p:sp>
        <p:nvSpPr>
          <p:cNvPr id="161" name="Rounded Rectangle 160"/>
          <p:cNvSpPr/>
          <p:nvPr/>
        </p:nvSpPr>
        <p:spPr>
          <a:xfrm>
            <a:off x="4185050" y="2128659"/>
            <a:ext cx="996540" cy="67814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100" name="Curved Connector 99"/>
          <p:cNvCxnSpPr>
            <a:endCxn id="226" idx="0"/>
          </p:cNvCxnSpPr>
          <p:nvPr/>
        </p:nvCxnSpPr>
        <p:spPr>
          <a:xfrm flipH="1">
            <a:off x="4290893" y="3164703"/>
            <a:ext cx="385472" cy="108466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4122200" y="2101489"/>
            <a:ext cx="1099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Ride-C</a:t>
            </a:r>
          </a:p>
          <a:p>
            <a:pPr algn="ctr"/>
            <a:r>
              <a:rPr lang="en-US" sz="1200" dirty="0"/>
              <a:t>r</a:t>
            </a:r>
            <a:r>
              <a:rPr lang="en-US" sz="1200" dirty="0" smtClean="0"/>
              <a:t>esilient </a:t>
            </a:r>
            <a:r>
              <a:rPr lang="en-US" sz="1200" dirty="0" err="1" smtClean="0"/>
              <a:t>IoT</a:t>
            </a:r>
            <a:r>
              <a:rPr lang="en-US" sz="1200" dirty="0" smtClean="0"/>
              <a:t> data collection</a:t>
            </a:r>
          </a:p>
        </p:txBody>
      </p:sp>
      <p:cxnSp>
        <p:nvCxnSpPr>
          <p:cNvPr id="130" name="Curved Connector 129"/>
          <p:cNvCxnSpPr>
            <a:stCxn id="160" idx="0"/>
            <a:endCxn id="73" idx="1"/>
          </p:cNvCxnSpPr>
          <p:nvPr/>
        </p:nvCxnSpPr>
        <p:spPr>
          <a:xfrm rot="5400000" flipH="1" flipV="1">
            <a:off x="4279953" y="1103666"/>
            <a:ext cx="1416828" cy="633159"/>
          </a:xfrm>
          <a:prstGeom prst="bent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/>
          <p:nvPr/>
        </p:nvCxnSpPr>
        <p:spPr>
          <a:xfrm>
            <a:off x="4676367" y="3164704"/>
            <a:ext cx="425405" cy="711717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243" idx="2"/>
            <a:endCxn id="78" idx="3"/>
          </p:cNvCxnSpPr>
          <p:nvPr/>
        </p:nvCxnSpPr>
        <p:spPr>
          <a:xfrm flipH="1" flipV="1">
            <a:off x="4671788" y="4516057"/>
            <a:ext cx="560164" cy="91975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76115" y="3034211"/>
            <a:ext cx="118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      Cloud</a:t>
            </a:r>
          </a:p>
          <a:p>
            <a:r>
              <a:rPr lang="en-US" sz="1200" dirty="0" smtClean="0"/>
              <a:t>       service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dirty="0" err="1" smtClean="0"/>
              <a:t>monit</a:t>
            </a:r>
            <a:r>
              <a:rPr lang="en-US" sz="1200" dirty="0" smtClean="0"/>
              <a:t>-</a:t>
            </a:r>
          </a:p>
          <a:p>
            <a:r>
              <a:rPr lang="en-US" sz="1200" dirty="0" smtClean="0"/>
              <a:t>   </a:t>
            </a:r>
            <a:r>
              <a:rPr lang="en-US" sz="1200" dirty="0" err="1" smtClean="0"/>
              <a:t>oring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03" name="Rounded Rectangle 102"/>
          <p:cNvSpPr/>
          <p:nvPr/>
        </p:nvSpPr>
        <p:spPr>
          <a:xfrm>
            <a:off x="5590920" y="1964982"/>
            <a:ext cx="1127670" cy="100943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639906" y="1928350"/>
            <a:ext cx="1166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State Awareness</a:t>
            </a:r>
            <a:endParaRPr lang="en-US" sz="1600" dirty="0"/>
          </a:p>
        </p:txBody>
      </p:sp>
      <p:cxnSp>
        <p:nvCxnSpPr>
          <p:cNvPr id="111" name="Curved Connector 82"/>
          <p:cNvCxnSpPr/>
          <p:nvPr/>
        </p:nvCxnSpPr>
        <p:spPr>
          <a:xfrm rot="5400000">
            <a:off x="6035317" y="2089147"/>
            <a:ext cx="975813" cy="3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243" idx="2"/>
          </p:cNvCxnSpPr>
          <p:nvPr/>
        </p:nvCxnSpPr>
        <p:spPr>
          <a:xfrm flipH="1" flipV="1">
            <a:off x="4606324" y="4338535"/>
            <a:ext cx="625628" cy="269497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243" idx="2"/>
          </p:cNvCxnSpPr>
          <p:nvPr/>
        </p:nvCxnSpPr>
        <p:spPr>
          <a:xfrm flipH="1">
            <a:off x="4606324" y="4608032"/>
            <a:ext cx="625628" cy="91323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5934968" y="3227061"/>
            <a:ext cx="1055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dapt net.</a:t>
            </a:r>
            <a:endParaRPr lang="en-US" sz="1200" dirty="0"/>
          </a:p>
        </p:txBody>
      </p:sp>
      <p:sp>
        <p:nvSpPr>
          <p:cNvPr id="192" name="Rounded Rectangle 191"/>
          <p:cNvSpPr/>
          <p:nvPr/>
        </p:nvSpPr>
        <p:spPr>
          <a:xfrm>
            <a:off x="6214273" y="2560941"/>
            <a:ext cx="425655" cy="3326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157589" y="2531593"/>
            <a:ext cx="56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5700906" y="2563325"/>
            <a:ext cx="394898" cy="3326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639905" y="2531593"/>
            <a:ext cx="517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Net</a:t>
            </a:r>
          </a:p>
        </p:txBody>
      </p:sp>
      <p:cxnSp>
        <p:nvCxnSpPr>
          <p:cNvPr id="199" name="Curved Connector 82"/>
          <p:cNvCxnSpPr/>
          <p:nvPr/>
        </p:nvCxnSpPr>
        <p:spPr>
          <a:xfrm>
            <a:off x="6808972" y="3291366"/>
            <a:ext cx="0" cy="23503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4683793" y="3036203"/>
            <a:ext cx="80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Edge</a:t>
            </a:r>
          </a:p>
          <a:p>
            <a:r>
              <a:rPr lang="en-US" sz="1200" dirty="0" smtClean="0"/>
              <a:t>   fail-over</a:t>
            </a:r>
            <a:endParaRPr lang="en-US" sz="1200" dirty="0"/>
          </a:p>
        </p:txBody>
      </p:sp>
      <p:cxnSp>
        <p:nvCxnSpPr>
          <p:cNvPr id="214" name="Curved Connector 99"/>
          <p:cNvCxnSpPr>
            <a:stCxn id="161" idx="2"/>
          </p:cNvCxnSpPr>
          <p:nvPr/>
        </p:nvCxnSpPr>
        <p:spPr>
          <a:xfrm>
            <a:off x="4683320" y="2806807"/>
            <a:ext cx="0" cy="37628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urved Connector 99"/>
          <p:cNvCxnSpPr/>
          <p:nvPr/>
        </p:nvCxnSpPr>
        <p:spPr>
          <a:xfrm flipV="1">
            <a:off x="5906476" y="2897534"/>
            <a:ext cx="0" cy="602825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>
            <a:off x="3858762" y="4249370"/>
            <a:ext cx="864265" cy="5784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78" name="Picture 240" descr="cloud_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22" y="4273797"/>
            <a:ext cx="779266" cy="48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" name="TextBox 236"/>
          <p:cNvSpPr txBox="1"/>
          <p:nvPr/>
        </p:nvSpPr>
        <p:spPr>
          <a:xfrm rot="18634890">
            <a:off x="7298264" y="2426307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Exchange</a:t>
            </a:r>
          </a:p>
          <a:p>
            <a:pPr algn="ctr"/>
            <a:r>
              <a:rPr lang="en-US" sz="1600" dirty="0" smtClean="0"/>
              <a:t>Middleware</a:t>
            </a:r>
          </a:p>
        </p:txBody>
      </p:sp>
      <p:sp>
        <p:nvSpPr>
          <p:cNvPr id="238" name="TextBox 237"/>
          <p:cNvSpPr txBox="1"/>
          <p:nvPr/>
        </p:nvSpPr>
        <p:spPr>
          <a:xfrm rot="18590607">
            <a:off x="7308166" y="4112730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Physical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sp>
        <p:nvSpPr>
          <p:cNvPr id="243" name="Oval 242"/>
          <p:cNvSpPr/>
          <p:nvPr/>
        </p:nvSpPr>
        <p:spPr>
          <a:xfrm>
            <a:off x="5231954" y="4288494"/>
            <a:ext cx="2049723" cy="639076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ight Triangle 248"/>
          <p:cNvSpPr/>
          <p:nvPr/>
        </p:nvSpPr>
        <p:spPr>
          <a:xfrm rot="4836515">
            <a:off x="5072447" y="4585675"/>
            <a:ext cx="309855" cy="48398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777093" y="4715386"/>
            <a:ext cx="340790" cy="31388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253" name="Picture 239" descr="camer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90" y="4758316"/>
            <a:ext cx="235855" cy="2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0919" y="4674215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491" y="4338534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1" name="Straight Arrow Connector 225"/>
          <p:cNvCxnSpPr>
            <a:stCxn id="264" idx="1"/>
            <a:endCxn id="259" idx="3"/>
          </p:cNvCxnSpPr>
          <p:nvPr/>
        </p:nvCxnSpPr>
        <p:spPr>
          <a:xfrm flipH="1" flipV="1">
            <a:off x="5810889" y="4758315"/>
            <a:ext cx="586080" cy="2514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25"/>
          <p:cNvCxnSpPr>
            <a:stCxn id="268" idx="1"/>
            <a:endCxn id="259" idx="0"/>
          </p:cNvCxnSpPr>
          <p:nvPr/>
        </p:nvCxnSpPr>
        <p:spPr>
          <a:xfrm flipH="1">
            <a:off x="5700906" y="4644430"/>
            <a:ext cx="314999" cy="297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3" name="Picture 2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664" y="439190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6969" y="4699355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5" name="Straight Arrow Connector 225"/>
          <p:cNvCxnSpPr>
            <a:stCxn id="264" idx="0"/>
            <a:endCxn id="263" idx="2"/>
          </p:cNvCxnSpPr>
          <p:nvPr/>
        </p:nvCxnSpPr>
        <p:spPr>
          <a:xfrm flipH="1" flipV="1">
            <a:off x="6352651" y="4560102"/>
            <a:ext cx="154305" cy="13925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25"/>
          <p:cNvCxnSpPr>
            <a:stCxn id="260" idx="2"/>
            <a:endCxn id="259" idx="0"/>
          </p:cNvCxnSpPr>
          <p:nvPr/>
        </p:nvCxnSpPr>
        <p:spPr>
          <a:xfrm flipH="1">
            <a:off x="5700904" y="4506736"/>
            <a:ext cx="205572" cy="16747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25"/>
          <p:cNvCxnSpPr>
            <a:stCxn id="260" idx="3"/>
            <a:endCxn id="263" idx="1"/>
          </p:cNvCxnSpPr>
          <p:nvPr/>
        </p:nvCxnSpPr>
        <p:spPr>
          <a:xfrm>
            <a:off x="6016463" y="4422636"/>
            <a:ext cx="226203" cy="533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8" name="Picture 2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5903" y="456033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9" name="Straight Arrow Connector 225"/>
          <p:cNvCxnSpPr>
            <a:stCxn id="268" idx="3"/>
            <a:endCxn id="264" idx="0"/>
          </p:cNvCxnSpPr>
          <p:nvPr/>
        </p:nvCxnSpPr>
        <p:spPr>
          <a:xfrm>
            <a:off x="6235873" y="4644430"/>
            <a:ext cx="271081" cy="549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 flipV="1">
            <a:off x="5230967" y="4560102"/>
            <a:ext cx="408939" cy="44414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1" name="Picture 2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477" y="4386663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2" name="Straight Arrow Connector 225"/>
          <p:cNvCxnSpPr>
            <a:stCxn id="271" idx="1"/>
            <a:endCxn id="263" idx="3"/>
          </p:cNvCxnSpPr>
          <p:nvPr/>
        </p:nvCxnSpPr>
        <p:spPr>
          <a:xfrm flipH="1">
            <a:off x="6462636" y="4470765"/>
            <a:ext cx="159843" cy="52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25"/>
          <p:cNvCxnSpPr>
            <a:stCxn id="271" idx="2"/>
            <a:endCxn id="264" idx="3"/>
          </p:cNvCxnSpPr>
          <p:nvPr/>
        </p:nvCxnSpPr>
        <p:spPr>
          <a:xfrm flipH="1">
            <a:off x="6616941" y="4554865"/>
            <a:ext cx="115523" cy="22859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ight Triangle 92"/>
          <p:cNvSpPr/>
          <p:nvPr/>
        </p:nvSpPr>
        <p:spPr>
          <a:xfrm rot="20848226">
            <a:off x="7102450" y="4541030"/>
            <a:ext cx="451871" cy="37831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163131" y="4801423"/>
            <a:ext cx="4666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98" name="Picture 185" descr="wireless_sens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53" y="4847351"/>
            <a:ext cx="267685" cy="1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thermome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55" y="4846344"/>
            <a:ext cx="56936" cy="199961"/>
          </a:xfrm>
          <a:prstGeom prst="rect">
            <a:avLst/>
          </a:prstGeom>
        </p:spPr>
      </p:pic>
      <p:pic>
        <p:nvPicPr>
          <p:cNvPr id="284" name="Picture 283" descr="net switch.png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90" y="3538955"/>
            <a:ext cx="1484878" cy="72860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914053" y="3894223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SDN</a:t>
            </a:r>
            <a:endParaRPr lang="en-US" dirty="0"/>
          </a:p>
        </p:txBody>
      </p:sp>
      <p:sp>
        <p:nvSpPr>
          <p:cNvPr id="291" name="Rounded Rectangle 290"/>
          <p:cNvSpPr/>
          <p:nvPr/>
        </p:nvSpPr>
        <p:spPr>
          <a:xfrm>
            <a:off x="6981169" y="2161533"/>
            <a:ext cx="996540" cy="67814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6912479" y="2106903"/>
            <a:ext cx="113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Ride-D</a:t>
            </a:r>
          </a:p>
          <a:p>
            <a:pPr algn="ctr"/>
            <a:r>
              <a:rPr lang="en-US" sz="1200" dirty="0"/>
              <a:t>r</a:t>
            </a:r>
            <a:r>
              <a:rPr lang="en-US" sz="1200" dirty="0" smtClean="0"/>
              <a:t>esilient alert dissemination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8333463" y="1247639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8273427" y="1318451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8197997" y="1389263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8197994" y="1360325"/>
            <a:ext cx="78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Users</a:t>
            </a:r>
            <a:endParaRPr lang="en-US" sz="1600" dirty="0"/>
          </a:p>
        </p:txBody>
      </p:sp>
      <p:cxnSp>
        <p:nvCxnSpPr>
          <p:cNvPr id="302" name="Curved Connector 150"/>
          <p:cNvCxnSpPr>
            <a:stCxn id="292" idx="0"/>
            <a:endCxn id="301" idx="1"/>
          </p:cNvCxnSpPr>
          <p:nvPr/>
        </p:nvCxnSpPr>
        <p:spPr>
          <a:xfrm rot="5400000" flipH="1" flipV="1">
            <a:off x="7523034" y="1486574"/>
            <a:ext cx="631931" cy="717989"/>
          </a:xfrm>
          <a:prstGeom prst="bent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" name="TextBox 309"/>
          <p:cNvSpPr txBox="1"/>
          <p:nvPr/>
        </p:nvSpPr>
        <p:spPr>
          <a:xfrm>
            <a:off x="7561760" y="1517105"/>
            <a:ext cx="58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alerts</a:t>
            </a:r>
          </a:p>
        </p:txBody>
      </p:sp>
      <p:cxnSp>
        <p:nvCxnSpPr>
          <p:cNvPr id="312" name="Curved Connector 99"/>
          <p:cNvCxnSpPr>
            <a:endCxn id="161" idx="1"/>
          </p:cNvCxnSpPr>
          <p:nvPr/>
        </p:nvCxnSpPr>
        <p:spPr>
          <a:xfrm rot="5400000" flipH="1" flipV="1">
            <a:off x="2931035" y="3291780"/>
            <a:ext cx="2078062" cy="429969"/>
          </a:xfrm>
          <a:prstGeom prst="bent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3601848" y="1999307"/>
            <a:ext cx="73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ensed </a:t>
            </a:r>
            <a:r>
              <a:rPr lang="en-US" sz="1200" dirty="0"/>
              <a:t>e</a:t>
            </a:r>
            <a:r>
              <a:rPr lang="en-US" sz="1200" dirty="0" smtClean="0"/>
              <a:t>vents</a:t>
            </a:r>
            <a:endParaRPr lang="en-US" sz="1200" dirty="0"/>
          </a:p>
        </p:txBody>
      </p:sp>
      <p:sp>
        <p:nvSpPr>
          <p:cNvPr id="344" name="Rounded Rectangle 343"/>
          <p:cNvSpPr/>
          <p:nvPr/>
        </p:nvSpPr>
        <p:spPr>
          <a:xfrm>
            <a:off x="5467189" y="212977"/>
            <a:ext cx="1537368" cy="79615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42" name="Rounded Rectangle 341"/>
          <p:cNvSpPr/>
          <p:nvPr/>
        </p:nvSpPr>
        <p:spPr>
          <a:xfrm>
            <a:off x="5397862" y="272729"/>
            <a:ext cx="1537368" cy="79615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5320255" y="332965"/>
            <a:ext cx="1537368" cy="79615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304947" y="296332"/>
            <a:ext cx="155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Smart (</a:t>
            </a:r>
            <a:r>
              <a:rPr lang="en-US" sz="1600" dirty="0" err="1" smtClean="0"/>
              <a:t>IoT</a:t>
            </a:r>
            <a:r>
              <a:rPr lang="en-US" sz="1600" dirty="0" smtClean="0"/>
              <a:t>) Community Safety Apps</a:t>
            </a:r>
            <a:endParaRPr lang="en-US" sz="1600" dirty="0"/>
          </a:p>
        </p:txBody>
      </p:sp>
      <p:sp>
        <p:nvSpPr>
          <p:cNvPr id="347" name="TextBox 346"/>
          <p:cNvSpPr txBox="1"/>
          <p:nvPr/>
        </p:nvSpPr>
        <p:spPr>
          <a:xfrm>
            <a:off x="3884919" y="1321928"/>
            <a:ext cx="1911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ituational    awareness</a:t>
            </a:r>
            <a:endParaRPr lang="en-US" sz="1200" dirty="0"/>
          </a:p>
        </p:txBody>
      </p:sp>
      <p:sp>
        <p:nvSpPr>
          <p:cNvPr id="350" name="TextBox 349"/>
          <p:cNvSpPr txBox="1"/>
          <p:nvPr/>
        </p:nvSpPr>
        <p:spPr>
          <a:xfrm>
            <a:off x="6122298" y="1549030"/>
            <a:ext cx="882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app    </a:t>
            </a:r>
            <a:r>
              <a:rPr lang="en-US" sz="1200" dirty="0" err="1" smtClean="0"/>
              <a:t>reqs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cxnSp>
        <p:nvCxnSpPr>
          <p:cNvPr id="355" name="Curved Connector 150"/>
          <p:cNvCxnSpPr>
            <a:stCxn id="344" idx="3"/>
            <a:endCxn id="301" idx="1"/>
          </p:cNvCxnSpPr>
          <p:nvPr/>
        </p:nvCxnSpPr>
        <p:spPr>
          <a:xfrm>
            <a:off x="7004557" y="611056"/>
            <a:ext cx="1193437" cy="918546"/>
          </a:xfrm>
          <a:prstGeom prst="bentConnector3">
            <a:avLst>
              <a:gd name="adj1" fmla="val 39646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Content Placeholder 49"/>
          <p:cNvSpPr>
            <a:spLocks noGrp="1"/>
          </p:cNvSpPr>
          <p:nvPr>
            <p:ph idx="1"/>
          </p:nvPr>
        </p:nvSpPr>
        <p:spPr>
          <a:xfrm>
            <a:off x="214923" y="1200151"/>
            <a:ext cx="3167430" cy="3394472"/>
          </a:xfrm>
        </p:spPr>
        <p:txBody>
          <a:bodyPr>
            <a:normAutofit/>
          </a:bodyPr>
          <a:lstStyle/>
          <a:p>
            <a:pPr marL="225425" indent="-225425"/>
            <a:r>
              <a:rPr lang="en-US" sz="1600" b="1" dirty="0" smtClean="0"/>
              <a:t>Problem: </a:t>
            </a:r>
            <a:r>
              <a:rPr lang="en-US" sz="1600" dirty="0" smtClean="0"/>
              <a:t>regional infra. </a:t>
            </a:r>
            <a:r>
              <a:rPr lang="en-US" sz="1600" i="1" dirty="0" smtClean="0"/>
              <a:t>failures</a:t>
            </a:r>
            <a:r>
              <a:rPr lang="en-US" sz="1600" dirty="0" smtClean="0"/>
              <a:t>/ cloud service </a:t>
            </a:r>
            <a:r>
              <a:rPr lang="en-US" sz="1600" i="1" dirty="0" smtClean="0"/>
              <a:t>disruptions</a:t>
            </a:r>
            <a:endParaRPr lang="en-US" sz="1200" i="1" dirty="0" smtClean="0"/>
          </a:p>
          <a:p>
            <a:pPr marL="400050" lvl="1" indent="-228600"/>
            <a:r>
              <a:rPr lang="en-US" sz="1200" dirty="0" smtClean="0"/>
              <a:t>Viewed </a:t>
            </a:r>
            <a:r>
              <a:rPr lang="en-US" sz="1200" dirty="0"/>
              <a:t>from local (</a:t>
            </a:r>
            <a:r>
              <a:rPr lang="en-US" sz="1200" dirty="0" smtClean="0"/>
              <a:t>campus/community) perspective</a:t>
            </a:r>
            <a:r>
              <a:rPr lang="en-US" sz="1200" dirty="0"/>
              <a:t>.</a:t>
            </a:r>
          </a:p>
          <a:p>
            <a:pPr marL="400050" lvl="1" indent="-228600"/>
            <a:r>
              <a:rPr lang="en-US" sz="1200" dirty="0" smtClean="0"/>
              <a:t>The organization controls </a:t>
            </a:r>
            <a:r>
              <a:rPr lang="en-US" sz="1200" dirty="0"/>
              <a:t>local infrastructure and deploys </a:t>
            </a:r>
            <a:r>
              <a:rPr lang="en-US" sz="1200" dirty="0" err="1"/>
              <a:t>IoT</a:t>
            </a:r>
            <a:r>
              <a:rPr lang="en-US" sz="1200" dirty="0"/>
              <a:t> devices there</a:t>
            </a:r>
            <a:r>
              <a:rPr lang="mr-IN" sz="1200" dirty="0" smtClean="0"/>
              <a:t>…</a:t>
            </a:r>
            <a:endParaRPr lang="en-US" sz="1600" dirty="0" smtClean="0"/>
          </a:p>
          <a:p>
            <a:pPr marL="225425" indent="-225425"/>
            <a:r>
              <a:rPr lang="en-US" sz="1600" b="1" dirty="0" smtClean="0"/>
              <a:t>Proposed solution: </a:t>
            </a:r>
            <a:r>
              <a:rPr lang="en-US" sz="1600" dirty="0" smtClean="0"/>
              <a:t>leverage local </a:t>
            </a:r>
            <a:r>
              <a:rPr lang="en-US" sz="1600" i="1" dirty="0" smtClean="0"/>
              <a:t>edge resources </a:t>
            </a:r>
            <a:r>
              <a:rPr lang="en-US" sz="1600" dirty="0" smtClean="0"/>
              <a:t>when needed </a:t>
            </a:r>
          </a:p>
          <a:p>
            <a:pPr marL="398463" lvl="1" indent="-225425"/>
            <a:r>
              <a:rPr lang="en-US" sz="1200" dirty="0" smtClean="0"/>
              <a:t>I.e. during cloud service disruptions.</a:t>
            </a:r>
          </a:p>
          <a:p>
            <a:pPr marL="398463" lvl="1" indent="-225425"/>
            <a:r>
              <a:rPr lang="en-US" sz="1200" dirty="0" smtClean="0"/>
              <a:t>SDN facilitates local network infrastructure awareness &amp; control.</a:t>
            </a:r>
          </a:p>
          <a:p>
            <a:pPr marL="398463" lvl="1" indent="-225425"/>
            <a:r>
              <a:rPr lang="en-US" sz="1200" dirty="0" smtClean="0"/>
              <a:t>Ride captures app requirements.</a:t>
            </a:r>
          </a:p>
        </p:txBody>
      </p:sp>
      <p:cxnSp>
        <p:nvCxnSpPr>
          <p:cNvPr id="369" name="Straight Connector 368"/>
          <p:cNvCxnSpPr/>
          <p:nvPr/>
        </p:nvCxnSpPr>
        <p:spPr>
          <a:xfrm flipH="1" flipV="1">
            <a:off x="6963561" y="4084596"/>
            <a:ext cx="319750" cy="48782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 flipV="1">
            <a:off x="5231954" y="4024743"/>
            <a:ext cx="262591" cy="583288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Right Triangle 243"/>
          <p:cNvSpPr/>
          <p:nvPr/>
        </p:nvSpPr>
        <p:spPr>
          <a:xfrm rot="9684203">
            <a:off x="4921099" y="4063241"/>
            <a:ext cx="495485" cy="523555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Triangle 250"/>
          <p:cNvSpPr/>
          <p:nvPr/>
        </p:nvSpPr>
        <p:spPr>
          <a:xfrm rot="984457" flipV="1">
            <a:off x="6962621" y="4067285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857419" y="3856706"/>
            <a:ext cx="478647" cy="46518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7043580" y="3817969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3715" y="3855825"/>
            <a:ext cx="300090" cy="300090"/>
          </a:xfrm>
          <a:prstGeom prst="rect">
            <a:avLst/>
          </a:prstGeom>
        </p:spPr>
      </p:pic>
      <p:sp>
        <p:nvSpPr>
          <p:cNvPr id="105" name="Right Triangle 104"/>
          <p:cNvSpPr/>
          <p:nvPr/>
        </p:nvSpPr>
        <p:spPr>
          <a:xfrm rot="2885581" flipV="1">
            <a:off x="7246148" y="4282723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432340" y="4159342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25" name="Picture 24" descr="fire sire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5" y="4189729"/>
            <a:ext cx="295887" cy="295887"/>
          </a:xfrm>
          <a:prstGeom prst="rect">
            <a:avLst/>
          </a:prstGeom>
        </p:spPr>
      </p:pic>
      <p:cxnSp>
        <p:nvCxnSpPr>
          <p:cNvPr id="110" name="Curved Connector 150"/>
          <p:cNvCxnSpPr>
            <a:stCxn id="291" idx="2"/>
            <a:endCxn id="106" idx="0"/>
          </p:cNvCxnSpPr>
          <p:nvPr/>
        </p:nvCxnSpPr>
        <p:spPr>
          <a:xfrm>
            <a:off x="7479439" y="2839681"/>
            <a:ext cx="153290" cy="131966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501854" y="3223360"/>
            <a:ext cx="58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alerts</a:t>
            </a:r>
          </a:p>
        </p:txBody>
      </p:sp>
      <p:cxnSp>
        <p:nvCxnSpPr>
          <p:cNvPr id="115" name="Curved Connector 150"/>
          <p:cNvCxnSpPr/>
          <p:nvPr/>
        </p:nvCxnSpPr>
        <p:spPr>
          <a:xfrm>
            <a:off x="7561760" y="3638176"/>
            <a:ext cx="415951" cy="11609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0580" y="3654110"/>
            <a:ext cx="556030" cy="403431"/>
          </a:xfrm>
          <a:prstGeom prst="rect">
            <a:avLst/>
          </a:prstGeom>
        </p:spPr>
      </p:pic>
      <p:cxnSp>
        <p:nvCxnSpPr>
          <p:cNvPr id="92" name="Curved Connector 99"/>
          <p:cNvCxnSpPr>
            <a:stCxn id="161" idx="3"/>
            <a:endCxn id="103" idx="1"/>
          </p:cNvCxnSpPr>
          <p:nvPr/>
        </p:nvCxnSpPr>
        <p:spPr>
          <a:xfrm>
            <a:off x="5181590" y="2467733"/>
            <a:ext cx="409330" cy="196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urved Connector 99"/>
          <p:cNvCxnSpPr/>
          <p:nvPr/>
        </p:nvCxnSpPr>
        <p:spPr>
          <a:xfrm flipV="1">
            <a:off x="6725599" y="2469701"/>
            <a:ext cx="269926" cy="710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25</a:t>
            </a:fld>
            <a:endParaRPr lang="en-US"/>
          </a:p>
        </p:txBody>
      </p:sp>
      <p:pic>
        <p:nvPicPr>
          <p:cNvPr id="95" name="Picture 4" descr="Image result for server">
            <a:extLst>
              <a:ext uri="{FF2B5EF4-FFF2-40B4-BE49-F238E27FC236}">
                <a16:creationId xmlns:a16="http://schemas.microsoft.com/office/drawing/2014/main" xmlns="" id="{2D1A5EB3-ABE4-CE45-B3DD-BD3A2DFA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07" y="3908347"/>
            <a:ext cx="307542" cy="3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5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0" grpId="0"/>
      <p:bldP spid="12" grpId="0"/>
      <p:bldP spid="103" grpId="0" animBg="1"/>
      <p:bldP spid="104" grpId="0"/>
      <p:bldP spid="183" grpId="0"/>
      <p:bldP spid="192" grpId="0" animBg="1"/>
      <p:bldP spid="193" grpId="0"/>
      <p:bldP spid="194" grpId="0" animBg="1"/>
      <p:bldP spid="195" grpId="0"/>
      <p:bldP spid="211" grpId="0"/>
      <p:bldP spid="77" grpId="0"/>
      <p:bldP spid="291" grpId="0" animBg="1"/>
      <p:bldP spid="292" grpId="0"/>
      <p:bldP spid="292" grpId="1"/>
      <p:bldP spid="310" grpId="0"/>
      <p:bldP spid="316" grpId="0"/>
      <p:bldP spid="347" grpId="0"/>
      <p:bldP spid="350" grpId="0"/>
      <p:bldP spid="368" grpId="0" build="p"/>
      <p:bldP spid="244" grpId="0" animBg="1"/>
      <p:bldP spid="96" grpId="0" animBg="1"/>
      <p:bldP spid="1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Ride Research Questions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434130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8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F755EF-E7F4-5F4F-9DBD-C027643A1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47A2A2-7828-C44E-BE03-AD7470CBE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569236-76DE-D344-9292-0ECA0AED3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FD90B0-F2D7-4B43-9B59-9790DACE2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4F62B-2BEE-4220-BF9D-EDEA2946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Ride-C: Resilient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FDD854-8D1D-4C19-B739-06DF4091C4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xmlns="" id="{8CD33042-A659-D041-8DBA-9EA28D458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19484"/>
              </p:ext>
            </p:extLst>
          </p:nvPr>
        </p:nvGraphicFramePr>
        <p:xfrm>
          <a:off x="452133" y="3729693"/>
          <a:ext cx="2164486" cy="107270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214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30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642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Path Purpose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Line</a:t>
                      </a:r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469">
                <a:tc>
                  <a:txBody>
                    <a:bodyPr/>
                    <a:lstStyle/>
                    <a:p>
                      <a:r>
                        <a:rPr lang="en-US" sz="1200" dirty="0"/>
                        <a:t>Data </a:t>
                      </a:r>
                      <a:r>
                        <a:rPr lang="en-US" sz="1200" dirty="0" smtClean="0"/>
                        <a:t>Collection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4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Probing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2128161517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Failover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9F389EF8-DB21-A44F-98A3-54F933A0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066" y="3272385"/>
            <a:ext cx="1639513" cy="5232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>
                <a:solidFill>
                  <a:srgbClr val="00B050"/>
                </a:solidFill>
              </a:rPr>
              <a:t>Setting Up Data Collection Routes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95178021-C4CA-5B4D-8588-6D7A9BD5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54" y="1564569"/>
            <a:ext cx="2635650" cy="30777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>
                <a:solidFill>
                  <a:srgbClr val="00B0F0"/>
                </a:solidFill>
              </a:rPr>
              <a:t>Adaptive Probing and Failover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A9ED9DBB-4A5C-C649-9B41-23F44D43C3EC}"/>
              </a:ext>
            </a:extLst>
          </p:cNvPr>
          <p:cNvGrpSpPr/>
          <p:nvPr/>
        </p:nvGrpSpPr>
        <p:grpSpPr>
          <a:xfrm>
            <a:off x="1298421" y="1222759"/>
            <a:ext cx="5430631" cy="3603017"/>
            <a:chOff x="1298421" y="1222759"/>
            <a:chExt cx="5430631" cy="3603017"/>
          </a:xfrm>
        </p:grpSpPr>
        <p:pic>
          <p:nvPicPr>
            <p:cNvPr id="75" name="Picture 74" descr="cisco-router-icon.jpg">
              <a:extLst>
                <a:ext uri="{FF2B5EF4-FFF2-40B4-BE49-F238E27FC236}">
                  <a16:creationId xmlns:a16="http://schemas.microsoft.com/office/drawing/2014/main" xmlns="" id="{7C76293A-E3D1-514A-AC40-5ACFEDF57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668" y="2603526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6" name="Straight Arrow Connector 225">
              <a:extLst>
                <a:ext uri="{FF2B5EF4-FFF2-40B4-BE49-F238E27FC236}">
                  <a16:creationId xmlns:a16="http://schemas.microsoft.com/office/drawing/2014/main" xmlns="" id="{133C1BD4-7462-5F43-82F2-8C9F0928B9BA}"/>
                </a:ext>
              </a:extLst>
            </p:cNvPr>
            <p:cNvCxnSpPr>
              <a:cxnSpLocks/>
              <a:stCxn id="87" idx="0"/>
              <a:endCxn id="75" idx="2"/>
            </p:cNvCxnSpPr>
            <p:nvPr/>
          </p:nvCxnSpPr>
          <p:spPr>
            <a:xfrm flipV="1">
              <a:off x="3861835" y="2925852"/>
              <a:ext cx="0" cy="7173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17D9F0A2-147E-0B46-AA51-F315A061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7901" y="4202537"/>
              <a:ext cx="325120" cy="32512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4CE7C3F3-737B-C24B-A104-29CD6D969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1149" y="4266048"/>
              <a:ext cx="325120" cy="325120"/>
            </a:xfrm>
            <a:prstGeom prst="rect">
              <a:avLst/>
            </a:prstGeom>
          </p:spPr>
        </p:pic>
        <p:pic>
          <p:nvPicPr>
            <p:cNvPr id="86" name="Picture 85" descr="cisco-router-icon.jpg">
              <a:extLst>
                <a:ext uri="{FF2B5EF4-FFF2-40B4-BE49-F238E27FC236}">
                  <a16:creationId xmlns:a16="http://schemas.microsoft.com/office/drawing/2014/main" xmlns="" id="{0EDCFCFC-CFC3-A54E-9188-27A32D787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06" y="2603526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 descr="cisco-router-icon.jpg">
              <a:extLst>
                <a:ext uri="{FF2B5EF4-FFF2-40B4-BE49-F238E27FC236}">
                  <a16:creationId xmlns:a16="http://schemas.microsoft.com/office/drawing/2014/main" xmlns="" id="{D23D29FF-25B9-7B41-90D5-4FEF7E58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668" y="3643204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 descr="cisco-router-icon.jpg">
              <a:extLst>
                <a:ext uri="{FF2B5EF4-FFF2-40B4-BE49-F238E27FC236}">
                  <a16:creationId xmlns:a16="http://schemas.microsoft.com/office/drawing/2014/main" xmlns="" id="{AF7E6043-B104-C24F-A943-865EBEBA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06" y="3643204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40" descr="cloud_server.png">
              <a:extLst>
                <a:ext uri="{FF2B5EF4-FFF2-40B4-BE49-F238E27FC236}">
                  <a16:creationId xmlns:a16="http://schemas.microsoft.com/office/drawing/2014/main" xmlns="" id="{D1C346B7-DE77-FE48-A5FB-DE323815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437" y="1222759"/>
              <a:ext cx="619125" cy="43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Box 247">
              <a:extLst>
                <a:ext uri="{FF2B5EF4-FFF2-40B4-BE49-F238E27FC236}">
                  <a16:creationId xmlns:a16="http://schemas.microsoft.com/office/drawing/2014/main" xmlns="" id="{99A925C1-26AF-5745-AAFF-464B97D72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871" y="1231515"/>
              <a:ext cx="18771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400" dirty="0"/>
                <a:t>Cloud Alerting Server</a:t>
              </a:r>
            </a:p>
          </p:txBody>
        </p:sp>
        <p:pic>
          <p:nvPicPr>
            <p:cNvPr id="91" name="Picture 4" descr="Image result for server">
              <a:extLst>
                <a:ext uri="{FF2B5EF4-FFF2-40B4-BE49-F238E27FC236}">
                  <a16:creationId xmlns:a16="http://schemas.microsoft.com/office/drawing/2014/main" xmlns="" id="{2D1A5EB3-ABE4-CE45-B3DD-BD3A2DFA0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079" y="2557802"/>
              <a:ext cx="355289" cy="43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247">
              <a:extLst>
                <a:ext uri="{FF2B5EF4-FFF2-40B4-BE49-F238E27FC236}">
                  <a16:creationId xmlns:a16="http://schemas.microsoft.com/office/drawing/2014/main" xmlns="" id="{18F01587-02E0-114C-B1F3-60157F6C1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421" y="3006542"/>
              <a:ext cx="18274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400" dirty="0"/>
                <a:t>Edge Alerting Server</a:t>
              </a:r>
            </a:p>
          </p:txBody>
        </p:sp>
        <p:cxnSp>
          <p:nvCxnSpPr>
            <p:cNvPr id="97" name="Straight Arrow Connector 225">
              <a:extLst>
                <a:ext uri="{FF2B5EF4-FFF2-40B4-BE49-F238E27FC236}">
                  <a16:creationId xmlns:a16="http://schemas.microsoft.com/office/drawing/2014/main" xmlns="" id="{B31CB9DB-826C-C04B-BE57-C04A840B3C9F}"/>
                </a:ext>
              </a:extLst>
            </p:cNvPr>
            <p:cNvCxnSpPr>
              <a:cxnSpLocks/>
              <a:stCxn id="87" idx="0"/>
              <a:endCxn id="86" idx="2"/>
            </p:cNvCxnSpPr>
            <p:nvPr/>
          </p:nvCxnSpPr>
          <p:spPr>
            <a:xfrm flipV="1">
              <a:off x="3861835" y="2925852"/>
              <a:ext cx="1432538" cy="7173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225">
              <a:extLst>
                <a:ext uri="{FF2B5EF4-FFF2-40B4-BE49-F238E27FC236}">
                  <a16:creationId xmlns:a16="http://schemas.microsoft.com/office/drawing/2014/main" xmlns="" id="{542A987D-F7CF-584F-A957-6ABF88E08410}"/>
                </a:ext>
              </a:extLst>
            </p:cNvPr>
            <p:cNvCxnSpPr>
              <a:cxnSpLocks/>
              <a:stCxn id="75" idx="3"/>
              <a:endCxn id="86" idx="1"/>
            </p:cNvCxnSpPr>
            <p:nvPr/>
          </p:nvCxnSpPr>
          <p:spPr>
            <a:xfrm>
              <a:off x="4055002" y="2764689"/>
              <a:ext cx="10462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225">
              <a:extLst>
                <a:ext uri="{FF2B5EF4-FFF2-40B4-BE49-F238E27FC236}">
                  <a16:creationId xmlns:a16="http://schemas.microsoft.com/office/drawing/2014/main" xmlns="" id="{906FD4B2-DE47-1047-AFB6-2B2C133E98CC}"/>
                </a:ext>
              </a:extLst>
            </p:cNvPr>
            <p:cNvCxnSpPr>
              <a:cxnSpLocks/>
              <a:endCxn id="88" idx="1"/>
            </p:cNvCxnSpPr>
            <p:nvPr/>
          </p:nvCxnSpPr>
          <p:spPr>
            <a:xfrm>
              <a:off x="4014235" y="3795605"/>
              <a:ext cx="1086971" cy="876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225">
              <a:extLst>
                <a:ext uri="{FF2B5EF4-FFF2-40B4-BE49-F238E27FC236}">
                  <a16:creationId xmlns:a16="http://schemas.microsoft.com/office/drawing/2014/main" xmlns="" id="{04658283-E7C1-714A-BA08-7694A94A8673}"/>
                </a:ext>
              </a:extLst>
            </p:cNvPr>
            <p:cNvCxnSpPr>
              <a:cxnSpLocks/>
              <a:stCxn id="86" idx="2"/>
              <a:endCxn id="88" idx="0"/>
            </p:cNvCxnSpPr>
            <p:nvPr/>
          </p:nvCxnSpPr>
          <p:spPr>
            <a:xfrm>
              <a:off x="5294373" y="2925852"/>
              <a:ext cx="0" cy="7173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E396FE9F-BD7D-F644-A5A3-3E24D3ED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6316" y="4500656"/>
              <a:ext cx="325120" cy="32512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2CDB1B98-83EF-0E4B-8317-816AAC17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675" y="4500656"/>
              <a:ext cx="325120" cy="32512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001775C2-ED66-4B44-B0F7-A36E43F1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176056">
              <a:off x="3565694" y="1886603"/>
              <a:ext cx="1194775" cy="474376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BA93971A-24ED-3141-B789-7F7C46F9B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634338">
              <a:off x="4405520" y="1895440"/>
              <a:ext cx="1194775" cy="474376"/>
            </a:xfrm>
            <a:prstGeom prst="rect">
              <a:avLst/>
            </a:prstGeom>
          </p:spPr>
        </p:pic>
        <p:cxnSp>
          <p:nvCxnSpPr>
            <p:cNvPr id="107" name="Straight Arrow Connector 225">
              <a:extLst>
                <a:ext uri="{FF2B5EF4-FFF2-40B4-BE49-F238E27FC236}">
                  <a16:creationId xmlns:a16="http://schemas.microsoft.com/office/drawing/2014/main" xmlns="" id="{1EAFE2C6-182D-E148-B5BD-877079841709}"/>
                </a:ext>
              </a:extLst>
            </p:cNvPr>
            <p:cNvCxnSpPr>
              <a:cxnSpLocks/>
              <a:stCxn id="91" idx="3"/>
              <a:endCxn id="75" idx="1"/>
            </p:cNvCxnSpPr>
            <p:nvPr/>
          </p:nvCxnSpPr>
          <p:spPr>
            <a:xfrm flipV="1">
              <a:off x="2429368" y="2764689"/>
              <a:ext cx="1239300" cy="876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Curved Connector 157">
            <a:extLst>
              <a:ext uri="{FF2B5EF4-FFF2-40B4-BE49-F238E27FC236}">
                <a16:creationId xmlns:a16="http://schemas.microsoft.com/office/drawing/2014/main" xmlns="" id="{FA3DCCD5-53C3-EE4E-8196-CF2C1F651166}"/>
              </a:ext>
            </a:extLst>
          </p:cNvPr>
          <p:cNvCxnSpPr>
            <a:cxnSpLocks/>
            <a:stCxn id="81" idx="1"/>
            <a:endCxn id="88" idx="2"/>
          </p:cNvCxnSpPr>
          <p:nvPr/>
        </p:nvCxnSpPr>
        <p:spPr>
          <a:xfrm rot="10800000">
            <a:off x="5294373" y="3965531"/>
            <a:ext cx="333528" cy="399567"/>
          </a:xfrm>
          <a:prstGeom prst="curvedConnector2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57">
            <a:extLst>
              <a:ext uri="{FF2B5EF4-FFF2-40B4-BE49-F238E27FC236}">
                <a16:creationId xmlns:a16="http://schemas.microsoft.com/office/drawing/2014/main" xmlns="" id="{456E77B4-E6E4-954B-A9DE-9F2687F5065F}"/>
              </a:ext>
            </a:extLst>
          </p:cNvPr>
          <p:cNvCxnSpPr>
            <a:cxnSpLocks/>
            <a:stCxn id="102" idx="0"/>
            <a:endCxn id="88" idx="2"/>
          </p:cNvCxnSpPr>
          <p:nvPr/>
        </p:nvCxnSpPr>
        <p:spPr>
          <a:xfrm rot="5400000" flipH="1" flipV="1">
            <a:off x="4939061" y="4145345"/>
            <a:ext cx="535126" cy="175497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urved Connector 157">
            <a:extLst>
              <a:ext uri="{FF2B5EF4-FFF2-40B4-BE49-F238E27FC236}">
                <a16:creationId xmlns:a16="http://schemas.microsoft.com/office/drawing/2014/main" xmlns="" id="{0321D03E-1B35-6B40-8E77-F37621904174}"/>
              </a:ext>
            </a:extLst>
          </p:cNvPr>
          <p:cNvCxnSpPr>
            <a:cxnSpLocks/>
            <a:stCxn id="103" idx="0"/>
            <a:endCxn id="87" idx="2"/>
          </p:cNvCxnSpPr>
          <p:nvPr/>
        </p:nvCxnSpPr>
        <p:spPr>
          <a:xfrm rot="16200000" flipV="1">
            <a:off x="3670472" y="4156893"/>
            <a:ext cx="535126" cy="152400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urved Connector 157">
            <a:extLst>
              <a:ext uri="{FF2B5EF4-FFF2-40B4-BE49-F238E27FC236}">
                <a16:creationId xmlns:a16="http://schemas.microsoft.com/office/drawing/2014/main" xmlns="" id="{9B4CFEBF-C36D-F848-8EEF-C370D6A48FE0}"/>
              </a:ext>
            </a:extLst>
          </p:cNvPr>
          <p:cNvCxnSpPr>
            <a:cxnSpLocks/>
            <a:stCxn id="84" idx="0"/>
            <a:endCxn id="87" idx="2"/>
          </p:cNvCxnSpPr>
          <p:nvPr/>
        </p:nvCxnSpPr>
        <p:spPr>
          <a:xfrm rot="5400000" flipH="1" flipV="1">
            <a:off x="3422513" y="3826726"/>
            <a:ext cx="300518" cy="578126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urved Connector 157">
            <a:extLst>
              <a:ext uri="{FF2B5EF4-FFF2-40B4-BE49-F238E27FC236}">
                <a16:creationId xmlns:a16="http://schemas.microsoft.com/office/drawing/2014/main" xmlns="" id="{2F41E86A-5265-CE46-90FC-E974C6E6FBF4}"/>
              </a:ext>
            </a:extLst>
          </p:cNvPr>
          <p:cNvCxnSpPr>
            <a:cxnSpLocks/>
            <a:stCxn id="75" idx="0"/>
            <a:endCxn id="89" idx="2"/>
          </p:cNvCxnSpPr>
          <p:nvPr/>
        </p:nvCxnSpPr>
        <p:spPr>
          <a:xfrm rot="5400000" flipH="1" flipV="1">
            <a:off x="3744466" y="1775993"/>
            <a:ext cx="944903" cy="710165"/>
          </a:xfrm>
          <a:prstGeom prst="curvedConnector3">
            <a:avLst>
              <a:gd name="adj1" fmla="val 51075"/>
            </a:avLst>
          </a:prstGeom>
          <a:ln>
            <a:solidFill>
              <a:srgbClr val="00B05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urved Connector 157">
            <a:extLst>
              <a:ext uri="{FF2B5EF4-FFF2-40B4-BE49-F238E27FC236}">
                <a16:creationId xmlns:a16="http://schemas.microsoft.com/office/drawing/2014/main" xmlns="" id="{D17643A5-DFCA-2C40-AB89-7503AA05B25D}"/>
              </a:ext>
            </a:extLst>
          </p:cNvPr>
          <p:cNvCxnSpPr>
            <a:cxnSpLocks/>
            <a:stCxn id="88" idx="3"/>
            <a:endCxn id="86" idx="3"/>
          </p:cNvCxnSpPr>
          <p:nvPr/>
        </p:nvCxnSpPr>
        <p:spPr>
          <a:xfrm flipV="1">
            <a:off x="5487540" y="2764689"/>
            <a:ext cx="12700" cy="1039678"/>
          </a:xfrm>
          <a:prstGeom prst="curvedConnector3">
            <a:avLst>
              <a:gd name="adj1" fmla="val 180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157">
            <a:extLst>
              <a:ext uri="{FF2B5EF4-FFF2-40B4-BE49-F238E27FC236}">
                <a16:creationId xmlns:a16="http://schemas.microsoft.com/office/drawing/2014/main" xmlns="" id="{544A3366-9BAB-3743-AA5D-196D0CF2C635}"/>
              </a:ext>
            </a:extLst>
          </p:cNvPr>
          <p:cNvCxnSpPr>
            <a:cxnSpLocks/>
            <a:stCxn id="87" idx="0"/>
            <a:endCxn id="86" idx="2"/>
          </p:cNvCxnSpPr>
          <p:nvPr/>
        </p:nvCxnSpPr>
        <p:spPr>
          <a:xfrm rot="5400000" flipH="1" flipV="1">
            <a:off x="4219428" y="2568259"/>
            <a:ext cx="717352" cy="1432538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urved Connector 157">
            <a:extLst>
              <a:ext uri="{FF2B5EF4-FFF2-40B4-BE49-F238E27FC236}">
                <a16:creationId xmlns:a16="http://schemas.microsoft.com/office/drawing/2014/main" xmlns="" id="{4970EF57-FD06-9A49-B6D9-46A95F667FA0}"/>
              </a:ext>
            </a:extLst>
          </p:cNvPr>
          <p:cNvCxnSpPr>
            <a:cxnSpLocks/>
            <a:stCxn id="86" idx="0"/>
            <a:endCxn id="89" idx="2"/>
          </p:cNvCxnSpPr>
          <p:nvPr/>
        </p:nvCxnSpPr>
        <p:spPr>
          <a:xfrm rot="16200000" flipV="1">
            <a:off x="4460736" y="1769888"/>
            <a:ext cx="944903" cy="722373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urved Connector 157">
            <a:extLst>
              <a:ext uri="{FF2B5EF4-FFF2-40B4-BE49-F238E27FC236}">
                <a16:creationId xmlns:a16="http://schemas.microsoft.com/office/drawing/2014/main" xmlns="" id="{8E079207-C9FB-CC4A-A442-1B69B935E6DB}"/>
              </a:ext>
            </a:extLst>
          </p:cNvPr>
          <p:cNvCxnSpPr>
            <a:cxnSpLocks/>
          </p:cNvCxnSpPr>
          <p:nvPr/>
        </p:nvCxnSpPr>
        <p:spPr>
          <a:xfrm>
            <a:off x="2128840" y="4146931"/>
            <a:ext cx="269616" cy="15367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urved Connector 157">
            <a:extLst>
              <a:ext uri="{FF2B5EF4-FFF2-40B4-BE49-F238E27FC236}">
                <a16:creationId xmlns:a16="http://schemas.microsoft.com/office/drawing/2014/main" xmlns="" id="{02141A95-BDB0-3E49-81B4-C79CF0CB6E8A}"/>
              </a:ext>
            </a:extLst>
          </p:cNvPr>
          <p:cNvCxnSpPr>
            <a:cxnSpLocks/>
          </p:cNvCxnSpPr>
          <p:nvPr/>
        </p:nvCxnSpPr>
        <p:spPr>
          <a:xfrm>
            <a:off x="2128840" y="4425146"/>
            <a:ext cx="269616" cy="15367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57">
            <a:extLst>
              <a:ext uri="{FF2B5EF4-FFF2-40B4-BE49-F238E27FC236}">
                <a16:creationId xmlns:a16="http://schemas.microsoft.com/office/drawing/2014/main" xmlns="" id="{06D85E70-BC5D-BC4F-AA9F-E535E8814E98}"/>
              </a:ext>
            </a:extLst>
          </p:cNvPr>
          <p:cNvCxnSpPr>
            <a:cxnSpLocks/>
          </p:cNvCxnSpPr>
          <p:nvPr/>
        </p:nvCxnSpPr>
        <p:spPr>
          <a:xfrm>
            <a:off x="2128840" y="4693999"/>
            <a:ext cx="269616" cy="1536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Curved Connector 1053">
            <a:extLst>
              <a:ext uri="{FF2B5EF4-FFF2-40B4-BE49-F238E27FC236}">
                <a16:creationId xmlns:a16="http://schemas.microsoft.com/office/drawing/2014/main" xmlns="" id="{FD532989-AD3E-A34F-B15D-2F1706EFD23F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2416668" y="2764689"/>
            <a:ext cx="1252000" cy="147335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urved Connector 175">
            <a:extLst>
              <a:ext uri="{FF2B5EF4-FFF2-40B4-BE49-F238E27FC236}">
                <a16:creationId xmlns:a16="http://schemas.microsoft.com/office/drawing/2014/main" xmlns="" id="{24195023-7A64-D948-86CB-5FD67ACA54CF}"/>
              </a:ext>
            </a:extLst>
          </p:cNvPr>
          <p:cNvCxnSpPr>
            <a:cxnSpLocks/>
            <a:stCxn id="75" idx="2"/>
            <a:endCxn id="86" idx="2"/>
          </p:cNvCxnSpPr>
          <p:nvPr/>
        </p:nvCxnSpPr>
        <p:spPr>
          <a:xfrm rot="16200000" flipH="1">
            <a:off x="4578104" y="2209583"/>
            <a:ext cx="12700" cy="1432538"/>
          </a:xfrm>
          <a:prstGeom prst="curvedConnector3">
            <a:avLst>
              <a:gd name="adj1" fmla="val 993102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175">
            <a:extLst>
              <a:ext uri="{FF2B5EF4-FFF2-40B4-BE49-F238E27FC236}">
                <a16:creationId xmlns:a16="http://schemas.microsoft.com/office/drawing/2014/main" xmlns="" id="{34DB173F-FE20-446A-B13B-332E8B35FC37}"/>
              </a:ext>
            </a:extLst>
          </p:cNvPr>
          <p:cNvCxnSpPr>
            <a:cxnSpLocks/>
            <a:stCxn id="86" idx="0"/>
            <a:endCxn id="89" idx="3"/>
          </p:cNvCxnSpPr>
          <p:nvPr/>
        </p:nvCxnSpPr>
        <p:spPr>
          <a:xfrm rot="16200000" flipV="1">
            <a:off x="4506551" y="1815703"/>
            <a:ext cx="1162835" cy="412811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175">
            <a:extLst>
              <a:ext uri="{FF2B5EF4-FFF2-40B4-BE49-F238E27FC236}">
                <a16:creationId xmlns:a16="http://schemas.microsoft.com/office/drawing/2014/main" xmlns="" id="{8B213E8A-8DA0-42A7-B90B-AF1024A510B3}"/>
              </a:ext>
            </a:extLst>
          </p:cNvPr>
          <p:cNvCxnSpPr>
            <a:cxnSpLocks/>
            <a:stCxn id="75" idx="0"/>
            <a:endCxn id="89" idx="1"/>
          </p:cNvCxnSpPr>
          <p:nvPr/>
        </p:nvCxnSpPr>
        <p:spPr>
          <a:xfrm rot="5400000" flipH="1" flipV="1">
            <a:off x="3480719" y="1821808"/>
            <a:ext cx="1162835" cy="40060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9D239F5-A193-4379-AA93-1366978F81CA}"/>
              </a:ext>
            </a:extLst>
          </p:cNvPr>
          <p:cNvSpPr/>
          <p:nvPr/>
        </p:nvSpPr>
        <p:spPr>
          <a:xfrm>
            <a:off x="2506717" y="2680138"/>
            <a:ext cx="142294" cy="14733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1154016-D2C5-4F2A-8103-14E5CBDD88D2}"/>
              </a:ext>
            </a:extLst>
          </p:cNvPr>
          <p:cNvSpPr/>
          <p:nvPr/>
        </p:nvSpPr>
        <p:spPr>
          <a:xfrm>
            <a:off x="2531338" y="2856332"/>
            <a:ext cx="142294" cy="1473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ightning Bolt 52">
            <a:extLst>
              <a:ext uri="{FF2B5EF4-FFF2-40B4-BE49-F238E27FC236}">
                <a16:creationId xmlns:a16="http://schemas.microsoft.com/office/drawing/2014/main" xmlns="" id="{8368E6AE-E1E2-4CA7-A3A8-746DDDC6B193}"/>
              </a:ext>
            </a:extLst>
          </p:cNvPr>
          <p:cNvSpPr/>
          <p:nvPr/>
        </p:nvSpPr>
        <p:spPr>
          <a:xfrm>
            <a:off x="4815335" y="1923086"/>
            <a:ext cx="328883" cy="415975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157">
            <a:extLst>
              <a:ext uri="{FF2B5EF4-FFF2-40B4-BE49-F238E27FC236}">
                <a16:creationId xmlns:a16="http://schemas.microsoft.com/office/drawing/2014/main" xmlns="" id="{8BA21BD8-FEB1-4E76-A635-59E2B4737D0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38909" y="1771940"/>
            <a:ext cx="944903" cy="710165"/>
          </a:xfrm>
          <a:prstGeom prst="curvedConnector3">
            <a:avLst>
              <a:gd name="adj1" fmla="val 51075"/>
            </a:avLst>
          </a:prstGeom>
          <a:ln>
            <a:solidFill>
              <a:srgbClr val="00B05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154">
            <a:extLst>
              <a:ext uri="{FF2B5EF4-FFF2-40B4-BE49-F238E27FC236}">
                <a16:creationId xmlns:a16="http://schemas.microsoft.com/office/drawing/2014/main" xmlns="" id="{A85C06B5-198E-41FF-A5CB-F982A2EF7667}"/>
              </a:ext>
            </a:extLst>
          </p:cNvPr>
          <p:cNvCxnSpPr>
            <a:cxnSpLocks/>
            <a:stCxn id="105" idx="1"/>
            <a:endCxn id="59" idx="1"/>
          </p:cNvCxnSpPr>
          <p:nvPr/>
        </p:nvCxnSpPr>
        <p:spPr>
          <a:xfrm rot="5400000" flipH="1">
            <a:off x="4530008" y="1933464"/>
            <a:ext cx="43949" cy="1427373"/>
          </a:xfrm>
          <a:prstGeom prst="curvedConnector3">
            <a:avLst>
              <a:gd name="adj1" fmla="val 160886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Lightning Bolt 59">
            <a:extLst>
              <a:ext uri="{FF2B5EF4-FFF2-40B4-BE49-F238E27FC236}">
                <a16:creationId xmlns:a16="http://schemas.microsoft.com/office/drawing/2014/main" xmlns="" id="{6C30CF71-9CD0-41E8-9750-59791AD6825D}"/>
              </a:ext>
            </a:extLst>
          </p:cNvPr>
          <p:cNvSpPr/>
          <p:nvPr/>
        </p:nvSpPr>
        <p:spPr>
          <a:xfrm>
            <a:off x="4054628" y="1886174"/>
            <a:ext cx="328883" cy="415975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urved Connector 154">
            <a:extLst>
              <a:ext uri="{FF2B5EF4-FFF2-40B4-BE49-F238E27FC236}">
                <a16:creationId xmlns:a16="http://schemas.microsoft.com/office/drawing/2014/main" xmlns="" id="{38941889-B7E6-44EF-8E5A-AFB803375804}"/>
              </a:ext>
            </a:extLst>
          </p:cNvPr>
          <p:cNvCxnSpPr>
            <a:cxnSpLocks/>
            <a:stCxn id="87" idx="0"/>
            <a:endCxn id="75" idx="2"/>
          </p:cNvCxnSpPr>
          <p:nvPr/>
        </p:nvCxnSpPr>
        <p:spPr>
          <a:xfrm rot="5400000" flipH="1" flipV="1">
            <a:off x="3503159" y="3284528"/>
            <a:ext cx="717352" cy="127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154">
            <a:extLst>
              <a:ext uri="{FF2B5EF4-FFF2-40B4-BE49-F238E27FC236}">
                <a16:creationId xmlns:a16="http://schemas.microsoft.com/office/drawing/2014/main" xmlns="" id="{AB376AFE-6504-4D51-A669-94674745DFD4}"/>
              </a:ext>
            </a:extLst>
          </p:cNvPr>
          <p:cNvCxnSpPr>
            <a:cxnSpLocks/>
            <a:stCxn id="75" idx="0"/>
            <a:endCxn id="91" idx="0"/>
          </p:cNvCxnSpPr>
          <p:nvPr/>
        </p:nvCxnSpPr>
        <p:spPr>
          <a:xfrm rot="16200000" flipV="1">
            <a:off x="3033918" y="1775608"/>
            <a:ext cx="45724" cy="1610111"/>
          </a:xfrm>
          <a:prstGeom prst="curvedConnector3">
            <a:avLst>
              <a:gd name="adj1" fmla="val 599956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63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277 -0.00494 L -0.00277 -0.00494 C 0.00018 -0.00402 0.00296 -0.00247 0.00591 -0.00217 C 0.00678 -0.00186 0.00764 -0.0034 0.00851 -0.0034 C 0.01129 -0.00433 0.01424 -0.00463 0.01719 -0.00494 C 0.02257 -0.00463 0.02813 -0.00433 0.03351 -0.0034 C 0.03872 -0.00278 0.04393 -0.00155 0.04896 -0.00062 C 0.05053 4.81481E-6 0.05191 0.00092 0.0533 0.00092 C 0.05816 0.00185 0.06303 0.00185 0.06789 0.00246 C 0.07084 0.00308 0.07379 0.0037 0.07657 0.00401 L 0.14115 0.00246 C 0.14271 0.00246 0.14375 4.81481E-6 0.14462 -0.00217 C 0.14532 -0.0034 0.14514 -0.00525 0.14549 -0.00649 C 0.14601 -0.00834 0.14671 -0.00957 0.14723 -0.01112 C 0.14757 -0.01328 0.14775 -0.01544 0.14809 -0.01729 C 0.14862 -0.01914 0.14931 -0.02038 0.14983 -0.02192 C 0.15018 -0.02346 0.15035 -0.025 0.1507 -0.02655 C 0.15105 -0.07007 0.15105 -0.11328 0.15157 -0.15679 C 0.15157 -0.15896 0.15209 -0.16081 0.15244 -0.16297 C 0.15278 -0.16544 0.15452 -0.17377 0.15504 -0.175 C 0.15573 -0.17686 0.15678 -0.17809 0.15764 -0.17963 C 0.15782 -0.18118 0.15816 -0.18272 0.15851 -0.18426 C 0.15973 -0.18982 0.16025 -0.19044 0.16198 -0.19507 C 0.16285 -0.1997 0.16285 -0.20093 0.16459 -0.20587 C 0.16563 -0.20896 0.16789 -0.21513 0.16789 -0.21513 C 0.16945 -0.22562 0.16771 -0.21667 0.17136 -0.22717 C 0.17448 -0.23612 0.17136 -0.23118 0.1757 -0.23642 C 0.17865 -0.24414 0.17587 -0.23889 0.18004 -0.2426 C 0.18091 -0.24352 0.1816 -0.24476 0.18264 -0.24568 C 0.18421 -0.24692 0.18785 -0.24877 0.18785 -0.24877 C 0.18872 -0.25031 0.19046 -0.25124 0.19046 -0.2534 C 0.19046 -0.25494 0.18855 -0.25278 0.18785 -0.25186 C 0.18698 -0.25062 0.18646 -0.24877 0.18612 -0.24723 C 0.18559 -0.24568 0.18559 -0.24414 0.18525 -0.2426 C 0.18473 -0.24044 0.18403 -0.23859 0.18351 -0.23642 C 0.18264 -0.23272 0.1823 -0.22963 0.18178 -0.22562 C 0.18143 -0.22408 0.18108 -0.22254 0.18091 -0.22099 C 0.18056 -0.21914 0.18039 -0.21698 0.18004 -0.21513 C 0.17952 -0.21297 0.17865 -0.21112 0.1783 -0.20896 C 0.17761 -0.20494 0.17761 -0.20031 0.17657 -0.19661 C 0.17605 -0.19445 0.17535 -0.1926 0.17483 -0.19044 C 0.17414 -0.18735 0.17379 -0.18426 0.17309 -0.18118 C 0.17292 -0.17963 0.1724 -0.1784 0.17223 -0.17655 C 0.17205 -0.17408 0.17188 -0.17161 0.17136 -0.16914 C 0.17066 -0.16513 0.16928 -0.16173 0.16789 -0.15834 C 0.16771 -0.15587 0.16754 -0.15309 0.16702 -0.15062 C 0.16615 -0.1463 0.16511 -0.14229 0.16372 -0.13828 C 0.16303 -0.13673 0.16233 -0.1355 0.16198 -0.13365 C 0.16112 -0.13087 0.16129 -0.12717 0.16025 -0.1247 C 0.15955 -0.12315 0.15886 -0.12161 0.15851 -0.12007 C 0.15782 -0.11698 0.1573 -0.11389 0.15678 -0.11081 L 0.15591 -0.10618 C 0.15556 -0.10463 0.15556 -0.10309 0.15504 -0.10155 C 0.15452 -0.1 0.15382 -0.09877 0.1533 -0.09692 C 0.15296 -0.09568 0.15261 -0.09383 0.15244 -0.09229 C 0.15209 -0.09044 0.15209 -0.08797 0.15157 -0.08642 C 0.15105 -0.08426 0.14983 -0.08334 0.14896 -0.08179 C 0.1474 -0.07315 0.14827 -0.07871 0.14636 -0.06482 C 0.14619 -0.06266 0.14619 -0.0605 0.14549 -0.05865 L 0.14375 -0.05402 C 0.14358 -0.05155 0.14323 -0.04908 0.14289 -0.0463 C 0.14271 -0.04445 0.14237 -0.04229 0.14202 -0.04044 C 0.13994 -0.02161 0.14237 -0.0392 0.14046 -0.025 C 0.14011 -0.01821 0.13994 -0.01173 0.13959 -0.00494 C 0.13924 -0.00093 0.13976 0.0037 0.13872 0.00709 C 0.13803 0.00895 0.13646 0.00833 0.13525 0.00864 C 0.1323 0.00956 0.12952 0.00956 0.12657 0.01018 C 0.12518 0.01049 0.12379 0.01172 0.12223 0.01172 C 0.10938 0.01265 0.09636 0.01265 0.08351 0.01327 C 0.08264 0.01388 0.08178 0.0145 0.08091 0.01481 C 0.06684 0.01821 0.05573 0.01574 0.04046 0.01481 C 0.02431 0.01141 0.03994 0.0145 0.00938 0.01172 C 0.00539 0.01141 0.00139 0.0108 -0.00277 0.01018 L -0.00607 0.00864 " pathEditMode="relative" ptsTypes="AAAAAAAAAAAAAAAAAAAAAAAAAAAAAAAAAAAAAAAAAAAAAAAAAAAAAAAAAAAAAAAAAAAAAAAAAA">
                                      <p:cBhvr>
                                        <p:cTn id="54" dur="2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521 0.00679 L -0.00521 0.00679 C -0.00504 0.00649 0.00382 0.0034 0.0059 0.00216 C 0.00764 0.00124 0.00937 0.00062 0.01111 -0.00092 C 0.01215 -0.00185 0.01319 -0.0037 0.01458 -0.00401 C 0.02101 -0.00586 0.03437 -0.00709 0.03437 -0.00709 C 0.04045 -0.00987 0.04531 -0.01203 0.05243 -0.01327 L 0.07222 -0.01635 C 0.07344 -0.01666 0.07465 -0.01697 0.07569 -0.0179 C 0.07673 -0.01851 0.07726 -0.02037 0.0783 -0.02098 C 0.08108 -0.02253 0.08698 -0.02407 0.08698 -0.02407 C 0.08802 -0.02561 0.08906 -0.02716 0.09028 -0.02839 C 0.09236 -0.03055 0.09774 -0.03117 0.09896 -0.03148 L 0.1059 -0.03302 C 0.10851 -0.03487 0.11059 -0.03611 0.11354 -0.03611 C 0.11771 -0.03611 0.1217 -0.03518 0.12569 -0.03456 C 0.12795 -0.03333 0.13055 -0.03179 0.13264 -0.02993 C 0.13351 -0.02932 0.1342 -0.02777 0.13524 -0.02716 C 0.1368 -0.02561 0.13854 -0.025 0.14028 -0.02407 C 0.14271 -0.01975 0.14548 -0.01635 0.14722 -0.01172 C 0.14983 -0.00463 0.14965 -0.00246 0.1533 0.00062 C 0.15434 0.00155 0.15833 0.0034 0.15937 0.00371 C 0.17274 0.00865 0.16337 0.00525 0.1783 0.00834 C 0.18958 0.0105 0.1783 0.00865 0.1868 0.01142 C 0.18923 0.01204 0.19149 0.01266 0.19375 0.01297 C 0.21076 0.01389 0.2276 0.01389 0.24462 0.01451 C 0.25885 0.01945 0.25312 0.01791 0.2816 0.01451 C 0.28316 0.0142 0.28646 0.00957 0.28767 0.00834 C 0.28889 0.0071 0.2901 0.00649 0.29114 0.00525 C 0.29965 -0.00339 0.2868 0.00834 0.29722 -0.00092 C 0.29774 -0.00246 0.29809 -0.00432 0.29896 -0.00555 C 0.29965 -0.00679 0.30087 -0.00709 0.30156 -0.00864 C 0.30191 -0.00956 0.30312 -0.01882 0.3033 -0.01944 C 0.30295 -0.03765 0.30295 -0.05617 0.30243 -0.07469 C 0.30226 -0.07623 0.30173 -0.07746 0.30156 -0.07901 C 0.30087 -0.08518 0.30035 -0.09135 0.29983 -0.09753 C 0.29965 -0.09907 0.29913 -0.10061 0.29896 -0.10216 C 0.29844 -0.10524 0.29844 -0.10833 0.29809 -0.11142 C 0.29757 -0.11604 0.29722 -0.11759 0.29635 -0.12222 C 0.29601 -0.12623 0.29566 -0.13024 0.29548 -0.13425 C 0.29496 -0.14135 0.29462 -0.15308 0.29375 -0.16049 C 0.29358 -0.16203 0.29323 -0.16358 0.29288 -0.16512 C 0.29114 -0.18271 0.29271 -0.16543 0.29114 -0.18796 C 0.29097 -0.19012 0.2901 -0.20308 0.28941 -0.20648 C 0.28906 -0.20864 0.28819 -0.21049 0.28767 -0.21265 C 0.28733 -0.21419 0.28698 -0.21574 0.2868 -0.21728 C 0.28646 -0.22037 0.28663 -0.22345 0.28594 -0.22654 C 0.28542 -0.22839 0.2842 -0.22932 0.28333 -0.23086 C 0.28281 -0.2324 0.28229 -0.23425 0.2816 -0.23549 C 0.27969 -0.2395 0.27726 -0.24228 0.27569 -0.24629 C 0.27153 -0.25586 0.27413 -0.25061 0.26788 -0.26172 L 0.2618 -0.27253 L 0.2592 -0.27685 C 0.25955 -0.27561 0.25955 -0.27376 0.26007 -0.27253 C 0.26076 -0.27067 0.26198 -0.26944 0.26267 -0.2679 C 0.26337 -0.26635 0.26389 -0.26481 0.26441 -0.26327 C 0.26614 -0.25123 0.26389 -0.26234 0.26788 -0.25246 C 0.26858 -0.25061 0.26892 -0.24814 0.26962 -0.24629 C 0.27031 -0.24444 0.27153 -0.24351 0.27222 -0.24166 C 0.27778 -0.22746 0.26979 -0.2429 0.27656 -0.23086 C 0.27847 -0.22006 0.27726 -0.22438 0.27986 -0.21728 L 0.2816 -0.20802 C 0.28194 -0.20648 0.28229 -0.20493 0.28246 -0.20339 C 0.28368 -0.19382 0.28264 -0.19784 0.28507 -0.19104 C 0.28576 -0.18703 0.28559 -0.1824 0.2868 -0.1787 C 0.28733 -0.17716 0.28819 -0.17592 0.28854 -0.17438 C 0.28923 -0.17129 0.29028 -0.16512 0.29028 -0.16512 C 0.29097 -0.1574 0.29149 -0.15123 0.29288 -0.14351 L 0.29462 -0.13425 L 0.29548 -0.12963 C 0.29566 -0.1253 0.29583 -0.12067 0.29635 -0.11604 C 0.29653 -0.1145 0.29687 -0.11296 0.29722 -0.11142 C 0.29757 -0.10895 0.29774 -0.10617 0.29809 -0.1037 C 0.29913 -0.08117 0.29965 -0.07993 0.29809 -0.05308 C 0.29774 -0.04876 0.2967 -0.04506 0.29635 -0.04074 C 0.29618 -0.03888 0.29531 -0.02839 0.29462 -0.02561 C 0.29427 -0.02376 0.2934 -0.02253 0.29288 -0.02098 C 0.29253 -0.01882 0.29219 -0.01666 0.29201 -0.01481 C 0.29167 -0.01234 0.29167 -0.00956 0.29114 -0.00709 C 0.2908 -0.00524 0.28993 -0.00401 0.28941 -0.00246 C 0.28871 -0.00061 0.28871 0.00216 0.28767 0.00371 C 0.28628 0.00556 0.28437 0.00587 0.28246 0.00679 C 0.26875 0.01297 0.27569 0.01081 0.2618 0.01297 C 0.25746 0.0142 0.25434 0.01513 0.24983 0.01605 C 0.24548 0.01667 0.24114 0.01698 0.2368 0.0176 C 0.22309 0.02377 0.23524 0.01883 0.20156 0.0176 L 0.1559 0.01605 C 0.15469 0.01451 0.15364 0.01266 0.15243 0.01142 C 0.14826 0.0071 0.15121 0.01297 0.14722 0.00679 C 0.13941 -0.00586 0.14427 -0.00216 0.13854 -0.00555 C 0.13663 -0.00925 0.1342 -0.01203 0.13264 -0.01635 C 0.13194 -0.0179 0.12882 -0.02654 0.1283 -0.02716 C 0.12621 -0.0287 0.12361 -0.02808 0.12135 -0.02839 C 0.11389 -0.03302 0.12691 -0.02561 0.11024 -0.03148 C 0.10868 -0.03209 0.10746 -0.03425 0.1059 -0.03456 C 0.10243 -0.0358 0.09896 -0.0358 0.09548 -0.03611 C 0.08958 -0.0358 0.08351 -0.03549 0.07743 -0.03456 C 0.075 -0.03425 0.07361 -0.03271 0.07135 -0.03148 C 0.06996 -0.03086 0.06858 -0.03055 0.06701 -0.02993 C 0.06597 -0.02963 0.06476 -0.02901 0.06371 -0.02839 C 0.05937 -0.02345 0.06267 -0.02654 0.05677 -0.02407 C 0.05243 -0.02191 0.05573 -0.02253 0.05069 -0.01944 C 0.0493 -0.01851 0.0441 -0.01666 0.04288 -0.01635 C 0.03246 -0.00679 0.04236 -0.01481 0.03437 -0.01018 C 0.03281 -0.00925 0.0316 -0.00771 0.03003 -0.00709 C 0.02778 -0.00617 0.02552 -0.00617 0.02309 -0.00555 C 0.02222 -0.00463 0.02153 -0.00308 0.02048 -0.00246 C 0.01927 -0.00154 0.01771 -0.00154 0.01632 -0.00092 C 0.00851 0.00247 0.02205 0.00062 0.0033 0.00062 " pathEditMode="relative" ptsTypes="AAAAAAAAAAAAAAAAAAAAAAAAAAAAAAAAAAAAAAAAAAAAAAAAAAAAAAAAAAAAAAAAAAAAAAAAAAAAAAAAAAAAAAAAAAAAAAAAAAAAAAAAAAAAA">
                                      <p:cBhvr>
                                        <p:cTn id="56" dur="2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2" grpId="0" animBg="1"/>
      <p:bldP spid="12" grpId="1" animBg="1"/>
      <p:bldP spid="52" grpId="0" animBg="1"/>
      <p:bldP spid="52" grpId="1" animBg="1"/>
      <p:bldP spid="53" grpId="0" animBg="1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0AE3B-5C53-45DB-800C-0336FB9A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14F0CC-B97D-4918-A74F-863FA337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288390" cy="3416400"/>
          </a:xfrm>
        </p:spPr>
        <p:txBody>
          <a:bodyPr/>
          <a:lstStyle/>
          <a:p>
            <a:pPr marL="0" lvl="1" indent="0">
              <a:lnSpc>
                <a:spcPct val="90000"/>
              </a:lnSpc>
              <a:buClr>
                <a:schemeClr val="dk1"/>
              </a:buClr>
              <a:buSzPts val="2400"/>
              <a:buNone/>
            </a:pPr>
            <a:r>
              <a:rPr lang="en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Monitor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 multiple</a:t>
            </a:r>
            <a:r>
              <a:rPr lang="en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0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Cloud </a:t>
            </a:r>
            <a:r>
              <a:rPr lang="en-US" sz="20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Overlay </a:t>
            </a:r>
            <a:r>
              <a:rPr lang="en" sz="20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Path</a:t>
            </a:r>
            <a:r>
              <a:rPr lang="en-US" sz="20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 </a:t>
            </a:r>
            <a:r>
              <a:rPr lang="en-US" sz="2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resilient data collection.</a:t>
            </a:r>
            <a:endParaRPr lang="en" sz="2000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1" indent="0">
              <a:lnSpc>
                <a:spcPct val="90000"/>
              </a:lnSpc>
              <a:buClr>
                <a:schemeClr val="dk1"/>
              </a:buClr>
              <a:buSzPts val="2400"/>
              <a:buNone/>
            </a:pPr>
            <a:endParaRPr lang="en-US"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1143000" lvl="3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47D0C2-BAF0-4DA9-8D78-8847C8AAEFA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EBF4B3F-C2EC-EF44-94AD-AFE3E47F4EF2}"/>
              </a:ext>
            </a:extLst>
          </p:cNvPr>
          <p:cNvSpPr/>
          <p:nvPr/>
        </p:nvSpPr>
        <p:spPr>
          <a:xfrm>
            <a:off x="1392936" y="5230672"/>
            <a:ext cx="4572000" cy="1646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Adaptation Process:</a:t>
            </a:r>
          </a:p>
          <a:p>
            <a:pPr marL="685800" lvl="2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Number of Probes for Detection</a:t>
            </a:r>
          </a:p>
          <a:p>
            <a:pPr marL="914400" lvl="3" indent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None/>
            </a:pPr>
            <a:r>
              <a:rPr lang="en-US" sz="1400" i="1" dirty="0">
                <a:solidFill>
                  <a:schemeClr val="accent3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Maximum False Positive Rate</a:t>
            </a:r>
            <a:r>
              <a:rPr lang="en-US" sz="14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Link Loss Rate</a:t>
            </a:r>
          </a:p>
          <a:p>
            <a:pPr marL="685800" lvl="2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Probe Interval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</a:t>
            </a:r>
          </a:p>
          <a:p>
            <a:pPr marL="914400" lvl="3" indent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None/>
            </a:pPr>
            <a:r>
              <a:rPr lang="en-US" sz="12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Number of Probes for Detection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i="1" dirty="0">
                <a:solidFill>
                  <a:schemeClr val="accent3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Maximum Detection Time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F77F9E-8934-2346-88BF-0E9F633E2B4F}"/>
              </a:ext>
            </a:extLst>
          </p:cNvPr>
          <p:cNvSpPr txBox="1"/>
          <p:nvPr/>
        </p:nvSpPr>
        <p:spPr>
          <a:xfrm>
            <a:off x="2882300" y="3360158"/>
            <a:ext cx="14966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State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7295BD-F3E3-4345-BE57-A90EDE58912A}"/>
              </a:ext>
            </a:extLst>
          </p:cNvPr>
          <p:cNvSpPr txBox="1"/>
          <p:nvPr/>
        </p:nvSpPr>
        <p:spPr>
          <a:xfrm>
            <a:off x="2882300" y="1894239"/>
            <a:ext cx="14966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AA3DC25-2432-0D4E-A852-283B77ACD988}"/>
              </a:ext>
            </a:extLst>
          </p:cNvPr>
          <p:cNvSpPr txBox="1"/>
          <p:nvPr/>
        </p:nvSpPr>
        <p:spPr>
          <a:xfrm>
            <a:off x="4665294" y="2656749"/>
            <a:ext cx="139580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Adaptive Probing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5AFDD4-BCD8-6D45-99ED-48D9042DD2F0}"/>
              </a:ext>
            </a:extLst>
          </p:cNvPr>
          <p:cNvSpPr txBox="1"/>
          <p:nvPr/>
        </p:nvSpPr>
        <p:spPr>
          <a:xfrm>
            <a:off x="251009" y="1895029"/>
            <a:ext cx="1915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Max. Detection 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D6210A8-F155-824F-B28D-925B2DDB0D7E}"/>
              </a:ext>
            </a:extLst>
          </p:cNvPr>
          <p:cNvSpPr txBox="1"/>
          <p:nvPr/>
        </p:nvSpPr>
        <p:spPr>
          <a:xfrm>
            <a:off x="241526" y="2171238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Max. False Positive Rate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EDAE6A5-4E48-FA43-9AD4-AC2C42691843}"/>
              </a:ext>
            </a:extLst>
          </p:cNvPr>
          <p:cNvSpPr txBox="1"/>
          <p:nvPr/>
        </p:nvSpPr>
        <p:spPr>
          <a:xfrm>
            <a:off x="251009" y="3329370"/>
            <a:ext cx="2257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Average Round-trip 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CA7E695-7321-E94B-BA0E-D684A5BA5293}"/>
              </a:ext>
            </a:extLst>
          </p:cNvPr>
          <p:cNvSpPr txBox="1"/>
          <p:nvPr/>
        </p:nvSpPr>
        <p:spPr>
          <a:xfrm>
            <a:off x="251009" y="3605583"/>
            <a:ext cx="1384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Path Loss Rate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xmlns="" id="{D64348AF-DAE8-604B-90C0-D262CE1464E7}"/>
              </a:ext>
            </a:extLst>
          </p:cNvPr>
          <p:cNvCxnSpPr>
            <a:stCxn id="18" idx="3"/>
            <a:endCxn id="22" idx="0"/>
          </p:cNvCxnSpPr>
          <p:nvPr/>
        </p:nvCxnSpPr>
        <p:spPr>
          <a:xfrm>
            <a:off x="4378960" y="2217405"/>
            <a:ext cx="984235" cy="439344"/>
          </a:xfrm>
          <a:prstGeom prst="bent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xmlns="" id="{56D5E1BE-BC6C-E748-8A38-825665D74F8B}"/>
              </a:ext>
            </a:extLst>
          </p:cNvPr>
          <p:cNvCxnSpPr>
            <a:stCxn id="16" idx="3"/>
            <a:endCxn id="22" idx="2"/>
          </p:cNvCxnSpPr>
          <p:nvPr/>
        </p:nvCxnSpPr>
        <p:spPr>
          <a:xfrm flipV="1">
            <a:off x="4378960" y="3303080"/>
            <a:ext cx="984235" cy="380244"/>
          </a:xfrm>
          <a:prstGeom prst="bent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6882B3-F030-2C44-AEEA-886A00463A89}"/>
              </a:ext>
            </a:extLst>
          </p:cNvPr>
          <p:cNvSpPr txBox="1"/>
          <p:nvPr/>
        </p:nvSpPr>
        <p:spPr>
          <a:xfrm>
            <a:off x="6804756" y="1879640"/>
            <a:ext cx="139580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Probing Interval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51411677-BEB1-E740-9455-5EB3AB8C82D4}"/>
              </a:ext>
            </a:extLst>
          </p:cNvPr>
          <p:cNvCxnSpPr>
            <a:cxnSpLocks/>
          </p:cNvCxnSpPr>
          <p:nvPr/>
        </p:nvCxnSpPr>
        <p:spPr>
          <a:xfrm>
            <a:off x="2441895" y="3498647"/>
            <a:ext cx="37701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FD63EFD-1C1A-9141-A294-1DCEA1C7666E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635491" y="3774860"/>
            <a:ext cx="118341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24A0CC0-385C-A147-B11F-27AD0CFEFB2E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166533" y="2064306"/>
            <a:ext cx="626000" cy="317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3F620547-0A9B-9D4C-9ABE-788236DF1988}"/>
              </a:ext>
            </a:extLst>
          </p:cNvPr>
          <p:cNvCxnSpPr>
            <a:cxnSpLocks/>
          </p:cNvCxnSpPr>
          <p:nvPr/>
        </p:nvCxnSpPr>
        <p:spPr>
          <a:xfrm>
            <a:off x="2415519" y="2340515"/>
            <a:ext cx="37701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906949F-2496-714B-AFE1-59653186F429}"/>
              </a:ext>
            </a:extLst>
          </p:cNvPr>
          <p:cNvSpPr txBox="1"/>
          <p:nvPr/>
        </p:nvSpPr>
        <p:spPr>
          <a:xfrm>
            <a:off x="6823114" y="3169926"/>
            <a:ext cx="139580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Failure Detection Parameters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xmlns="" id="{A31D9984-9AD7-A04F-8652-A5FC67381087}"/>
              </a:ext>
            </a:extLst>
          </p:cNvPr>
          <p:cNvCxnSpPr>
            <a:stCxn id="22" idx="3"/>
            <a:endCxn id="28" idx="1"/>
          </p:cNvCxnSpPr>
          <p:nvPr/>
        </p:nvCxnSpPr>
        <p:spPr>
          <a:xfrm flipV="1">
            <a:off x="6061095" y="2202806"/>
            <a:ext cx="743661" cy="77710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xmlns="" id="{1EFAD57B-3941-1946-8D0B-C42AD42EB00C}"/>
              </a:ext>
            </a:extLst>
          </p:cNvPr>
          <p:cNvCxnSpPr>
            <a:stCxn id="22" idx="3"/>
            <a:endCxn id="43" idx="1"/>
          </p:cNvCxnSpPr>
          <p:nvPr/>
        </p:nvCxnSpPr>
        <p:spPr>
          <a:xfrm>
            <a:off x="6061095" y="2979915"/>
            <a:ext cx="762019" cy="651676"/>
          </a:xfrm>
          <a:prstGeom prst="bentConnector3">
            <a:avLst>
              <a:gd name="adj1" fmla="val 4866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FC95E19-A852-BF41-A317-49C95E28ADB8}"/>
              </a:ext>
            </a:extLst>
          </p:cNvPr>
          <p:cNvSpPr/>
          <p:nvPr/>
        </p:nvSpPr>
        <p:spPr>
          <a:xfrm>
            <a:off x="6172815" y="2498847"/>
            <a:ext cx="249744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lvl="2" indent="-1778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Conserves resources e.g. bandwidth.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9BB314F-36FB-A740-A6CC-7E187946F178}"/>
              </a:ext>
            </a:extLst>
          </p:cNvPr>
          <p:cNvSpPr/>
          <p:nvPr/>
        </p:nvSpPr>
        <p:spPr>
          <a:xfrm>
            <a:off x="6383942" y="4093256"/>
            <a:ext cx="22741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lvl="2" indent="-1778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Meets detection</a:t>
            </a:r>
          </a:p>
          <a:p>
            <a:pPr marL="577850" lvl="2" indent="-1778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time requirement. </a:t>
            </a:r>
          </a:p>
        </p:txBody>
      </p:sp>
    </p:spTree>
    <p:extLst>
      <p:ext uri="{BB962C8B-B14F-4D97-AF65-F5344CB8AC3E}">
        <p14:creationId xmlns:p14="http://schemas.microsoft.com/office/powerpoint/2010/main" val="156797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  <p:bldP spid="48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28650" y="1215629"/>
            <a:ext cx="3822542" cy="157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1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DataPath</a:t>
            </a:r>
            <a:r>
              <a:rPr lang="en-US" sz="2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7800" marR="0" lvl="1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tive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adjusts interval:</a:t>
            </a:r>
          </a:p>
          <a:p>
            <a:pPr marL="577850" lvl="2" indent="-1778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Conserves resources e.g. bandwidth.</a:t>
            </a:r>
          </a:p>
          <a:p>
            <a:pPr marL="577850" lvl="2" indent="-1778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Meets detection time requirement.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369219"/>
            <a:ext cx="3947497" cy="31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" y="2788444"/>
            <a:ext cx="3822542" cy="1738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358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Ride-C Algorithms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800" dirty="0" err="1" smtClean="0"/>
              <a:t>IoT</a:t>
            </a:r>
            <a:r>
              <a:rPr lang="en-US" sz="3800" dirty="0" smtClean="0"/>
              <a:t> Data Exchange</a:t>
            </a:r>
            <a:endParaRPr lang="en-US" sz="3800" dirty="0"/>
          </a:p>
        </p:txBody>
      </p:sp>
      <p:sp>
        <p:nvSpPr>
          <p:cNvPr id="8" name="Cloud 7"/>
          <p:cNvSpPr/>
          <p:nvPr/>
        </p:nvSpPr>
        <p:spPr>
          <a:xfrm>
            <a:off x="1655839" y="1422370"/>
            <a:ext cx="5740000" cy="151062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16" tIns="62156" rIns="124316" bIns="62156" spcCol="0" rtlCol="0" anchor="ctr"/>
          <a:lstStyle/>
          <a:p>
            <a:pPr algn="ctr"/>
            <a:endParaRPr lang="en-US" sz="26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877491" y="1721487"/>
            <a:ext cx="634970" cy="637061"/>
            <a:chOff x="616858" y="2385003"/>
            <a:chExt cx="665542" cy="849413"/>
          </a:xfrm>
        </p:grpSpPr>
        <p:pic>
          <p:nvPicPr>
            <p:cNvPr id="11" name="Picture 10" descr="1463636642_databas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63" y="2495529"/>
              <a:ext cx="542645" cy="620271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616858" y="2385003"/>
              <a:ext cx="665542" cy="849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40" descr="cloud_ser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91" y="1756186"/>
            <a:ext cx="1083965" cy="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1621573" y="4268108"/>
            <a:ext cx="5785918" cy="612157"/>
            <a:chOff x="233780" y="4945239"/>
            <a:chExt cx="6213001" cy="816209"/>
          </a:xfrm>
        </p:grpSpPr>
        <p:pic>
          <p:nvPicPr>
            <p:cNvPr id="48" name="Picture 47" descr="megaphone_thumb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058" y="5037002"/>
              <a:ext cx="624876" cy="62487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9657" y="5037002"/>
              <a:ext cx="671348" cy="62854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/>
            <a:srcRect l="10834" t="17032" r="9246" b="33162"/>
            <a:stretch/>
          </p:blipFill>
          <p:spPr>
            <a:xfrm>
              <a:off x="4929135" y="5105927"/>
              <a:ext cx="549256" cy="559620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233780" y="4973861"/>
              <a:ext cx="6213001" cy="78758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8056" y="5037002"/>
              <a:ext cx="661305" cy="66130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/>
            <a:srcRect l="31573" t="16036" r="37204" b="15698"/>
            <a:stretch/>
          </p:blipFill>
          <p:spPr>
            <a:xfrm>
              <a:off x="1200626" y="5014402"/>
              <a:ext cx="469191" cy="683906"/>
            </a:xfrm>
            <a:prstGeom prst="rect">
              <a:avLst/>
            </a:prstGeom>
          </p:spPr>
        </p:pic>
        <p:pic>
          <p:nvPicPr>
            <p:cNvPr id="54" name="Picture 53" descr="ato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132" y="5037002"/>
              <a:ext cx="661305" cy="66130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51802" y="4945239"/>
              <a:ext cx="2281880" cy="741908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Physical Events</a:t>
              </a:r>
            </a:p>
            <a:p>
              <a:pPr algn="ctr"/>
              <a:r>
                <a:rPr lang="en-US" sz="1400" b="1" dirty="0" smtClean="0"/>
                <a:t>&amp; Actions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09925" y="2855432"/>
            <a:ext cx="5785914" cy="621926"/>
            <a:chOff x="1609925" y="2855432"/>
            <a:chExt cx="5785914" cy="621926"/>
          </a:xfrm>
        </p:grpSpPr>
        <p:sp>
          <p:nvSpPr>
            <p:cNvPr id="32" name="TextBox 31"/>
            <p:cNvSpPr txBox="1"/>
            <p:nvPr/>
          </p:nvSpPr>
          <p:spPr>
            <a:xfrm>
              <a:off x="3110812" y="2885269"/>
              <a:ext cx="2304310" cy="556432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/>
                <a:t>Communications</a:t>
              </a:r>
            </a:p>
            <a:p>
              <a:pPr algn="ctr"/>
              <a:r>
                <a:rPr lang="en-US" sz="1400" b="1" dirty="0" smtClean="0"/>
                <a:t>Networks</a:t>
              </a:r>
            </a:p>
          </p:txBody>
        </p:sp>
        <p:pic>
          <p:nvPicPr>
            <p:cNvPr id="33" name="Picture 32" descr="cell_tower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12"/>
            <a:stretch/>
          </p:blipFill>
          <p:spPr>
            <a:xfrm>
              <a:off x="2992971" y="2855432"/>
              <a:ext cx="552869" cy="607200"/>
            </a:xfrm>
            <a:prstGeom prst="rect">
              <a:avLst/>
            </a:prstGeom>
          </p:spPr>
        </p:pic>
        <p:pic>
          <p:nvPicPr>
            <p:cNvPr id="34" name="Picture 33" descr="cisco-router-icon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688" y="2931897"/>
              <a:ext cx="677107" cy="479027"/>
            </a:xfrm>
            <a:prstGeom prst="rect">
              <a:avLst/>
            </a:prstGeom>
          </p:spPr>
        </p:pic>
        <p:pic>
          <p:nvPicPr>
            <p:cNvPr id="35" name="Picture 34" descr="ethernet1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0" y="2973508"/>
              <a:ext cx="827538" cy="421823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1609925" y="2855432"/>
              <a:ext cx="5785914" cy="62192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37" name="Picture 36" descr="bluetooth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306" y="2896486"/>
              <a:ext cx="431229" cy="523103"/>
            </a:xfrm>
            <a:prstGeom prst="rect">
              <a:avLst/>
            </a:prstGeom>
          </p:spPr>
        </p:pic>
        <p:pic>
          <p:nvPicPr>
            <p:cNvPr id="38" name="Picture 37" descr="satellite_dish_towe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034" y="2876453"/>
              <a:ext cx="667366" cy="543137"/>
            </a:xfrm>
            <a:prstGeom prst="rect">
              <a:avLst/>
            </a:prstGeom>
          </p:spPr>
        </p:pic>
        <p:pic>
          <p:nvPicPr>
            <p:cNvPr id="39" name="Picture 38" descr="wifi-icon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050" y="2927538"/>
              <a:ext cx="576647" cy="488968"/>
            </a:xfrm>
            <a:prstGeom prst="rect">
              <a:avLst/>
            </a:prstGeom>
          </p:spPr>
        </p:pic>
        <p:pic>
          <p:nvPicPr>
            <p:cNvPr id="57" name="Picture 56" descr="zigbee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7378" b="-5490"/>
            <a:stretch/>
          </p:blipFill>
          <p:spPr>
            <a:xfrm>
              <a:off x="4856094" y="3126681"/>
              <a:ext cx="387270" cy="268650"/>
            </a:xfrm>
            <a:prstGeom prst="rect">
              <a:avLst/>
            </a:prstGeom>
          </p:spPr>
        </p:pic>
      </p:grpSp>
      <p:sp>
        <p:nvSpPr>
          <p:cNvPr id="61" name="Rounded Rectangle 60"/>
          <p:cNvSpPr/>
          <p:nvPr/>
        </p:nvSpPr>
        <p:spPr>
          <a:xfrm>
            <a:off x="6177280" y="1697609"/>
            <a:ext cx="1218559" cy="6671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742129" y="2364723"/>
            <a:ext cx="1551235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r>
              <a:rPr lang="en-US" sz="1400" b="1" dirty="0" smtClean="0"/>
              <a:t>Cloud Services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21570" y="2831718"/>
            <a:ext cx="5785918" cy="714281"/>
            <a:chOff x="1609921" y="843242"/>
            <a:chExt cx="5785918" cy="714281"/>
          </a:xfrm>
        </p:grpSpPr>
        <p:pic>
          <p:nvPicPr>
            <p:cNvPr id="17" name="Picture 16" descr="magnifying_glass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669" y="920554"/>
              <a:ext cx="494409" cy="454388"/>
            </a:xfrm>
            <a:prstGeom prst="rect">
              <a:avLst/>
            </a:prstGeom>
          </p:spPr>
        </p:pic>
        <p:pic>
          <p:nvPicPr>
            <p:cNvPr id="18" name="Picture 25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203" y="971320"/>
              <a:ext cx="700109" cy="40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2945559" y="843242"/>
              <a:ext cx="785878" cy="714281"/>
              <a:chOff x="689817" y="1994481"/>
              <a:chExt cx="1119159" cy="1205141"/>
            </a:xfrm>
          </p:grpSpPr>
          <p:pic>
            <p:nvPicPr>
              <p:cNvPr id="20" name="Picture 19" descr="laptop_128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17" y="1994481"/>
                <a:ext cx="1119159" cy="1205141"/>
              </a:xfrm>
              <a:prstGeom prst="rect">
                <a:avLst/>
              </a:prstGeom>
            </p:spPr>
          </p:pic>
          <p:pic>
            <p:nvPicPr>
              <p:cNvPr id="21" name="Picture 20" descr="table_48.pn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4911">
                <a:off x="1138241" y="2160172"/>
                <a:ext cx="222311" cy="222311"/>
              </a:xfrm>
              <a:prstGeom prst="rect">
                <a:avLst/>
              </a:prstGeom>
            </p:spPr>
          </p:pic>
          <p:pic>
            <p:nvPicPr>
              <p:cNvPr id="22" name="Picture 21" descr="chart.pn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51245">
                <a:off x="1322949" y="2379741"/>
                <a:ext cx="318189" cy="25191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3752697" y="880349"/>
              <a:ext cx="2125000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User</a:t>
              </a:r>
            </a:p>
            <a:p>
              <a:pPr algn="ctr"/>
              <a:r>
                <a:rPr lang="en-US" sz="1400" b="1" dirty="0" smtClean="0"/>
                <a:t>Applications</a:t>
              </a:r>
              <a:endParaRPr lang="en-US" sz="1400" b="1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09921" y="877822"/>
              <a:ext cx="5785918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switch_off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11" y="947300"/>
              <a:ext cx="560865" cy="457835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2209722" y="941789"/>
              <a:ext cx="5096813" cy="463344"/>
              <a:chOff x="4748897" y="6926942"/>
              <a:chExt cx="5547376" cy="617791"/>
            </a:xfrm>
          </p:grpSpPr>
          <p:pic>
            <p:nvPicPr>
              <p:cNvPr id="59" name="Picture 58" descr="firefighter.pn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8897" y="6926942"/>
                <a:ext cx="581562" cy="581562"/>
              </a:xfrm>
              <a:prstGeom prst="rect">
                <a:avLst/>
              </a:prstGeom>
            </p:spPr>
          </p:pic>
          <p:pic>
            <p:nvPicPr>
              <p:cNvPr id="60" name="Picture 59" descr="Office-Girl-icon.png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3190" y="6951650"/>
                <a:ext cx="593083" cy="593083"/>
              </a:xfrm>
              <a:prstGeom prst="rect">
                <a:avLst/>
              </a:prstGeom>
            </p:spPr>
          </p:pic>
        </p:grpSp>
        <p:pic>
          <p:nvPicPr>
            <p:cNvPr id="69" name="Picture 68" descr="nest-stock-image-1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375" y="899388"/>
              <a:ext cx="697199" cy="5691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621570" y="3558852"/>
            <a:ext cx="5776104" cy="594398"/>
            <a:chOff x="1621570" y="3558852"/>
            <a:chExt cx="5776104" cy="594398"/>
          </a:xfrm>
        </p:grpSpPr>
        <p:pic>
          <p:nvPicPr>
            <p:cNvPr id="7" name="Picture 6" descr="building.png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42" y="3579938"/>
              <a:ext cx="849861" cy="513334"/>
            </a:xfrm>
            <a:prstGeom prst="rect">
              <a:avLst/>
            </a:prstGeom>
          </p:spPr>
        </p:pic>
        <p:pic>
          <p:nvPicPr>
            <p:cNvPr id="40" name="Picture 39" descr="wireless_sensor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091" y="3843238"/>
              <a:ext cx="693009" cy="284001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1621570" y="3562560"/>
              <a:ext cx="3521363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5318" y="3593631"/>
              <a:ext cx="1101222" cy="340988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Devices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308467" y="3558852"/>
              <a:ext cx="2089207" cy="594394"/>
              <a:chOff x="4532173" y="5912385"/>
              <a:chExt cx="1914604" cy="790399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4532173" y="5912385"/>
                <a:ext cx="1914604" cy="78758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910234" y="6249353"/>
                <a:ext cx="1182508" cy="453431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Spaces</a:t>
                </a:r>
              </a:p>
            </p:txBody>
          </p:sp>
        </p:grpSp>
        <p:pic>
          <p:nvPicPr>
            <p:cNvPr id="56" name="Shape 132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4368078" y="3637249"/>
              <a:ext cx="607852" cy="449109"/>
            </a:xfrm>
            <a:prstGeom prst="rect">
              <a:avLst/>
            </a:prstGeom>
            <a:noFill/>
            <a:ln w="19050" cmpd="sng">
              <a:solidFill>
                <a:srgbClr val="9BBB59"/>
              </a:solidFill>
            </a:ln>
          </p:spPr>
        </p:pic>
        <p:pic>
          <p:nvPicPr>
            <p:cNvPr id="62" name="Picture 61" descr="connectedcar-logo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845" y="3578340"/>
              <a:ext cx="756254" cy="304529"/>
            </a:xfrm>
            <a:prstGeom prst="rect">
              <a:avLst/>
            </a:prstGeom>
          </p:spPr>
        </p:pic>
        <p:pic>
          <p:nvPicPr>
            <p:cNvPr id="63" name="Picture 62" descr="smarthome.png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396" y="3651444"/>
              <a:ext cx="705912" cy="426386"/>
            </a:xfrm>
            <a:prstGeom prst="rect">
              <a:avLst/>
            </a:prstGeom>
          </p:spPr>
        </p:pic>
        <p:pic>
          <p:nvPicPr>
            <p:cNvPr id="70" name="Picture 69" descr="smart_watch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14" y="3593631"/>
              <a:ext cx="656362" cy="528608"/>
            </a:xfrm>
            <a:prstGeom prst="rect">
              <a:avLst/>
            </a:prstGeom>
          </p:spPr>
        </p:pic>
        <p:pic>
          <p:nvPicPr>
            <p:cNvPr id="71" name="Picture 70" descr="camera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762" y="3644654"/>
              <a:ext cx="571226" cy="435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 descr="nest_detect_nobg.png"/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0000" b="90000" l="10000" r="9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8" t="7805" r="46373" b="8865"/>
            <a:stretch/>
          </p:blipFill>
          <p:spPr>
            <a:xfrm>
              <a:off x="4034518" y="3637249"/>
              <a:ext cx="191639" cy="456023"/>
            </a:xfrm>
            <a:prstGeom prst="rect">
              <a:avLst/>
            </a:prstGeom>
            <a:ln w="19050" cmpd="sng">
              <a:solidFill>
                <a:schemeClr val="accent3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773310" y="1721487"/>
            <a:ext cx="3212833" cy="590690"/>
            <a:chOff x="2666975" y="2120634"/>
            <a:chExt cx="3212833" cy="590690"/>
          </a:xfrm>
        </p:grpSpPr>
        <p:pic>
          <p:nvPicPr>
            <p:cNvPr id="26" name="Picture 25" descr="mqtt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662" y="2156995"/>
              <a:ext cx="581090" cy="491587"/>
            </a:xfrm>
            <a:prstGeom prst="rect">
              <a:avLst/>
            </a:prstGeom>
          </p:spPr>
        </p:pic>
        <p:pic>
          <p:nvPicPr>
            <p:cNvPr id="27" name="Picture 26" descr="coap-client-and-server-in-kinomajs_icon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690" y="2183380"/>
              <a:ext cx="562923" cy="465202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68004" y="2120634"/>
              <a:ext cx="3211804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00613" y="2154893"/>
              <a:ext cx="1294058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r>
                <a:rPr lang="en-US" sz="1400" b="1" dirty="0" smtClean="0"/>
                <a:t>Data</a:t>
              </a:r>
            </a:p>
            <a:p>
              <a:r>
                <a:rPr lang="en-US" sz="1400" b="1" dirty="0" smtClean="0"/>
                <a:t>Exchange</a:t>
              </a:r>
            </a:p>
          </p:txBody>
        </p:sp>
        <p:pic>
          <p:nvPicPr>
            <p:cNvPr id="30" name="Picture 29" descr="HTTP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975" y="2199125"/>
              <a:ext cx="562482" cy="466639"/>
            </a:xfrm>
            <a:prstGeom prst="rect">
              <a:avLst/>
            </a:prstGeom>
          </p:spPr>
        </p:pic>
        <p:pic>
          <p:nvPicPr>
            <p:cNvPr id="73" name="Picture 72" descr="dds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42" y="2143977"/>
              <a:ext cx="535837" cy="535837"/>
            </a:xfrm>
            <a:prstGeom prst="rect">
              <a:avLst/>
            </a:prstGeom>
          </p:spPr>
        </p:pic>
      </p:grpSp>
      <p:sp>
        <p:nvSpPr>
          <p:cNvPr id="13" name="Left-Right Arrow 12"/>
          <p:cNvSpPr/>
          <p:nvPr/>
        </p:nvSpPr>
        <p:spPr>
          <a:xfrm>
            <a:off x="5936845" y="1874520"/>
            <a:ext cx="288646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eft-Right Arrow 74"/>
          <p:cNvSpPr/>
          <p:nvPr/>
        </p:nvSpPr>
        <p:spPr>
          <a:xfrm>
            <a:off x="2481981" y="1836726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eft-Right Arrow 76"/>
          <p:cNvSpPr/>
          <p:nvPr/>
        </p:nvSpPr>
        <p:spPr>
          <a:xfrm rot="5400000">
            <a:off x="4356275" y="1445822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0145" y="3520072"/>
            <a:ext cx="131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Constrained</a:t>
            </a:r>
          </a:p>
          <a:p>
            <a:r>
              <a:rPr lang="en-US" dirty="0"/>
              <a:t>d</a:t>
            </a:r>
            <a:r>
              <a:rPr lang="en-US" dirty="0" smtClean="0"/>
              <a:t>evices!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</a:t>
            </a:fld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90146" y="1378104"/>
            <a:ext cx="1319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assume a topic-based   pub/sub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0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71896E-6 L 3.61111E-6 -0.15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1541 L 3.61111E-6 -0.38357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1" grpId="0" animBg="1"/>
      <p:bldP spid="64" grpId="0"/>
      <p:bldP spid="13" grpId="0" animBg="1"/>
      <p:bldP spid="75" grpId="0" animBg="1"/>
      <p:bldP spid="77" grpId="0" animBg="1"/>
      <p:bldP spid="9" grpId="0"/>
      <p:bldP spid="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Ride-D: Resilient Alert Dissemination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775" y="2976973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952" y="236770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757" y="166742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225"/>
          <p:cNvCxnSpPr>
            <a:stCxn id="4" idx="2"/>
            <a:endCxn id="3" idx="1"/>
          </p:cNvCxnSpPr>
          <p:nvPr/>
        </p:nvCxnSpPr>
        <p:spPr>
          <a:xfrm>
            <a:off x="2368119" y="2676577"/>
            <a:ext cx="869656" cy="44810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225"/>
          <p:cNvCxnSpPr>
            <a:stCxn id="13" idx="1"/>
            <a:endCxn id="3" idx="3"/>
          </p:cNvCxnSpPr>
          <p:nvPr/>
        </p:nvCxnSpPr>
        <p:spPr>
          <a:xfrm flipH="1" flipV="1">
            <a:off x="3624109" y="3124680"/>
            <a:ext cx="1070521" cy="116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25"/>
          <p:cNvCxnSpPr>
            <a:stCxn id="5" idx="1"/>
            <a:endCxn id="4" idx="0"/>
          </p:cNvCxnSpPr>
          <p:nvPr/>
        </p:nvCxnSpPr>
        <p:spPr>
          <a:xfrm flipH="1">
            <a:off x="2368119" y="1815134"/>
            <a:ext cx="892638" cy="55257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346" y="166252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630" y="2978139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9072" y="1680884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225"/>
          <p:cNvCxnSpPr>
            <a:stCxn id="13" idx="0"/>
            <a:endCxn id="12" idx="2"/>
          </p:cNvCxnSpPr>
          <p:nvPr/>
        </p:nvCxnSpPr>
        <p:spPr>
          <a:xfrm flipV="1">
            <a:off x="4887797" y="1957940"/>
            <a:ext cx="23716" cy="102019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25"/>
          <p:cNvCxnSpPr>
            <a:stCxn id="14" idx="1"/>
            <a:endCxn id="12" idx="3"/>
          </p:cNvCxnSpPr>
          <p:nvPr/>
        </p:nvCxnSpPr>
        <p:spPr>
          <a:xfrm flipH="1" flipV="1">
            <a:off x="5104680" y="1810234"/>
            <a:ext cx="874392" cy="1835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4682" y="296351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225"/>
          <p:cNvCxnSpPr>
            <a:stCxn id="17" idx="1"/>
            <a:endCxn id="13" idx="3"/>
          </p:cNvCxnSpPr>
          <p:nvPr/>
        </p:nvCxnSpPr>
        <p:spPr>
          <a:xfrm flipH="1">
            <a:off x="5080964" y="3111224"/>
            <a:ext cx="873718" cy="1462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25"/>
          <p:cNvCxnSpPr>
            <a:stCxn id="14" idx="2"/>
            <a:endCxn id="13" idx="3"/>
          </p:cNvCxnSpPr>
          <p:nvPr/>
        </p:nvCxnSpPr>
        <p:spPr>
          <a:xfrm flipH="1">
            <a:off x="5080964" y="1976297"/>
            <a:ext cx="1091275" cy="11495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25"/>
          <p:cNvCxnSpPr>
            <a:stCxn id="17" idx="0"/>
            <a:endCxn id="14" idx="2"/>
          </p:cNvCxnSpPr>
          <p:nvPr/>
        </p:nvCxnSpPr>
        <p:spPr>
          <a:xfrm flipV="1">
            <a:off x="6147849" y="1976297"/>
            <a:ext cx="24390" cy="9872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25"/>
          <p:cNvCxnSpPr>
            <a:stCxn id="5" idx="2"/>
            <a:endCxn id="3" idx="0"/>
          </p:cNvCxnSpPr>
          <p:nvPr/>
        </p:nvCxnSpPr>
        <p:spPr>
          <a:xfrm flipH="1">
            <a:off x="3430942" y="1962840"/>
            <a:ext cx="22982" cy="101413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225"/>
          <p:cNvCxnSpPr>
            <a:stCxn id="5" idx="3"/>
            <a:endCxn id="12" idx="1"/>
          </p:cNvCxnSpPr>
          <p:nvPr/>
        </p:nvCxnSpPr>
        <p:spPr>
          <a:xfrm flipV="1">
            <a:off x="3647091" y="1810234"/>
            <a:ext cx="1071255" cy="490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Picture 237" descr="magnifying_gl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98" y="2023729"/>
            <a:ext cx="330838" cy="2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247"/>
          <p:cNvSpPr txBox="1">
            <a:spLocks noChangeArrowheads="1"/>
          </p:cNvSpPr>
          <p:nvPr/>
        </p:nvSpPr>
        <p:spPr bwMode="auto">
          <a:xfrm>
            <a:off x="328500" y="2912412"/>
            <a:ext cx="19012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Edge Alerting Service</a:t>
            </a:r>
            <a:endParaRPr lang="en-US" sz="1400" dirty="0"/>
          </a:p>
        </p:txBody>
      </p:sp>
      <p:cxnSp>
        <p:nvCxnSpPr>
          <p:cNvPr id="103" name="Straight Arrow Connector 225"/>
          <p:cNvCxnSpPr>
            <a:stCxn id="4" idx="1"/>
            <a:endCxn id="84" idx="3"/>
          </p:cNvCxnSpPr>
          <p:nvPr/>
        </p:nvCxnSpPr>
        <p:spPr>
          <a:xfrm flipH="1">
            <a:off x="1523161" y="2515414"/>
            <a:ext cx="651791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urved Connector 127"/>
          <p:cNvCxnSpPr>
            <a:stCxn id="12" idx="0"/>
            <a:endCxn id="5" idx="0"/>
          </p:cNvCxnSpPr>
          <p:nvPr/>
        </p:nvCxnSpPr>
        <p:spPr>
          <a:xfrm rot="16200000" flipH="1" flipV="1">
            <a:off x="4180269" y="936182"/>
            <a:ext cx="4900" cy="1457589"/>
          </a:xfrm>
          <a:prstGeom prst="curvedConnector3">
            <a:avLst>
              <a:gd name="adj1" fmla="val -3184265"/>
            </a:avLst>
          </a:prstGeom>
          <a:ln>
            <a:solidFill>
              <a:srgbClr val="008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/>
          <p:cNvCxnSpPr>
            <a:stCxn id="13" idx="3"/>
            <a:endCxn id="14" idx="2"/>
          </p:cNvCxnSpPr>
          <p:nvPr/>
        </p:nvCxnSpPr>
        <p:spPr>
          <a:xfrm flipV="1">
            <a:off x="5080964" y="1976297"/>
            <a:ext cx="1091275" cy="1149549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4" name="Picture 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39" y="2965937"/>
            <a:ext cx="325120" cy="325120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7033042" y="3227702"/>
            <a:ext cx="90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sensor2</a:t>
            </a:r>
            <a:endParaRPr lang="en-US" sz="1200" dirty="0"/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629" y="940228"/>
            <a:ext cx="325120" cy="325120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3726584" y="1216383"/>
            <a:ext cx="90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sensor1</a:t>
            </a:r>
            <a:endParaRPr lang="en-US" sz="1200" dirty="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570" y="1680884"/>
            <a:ext cx="325120" cy="325120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7033042" y="1961435"/>
            <a:ext cx="90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sensor3</a:t>
            </a:r>
            <a:endParaRPr lang="en-US" sz="1200" dirty="0"/>
          </a:p>
        </p:txBody>
      </p:sp>
      <p:cxnSp>
        <p:nvCxnSpPr>
          <p:cNvPr id="142" name="Curved Connector 141"/>
          <p:cNvCxnSpPr>
            <a:stCxn id="5" idx="1"/>
            <a:endCxn id="4" idx="0"/>
          </p:cNvCxnSpPr>
          <p:nvPr/>
        </p:nvCxnSpPr>
        <p:spPr>
          <a:xfrm rot="10800000" flipV="1">
            <a:off x="2368119" y="1815133"/>
            <a:ext cx="892638" cy="552573"/>
          </a:xfrm>
          <a:prstGeom prst="curvedConnector2">
            <a:avLst/>
          </a:prstGeom>
          <a:ln>
            <a:solidFill>
              <a:srgbClr val="008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urved Connector 144"/>
          <p:cNvCxnSpPr>
            <a:stCxn id="4" idx="2"/>
            <a:endCxn id="84" idx="2"/>
          </p:cNvCxnSpPr>
          <p:nvPr/>
        </p:nvCxnSpPr>
        <p:spPr>
          <a:xfrm rot="5400000">
            <a:off x="1822847" y="2185790"/>
            <a:ext cx="67943" cy="1022602"/>
          </a:xfrm>
          <a:prstGeom prst="curvedConnector3">
            <a:avLst>
              <a:gd name="adj1" fmla="val 436459"/>
            </a:avLst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3" idx="1"/>
            <a:endCxn id="4" idx="2"/>
          </p:cNvCxnSpPr>
          <p:nvPr/>
        </p:nvCxnSpPr>
        <p:spPr>
          <a:xfrm rot="10800000">
            <a:off x="2368119" y="2676578"/>
            <a:ext cx="869656" cy="448103"/>
          </a:xfrm>
          <a:prstGeom prst="curvedConnector2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urved Connector 151"/>
          <p:cNvCxnSpPr>
            <a:stCxn id="138" idx="1"/>
            <a:endCxn id="14" idx="3"/>
          </p:cNvCxnSpPr>
          <p:nvPr/>
        </p:nvCxnSpPr>
        <p:spPr>
          <a:xfrm flipH="1" flipV="1">
            <a:off x="6365406" y="1828591"/>
            <a:ext cx="952164" cy="14853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urved Connector 154"/>
          <p:cNvCxnSpPr>
            <a:stCxn id="14" idx="2"/>
            <a:endCxn id="13" idx="3"/>
          </p:cNvCxnSpPr>
          <p:nvPr/>
        </p:nvCxnSpPr>
        <p:spPr>
          <a:xfrm rot="5400000">
            <a:off x="5051828" y="2005434"/>
            <a:ext cx="1149549" cy="1091275"/>
          </a:xfrm>
          <a:prstGeom prst="curvedConnector2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/>
          <p:cNvCxnSpPr>
            <a:stCxn id="13" idx="0"/>
            <a:endCxn id="3" idx="0"/>
          </p:cNvCxnSpPr>
          <p:nvPr/>
        </p:nvCxnSpPr>
        <p:spPr>
          <a:xfrm rot="16200000" flipV="1">
            <a:off x="4158787" y="2249128"/>
            <a:ext cx="1166" cy="1456855"/>
          </a:xfrm>
          <a:prstGeom prst="curvedConnector3">
            <a:avLst>
              <a:gd name="adj1" fmla="val 2589365"/>
            </a:avLst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urved Connector 160"/>
          <p:cNvCxnSpPr>
            <a:stCxn id="17" idx="1"/>
            <a:endCxn id="13" idx="3"/>
          </p:cNvCxnSpPr>
          <p:nvPr/>
        </p:nvCxnSpPr>
        <p:spPr>
          <a:xfrm flipH="1">
            <a:off x="5080964" y="3111224"/>
            <a:ext cx="873718" cy="14622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urved Connector 167"/>
          <p:cNvCxnSpPr>
            <a:stCxn id="134" idx="1"/>
            <a:endCxn id="17" idx="3"/>
          </p:cNvCxnSpPr>
          <p:nvPr/>
        </p:nvCxnSpPr>
        <p:spPr>
          <a:xfrm flipH="1" flipV="1">
            <a:off x="6341016" y="3111224"/>
            <a:ext cx="980923" cy="17273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14" idx="0"/>
            <a:endCxn id="72" idx="2"/>
          </p:cNvCxnSpPr>
          <p:nvPr/>
        </p:nvCxnSpPr>
        <p:spPr>
          <a:xfrm flipV="1">
            <a:off x="6172239" y="1354883"/>
            <a:ext cx="552355" cy="326001"/>
          </a:xfrm>
          <a:prstGeom prst="straightConnector1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urved Connector 177"/>
          <p:cNvCxnSpPr>
            <a:stCxn id="13" idx="1"/>
            <a:endCxn id="70" idx="0"/>
          </p:cNvCxnSpPr>
          <p:nvPr/>
        </p:nvCxnSpPr>
        <p:spPr>
          <a:xfrm rot="10800000" flipV="1">
            <a:off x="4343750" y="3125845"/>
            <a:ext cx="350881" cy="621647"/>
          </a:xfrm>
          <a:prstGeom prst="curvedConnector2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urved Connector 178"/>
          <p:cNvCxnSpPr>
            <a:stCxn id="17" idx="2"/>
            <a:endCxn id="83" idx="0"/>
          </p:cNvCxnSpPr>
          <p:nvPr/>
        </p:nvCxnSpPr>
        <p:spPr>
          <a:xfrm rot="16200000" flipH="1">
            <a:off x="5824792" y="3581986"/>
            <a:ext cx="651358" cy="5245"/>
          </a:xfrm>
          <a:prstGeom prst="curvedConnector3">
            <a:avLst>
              <a:gd name="adj1" fmla="val 50000"/>
            </a:avLst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urved Connector 180"/>
          <p:cNvCxnSpPr>
            <a:stCxn id="3" idx="3"/>
            <a:endCxn id="13" idx="1"/>
          </p:cNvCxnSpPr>
          <p:nvPr/>
        </p:nvCxnSpPr>
        <p:spPr>
          <a:xfrm>
            <a:off x="3624109" y="3124680"/>
            <a:ext cx="1070521" cy="1166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urved Connector 181"/>
          <p:cNvCxnSpPr>
            <a:stCxn id="4" idx="2"/>
            <a:endCxn id="3" idx="1"/>
          </p:cNvCxnSpPr>
          <p:nvPr/>
        </p:nvCxnSpPr>
        <p:spPr>
          <a:xfrm>
            <a:off x="2368119" y="2663120"/>
            <a:ext cx="869656" cy="461560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urved Connector 200"/>
          <p:cNvCxnSpPr>
            <a:stCxn id="12" idx="3"/>
            <a:endCxn id="14" idx="1"/>
          </p:cNvCxnSpPr>
          <p:nvPr/>
        </p:nvCxnSpPr>
        <p:spPr>
          <a:xfrm>
            <a:off x="5104680" y="1810234"/>
            <a:ext cx="874392" cy="18357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urved Connector 201"/>
          <p:cNvCxnSpPr>
            <a:stCxn id="5" idx="3"/>
            <a:endCxn id="12" idx="1"/>
          </p:cNvCxnSpPr>
          <p:nvPr/>
        </p:nvCxnSpPr>
        <p:spPr>
          <a:xfrm flipV="1">
            <a:off x="3647091" y="1810234"/>
            <a:ext cx="1071255" cy="490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urved Connector 204"/>
          <p:cNvCxnSpPr>
            <a:stCxn id="4" idx="0"/>
            <a:endCxn id="5" idx="1"/>
          </p:cNvCxnSpPr>
          <p:nvPr/>
        </p:nvCxnSpPr>
        <p:spPr>
          <a:xfrm flipV="1">
            <a:off x="2368119" y="1815134"/>
            <a:ext cx="892638" cy="55257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urved Connector 228"/>
          <p:cNvCxnSpPr>
            <a:stCxn id="14" idx="2"/>
            <a:endCxn id="17" idx="0"/>
          </p:cNvCxnSpPr>
          <p:nvPr/>
        </p:nvCxnSpPr>
        <p:spPr>
          <a:xfrm flipH="1">
            <a:off x="6147849" y="1976297"/>
            <a:ext cx="24390" cy="98722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urved Connector 229"/>
          <p:cNvCxnSpPr>
            <a:stCxn id="14" idx="1"/>
            <a:endCxn id="13" idx="0"/>
          </p:cNvCxnSpPr>
          <p:nvPr/>
        </p:nvCxnSpPr>
        <p:spPr>
          <a:xfrm rot="10800000" flipV="1">
            <a:off x="4887798" y="1828591"/>
            <a:ext cx="1091275" cy="1149548"/>
          </a:xfrm>
          <a:prstGeom prst="curvedConnector2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Lightning Bolt 237"/>
          <p:cNvSpPr/>
          <p:nvPr/>
        </p:nvSpPr>
        <p:spPr>
          <a:xfrm>
            <a:off x="4057999" y="1493382"/>
            <a:ext cx="412401" cy="512622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2" name="Table 2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78121"/>
              </p:ext>
            </p:extLst>
          </p:nvPr>
        </p:nvGraphicFramePr>
        <p:xfrm>
          <a:off x="640080" y="3482902"/>
          <a:ext cx="1913539" cy="121583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98880"/>
                <a:gridCol w="714659"/>
              </a:tblGrid>
              <a:tr h="316423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Data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Collection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path (Ride-C)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34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MDMT 1</a:t>
                      </a:r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533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MDMT 2</a:t>
                      </a:r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766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MDMT 1 &amp; 2</a:t>
                      </a:r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3" name="TextBox 252"/>
          <p:cNvSpPr txBox="1">
            <a:spLocks noChangeArrowheads="1"/>
          </p:cNvSpPr>
          <p:nvPr/>
        </p:nvSpPr>
        <p:spPr bwMode="auto">
          <a:xfrm>
            <a:off x="4778805" y="3633142"/>
            <a:ext cx="1041224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 dirty="0" smtClean="0">
                <a:solidFill>
                  <a:srgbClr val="FF0000"/>
                </a:solidFill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aximally-</a:t>
            </a:r>
            <a:r>
              <a:rPr lang="en-US" sz="1200" b="1" dirty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isjoint </a:t>
            </a:r>
            <a:r>
              <a:rPr lang="en-US" sz="1200" b="1" dirty="0">
                <a:solidFill>
                  <a:srgbClr val="FF0000"/>
                </a:solidFill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ulticast </a:t>
            </a:r>
            <a:r>
              <a:rPr lang="en-US" sz="1200" b="1" dirty="0" smtClean="0">
                <a:solidFill>
                  <a:srgbClr val="FF0000"/>
                </a:solidFill>
              </a:rPr>
              <a:t>T</a:t>
            </a:r>
            <a:r>
              <a:rPr lang="en-US" sz="1200" dirty="0" smtClean="0">
                <a:solidFill>
                  <a:srgbClr val="FF0000"/>
                </a:solidFill>
              </a:rPr>
              <a:t>rees*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30</a:t>
            </a:fld>
            <a:endParaRPr lang="en-US"/>
          </a:p>
        </p:txBody>
      </p:sp>
      <p:cxnSp>
        <p:nvCxnSpPr>
          <p:cNvPr id="77" name="Curved Connector 76"/>
          <p:cNvCxnSpPr>
            <a:stCxn id="136" idx="3"/>
            <a:endCxn id="12" idx="0"/>
          </p:cNvCxnSpPr>
          <p:nvPr/>
        </p:nvCxnSpPr>
        <p:spPr>
          <a:xfrm>
            <a:off x="4343749" y="1102788"/>
            <a:ext cx="567764" cy="559739"/>
          </a:xfrm>
          <a:prstGeom prst="curvedConnector2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768723" y="1385528"/>
            <a:ext cx="1792564" cy="276999"/>
          </a:xfrm>
          <a:prstGeom prst="rect">
            <a:avLst/>
          </a:prstGeom>
          <a:noFill/>
          <a:ln w="12700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|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T1 ^ STT| 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|T2 ^ STT|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5" name="Curved Connector 74"/>
          <p:cNvCxnSpPr/>
          <p:nvPr/>
        </p:nvCxnSpPr>
        <p:spPr>
          <a:xfrm>
            <a:off x="2004828" y="4036177"/>
            <a:ext cx="469909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/>
          <p:nvPr/>
        </p:nvCxnSpPr>
        <p:spPr>
          <a:xfrm>
            <a:off x="2004828" y="4276539"/>
            <a:ext cx="469909" cy="0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/>
          <p:nvPr/>
        </p:nvCxnSpPr>
        <p:spPr>
          <a:xfrm>
            <a:off x="2004828" y="3699362"/>
            <a:ext cx="459493" cy="0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890012" y="3633142"/>
            <a:ext cx="1124435" cy="646331"/>
          </a:xfrm>
          <a:prstGeom prst="rect">
            <a:avLst/>
          </a:prstGeom>
          <a:noFill/>
          <a:ln w="12700" cmpd="sng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 dirty="0" smtClean="0">
                <a:solidFill>
                  <a:srgbClr val="008000"/>
                </a:solidFill>
              </a:rPr>
              <a:t>S</a:t>
            </a:r>
            <a:r>
              <a:rPr lang="en-US" sz="1200" dirty="0" smtClean="0">
                <a:solidFill>
                  <a:srgbClr val="008000"/>
                </a:solidFill>
              </a:rPr>
              <a:t>uccessfully</a:t>
            </a:r>
            <a:r>
              <a:rPr lang="en-US" sz="1200" b="1" dirty="0" smtClean="0">
                <a:solidFill>
                  <a:srgbClr val="008000"/>
                </a:solidFill>
              </a:rPr>
              <a:t>-</a:t>
            </a:r>
          </a:p>
          <a:p>
            <a:r>
              <a:rPr lang="en-US" sz="1200" b="1" dirty="0" smtClean="0">
                <a:solidFill>
                  <a:srgbClr val="008000"/>
                </a:solidFill>
              </a:rPr>
              <a:t>T</a:t>
            </a:r>
            <a:r>
              <a:rPr lang="en-US" sz="1200" dirty="0" smtClean="0">
                <a:solidFill>
                  <a:srgbClr val="008000"/>
                </a:solidFill>
              </a:rPr>
              <a:t>raversed</a:t>
            </a:r>
          </a:p>
          <a:p>
            <a:r>
              <a:rPr lang="en-US" sz="1200" b="1" dirty="0" smtClean="0">
                <a:solidFill>
                  <a:srgbClr val="008000"/>
                </a:solidFill>
              </a:rPr>
              <a:t>T</a:t>
            </a:r>
            <a:r>
              <a:rPr lang="en-US" sz="1200" dirty="0" smtClean="0">
                <a:solidFill>
                  <a:srgbClr val="008000"/>
                </a:solidFill>
              </a:rPr>
              <a:t>opology*</a:t>
            </a:r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80" name="Curved Connector 79"/>
          <p:cNvCxnSpPr>
            <a:stCxn id="12" idx="3"/>
          </p:cNvCxnSpPr>
          <p:nvPr/>
        </p:nvCxnSpPr>
        <p:spPr>
          <a:xfrm flipV="1">
            <a:off x="5104680" y="1370177"/>
            <a:ext cx="194737" cy="440057"/>
          </a:xfrm>
          <a:prstGeom prst="curvedConnector2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13" idx="0"/>
            <a:endCxn id="12" idx="2"/>
          </p:cNvCxnSpPr>
          <p:nvPr/>
        </p:nvCxnSpPr>
        <p:spPr>
          <a:xfrm rot="5400000" flipH="1" flipV="1">
            <a:off x="4389556" y="2456182"/>
            <a:ext cx="1020199" cy="23716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999" y="3747493"/>
            <a:ext cx="571500" cy="41465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844" y="940228"/>
            <a:ext cx="571500" cy="41465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667" y="979839"/>
            <a:ext cx="571500" cy="41465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344" y="3910288"/>
            <a:ext cx="571500" cy="414655"/>
          </a:xfrm>
          <a:prstGeom prst="rect">
            <a:avLst/>
          </a:prstGeom>
        </p:spPr>
      </p:pic>
      <p:pic>
        <p:nvPicPr>
          <p:cNvPr id="84" name="Picture 4" descr="Image result for server">
            <a:extLst>
              <a:ext uri="{FF2B5EF4-FFF2-40B4-BE49-F238E27FC236}">
                <a16:creationId xmlns:a16="http://schemas.microsoft.com/office/drawing/2014/main" xmlns="" id="{2D1A5EB3-ABE4-CE45-B3DD-BD3A2DFA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72" y="2299764"/>
            <a:ext cx="355289" cy="43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Curved Connector 85"/>
          <p:cNvCxnSpPr/>
          <p:nvPr/>
        </p:nvCxnSpPr>
        <p:spPr>
          <a:xfrm>
            <a:off x="2004829" y="4521852"/>
            <a:ext cx="459494" cy="2"/>
          </a:xfrm>
          <a:prstGeom prst="curvedConnector3">
            <a:avLst>
              <a:gd name="adj1" fmla="val 50000"/>
            </a:avLst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84" idx="3"/>
            <a:endCxn id="4" idx="1"/>
          </p:cNvCxnSpPr>
          <p:nvPr/>
        </p:nvCxnSpPr>
        <p:spPr>
          <a:xfrm>
            <a:off x="1523161" y="2515414"/>
            <a:ext cx="651791" cy="0"/>
          </a:xfrm>
          <a:prstGeom prst="straightConnector1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3624109" y="4522561"/>
            <a:ext cx="14513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*Pre-configured via SDN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(</a:t>
            </a:r>
            <a:r>
              <a:rPr lang="en-US" sz="1000" dirty="0" err="1" smtClean="0"/>
              <a:t>OpenFlow</a:t>
            </a:r>
            <a:r>
              <a:rPr lang="en-US" sz="1000" dirty="0" smtClean="0"/>
              <a:t> </a:t>
            </a:r>
            <a:r>
              <a:rPr lang="en-US" sz="1000" i="1" dirty="0" smtClean="0"/>
              <a:t>flow rules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 No device burden!</a:t>
            </a:r>
            <a:endParaRPr lang="en-US" sz="1000" dirty="0"/>
          </a:p>
        </p:txBody>
      </p:sp>
      <p:cxnSp>
        <p:nvCxnSpPr>
          <p:cNvPr id="97" name="Curved Connector 96"/>
          <p:cNvCxnSpPr>
            <a:stCxn id="84" idx="3"/>
            <a:endCxn id="4" idx="1"/>
          </p:cNvCxnSpPr>
          <p:nvPr/>
        </p:nvCxnSpPr>
        <p:spPr>
          <a:xfrm>
            <a:off x="1523161" y="2515414"/>
            <a:ext cx="651791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urved Connector 101"/>
          <p:cNvCxnSpPr>
            <a:stCxn id="12" idx="3"/>
            <a:endCxn id="73" idx="2"/>
          </p:cNvCxnSpPr>
          <p:nvPr/>
        </p:nvCxnSpPr>
        <p:spPr>
          <a:xfrm flipV="1">
            <a:off x="5104680" y="1394494"/>
            <a:ext cx="194737" cy="415740"/>
          </a:xfrm>
          <a:prstGeom prst="curvedConnector2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76"/>
          <p:cNvCxnSpPr>
            <a:stCxn id="14" idx="0"/>
            <a:endCxn id="72" idx="2"/>
          </p:cNvCxnSpPr>
          <p:nvPr/>
        </p:nvCxnSpPr>
        <p:spPr>
          <a:xfrm flipV="1">
            <a:off x="6172239" y="1354883"/>
            <a:ext cx="552355" cy="32600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14"/>
          <p:cNvCxnSpPr>
            <a:stCxn id="13" idx="1"/>
            <a:endCxn id="70" idx="0"/>
          </p:cNvCxnSpPr>
          <p:nvPr/>
        </p:nvCxnSpPr>
        <p:spPr>
          <a:xfrm rot="10800000" flipV="1">
            <a:off x="4343750" y="3125845"/>
            <a:ext cx="350881" cy="621647"/>
          </a:xfrm>
          <a:prstGeom prst="curvedConnector2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115"/>
          <p:cNvCxnSpPr>
            <a:stCxn id="17" idx="2"/>
            <a:endCxn id="83" idx="0"/>
          </p:cNvCxnSpPr>
          <p:nvPr/>
        </p:nvCxnSpPr>
        <p:spPr>
          <a:xfrm rot="16200000" flipH="1">
            <a:off x="5824792" y="3581986"/>
            <a:ext cx="651358" cy="524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240" descr="cloud_server.png">
            <a:extLst>
              <a:ext uri="{FF2B5EF4-FFF2-40B4-BE49-F238E27FC236}">
                <a16:creationId xmlns:a16="http://schemas.microsoft.com/office/drawing/2014/main" xmlns="" id="{D1C346B7-DE77-FE48-A5FB-DE3238153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45" y="3865761"/>
            <a:ext cx="619125" cy="43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BA93971A-24ED-3141-B789-7F7C46F9B8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09822">
            <a:off x="6109766" y="3356470"/>
            <a:ext cx="896059" cy="474376"/>
          </a:xfrm>
          <a:prstGeom prst="rect">
            <a:avLst/>
          </a:prstGeom>
        </p:spPr>
      </p:pic>
      <p:sp>
        <p:nvSpPr>
          <p:cNvPr id="89" name="Lightning Bolt 88"/>
          <p:cNvSpPr/>
          <p:nvPr/>
        </p:nvSpPr>
        <p:spPr>
          <a:xfrm>
            <a:off x="6553201" y="3619092"/>
            <a:ext cx="479842" cy="657447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247"/>
          <p:cNvSpPr txBox="1">
            <a:spLocks noChangeArrowheads="1"/>
          </p:cNvSpPr>
          <p:nvPr/>
        </p:nvSpPr>
        <p:spPr bwMode="auto">
          <a:xfrm>
            <a:off x="6347356" y="4324943"/>
            <a:ext cx="13622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Cloud is down!</a:t>
            </a:r>
            <a:endParaRPr lang="en-US" sz="1400" dirty="0"/>
          </a:p>
        </p:txBody>
      </p:sp>
      <p:cxnSp>
        <p:nvCxnSpPr>
          <p:cNvPr id="101" name="Curved Connector 87"/>
          <p:cNvCxnSpPr>
            <a:stCxn id="14" idx="2"/>
            <a:endCxn id="17" idx="0"/>
          </p:cNvCxnSpPr>
          <p:nvPr/>
        </p:nvCxnSpPr>
        <p:spPr>
          <a:xfrm flipH="1">
            <a:off x="6147849" y="1976297"/>
            <a:ext cx="24390" cy="987220"/>
          </a:xfrm>
          <a:prstGeom prst="straightConnector1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5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7" grpId="0"/>
      <p:bldP spid="139" grpId="0"/>
      <p:bldP spid="238" grpId="0" animBg="1"/>
      <p:bldP spid="253" grpId="0" animBg="1"/>
      <p:bldP spid="85" grpId="0" animBg="1"/>
      <p:bldP spid="78" grpId="0" animBg="1"/>
      <p:bldP spid="232" grpId="0"/>
      <p:bldP spid="89" grpId="0" animBg="1"/>
      <p:bldP spid="89" grpId="1" animBg="1"/>
      <p:bldP spid="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1231" y="-2664"/>
            <a:ext cx="8411307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Algorithms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84599"/>
              </p:ext>
            </p:extLst>
          </p:nvPr>
        </p:nvGraphicFramePr>
        <p:xfrm>
          <a:off x="457200" y="854587"/>
          <a:ext cx="8229600" cy="376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641671" y="1154762"/>
            <a:ext cx="2424344" cy="3413165"/>
            <a:chOff x="5414886" y="1115493"/>
            <a:chExt cx="2424344" cy="3413165"/>
          </a:xfrm>
        </p:grpSpPr>
        <p:pic>
          <p:nvPicPr>
            <p:cNvPr id="6" name="Content Placeholder 3" descr="red_blue_tree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" r="-33"/>
            <a:stretch/>
          </p:blipFill>
          <p:spPr>
            <a:xfrm>
              <a:off x="5414886" y="1115493"/>
              <a:ext cx="2424344" cy="28359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73297" y="4213187"/>
              <a:ext cx="1081015" cy="315471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sz="800" dirty="0" smtClean="0"/>
                <a:t>Red-blue algorithm</a:t>
              </a:r>
            </a:p>
            <a:p>
              <a:pPr algn="ctr"/>
              <a:r>
                <a:rPr lang="en-US" sz="800" dirty="0" smtClean="0"/>
                <a:t>Source</a:t>
              </a:r>
              <a:r>
                <a:rPr lang="en-US" sz="800" dirty="0"/>
                <a:t>: </a:t>
              </a:r>
              <a:r>
                <a:rPr lang="en-US" sz="800" dirty="0" err="1" smtClean="0"/>
                <a:t>Bejerano</a:t>
              </a:r>
              <a:r>
                <a:rPr lang="en-US" sz="800" dirty="0" smtClean="0"/>
                <a:t> 2013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60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959F73-064A-DB47-9C36-E5816960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3CE053-5EEC-394C-80C8-03246F02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B5025E-478A-BE4F-9B29-3A4C7D148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66BCEC-90E1-0E48-95C6-60E22BA95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ECCC18-355B-E14D-A395-D7BD355D3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>
                                            <p:graphicEl>
                                              <a:dgm id="{4866BCEC-90E1-0E48-95C6-60E22BA95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>
                                            <p:graphicEl>
                                              <a:dgm id="{4866BCEC-90E1-0E48-95C6-60E22BA95B3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>
                                            <p:graphicEl>
                                              <a:dgm id="{D9ECCC18-355B-E14D-A395-D7BD355D3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>
                                            <p:graphicEl>
                                              <a:dgm id="{D9ECCC18-355B-E14D-A395-D7BD355D389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Graphic spid="3" grpI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Ride-D Algorithm Details</a:t>
            </a:r>
            <a:endParaRPr lang="en-US" dirty="0"/>
          </a:p>
        </p:txBody>
      </p:sp>
      <p:pic>
        <p:nvPicPr>
          <p:cNvPr id="10" name="Content Placeholder 9" descr="Screen Shot 2018-05-26 at 12.09.17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55" b="-17555"/>
          <a:stretch>
            <a:fillRect/>
          </a:stretch>
        </p:blipFill>
        <p:spPr/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32</a:t>
            </a:fld>
            <a:endParaRPr lang="en-US"/>
          </a:p>
        </p:txBody>
      </p:sp>
      <p:pic>
        <p:nvPicPr>
          <p:cNvPr id="12" name="Shape 179"/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7477" y="2421167"/>
            <a:ext cx="2193156" cy="32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80"/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6225" y="1382213"/>
            <a:ext cx="2495660" cy="59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87"/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3346" y="3250988"/>
            <a:ext cx="2781418" cy="30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88"/>
          <p:cNvPicPr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311" y="4064603"/>
            <a:ext cx="4063489" cy="5300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557397" y="100272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in-missing-links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38161" y="204871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max-overlap-links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08556" y="280098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max-reachable-subscribers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96264" y="3695271"/>
            <a:ext cx="21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max-link-importance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3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 Workflow</a:t>
            </a:r>
            <a:endParaRPr lang="en-US" dirty="0"/>
          </a:p>
        </p:txBody>
      </p:sp>
      <p:pic>
        <p:nvPicPr>
          <p:cNvPr id="3" name="Picture 2" descr="ride_workf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75" y="1072032"/>
            <a:ext cx="6700809" cy="4009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74" y="2197645"/>
            <a:ext cx="2624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279400">
              <a:buFont typeface="+mj-lt"/>
              <a:buAutoNum type="arabicPeriod"/>
              <a:tabLst>
                <a:tab pos="1600200" algn="l"/>
              </a:tabLst>
            </a:pPr>
            <a:r>
              <a:rPr lang="en-US" sz="1400" b="1" dirty="0" smtClean="0"/>
              <a:t>Register</a:t>
            </a:r>
            <a:r>
              <a:rPr lang="en-US" sz="1400" dirty="0" smtClean="0"/>
              <a:t> applications’ resilience requirements and subscriptions.  Configure CDP monitoring and MDMTs.</a:t>
            </a:r>
          </a:p>
          <a:p>
            <a:pPr marL="339725" indent="-279400">
              <a:buFont typeface="+mj-lt"/>
              <a:buAutoNum type="arabicPeriod"/>
              <a:tabLst>
                <a:tab pos="1600200" algn="l"/>
              </a:tabLst>
            </a:pPr>
            <a:r>
              <a:rPr lang="en-US" sz="1400" b="1" dirty="0" smtClean="0"/>
              <a:t>Maintain </a:t>
            </a:r>
            <a:r>
              <a:rPr lang="en-US" sz="1400" dirty="0" smtClean="0"/>
              <a:t>network state awareness, cloud data paths, and MDMTs.</a:t>
            </a:r>
          </a:p>
          <a:p>
            <a:pPr marL="339725" indent="-279400">
              <a:buFont typeface="+mj-lt"/>
              <a:buAutoNum type="arabicPeriod"/>
              <a:tabLst>
                <a:tab pos="1600200" algn="l"/>
              </a:tabLst>
            </a:pPr>
            <a:r>
              <a:rPr lang="en-US" sz="1400" b="1" dirty="0" smtClean="0"/>
              <a:t>Adapt to failures</a:t>
            </a:r>
            <a:r>
              <a:rPr lang="en-US" sz="1400" dirty="0" smtClean="0"/>
              <a:t> via SDN-based CDP/edge fail-over. Gather updated network awareness for resilient local alerting.</a:t>
            </a:r>
            <a:endParaRPr lang="en-US" sz="1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7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Real-world Test-</a:t>
            </a:r>
            <a:r>
              <a:rPr lang="en-US" dirty="0" smtClean="0"/>
              <a:t>bed &amp; Experiments</a:t>
            </a:r>
            <a:endParaRPr lang="en-US" dirty="0"/>
          </a:p>
        </p:txBody>
      </p:sp>
      <p:pic>
        <p:nvPicPr>
          <p:cNvPr id="4" name="Picture 3" descr="real_syste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68" y="736663"/>
            <a:ext cx="5600395" cy="2390259"/>
          </a:xfrm>
          <a:prstGeom prst="rect">
            <a:avLst/>
          </a:prstGeom>
        </p:spPr>
      </p:pic>
      <p:pic>
        <p:nvPicPr>
          <p:cNvPr id="3" name="Picture 2" descr="cloud_outage_through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68" y="2831412"/>
            <a:ext cx="5755903" cy="22313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34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5F11B5AF-AA2B-1C48-ABA4-C0AB95A00299}"/>
              </a:ext>
            </a:extLst>
          </p:cNvPr>
          <p:cNvCxnSpPr>
            <a:cxnSpLocks/>
          </p:cNvCxnSpPr>
          <p:nvPr/>
        </p:nvCxnSpPr>
        <p:spPr>
          <a:xfrm>
            <a:off x="3337560" y="3200400"/>
            <a:ext cx="137160" cy="26517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FBC5CA-5E82-BB4A-A0EC-80A7C24DAACD}"/>
              </a:ext>
            </a:extLst>
          </p:cNvPr>
          <p:cNvSpPr txBox="1"/>
          <p:nvPr/>
        </p:nvSpPr>
        <p:spPr>
          <a:xfrm>
            <a:off x="2730402" y="2819040"/>
            <a:ext cx="115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Unplug </a:t>
            </a:r>
            <a:br>
              <a:rPr lang="en-US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thernet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cables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80126205-EC27-0D41-85A1-AA976818AFC1}"/>
              </a:ext>
            </a:extLst>
          </p:cNvPr>
          <p:cNvCxnSpPr>
            <a:cxnSpLocks/>
          </p:cNvCxnSpPr>
          <p:nvPr/>
        </p:nvCxnSpPr>
        <p:spPr>
          <a:xfrm>
            <a:off x="5160026" y="3145536"/>
            <a:ext cx="591550" cy="28911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F63D55-9DAD-E249-B368-7ABF4401D0BE}"/>
              </a:ext>
            </a:extLst>
          </p:cNvPr>
          <p:cNvSpPr txBox="1"/>
          <p:nvPr/>
        </p:nvSpPr>
        <p:spPr>
          <a:xfrm>
            <a:off x="4253137" y="296956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Reconnect 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2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2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thernet </a:t>
            </a:r>
            <a:r>
              <a:rPr lang="en-US" sz="1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cables</a:t>
            </a:r>
          </a:p>
        </p:txBody>
      </p:sp>
    </p:spTree>
    <p:extLst>
      <p:ext uri="{BB962C8B-B14F-4D97-AF65-F5344CB8AC3E}">
        <p14:creationId xmlns:p14="http://schemas.microsoft.com/office/powerpoint/2010/main" val="20099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697" y="5785"/>
            <a:ext cx="8229600" cy="857250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04432304"/>
              </p:ext>
            </p:extLst>
          </p:nvPr>
        </p:nvGraphicFramePr>
        <p:xfrm>
          <a:off x="895767" y="185352"/>
          <a:ext cx="8681357" cy="5094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1D9588-FE17-B842-8283-C03CF888F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5E1809-CC6C-824C-AFC6-A1C0A0ECC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484303-F311-FE4A-8B33-BBF22CF4B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1F2499-C9F1-DC47-B6D6-FF00A2CDC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D8780F-65EA-344D-A67A-A1FAE2B259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B65FA0-A65D-5A45-90F6-0AE3C83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ACE627-2B06-AC4F-8336-DEFA9505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65C930-F729-2040-8E05-897D083BF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C4F81A-753B-4B41-83CB-675806F18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1027FB-D464-2B41-A20F-9C9CBB63C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161BA6-D139-EF43-A268-9B96F15D7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480E1A-F445-7C46-8FBA-7B1135C15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51171F-6A01-054F-97A9-3825DC07E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B2C604-3251-B545-9028-001B6A0B3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End-to-end Experiments</a:t>
            </a:r>
            <a:endParaRPr lang="en-US" dirty="0"/>
          </a:p>
        </p:txBody>
      </p:sp>
      <p:pic>
        <p:nvPicPr>
          <p:cNvPr id="5" name="Picture 4" descr="end_to_end_exp_trim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3" y="1489293"/>
            <a:ext cx="8398388" cy="248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02" y="1143266"/>
            <a:ext cx="346027" cy="34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115" y="1143266"/>
            <a:ext cx="346027" cy="34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128" y="1143266"/>
            <a:ext cx="346027" cy="34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141" y="1143266"/>
            <a:ext cx="346027" cy="346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151" y="428463"/>
            <a:ext cx="1506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Earthquakes trigger seismic data uploads and failures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83102" y="2521987"/>
            <a:ext cx="111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Cloud path fail-over misses a few </a:t>
            </a:r>
            <a:r>
              <a:rPr lang="en-US" sz="1600" dirty="0" err="1" smtClean="0"/>
              <a:t>secs</a:t>
            </a:r>
            <a:r>
              <a:rPr lang="en-US" sz="1600" dirty="0" smtClean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7080" y="2501012"/>
            <a:ext cx="111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Edge fail-over &amp; local net failures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72166" y="2432683"/>
            <a:ext cx="1116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Cloud path recovery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458065" y="3973937"/>
            <a:ext cx="514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 data loss/delay during local failure and edge fail-over indicates needed improvements to SDN fail-over mechanism (e.g. partial pre-installation of fail-over routes).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 Parameters: Detection Time / Overhead Trade-off</a:t>
            </a:r>
          </a:p>
        </p:txBody>
      </p:sp>
      <p:pic>
        <p:nvPicPr>
          <p:cNvPr id="4" name="Picture 3" descr="ride_c_t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50" y="1365482"/>
            <a:ext cx="4712700" cy="33781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37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47B4E7D-513A-4031-8CC9-497C4210CF44}"/>
              </a:ext>
            </a:extLst>
          </p:cNvPr>
          <p:cNvCxnSpPr>
            <a:cxnSpLocks/>
          </p:cNvCxnSpPr>
          <p:nvPr/>
        </p:nvCxnSpPr>
        <p:spPr>
          <a:xfrm flipV="1">
            <a:off x="3050627" y="2010103"/>
            <a:ext cx="2609193" cy="163173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61352F3-69B5-4164-908F-872B197F3638}"/>
              </a:ext>
            </a:extLst>
          </p:cNvPr>
          <p:cNvSpPr txBox="1"/>
          <p:nvPr/>
        </p:nvSpPr>
        <p:spPr>
          <a:xfrm>
            <a:off x="1997028" y="1160496"/>
            <a:ext cx="600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Ride-C </a:t>
            </a:r>
            <a:r>
              <a:rPr lang="en-US" dirty="0" smtClean="0">
                <a:solidFill>
                  <a:schemeClr val="accent2"/>
                </a:solidFill>
              </a:rPr>
              <a:t>meets or exceeds </a:t>
            </a:r>
            <a:r>
              <a:rPr lang="en-US" dirty="0">
                <a:solidFill>
                  <a:schemeClr val="accent2"/>
                </a:solidFill>
              </a:rPr>
              <a:t>detection time </a:t>
            </a:r>
            <a:r>
              <a:rPr lang="en-US" dirty="0" smtClean="0">
                <a:solidFill>
                  <a:schemeClr val="accent2"/>
                </a:solidFill>
              </a:rPr>
              <a:t>requirement.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F019C1D-59F9-41E2-A6DA-6CE88B4DA9CA}"/>
              </a:ext>
            </a:extLst>
          </p:cNvPr>
          <p:cNvSpPr/>
          <p:nvPr/>
        </p:nvSpPr>
        <p:spPr>
          <a:xfrm>
            <a:off x="2622043" y="1964633"/>
            <a:ext cx="1634646" cy="218352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2F6AA53-2133-4188-A367-BC7F0DC02FF6}"/>
              </a:ext>
            </a:extLst>
          </p:cNvPr>
          <p:cNvSpPr txBox="1"/>
          <p:nvPr/>
        </p:nvSpPr>
        <p:spPr>
          <a:xfrm>
            <a:off x="82049" y="2127034"/>
            <a:ext cx="21336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If app can tolerate a few seconds of </a:t>
            </a:r>
            <a:r>
              <a:rPr lang="en-US" dirty="0" smtClean="0">
                <a:solidFill>
                  <a:schemeClr val="accent2"/>
                </a:solidFill>
              </a:rPr>
              <a:t>failure detection </a:t>
            </a:r>
            <a:r>
              <a:rPr lang="en-US" dirty="0">
                <a:solidFill>
                  <a:schemeClr val="accent2"/>
                </a:solidFill>
              </a:rPr>
              <a:t>time</a:t>
            </a:r>
            <a:r>
              <a:rPr lang="en-US" dirty="0" smtClean="0">
                <a:solidFill>
                  <a:schemeClr val="accent2"/>
                </a:solidFill>
              </a:rPr>
              <a:t>, Ride-C can significantly reduce probing overhead.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1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 Comparison with Previous Related Works</a:t>
            </a:r>
          </a:p>
        </p:txBody>
      </p:sp>
      <p:pic>
        <p:nvPicPr>
          <p:cNvPr id="3" name="Picture 2" descr="ride_c_comp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65" y="1173241"/>
            <a:ext cx="5664026" cy="36411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F17EB0-E260-4A3E-880F-E2E2F53A7751}"/>
              </a:ext>
            </a:extLst>
          </p:cNvPr>
          <p:cNvSpPr txBox="1"/>
          <p:nvPr/>
        </p:nvSpPr>
        <p:spPr>
          <a:xfrm>
            <a:off x="6787056" y="4352736"/>
            <a:ext cx="215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RON FD: </a:t>
            </a:r>
            <a:r>
              <a:rPr lang="en-US" sz="1200" i="1" dirty="0"/>
              <a:t>Andersen et al. 2001</a:t>
            </a:r>
          </a:p>
          <a:p>
            <a:r>
              <a:rPr lang="en-US" sz="1200" dirty="0"/>
              <a:t>* B-AFD: </a:t>
            </a:r>
            <a:r>
              <a:rPr lang="en-US" sz="1200" i="1" dirty="0"/>
              <a:t>Dong et al. 2014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AA3AB52-BF6C-4DE6-BA74-90584920D38B}"/>
              </a:ext>
            </a:extLst>
          </p:cNvPr>
          <p:cNvSpPr/>
          <p:nvPr/>
        </p:nvSpPr>
        <p:spPr>
          <a:xfrm>
            <a:off x="3410319" y="2669716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B70F5E0-EE74-4B8E-9BD1-96385D851EF1}"/>
              </a:ext>
            </a:extLst>
          </p:cNvPr>
          <p:cNvSpPr/>
          <p:nvPr/>
        </p:nvSpPr>
        <p:spPr>
          <a:xfrm>
            <a:off x="4212021" y="3154462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713F85C-B644-485B-A938-58FA5BD5AE1F}"/>
              </a:ext>
            </a:extLst>
          </p:cNvPr>
          <p:cNvSpPr/>
          <p:nvPr/>
        </p:nvSpPr>
        <p:spPr>
          <a:xfrm>
            <a:off x="6051331" y="3482824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1C7910B1-DC72-413E-985F-B90A38C8F27E}"/>
              </a:ext>
            </a:extLst>
          </p:cNvPr>
          <p:cNvSpPr/>
          <p:nvPr/>
        </p:nvSpPr>
        <p:spPr>
          <a:xfrm>
            <a:off x="4953001" y="3334408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84DC3C-590D-4FA1-B12D-CC61B31B4690}"/>
              </a:ext>
            </a:extLst>
          </p:cNvPr>
          <p:cNvSpPr txBox="1"/>
          <p:nvPr/>
        </p:nvSpPr>
        <p:spPr>
          <a:xfrm>
            <a:off x="6797853" y="2350554"/>
            <a:ext cx="2133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504D"/>
                </a:solidFill>
              </a:rPr>
              <a:t>Ride-C detects </a:t>
            </a:r>
            <a:r>
              <a:rPr lang="en-US" dirty="0" smtClean="0">
                <a:solidFill>
                  <a:srgbClr val="C0504D"/>
                </a:solidFill>
              </a:rPr>
              <a:t>failures </a:t>
            </a:r>
            <a:r>
              <a:rPr lang="en-US" dirty="0">
                <a:solidFill>
                  <a:srgbClr val="C0504D"/>
                </a:solidFill>
              </a:rPr>
              <a:t>with lower overhead while satisfying detection time </a:t>
            </a:r>
            <a:r>
              <a:rPr lang="en-US" dirty="0" smtClean="0">
                <a:solidFill>
                  <a:srgbClr val="C0504D"/>
                </a:solidFill>
              </a:rPr>
              <a:t>requirements.</a:t>
            </a:r>
            <a:endParaRPr lang="en-US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5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8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MDMT-Construction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61" y="1063229"/>
            <a:ext cx="4717079" cy="34558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3081" y="3176566"/>
            <a:ext cx="851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(rate </a:t>
            </a:r>
            <a:r>
              <a:rPr lang="en-US" sz="1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of alert delivery to </a:t>
            </a:r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subscribers)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642956" y="2085715"/>
            <a:ext cx="72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red-</a:t>
            </a:r>
            <a:r>
              <a:rPr lang="en-US" sz="12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blue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k</a:t>
            </a:r>
            <a:r>
              <a:rPr lang="en-US" sz="12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&lt;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4452" y="1237048"/>
            <a:ext cx="91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diminishing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returns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Wingdings"/>
              </a:rPr>
              <a:t>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6162" y="1379839"/>
            <a:ext cx="3562865" cy="83751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04506" y="2100778"/>
            <a:ext cx="1879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Correct selection &gt; unicast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5803" y="3461363"/>
            <a:ext cx="158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worse than unicast due to trees’ fragility!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67991" y="2764140"/>
            <a:ext cx="3641036" cy="1224346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94452" y="1546311"/>
            <a:ext cx="1543224" cy="1082931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22146" y="1379839"/>
            <a:ext cx="4008394" cy="1661296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1692" y="977393"/>
            <a:ext cx="16961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k</a:t>
            </a:r>
            <a:r>
              <a:rPr lang="en-US" sz="1000" b="1" dirty="0" smtClean="0"/>
              <a:t>=2 </a:t>
            </a:r>
            <a:r>
              <a:rPr lang="en-US" sz="1000" dirty="0"/>
              <a:t>: </a:t>
            </a:r>
            <a:r>
              <a:rPr lang="en-US" sz="1000" dirty="0" err="1" smtClean="0"/>
              <a:t>Enyedi</a:t>
            </a:r>
            <a:r>
              <a:rPr lang="en-US" sz="1000" dirty="0" smtClean="0"/>
              <a:t> 2009-2011 finds 2 maximally-disjoint spanning trees in linear time</a:t>
            </a:r>
          </a:p>
          <a:p>
            <a:r>
              <a:rPr lang="en-US" sz="1000" dirty="0" smtClean="0"/>
              <a:t>(RFC 7811 proposes using this for fast-reroute!)</a:t>
            </a:r>
          </a:p>
          <a:p>
            <a:endParaRPr lang="en-US" sz="1000" b="1" dirty="0"/>
          </a:p>
          <a:p>
            <a:r>
              <a:rPr lang="en-US" sz="1000" b="1" dirty="0" smtClean="0"/>
              <a:t>k</a:t>
            </a:r>
            <a:r>
              <a:rPr lang="en-US" sz="1000" b="1" dirty="0"/>
              <a:t>=3 </a:t>
            </a:r>
            <a:r>
              <a:rPr lang="en-US" sz="1000" dirty="0"/>
              <a:t>: </a:t>
            </a:r>
            <a:r>
              <a:rPr lang="en-US" sz="1000" dirty="0" err="1" smtClean="0"/>
              <a:t>Cheriyan</a:t>
            </a:r>
            <a:r>
              <a:rPr lang="en-US" sz="1000" dirty="0" smtClean="0"/>
              <a:t> 1988 finds 3 independent spanning trees in 3-connected graphs by inducing cycles</a:t>
            </a:r>
          </a:p>
          <a:p>
            <a:pPr marL="171450" indent="-171450">
              <a:buFontTx/>
              <a:buChar char="•"/>
            </a:pPr>
            <a:endParaRPr lang="en-US" sz="1000" dirty="0" smtClean="0"/>
          </a:p>
          <a:p>
            <a:r>
              <a:rPr lang="en-US" sz="1000" b="1" dirty="0"/>
              <a:t>k</a:t>
            </a:r>
            <a:r>
              <a:rPr lang="en-US" sz="1000" b="1" dirty="0" smtClean="0"/>
              <a:t>=4 </a:t>
            </a:r>
            <a:r>
              <a:rPr lang="en-US" sz="1000" dirty="0"/>
              <a:t>: Huck </a:t>
            </a:r>
            <a:r>
              <a:rPr lang="en-US" sz="1000" dirty="0" smtClean="0"/>
              <a:t>1994 find 4 independent spanning trees in planar 4-connected graphs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7983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 animBg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36" y="698220"/>
            <a:ext cx="2077186" cy="6507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03760" y="1393360"/>
            <a:ext cx="3245686" cy="1476544"/>
            <a:chOff x="6437598" y="9403501"/>
            <a:chExt cx="3497716" cy="2158101"/>
          </a:xfrm>
        </p:grpSpPr>
        <p:sp>
          <p:nvSpPr>
            <p:cNvPr id="40" name="Cloud 39"/>
            <p:cNvSpPr/>
            <p:nvPr/>
          </p:nvSpPr>
          <p:spPr>
            <a:xfrm rot="1336444">
              <a:off x="6948237" y="9403501"/>
              <a:ext cx="2714157" cy="2158101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8912" tIns="219456" rIns="438912" bIns="219456" rtlCol="0" anchor="ctr"/>
            <a:lstStyle/>
            <a:p>
              <a:pPr algn="ctr"/>
              <a:endParaRPr lang="en-US" sz="1700" dirty="0"/>
            </a:p>
          </p:txBody>
        </p:sp>
        <p:pic>
          <p:nvPicPr>
            <p:cNvPr id="41" name="Picture 22" descr="http://www.datacenterknowledge.com/wp-content/uploads/2013/06/lulea-network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91293" y="9874489"/>
              <a:ext cx="1640509" cy="901659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6437598" y="10440958"/>
              <a:ext cx="3497716" cy="895187"/>
            </a:xfrm>
            <a:prstGeom prst="rect">
              <a:avLst/>
            </a:prstGeom>
            <a:noFill/>
          </p:spPr>
          <p:txBody>
            <a:bodyPr wrap="square" lIns="438912" tIns="219456" rIns="438912" bIns="219456" rtlCol="0">
              <a:spAutoFit/>
            </a:bodyPr>
            <a:lstStyle/>
            <a:p>
              <a:pPr algn="ctr"/>
              <a:r>
                <a:rPr lang="en-US" sz="1100" b="1" dirty="0"/>
                <a:t>Analytics / Alerting Cloud</a:t>
              </a:r>
            </a:p>
          </p:txBody>
        </p:sp>
      </p:grpSp>
      <p:sp>
        <p:nvSpPr>
          <p:cNvPr id="10" name="Right Arrow 9"/>
          <p:cNvSpPr/>
          <p:nvPr/>
        </p:nvSpPr>
        <p:spPr>
          <a:xfrm>
            <a:off x="4994558" y="1802491"/>
            <a:ext cx="849471" cy="1651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/>
          </a:p>
        </p:txBody>
      </p:sp>
      <p:sp>
        <p:nvSpPr>
          <p:cNvPr id="11" name="Bent Arrow 10"/>
          <p:cNvSpPr/>
          <p:nvPr/>
        </p:nvSpPr>
        <p:spPr>
          <a:xfrm rot="10800000">
            <a:off x="6320394" y="4179375"/>
            <a:ext cx="687419" cy="504672"/>
          </a:xfrm>
          <a:prstGeom prst="bentArrow">
            <a:avLst>
              <a:gd name="adj1" fmla="val 16142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66183" y="3324750"/>
            <a:ext cx="2411473" cy="1053728"/>
            <a:chOff x="7239157" y="12218995"/>
            <a:chExt cx="2598727" cy="1540117"/>
          </a:xfrm>
        </p:grpSpPr>
        <p:sp>
          <p:nvSpPr>
            <p:cNvPr id="38" name="Rectangle 37"/>
            <p:cNvSpPr/>
            <p:nvPr/>
          </p:nvSpPr>
          <p:spPr>
            <a:xfrm>
              <a:off x="7239157" y="12841434"/>
              <a:ext cx="2598727" cy="91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38912" tIns="219456" rIns="438912" bIns="219456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Dispatch Center</a:t>
              </a:r>
            </a:p>
          </p:txBody>
        </p:sp>
        <p:pic>
          <p:nvPicPr>
            <p:cNvPr id="39" name="Picture 24" descr="http://hermes-images.aggrego.com/W1siZiIsImltYWdlcy9yZXNwb25kZXJzX3AwMV9pLU5JTC0wNTAzMjAxMi5qcGciXSxbInAiLCJjb252ZXJ0IiwiLXJlc2l6ZSA3NzB4NDAwIC1zdHJpcCArcmVwYWdlIl1d?sha=7ff44e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49074" y="12218995"/>
              <a:ext cx="1648027" cy="938347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/>
          <p:nvPr/>
        </p:nvGrpSpPr>
        <p:grpSpPr>
          <a:xfrm>
            <a:off x="3052532" y="4206488"/>
            <a:ext cx="3286303" cy="1121603"/>
            <a:chOff x="3362983" y="12538845"/>
            <a:chExt cx="3541488" cy="1639324"/>
          </a:xfrm>
        </p:grpSpPr>
        <p:sp>
          <p:nvSpPr>
            <p:cNvPr id="36" name="Rectangle 35"/>
            <p:cNvSpPr/>
            <p:nvPr/>
          </p:nvSpPr>
          <p:spPr>
            <a:xfrm>
              <a:off x="3362983" y="13260489"/>
              <a:ext cx="3541488" cy="91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38912" tIns="219456" rIns="438912" bIns="219456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First responders arrive</a:t>
              </a:r>
            </a:p>
          </p:txBody>
        </p:sp>
        <p:pic>
          <p:nvPicPr>
            <p:cNvPr id="37" name="Picture 32" descr="http://www.fire-police-ems.com/misc/cfm750.jpg"/>
            <p:cNvPicPr>
              <a:picLocks noChangeAspect="1" noChangeArrowheads="1"/>
            </p:cNvPicPr>
            <p:nvPr/>
          </p:nvPicPr>
          <p:blipFill>
            <a:blip r:embed="rId6" cstate="print"/>
            <a:srcRect t="15075" b="30151"/>
            <a:stretch>
              <a:fillRect/>
            </a:stretch>
          </p:blipFill>
          <p:spPr bwMode="auto">
            <a:xfrm flipH="1">
              <a:off x="3780847" y="12538845"/>
              <a:ext cx="3025630" cy="982142"/>
            </a:xfrm>
            <a:prstGeom prst="rect">
              <a:avLst/>
            </a:prstGeom>
            <a:noFill/>
          </p:spPr>
        </p:pic>
      </p:grpSp>
      <p:sp>
        <p:nvSpPr>
          <p:cNvPr id="34" name="Rectangle 33"/>
          <p:cNvSpPr/>
          <p:nvPr/>
        </p:nvSpPr>
        <p:spPr>
          <a:xfrm>
            <a:off x="2853232" y="2060460"/>
            <a:ext cx="3171185" cy="627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38912" tIns="219456" rIns="438912" bIns="219456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Long-range wireless antenna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32" y="1466422"/>
            <a:ext cx="1008173" cy="802091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 rot="16200000">
            <a:off x="2561848" y="3972628"/>
            <a:ext cx="375999" cy="843726"/>
          </a:xfrm>
          <a:prstGeom prst="bentArrow">
            <a:avLst>
              <a:gd name="adj1" fmla="val 21652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21305" y="2649568"/>
            <a:ext cx="3117529" cy="1451137"/>
            <a:chOff x="3902660" y="11258494"/>
            <a:chExt cx="3359609" cy="2120966"/>
          </a:xfrm>
        </p:grpSpPr>
        <p:grpSp>
          <p:nvGrpSpPr>
            <p:cNvPr id="25" name="Group 24"/>
            <p:cNvGrpSpPr/>
            <p:nvPr/>
          </p:nvGrpSpPr>
          <p:grpSpPr>
            <a:xfrm>
              <a:off x="6418638" y="11648380"/>
              <a:ext cx="843631" cy="539351"/>
              <a:chOff x="5093869" y="11464661"/>
              <a:chExt cx="1211767" cy="644224"/>
            </a:xfrm>
          </p:grpSpPr>
          <p:sp>
            <p:nvSpPr>
              <p:cNvPr id="32" name="Oval Callout 31"/>
              <p:cNvSpPr/>
              <p:nvPr/>
            </p:nvSpPr>
            <p:spPr>
              <a:xfrm>
                <a:off x="5093869" y="11464661"/>
                <a:ext cx="1211767" cy="644224"/>
              </a:xfrm>
              <a:prstGeom prst="wedgeEllipseCallout">
                <a:avLst>
                  <a:gd name="adj1" fmla="val -97618"/>
                  <a:gd name="adj2" fmla="val 6586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48896" y="11513587"/>
                <a:ext cx="711041" cy="483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Yes!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889173" y="11258494"/>
              <a:ext cx="1533844" cy="430267"/>
              <a:chOff x="6146579" y="11557213"/>
              <a:chExt cx="1409690" cy="513930"/>
            </a:xfrm>
          </p:grpSpPr>
          <p:sp>
            <p:nvSpPr>
              <p:cNvPr id="30" name="Oval Callout 29"/>
              <p:cNvSpPr/>
              <p:nvPr/>
            </p:nvSpPr>
            <p:spPr>
              <a:xfrm>
                <a:off x="6146579" y="11557213"/>
                <a:ext cx="1409690" cy="513930"/>
              </a:xfrm>
              <a:prstGeom prst="wedgeEllipseCallout">
                <a:avLst>
                  <a:gd name="adj1" fmla="val 64428"/>
                  <a:gd name="adj2" fmla="val -1199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235248" y="11564716"/>
                <a:ext cx="939760" cy="483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Emergency?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02660" y="11857173"/>
              <a:ext cx="2885030" cy="1522287"/>
              <a:chOff x="3628340" y="11694613"/>
              <a:chExt cx="2885030" cy="1522287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628340" y="12299222"/>
                <a:ext cx="2885030" cy="91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438912" tIns="219456" rIns="438912" bIns="219456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Resident / Caretaker</a:t>
                </a:r>
              </a:p>
            </p:txBody>
          </p:sp>
          <p:pic>
            <p:nvPicPr>
              <p:cNvPr id="29" name="Picture 34" descr="https://encrypted-tbn0.gstatic.com/images?q=tbn:ANd9GcRXZ46qaaIHmWllDUxOg_VJy_6cb9Q4WtISE_hQ4bTMj9vFArBh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553122" y="11694613"/>
                <a:ext cx="908962" cy="77631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957379" y="1754886"/>
            <a:ext cx="2834944" cy="2639217"/>
            <a:chOff x="807561" y="10005762"/>
            <a:chExt cx="3055081" cy="3857450"/>
          </a:xfrm>
        </p:grpSpPr>
        <p:sp>
          <p:nvSpPr>
            <p:cNvPr id="19" name="Rectangle 18"/>
            <p:cNvSpPr/>
            <p:nvPr/>
          </p:nvSpPr>
          <p:spPr>
            <a:xfrm>
              <a:off x="988599" y="12945533"/>
              <a:ext cx="2760441" cy="9176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38912" tIns="219456" rIns="438912" bIns="219456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Resident in distress</a:t>
              </a:r>
            </a:p>
          </p:txBody>
        </p:sp>
        <p:pic>
          <p:nvPicPr>
            <p:cNvPr id="20" name="Picture 16" descr="http://www.petrillolaw.com/assets/slip-and-fall-senior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44504" y="12599322"/>
              <a:ext cx="1265734" cy="543023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807561" y="10182481"/>
              <a:ext cx="3055081" cy="11875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38912" tIns="219456" rIns="438912" bIns="219456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SCALE sends emergency message</a:t>
              </a:r>
            </a:p>
          </p:txBody>
        </p:sp>
        <p:pic>
          <p:nvPicPr>
            <p:cNvPr id="2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26591" y="10005762"/>
              <a:ext cx="393733" cy="435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http://www.dartexcoatings.com/Dartex/media/SiteImages/Interactive%20Nav%20Map/illustration-independent-living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03566" y="11035791"/>
              <a:ext cx="2080822" cy="1427275"/>
            </a:xfrm>
            <a:prstGeom prst="rect">
              <a:avLst/>
            </a:prstGeom>
            <a:noFill/>
          </p:spPr>
        </p:pic>
        <p:sp>
          <p:nvSpPr>
            <p:cNvPr id="21" name="Right Arrow 20"/>
            <p:cNvSpPr/>
            <p:nvPr/>
          </p:nvSpPr>
          <p:spPr>
            <a:xfrm rot="16200000">
              <a:off x="2196898" y="12380712"/>
              <a:ext cx="423344" cy="2643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8912" tIns="219456" rIns="438912" bIns="219456" rtlCol="0" anchor="ctr"/>
            <a:lstStyle/>
            <a:p>
              <a:pPr algn="ctr"/>
              <a:endParaRPr lang="en-US" sz="1700"/>
            </a:p>
          </p:txBody>
        </p:sp>
      </p:grpSp>
      <p:sp>
        <p:nvSpPr>
          <p:cNvPr id="18" name="Lightning Bolt 5"/>
          <p:cNvSpPr/>
          <p:nvPr/>
        </p:nvSpPr>
        <p:spPr>
          <a:xfrm rot="19836466">
            <a:off x="2596791" y="1478268"/>
            <a:ext cx="1635271" cy="47467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7273 w 21600"/>
              <a:gd name="connsiteY0" fmla="*/ 0 h 26145"/>
              <a:gd name="connsiteX1" fmla="*/ 12860 w 21600"/>
              <a:gd name="connsiteY1" fmla="*/ 10625 h 26145"/>
              <a:gd name="connsiteX2" fmla="*/ 11050 w 21600"/>
              <a:gd name="connsiteY2" fmla="*/ 11342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602 w 21600"/>
              <a:gd name="connsiteY9" fmla="*/ 12927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1600"/>
              <a:gd name="connsiteY0" fmla="*/ 0 h 26145"/>
              <a:gd name="connsiteX1" fmla="*/ 12685 w 21600"/>
              <a:gd name="connsiteY1" fmla="*/ 9379 h 26145"/>
              <a:gd name="connsiteX2" fmla="*/ 11050 w 21600"/>
              <a:gd name="connsiteY2" fmla="*/ 11342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602 w 21600"/>
              <a:gd name="connsiteY9" fmla="*/ 12927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1600"/>
              <a:gd name="connsiteY0" fmla="*/ 0 h 26145"/>
              <a:gd name="connsiteX1" fmla="*/ 12685 w 21600"/>
              <a:gd name="connsiteY1" fmla="*/ 9379 h 26145"/>
              <a:gd name="connsiteX2" fmla="*/ 11050 w 21600"/>
              <a:gd name="connsiteY2" fmla="*/ 11342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222 w 21600"/>
              <a:gd name="connsiteY9" fmla="*/ 10288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1600"/>
              <a:gd name="connsiteY0" fmla="*/ 0 h 26145"/>
              <a:gd name="connsiteX1" fmla="*/ 12685 w 21600"/>
              <a:gd name="connsiteY1" fmla="*/ 9379 h 26145"/>
              <a:gd name="connsiteX2" fmla="*/ 10084 w 21600"/>
              <a:gd name="connsiteY2" fmla="*/ 11633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222 w 21600"/>
              <a:gd name="connsiteY9" fmla="*/ 10288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5728"/>
              <a:gd name="connsiteY0" fmla="*/ 0 h 27399"/>
              <a:gd name="connsiteX1" fmla="*/ 12685 w 25728"/>
              <a:gd name="connsiteY1" fmla="*/ 9379 h 27399"/>
              <a:gd name="connsiteX2" fmla="*/ 10084 w 25728"/>
              <a:gd name="connsiteY2" fmla="*/ 11633 h 27399"/>
              <a:gd name="connsiteX3" fmla="*/ 16577 w 25728"/>
              <a:gd name="connsiteY3" fmla="*/ 16552 h 27399"/>
              <a:gd name="connsiteX4" fmla="*/ 14767 w 25728"/>
              <a:gd name="connsiteY4" fmla="*/ 17422 h 27399"/>
              <a:gd name="connsiteX5" fmla="*/ 25728 w 25728"/>
              <a:gd name="connsiteY5" fmla="*/ 27399 h 27399"/>
              <a:gd name="connsiteX6" fmla="*/ 10012 w 25728"/>
              <a:gd name="connsiteY6" fmla="*/ 19460 h 27399"/>
              <a:gd name="connsiteX7" fmla="*/ 12222 w 25728"/>
              <a:gd name="connsiteY7" fmla="*/ 18532 h 27399"/>
              <a:gd name="connsiteX8" fmla="*/ 5022 w 25728"/>
              <a:gd name="connsiteY8" fmla="*/ 14250 h 27399"/>
              <a:gd name="connsiteX9" fmla="*/ 7222 w 25728"/>
              <a:gd name="connsiteY9" fmla="*/ 10288 h 27399"/>
              <a:gd name="connsiteX10" fmla="*/ 0 w 25728"/>
              <a:gd name="connsiteY10" fmla="*/ 8435 h 27399"/>
              <a:gd name="connsiteX11" fmla="*/ 7273 w 25728"/>
              <a:gd name="connsiteY11" fmla="*/ 0 h 27399"/>
              <a:gd name="connsiteX0" fmla="*/ 0 w 26911"/>
              <a:gd name="connsiteY0" fmla="*/ 0 h 40826"/>
              <a:gd name="connsiteX1" fmla="*/ 13868 w 26911"/>
              <a:gd name="connsiteY1" fmla="*/ 22806 h 40826"/>
              <a:gd name="connsiteX2" fmla="*/ 11267 w 26911"/>
              <a:gd name="connsiteY2" fmla="*/ 25060 h 40826"/>
              <a:gd name="connsiteX3" fmla="*/ 17760 w 26911"/>
              <a:gd name="connsiteY3" fmla="*/ 29979 h 40826"/>
              <a:gd name="connsiteX4" fmla="*/ 15950 w 26911"/>
              <a:gd name="connsiteY4" fmla="*/ 30849 h 40826"/>
              <a:gd name="connsiteX5" fmla="*/ 26911 w 26911"/>
              <a:gd name="connsiteY5" fmla="*/ 40826 h 40826"/>
              <a:gd name="connsiteX6" fmla="*/ 11195 w 26911"/>
              <a:gd name="connsiteY6" fmla="*/ 32887 h 40826"/>
              <a:gd name="connsiteX7" fmla="*/ 13405 w 26911"/>
              <a:gd name="connsiteY7" fmla="*/ 31959 h 40826"/>
              <a:gd name="connsiteX8" fmla="*/ 6205 w 26911"/>
              <a:gd name="connsiteY8" fmla="*/ 27677 h 40826"/>
              <a:gd name="connsiteX9" fmla="*/ 8405 w 26911"/>
              <a:gd name="connsiteY9" fmla="*/ 23715 h 40826"/>
              <a:gd name="connsiteX10" fmla="*/ 1183 w 26911"/>
              <a:gd name="connsiteY10" fmla="*/ 21862 h 40826"/>
              <a:gd name="connsiteX11" fmla="*/ 0 w 26911"/>
              <a:gd name="connsiteY11" fmla="*/ 0 h 40826"/>
              <a:gd name="connsiteX0" fmla="*/ 2911 w 29822"/>
              <a:gd name="connsiteY0" fmla="*/ 0 h 40826"/>
              <a:gd name="connsiteX1" fmla="*/ 16779 w 29822"/>
              <a:gd name="connsiteY1" fmla="*/ 22806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9116 w 29822"/>
              <a:gd name="connsiteY8" fmla="*/ 27677 h 40826"/>
              <a:gd name="connsiteX9" fmla="*/ 11316 w 29822"/>
              <a:gd name="connsiteY9" fmla="*/ 2371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6779 w 29822"/>
              <a:gd name="connsiteY1" fmla="*/ 22806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9116 w 29822"/>
              <a:gd name="connsiteY8" fmla="*/ 27677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6779 w 29822"/>
              <a:gd name="connsiteY1" fmla="*/ 22806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2334 w 29822"/>
              <a:gd name="connsiteY2" fmla="*/ 22418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1485 w 29822"/>
              <a:gd name="connsiteY2" fmla="*/ 2183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1485 w 29822"/>
              <a:gd name="connsiteY2" fmla="*/ 21830 h 40826"/>
              <a:gd name="connsiteX3" fmla="*/ 19530 w 29822"/>
              <a:gd name="connsiteY3" fmla="*/ 28291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1485 w 29822"/>
              <a:gd name="connsiteY2" fmla="*/ 21830 h 40826"/>
              <a:gd name="connsiteX3" fmla="*/ 19530 w 29822"/>
              <a:gd name="connsiteY3" fmla="*/ 28291 h 40826"/>
              <a:gd name="connsiteX4" fmla="*/ 17807 w 29822"/>
              <a:gd name="connsiteY4" fmla="*/ 29968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822" h="40826">
                <a:moveTo>
                  <a:pt x="2911" y="0"/>
                </a:moveTo>
                <a:lnTo>
                  <a:pt x="13590" y="17450"/>
                </a:lnTo>
                <a:lnTo>
                  <a:pt x="11485" y="21830"/>
                </a:lnTo>
                <a:lnTo>
                  <a:pt x="19530" y="28291"/>
                </a:lnTo>
                <a:lnTo>
                  <a:pt x="17807" y="29968"/>
                </a:lnTo>
                <a:lnTo>
                  <a:pt x="29822" y="40826"/>
                </a:lnTo>
                <a:lnTo>
                  <a:pt x="14106" y="32887"/>
                </a:lnTo>
                <a:lnTo>
                  <a:pt x="16316" y="31959"/>
                </a:lnTo>
                <a:lnTo>
                  <a:pt x="5136" y="24225"/>
                </a:lnTo>
                <a:lnTo>
                  <a:pt x="7483" y="18065"/>
                </a:lnTo>
                <a:lnTo>
                  <a:pt x="29" y="9177"/>
                </a:lnTo>
                <a:cubicBezTo>
                  <a:pt x="-365" y="1890"/>
                  <a:pt x="3305" y="7287"/>
                  <a:pt x="2911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/>
          </a:p>
        </p:txBody>
      </p:sp>
      <p:sp>
        <p:nvSpPr>
          <p:cNvPr id="8" name="Right Arrow 7"/>
          <p:cNvSpPr/>
          <p:nvPr/>
        </p:nvSpPr>
        <p:spPr>
          <a:xfrm rot="5400000">
            <a:off x="6669651" y="2960112"/>
            <a:ext cx="530191" cy="216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12AA694-00EB-4F4B-AABB-6F50FB178914}" type="slidenum">
              <a:rPr lang="en-US" smtClean="0"/>
              <a:t>4</a:t>
            </a:fld>
            <a:endParaRPr lang="en-US" dirty="0"/>
          </a:p>
        </p:txBody>
      </p:sp>
      <p:pic>
        <p:nvPicPr>
          <p:cNvPr id="44" name="Picture 43" descr="20140625_170813 (2)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9" y="2579901"/>
            <a:ext cx="1141635" cy="728100"/>
          </a:xfrm>
          <a:prstGeom prst="rect">
            <a:avLst/>
          </a:prstGeom>
        </p:spPr>
      </p:pic>
      <p:pic>
        <p:nvPicPr>
          <p:cNvPr id="45" name="Picture 44" descr="20140605_19260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9" y="1299302"/>
            <a:ext cx="1430463" cy="832593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4558469" y="252047"/>
            <a:ext cx="4409553" cy="9631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“Democratizing safety by bringing the Internet of Things (</a:t>
            </a:r>
            <a:r>
              <a:rPr lang="en-US" sz="1500" i="1" dirty="0" err="1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IoT</a:t>
            </a:r>
            <a:r>
              <a:rPr lang="en-US" sz="1500" i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) to everyone”</a:t>
            </a:r>
            <a:endParaRPr lang="en-US" sz="1500" dirty="0"/>
          </a:p>
        </p:txBody>
      </p:sp>
      <p:pic>
        <p:nvPicPr>
          <p:cNvPr id="47" name="Picture 46" descr="scale_logo_final_big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7" b="16513"/>
          <a:stretch/>
        </p:blipFill>
        <p:spPr>
          <a:xfrm>
            <a:off x="378802" y="252043"/>
            <a:ext cx="3240307" cy="855620"/>
          </a:xfrm>
          <a:prstGeom prst="rect">
            <a:avLst/>
          </a:prstGeom>
        </p:spPr>
      </p:pic>
      <p:pic>
        <p:nvPicPr>
          <p:cNvPr id="50" name="Content Placeholder 3" descr="Screen Shot 2014-06-09 at 2.36.02 AM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5" b="14565"/>
          <a:stretch/>
        </p:blipFill>
        <p:spPr>
          <a:xfrm>
            <a:off x="7611027" y="3206256"/>
            <a:ext cx="1424180" cy="825611"/>
          </a:xfrm>
          <a:prstGeom prst="rect">
            <a:avLst/>
          </a:prstGeom>
          <a:effectLst>
            <a:glow rad="101600">
              <a:schemeClr val="accent5">
                <a:lumMod val="60000"/>
                <a:lumOff val="40000"/>
                <a:alpha val="75000"/>
              </a:schemeClr>
            </a:glow>
            <a:softEdge rad="25400"/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/>
          <a:srcRect l="31573" t="16036" r="37204" b="15698"/>
          <a:stretch/>
        </p:blipFill>
        <p:spPr>
          <a:xfrm>
            <a:off x="3001338" y="3260996"/>
            <a:ext cx="450864" cy="492894"/>
          </a:xfrm>
          <a:prstGeom prst="rect">
            <a:avLst/>
          </a:prstGeom>
        </p:spPr>
      </p:pic>
      <p:pic>
        <p:nvPicPr>
          <p:cNvPr id="53" name="Picture 52" descr="biobright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09" y="4125063"/>
            <a:ext cx="580382" cy="806616"/>
          </a:xfrm>
          <a:prstGeom prst="rect">
            <a:avLst/>
          </a:prstGeom>
        </p:spPr>
      </p:pic>
      <p:pic>
        <p:nvPicPr>
          <p:cNvPr id="54" name="Picture 53" descr="IB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27" y="2131895"/>
            <a:ext cx="1008173" cy="756130"/>
          </a:xfrm>
          <a:prstGeom prst="rect">
            <a:avLst/>
          </a:prstGeom>
        </p:spPr>
      </p:pic>
      <p:pic>
        <p:nvPicPr>
          <p:cNvPr id="55" name="Picture 54" descr="MIT-logo-red-gray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46" y="4345558"/>
            <a:ext cx="641350" cy="338490"/>
          </a:xfrm>
          <a:prstGeom prst="rect">
            <a:avLst/>
          </a:prstGeom>
        </p:spPr>
      </p:pic>
      <p:pic>
        <p:nvPicPr>
          <p:cNvPr id="56" name="Picture 55" descr="SIGFOX_logo_RVB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60" y="1393855"/>
            <a:ext cx="999690" cy="269408"/>
          </a:xfrm>
          <a:prstGeom prst="rect">
            <a:avLst/>
          </a:prstGeom>
        </p:spPr>
      </p:pic>
      <p:pic>
        <p:nvPicPr>
          <p:cNvPr id="57" name="Picture 56" descr="twili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12" y="3352121"/>
            <a:ext cx="1125372" cy="375124"/>
          </a:xfrm>
          <a:prstGeom prst="rect">
            <a:avLst/>
          </a:prstGeom>
        </p:spPr>
      </p:pic>
      <p:pic>
        <p:nvPicPr>
          <p:cNvPr id="58" name="Picture 57" descr="senseware_RGBA_800px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9" y="4378478"/>
            <a:ext cx="1920489" cy="211254"/>
          </a:xfrm>
          <a:prstGeom prst="rect">
            <a:avLst/>
          </a:prstGeom>
        </p:spPr>
      </p:pic>
      <p:pic>
        <p:nvPicPr>
          <p:cNvPr id="59" name="Picture 58" descr="ucirvine_07_hor_289.jp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63" b="-12053"/>
          <a:stretch/>
        </p:blipFill>
        <p:spPr>
          <a:xfrm>
            <a:off x="326172" y="2215890"/>
            <a:ext cx="1119201" cy="272217"/>
          </a:xfrm>
          <a:prstGeom prst="rect">
            <a:avLst/>
          </a:prstGeom>
        </p:spPr>
      </p:pic>
      <p:pic>
        <p:nvPicPr>
          <p:cNvPr id="61" name="Picture 60" descr="moco_seal.pd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34" y="664372"/>
            <a:ext cx="635490" cy="8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34" grpId="0"/>
      <p:bldP spid="15" grpId="0" animBg="1"/>
      <p:bldP spid="15" grpId="1" animBg="1"/>
      <p:bldP spid="18" grpId="0" animBg="1"/>
      <p:bldP spid="8" grpId="0" animBg="1"/>
      <p:bldP spid="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8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MDMT-Selection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61" y="1063229"/>
            <a:ext cx="4717078" cy="34558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3081" y="3176566"/>
            <a:ext cx="851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(rate </a:t>
            </a:r>
            <a:r>
              <a:rPr lang="en-US" sz="1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of alert delivery to </a:t>
            </a:r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subscribers)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796270" y="1666700"/>
            <a:ext cx="246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</a:t>
            </a:r>
            <a:r>
              <a:rPr lang="en-US" sz="12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ax-link-importance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 &gt; 2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67992" y="1639238"/>
            <a:ext cx="3641036" cy="777194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96270" y="1712185"/>
            <a:ext cx="2380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State-aware heuristics better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94452" y="1633580"/>
            <a:ext cx="4117548" cy="1167541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1" grpId="1"/>
      <p:bldP spid="16" grpId="0" animBg="1"/>
      <p:bldP spid="1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8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Overhead Improvement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3" y="1063229"/>
            <a:ext cx="4717078" cy="34558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34573" y="1679535"/>
            <a:ext cx="139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Ride-D multicast improves overhead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22098" y="1093709"/>
            <a:ext cx="3562865" cy="585826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58506" y="1755686"/>
            <a:ext cx="187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Resilience holds with increasing subscribers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 rot="360668">
            <a:off x="4750489" y="3468229"/>
            <a:ext cx="158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More subscribers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Wingdings"/>
              </a:rPr>
              <a:t> more improvement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 rot="639801">
            <a:off x="2897203" y="3088470"/>
            <a:ext cx="3641036" cy="73688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627369" y="1795416"/>
            <a:ext cx="4008394" cy="887158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7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1" grpId="0"/>
      <p:bldP spid="12" grpId="0"/>
      <p:bldP spid="12" grpId="1"/>
      <p:bldP spid="14" grpId="0" animBg="1"/>
      <p:bldP spid="14" grpId="1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285425"/>
            <a:ext cx="4040188" cy="47982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765247"/>
            <a:ext cx="4040188" cy="38293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demonstrated Ride: a Resilient </a:t>
            </a:r>
            <a:r>
              <a:rPr lang="en-US" dirty="0" err="1" smtClean="0"/>
              <a:t>IoT</a:t>
            </a:r>
            <a:r>
              <a:rPr lang="en-US" dirty="0" smtClean="0"/>
              <a:t> Data </a:t>
            </a:r>
            <a:r>
              <a:rPr lang="en-US" dirty="0"/>
              <a:t>E</a:t>
            </a:r>
            <a:r>
              <a:rPr lang="en-US" dirty="0" smtClean="0"/>
              <a:t>xchange middleware</a:t>
            </a:r>
          </a:p>
          <a:p>
            <a:pPr marL="466725" lvl="1"/>
            <a:r>
              <a:rPr lang="en-US" dirty="0" smtClean="0"/>
              <a:t>Adapts to cloud disruptions and local failures using SDN and edge resources</a:t>
            </a:r>
          </a:p>
          <a:p>
            <a:pPr marL="466725" lvl="1"/>
            <a:r>
              <a:rPr lang="en-US" dirty="0" smtClean="0"/>
              <a:t>Avoids </a:t>
            </a:r>
            <a:r>
              <a:rPr lang="en-US" dirty="0"/>
              <a:t>over-</a:t>
            </a:r>
            <a:r>
              <a:rPr lang="en-US" dirty="0" smtClean="0"/>
              <a:t>burdening constrained </a:t>
            </a:r>
            <a:r>
              <a:rPr lang="en-US" dirty="0" err="1"/>
              <a:t>IoT</a:t>
            </a:r>
            <a:r>
              <a:rPr lang="en-US" dirty="0"/>
              <a:t> devices</a:t>
            </a:r>
          </a:p>
          <a:p>
            <a:pPr marL="466725" lvl="1"/>
            <a:r>
              <a:rPr lang="en-US" dirty="0" smtClean="0"/>
              <a:t>Practical feasibility study </a:t>
            </a:r>
            <a:endParaRPr lang="en-US" dirty="0"/>
          </a:p>
          <a:p>
            <a:r>
              <a:rPr lang="en-US" dirty="0" smtClean="0"/>
              <a:t>Ride shows promise; much more to explore!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285425"/>
            <a:ext cx="4041775" cy="479822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8" y="765247"/>
            <a:ext cx="4041775" cy="382937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Ride-C: Data collection</a:t>
            </a:r>
          </a:p>
          <a:p>
            <a:pPr marL="458788" lvl="1"/>
            <a:r>
              <a:rPr lang="en-US" dirty="0"/>
              <a:t>Improve SDN fail-over time.</a:t>
            </a:r>
          </a:p>
          <a:p>
            <a:pPr marL="458788" lvl="1"/>
            <a:r>
              <a:rPr lang="en-US" dirty="0" smtClean="0"/>
              <a:t>Intelligently split data across multiple cloud data paths.</a:t>
            </a:r>
          </a:p>
          <a:p>
            <a:pPr marL="458788" lvl="1"/>
            <a:r>
              <a:rPr lang="en-US" dirty="0" smtClean="0"/>
              <a:t>Currently-functional topology estimation via dynamic routes using </a:t>
            </a:r>
            <a:r>
              <a:rPr lang="en-US" i="1" dirty="0" smtClean="0"/>
              <a:t>packet tagging</a:t>
            </a:r>
            <a:r>
              <a:rPr lang="en-US" dirty="0" smtClean="0"/>
              <a:t> (e.g. </a:t>
            </a:r>
            <a:r>
              <a:rPr lang="en-US" dirty="0" err="1" smtClean="0"/>
              <a:t>Gyllstrom</a:t>
            </a:r>
            <a:r>
              <a:rPr lang="en-US" dirty="0" smtClean="0"/>
              <a:t> 2014)</a:t>
            </a:r>
          </a:p>
          <a:p>
            <a:pPr marL="58738"/>
            <a:r>
              <a:rPr lang="en-US" dirty="0" smtClean="0"/>
              <a:t>Ride-D: Alert dissemination</a:t>
            </a:r>
          </a:p>
          <a:p>
            <a:pPr marL="458788" lvl="1"/>
            <a:r>
              <a:rPr lang="en-US" dirty="0" smtClean="0"/>
              <a:t>Adaptively re-transmit by gathering further network state from alert responses (ACKs)</a:t>
            </a:r>
          </a:p>
          <a:p>
            <a:pPr marL="458788" lvl="1"/>
            <a:r>
              <a:rPr lang="en-US" dirty="0" smtClean="0"/>
              <a:t>Integrating P2P-style resilient application-layer multicast to forward alerts between subscribers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4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ontent Placeholder 6" descr="geo overlay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8" t="16827" r="8468" b="26393"/>
          <a:stretch/>
        </p:blipFill>
        <p:spPr>
          <a:xfrm>
            <a:off x="5627256" y="937235"/>
            <a:ext cx="780573" cy="415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9" name="Rectangle 48"/>
          <p:cNvSpPr/>
          <p:nvPr/>
        </p:nvSpPr>
        <p:spPr>
          <a:xfrm rot="16200000">
            <a:off x="7074529" y="-150428"/>
            <a:ext cx="95344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16200000">
            <a:off x="5999662" y="2134140"/>
            <a:ext cx="308912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 rot="16200000">
            <a:off x="7132740" y="3263999"/>
            <a:ext cx="883087" cy="18389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646325" y="1609040"/>
            <a:ext cx="4314126" cy="21120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2399260" y="1512842"/>
            <a:ext cx="4295184" cy="228550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 rot="16200000">
            <a:off x="2685657" y="-1178708"/>
            <a:ext cx="880139" cy="48900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Rectangle 261"/>
          <p:cNvSpPr/>
          <p:nvPr/>
        </p:nvSpPr>
        <p:spPr>
          <a:xfrm rot="16200000">
            <a:off x="3069490" y="2215220"/>
            <a:ext cx="2928582" cy="20739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14" y="-854471"/>
            <a:ext cx="8229600" cy="857250"/>
          </a:xfrm>
        </p:spPr>
        <p:txBody>
          <a:bodyPr/>
          <a:lstStyle/>
          <a:p>
            <a:r>
              <a:rPr lang="en-US" dirty="0" smtClean="0"/>
              <a:t>Proposed Middleware Architecture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3511" y="517762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Devices</a:t>
            </a: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04101" y="508000"/>
            <a:ext cx="228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DX Middleware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98110" y="891390"/>
            <a:ext cx="1833780" cy="499471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78795" y="867641"/>
            <a:ext cx="185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Geo-diverse multi-path</a:t>
            </a:r>
          </a:p>
          <a:p>
            <a:pPr algn="ctr"/>
            <a:r>
              <a:rPr lang="en-US" sz="1400" dirty="0" smtClean="0"/>
              <a:t>Routing (</a:t>
            </a:r>
            <a:r>
              <a:rPr lang="en-US" sz="1400" dirty="0" err="1" smtClean="0"/>
              <a:t>GeoCRON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91" name="Curved Connector 82"/>
          <p:cNvCxnSpPr>
            <a:stCxn id="89" idx="0"/>
            <a:endCxn id="37" idx="2"/>
          </p:cNvCxnSpPr>
          <p:nvPr/>
        </p:nvCxnSpPr>
        <p:spPr>
          <a:xfrm rot="5400000" flipH="1" flipV="1">
            <a:off x="4258859" y="1637551"/>
            <a:ext cx="496265" cy="2887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Rounded Rectangle 195"/>
          <p:cNvSpPr/>
          <p:nvPr/>
        </p:nvSpPr>
        <p:spPr>
          <a:xfrm>
            <a:off x="6804881" y="3826029"/>
            <a:ext cx="1447825" cy="734644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804393" y="3822009"/>
            <a:ext cx="1455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Building Management System Interface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2710291" y="879813"/>
            <a:ext cx="83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Seismic “pick”</a:t>
            </a:r>
            <a:endParaRPr lang="en-US" sz="1200" dirty="0"/>
          </a:p>
        </p:txBody>
      </p:sp>
      <p:sp>
        <p:nvSpPr>
          <p:cNvPr id="265" name="TextBox 264"/>
          <p:cNvSpPr txBox="1"/>
          <p:nvPr/>
        </p:nvSpPr>
        <p:spPr>
          <a:xfrm>
            <a:off x="2710291" y="1390862"/>
            <a:ext cx="2860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Resilient     Overlay      Networks</a:t>
            </a:r>
          </a:p>
        </p:txBody>
      </p:sp>
      <p:sp>
        <p:nvSpPr>
          <p:cNvPr id="315" name="Rectangle 314"/>
          <p:cNvSpPr/>
          <p:nvPr/>
        </p:nvSpPr>
        <p:spPr>
          <a:xfrm rot="16200000">
            <a:off x="7361323" y="200238"/>
            <a:ext cx="425926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54807" y="516271"/>
            <a:ext cx="1838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Cloud Services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24030" y="977876"/>
            <a:ext cx="1328676" cy="313576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24030" y="983675"/>
            <a:ext cx="1335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Analytics</a:t>
            </a:r>
          </a:p>
        </p:txBody>
      </p:sp>
      <p:cxnSp>
        <p:nvCxnSpPr>
          <p:cNvPr id="44" name="Curved Connector 82"/>
          <p:cNvCxnSpPr>
            <a:stCxn id="36" idx="3"/>
            <a:endCxn id="34" idx="1"/>
          </p:cNvCxnSpPr>
          <p:nvPr/>
        </p:nvCxnSpPr>
        <p:spPr>
          <a:xfrm flipV="1">
            <a:off x="5431890" y="1134664"/>
            <a:ext cx="1492140" cy="64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urved Connector 82"/>
          <p:cNvCxnSpPr>
            <a:endCxn id="35" idx="1"/>
          </p:cNvCxnSpPr>
          <p:nvPr/>
        </p:nvCxnSpPr>
        <p:spPr>
          <a:xfrm flipV="1">
            <a:off x="5438075" y="1137564"/>
            <a:ext cx="1485955" cy="1559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urved Connector 82"/>
          <p:cNvCxnSpPr/>
          <p:nvPr/>
        </p:nvCxnSpPr>
        <p:spPr>
          <a:xfrm>
            <a:off x="5444260" y="983675"/>
            <a:ext cx="1485955" cy="156789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 rot="16200000">
            <a:off x="7325750" y="1480870"/>
            <a:ext cx="497072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654805" y="1752299"/>
            <a:ext cx="183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Edge Services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827475" y="2238646"/>
            <a:ext cx="1433961" cy="30526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27520" y="2236131"/>
            <a:ext cx="1441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Backup analytics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5638512" y="2360037"/>
            <a:ext cx="73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</a:t>
            </a:r>
            <a:endParaRPr lang="en-US" sz="1200" dirty="0"/>
          </a:p>
        </p:txBody>
      </p:sp>
      <p:cxnSp>
        <p:nvCxnSpPr>
          <p:cNvPr id="166" name="Curved Connector 82"/>
          <p:cNvCxnSpPr>
            <a:stCxn id="144" idx="3"/>
            <a:endCxn id="35" idx="3"/>
          </p:cNvCxnSpPr>
          <p:nvPr/>
        </p:nvCxnSpPr>
        <p:spPr>
          <a:xfrm flipH="1" flipV="1">
            <a:off x="8259734" y="1137564"/>
            <a:ext cx="9332" cy="2004871"/>
          </a:xfrm>
          <a:prstGeom prst="bentConnector3">
            <a:avLst>
              <a:gd name="adj1" fmla="val -3538363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 rot="16200000">
            <a:off x="31308" y="2159203"/>
            <a:ext cx="3050881" cy="17520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45685" y="1231700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76358" y="1291452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8751" y="1351688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444" y="1460874"/>
            <a:ext cx="103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Producers</a:t>
            </a:r>
            <a:endParaRPr lang="en-US" sz="1400" dirty="0"/>
          </a:p>
        </p:txBody>
      </p:sp>
      <p:cxnSp>
        <p:nvCxnSpPr>
          <p:cNvPr id="75" name="Curved Connector 82"/>
          <p:cNvCxnSpPr>
            <a:stCxn id="10" idx="3"/>
            <a:endCxn id="37" idx="1"/>
          </p:cNvCxnSpPr>
          <p:nvPr/>
        </p:nvCxnSpPr>
        <p:spPr>
          <a:xfrm flipV="1">
            <a:off x="2174781" y="1129251"/>
            <a:ext cx="1404014" cy="380540"/>
          </a:xfrm>
          <a:prstGeom prst="bentConnector3">
            <a:avLst>
              <a:gd name="adj1" fmla="val 37698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515960" y="3183096"/>
            <a:ext cx="96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Prioritized subscription</a:t>
            </a:r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2566762" y="1858774"/>
            <a:ext cx="83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Ride</a:t>
            </a:r>
            <a:endParaRPr lang="en-US" sz="1200" dirty="0"/>
          </a:p>
          <a:p>
            <a:pPr algn="ctr"/>
            <a:r>
              <a:rPr lang="en-US" sz="1200" dirty="0"/>
              <a:t>d</a:t>
            </a:r>
            <a:r>
              <a:rPr lang="en-US" sz="1200" dirty="0" smtClean="0"/>
              <a:t>ata collection</a:t>
            </a:r>
            <a:endParaRPr lang="en-US" sz="1200" dirty="0"/>
          </a:p>
        </p:txBody>
      </p:sp>
      <p:sp>
        <p:nvSpPr>
          <p:cNvPr id="320" name="TextBox 319"/>
          <p:cNvSpPr txBox="1"/>
          <p:nvPr/>
        </p:nvSpPr>
        <p:spPr>
          <a:xfrm>
            <a:off x="5689603" y="4034644"/>
            <a:ext cx="73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Differen-tiated</a:t>
            </a:r>
            <a:r>
              <a:rPr lang="en-US" sz="1200" dirty="0" smtClean="0"/>
              <a:t> info flow</a:t>
            </a:r>
            <a:endParaRPr lang="en-US" sz="1200" dirty="0"/>
          </a:p>
        </p:txBody>
      </p:sp>
      <p:sp>
        <p:nvSpPr>
          <p:cNvPr id="322" name="Rectangle 321"/>
          <p:cNvSpPr/>
          <p:nvPr/>
        </p:nvSpPr>
        <p:spPr>
          <a:xfrm rot="16200000">
            <a:off x="7163244" y="2285725"/>
            <a:ext cx="822079" cy="1838957"/>
          </a:xfrm>
          <a:prstGeom prst="rect">
            <a:avLst/>
          </a:prstGeom>
          <a:solidFill>
            <a:srgbClr val="D7E4BD"/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ounded Rectangle 143"/>
          <p:cNvSpPr/>
          <p:nvPr/>
        </p:nvSpPr>
        <p:spPr>
          <a:xfrm>
            <a:off x="6805575" y="2869986"/>
            <a:ext cx="1463491" cy="54489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804393" y="2867472"/>
            <a:ext cx="146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 Data Exchange</a:t>
            </a:r>
          </a:p>
        </p:txBody>
      </p:sp>
      <p:cxnSp>
        <p:nvCxnSpPr>
          <p:cNvPr id="305" name="Curved Connector 82"/>
          <p:cNvCxnSpPr>
            <a:stCxn id="145" idx="3"/>
            <a:endCxn id="68" idx="3"/>
          </p:cNvCxnSpPr>
          <p:nvPr/>
        </p:nvCxnSpPr>
        <p:spPr>
          <a:xfrm flipV="1">
            <a:off x="8269066" y="2390020"/>
            <a:ext cx="12700" cy="739062"/>
          </a:xfrm>
          <a:prstGeom prst="bentConnector3">
            <a:avLst>
              <a:gd name="adj1" fmla="val 180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7609635" y="3378027"/>
            <a:ext cx="1044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IoT</a:t>
            </a:r>
            <a:r>
              <a:rPr lang="en-US" sz="1200" dirty="0" smtClean="0"/>
              <a:t>   data</a:t>
            </a:r>
            <a:endParaRPr lang="en-US" sz="1200" dirty="0"/>
          </a:p>
        </p:txBody>
      </p:sp>
      <p:cxnSp>
        <p:nvCxnSpPr>
          <p:cNvPr id="200" name="Curved Connector 82"/>
          <p:cNvCxnSpPr>
            <a:stCxn id="197" idx="0"/>
            <a:endCxn id="145" idx="2"/>
          </p:cNvCxnSpPr>
          <p:nvPr/>
        </p:nvCxnSpPr>
        <p:spPr>
          <a:xfrm rot="5400000" flipH="1" flipV="1">
            <a:off x="7318774" y="3604054"/>
            <a:ext cx="431317" cy="4595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Rectangle 335"/>
          <p:cNvSpPr/>
          <p:nvPr/>
        </p:nvSpPr>
        <p:spPr>
          <a:xfrm rot="16200000">
            <a:off x="970492" y="2430236"/>
            <a:ext cx="1173124" cy="1610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238599" y="3327993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169272" y="3387745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91665" y="3447981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49551" y="3557167"/>
            <a:ext cx="112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Consumers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763053" y="2755729"/>
            <a:ext cx="10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 subscription</a:t>
            </a:r>
            <a:endParaRPr lang="en-US" sz="1200" dirty="0"/>
          </a:p>
        </p:txBody>
      </p:sp>
      <p:cxnSp>
        <p:nvCxnSpPr>
          <p:cNvPr id="147" name="Curved Connector 82"/>
          <p:cNvCxnSpPr>
            <a:stCxn id="53" idx="3"/>
            <a:endCxn id="145" idx="1"/>
          </p:cNvCxnSpPr>
          <p:nvPr/>
        </p:nvCxnSpPr>
        <p:spPr>
          <a:xfrm flipV="1">
            <a:off x="2267695" y="3129082"/>
            <a:ext cx="4536698" cy="477002"/>
          </a:xfrm>
          <a:prstGeom prst="bentConnector3">
            <a:avLst>
              <a:gd name="adj1" fmla="val 82473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3" name="Rounded Rectangle 312"/>
          <p:cNvSpPr/>
          <p:nvPr/>
        </p:nvSpPr>
        <p:spPr>
          <a:xfrm>
            <a:off x="3608772" y="3431332"/>
            <a:ext cx="1877740" cy="1203851"/>
          </a:xfrm>
          <a:prstGeom prst="roundRect">
            <a:avLst/>
          </a:prstGeom>
          <a:solidFill>
            <a:srgbClr val="D7E4BD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3784976" y="3434158"/>
            <a:ext cx="1455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FireDeX</a:t>
            </a:r>
            <a:endParaRPr lang="en-US" sz="1400" dirty="0" smtClean="0"/>
          </a:p>
        </p:txBody>
      </p:sp>
      <p:sp>
        <p:nvSpPr>
          <p:cNvPr id="102" name="Rounded Rectangle 101"/>
          <p:cNvSpPr/>
          <p:nvPr/>
        </p:nvSpPr>
        <p:spPr>
          <a:xfrm>
            <a:off x="3929894" y="4263738"/>
            <a:ext cx="1233916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21315" y="4239988"/>
            <a:ext cx="125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BW Allocation</a:t>
            </a:r>
            <a:endParaRPr lang="en-US" sz="1400" dirty="0"/>
          </a:p>
        </p:txBody>
      </p:sp>
      <p:sp>
        <p:nvSpPr>
          <p:cNvPr id="104" name="Rounded Rectangle 103"/>
          <p:cNvSpPr/>
          <p:nvPr/>
        </p:nvSpPr>
        <p:spPr>
          <a:xfrm>
            <a:off x="3919734" y="3771660"/>
            <a:ext cx="1233916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911155" y="3747910"/>
            <a:ext cx="125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Prioritization</a:t>
            </a:r>
            <a:endParaRPr lang="en-US" sz="1400" dirty="0"/>
          </a:p>
        </p:txBody>
      </p:sp>
      <p:cxnSp>
        <p:nvCxnSpPr>
          <p:cNvPr id="106" name="Curved Connector 82"/>
          <p:cNvCxnSpPr>
            <a:stCxn id="103" idx="0"/>
            <a:endCxn id="105" idx="2"/>
          </p:cNvCxnSpPr>
          <p:nvPr/>
        </p:nvCxnSpPr>
        <p:spPr>
          <a:xfrm rot="16200000" flipV="1">
            <a:off x="4449623" y="4142758"/>
            <a:ext cx="184301" cy="10160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urved Connector 82"/>
          <p:cNvCxnSpPr>
            <a:endCxn id="103" idx="3"/>
          </p:cNvCxnSpPr>
          <p:nvPr/>
        </p:nvCxnSpPr>
        <p:spPr>
          <a:xfrm flipH="1">
            <a:off x="5172390" y="3414883"/>
            <a:ext cx="1939610" cy="978994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82"/>
          <p:cNvCxnSpPr>
            <a:stCxn id="105" idx="1"/>
            <a:endCxn id="55" idx="2"/>
          </p:cNvCxnSpPr>
          <p:nvPr/>
        </p:nvCxnSpPr>
        <p:spPr>
          <a:xfrm rot="10800000" flipV="1">
            <a:off x="1606213" y="3901799"/>
            <a:ext cx="2304942" cy="102364"/>
          </a:xfrm>
          <a:prstGeom prst="bentConnector4">
            <a:avLst>
              <a:gd name="adj1" fmla="val 38838"/>
              <a:gd name="adj2" fmla="val 37365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9" name="Rounded Rectangle 338"/>
          <p:cNvSpPr/>
          <p:nvPr/>
        </p:nvSpPr>
        <p:spPr>
          <a:xfrm>
            <a:off x="3608771" y="1865659"/>
            <a:ext cx="1877740" cy="1267934"/>
          </a:xfrm>
          <a:prstGeom prst="roundRect">
            <a:avLst/>
          </a:prstGeom>
          <a:solidFill>
            <a:srgbClr val="D7E4BD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3421120" y="1908034"/>
            <a:ext cx="8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Ride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815457" y="2738252"/>
            <a:ext cx="1455482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84977" y="2714502"/>
            <a:ext cx="151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Diverse multicast</a:t>
            </a:r>
            <a:endParaRPr lang="en-US" sz="14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4107116" y="1865658"/>
            <a:ext cx="802640" cy="829577"/>
            <a:chOff x="4165600" y="1570926"/>
            <a:chExt cx="802640" cy="829577"/>
          </a:xfrm>
        </p:grpSpPr>
        <p:sp useBgFill="1">
          <p:nvSpPr>
            <p:cNvPr id="79" name="Diamond 78"/>
            <p:cNvSpPr/>
            <p:nvPr/>
          </p:nvSpPr>
          <p:spPr>
            <a:xfrm>
              <a:off x="4165600" y="1570926"/>
              <a:ext cx="802640" cy="829577"/>
            </a:xfrm>
            <a:prstGeom prst="diamond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51263" y="1592394"/>
              <a:ext cx="6255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loud</a:t>
              </a:r>
            </a:p>
            <a:p>
              <a:pPr algn="ctr"/>
              <a:r>
                <a:rPr lang="en-US" sz="1400" dirty="0"/>
                <a:t>u</a:t>
              </a:r>
              <a:r>
                <a:rPr lang="en-US" sz="1400" dirty="0" smtClean="0"/>
                <a:t>p?</a:t>
              </a:r>
              <a:endParaRPr lang="en-US" sz="1400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4016657" y="1824013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Yes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4909756" y="2260126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</a:t>
            </a:r>
            <a:endParaRPr lang="en-US" sz="1200" dirty="0"/>
          </a:p>
        </p:txBody>
      </p:sp>
      <p:sp>
        <p:nvSpPr>
          <p:cNvPr id="263" name="TextBox 262"/>
          <p:cNvSpPr txBox="1"/>
          <p:nvPr/>
        </p:nvSpPr>
        <p:spPr>
          <a:xfrm>
            <a:off x="4227478" y="3109427"/>
            <a:ext cx="62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5496671" y="1445055"/>
            <a:ext cx="151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Ride  overlay probe</a:t>
            </a:r>
            <a:endParaRPr lang="en-US" sz="1200" dirty="0"/>
          </a:p>
        </p:txBody>
      </p:sp>
      <p:cxnSp>
        <p:nvCxnSpPr>
          <p:cNvPr id="65" name="Curved Connector 82"/>
          <p:cNvCxnSpPr>
            <a:stCxn id="56" idx="1"/>
          </p:cNvCxnSpPr>
          <p:nvPr/>
        </p:nvCxnSpPr>
        <p:spPr>
          <a:xfrm rot="10800000" flipH="1">
            <a:off x="1049551" y="2755730"/>
            <a:ext cx="2765906" cy="955327"/>
          </a:xfrm>
          <a:prstGeom prst="bentConnector3">
            <a:avLst>
              <a:gd name="adj1" fmla="val -826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82"/>
          <p:cNvCxnSpPr>
            <a:stCxn id="79" idx="3"/>
            <a:endCxn id="68" idx="1"/>
          </p:cNvCxnSpPr>
          <p:nvPr/>
        </p:nvCxnSpPr>
        <p:spPr>
          <a:xfrm>
            <a:off x="4909756" y="2280447"/>
            <a:ext cx="1917764" cy="109573"/>
          </a:xfrm>
          <a:prstGeom prst="bentConnector3">
            <a:avLst>
              <a:gd name="adj1" fmla="val 57417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urved Connector 82"/>
          <p:cNvCxnSpPr>
            <a:stCxn id="12" idx="2"/>
            <a:endCxn id="79" idx="1"/>
          </p:cNvCxnSpPr>
          <p:nvPr/>
        </p:nvCxnSpPr>
        <p:spPr>
          <a:xfrm rot="16200000" flipH="1">
            <a:off x="2623919" y="797249"/>
            <a:ext cx="372577" cy="2593817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urved Connector 82"/>
          <p:cNvCxnSpPr>
            <a:endCxn id="235" idx="2"/>
          </p:cNvCxnSpPr>
          <p:nvPr/>
        </p:nvCxnSpPr>
        <p:spPr>
          <a:xfrm flipV="1">
            <a:off x="4704080" y="1352456"/>
            <a:ext cx="1313463" cy="738396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82"/>
          <p:cNvCxnSpPr>
            <a:stCxn id="64" idx="1"/>
            <a:endCxn id="53" idx="0"/>
          </p:cNvCxnSpPr>
          <p:nvPr/>
        </p:nvCxnSpPr>
        <p:spPr>
          <a:xfrm rot="10800000" flipV="1">
            <a:off x="1753147" y="2868391"/>
            <a:ext cx="2031830" cy="459602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82"/>
          <p:cNvCxnSpPr>
            <a:stCxn id="67" idx="2"/>
            <a:endCxn id="64" idx="3"/>
          </p:cNvCxnSpPr>
          <p:nvPr/>
        </p:nvCxnSpPr>
        <p:spPr>
          <a:xfrm flipH="1">
            <a:off x="5300917" y="2543908"/>
            <a:ext cx="2243539" cy="32448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587584" y="3619145"/>
            <a:ext cx="189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How to balance needs of multiple emergency apps?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How to handle evolving scenarios &amp; conditions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?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6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94" grpId="0" animBg="1"/>
      <p:bldP spid="262" grpId="0" animBg="1"/>
      <p:bldP spid="36" grpId="0" animBg="1"/>
      <p:bldP spid="37" grpId="0"/>
      <p:bldP spid="196" grpId="0" animBg="1"/>
      <p:bldP spid="197" grpId="0"/>
      <p:bldP spid="210" grpId="0"/>
      <p:bldP spid="265" grpId="0"/>
      <p:bldP spid="316" grpId="0" animBg="1"/>
      <p:bldP spid="52" grpId="0"/>
      <p:bldP spid="67" grpId="0" animBg="1"/>
      <p:bldP spid="68" grpId="0"/>
      <p:bldP spid="312" grpId="0"/>
      <p:bldP spid="153" grpId="0"/>
      <p:bldP spid="209" grpId="0"/>
      <p:bldP spid="320" grpId="0"/>
      <p:bldP spid="322" grpId="0" animBg="1"/>
      <p:bldP spid="144" grpId="0" animBg="1"/>
      <p:bldP spid="145" grpId="0"/>
      <p:bldP spid="204" grpId="0"/>
      <p:bldP spid="73" grpId="0"/>
      <p:bldP spid="313" grpId="0" animBg="1"/>
      <p:bldP spid="314" grpId="0"/>
      <p:bldP spid="102" grpId="0" animBg="1"/>
      <p:bldP spid="103" grpId="0"/>
      <p:bldP spid="104" grpId="0" animBg="1"/>
      <p:bldP spid="105" grpId="0"/>
      <p:bldP spid="339" grpId="0" animBg="1"/>
      <p:bldP spid="340" grpId="0"/>
      <p:bldP spid="63" grpId="0" animBg="1"/>
      <p:bldP spid="64" grpId="0"/>
      <p:bldP spid="94" grpId="0"/>
      <p:bldP spid="95" grpId="0"/>
      <p:bldP spid="263" grpId="0"/>
      <p:bldP spid="290" grpId="0"/>
      <p:bldP spid="82" grpId="0"/>
      <p:bldP spid="8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Research Roadmap for Smart Fire Fighting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504872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2015 NIST/NFPA publication that “establishes the scientific and technical basis” of smart fire fighting.</a:t>
            </a:r>
          </a:p>
          <a:p>
            <a:r>
              <a:rPr lang="en-US" dirty="0" smtClean="0"/>
              <a:t>It identified key challenges that motivate our </a:t>
            </a:r>
            <a:r>
              <a:rPr lang="en-US" dirty="0" err="1" smtClean="0"/>
              <a:t>Sci</a:t>
            </a:r>
            <a:r>
              <a:rPr lang="en-US" dirty="0" smtClean="0"/>
              <a:t>-Fire project.</a:t>
            </a:r>
          </a:p>
          <a:p>
            <a:r>
              <a:rPr lang="en-US" sz="2800" dirty="0" smtClean="0"/>
              <a:t>Collaborative effort involving industry, government, fire science practitioners, and academia.</a:t>
            </a:r>
          </a:p>
          <a:p>
            <a:r>
              <a:rPr lang="en-US" sz="2800" dirty="0" smtClean="0"/>
              <a:t>We co-authored </a:t>
            </a:r>
            <a:r>
              <a:rPr lang="en-US" sz="2800" dirty="0" smtClean="0"/>
              <a:t>three chapters </a:t>
            </a:r>
            <a:r>
              <a:rPr lang="en-US" sz="2800" dirty="0" smtClean="0"/>
              <a:t>drawing from our experiences in </a:t>
            </a:r>
            <a:r>
              <a:rPr lang="en-US" sz="2800" dirty="0" err="1" smtClean="0"/>
              <a:t>IoT</a:t>
            </a:r>
            <a:r>
              <a:rPr lang="en-US" dirty="0" smtClean="0"/>
              <a:t>, CPS, and </a:t>
            </a:r>
            <a:r>
              <a:rPr lang="en-US" sz="2800" dirty="0" smtClean="0"/>
              <a:t>smart </a:t>
            </a:r>
            <a:r>
              <a:rPr lang="en-US" dirty="0" smtClean="0"/>
              <a:t>fire fighting</a:t>
            </a:r>
            <a:r>
              <a:rPr lang="en-US" sz="2800" dirty="0" smtClean="0"/>
              <a:t>.</a:t>
            </a:r>
          </a:p>
        </p:txBody>
      </p:sp>
      <p:pic>
        <p:nvPicPr>
          <p:cNvPr id="5" name="Content Placeholder 4" descr="smart ff research roadmap cov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b="7942"/>
          <a:stretch>
            <a:fillRect/>
          </a:stretch>
        </p:blipFill>
        <p:spPr>
          <a:xfrm>
            <a:off x="5047467" y="1200152"/>
            <a:ext cx="2724150" cy="3052911"/>
          </a:xfrm>
        </p:spPr>
      </p:pic>
      <p:sp>
        <p:nvSpPr>
          <p:cNvPr id="6" name="TextBox 5"/>
          <p:cNvSpPr txBox="1"/>
          <p:nvPr/>
        </p:nvSpPr>
        <p:spPr>
          <a:xfrm>
            <a:off x="4962072" y="4451483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www.nfpa.org</a:t>
            </a:r>
            <a:r>
              <a:rPr lang="en-US" dirty="0" smtClean="0"/>
              <a:t>/</a:t>
            </a:r>
            <a:r>
              <a:rPr lang="en-US" dirty="0" err="1" smtClean="0"/>
              <a:t>SmartFireFighting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2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 txBox="1">
            <a:spLocks/>
          </p:cNvSpPr>
          <p:nvPr/>
        </p:nvSpPr>
        <p:spPr>
          <a:xfrm>
            <a:off x="470116" y="-2839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IoT</a:t>
            </a:r>
            <a:r>
              <a:rPr lang="en-US" sz="3200" dirty="0" smtClean="0"/>
              <a:t>-Enhanced Structural Fire Response</a:t>
            </a:r>
            <a:endParaRPr lang="en-US" sz="32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31573" t="16036" r="37204" b="15698"/>
          <a:stretch/>
        </p:blipFill>
        <p:spPr>
          <a:xfrm>
            <a:off x="645683" y="770902"/>
            <a:ext cx="677384" cy="987373"/>
          </a:xfrm>
          <a:prstGeom prst="rect">
            <a:avLst/>
          </a:prstGeom>
        </p:spPr>
      </p:pic>
      <p:pic>
        <p:nvPicPr>
          <p:cNvPr id="42" name="Picture 41" descr="building sing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39" y="812396"/>
            <a:ext cx="3831285" cy="3831285"/>
          </a:xfrm>
          <a:prstGeom prst="rect">
            <a:avLst/>
          </a:prstGeom>
        </p:spPr>
      </p:pic>
      <p:pic>
        <p:nvPicPr>
          <p:cNvPr id="43" name="Picture 42" descr="9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67" y="1061853"/>
            <a:ext cx="696422" cy="69642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278491" y="603553"/>
            <a:ext cx="1683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Emergency Dispatch</a:t>
            </a:r>
            <a:endParaRPr lang="en-US" sz="1400" dirty="0"/>
          </a:p>
        </p:txBody>
      </p:sp>
      <p:pic>
        <p:nvPicPr>
          <p:cNvPr id="45" name="Picture 44" descr="fire tru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72" y="3194340"/>
            <a:ext cx="1742220" cy="17422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564" y="889155"/>
            <a:ext cx="680343" cy="493627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223975" y="1723971"/>
            <a:ext cx="855350" cy="952374"/>
            <a:chOff x="689817" y="1948566"/>
            <a:chExt cx="1119159" cy="1205141"/>
          </a:xfrm>
        </p:grpSpPr>
        <p:pic>
          <p:nvPicPr>
            <p:cNvPr id="50" name="Picture 49" descr="laptop_12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17" y="1948566"/>
              <a:ext cx="1119159" cy="1205141"/>
            </a:xfrm>
            <a:prstGeom prst="rect">
              <a:avLst/>
            </a:prstGeom>
          </p:spPr>
        </p:pic>
        <p:pic>
          <p:nvPicPr>
            <p:cNvPr id="52" name="Picture 51" descr="table_4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4911">
              <a:off x="1138241" y="2129562"/>
              <a:ext cx="222311" cy="222311"/>
            </a:xfrm>
            <a:prstGeom prst="rect">
              <a:avLst/>
            </a:prstGeom>
          </p:spPr>
        </p:pic>
        <p:pic>
          <p:nvPicPr>
            <p:cNvPr id="56" name="Picture 55" descr="char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1245">
              <a:off x="1322949" y="2349130"/>
              <a:ext cx="318189" cy="251916"/>
            </a:xfrm>
            <a:prstGeom prst="rect">
              <a:avLst/>
            </a:prstGeom>
          </p:spPr>
        </p:pic>
      </p:grpSp>
      <p:pic>
        <p:nvPicPr>
          <p:cNvPr id="57" name="Picture 56" descr="Office-Girl-ic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48" y="1018019"/>
            <a:ext cx="430971" cy="430971"/>
          </a:xfrm>
          <a:prstGeom prst="rect">
            <a:avLst/>
          </a:prstGeom>
        </p:spPr>
      </p:pic>
      <p:pic>
        <p:nvPicPr>
          <p:cNvPr id="59" name="Picture 58" descr="fire hydrant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32" y="4247167"/>
            <a:ext cx="269974" cy="517261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5313708" y="2644235"/>
            <a:ext cx="1331034" cy="755315"/>
            <a:chOff x="4565271" y="3102603"/>
            <a:chExt cx="1331034" cy="755315"/>
          </a:xfrm>
        </p:grpSpPr>
        <p:pic>
          <p:nvPicPr>
            <p:cNvPr id="64" name="Picture 63" descr="orchestration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487" y="3468043"/>
              <a:ext cx="515895" cy="389875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4565271" y="3102603"/>
              <a:ext cx="1331034" cy="755315"/>
              <a:chOff x="6152895" y="4611987"/>
              <a:chExt cx="1331034" cy="755315"/>
            </a:xfrm>
          </p:grpSpPr>
          <p:sp>
            <p:nvSpPr>
              <p:cNvPr id="70" name="Rounded Rectangle 69"/>
              <p:cNvSpPr/>
              <p:nvPr/>
            </p:nvSpPr>
            <p:spPr>
              <a:xfrm>
                <a:off x="6152895" y="4611987"/>
                <a:ext cx="1213105" cy="755315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152895" y="4628638"/>
                <a:ext cx="13310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Incident</a:t>
                </a:r>
              </a:p>
              <a:p>
                <a:r>
                  <a:rPr lang="en-US" sz="1400" dirty="0" smtClean="0"/>
                  <a:t>Command</a:t>
                </a:r>
              </a:p>
              <a:p>
                <a:r>
                  <a:rPr lang="en-US" sz="1400" dirty="0" smtClean="0"/>
                  <a:t>Post</a:t>
                </a:r>
                <a:endParaRPr lang="en-US" sz="1400" dirty="0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470116" y="4567228"/>
            <a:ext cx="2427379" cy="411963"/>
            <a:chOff x="2420256" y="2700050"/>
            <a:chExt cx="1358270" cy="976955"/>
          </a:xfrm>
        </p:grpSpPr>
        <p:sp>
          <p:nvSpPr>
            <p:cNvPr id="73" name="Rounded Rectangle 72"/>
            <p:cNvSpPr/>
            <p:nvPr/>
          </p:nvSpPr>
          <p:spPr>
            <a:xfrm>
              <a:off x="2420256" y="2737024"/>
              <a:ext cx="1213106" cy="939981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447492" y="2700050"/>
              <a:ext cx="1331034" cy="875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IoT</a:t>
              </a:r>
              <a:r>
                <a:rPr lang="en-US" dirty="0" smtClean="0"/>
                <a:t>-enabled Building</a:t>
              </a:r>
            </a:p>
          </p:txBody>
        </p:sp>
      </p:grpSp>
      <p:pic>
        <p:nvPicPr>
          <p:cNvPr id="75" name="Picture 74" descr="firefighter-with-hose-pipe-by-Vexels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38" y="3387140"/>
            <a:ext cx="878841" cy="87884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209095" y="4291425"/>
            <a:ext cx="13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Fire fighters &amp; Equipment</a:t>
            </a:r>
            <a:endParaRPr lang="en-US" sz="1400" dirty="0"/>
          </a:p>
        </p:txBody>
      </p:sp>
      <p:sp>
        <p:nvSpPr>
          <p:cNvPr id="77" name="Rounded Rectangle 76"/>
          <p:cNvSpPr/>
          <p:nvPr/>
        </p:nvSpPr>
        <p:spPr>
          <a:xfrm>
            <a:off x="4285716" y="588019"/>
            <a:ext cx="1651490" cy="3963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/>
          <p:cNvSpPr/>
          <p:nvPr/>
        </p:nvSpPr>
        <p:spPr>
          <a:xfrm>
            <a:off x="3249417" y="1061852"/>
            <a:ext cx="1397052" cy="580572"/>
          </a:xfrm>
          <a:prstGeom prst="rightArrow">
            <a:avLst>
              <a:gd name="adj1" fmla="val 43613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 descr="sensor devic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59" y="2084956"/>
            <a:ext cx="485120" cy="252528"/>
          </a:xfrm>
          <a:prstGeom prst="rect">
            <a:avLst/>
          </a:prstGeom>
        </p:spPr>
      </p:pic>
      <p:pic>
        <p:nvPicPr>
          <p:cNvPr id="80" name="Picture 239" descr="camera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8" y="3204164"/>
            <a:ext cx="436861" cy="4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 descr="fire station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5" y="1092190"/>
            <a:ext cx="2247829" cy="1174491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7113836" y="611530"/>
            <a:ext cx="1683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Fire Department</a:t>
            </a:r>
            <a:endParaRPr lang="en-US" sz="1400" dirty="0"/>
          </a:p>
        </p:txBody>
      </p:sp>
      <p:sp>
        <p:nvSpPr>
          <p:cNvPr id="85" name="Rounded Rectangle 84"/>
          <p:cNvSpPr/>
          <p:nvPr/>
        </p:nvSpPr>
        <p:spPr>
          <a:xfrm>
            <a:off x="7113835" y="588019"/>
            <a:ext cx="1651490" cy="3963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/>
          <p:cNvSpPr/>
          <p:nvPr/>
        </p:nvSpPr>
        <p:spPr>
          <a:xfrm>
            <a:off x="5627358" y="1061852"/>
            <a:ext cx="881157" cy="580572"/>
          </a:xfrm>
          <a:prstGeom prst="rightArrow">
            <a:avLst>
              <a:gd name="adj1" fmla="val 43613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Left-Up Arrow 87"/>
          <p:cNvSpPr/>
          <p:nvPr/>
        </p:nvSpPr>
        <p:spPr>
          <a:xfrm>
            <a:off x="6720113" y="2314595"/>
            <a:ext cx="1472159" cy="1216392"/>
          </a:xfrm>
          <a:prstGeom prst="leftUpArrow">
            <a:avLst>
              <a:gd name="adj1" fmla="val 19060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Down Arrow 88"/>
          <p:cNvSpPr/>
          <p:nvPr/>
        </p:nvSpPr>
        <p:spPr>
          <a:xfrm>
            <a:off x="5610657" y="3450890"/>
            <a:ext cx="512936" cy="779697"/>
          </a:xfrm>
          <a:prstGeom prst="downArrow">
            <a:avLst>
              <a:gd name="adj1" fmla="val 46385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Left-Right Arrow 89"/>
          <p:cNvSpPr/>
          <p:nvPr/>
        </p:nvSpPr>
        <p:spPr>
          <a:xfrm>
            <a:off x="2897495" y="2771625"/>
            <a:ext cx="2325679" cy="624319"/>
          </a:xfrm>
          <a:prstGeom prst="leftRightArrow">
            <a:avLst>
              <a:gd name="adj1" fmla="val 46983"/>
              <a:gd name="adj2" fmla="val 50000"/>
            </a:avLst>
          </a:prstGeom>
          <a:solidFill>
            <a:srgbClr val="FF00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How to connect?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8"/>
          <a:srcRect l="6113" t="3808" r="5741" b="32441"/>
          <a:stretch/>
        </p:blipFill>
        <p:spPr>
          <a:xfrm>
            <a:off x="1104637" y="1665517"/>
            <a:ext cx="354726" cy="419439"/>
          </a:xfrm>
          <a:prstGeom prst="rect">
            <a:avLst/>
          </a:prstGeom>
        </p:spPr>
      </p:pic>
      <p:sp>
        <p:nvSpPr>
          <p:cNvPr id="92" name="Rounded Rectangle 91"/>
          <p:cNvSpPr/>
          <p:nvPr/>
        </p:nvSpPr>
        <p:spPr>
          <a:xfrm>
            <a:off x="5209095" y="4288940"/>
            <a:ext cx="1316063" cy="5257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smart FF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41" y="1723971"/>
            <a:ext cx="1363488" cy="908992"/>
          </a:xfrm>
          <a:prstGeom prst="rect">
            <a:avLst/>
          </a:prstGeom>
        </p:spPr>
      </p:pic>
      <p:pic>
        <p:nvPicPr>
          <p:cNvPr id="47" name="Picture 46" descr="icon-smoke-detector-b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62" y="604349"/>
            <a:ext cx="569611" cy="569611"/>
          </a:xfrm>
          <a:prstGeom prst="rect">
            <a:avLst/>
          </a:prstGeom>
        </p:spPr>
      </p:pic>
      <p:pic>
        <p:nvPicPr>
          <p:cNvPr id="2" name="Picture 1" descr="plug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30" y="3061576"/>
            <a:ext cx="825128" cy="779163"/>
          </a:xfrm>
          <a:prstGeom prst="rect">
            <a:avLst/>
          </a:prstGeom>
        </p:spPr>
      </p:pic>
      <p:pic>
        <p:nvPicPr>
          <p:cNvPr id="53" name="Picture 52" descr="satellite_dish_tower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81" y="3318567"/>
            <a:ext cx="367555" cy="352775"/>
          </a:xfrm>
          <a:prstGeom prst="rect">
            <a:avLst/>
          </a:prstGeom>
        </p:spPr>
      </p:pic>
      <p:pic>
        <p:nvPicPr>
          <p:cNvPr id="54" name="Picture 53" descr="wifi route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4" y="3306241"/>
            <a:ext cx="384338" cy="421429"/>
          </a:xfrm>
          <a:prstGeom prst="rect">
            <a:avLst/>
          </a:prstGeom>
        </p:spPr>
      </p:pic>
      <p:pic>
        <p:nvPicPr>
          <p:cNvPr id="55" name="Picture 54" descr="RadioTower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17" y="3306241"/>
            <a:ext cx="454837" cy="422999"/>
          </a:xfrm>
          <a:prstGeom prst="rect">
            <a:avLst/>
          </a:prstGeom>
        </p:spPr>
      </p:pic>
      <p:pic>
        <p:nvPicPr>
          <p:cNvPr id="3" name="Picture 2" descr="knox box.jpe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56" y="2855115"/>
            <a:ext cx="696615" cy="451126"/>
          </a:xfrm>
          <a:prstGeom prst="rect">
            <a:avLst/>
          </a:prstGeom>
        </p:spPr>
      </p:pic>
      <p:pic>
        <p:nvPicPr>
          <p:cNvPr id="93" name="Picture 239" descr="camera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18" y="4013925"/>
            <a:ext cx="367555" cy="34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 descr="thermometer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60" y="3897526"/>
            <a:ext cx="134154" cy="47115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/>
          <a:srcRect l="31573" t="16036" r="37204" b="15698"/>
          <a:stretch/>
        </p:blipFill>
        <p:spPr>
          <a:xfrm>
            <a:off x="3699817" y="3930622"/>
            <a:ext cx="329237" cy="438497"/>
          </a:xfrm>
          <a:prstGeom prst="rect">
            <a:avLst/>
          </a:prstGeom>
        </p:spPr>
      </p:pic>
      <p:pic>
        <p:nvPicPr>
          <p:cNvPr id="100" name="Picture 99" descr="gague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07" y="4492029"/>
            <a:ext cx="410282" cy="410282"/>
          </a:xfrm>
          <a:prstGeom prst="rect">
            <a:avLst/>
          </a:prstGeom>
        </p:spPr>
      </p:pic>
      <p:pic>
        <p:nvPicPr>
          <p:cNvPr id="101" name="Picture 100" descr="firefighter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01" y="4558087"/>
            <a:ext cx="240389" cy="242893"/>
          </a:xfrm>
          <a:prstGeom prst="rect">
            <a:avLst/>
          </a:prstGeom>
        </p:spPr>
      </p:pic>
      <p:pic>
        <p:nvPicPr>
          <p:cNvPr id="102" name="Picture 101" descr="heartbeat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65" y="4506483"/>
            <a:ext cx="477757" cy="308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2475" y="4305820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Information requirements</a:t>
            </a:r>
            <a:endParaRPr lang="en-US" sz="1200" dirty="0"/>
          </a:p>
        </p:txBody>
      </p:sp>
      <p:pic>
        <p:nvPicPr>
          <p:cNvPr id="103" name="Picture 102" descr="fire-siren-png-red-siren-flashing-icon-png-clipart-image-256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68" y="694911"/>
            <a:ext cx="328243" cy="328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0233" y="3647997"/>
            <a:ext cx="93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FireDeX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3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6" grpId="0"/>
      <p:bldP spid="77" grpId="0" animBg="1"/>
      <p:bldP spid="78" grpId="0" animBg="1"/>
      <p:bldP spid="82" grpId="0"/>
      <p:bldP spid="85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5" grpId="0"/>
      <p:bldP spid="5" grpId="1"/>
      <p:bldP spid="6" grpId="0"/>
      <p:bldP spid="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Data Exchange in Smart Fire Fighting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223838" indent="-223838"/>
            <a:r>
              <a:rPr lang="en-US" b="1" dirty="0" smtClean="0"/>
              <a:t>Smart FF </a:t>
            </a:r>
            <a:r>
              <a:rPr lang="en-US" dirty="0" smtClean="0"/>
              <a:t>fuses sensor data and computing power to drive analytics</a:t>
            </a:r>
          </a:p>
          <a:p>
            <a:pPr marL="342900" lvl="1" indent="-223838"/>
            <a:r>
              <a:rPr lang="en-US" dirty="0" smtClean="0"/>
              <a:t>Building management systems (BMS) grant access to data, devices, and infrastructure</a:t>
            </a:r>
          </a:p>
          <a:p>
            <a:pPr marL="342900" lvl="1" indent="-223838"/>
            <a:r>
              <a:rPr lang="en-US" dirty="0" smtClean="0"/>
              <a:t>Data exchange </a:t>
            </a:r>
            <a:r>
              <a:rPr lang="en-US" dirty="0" smtClean="0"/>
              <a:t>fuses with other sources and guides </a:t>
            </a:r>
            <a:r>
              <a:rPr lang="en-US" dirty="0" smtClean="0"/>
              <a:t>information flow</a:t>
            </a:r>
          </a:p>
          <a:p>
            <a:pPr marL="223838" indent="-223838"/>
            <a:r>
              <a:rPr lang="en-US" b="1" dirty="0" smtClean="0"/>
              <a:t>Goals </a:t>
            </a:r>
            <a:r>
              <a:rPr lang="en-US" dirty="0" smtClean="0"/>
              <a:t>involve many stakeholders:</a:t>
            </a:r>
          </a:p>
          <a:p>
            <a:pPr marL="346075" lvl="1" indent="-223838"/>
            <a:r>
              <a:rPr lang="en-US" dirty="0"/>
              <a:t>Incident Commander (IC</a:t>
            </a:r>
            <a:r>
              <a:rPr lang="en-US" dirty="0" smtClean="0"/>
              <a:t>) guides response</a:t>
            </a:r>
          </a:p>
          <a:p>
            <a:pPr marL="346075" lvl="1" indent="-223838"/>
            <a:r>
              <a:rPr lang="en-US" dirty="0" smtClean="0"/>
              <a:t>Safety/health of </a:t>
            </a:r>
            <a:r>
              <a:rPr lang="en-US" b="1" dirty="0" smtClean="0"/>
              <a:t>occupants</a:t>
            </a:r>
            <a:r>
              <a:rPr lang="en-US" dirty="0" smtClean="0"/>
              <a:t> and </a:t>
            </a:r>
            <a:r>
              <a:rPr lang="en-US" b="1" dirty="0" smtClean="0"/>
              <a:t>fire fighters</a:t>
            </a:r>
          </a:p>
          <a:p>
            <a:pPr marL="346075" lvl="1" indent="-223838"/>
            <a:r>
              <a:rPr lang="en-US" dirty="0" smtClean="0"/>
              <a:t>Minimize property loss and disruption</a:t>
            </a:r>
          </a:p>
          <a:p>
            <a:pPr marL="223838" indent="-223838"/>
            <a:r>
              <a:rPr lang="en-US" b="1" dirty="0" smtClean="0"/>
              <a:t>Data-driven</a:t>
            </a:r>
            <a:r>
              <a:rPr lang="en-US" dirty="0" smtClean="0"/>
              <a:t> approach to FF:</a:t>
            </a:r>
          </a:p>
          <a:p>
            <a:pPr marL="346075" lvl="1" indent="-228600" defTabSz="227013"/>
            <a:r>
              <a:rPr lang="en-US" dirty="0" smtClean="0"/>
              <a:t>Post-incident </a:t>
            </a:r>
            <a:r>
              <a:rPr lang="en-US" b="1" dirty="0" smtClean="0"/>
              <a:t>forensics</a:t>
            </a:r>
            <a:r>
              <a:rPr lang="en-US" dirty="0" smtClean="0"/>
              <a:t> e.g. insurance</a:t>
            </a:r>
          </a:p>
          <a:p>
            <a:pPr marL="346075" lvl="1" indent="-228600" defTabSz="227013"/>
            <a:r>
              <a:rPr lang="en-US" dirty="0" smtClean="0"/>
              <a:t>Real-time data for situational awareness</a:t>
            </a:r>
          </a:p>
        </p:txBody>
      </p:sp>
      <p:pic>
        <p:nvPicPr>
          <p:cNvPr id="51" name="Picture 50" descr="firefigh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39" y="3594284"/>
            <a:ext cx="480779" cy="485787"/>
          </a:xfrm>
          <a:prstGeom prst="rect">
            <a:avLst/>
          </a:prstGeom>
        </p:spPr>
      </p:pic>
      <p:pic>
        <p:nvPicPr>
          <p:cNvPr id="52" name="Picture 51" descr="thermome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47" y="1871664"/>
            <a:ext cx="150885" cy="529911"/>
          </a:xfrm>
          <a:prstGeom prst="rect">
            <a:avLst/>
          </a:prstGeom>
        </p:spPr>
      </p:pic>
      <p:pic>
        <p:nvPicPr>
          <p:cNvPr id="53" name="Picture 240" descr="cloud_serv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807" y="1432577"/>
            <a:ext cx="1004661" cy="62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37" descr="magnifying_gla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68" y="1432578"/>
            <a:ext cx="406260" cy="39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8079925" y="2664772"/>
            <a:ext cx="524353" cy="622377"/>
            <a:chOff x="689817" y="1948566"/>
            <a:chExt cx="1119159" cy="1205141"/>
          </a:xfrm>
        </p:grpSpPr>
        <p:pic>
          <p:nvPicPr>
            <p:cNvPr id="67" name="Picture 66" descr="laptop_12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17" y="1948566"/>
              <a:ext cx="1119159" cy="1205141"/>
            </a:xfrm>
            <a:prstGeom prst="rect">
              <a:avLst/>
            </a:prstGeom>
          </p:spPr>
        </p:pic>
        <p:pic>
          <p:nvPicPr>
            <p:cNvPr id="68" name="Picture 67" descr="table_4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4911">
              <a:off x="1138241" y="2129562"/>
              <a:ext cx="222311" cy="222311"/>
            </a:xfrm>
            <a:prstGeom prst="rect">
              <a:avLst/>
            </a:prstGeom>
          </p:spPr>
        </p:pic>
        <p:pic>
          <p:nvPicPr>
            <p:cNvPr id="69" name="Picture 68" descr="char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1245">
              <a:off x="1322949" y="2349130"/>
              <a:ext cx="318189" cy="251916"/>
            </a:xfrm>
            <a:prstGeom prst="rect">
              <a:avLst/>
            </a:prstGeom>
          </p:spPr>
        </p:pic>
      </p:grpSp>
      <p:pic>
        <p:nvPicPr>
          <p:cNvPr id="70" name="Picture 69" descr="firefigh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09" y="3816359"/>
            <a:ext cx="308782" cy="311998"/>
          </a:xfrm>
          <a:prstGeom prst="rect">
            <a:avLst/>
          </a:prstGeom>
        </p:spPr>
      </p:pic>
      <p:pic>
        <p:nvPicPr>
          <p:cNvPr id="71" name="Picture 70" descr="heartbea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5" y="3800034"/>
            <a:ext cx="477757" cy="308162"/>
          </a:xfrm>
          <a:prstGeom prst="rect">
            <a:avLst/>
          </a:prstGeom>
        </p:spPr>
      </p:pic>
      <p:pic>
        <p:nvPicPr>
          <p:cNvPr id="72" name="Picture 71" descr="switch_off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89" y="2500683"/>
            <a:ext cx="387452" cy="387450"/>
          </a:xfrm>
          <a:prstGeom prst="rect">
            <a:avLst/>
          </a:prstGeom>
        </p:spPr>
      </p:pic>
      <p:pic>
        <p:nvPicPr>
          <p:cNvPr id="73" name="Picture 72" descr="sensor devic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89" y="2161126"/>
            <a:ext cx="546563" cy="284512"/>
          </a:xfrm>
          <a:prstGeom prst="rect">
            <a:avLst/>
          </a:prstGeom>
        </p:spPr>
      </p:pic>
      <p:pic>
        <p:nvPicPr>
          <p:cNvPr id="74" name="Picture 73" descr="Office-Girl-ic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39" y="4268152"/>
            <a:ext cx="451445" cy="451445"/>
          </a:xfrm>
          <a:prstGeom prst="rect">
            <a:avLst/>
          </a:prstGeom>
        </p:spPr>
      </p:pic>
      <p:pic>
        <p:nvPicPr>
          <p:cNvPr id="75" name="Picture 74" descr="gagu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67" y="2881150"/>
            <a:ext cx="406740" cy="406740"/>
          </a:xfrm>
          <a:prstGeom prst="rect">
            <a:avLst/>
          </a:prstGeom>
        </p:spPr>
      </p:pic>
      <p:pic>
        <p:nvPicPr>
          <p:cNvPr id="76" name="Picture 75" descr="icon-smoke-detector-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39" y="1676365"/>
            <a:ext cx="569611" cy="569611"/>
          </a:xfrm>
          <a:prstGeom prst="rect">
            <a:avLst/>
          </a:prstGeom>
        </p:spPr>
      </p:pic>
      <p:pic>
        <p:nvPicPr>
          <p:cNvPr id="77" name="Picture 76" descr="911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48" y="1477829"/>
            <a:ext cx="459232" cy="459232"/>
          </a:xfrm>
          <a:prstGeom prst="rect">
            <a:avLst/>
          </a:prstGeom>
        </p:spPr>
      </p:pic>
      <p:pic>
        <p:nvPicPr>
          <p:cNvPr id="78" name="Picture 77" descr="fire hydrant.jpe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26" y="3273315"/>
            <a:ext cx="269974" cy="517261"/>
          </a:xfrm>
          <a:prstGeom prst="rect">
            <a:avLst/>
          </a:prstGeom>
        </p:spPr>
      </p:pic>
      <p:pic>
        <p:nvPicPr>
          <p:cNvPr id="79" name="Picture 239" descr="camera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06" y="2548575"/>
            <a:ext cx="438965" cy="41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ounded Rectangle 79"/>
          <p:cNvSpPr/>
          <p:nvPr/>
        </p:nvSpPr>
        <p:spPr>
          <a:xfrm>
            <a:off x="4458452" y="1018598"/>
            <a:ext cx="1377311" cy="39008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567837" y="1018598"/>
            <a:ext cx="1152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Raw data sources</a:t>
            </a:r>
            <a:endParaRPr lang="en-US" dirty="0"/>
          </a:p>
        </p:txBody>
      </p:sp>
      <p:pic>
        <p:nvPicPr>
          <p:cNvPr id="82" name="Picture 81" descr="fire extinguisher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80" y="3274273"/>
            <a:ext cx="258632" cy="444287"/>
          </a:xfrm>
          <a:prstGeom prst="rect">
            <a:avLst/>
          </a:prstGeom>
        </p:spPr>
      </p:pic>
      <p:sp>
        <p:nvSpPr>
          <p:cNvPr id="83" name="Rounded Rectangle 82"/>
          <p:cNvSpPr/>
          <p:nvPr/>
        </p:nvSpPr>
        <p:spPr>
          <a:xfrm>
            <a:off x="7473800" y="1025011"/>
            <a:ext cx="1327720" cy="389918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7327048" y="1025011"/>
            <a:ext cx="165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Stakeholders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5999328" y="1025012"/>
            <a:ext cx="1327720" cy="111160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067068" y="1025011"/>
            <a:ext cx="115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Analytics</a:t>
            </a:r>
            <a:endParaRPr lang="en-US" dirty="0"/>
          </a:p>
        </p:txBody>
      </p:sp>
      <p:pic>
        <p:nvPicPr>
          <p:cNvPr id="87" name="Picture 86" descr="security (1)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05" y="3584173"/>
            <a:ext cx="487359" cy="487359"/>
          </a:xfrm>
          <a:prstGeom prst="rect">
            <a:avLst/>
          </a:prstGeom>
        </p:spPr>
      </p:pic>
      <p:pic>
        <p:nvPicPr>
          <p:cNvPr id="88" name="Picture 87" descr="do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777" y="4268152"/>
            <a:ext cx="485787" cy="485787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6109061" y="2507325"/>
            <a:ext cx="1120388" cy="6463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6109061" y="2507325"/>
            <a:ext cx="112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dirty="0" smtClean="0"/>
              <a:t>Exchange</a:t>
            </a:r>
            <a:endParaRPr lang="en-US" dirty="0"/>
          </a:p>
        </p:txBody>
      </p:sp>
      <p:sp>
        <p:nvSpPr>
          <p:cNvPr id="92" name="Right Arrow 91"/>
          <p:cNvSpPr/>
          <p:nvPr/>
        </p:nvSpPr>
        <p:spPr>
          <a:xfrm rot="5400000">
            <a:off x="6417048" y="3203167"/>
            <a:ext cx="456393" cy="240617"/>
          </a:xfrm>
          <a:prstGeom prst="rightArrow">
            <a:avLst/>
          </a:prstGeom>
          <a:solidFill>
            <a:srgbClr val="CDCD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 descr="databas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53" y="4242564"/>
            <a:ext cx="516389" cy="511374"/>
          </a:xfrm>
          <a:prstGeom prst="rect">
            <a:avLst/>
          </a:prstGeom>
        </p:spPr>
      </p:pic>
      <p:sp>
        <p:nvSpPr>
          <p:cNvPr id="94" name="Rounded Rectangle 93"/>
          <p:cNvSpPr/>
          <p:nvPr/>
        </p:nvSpPr>
        <p:spPr>
          <a:xfrm>
            <a:off x="5999328" y="3551671"/>
            <a:ext cx="1327720" cy="13725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999328" y="3551671"/>
            <a:ext cx="132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Forensics “Black Box”</a:t>
            </a:r>
            <a:endParaRPr lang="en-US" dirty="0"/>
          </a:p>
        </p:txBody>
      </p:sp>
      <p:pic>
        <p:nvPicPr>
          <p:cNvPr id="96" name="Picture 95" descr="twitte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05" y="4496987"/>
            <a:ext cx="339786" cy="339786"/>
          </a:xfrm>
          <a:prstGeom prst="rect">
            <a:avLst/>
          </a:prstGeom>
        </p:spPr>
      </p:pic>
      <p:sp>
        <p:nvSpPr>
          <p:cNvPr id="97" name="Right Arrow 96"/>
          <p:cNvSpPr/>
          <p:nvPr/>
        </p:nvSpPr>
        <p:spPr>
          <a:xfrm rot="16200000">
            <a:off x="6417048" y="2208010"/>
            <a:ext cx="456393" cy="240617"/>
          </a:xfrm>
          <a:prstGeom prst="rightArrow">
            <a:avLst/>
          </a:prstGeom>
          <a:solidFill>
            <a:srgbClr val="CDCD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/>
          <p:cNvSpPr/>
          <p:nvPr/>
        </p:nvSpPr>
        <p:spPr>
          <a:xfrm>
            <a:off x="7191538" y="1634287"/>
            <a:ext cx="456393" cy="240617"/>
          </a:xfrm>
          <a:prstGeom prst="rightArrow">
            <a:avLst/>
          </a:prstGeom>
          <a:solidFill>
            <a:srgbClr val="CDCD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Arrow 98"/>
          <p:cNvSpPr/>
          <p:nvPr/>
        </p:nvSpPr>
        <p:spPr>
          <a:xfrm>
            <a:off x="7183766" y="2707319"/>
            <a:ext cx="456393" cy="240617"/>
          </a:xfrm>
          <a:prstGeom prst="rightArrow">
            <a:avLst/>
          </a:prstGeom>
          <a:solidFill>
            <a:srgbClr val="CDCD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ounded Rectangle 99"/>
          <p:cNvSpPr/>
          <p:nvPr/>
        </p:nvSpPr>
        <p:spPr>
          <a:xfrm>
            <a:off x="7640159" y="2100121"/>
            <a:ext cx="997513" cy="1307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579055" y="2054616"/>
            <a:ext cx="114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Incident Commander</a:t>
            </a:r>
            <a:endParaRPr lang="en-US" sz="1400" dirty="0"/>
          </a:p>
        </p:txBody>
      </p:sp>
      <p:pic>
        <p:nvPicPr>
          <p:cNvPr id="102" name="Picture 101" descr="safe vault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68" y="4198001"/>
            <a:ext cx="638772" cy="638772"/>
          </a:xfrm>
          <a:prstGeom prst="rect">
            <a:avLst/>
          </a:prstGeom>
        </p:spPr>
      </p:pic>
      <p:pic>
        <p:nvPicPr>
          <p:cNvPr id="103" name="Picture 102" descr="walkie talkie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67" y="2483128"/>
            <a:ext cx="448380" cy="44838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619458" y="1676365"/>
            <a:ext cx="1100777" cy="14189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606150" y="2802547"/>
            <a:ext cx="11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BMS</a:t>
            </a:r>
            <a:endParaRPr lang="en-US" sz="1400" dirty="0"/>
          </a:p>
        </p:txBody>
      </p:sp>
      <p:sp>
        <p:nvSpPr>
          <p:cNvPr id="48" name="Rounded Rectangle 47"/>
          <p:cNvSpPr/>
          <p:nvPr/>
        </p:nvSpPr>
        <p:spPr>
          <a:xfrm>
            <a:off x="4619458" y="3164919"/>
            <a:ext cx="1100777" cy="12578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627288" y="4121615"/>
            <a:ext cx="11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FFs &amp; equip.</a:t>
            </a:r>
            <a:endParaRPr lang="en-US" sz="14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64312" y="4404106"/>
            <a:ext cx="680343" cy="493627"/>
          </a:xfrm>
          <a:prstGeom prst="rect">
            <a:avLst/>
          </a:prstGeom>
        </p:spPr>
      </p:pic>
      <p:sp>
        <p:nvSpPr>
          <p:cNvPr id="91" name="Right Arrow 90"/>
          <p:cNvSpPr/>
          <p:nvPr/>
        </p:nvSpPr>
        <p:spPr>
          <a:xfrm>
            <a:off x="5632154" y="2694408"/>
            <a:ext cx="456393" cy="240617"/>
          </a:xfrm>
          <a:prstGeom prst="rightArrow">
            <a:avLst/>
          </a:prstGeom>
          <a:solidFill>
            <a:srgbClr val="CDCD1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868864"/>
            <a:ext cx="2133600" cy="273844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/>
        </p:nvSpPr>
        <p:spPr>
          <a:xfrm>
            <a:off x="3382353" y="139211"/>
            <a:ext cx="5498915" cy="1455290"/>
          </a:xfrm>
          <a:prstGeom prst="parallelogram">
            <a:avLst>
              <a:gd name="adj" fmla="val 88072"/>
            </a:avLst>
          </a:prstGeom>
          <a:solidFill>
            <a:schemeClr val="accent3"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/>
          <p:cNvSpPr/>
          <p:nvPr/>
        </p:nvSpPr>
        <p:spPr>
          <a:xfrm>
            <a:off x="3382353" y="1831738"/>
            <a:ext cx="5498915" cy="1462029"/>
          </a:xfrm>
          <a:prstGeom prst="parallelogram">
            <a:avLst>
              <a:gd name="adj" fmla="val 86634"/>
            </a:avLst>
          </a:prstGeom>
          <a:solidFill>
            <a:schemeClr val="accent1">
              <a:lumMod val="75000"/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4879470" y="228934"/>
            <a:ext cx="2917098" cy="52506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22" y="139212"/>
            <a:ext cx="3217510" cy="883654"/>
          </a:xfrm>
        </p:spPr>
        <p:txBody>
          <a:bodyPr>
            <a:noAutofit/>
          </a:bodyPr>
          <a:lstStyle/>
          <a:p>
            <a:pPr algn="l"/>
            <a:r>
              <a:rPr lang="en-US" sz="2000" dirty="0" err="1" smtClean="0"/>
              <a:t>FireDeX</a:t>
            </a:r>
            <a:r>
              <a:rPr lang="en-US" sz="2000" dirty="0" smtClean="0"/>
              <a:t>: a Prioritized</a:t>
            </a:r>
            <a:br>
              <a:rPr lang="en-US" sz="2000" dirty="0" smtClean="0"/>
            </a:br>
            <a:r>
              <a:rPr lang="en-US" sz="1600" dirty="0" err="1" smtClean="0"/>
              <a:t>IoT</a:t>
            </a:r>
            <a:r>
              <a:rPr lang="en-US" sz="1600" dirty="0" smtClean="0"/>
              <a:t> Data Exchange Middleware</a:t>
            </a:r>
            <a:br>
              <a:rPr lang="en-US" sz="1600" dirty="0" smtClean="0"/>
            </a:br>
            <a:r>
              <a:rPr lang="en-US" sz="1600" dirty="0" smtClean="0"/>
              <a:t>for Emergency Response</a:t>
            </a:r>
            <a:endParaRPr lang="en-US" sz="1600" dirty="0"/>
          </a:p>
        </p:txBody>
      </p:sp>
      <p:sp>
        <p:nvSpPr>
          <p:cNvPr id="21" name="Parallelogram 20"/>
          <p:cNvSpPr/>
          <p:nvPr/>
        </p:nvSpPr>
        <p:spPr>
          <a:xfrm>
            <a:off x="3382353" y="3517516"/>
            <a:ext cx="5498915" cy="1455408"/>
          </a:xfrm>
          <a:prstGeom prst="parallelogram">
            <a:avLst>
              <a:gd name="adj" fmla="val 83315"/>
            </a:avLst>
          </a:prstGeom>
          <a:solidFill>
            <a:schemeClr val="accent2">
              <a:lumMod val="75000"/>
              <a:alpha val="49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4271348" y="2254848"/>
            <a:ext cx="996540" cy="60969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100" name="Curved Connector 99"/>
          <p:cNvCxnSpPr>
            <a:stCxn id="92" idx="0"/>
          </p:cNvCxnSpPr>
          <p:nvPr/>
        </p:nvCxnSpPr>
        <p:spPr>
          <a:xfrm rot="5400000" flipH="1" flipV="1">
            <a:off x="3868032" y="3344692"/>
            <a:ext cx="960293" cy="2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4271348" y="2245428"/>
            <a:ext cx="9965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Pub/Sub Broker</a:t>
            </a:r>
            <a:endParaRPr lang="en-US" sz="16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663219" y="3015430"/>
            <a:ext cx="1438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ublish   &lt;topic&gt;</a:t>
            </a:r>
            <a:endParaRPr lang="en-US" sz="1400" dirty="0"/>
          </a:p>
        </p:txBody>
      </p:sp>
      <p:sp>
        <p:nvSpPr>
          <p:cNvPr id="55" name="Rounded Rectangle 54"/>
          <p:cNvSpPr/>
          <p:nvPr/>
        </p:nvSpPr>
        <p:spPr>
          <a:xfrm>
            <a:off x="6350099" y="2242508"/>
            <a:ext cx="1288701" cy="612924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52650" y="2242334"/>
            <a:ext cx="12862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Event Prioritization</a:t>
            </a:r>
            <a:endParaRPr lang="en-US" sz="1600" dirty="0"/>
          </a:p>
        </p:txBody>
      </p:sp>
      <p:cxnSp>
        <p:nvCxnSpPr>
          <p:cNvPr id="57" name="Curved Connector 56"/>
          <p:cNvCxnSpPr>
            <a:endCxn id="56" idx="0"/>
          </p:cNvCxnSpPr>
          <p:nvPr/>
        </p:nvCxnSpPr>
        <p:spPr>
          <a:xfrm rot="5400000">
            <a:off x="6321398" y="1567940"/>
            <a:ext cx="1348787" cy="12700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123499" y="1557419"/>
            <a:ext cx="2074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subscribe    &lt;topic, utility&gt;</a:t>
            </a:r>
            <a:endParaRPr lang="en-US" sz="1400" dirty="0"/>
          </a:p>
        </p:txBody>
      </p:sp>
      <p:cxnSp>
        <p:nvCxnSpPr>
          <p:cNvPr id="83" name="Curved Connector 82"/>
          <p:cNvCxnSpPr/>
          <p:nvPr/>
        </p:nvCxnSpPr>
        <p:spPr>
          <a:xfrm flipV="1">
            <a:off x="5267888" y="2387094"/>
            <a:ext cx="1084763" cy="3094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181332" y="2061244"/>
            <a:ext cx="1226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</a:t>
            </a:r>
            <a:r>
              <a:rPr lang="en-US" sz="1400" dirty="0" smtClean="0"/>
              <a:t>otify &lt;topic&gt;</a:t>
            </a:r>
            <a:endParaRPr lang="en-US" sz="1400" dirty="0"/>
          </a:p>
        </p:txBody>
      </p:sp>
      <p:pic>
        <p:nvPicPr>
          <p:cNvPr id="92" name="Picture 91" descr="building sin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44" y="3824839"/>
            <a:ext cx="823866" cy="823866"/>
          </a:xfrm>
          <a:prstGeom prst="rect">
            <a:avLst/>
          </a:prstGeom>
        </p:spPr>
      </p:pic>
      <p:sp>
        <p:nvSpPr>
          <p:cNvPr id="93" name="Right Triangle 92"/>
          <p:cNvSpPr/>
          <p:nvPr/>
        </p:nvSpPr>
        <p:spPr>
          <a:xfrm rot="20848226">
            <a:off x="4488749" y="4252328"/>
            <a:ext cx="451871" cy="37831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549430" y="4512721"/>
            <a:ext cx="4666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95" name="Right Triangle 94"/>
          <p:cNvSpPr/>
          <p:nvPr/>
        </p:nvSpPr>
        <p:spPr>
          <a:xfrm rot="17129561">
            <a:off x="3775797" y="4245348"/>
            <a:ext cx="439248" cy="28130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3775190" y="4523189"/>
            <a:ext cx="2757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97" name="Picture 96" descr="firefigh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12" y="947492"/>
            <a:ext cx="395445" cy="399565"/>
          </a:xfrm>
          <a:prstGeom prst="rect">
            <a:avLst/>
          </a:prstGeom>
        </p:spPr>
      </p:pic>
      <p:pic>
        <p:nvPicPr>
          <p:cNvPr id="98" name="Picture 185" descr="wireless_sens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52" y="4558649"/>
            <a:ext cx="267685" cy="1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ight Triangle 98"/>
          <p:cNvSpPr/>
          <p:nvPr/>
        </p:nvSpPr>
        <p:spPr>
          <a:xfrm rot="8555335">
            <a:off x="3769564" y="3679490"/>
            <a:ext cx="309855" cy="48398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3571959" y="3523284"/>
            <a:ext cx="340790" cy="31388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106" name="Right Triangle 105"/>
          <p:cNvSpPr/>
          <p:nvPr/>
        </p:nvSpPr>
        <p:spPr>
          <a:xfrm rot="984457" flipV="1">
            <a:off x="4433329" y="3639906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517634" y="3381814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08" name="Picture 239" descr="camer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56" y="3566213"/>
            <a:ext cx="235855" cy="2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thermome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54" y="4557642"/>
            <a:ext cx="56936" cy="199961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8"/>
          <a:srcRect l="31573" t="16036" r="37204" b="15698"/>
          <a:stretch/>
        </p:blipFill>
        <p:spPr>
          <a:xfrm>
            <a:off x="4618103" y="3437079"/>
            <a:ext cx="209881" cy="279532"/>
          </a:xfrm>
          <a:prstGeom prst="rect">
            <a:avLst/>
          </a:prstGeom>
        </p:spPr>
      </p:pic>
      <p:pic>
        <p:nvPicPr>
          <p:cNvPr id="75" name="Picture 74" descr="net switch.png"/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71" y="3824840"/>
            <a:ext cx="1424214" cy="43975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353662" y="3721203"/>
            <a:ext cx="13975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</a:t>
            </a:r>
          </a:p>
          <a:p>
            <a:pPr algn="ctr"/>
            <a:r>
              <a:rPr lang="en-US" sz="1600" dirty="0" smtClean="0"/>
              <a:t>“big switch”</a:t>
            </a:r>
            <a:endParaRPr lang="en-US" sz="1600" dirty="0"/>
          </a:p>
        </p:txBody>
      </p:sp>
      <p:cxnSp>
        <p:nvCxnSpPr>
          <p:cNvPr id="125" name="Curved Connector 124"/>
          <p:cNvCxnSpPr>
            <a:endCxn id="75" idx="1"/>
          </p:cNvCxnSpPr>
          <p:nvPr/>
        </p:nvCxnSpPr>
        <p:spPr>
          <a:xfrm flipV="1">
            <a:off x="4341584" y="4044718"/>
            <a:ext cx="1026787" cy="14344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urved Connector 124"/>
          <p:cNvCxnSpPr>
            <a:stCxn id="75" idx="3"/>
          </p:cNvCxnSpPr>
          <p:nvPr/>
        </p:nvCxnSpPr>
        <p:spPr>
          <a:xfrm>
            <a:off x="6792585" y="4044718"/>
            <a:ext cx="414482" cy="210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5116264" y="3002748"/>
            <a:ext cx="2356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</a:t>
            </a:r>
            <a:r>
              <a:rPr lang="en-US" sz="1400" dirty="0" smtClean="0"/>
              <a:t>otify &lt;subscriber,  priority&gt;</a:t>
            </a:r>
            <a:endParaRPr lang="en-US" sz="1400" dirty="0"/>
          </a:p>
        </p:txBody>
      </p:sp>
      <p:cxnSp>
        <p:nvCxnSpPr>
          <p:cNvPr id="180" name="Curved Connector 82"/>
          <p:cNvCxnSpPr/>
          <p:nvPr/>
        </p:nvCxnSpPr>
        <p:spPr>
          <a:xfrm rot="5400000">
            <a:off x="5639562" y="2873315"/>
            <a:ext cx="975391" cy="952323"/>
          </a:xfrm>
          <a:prstGeom prst="bentConnector3">
            <a:avLst>
              <a:gd name="adj1" fmla="val 57939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" name="Picture 183" descr="Office-Girl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38" y="4543997"/>
            <a:ext cx="230173" cy="230173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 flipH="1" flipV="1">
            <a:off x="6803767" y="4084596"/>
            <a:ext cx="319750" cy="48782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71" idx="2"/>
          </p:cNvCxnSpPr>
          <p:nvPr/>
        </p:nvCxnSpPr>
        <p:spPr>
          <a:xfrm flipV="1">
            <a:off x="5072160" y="4046819"/>
            <a:ext cx="306293" cy="561213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5072160" y="4288494"/>
            <a:ext cx="2049723" cy="639076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>
            <a:stCxn id="140" idx="5"/>
          </p:cNvCxnSpPr>
          <p:nvPr/>
        </p:nvCxnSpPr>
        <p:spPr>
          <a:xfrm>
            <a:off x="6708776" y="4584423"/>
            <a:ext cx="431249" cy="23608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6697" y="4338534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Arrow Connector 225"/>
          <p:cNvCxnSpPr>
            <a:stCxn id="85" idx="1"/>
          </p:cNvCxnSpPr>
          <p:nvPr/>
        </p:nvCxnSpPr>
        <p:spPr>
          <a:xfrm flipH="1" flipV="1">
            <a:off x="5651095" y="4758315"/>
            <a:ext cx="586080" cy="2514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225"/>
          <p:cNvCxnSpPr>
            <a:stCxn id="91" idx="1"/>
          </p:cNvCxnSpPr>
          <p:nvPr/>
        </p:nvCxnSpPr>
        <p:spPr>
          <a:xfrm flipH="1">
            <a:off x="5541112" y="4644430"/>
            <a:ext cx="314999" cy="297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2870" y="439190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7175" y="4699355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Straight Arrow Connector 225"/>
          <p:cNvCxnSpPr>
            <a:stCxn id="85" idx="0"/>
            <a:endCxn id="84" idx="2"/>
          </p:cNvCxnSpPr>
          <p:nvPr/>
        </p:nvCxnSpPr>
        <p:spPr>
          <a:xfrm flipH="1" flipV="1">
            <a:off x="6192857" y="4560102"/>
            <a:ext cx="154305" cy="13925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225"/>
          <p:cNvCxnSpPr>
            <a:stCxn id="79" idx="2"/>
          </p:cNvCxnSpPr>
          <p:nvPr/>
        </p:nvCxnSpPr>
        <p:spPr>
          <a:xfrm flipH="1">
            <a:off x="5541110" y="4506736"/>
            <a:ext cx="205572" cy="16747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225"/>
          <p:cNvCxnSpPr>
            <a:stCxn id="79" idx="3"/>
            <a:endCxn id="84" idx="1"/>
          </p:cNvCxnSpPr>
          <p:nvPr/>
        </p:nvCxnSpPr>
        <p:spPr>
          <a:xfrm>
            <a:off x="5856669" y="4422636"/>
            <a:ext cx="226203" cy="533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6109" y="456033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1" name="Straight Arrow Connector 225"/>
          <p:cNvCxnSpPr>
            <a:stCxn id="91" idx="3"/>
            <a:endCxn id="85" idx="0"/>
          </p:cNvCxnSpPr>
          <p:nvPr/>
        </p:nvCxnSpPr>
        <p:spPr>
          <a:xfrm>
            <a:off x="6076079" y="4644430"/>
            <a:ext cx="271081" cy="549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endCxn id="133" idx="2"/>
          </p:cNvCxnSpPr>
          <p:nvPr/>
        </p:nvCxnSpPr>
        <p:spPr>
          <a:xfrm>
            <a:off x="5071173" y="4604516"/>
            <a:ext cx="305159" cy="102821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225"/>
          <p:cNvCxnSpPr>
            <a:endCxn id="84" idx="3"/>
          </p:cNvCxnSpPr>
          <p:nvPr/>
        </p:nvCxnSpPr>
        <p:spPr>
          <a:xfrm flipH="1">
            <a:off x="6302842" y="4470765"/>
            <a:ext cx="159843" cy="52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225"/>
          <p:cNvCxnSpPr>
            <a:endCxn id="85" idx="3"/>
          </p:cNvCxnSpPr>
          <p:nvPr/>
        </p:nvCxnSpPr>
        <p:spPr>
          <a:xfrm flipH="1">
            <a:off x="6457147" y="4554865"/>
            <a:ext cx="115523" cy="22859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Oval 132"/>
          <p:cNvSpPr/>
          <p:nvPr/>
        </p:nvSpPr>
        <p:spPr>
          <a:xfrm>
            <a:off x="5376330" y="4564659"/>
            <a:ext cx="295130" cy="285356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140" name="Oval 139"/>
          <p:cNvSpPr/>
          <p:nvPr/>
        </p:nvSpPr>
        <p:spPr>
          <a:xfrm>
            <a:off x="6433593" y="4244222"/>
            <a:ext cx="322397" cy="398571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150" name="Picture 149" descr="wifi rou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36" y="4594949"/>
            <a:ext cx="191088" cy="209529"/>
          </a:xfrm>
          <a:prstGeom prst="rect">
            <a:avLst/>
          </a:prstGeom>
        </p:spPr>
      </p:pic>
      <p:pic>
        <p:nvPicPr>
          <p:cNvPr id="159" name="Picture 158" descr="RadioTow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63" y="4283928"/>
            <a:ext cx="306320" cy="284878"/>
          </a:xfrm>
          <a:prstGeom prst="rect">
            <a:avLst/>
          </a:prstGeom>
        </p:spPr>
      </p:pic>
      <p:grpSp>
        <p:nvGrpSpPr>
          <p:cNvPr id="168" name="Group 167"/>
          <p:cNvGrpSpPr/>
          <p:nvPr/>
        </p:nvGrpSpPr>
        <p:grpSpPr>
          <a:xfrm>
            <a:off x="4133084" y="4020384"/>
            <a:ext cx="340065" cy="293338"/>
            <a:chOff x="5018227" y="6064800"/>
            <a:chExt cx="467260" cy="445101"/>
          </a:xfrm>
        </p:grpSpPr>
        <p:sp>
          <p:nvSpPr>
            <p:cNvPr id="169" name="Oval 168"/>
            <p:cNvSpPr/>
            <p:nvPr/>
          </p:nvSpPr>
          <p:spPr bwMode="auto">
            <a:xfrm>
              <a:off x="5018227" y="6064800"/>
              <a:ext cx="467260" cy="445101"/>
            </a:xfrm>
            <a:prstGeom prst="ellipse">
              <a:avLst/>
            </a:prstGeom>
            <a:solidFill>
              <a:schemeClr val="bg2"/>
            </a:solidFill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1200"/>
            </a:p>
          </p:txBody>
        </p:sp>
        <p:pic>
          <p:nvPicPr>
            <p:cNvPr id="170" name="Picture 169" descr="network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529" y="6104912"/>
              <a:ext cx="334657" cy="36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2" name="Curved Connector 82"/>
          <p:cNvCxnSpPr/>
          <p:nvPr/>
        </p:nvCxnSpPr>
        <p:spPr>
          <a:xfrm flipH="1">
            <a:off x="5267891" y="2705140"/>
            <a:ext cx="1082208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5362957" y="2422294"/>
            <a:ext cx="93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subscribe</a:t>
            </a:r>
          </a:p>
          <a:p>
            <a:r>
              <a:rPr lang="en-US" sz="1400" dirty="0" smtClean="0"/>
              <a:t>&lt;topic&gt;</a:t>
            </a:r>
            <a:endParaRPr lang="en-US" sz="1400" dirty="0"/>
          </a:p>
        </p:txBody>
      </p:sp>
      <p:sp>
        <p:nvSpPr>
          <p:cNvPr id="114" name="TextBox 113"/>
          <p:cNvSpPr txBox="1"/>
          <p:nvPr/>
        </p:nvSpPr>
        <p:spPr>
          <a:xfrm rot="18634890">
            <a:off x="7298264" y="2426307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Exchange</a:t>
            </a:r>
          </a:p>
          <a:p>
            <a:pPr algn="ctr"/>
            <a:r>
              <a:rPr lang="en-US" sz="1600" dirty="0" smtClean="0"/>
              <a:t>Middleware</a:t>
            </a:r>
          </a:p>
        </p:txBody>
      </p:sp>
      <p:sp>
        <p:nvSpPr>
          <p:cNvPr id="115" name="TextBox 114"/>
          <p:cNvSpPr txBox="1"/>
          <p:nvPr/>
        </p:nvSpPr>
        <p:spPr>
          <a:xfrm rot="18642716">
            <a:off x="7274994" y="801253"/>
            <a:ext cx="2295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Applications</a:t>
            </a:r>
            <a:endParaRPr lang="en-US" sz="1600" dirty="0"/>
          </a:p>
        </p:txBody>
      </p:sp>
      <p:sp>
        <p:nvSpPr>
          <p:cNvPr id="116" name="TextBox 115"/>
          <p:cNvSpPr txBox="1"/>
          <p:nvPr/>
        </p:nvSpPr>
        <p:spPr>
          <a:xfrm rot="18590607">
            <a:off x="7308166" y="4112730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Network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sp>
        <p:nvSpPr>
          <p:cNvPr id="131" name="Rounded Rectangle 130"/>
          <p:cNvSpPr/>
          <p:nvPr/>
        </p:nvSpPr>
        <p:spPr>
          <a:xfrm>
            <a:off x="4800356" y="299542"/>
            <a:ext cx="2917098" cy="52506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4721833" y="368484"/>
            <a:ext cx="2917098" cy="52506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721840" y="339549"/>
            <a:ext cx="29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Situational Awareness Apps</a:t>
            </a:r>
          </a:p>
          <a:p>
            <a:pPr algn="ctr"/>
            <a:r>
              <a:rPr lang="en-US" sz="1200" dirty="0" smtClean="0"/>
              <a:t>e.g. FF HUD, IC Dashboard, civilian alerts</a:t>
            </a:r>
            <a:endParaRPr lang="en-US" sz="1400" dirty="0"/>
          </a:p>
        </p:txBody>
      </p:sp>
      <p:cxnSp>
        <p:nvCxnSpPr>
          <p:cNvPr id="138" name="Curved Connector 82"/>
          <p:cNvCxnSpPr/>
          <p:nvPr/>
        </p:nvCxnSpPr>
        <p:spPr>
          <a:xfrm flipV="1">
            <a:off x="5267888" y="893547"/>
            <a:ext cx="0" cy="93819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4333152" y="1310505"/>
            <a:ext cx="1911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ituational    awareness</a:t>
            </a:r>
            <a:endParaRPr lang="en-US" sz="1400" dirty="0"/>
          </a:p>
        </p:txBody>
      </p:sp>
      <p:sp>
        <p:nvSpPr>
          <p:cNvPr id="141" name="Content Placeholder 49"/>
          <p:cNvSpPr>
            <a:spLocks noGrp="1"/>
          </p:cNvSpPr>
          <p:nvPr>
            <p:ph idx="1"/>
          </p:nvPr>
        </p:nvSpPr>
        <p:spPr>
          <a:xfrm>
            <a:off x="336379" y="1200150"/>
            <a:ext cx="2932026" cy="3772773"/>
          </a:xfrm>
        </p:spPr>
        <p:txBody>
          <a:bodyPr>
            <a:normAutofit/>
          </a:bodyPr>
          <a:lstStyle/>
          <a:p>
            <a:pPr marL="225425" indent="-225425"/>
            <a:r>
              <a:rPr lang="en-US" sz="1400" b="1" u="sng" dirty="0" smtClean="0"/>
              <a:t>Problem</a:t>
            </a:r>
            <a:r>
              <a:rPr lang="en-US" sz="1400" dirty="0" smtClean="0"/>
              <a:t>: varying information requirements and network conditions as the scenario evolves.</a:t>
            </a:r>
          </a:p>
          <a:p>
            <a:pPr marL="225425" indent="-225425"/>
            <a:r>
              <a:rPr lang="en-US" sz="1400" b="1" u="sng" dirty="0" smtClean="0"/>
              <a:t>Solution</a:t>
            </a:r>
            <a:r>
              <a:rPr lang="en-US" sz="1400" dirty="0" smtClean="0"/>
              <a:t>: middleware configures the data exchange &amp; network with prioritization policies based </a:t>
            </a:r>
            <a:r>
              <a:rPr lang="en-US" sz="1400" dirty="0" smtClean="0"/>
              <a:t>on:</a:t>
            </a:r>
            <a:endParaRPr lang="en-US" sz="1000" dirty="0" smtClean="0"/>
          </a:p>
          <a:p>
            <a:pPr marL="400050" lvl="1" indent="-225425"/>
            <a:r>
              <a:rPr lang="en-US" sz="1400" dirty="0" smtClean="0"/>
              <a:t>Information requirements</a:t>
            </a:r>
          </a:p>
          <a:p>
            <a:pPr marL="400050" lvl="1" indent="-225425"/>
            <a:r>
              <a:rPr lang="en-US" sz="1400" dirty="0" smtClean="0"/>
              <a:t>Network resource constraints</a:t>
            </a:r>
          </a:p>
          <a:p>
            <a:pPr marL="225425" indent="-225425"/>
            <a:r>
              <a:rPr lang="en-US" sz="1400" b="1" u="sng" dirty="0" smtClean="0"/>
              <a:t>Approach</a:t>
            </a:r>
            <a:r>
              <a:rPr lang="en-US" sz="1400" dirty="0" smtClean="0"/>
              <a:t>: </a:t>
            </a:r>
            <a:r>
              <a:rPr lang="en-US" sz="1400" dirty="0" err="1" smtClean="0"/>
              <a:t>queueing</a:t>
            </a:r>
            <a:r>
              <a:rPr lang="en-US" sz="1400" dirty="0" smtClean="0"/>
              <a:t> theory to model performance and SDN to manage heterogeneous network without broker modifications.</a:t>
            </a:r>
            <a:endParaRPr lang="en-US" sz="1400" dirty="0" smtClean="0"/>
          </a:p>
        </p:txBody>
      </p:sp>
      <p:sp>
        <p:nvSpPr>
          <p:cNvPr id="142" name="TextBox 141"/>
          <p:cNvSpPr txBox="1"/>
          <p:nvPr/>
        </p:nvSpPr>
        <p:spPr>
          <a:xfrm>
            <a:off x="7031859" y="899896"/>
            <a:ext cx="90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info. </a:t>
            </a:r>
            <a:r>
              <a:rPr lang="en-US" sz="1400" dirty="0" err="1"/>
              <a:t>r</a:t>
            </a:r>
            <a:r>
              <a:rPr lang="en-US" sz="1400" dirty="0" err="1" smtClean="0"/>
              <a:t>eqs</a:t>
            </a:r>
            <a:r>
              <a:rPr lang="en-US" sz="1400" dirty="0" smtClean="0"/>
              <a:t>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901106" y="3230399"/>
            <a:ext cx="1091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</a:t>
            </a:r>
            <a:r>
              <a:rPr lang="en-US" sz="1400" dirty="0" smtClean="0"/>
              <a:t>et.    tuning</a:t>
            </a:r>
            <a:endParaRPr lang="en-US" sz="1400" dirty="0"/>
          </a:p>
        </p:txBody>
      </p:sp>
      <p:cxnSp>
        <p:nvCxnSpPr>
          <p:cNvPr id="144" name="Curved Connector 82"/>
          <p:cNvCxnSpPr>
            <a:endCxn id="154" idx="0"/>
          </p:cNvCxnSpPr>
          <p:nvPr/>
        </p:nvCxnSpPr>
        <p:spPr>
          <a:xfrm>
            <a:off x="7357649" y="2864546"/>
            <a:ext cx="0" cy="68204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4022430" y="4008080"/>
            <a:ext cx="595673" cy="33277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022430" y="3998660"/>
            <a:ext cx="59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BMS</a:t>
            </a:r>
            <a:endParaRPr lang="en-US" sz="1600" dirty="0"/>
          </a:p>
        </p:txBody>
      </p:sp>
      <p:pic>
        <p:nvPicPr>
          <p:cNvPr id="130" name="Picture 129" descr="gagu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77" y="951788"/>
            <a:ext cx="406740" cy="406740"/>
          </a:xfrm>
          <a:prstGeom prst="rect">
            <a:avLst/>
          </a:prstGeom>
        </p:spPr>
      </p:pic>
      <p:sp>
        <p:nvSpPr>
          <p:cNvPr id="136" name="Rounded Rectangle 135"/>
          <p:cNvSpPr/>
          <p:nvPr/>
        </p:nvSpPr>
        <p:spPr>
          <a:xfrm>
            <a:off x="7207067" y="3965006"/>
            <a:ext cx="780167" cy="790175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207067" y="3955587"/>
            <a:ext cx="780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Packet Drop </a:t>
            </a:r>
            <a:r>
              <a:rPr lang="en-US" sz="1600" dirty="0"/>
              <a:t>R</a:t>
            </a:r>
            <a:r>
              <a:rPr lang="en-US" sz="1600" dirty="0" smtClean="0"/>
              <a:t>ates</a:t>
            </a:r>
            <a:endParaRPr lang="en-US" sz="1600" dirty="0"/>
          </a:p>
        </p:txBody>
      </p:sp>
      <p:cxnSp>
        <p:nvCxnSpPr>
          <p:cNvPr id="146" name="Curved Connector 124"/>
          <p:cNvCxnSpPr>
            <a:stCxn id="145" idx="3"/>
          </p:cNvCxnSpPr>
          <p:nvPr/>
        </p:nvCxnSpPr>
        <p:spPr>
          <a:xfrm flipV="1">
            <a:off x="7987234" y="3310525"/>
            <a:ext cx="167441" cy="1060561"/>
          </a:xfrm>
          <a:prstGeom prst="bent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7" name="Picture 146" descr="thermome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06" y="930751"/>
            <a:ext cx="122758" cy="431129"/>
          </a:xfrm>
          <a:prstGeom prst="rect">
            <a:avLst/>
          </a:prstGeom>
        </p:spPr>
      </p:pic>
      <p:grpSp>
        <p:nvGrpSpPr>
          <p:cNvPr id="149" name="Group 148"/>
          <p:cNvGrpSpPr/>
          <p:nvPr/>
        </p:nvGrpSpPr>
        <p:grpSpPr>
          <a:xfrm>
            <a:off x="6979457" y="3568317"/>
            <a:ext cx="813485" cy="273944"/>
            <a:chOff x="5018227" y="6064800"/>
            <a:chExt cx="467260" cy="445101"/>
          </a:xfrm>
        </p:grpSpPr>
        <p:sp>
          <p:nvSpPr>
            <p:cNvPr id="151" name="Oval 150"/>
            <p:cNvSpPr/>
            <p:nvPr/>
          </p:nvSpPr>
          <p:spPr bwMode="auto">
            <a:xfrm>
              <a:off x="5018227" y="6064800"/>
              <a:ext cx="467260" cy="445101"/>
            </a:xfrm>
            <a:prstGeom prst="ellipse">
              <a:avLst/>
            </a:prstGeom>
            <a:solidFill>
              <a:schemeClr val="bg2"/>
            </a:solidFill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1200"/>
            </a:p>
          </p:txBody>
        </p:sp>
        <p:pic>
          <p:nvPicPr>
            <p:cNvPr id="152" name="Picture 151" descr="network-icon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529" y="6104912"/>
              <a:ext cx="334657" cy="36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" name="Rounded Rectangle 152"/>
          <p:cNvSpPr/>
          <p:nvPr/>
        </p:nvSpPr>
        <p:spPr>
          <a:xfrm>
            <a:off x="6645179" y="3556013"/>
            <a:ext cx="1424939" cy="31077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645179" y="3546592"/>
            <a:ext cx="142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 Controller</a:t>
            </a:r>
            <a:endParaRPr lang="en-US" sz="1600" dirty="0"/>
          </a:p>
        </p:txBody>
      </p:sp>
      <p:cxnSp>
        <p:nvCxnSpPr>
          <p:cNvPr id="156" name="Curved Connector 82"/>
          <p:cNvCxnSpPr/>
          <p:nvPr/>
        </p:nvCxnSpPr>
        <p:spPr>
          <a:xfrm rot="10800000" flipV="1">
            <a:off x="6076079" y="3593005"/>
            <a:ext cx="569100" cy="249256"/>
          </a:xfrm>
          <a:prstGeom prst="bentConnector3">
            <a:avLst>
              <a:gd name="adj1" fmla="val 100349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22331" y="1579851"/>
            <a:ext cx="1582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Unmodified!</a:t>
            </a:r>
          </a:p>
          <a:p>
            <a:r>
              <a:rPr lang="en-US" dirty="0" smtClean="0"/>
              <a:t>Use any </a:t>
            </a:r>
            <a:r>
              <a:rPr lang="en-US" dirty="0" err="1" smtClean="0"/>
              <a:t>impl</a:t>
            </a:r>
            <a:r>
              <a:rPr lang="mr-IN" dirty="0" smtClean="0"/>
              <a:t>…</a:t>
            </a:r>
            <a:endParaRPr lang="en-US" dirty="0"/>
          </a:p>
        </p:txBody>
      </p:sp>
      <p:cxnSp>
        <p:nvCxnSpPr>
          <p:cNvPr id="117" name="Curved Connector 82"/>
          <p:cNvCxnSpPr>
            <a:endCxn id="160" idx="1"/>
          </p:cNvCxnSpPr>
          <p:nvPr/>
        </p:nvCxnSpPr>
        <p:spPr>
          <a:xfrm>
            <a:off x="3571961" y="2226181"/>
            <a:ext cx="699387" cy="311635"/>
          </a:xfrm>
          <a:prstGeom prst="bentConnector3">
            <a:avLst>
              <a:gd name="adj1" fmla="val -844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1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uiExpand="1" animBg="1"/>
      <p:bldP spid="55" grpId="1" uiExpand="1" animBg="1"/>
      <p:bldP spid="56" grpId="0" uiExpand="1"/>
      <p:bldP spid="56" grpId="1" uiExpand="1"/>
      <p:bldP spid="64" grpId="0" uiExpand="1"/>
      <p:bldP spid="86" grpId="0" uiExpand="1"/>
      <p:bldP spid="77" grpId="0"/>
      <p:bldP spid="179" grpId="0" uiExpand="1"/>
      <p:bldP spid="71" grpId="0" animBg="1"/>
      <p:bldP spid="133" grpId="0" animBg="1"/>
      <p:bldP spid="140" grpId="0" animBg="1"/>
      <p:bldP spid="113" grpId="0" uiExpand="1"/>
      <p:bldP spid="141" grpId="0" build="p"/>
      <p:bldP spid="142" grpId="0" uiExpand="1"/>
      <p:bldP spid="143" grpId="0"/>
      <p:bldP spid="136" grpId="0" uiExpand="1" animBg="1"/>
      <p:bldP spid="145" grpId="0"/>
      <p:bldP spid="153" grpId="0" animBg="1"/>
      <p:bldP spid="154" grpId="0"/>
      <p:bldP spid="3" grpId="0" uiExpan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5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Mapping Info. </a:t>
            </a:r>
            <a:r>
              <a:rPr lang="en-US" dirty="0" err="1" smtClean="0"/>
              <a:t>Reqs</a:t>
            </a:r>
            <a:r>
              <a:rPr lang="en-US" dirty="0" smtClean="0"/>
              <a:t>. to Network Layer</a:t>
            </a:r>
            <a:endParaRPr lang="en-US" dirty="0"/>
          </a:p>
        </p:txBody>
      </p:sp>
      <p:pic>
        <p:nvPicPr>
          <p:cNvPr id="4" name="Content Placeholder 3" descr="topic_flow_map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1011"/>
          <a:stretch>
            <a:fillRect/>
          </a:stretch>
        </p:blipFill>
        <p:spPr>
          <a:xfrm>
            <a:off x="457200" y="1464311"/>
            <a:ext cx="8229600" cy="3394472"/>
          </a:xfrm>
        </p:spPr>
      </p:pic>
      <p:sp>
        <p:nvSpPr>
          <p:cNvPr id="6" name="TextBox 5"/>
          <p:cNvSpPr txBox="1"/>
          <p:nvPr/>
        </p:nvSpPr>
        <p:spPr>
          <a:xfrm>
            <a:off x="457200" y="878563"/>
            <a:ext cx="181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 / DX concept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6480" y="878563"/>
            <a:ext cx="189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concepts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73520" y="878563"/>
            <a:ext cx="231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FireDeX</a:t>
            </a:r>
            <a:r>
              <a:rPr lang="en-US" dirty="0" smtClean="0"/>
              <a:t> configurations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1840" y="3091657"/>
            <a:ext cx="78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opics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1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64" y="162559"/>
            <a:ext cx="6886272" cy="49671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68" y="40477"/>
            <a:ext cx="2043968" cy="8890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Modeling </a:t>
            </a:r>
            <a:r>
              <a:rPr lang="en-US" sz="2000" dirty="0" err="1" smtClean="0"/>
              <a:t>FireDeX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using Queuing Theory</a:t>
            </a:r>
            <a:endParaRPr lang="en-US" sz="1600" dirty="0"/>
          </a:p>
        </p:txBody>
      </p:sp>
      <p:sp>
        <p:nvSpPr>
          <p:cNvPr id="5" name="Content Placeholder 49"/>
          <p:cNvSpPr txBox="1">
            <a:spLocks/>
          </p:cNvSpPr>
          <p:nvPr/>
        </p:nvSpPr>
        <p:spPr>
          <a:xfrm>
            <a:off x="149725" y="1200151"/>
            <a:ext cx="1949511" cy="376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/>
            <a:r>
              <a:rPr lang="en-US" sz="1400" dirty="0" smtClean="0"/>
              <a:t>Queuing</a:t>
            </a:r>
            <a:r>
              <a:rPr lang="en-US" sz="1400" dirty="0"/>
              <a:t> </a:t>
            </a:r>
            <a:r>
              <a:rPr lang="en-US" sz="1400" dirty="0" smtClean="0"/>
              <a:t>network model enables analysis &amp; </a:t>
            </a:r>
            <a:r>
              <a:rPr lang="en-US" sz="1400" dirty="0" err="1" smtClean="0"/>
              <a:t>config</a:t>
            </a:r>
            <a:r>
              <a:rPr lang="en-US" sz="1400" dirty="0" smtClean="0"/>
              <a:t>.</a:t>
            </a:r>
          </a:p>
          <a:p>
            <a:pPr marL="114300" indent="-114300"/>
            <a:r>
              <a:rPr lang="en-US" sz="1400" dirty="0" smtClean="0"/>
              <a:t>Data exchange-layer queues represent distributed pub/sub.</a:t>
            </a:r>
          </a:p>
          <a:p>
            <a:pPr marL="114300" indent="-114300"/>
            <a:r>
              <a:rPr lang="en-US" sz="1400" dirty="0" smtClean="0"/>
              <a:t>Network-layer queues capture bandwidth constraints, error rates, latency, etc.</a:t>
            </a:r>
          </a:p>
          <a:p>
            <a:pPr marL="114300" indent="-114300"/>
            <a:r>
              <a:rPr lang="en-US" sz="1400" dirty="0" smtClean="0"/>
              <a:t>Only subscribers’ network configured.</a:t>
            </a:r>
          </a:p>
          <a:p>
            <a:pPr marL="114300" indent="-114300"/>
            <a:r>
              <a:rPr lang="en-US" sz="1400" i="1" dirty="0" err="1" smtClean="0"/>
              <a:t>Q</a:t>
            </a:r>
            <a:r>
              <a:rPr lang="en-US" sz="1400" i="1" baseline="30000" dirty="0" err="1" smtClean="0"/>
              <a:t>out</a:t>
            </a:r>
            <a:r>
              <a:rPr lang="en-US" sz="1400" dirty="0" smtClean="0"/>
              <a:t> is a new </a:t>
            </a:r>
            <a:r>
              <a:rPr lang="en-US" sz="1400" dirty="0" err="1" smtClean="0"/>
              <a:t>queueing</a:t>
            </a:r>
            <a:r>
              <a:rPr lang="en-US" sz="1400" dirty="0" smtClean="0"/>
              <a:t> model </a:t>
            </a:r>
            <a:r>
              <a:rPr lang="en-US" sz="1400" dirty="0"/>
              <a:t>we </a:t>
            </a:r>
            <a:r>
              <a:rPr lang="en-US" sz="1400" dirty="0" smtClean="0"/>
              <a:t>derived </a:t>
            </a:r>
            <a:r>
              <a:rPr lang="en-US" sz="1400" dirty="0"/>
              <a:t>(thanks </a:t>
            </a:r>
            <a:r>
              <a:rPr lang="en-US" sz="1400" dirty="0" err="1"/>
              <a:t>Ioannis</a:t>
            </a:r>
            <a:r>
              <a:rPr lang="en-US" sz="1400" dirty="0" smtClean="0"/>
              <a:t>).</a:t>
            </a:r>
          </a:p>
        </p:txBody>
      </p:sp>
      <p:cxnSp>
        <p:nvCxnSpPr>
          <p:cNvPr id="6" name="Curved Connector 82"/>
          <p:cNvCxnSpPr>
            <a:endCxn id="14" idx="0"/>
          </p:cNvCxnSpPr>
          <p:nvPr/>
        </p:nvCxnSpPr>
        <p:spPr>
          <a:xfrm flipV="1">
            <a:off x="5750560" y="667937"/>
            <a:ext cx="858245" cy="454580"/>
          </a:xfrm>
          <a:prstGeom prst="straightConnector1">
            <a:avLst/>
          </a:prstGeom>
          <a:ln w="19050" cmpd="sng">
            <a:solidFill>
              <a:schemeClr val="accent2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200092" y="3417416"/>
            <a:ext cx="2639108" cy="785168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200000">
            <a:off x="6404382" y="407621"/>
            <a:ext cx="929478" cy="52063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06572" y="1091745"/>
            <a:ext cx="2433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delivery </a:t>
            </a:r>
            <a:r>
              <a:rPr lang="en-US" sz="1200" b="1" dirty="0"/>
              <a:t>rate </a:t>
            </a:r>
            <a:r>
              <a:rPr lang="en-US" sz="1200" dirty="0"/>
              <a:t>and </a:t>
            </a:r>
            <a:r>
              <a:rPr lang="en-US" sz="1200" b="1" dirty="0"/>
              <a:t>end-to-end delay </a:t>
            </a:r>
            <a:r>
              <a:rPr lang="en-US" sz="1200" dirty="0"/>
              <a:t>of events for each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subscription </a:t>
            </a:r>
            <a:r>
              <a:rPr lang="en-US" sz="1200" i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-US" sz="1200" i="1" baseline="-250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97600" y="3749040"/>
            <a:ext cx="1140412" cy="71678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29864" y="4445502"/>
            <a:ext cx="1480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Enforcing</a:t>
            </a:r>
            <a:r>
              <a:rPr lang="en-US" sz="12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drop rates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71440" y="2118389"/>
            <a:ext cx="426720" cy="37592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56760" y="3010207"/>
            <a:ext cx="216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Topics mapped to many possible subscriptions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20" name="Curved Connector 82"/>
          <p:cNvCxnSpPr>
            <a:endCxn id="18" idx="4"/>
          </p:cNvCxnSpPr>
          <p:nvPr/>
        </p:nvCxnSpPr>
        <p:spPr>
          <a:xfrm flipV="1">
            <a:off x="5364480" y="2494309"/>
            <a:ext cx="20320" cy="515898"/>
          </a:xfrm>
          <a:prstGeom prst="straightConnector1">
            <a:avLst/>
          </a:prstGeom>
          <a:ln w="19050" cmpd="sng">
            <a:solidFill>
              <a:schemeClr val="accent2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45840" y="53035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42332" y="3069297"/>
            <a:ext cx="264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Enforcing </a:t>
            </a:r>
            <a:r>
              <a:rPr lang="en-US" sz="12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priority </a:t>
            </a:r>
            <a:r>
              <a:rPr lang="en-US" sz="1200" b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queueing</a:t>
            </a:r>
            <a:r>
              <a:rPr lang="en-US" sz="12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discipline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54800" y="4767264"/>
            <a:ext cx="2133600" cy="273844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16666" y="3417416"/>
            <a:ext cx="6767266" cy="1349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349909" y="1553411"/>
            <a:ext cx="6634023" cy="1864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8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5" grpId="0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30" grpId="0"/>
      <p:bldP spid="30" grpId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43225"/>
            <a:ext cx="3878654" cy="4200275"/>
          </a:xfrm>
          <a:prstGeom prst="rect">
            <a:avLst/>
          </a:prstGeom>
        </p:spPr>
      </p:pic>
      <p:sp>
        <p:nvSpPr>
          <p:cNvPr id="88" name="Title 87"/>
          <p:cNvSpPr>
            <a:spLocks noGrp="1"/>
          </p:cNvSpPr>
          <p:nvPr>
            <p:ph type="title"/>
          </p:nvPr>
        </p:nvSpPr>
        <p:spPr>
          <a:xfrm>
            <a:off x="457200" y="99781"/>
            <a:ext cx="8229600" cy="857250"/>
          </a:xfrm>
        </p:spPr>
        <p:txBody>
          <a:bodyPr>
            <a:noAutofit/>
          </a:bodyPr>
          <a:lstStyle/>
          <a:p>
            <a:r>
              <a:rPr lang="en-US" sz="3600" dirty="0" smtClean="0"/>
              <a:t>SCALE’s heterogeneous evolution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5854" y="943225"/>
            <a:ext cx="48081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SCALE</a:t>
            </a:r>
            <a:r>
              <a:rPr lang="en-US" sz="1000" b="1" dirty="0" smtClean="0"/>
              <a:t> </a:t>
            </a:r>
            <a:r>
              <a:rPr lang="en-US" sz="1000" dirty="0" smtClean="0"/>
              <a:t>expanded and used as a test-bed in </a:t>
            </a:r>
            <a:r>
              <a:rPr lang="en-US" sz="1000" b="1" dirty="0" smtClean="0"/>
              <a:t>many projects</a:t>
            </a:r>
            <a:r>
              <a:rPr lang="en-US" sz="1000" dirty="0" smtClean="0"/>
              <a:t>:</a:t>
            </a:r>
            <a:endParaRPr lang="en-US" sz="1000" b="1" dirty="0" smtClean="0"/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Benson </a:t>
            </a:r>
            <a:r>
              <a:rPr lang="en-US" sz="1000" dirty="0" smtClean="0"/>
              <a:t>et al. “SCALE</a:t>
            </a:r>
            <a:r>
              <a:rPr lang="en-US" sz="1000" dirty="0"/>
              <a:t>: Safe Community Awareness and Alerting Leveraging the Internet of </a:t>
            </a:r>
            <a:r>
              <a:rPr lang="en-US" sz="1000" dirty="0" smtClean="0"/>
              <a:t>Things”. </a:t>
            </a:r>
            <a:r>
              <a:rPr lang="en-US" sz="1000" dirty="0"/>
              <a:t>IEEE Communications, December 2015.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err="1" smtClean="0"/>
              <a:t>Uddin</a:t>
            </a:r>
            <a:r>
              <a:rPr lang="en-US" sz="1000" dirty="0" smtClean="0"/>
              <a:t> et al. “The </a:t>
            </a:r>
            <a:r>
              <a:rPr lang="en-US" sz="1000" dirty="0"/>
              <a:t>SCALE2 Multi-network Architecture for </a:t>
            </a:r>
            <a:r>
              <a:rPr lang="en-US" sz="1000" dirty="0" err="1"/>
              <a:t>IoT</a:t>
            </a:r>
            <a:r>
              <a:rPr lang="en-US" sz="1000" dirty="0"/>
              <a:t>-based Resilient </a:t>
            </a:r>
            <a:r>
              <a:rPr lang="en-US" sz="1000" dirty="0" smtClean="0"/>
              <a:t>Communities”. SMARTCOMP </a:t>
            </a:r>
            <a:r>
              <a:rPr lang="mr-IN" sz="1000" dirty="0" smtClean="0"/>
              <a:t>’</a:t>
            </a:r>
            <a:r>
              <a:rPr lang="en-US" sz="1000" dirty="0" smtClean="0"/>
              <a:t>16.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Benson </a:t>
            </a:r>
            <a:r>
              <a:rPr lang="en-US" sz="1000" dirty="0"/>
              <a:t>et al. “Resilient Overlays for </a:t>
            </a:r>
            <a:r>
              <a:rPr lang="en-US" sz="1000" dirty="0" err="1"/>
              <a:t>IoT</a:t>
            </a:r>
            <a:r>
              <a:rPr lang="en-US" sz="1000" dirty="0"/>
              <a:t>-based Community Infrastructure Communications”. </a:t>
            </a:r>
            <a:r>
              <a:rPr lang="en-US" sz="1000" dirty="0" err="1"/>
              <a:t>IoTDI</a:t>
            </a:r>
            <a:r>
              <a:rPr lang="en-US" sz="1000" dirty="0"/>
              <a:t> </a:t>
            </a:r>
            <a:r>
              <a:rPr lang="mr-IN" sz="1000" dirty="0"/>
              <a:t>’</a:t>
            </a:r>
            <a:r>
              <a:rPr lang="en-US" sz="1000" dirty="0" smtClean="0"/>
              <a:t>16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Zhu et al. “Upload </a:t>
            </a:r>
            <a:r>
              <a:rPr lang="en-US" sz="1000" dirty="0"/>
              <a:t>Planning for Mobile Data Collection in Smart Community Internet-of-Things </a:t>
            </a:r>
            <a:r>
              <a:rPr lang="en-US" sz="1000" dirty="0" smtClean="0"/>
              <a:t>Deployments”. SMARTCOMP ‘16.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r>
              <a:rPr lang="en-US" sz="1000" dirty="0" err="1" smtClean="0"/>
              <a:t>Mehrotra</a:t>
            </a:r>
            <a:r>
              <a:rPr lang="en-US" sz="1000" dirty="0" smtClean="0"/>
              <a:t> et al. </a:t>
            </a:r>
            <a:r>
              <a:rPr lang="en-US" sz="1000" dirty="0"/>
              <a:t>"TIPPERS: A Privacy Cognizant </a:t>
            </a:r>
            <a:r>
              <a:rPr lang="en-US" sz="1000" dirty="0" err="1"/>
              <a:t>IoT</a:t>
            </a:r>
            <a:r>
              <a:rPr lang="en-US" sz="1000" dirty="0"/>
              <a:t> Environment". in First IEEE International Workshop on Security, Privacy and Trust for </a:t>
            </a:r>
            <a:r>
              <a:rPr lang="en-US" sz="1000" dirty="0" err="1"/>
              <a:t>IoT</a:t>
            </a:r>
            <a:r>
              <a:rPr lang="en-US" sz="1000" dirty="0"/>
              <a:t>, Sydney, Australia. 2016.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Han et al. </a:t>
            </a:r>
            <a:r>
              <a:rPr lang="en-US" sz="1000" dirty="0"/>
              <a:t>"Toward An Integrated Approach to Localizing Failures in Community Water Networks". </a:t>
            </a:r>
            <a:r>
              <a:rPr lang="en-US" sz="1000" dirty="0" smtClean="0"/>
              <a:t>ICDCS </a:t>
            </a:r>
            <a:r>
              <a:rPr lang="mr-IN" sz="1000" dirty="0" smtClean="0"/>
              <a:t>’</a:t>
            </a:r>
            <a:r>
              <a:rPr lang="en-US" sz="1000" dirty="0" smtClean="0"/>
              <a:t>17.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r>
              <a:rPr lang="en-US" sz="1000" dirty="0" err="1" smtClean="0"/>
              <a:t>Nailah</a:t>
            </a:r>
            <a:r>
              <a:rPr lang="en-US" sz="1000" dirty="0" smtClean="0"/>
              <a:t> </a:t>
            </a:r>
            <a:r>
              <a:rPr lang="en-US" sz="1000" dirty="0" err="1"/>
              <a:t>Alhassoun</a:t>
            </a:r>
            <a:r>
              <a:rPr lang="en-US" sz="1000" dirty="0"/>
              <a:t>, </a:t>
            </a:r>
            <a:r>
              <a:rPr lang="en-US" sz="1000" dirty="0" err="1"/>
              <a:t>Md</a:t>
            </a:r>
            <a:r>
              <a:rPr lang="en-US" sz="1000" dirty="0"/>
              <a:t> Yusuf </a:t>
            </a:r>
            <a:r>
              <a:rPr lang="en-US" sz="1000" dirty="0" err="1"/>
              <a:t>Sarwar</a:t>
            </a:r>
            <a:r>
              <a:rPr lang="en-US" sz="1000" dirty="0"/>
              <a:t> </a:t>
            </a:r>
            <a:r>
              <a:rPr lang="en-US" sz="1000" dirty="0" err="1"/>
              <a:t>Uddin</a:t>
            </a:r>
            <a:r>
              <a:rPr lang="en-US" sz="1000" dirty="0"/>
              <a:t>, and </a:t>
            </a:r>
            <a:r>
              <a:rPr lang="en-US" sz="1000" dirty="0" err="1"/>
              <a:t>Nalini</a:t>
            </a:r>
            <a:r>
              <a:rPr lang="en-US" sz="1000" dirty="0"/>
              <a:t> </a:t>
            </a:r>
            <a:r>
              <a:rPr lang="en-US" sz="1000" dirty="0" err="1"/>
              <a:t>Venkatasubramanian</a:t>
            </a:r>
            <a:r>
              <a:rPr lang="en-US" sz="1000" dirty="0"/>
              <a:t>. </a:t>
            </a:r>
            <a:r>
              <a:rPr lang="en-US" sz="1000" dirty="0" smtClean="0"/>
              <a:t>“SAFER</a:t>
            </a:r>
            <a:r>
              <a:rPr lang="en-US" sz="1000" dirty="0"/>
              <a:t>: An </a:t>
            </a:r>
            <a:r>
              <a:rPr lang="en-US" sz="1000" dirty="0" err="1"/>
              <a:t>IoT</a:t>
            </a:r>
            <a:r>
              <a:rPr lang="en-US" sz="1000" dirty="0"/>
              <a:t>-Based Perpetual Safe Community Awareness and Alerting </a:t>
            </a:r>
            <a:r>
              <a:rPr lang="en-US" sz="1000" dirty="0" smtClean="0"/>
              <a:t>Network”. IGSC </a:t>
            </a:r>
            <a:r>
              <a:rPr lang="mr-IN" sz="1000" dirty="0" smtClean="0"/>
              <a:t>’</a:t>
            </a:r>
            <a:r>
              <a:rPr lang="en-US" sz="1000" dirty="0" smtClean="0"/>
              <a:t>17.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Zhu et al. </a:t>
            </a:r>
            <a:r>
              <a:rPr lang="en-US" sz="1000" dirty="0"/>
              <a:t>"Data Collection and Upload under Dynamicity in Smart Community Internet-of-Things Deployments". Pervasive and Mobile Computing (2017</a:t>
            </a:r>
            <a:r>
              <a:rPr lang="en-US" sz="1000" dirty="0" smtClean="0"/>
              <a:t>).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Hera et al. "</a:t>
            </a:r>
            <a:r>
              <a:rPr lang="en-US" sz="1000" dirty="0"/>
              <a:t>Adaptive Sensing Using Internet-of-Things with Constrained Communications". Workshop on Adaptive and Reflective Middleware (ARM), co-located with ACM/IFIP/USENIX Middleware, </a:t>
            </a:r>
            <a:r>
              <a:rPr lang="en-US" sz="1000" dirty="0" smtClean="0"/>
              <a:t>2017.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Benson </a:t>
            </a:r>
            <a:r>
              <a:rPr lang="en-US" sz="1000" dirty="0"/>
              <a:t>et al. “Ride: A Resilient </a:t>
            </a:r>
            <a:r>
              <a:rPr lang="en-US" sz="1000" dirty="0" err="1"/>
              <a:t>IoT</a:t>
            </a:r>
            <a:r>
              <a:rPr lang="en-US" sz="1000" dirty="0"/>
              <a:t> Data Exchange Middleware Leveraging SDN and Edge Cloud Resources”. </a:t>
            </a:r>
            <a:r>
              <a:rPr lang="en-US" sz="1000" dirty="0" err="1"/>
              <a:t>IoTDI</a:t>
            </a:r>
            <a:r>
              <a:rPr lang="en-US" sz="1000" dirty="0"/>
              <a:t> ‘18</a:t>
            </a:r>
            <a:r>
              <a:rPr lang="en-US" sz="100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/>
              <a:t>Benson et al. "</a:t>
            </a:r>
            <a:r>
              <a:rPr lang="en-US" sz="1000" dirty="0" err="1"/>
              <a:t>FireDeX</a:t>
            </a:r>
            <a:r>
              <a:rPr lang="en-US" sz="1000" dirty="0"/>
              <a:t>: a Prioritized </a:t>
            </a:r>
            <a:r>
              <a:rPr lang="en-US" sz="1000" dirty="0" err="1"/>
              <a:t>IoT</a:t>
            </a:r>
            <a:r>
              <a:rPr lang="en-US" sz="1000" dirty="0"/>
              <a:t> Data Exchange Middleware for Emergency Response". </a:t>
            </a:r>
            <a:r>
              <a:rPr lang="en-US" sz="1000" dirty="0" smtClean="0"/>
              <a:t>(to appear in) Middleware </a:t>
            </a:r>
            <a:r>
              <a:rPr lang="en-US" sz="1000" dirty="0"/>
              <a:t>’18. </a:t>
            </a:r>
            <a:endParaRPr lang="en-US" sz="1000" dirty="0" smtClean="0"/>
          </a:p>
          <a:p>
            <a:pPr marL="171450" indent="-171450">
              <a:buFont typeface="Arial"/>
              <a:buChar char="•"/>
            </a:pPr>
            <a:r>
              <a:rPr lang="en-US" sz="1000" dirty="0" smtClean="0"/>
              <a:t>Zhu </a:t>
            </a:r>
            <a:r>
              <a:rPr lang="en-US" sz="1000" dirty="0" smtClean="0"/>
              <a:t>et al. </a:t>
            </a:r>
            <a:r>
              <a:rPr lang="en-US" sz="1000" dirty="0"/>
              <a:t>"Spatiotemporal Scheduling for Crowd Augmented Urban Sensing". </a:t>
            </a:r>
            <a:r>
              <a:rPr lang="en-US" sz="1000" dirty="0" smtClean="0"/>
              <a:t>INFOCOM ‘18.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r>
              <a:rPr lang="mr-IN" sz="1000" dirty="0" smtClean="0"/>
              <a:t>…</a:t>
            </a:r>
            <a:r>
              <a:rPr lang="en-US" sz="1000" dirty="0"/>
              <a:t> </a:t>
            </a:r>
            <a:r>
              <a:rPr lang="en-US" sz="1000" dirty="0" smtClean="0"/>
              <a:t>and hopefully many more!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endParaRPr lang="en-US" sz="1000" dirty="0"/>
          </a:p>
        </p:txBody>
      </p:sp>
      <p:sp>
        <p:nvSpPr>
          <p:cNvPr id="19" name="Rectangle 18"/>
          <p:cNvSpPr/>
          <p:nvPr/>
        </p:nvSpPr>
        <p:spPr>
          <a:xfrm>
            <a:off x="4495800" y="4350767"/>
            <a:ext cx="4520381" cy="34153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16120" y="1783889"/>
            <a:ext cx="4520381" cy="2684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95800" y="4066287"/>
            <a:ext cx="4520381" cy="28448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3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Prioritization Algorithm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632960" cy="3394472"/>
          </a:xfrm>
        </p:spPr>
        <p:txBody>
          <a:bodyPr>
            <a:normAutofit fontScale="70000" lnSpcReduction="20000"/>
          </a:bodyPr>
          <a:lstStyle/>
          <a:p>
            <a:pPr marL="454025" indent="-454025">
              <a:buFont typeface="+mj-lt"/>
              <a:buAutoNum type="arabicPeriod"/>
              <a:tabLst>
                <a:tab pos="457200" algn="l"/>
              </a:tabLst>
            </a:pPr>
            <a:r>
              <a:rPr lang="en-US" dirty="0" smtClean="0"/>
              <a:t>Sort subscriptions by </a:t>
            </a:r>
            <a:r>
              <a:rPr lang="en-US" i="1" dirty="0" smtClean="0"/>
              <a:t>information value per unit of bandwidth.</a:t>
            </a:r>
            <a:endParaRPr lang="en-US" dirty="0" smtClean="0"/>
          </a:p>
          <a:p>
            <a:pPr marL="454025" indent="-454025">
              <a:buFont typeface="+mj-lt"/>
              <a:buAutoNum type="arabicPeriod"/>
            </a:pPr>
            <a:r>
              <a:rPr lang="en-US" dirty="0" smtClean="0"/>
              <a:t>Group them into approximately equal-sized </a:t>
            </a:r>
            <a:r>
              <a:rPr lang="en-US" i="1" dirty="0"/>
              <a:t>network </a:t>
            </a:r>
            <a:r>
              <a:rPr lang="en-US" i="1" dirty="0" smtClean="0"/>
              <a:t>flows</a:t>
            </a:r>
            <a:r>
              <a:rPr lang="en-US" dirty="0" smtClean="0"/>
              <a:t>.</a:t>
            </a:r>
          </a:p>
          <a:p>
            <a:pPr lvl="1" indent="-342900"/>
            <a:r>
              <a:rPr lang="en-US" dirty="0"/>
              <a:t>Enables </a:t>
            </a:r>
            <a:r>
              <a:rPr lang="en-US" dirty="0" smtClean="0"/>
              <a:t>SDN network </a:t>
            </a:r>
            <a:r>
              <a:rPr lang="en-US" dirty="0"/>
              <a:t>layer to differentiate </a:t>
            </a:r>
            <a:r>
              <a:rPr lang="en-US" dirty="0" smtClean="0"/>
              <a:t>subscriptions</a:t>
            </a:r>
          </a:p>
          <a:p>
            <a:pPr marL="400050" lvl="1" indent="0">
              <a:buNone/>
            </a:pPr>
            <a:r>
              <a:rPr lang="en-US" dirty="0"/>
              <a:t>	 </a:t>
            </a:r>
            <a:r>
              <a:rPr lang="en-US" dirty="0" smtClean="0"/>
              <a:t>     (e.g. by UDP/TCP port number + IP </a:t>
            </a:r>
            <a:r>
              <a:rPr lang="en-US" dirty="0" err="1" smtClean="0"/>
              <a:t>addr</a:t>
            </a:r>
            <a:r>
              <a:rPr lang="en-US" dirty="0" smtClean="0"/>
              <a:t>).</a:t>
            </a:r>
            <a:endParaRPr lang="en-US" dirty="0"/>
          </a:p>
          <a:p>
            <a:pPr lvl="1" indent="-342900"/>
            <a:r>
              <a:rPr lang="en-US" dirty="0" smtClean="0"/>
              <a:t>Represents network connections for different apps, subs. within app</a:t>
            </a:r>
            <a:r>
              <a:rPr lang="mr-IN" dirty="0" smtClean="0"/>
              <a:t>…</a:t>
            </a:r>
            <a:endParaRPr lang="en-US" dirty="0" smtClean="0"/>
          </a:p>
          <a:p>
            <a:pPr marL="457200" indent="-457200" defTabSz="396875">
              <a:buFont typeface="+mj-lt"/>
              <a:buAutoNum type="arabicPeriod"/>
            </a:pPr>
            <a:r>
              <a:rPr lang="en-US" i="1" dirty="0" smtClean="0"/>
              <a:t>Priorities</a:t>
            </a:r>
            <a:r>
              <a:rPr lang="en-US" dirty="0" smtClean="0"/>
              <a:t> assigned to approximately equal-sized groups of network flows.</a:t>
            </a:r>
            <a:endParaRPr lang="en-US" i="1" dirty="0"/>
          </a:p>
        </p:txBody>
      </p:sp>
      <p:cxnSp>
        <p:nvCxnSpPr>
          <p:cNvPr id="6" name="Curved Connector 82"/>
          <p:cNvCxnSpPr/>
          <p:nvPr/>
        </p:nvCxnSpPr>
        <p:spPr>
          <a:xfrm>
            <a:off x="4459006" y="1687870"/>
            <a:ext cx="1518920" cy="408872"/>
          </a:xfrm>
          <a:prstGeom prst="straightConnector1">
            <a:avLst/>
          </a:prstGeom>
          <a:ln w="19050" cmpd="sng">
            <a:solidFill>
              <a:schemeClr val="accent2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15" descr="greedy split prioritie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85" b="-7785"/>
          <a:stretch>
            <a:fillRect/>
          </a:stretch>
        </p:blipFill>
        <p:spPr>
          <a:xfrm>
            <a:off x="6126480" y="1635077"/>
            <a:ext cx="1478280" cy="1242505"/>
          </a:xfrm>
        </p:spPr>
      </p:pic>
      <p:sp>
        <p:nvSpPr>
          <p:cNvPr id="17" name="Oval 16"/>
          <p:cNvSpPr/>
          <p:nvPr/>
        </p:nvSpPr>
        <p:spPr>
          <a:xfrm>
            <a:off x="6544963" y="1643448"/>
            <a:ext cx="638157" cy="52063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77926" y="2217182"/>
            <a:ext cx="638157" cy="62992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89449" y="2199164"/>
            <a:ext cx="1243911" cy="62992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03440" y="1635077"/>
            <a:ext cx="206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Maximum utility achievable for subscription </a:t>
            </a:r>
            <a:r>
              <a:rPr lang="en-US" sz="1200" i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-US" sz="1200" i="1" baseline="-250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8733" y="2908607"/>
            <a:ext cx="169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Serialized packet size for topic </a:t>
            </a:r>
            <a:r>
              <a:rPr lang="en-US" sz="1200" i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</a:t>
            </a:r>
            <a:r>
              <a:rPr lang="en-US" sz="1200" i="1" baseline="-250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</a:t>
            </a:r>
            <a:r>
              <a:rPr lang="en-US" sz="1200" i="1" baseline="-25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notifications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44963" y="2847102"/>
            <a:ext cx="147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Rate of notifications (publications) for subscription </a:t>
            </a:r>
            <a:r>
              <a:rPr lang="en-US" sz="1200" i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-US" sz="1200" i="1" baseline="-250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2" name="Content Placeholder 3" descr="topic_flow_ma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1011"/>
          <a:stretch>
            <a:fillRect/>
          </a:stretch>
        </p:blipFill>
        <p:spPr>
          <a:xfrm>
            <a:off x="5323840" y="3471659"/>
            <a:ext cx="3362960" cy="13871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 Rate Algorithm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Formulated as a </a:t>
            </a:r>
            <a:r>
              <a:rPr lang="en-US" i="1" dirty="0" smtClean="0"/>
              <a:t>convex optimization </a:t>
            </a:r>
            <a:r>
              <a:rPr lang="en-US" dirty="0" smtClean="0"/>
              <a:t>problem.</a:t>
            </a:r>
          </a:p>
          <a:p>
            <a:pPr lvl="1"/>
            <a:r>
              <a:rPr lang="en-US" dirty="0" smtClean="0"/>
              <a:t>Maximize overall utility as sum of all subscriptions’ utilities.</a:t>
            </a:r>
          </a:p>
          <a:p>
            <a:pPr lvl="1"/>
            <a:r>
              <a:rPr lang="en-US" dirty="0" smtClean="0"/>
              <a:t>Enabled by choice </a:t>
            </a:r>
            <a:r>
              <a:rPr lang="en-US" dirty="0"/>
              <a:t>of logarithm for utility </a:t>
            </a:r>
            <a:r>
              <a:rPr lang="en-US" dirty="0" smtClean="0"/>
              <a:t>function.</a:t>
            </a:r>
          </a:p>
          <a:p>
            <a:pPr lvl="1"/>
            <a:r>
              <a:rPr lang="en-US" dirty="0"/>
              <a:t>Akin to Network Utility Max</a:t>
            </a:r>
            <a:r>
              <a:rPr lang="en-US" dirty="0" smtClean="0"/>
              <a:t>.</a:t>
            </a:r>
            <a:endParaRPr lang="en-US" i="1" dirty="0"/>
          </a:p>
          <a:p>
            <a:r>
              <a:rPr lang="en-US" i="1" dirty="0" smtClean="0"/>
              <a:t>2</a:t>
            </a:r>
            <a:r>
              <a:rPr lang="en-US" i="1" baseline="30000" dirty="0" smtClean="0"/>
              <a:t>nd</a:t>
            </a:r>
            <a:r>
              <a:rPr lang="en-US" i="1" dirty="0" smtClean="0"/>
              <a:t> constraint: 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queue 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stability 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condition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Ensures 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allocated bandwidth within that </a:t>
            </a: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available</a:t>
            </a:r>
          </a:p>
          <a:p>
            <a:pPr lvl="1"/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each SDN switch queue</a:t>
            </a:r>
          </a:p>
        </p:txBody>
      </p:sp>
      <p:pic>
        <p:nvPicPr>
          <p:cNvPr id="3" name="Content Placeholder 2" descr="optimized drop rates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0" b="1226"/>
          <a:stretch/>
        </p:blipFill>
        <p:spPr>
          <a:xfrm>
            <a:off x="4872038" y="1869440"/>
            <a:ext cx="4038600" cy="1869439"/>
          </a:xfrm>
        </p:spPr>
      </p:pic>
      <p:sp>
        <p:nvSpPr>
          <p:cNvPr id="6" name="Oval 5"/>
          <p:cNvSpPr/>
          <p:nvPr/>
        </p:nvSpPr>
        <p:spPr>
          <a:xfrm>
            <a:off x="6367067" y="1869440"/>
            <a:ext cx="1578053" cy="52063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89224" y="1491471"/>
            <a:ext cx="2433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Utility captured by subscription </a:t>
            </a:r>
            <a:r>
              <a:rPr lang="en-US" sz="1200" i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-US" sz="1200" i="1" baseline="-250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86320" y="1859910"/>
            <a:ext cx="426720" cy="53016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89224" y="1407775"/>
            <a:ext cx="2433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Success rate of notifications for subscription </a:t>
            </a:r>
            <a:r>
              <a:rPr lang="en-US" sz="1200" i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-US" sz="1200" i="1" baseline="-250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67067" y="1940560"/>
            <a:ext cx="426720" cy="37592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89224" y="1491471"/>
            <a:ext cx="2164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Utility weight for subscription </a:t>
            </a:r>
            <a:r>
              <a:rPr lang="en-US" sz="1200" i="1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</a:t>
            </a:r>
            <a:r>
              <a:rPr lang="en-US" sz="1200" i="1" baseline="-250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03056" y="2514003"/>
            <a:ext cx="345344" cy="340957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95800" y="2925468"/>
            <a:ext cx="139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Drop rates for each network flow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730240" y="2846810"/>
            <a:ext cx="3261359" cy="105463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708947" y="3017605"/>
            <a:ext cx="426720" cy="53016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20744" y="3640127"/>
            <a:ext cx="2433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“Rho tolerance” enables keeping a buffer within the bandwidth (~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0.1)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8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04379"/>
            <a:ext cx="8229600" cy="857250"/>
          </a:xfrm>
        </p:spPr>
        <p:txBody>
          <a:bodyPr/>
          <a:lstStyle/>
          <a:p>
            <a:r>
              <a:rPr lang="en-US" dirty="0" smtClean="0"/>
              <a:t>Prototype Implementation</a:t>
            </a:r>
            <a:endParaRPr lang="en-US" dirty="0"/>
          </a:p>
        </p:txBody>
      </p:sp>
      <p:pic>
        <p:nvPicPr>
          <p:cNvPr id="7" name="Content Placeholder 6" descr="implementation_architectur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64" r="-26064"/>
          <a:stretch>
            <a:fillRect/>
          </a:stretch>
        </p:blipFill>
        <p:spPr>
          <a:xfrm>
            <a:off x="-208152" y="971789"/>
            <a:ext cx="9560304" cy="3943349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3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 descr="Screen Shot 2018-11-05 at 11.18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1063229"/>
            <a:ext cx="8190654" cy="3527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4400" y="4547484"/>
            <a:ext cx="2301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*(7 flows/</a:t>
            </a:r>
            <a:r>
              <a:rPr lang="en-US" sz="120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prios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with prototype)*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12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Validation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750560" y="1200151"/>
            <a:ext cx="2733040" cy="3394472"/>
          </a:xfrm>
        </p:spPr>
        <p:txBody>
          <a:bodyPr>
            <a:normAutofit fontScale="55000" lnSpcReduction="20000"/>
          </a:bodyPr>
          <a:lstStyle/>
          <a:p>
            <a:pPr marL="230188" indent="-169863"/>
            <a:r>
              <a:rPr lang="en-US" dirty="0" smtClean="0"/>
              <a:t>Compare </a:t>
            </a:r>
            <a:r>
              <a:rPr lang="en-US" b="1" dirty="0" smtClean="0"/>
              <a:t>analytical model  </a:t>
            </a:r>
            <a:r>
              <a:rPr lang="en-US" dirty="0" smtClean="0"/>
              <a:t>vs. queuing network </a:t>
            </a:r>
            <a:r>
              <a:rPr lang="en-US" b="1" dirty="0" smtClean="0"/>
              <a:t>simulator</a:t>
            </a:r>
            <a:r>
              <a:rPr lang="en-US" dirty="0" smtClean="0"/>
              <a:t> vs. </a:t>
            </a:r>
            <a:r>
              <a:rPr lang="en-US" b="1" dirty="0" smtClean="0"/>
              <a:t>prototype </a:t>
            </a:r>
            <a:r>
              <a:rPr lang="en-US" dirty="0" smtClean="0"/>
              <a:t>(</a:t>
            </a:r>
            <a:r>
              <a:rPr lang="en-US" dirty="0" err="1" smtClean="0"/>
              <a:t>mininet</a:t>
            </a:r>
            <a:r>
              <a:rPr lang="en-US" dirty="0" smtClean="0"/>
              <a:t> emulation).</a:t>
            </a:r>
          </a:p>
          <a:p>
            <a:pPr marL="230188" indent="-169863"/>
            <a:r>
              <a:rPr lang="en-US" dirty="0" smtClean="0"/>
              <a:t>Under various system </a:t>
            </a:r>
            <a:r>
              <a:rPr lang="en-US" b="1" dirty="0" smtClean="0"/>
              <a:t>loads</a:t>
            </a:r>
            <a:r>
              <a:rPr lang="en-US" dirty="0" smtClean="0"/>
              <a:t> (i.e. publication rates):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Under-loaded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Saturated</a:t>
            </a:r>
            <a:endParaRPr lang="en-US" dirty="0" smtClean="0"/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Overloaded</a:t>
            </a:r>
            <a:endParaRPr lang="en-US" dirty="0" smtClean="0"/>
          </a:p>
          <a:p>
            <a:pPr marL="230188" indent="-169863"/>
            <a:r>
              <a:rPr lang="en-US" dirty="0" smtClean="0"/>
              <a:t>Analytical </a:t>
            </a:r>
            <a:r>
              <a:rPr lang="en-US" dirty="0" smtClean="0"/>
              <a:t>model for lowest priority class is slightly less accurate, which is normal as these models are </a:t>
            </a:r>
            <a:r>
              <a:rPr lang="en-US" b="1" dirty="0" smtClean="0"/>
              <a:t>approximations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Content Placeholder 9" descr="validation_prototype (1).pn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44" b="-14144"/>
          <a:stretch>
            <a:fillRect/>
          </a:stretch>
        </p:blipFill>
        <p:spPr>
          <a:xfrm>
            <a:off x="304800" y="579120"/>
            <a:ext cx="5580086" cy="4690101"/>
          </a:xfrm>
        </p:spPr>
      </p:pic>
      <p:sp>
        <p:nvSpPr>
          <p:cNvPr id="8" name="TextBox 7"/>
          <p:cNvSpPr txBox="1"/>
          <p:nvPr/>
        </p:nvSpPr>
        <p:spPr>
          <a:xfrm>
            <a:off x="721360" y="4567804"/>
            <a:ext cx="2164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* Highest priority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98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Evaluation</a:t>
            </a:r>
            <a:endParaRPr lang="en-US" dirty="0"/>
          </a:p>
        </p:txBody>
      </p:sp>
      <p:pic>
        <p:nvPicPr>
          <p:cNvPr id="5" name="Content Placeholder 4" descr="evaluation-suc-rates-all.p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7" b="9317"/>
          <a:stretch/>
        </p:blipFill>
        <p:spPr>
          <a:xfrm>
            <a:off x="350684" y="1063229"/>
            <a:ext cx="4038600" cy="2007419"/>
          </a:xfrm>
        </p:spPr>
      </p:pic>
      <p:pic>
        <p:nvPicPr>
          <p:cNvPr id="6" name="Content Placeholder 5" descr="evaluation-delays-all-log.pn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0" b="10245"/>
          <a:stretch/>
        </p:blipFill>
        <p:spPr>
          <a:xfrm>
            <a:off x="350684" y="3078726"/>
            <a:ext cx="4038600" cy="2064774"/>
          </a:xfr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</a:t>
            </a:r>
            <a:r>
              <a:rPr lang="en-US" dirty="0" smtClean="0"/>
              <a:t>an </a:t>
            </a:r>
            <a:r>
              <a:rPr lang="en-US" b="1" dirty="0" smtClean="0"/>
              <a:t>overloaded</a:t>
            </a:r>
            <a:r>
              <a:rPr lang="en-US" dirty="0" smtClean="0"/>
              <a:t> </a:t>
            </a:r>
            <a:r>
              <a:rPr lang="en-US" dirty="0" smtClean="0"/>
              <a:t>system, </a:t>
            </a:r>
            <a:r>
              <a:rPr lang="en-US" dirty="0"/>
              <a:t>switch </a:t>
            </a:r>
            <a:r>
              <a:rPr lang="en-US" b="1" dirty="0"/>
              <a:t>buffers fill </a:t>
            </a:r>
            <a:r>
              <a:rPr lang="en-US" dirty="0" smtClean="0"/>
              <a:t>up and cause high delay / packet drops.</a:t>
            </a:r>
            <a:endParaRPr lang="en-US" dirty="0"/>
          </a:p>
          <a:p>
            <a:r>
              <a:rPr lang="en-US" dirty="0" smtClean="0"/>
              <a:t>Our approach </a:t>
            </a:r>
            <a:r>
              <a:rPr lang="en-US" b="1" dirty="0" smtClean="0"/>
              <a:t>delivers </a:t>
            </a:r>
            <a:r>
              <a:rPr lang="en-US" b="1" dirty="0" smtClean="0"/>
              <a:t>more   </a:t>
            </a:r>
            <a:r>
              <a:rPr lang="en-US" dirty="0" smtClean="0"/>
              <a:t>high priority events </a:t>
            </a:r>
            <a:r>
              <a:rPr lang="en-US" dirty="0" smtClean="0"/>
              <a:t>than finite buffers </a:t>
            </a:r>
            <a:r>
              <a:rPr lang="en-US" dirty="0" smtClean="0"/>
              <a:t>only.</a:t>
            </a:r>
          </a:p>
          <a:p>
            <a:endParaRPr lang="en-US" b="1" dirty="0"/>
          </a:p>
          <a:p>
            <a:r>
              <a:rPr lang="en-US" dirty="0" smtClean="0"/>
              <a:t>High </a:t>
            </a:r>
            <a:r>
              <a:rPr lang="en-US" dirty="0" smtClean="0"/>
              <a:t>priority events also </a:t>
            </a:r>
            <a:r>
              <a:rPr lang="en-US" b="1" dirty="0" smtClean="0"/>
              <a:t>delivered quicker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Addition of </a:t>
            </a:r>
            <a:r>
              <a:rPr lang="en-US" b="1" dirty="0" smtClean="0"/>
              <a:t>drop rate </a:t>
            </a:r>
            <a:r>
              <a:rPr lang="en-US" dirty="0" smtClean="0"/>
              <a:t>policy </a:t>
            </a:r>
            <a:r>
              <a:rPr lang="en-US" dirty="0" err="1" smtClean="0"/>
              <a:t>smooths</a:t>
            </a:r>
            <a:r>
              <a:rPr lang="en-US" dirty="0" smtClean="0"/>
              <a:t> success rate while reducing end-to-end delay.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validation-nsub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14" r="-31414"/>
          <a:stretch>
            <a:fillRect/>
          </a:stretch>
        </p:blipFill>
        <p:spPr>
          <a:xfrm>
            <a:off x="-480466" y="711200"/>
            <a:ext cx="10104933" cy="416750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8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 Comparison </a:t>
            </a:r>
            <a:endParaRPr lang="en-US" dirty="0"/>
          </a:p>
        </p:txBody>
      </p:sp>
      <p:pic>
        <p:nvPicPr>
          <p:cNvPr id="5" name="Content Placeholder 4" descr="comp-drops png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15126" r="1765" b="10556"/>
          <a:stretch/>
        </p:blipFill>
        <p:spPr>
          <a:xfrm>
            <a:off x="457200" y="3029681"/>
            <a:ext cx="3891935" cy="1966452"/>
          </a:xfrm>
        </p:spPr>
      </p:pic>
      <p:pic>
        <p:nvPicPr>
          <p:cNvPr id="6" name="Content Placeholder 5" descr="comp-prios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9" b="12441"/>
          <a:stretch/>
        </p:blipFill>
        <p:spPr>
          <a:xfrm>
            <a:off x="383454" y="1063229"/>
            <a:ext cx="4038600" cy="1917290"/>
          </a:xfr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Prioritization </a:t>
            </a:r>
            <a:r>
              <a:rPr lang="en-US" dirty="0" smtClean="0"/>
              <a:t>algorithms</a:t>
            </a:r>
            <a:endParaRPr lang="en-US" dirty="0" smtClean="0"/>
          </a:p>
          <a:p>
            <a:pPr lvl="1">
              <a:tabLst>
                <a:tab pos="568325" algn="l"/>
              </a:tabLst>
            </a:pPr>
            <a:r>
              <a:rPr lang="en-US" dirty="0" smtClean="0"/>
              <a:t>Our </a:t>
            </a:r>
            <a:r>
              <a:rPr lang="en-US" b="1" dirty="0" smtClean="0"/>
              <a:t>bandwidth-aware </a:t>
            </a:r>
            <a:r>
              <a:rPr lang="en-US" dirty="0" smtClean="0"/>
              <a:t>greedy strategy performs better than bandwidth-unaware version.</a:t>
            </a:r>
          </a:p>
          <a:p>
            <a:pPr lvl="1">
              <a:tabLst>
                <a:tab pos="568325" algn="l"/>
              </a:tabLst>
            </a:pPr>
            <a:r>
              <a:rPr lang="en-US" dirty="0" smtClean="0"/>
              <a:t>Both better than </a:t>
            </a:r>
            <a:r>
              <a:rPr lang="en-US" b="1" dirty="0" smtClean="0"/>
              <a:t>no prioritization</a:t>
            </a:r>
            <a:r>
              <a:rPr lang="en-US" dirty="0" smtClean="0"/>
              <a:t>.</a:t>
            </a:r>
          </a:p>
          <a:p>
            <a:pPr lvl="1">
              <a:tabLst>
                <a:tab pos="568325" algn="l"/>
              </a:tabLst>
            </a:pPr>
            <a:r>
              <a:rPr lang="en-US" dirty="0" smtClean="0"/>
              <a:t>But </a:t>
            </a:r>
            <a:r>
              <a:rPr lang="en-US" b="1" dirty="0" smtClean="0"/>
              <a:t>random</a:t>
            </a:r>
            <a:r>
              <a:rPr lang="en-US" dirty="0" smtClean="0"/>
              <a:t> priorities are worst: need to set priorities correctly!</a:t>
            </a:r>
          </a:p>
          <a:p>
            <a:pPr>
              <a:tabLst>
                <a:tab pos="568325" algn="l"/>
              </a:tabLst>
            </a:pPr>
            <a:endParaRPr lang="en-US" dirty="0" smtClean="0"/>
          </a:p>
          <a:p>
            <a:pPr>
              <a:tabLst>
                <a:tab pos="568325" algn="l"/>
              </a:tabLst>
            </a:pPr>
            <a:endParaRPr lang="en-US" dirty="0"/>
          </a:p>
          <a:p>
            <a:pPr>
              <a:tabLst>
                <a:tab pos="568325" algn="l"/>
              </a:tabLst>
            </a:pPr>
            <a:r>
              <a:rPr lang="en-US" dirty="0" smtClean="0"/>
              <a:t>Drop </a:t>
            </a:r>
            <a:r>
              <a:rPr lang="en-US" dirty="0" smtClean="0"/>
              <a:t>rate </a:t>
            </a:r>
            <a:r>
              <a:rPr lang="en-US" dirty="0" smtClean="0"/>
              <a:t>algorithms</a:t>
            </a:r>
            <a:endParaRPr lang="en-US" dirty="0" smtClean="0"/>
          </a:p>
          <a:p>
            <a:pPr lvl="1">
              <a:tabLst>
                <a:tab pos="568325" algn="l"/>
              </a:tabLst>
            </a:pPr>
            <a:r>
              <a:rPr lang="en-US" b="1" dirty="0" smtClean="0"/>
              <a:t>Convex optimization </a:t>
            </a:r>
            <a:r>
              <a:rPr lang="en-US" dirty="0" smtClean="0"/>
              <a:t>performs best.</a:t>
            </a:r>
          </a:p>
          <a:p>
            <a:pPr lvl="1">
              <a:tabLst>
                <a:tab pos="568325" algn="l"/>
              </a:tabLst>
            </a:pPr>
            <a:r>
              <a:rPr lang="en-US" dirty="0" smtClean="0"/>
              <a:t>Compared it with policies that set the drop rates by </a:t>
            </a:r>
            <a:r>
              <a:rPr lang="en-US" b="1" dirty="0" smtClean="0"/>
              <a:t>assigned priority </a:t>
            </a:r>
            <a:r>
              <a:rPr lang="en-US" dirty="0" smtClean="0"/>
              <a:t>(i.e. linearly or exponentially proportional to priority level).</a:t>
            </a:r>
          </a:p>
          <a:p>
            <a:pPr lvl="1">
              <a:tabLst>
                <a:tab pos="568325" algn="l"/>
              </a:tabLst>
            </a:pPr>
            <a:r>
              <a:rPr lang="en-US" dirty="0" smtClean="0"/>
              <a:t>Plot shows </a:t>
            </a:r>
            <a:r>
              <a:rPr lang="en-US" b="1" dirty="0" smtClean="0"/>
              <a:t>varying utilities </a:t>
            </a:r>
            <a:r>
              <a:rPr lang="en-US" dirty="0" smtClean="0"/>
              <a:t>of </a:t>
            </a:r>
            <a:r>
              <a:rPr lang="en-US" dirty="0" err="1" smtClean="0"/>
              <a:t>async</a:t>
            </a:r>
            <a:r>
              <a:rPr lang="en-US" dirty="0" smtClean="0"/>
              <a:t> events vs. data telemetry: simpler policies perform closer to optimal for larger differences.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1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Our application-aware </a:t>
            </a:r>
            <a:r>
              <a:rPr lang="en-US" b="1" dirty="0"/>
              <a:t>prioritization algorithm </a:t>
            </a:r>
            <a:r>
              <a:rPr lang="en-US" dirty="0" smtClean="0"/>
              <a:t>improves the </a:t>
            </a:r>
            <a:r>
              <a:rPr lang="en-US" dirty="0"/>
              <a:t>value of exchanged information by 36% when </a:t>
            </a:r>
            <a:r>
              <a:rPr lang="en-US" dirty="0" smtClean="0"/>
              <a:t>compared with </a:t>
            </a:r>
            <a:r>
              <a:rPr lang="en-US" dirty="0"/>
              <a:t>no </a:t>
            </a:r>
            <a:r>
              <a:rPr lang="en-US" dirty="0" smtClean="0"/>
              <a:t>prioritization.</a:t>
            </a:r>
          </a:p>
          <a:p>
            <a:r>
              <a:rPr lang="en-US" dirty="0" smtClean="0"/>
              <a:t>Network</a:t>
            </a:r>
            <a:r>
              <a:rPr lang="en-US" dirty="0"/>
              <a:t>-aware </a:t>
            </a:r>
            <a:r>
              <a:rPr lang="en-US" b="1" dirty="0"/>
              <a:t>drop </a:t>
            </a:r>
            <a:r>
              <a:rPr lang="en-US" b="1" dirty="0" smtClean="0"/>
              <a:t>rate policies </a:t>
            </a:r>
            <a:r>
              <a:rPr lang="en-US" dirty="0" smtClean="0"/>
              <a:t>improve </a:t>
            </a:r>
            <a:r>
              <a:rPr lang="en-US" dirty="0"/>
              <a:t>this performance by 42% over </a:t>
            </a:r>
            <a:r>
              <a:rPr lang="en-US" b="1" dirty="0"/>
              <a:t>priorities only </a:t>
            </a:r>
            <a:r>
              <a:rPr lang="en-US" dirty="0" smtClean="0"/>
              <a:t>and by </a:t>
            </a:r>
            <a:r>
              <a:rPr lang="en-US" dirty="0"/>
              <a:t>94% over </a:t>
            </a:r>
            <a:r>
              <a:rPr lang="en-US" b="1" dirty="0"/>
              <a:t>no prioritization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Prototype</a:t>
            </a:r>
            <a:r>
              <a:rPr lang="en-US" dirty="0" smtClean="0"/>
              <a:t> implementation validates efficacy of our approach and accuracy of our model in an emulated network setting.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Unified </a:t>
            </a:r>
            <a:r>
              <a:rPr lang="en-US" dirty="0" err="1"/>
              <a:t>queueing</a:t>
            </a:r>
            <a:r>
              <a:rPr lang="en-US" dirty="0"/>
              <a:t> theory framework </a:t>
            </a:r>
            <a:r>
              <a:rPr lang="en-US" dirty="0" smtClean="0"/>
              <a:t>enables many extensions to our model:</a:t>
            </a:r>
            <a:endParaRPr lang="en-US" dirty="0"/>
          </a:p>
          <a:p>
            <a:pPr lvl="1"/>
            <a:r>
              <a:rPr lang="en-US" dirty="0" smtClean="0"/>
              <a:t>Priority + drop rate in same algorithm.</a:t>
            </a:r>
          </a:p>
          <a:p>
            <a:pPr lvl="1"/>
            <a:r>
              <a:rPr lang="en-US" dirty="0" smtClean="0"/>
              <a:t>Clustering</a:t>
            </a:r>
            <a:r>
              <a:rPr lang="en-US" dirty="0"/>
              <a:t>-based prioritization </a:t>
            </a:r>
            <a:r>
              <a:rPr lang="en-US" dirty="0" err="1"/>
              <a:t>algs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Alternative utility </a:t>
            </a:r>
            <a:r>
              <a:rPr lang="en-US" dirty="0" smtClean="0"/>
              <a:t>functions.</a:t>
            </a:r>
            <a:endParaRPr lang="en-US" dirty="0"/>
          </a:p>
          <a:p>
            <a:pPr lvl="1"/>
            <a:r>
              <a:rPr lang="en-US" dirty="0"/>
              <a:t>Tuning the entire broker network.</a:t>
            </a:r>
          </a:p>
          <a:p>
            <a:pPr lvl="1"/>
            <a:r>
              <a:rPr lang="en-US" dirty="0" smtClean="0"/>
              <a:t>Multiple network </a:t>
            </a:r>
            <a:r>
              <a:rPr lang="en-US" dirty="0"/>
              <a:t>interfaces/routes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Relaxing assumption of one packet/</a:t>
            </a:r>
            <a:r>
              <a:rPr lang="en-US" dirty="0" smtClean="0"/>
              <a:t>event used in our analysis </a:t>
            </a:r>
            <a:r>
              <a:rPr lang="en-US" dirty="0"/>
              <a:t>(e.g. by using </a:t>
            </a:r>
            <a:r>
              <a:rPr lang="en-US" dirty="0" err="1"/>
              <a:t>queueing</a:t>
            </a:r>
            <a:r>
              <a:rPr lang="en-US" dirty="0"/>
              <a:t> theory “batch arrivals”).</a:t>
            </a:r>
          </a:p>
          <a:p>
            <a:pPr lvl="1"/>
            <a:r>
              <a:rPr lang="en-US" dirty="0" smtClean="0"/>
              <a:t>Packet r</a:t>
            </a:r>
            <a:r>
              <a:rPr lang="en-US" dirty="0" smtClean="0"/>
              <a:t>etransmissions </a:t>
            </a:r>
            <a:r>
              <a:rPr lang="en-US" dirty="0"/>
              <a:t>(“closed” </a:t>
            </a:r>
            <a:r>
              <a:rPr lang="en-US" dirty="0" err="1"/>
              <a:t>queueing</a:t>
            </a:r>
            <a:r>
              <a:rPr lang="en-US" dirty="0"/>
              <a:t> network).</a:t>
            </a:r>
            <a:endParaRPr lang="en-US" dirty="0" smtClean="0"/>
          </a:p>
          <a:p>
            <a:pPr lvl="1"/>
            <a:r>
              <a:rPr lang="en-US" dirty="0" smtClean="0"/>
              <a:t>Enforcing priorities </a:t>
            </a:r>
            <a:r>
              <a:rPr lang="en-US" dirty="0" smtClean="0"/>
              <a:t>in DX broker instead of network switch.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59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19134128"/>
              </p:ext>
            </p:extLst>
          </p:nvPr>
        </p:nvGraphicFramePr>
        <p:xfrm>
          <a:off x="477520" y="1371600"/>
          <a:ext cx="8016240" cy="322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197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24A5F0-7539-5243-B631-58B176849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020E49-7CA6-1540-82F4-68741064F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5B569B-84C0-2244-8D50-10A46B89C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2CB7BC-C81D-D347-B05B-5AC7840D9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A50537-A336-574B-BB68-8EA184EDC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EDB5FF-E862-A745-B69B-F61A9CA76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094063-A0E3-8946-9916-D29778C96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800" dirty="0" err="1" smtClean="0"/>
              <a:t>IoT</a:t>
            </a:r>
            <a:r>
              <a:rPr lang="en-US" sz="3800" dirty="0" smtClean="0"/>
              <a:t> </a:t>
            </a:r>
            <a:r>
              <a:rPr lang="en-US" sz="3800" dirty="0"/>
              <a:t>Data </a:t>
            </a:r>
            <a:r>
              <a:rPr lang="en-US" sz="3800" dirty="0" smtClean="0"/>
              <a:t>Exchange</a:t>
            </a:r>
            <a:endParaRPr lang="en-US" sz="3800" dirty="0"/>
          </a:p>
        </p:txBody>
      </p:sp>
      <p:pic>
        <p:nvPicPr>
          <p:cNvPr id="3" name="Picture 2" descr="ip address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20" y="1736740"/>
            <a:ext cx="3620924" cy="2038445"/>
          </a:xfrm>
          <a:prstGeom prst="rect">
            <a:avLst/>
          </a:prstGeom>
        </p:spPr>
      </p:pic>
      <p:pic>
        <p:nvPicPr>
          <p:cNvPr id="8" name="Picture 7" descr="icon-smoke-detector-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31" y="1082900"/>
            <a:ext cx="569611" cy="569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4096" y="3998118"/>
            <a:ext cx="367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/events/fire/</a:t>
            </a:r>
            <a:r>
              <a:rPr lang="en-US" dirty="0" err="1" smtClean="0"/>
              <a:t>location?room</a:t>
            </a:r>
            <a:r>
              <a:rPr lang="en-US" dirty="0" smtClean="0"/>
              <a:t>=</a:t>
            </a:r>
            <a:r>
              <a:rPr lang="en-US" dirty="0" err="1" smtClean="0"/>
              <a:t>dsm_lab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84096" y="3314133"/>
            <a:ext cx="31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any.smoke.sensors.dbh.uci.edu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84096" y="178492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</a:t>
            </a:r>
            <a:r>
              <a:rPr lang="en-US" dirty="0" err="1" smtClean="0"/>
              <a:t>coap</a:t>
            </a:r>
            <a:r>
              <a:rPr lang="en-US" dirty="0" smtClean="0"/>
              <a:t>://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78897" y="812285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897798" y="3911511"/>
            <a:ext cx="1390518" cy="5906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1886151" y="3891241"/>
            <a:ext cx="1402166" cy="556431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 smtClean="0"/>
              <a:t>Physical Events</a:t>
            </a:r>
          </a:p>
          <a:p>
            <a:pPr algn="ctr"/>
            <a:r>
              <a:rPr lang="en-US" sz="1400" b="1" dirty="0" smtClean="0"/>
              <a:t>&amp; Actions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67844" y="2507205"/>
            <a:ext cx="1645920" cy="556431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/>
              <a:t>Communications</a:t>
            </a:r>
          </a:p>
          <a:p>
            <a:pPr algn="ctr"/>
            <a:r>
              <a:rPr lang="en-US" sz="1400" b="1" dirty="0" smtClean="0"/>
              <a:t>Networks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886150" y="2477368"/>
            <a:ext cx="1402166" cy="6219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37" name="Group 36"/>
          <p:cNvGrpSpPr/>
          <p:nvPr/>
        </p:nvGrpSpPr>
        <p:grpSpPr>
          <a:xfrm>
            <a:off x="1877141" y="977936"/>
            <a:ext cx="1417660" cy="590690"/>
            <a:chOff x="1609921" y="877822"/>
            <a:chExt cx="5785918" cy="590690"/>
          </a:xfrm>
        </p:grpSpPr>
        <p:sp>
          <p:nvSpPr>
            <p:cNvPr id="41" name="TextBox 40"/>
            <p:cNvSpPr txBox="1"/>
            <p:nvPr/>
          </p:nvSpPr>
          <p:spPr>
            <a:xfrm>
              <a:off x="1773292" y="880349"/>
              <a:ext cx="5622543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User</a:t>
              </a:r>
            </a:p>
            <a:p>
              <a:pPr algn="ctr"/>
              <a:r>
                <a:rPr lang="en-US" sz="1400" b="1" dirty="0" smtClean="0"/>
                <a:t>Applications</a:t>
              </a:r>
              <a:endParaRPr lang="en-US" sz="1400" b="1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609921" y="877822"/>
              <a:ext cx="5785918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1897795" y="3184496"/>
            <a:ext cx="1390521" cy="5906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897798" y="3211109"/>
            <a:ext cx="1282286" cy="556431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 smtClean="0"/>
              <a:t>Devices &amp;</a:t>
            </a:r>
          </a:p>
          <a:p>
            <a:pPr algn="ctr"/>
            <a:r>
              <a:rPr lang="en-US" sz="1400" b="1" dirty="0" smtClean="0"/>
              <a:t>Infrastructure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886151" y="1735615"/>
            <a:ext cx="1402814" cy="590690"/>
            <a:chOff x="2668004" y="2120634"/>
            <a:chExt cx="1323319" cy="590690"/>
          </a:xfrm>
        </p:grpSpPr>
        <p:sp>
          <p:nvSpPr>
            <p:cNvPr id="68" name="Rounded Rectangle 67"/>
            <p:cNvSpPr/>
            <p:nvPr/>
          </p:nvSpPr>
          <p:spPr>
            <a:xfrm>
              <a:off x="2668004" y="2120634"/>
              <a:ext cx="1322671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97265" y="2142097"/>
              <a:ext cx="1294058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Data</a:t>
              </a:r>
            </a:p>
            <a:p>
              <a:pPr algn="ctr"/>
              <a:r>
                <a:rPr lang="en-US" sz="1400" b="1" dirty="0" smtClean="0"/>
                <a:t>Exchange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7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93947E-6 L -0.17205 0.0061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11" y="3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ontent Placeholder 6" descr="geo overlay.pn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8" t="16827" r="8468" b="26393"/>
          <a:stretch/>
        </p:blipFill>
        <p:spPr>
          <a:xfrm>
            <a:off x="5627256" y="937235"/>
            <a:ext cx="780573" cy="4152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9" name="Rectangle 48"/>
          <p:cNvSpPr/>
          <p:nvPr/>
        </p:nvSpPr>
        <p:spPr>
          <a:xfrm rot="16200000">
            <a:off x="7074529" y="-150428"/>
            <a:ext cx="95344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16200000">
            <a:off x="5999662" y="2134140"/>
            <a:ext cx="3089126" cy="2286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 rot="16200000">
            <a:off x="7132740" y="3263999"/>
            <a:ext cx="883087" cy="18389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646325" y="1609040"/>
            <a:ext cx="4314126" cy="21120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2399260" y="1512842"/>
            <a:ext cx="4295184" cy="228550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 rot="16200000">
            <a:off x="2685657" y="-1178708"/>
            <a:ext cx="880139" cy="48900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Rectangle 261"/>
          <p:cNvSpPr/>
          <p:nvPr/>
        </p:nvSpPr>
        <p:spPr>
          <a:xfrm rot="16200000">
            <a:off x="3069490" y="2215220"/>
            <a:ext cx="2928582" cy="20739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14" y="-854471"/>
            <a:ext cx="8229600" cy="857250"/>
          </a:xfrm>
        </p:spPr>
        <p:txBody>
          <a:bodyPr/>
          <a:lstStyle/>
          <a:p>
            <a:r>
              <a:rPr lang="en-US" dirty="0" smtClean="0"/>
              <a:t>Proposed Middleware Architecture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3511" y="517762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Devices</a:t>
            </a: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04101" y="508000"/>
            <a:ext cx="228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err="1" smtClean="0"/>
              <a:t>IoT</a:t>
            </a:r>
            <a:r>
              <a:rPr lang="en-US" sz="1600" u="sng" dirty="0" smtClean="0"/>
              <a:t> DX Middleware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598110" y="891390"/>
            <a:ext cx="1833780" cy="499471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78795" y="867641"/>
            <a:ext cx="185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Geo-diverse multi-path</a:t>
            </a:r>
          </a:p>
          <a:p>
            <a:pPr algn="ctr"/>
            <a:r>
              <a:rPr lang="en-US" sz="1400" dirty="0" smtClean="0"/>
              <a:t>Routing (</a:t>
            </a:r>
            <a:r>
              <a:rPr lang="en-US" sz="1400" dirty="0" err="1" smtClean="0"/>
              <a:t>GeoCRON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91" name="Curved Connector 82"/>
          <p:cNvCxnSpPr>
            <a:stCxn id="89" idx="0"/>
            <a:endCxn id="37" idx="2"/>
          </p:cNvCxnSpPr>
          <p:nvPr/>
        </p:nvCxnSpPr>
        <p:spPr>
          <a:xfrm rot="5400000" flipH="1" flipV="1">
            <a:off x="4258859" y="1637551"/>
            <a:ext cx="496265" cy="2887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Rounded Rectangle 195"/>
          <p:cNvSpPr/>
          <p:nvPr/>
        </p:nvSpPr>
        <p:spPr>
          <a:xfrm>
            <a:off x="6804881" y="3826029"/>
            <a:ext cx="1447825" cy="734644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804393" y="3822009"/>
            <a:ext cx="1455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Building Management System Interface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2710291" y="879813"/>
            <a:ext cx="83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Seismic “pick”</a:t>
            </a:r>
            <a:endParaRPr lang="en-US" sz="1200" dirty="0"/>
          </a:p>
        </p:txBody>
      </p:sp>
      <p:sp>
        <p:nvSpPr>
          <p:cNvPr id="265" name="TextBox 264"/>
          <p:cNvSpPr txBox="1"/>
          <p:nvPr/>
        </p:nvSpPr>
        <p:spPr>
          <a:xfrm>
            <a:off x="2710291" y="1390862"/>
            <a:ext cx="2860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Resilient     Overlay      Networks</a:t>
            </a:r>
          </a:p>
        </p:txBody>
      </p:sp>
      <p:sp>
        <p:nvSpPr>
          <p:cNvPr id="315" name="Rectangle 314"/>
          <p:cNvSpPr/>
          <p:nvPr/>
        </p:nvSpPr>
        <p:spPr>
          <a:xfrm rot="16200000">
            <a:off x="7361323" y="200238"/>
            <a:ext cx="425926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54807" y="516271"/>
            <a:ext cx="1838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Cloud Services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24030" y="977876"/>
            <a:ext cx="1328676" cy="313576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24030" y="983675"/>
            <a:ext cx="1335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Analytics</a:t>
            </a:r>
          </a:p>
        </p:txBody>
      </p:sp>
      <p:cxnSp>
        <p:nvCxnSpPr>
          <p:cNvPr id="44" name="Curved Connector 82"/>
          <p:cNvCxnSpPr>
            <a:stCxn id="36" idx="3"/>
            <a:endCxn id="34" idx="1"/>
          </p:cNvCxnSpPr>
          <p:nvPr/>
        </p:nvCxnSpPr>
        <p:spPr>
          <a:xfrm flipV="1">
            <a:off x="5431890" y="1134664"/>
            <a:ext cx="1492140" cy="64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urved Connector 82"/>
          <p:cNvCxnSpPr>
            <a:endCxn id="35" idx="1"/>
          </p:cNvCxnSpPr>
          <p:nvPr/>
        </p:nvCxnSpPr>
        <p:spPr>
          <a:xfrm flipV="1">
            <a:off x="5438075" y="1137564"/>
            <a:ext cx="1485955" cy="155962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urved Connector 82"/>
          <p:cNvCxnSpPr/>
          <p:nvPr/>
        </p:nvCxnSpPr>
        <p:spPr>
          <a:xfrm>
            <a:off x="5444260" y="983675"/>
            <a:ext cx="1485955" cy="156789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Rectangle 315"/>
          <p:cNvSpPr/>
          <p:nvPr/>
        </p:nvSpPr>
        <p:spPr>
          <a:xfrm rot="16200000">
            <a:off x="7325750" y="1480870"/>
            <a:ext cx="497072" cy="18389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654805" y="1752299"/>
            <a:ext cx="183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Edge Services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827475" y="2238646"/>
            <a:ext cx="1433961" cy="30526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27520" y="2236131"/>
            <a:ext cx="1441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Backup analytics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5638512" y="2360037"/>
            <a:ext cx="73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</a:t>
            </a:r>
            <a:endParaRPr lang="en-US" sz="1200" dirty="0"/>
          </a:p>
        </p:txBody>
      </p:sp>
      <p:cxnSp>
        <p:nvCxnSpPr>
          <p:cNvPr id="166" name="Curved Connector 82"/>
          <p:cNvCxnSpPr>
            <a:stCxn id="144" idx="3"/>
            <a:endCxn id="35" idx="3"/>
          </p:cNvCxnSpPr>
          <p:nvPr/>
        </p:nvCxnSpPr>
        <p:spPr>
          <a:xfrm flipH="1" flipV="1">
            <a:off x="8259734" y="1137564"/>
            <a:ext cx="9332" cy="2004871"/>
          </a:xfrm>
          <a:prstGeom prst="bentConnector3">
            <a:avLst>
              <a:gd name="adj1" fmla="val -3538363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 rot="16200000">
            <a:off x="31308" y="2159203"/>
            <a:ext cx="3050881" cy="17520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45685" y="1231700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76358" y="1291452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98751" y="1351688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444" y="1460874"/>
            <a:ext cx="1038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Producers</a:t>
            </a:r>
            <a:endParaRPr lang="en-US" sz="1400" dirty="0"/>
          </a:p>
        </p:txBody>
      </p:sp>
      <p:cxnSp>
        <p:nvCxnSpPr>
          <p:cNvPr id="75" name="Curved Connector 82"/>
          <p:cNvCxnSpPr>
            <a:stCxn id="10" idx="3"/>
            <a:endCxn id="37" idx="1"/>
          </p:cNvCxnSpPr>
          <p:nvPr/>
        </p:nvCxnSpPr>
        <p:spPr>
          <a:xfrm flipV="1">
            <a:off x="2174781" y="1129251"/>
            <a:ext cx="1404014" cy="380540"/>
          </a:xfrm>
          <a:prstGeom prst="bentConnector3">
            <a:avLst>
              <a:gd name="adj1" fmla="val 37698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515960" y="3183096"/>
            <a:ext cx="96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Prioritized subscription</a:t>
            </a:r>
            <a:endParaRPr lang="en-US" sz="1200" dirty="0"/>
          </a:p>
        </p:txBody>
      </p:sp>
      <p:sp>
        <p:nvSpPr>
          <p:cNvPr id="209" name="TextBox 208"/>
          <p:cNvSpPr txBox="1"/>
          <p:nvPr/>
        </p:nvSpPr>
        <p:spPr>
          <a:xfrm>
            <a:off x="2566762" y="1858774"/>
            <a:ext cx="83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Ride</a:t>
            </a:r>
            <a:endParaRPr lang="en-US" sz="1200" dirty="0"/>
          </a:p>
          <a:p>
            <a:pPr algn="ctr"/>
            <a:r>
              <a:rPr lang="en-US" sz="1200" dirty="0"/>
              <a:t>d</a:t>
            </a:r>
            <a:r>
              <a:rPr lang="en-US" sz="1200" dirty="0" smtClean="0"/>
              <a:t>ata collection</a:t>
            </a:r>
            <a:endParaRPr lang="en-US" sz="1200" dirty="0"/>
          </a:p>
        </p:txBody>
      </p:sp>
      <p:sp>
        <p:nvSpPr>
          <p:cNvPr id="320" name="TextBox 319"/>
          <p:cNvSpPr txBox="1"/>
          <p:nvPr/>
        </p:nvSpPr>
        <p:spPr>
          <a:xfrm>
            <a:off x="5689603" y="4034644"/>
            <a:ext cx="73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Differen-tiated</a:t>
            </a:r>
            <a:r>
              <a:rPr lang="en-US" sz="1200" dirty="0" smtClean="0"/>
              <a:t> info flow</a:t>
            </a:r>
            <a:endParaRPr lang="en-US" sz="1200" dirty="0"/>
          </a:p>
        </p:txBody>
      </p:sp>
      <p:sp>
        <p:nvSpPr>
          <p:cNvPr id="322" name="Rectangle 321"/>
          <p:cNvSpPr/>
          <p:nvPr/>
        </p:nvSpPr>
        <p:spPr>
          <a:xfrm rot="16200000">
            <a:off x="7163244" y="2285725"/>
            <a:ext cx="822079" cy="1838957"/>
          </a:xfrm>
          <a:prstGeom prst="rect">
            <a:avLst/>
          </a:prstGeom>
          <a:solidFill>
            <a:srgbClr val="D7E4BD"/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ounded Rectangle 143"/>
          <p:cNvSpPr/>
          <p:nvPr/>
        </p:nvSpPr>
        <p:spPr>
          <a:xfrm>
            <a:off x="6805575" y="2869986"/>
            <a:ext cx="1463491" cy="54489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804393" y="2867472"/>
            <a:ext cx="146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Local Data Exchange</a:t>
            </a:r>
          </a:p>
        </p:txBody>
      </p:sp>
      <p:cxnSp>
        <p:nvCxnSpPr>
          <p:cNvPr id="305" name="Curved Connector 82"/>
          <p:cNvCxnSpPr>
            <a:stCxn id="145" idx="3"/>
            <a:endCxn id="68" idx="3"/>
          </p:cNvCxnSpPr>
          <p:nvPr/>
        </p:nvCxnSpPr>
        <p:spPr>
          <a:xfrm flipV="1">
            <a:off x="8269066" y="2390020"/>
            <a:ext cx="12700" cy="739062"/>
          </a:xfrm>
          <a:prstGeom prst="bentConnector3">
            <a:avLst>
              <a:gd name="adj1" fmla="val 180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7609635" y="3378027"/>
            <a:ext cx="1044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IoT</a:t>
            </a:r>
            <a:r>
              <a:rPr lang="en-US" sz="1200" dirty="0" smtClean="0"/>
              <a:t>   data</a:t>
            </a:r>
            <a:endParaRPr lang="en-US" sz="1200" dirty="0"/>
          </a:p>
        </p:txBody>
      </p:sp>
      <p:cxnSp>
        <p:nvCxnSpPr>
          <p:cNvPr id="200" name="Curved Connector 82"/>
          <p:cNvCxnSpPr>
            <a:stCxn id="197" idx="0"/>
            <a:endCxn id="145" idx="2"/>
          </p:cNvCxnSpPr>
          <p:nvPr/>
        </p:nvCxnSpPr>
        <p:spPr>
          <a:xfrm rot="5400000" flipH="1" flipV="1">
            <a:off x="7318774" y="3604054"/>
            <a:ext cx="431317" cy="4595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Rectangle 335"/>
          <p:cNvSpPr/>
          <p:nvPr/>
        </p:nvSpPr>
        <p:spPr>
          <a:xfrm rot="16200000">
            <a:off x="970492" y="2430236"/>
            <a:ext cx="1173124" cy="1610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mpd="sng">
            <a:noFill/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238599" y="3327993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169272" y="3387745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091665" y="3447981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49551" y="3557167"/>
            <a:ext cx="1122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Consumers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763053" y="2755729"/>
            <a:ext cx="10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Resilient alert subscription</a:t>
            </a:r>
            <a:endParaRPr lang="en-US" sz="1200" dirty="0"/>
          </a:p>
        </p:txBody>
      </p:sp>
      <p:cxnSp>
        <p:nvCxnSpPr>
          <p:cNvPr id="147" name="Curved Connector 82"/>
          <p:cNvCxnSpPr>
            <a:stCxn id="53" idx="3"/>
            <a:endCxn id="145" idx="1"/>
          </p:cNvCxnSpPr>
          <p:nvPr/>
        </p:nvCxnSpPr>
        <p:spPr>
          <a:xfrm flipV="1">
            <a:off x="2267695" y="3129082"/>
            <a:ext cx="4536698" cy="477002"/>
          </a:xfrm>
          <a:prstGeom prst="bentConnector3">
            <a:avLst>
              <a:gd name="adj1" fmla="val 82473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3" name="Rounded Rectangle 312"/>
          <p:cNvSpPr/>
          <p:nvPr/>
        </p:nvSpPr>
        <p:spPr>
          <a:xfrm>
            <a:off x="3608772" y="3431332"/>
            <a:ext cx="1877740" cy="1203851"/>
          </a:xfrm>
          <a:prstGeom prst="roundRect">
            <a:avLst/>
          </a:prstGeom>
          <a:solidFill>
            <a:srgbClr val="D7E4BD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3784976" y="3434158"/>
            <a:ext cx="1455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FireDeX</a:t>
            </a:r>
            <a:endParaRPr lang="en-US" sz="1400" dirty="0" smtClean="0"/>
          </a:p>
        </p:txBody>
      </p:sp>
      <p:sp>
        <p:nvSpPr>
          <p:cNvPr id="102" name="Rounded Rectangle 101"/>
          <p:cNvSpPr/>
          <p:nvPr/>
        </p:nvSpPr>
        <p:spPr>
          <a:xfrm>
            <a:off x="3929894" y="4263738"/>
            <a:ext cx="1233916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21315" y="4239988"/>
            <a:ext cx="125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BW Allocation</a:t>
            </a:r>
            <a:endParaRPr lang="en-US" sz="1400" dirty="0"/>
          </a:p>
        </p:txBody>
      </p:sp>
      <p:sp>
        <p:nvSpPr>
          <p:cNvPr id="104" name="Rounded Rectangle 103"/>
          <p:cNvSpPr/>
          <p:nvPr/>
        </p:nvSpPr>
        <p:spPr>
          <a:xfrm>
            <a:off x="3919734" y="3771660"/>
            <a:ext cx="1233916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911155" y="3747910"/>
            <a:ext cx="1251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Prioritization</a:t>
            </a:r>
            <a:endParaRPr lang="en-US" sz="1400" dirty="0"/>
          </a:p>
        </p:txBody>
      </p:sp>
      <p:cxnSp>
        <p:nvCxnSpPr>
          <p:cNvPr id="106" name="Curved Connector 82"/>
          <p:cNvCxnSpPr>
            <a:stCxn id="103" idx="0"/>
            <a:endCxn id="105" idx="2"/>
          </p:cNvCxnSpPr>
          <p:nvPr/>
        </p:nvCxnSpPr>
        <p:spPr>
          <a:xfrm rot="16200000" flipV="1">
            <a:off x="4449623" y="4142758"/>
            <a:ext cx="184301" cy="10160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Curved Connector 82"/>
          <p:cNvCxnSpPr>
            <a:endCxn id="103" idx="3"/>
          </p:cNvCxnSpPr>
          <p:nvPr/>
        </p:nvCxnSpPr>
        <p:spPr>
          <a:xfrm flipH="1">
            <a:off x="5172390" y="3414883"/>
            <a:ext cx="1939610" cy="978994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82"/>
          <p:cNvCxnSpPr>
            <a:stCxn id="105" idx="1"/>
            <a:endCxn id="55" idx="2"/>
          </p:cNvCxnSpPr>
          <p:nvPr/>
        </p:nvCxnSpPr>
        <p:spPr>
          <a:xfrm rot="10800000" flipV="1">
            <a:off x="1606213" y="3901799"/>
            <a:ext cx="2304942" cy="102364"/>
          </a:xfrm>
          <a:prstGeom prst="bentConnector4">
            <a:avLst>
              <a:gd name="adj1" fmla="val 38838"/>
              <a:gd name="adj2" fmla="val 37365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9" name="Rounded Rectangle 338"/>
          <p:cNvSpPr/>
          <p:nvPr/>
        </p:nvSpPr>
        <p:spPr>
          <a:xfrm>
            <a:off x="3608771" y="1865659"/>
            <a:ext cx="1877740" cy="1267934"/>
          </a:xfrm>
          <a:prstGeom prst="roundRect">
            <a:avLst/>
          </a:prstGeom>
          <a:solidFill>
            <a:srgbClr val="D7E4BD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3421120" y="1908034"/>
            <a:ext cx="8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Ride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815457" y="2738252"/>
            <a:ext cx="1455482" cy="28402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84977" y="2714502"/>
            <a:ext cx="151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Diverse multicast</a:t>
            </a:r>
            <a:endParaRPr lang="en-US" sz="1400" dirty="0"/>
          </a:p>
        </p:txBody>
      </p:sp>
      <p:grpSp>
        <p:nvGrpSpPr>
          <p:cNvPr id="90" name="Group 89"/>
          <p:cNvGrpSpPr/>
          <p:nvPr/>
        </p:nvGrpSpPr>
        <p:grpSpPr>
          <a:xfrm>
            <a:off x="4107116" y="1865658"/>
            <a:ext cx="802640" cy="829577"/>
            <a:chOff x="4165600" y="1570926"/>
            <a:chExt cx="802640" cy="829577"/>
          </a:xfrm>
        </p:grpSpPr>
        <p:sp useBgFill="1">
          <p:nvSpPr>
            <p:cNvPr id="79" name="Diamond 78"/>
            <p:cNvSpPr/>
            <p:nvPr/>
          </p:nvSpPr>
          <p:spPr>
            <a:xfrm>
              <a:off x="4165600" y="1570926"/>
              <a:ext cx="802640" cy="829577"/>
            </a:xfrm>
            <a:prstGeom prst="diamond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51263" y="1592394"/>
              <a:ext cx="6255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Is</a:t>
              </a:r>
            </a:p>
            <a:p>
              <a:pPr algn="ctr"/>
              <a:r>
                <a:rPr lang="en-US" sz="1400" dirty="0"/>
                <a:t>c</a:t>
              </a:r>
              <a:r>
                <a:rPr lang="en-US" sz="1400" dirty="0" smtClean="0"/>
                <a:t>loud</a:t>
              </a:r>
            </a:p>
            <a:p>
              <a:pPr algn="ctr"/>
              <a:r>
                <a:rPr lang="en-US" sz="1400" dirty="0"/>
                <a:t>u</a:t>
              </a:r>
              <a:r>
                <a:rPr lang="en-US" sz="1400" dirty="0" smtClean="0"/>
                <a:t>p?</a:t>
              </a:r>
              <a:endParaRPr lang="en-US" sz="1400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4016657" y="1824013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Yes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4909756" y="2260126"/>
            <a:ext cx="40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</a:t>
            </a:r>
            <a:endParaRPr lang="en-US" sz="1200" dirty="0"/>
          </a:p>
        </p:txBody>
      </p:sp>
      <p:sp>
        <p:nvSpPr>
          <p:cNvPr id="263" name="TextBox 262"/>
          <p:cNvSpPr txBox="1"/>
          <p:nvPr/>
        </p:nvSpPr>
        <p:spPr>
          <a:xfrm>
            <a:off x="4227478" y="3109427"/>
            <a:ext cx="62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5496671" y="1445055"/>
            <a:ext cx="151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Ride  overlay probe</a:t>
            </a:r>
            <a:endParaRPr lang="en-US" sz="1200" dirty="0"/>
          </a:p>
        </p:txBody>
      </p:sp>
      <p:cxnSp>
        <p:nvCxnSpPr>
          <p:cNvPr id="65" name="Curved Connector 82"/>
          <p:cNvCxnSpPr>
            <a:stCxn id="56" idx="1"/>
          </p:cNvCxnSpPr>
          <p:nvPr/>
        </p:nvCxnSpPr>
        <p:spPr>
          <a:xfrm rot="10800000" flipH="1">
            <a:off x="1049551" y="2755730"/>
            <a:ext cx="2765906" cy="955327"/>
          </a:xfrm>
          <a:prstGeom prst="bentConnector3">
            <a:avLst>
              <a:gd name="adj1" fmla="val -8265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82"/>
          <p:cNvCxnSpPr>
            <a:stCxn id="79" idx="3"/>
            <a:endCxn id="68" idx="1"/>
          </p:cNvCxnSpPr>
          <p:nvPr/>
        </p:nvCxnSpPr>
        <p:spPr>
          <a:xfrm>
            <a:off x="4909756" y="2280447"/>
            <a:ext cx="1917764" cy="109573"/>
          </a:xfrm>
          <a:prstGeom prst="bentConnector3">
            <a:avLst>
              <a:gd name="adj1" fmla="val 57417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urved Connector 82"/>
          <p:cNvCxnSpPr>
            <a:stCxn id="12" idx="2"/>
            <a:endCxn id="79" idx="1"/>
          </p:cNvCxnSpPr>
          <p:nvPr/>
        </p:nvCxnSpPr>
        <p:spPr>
          <a:xfrm rot="16200000" flipH="1">
            <a:off x="2623919" y="797249"/>
            <a:ext cx="372577" cy="2593817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Curved Connector 82"/>
          <p:cNvCxnSpPr>
            <a:endCxn id="235" idx="2"/>
          </p:cNvCxnSpPr>
          <p:nvPr/>
        </p:nvCxnSpPr>
        <p:spPr>
          <a:xfrm flipV="1">
            <a:off x="4704080" y="1352456"/>
            <a:ext cx="1313463" cy="738396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82"/>
          <p:cNvCxnSpPr>
            <a:stCxn id="64" idx="1"/>
            <a:endCxn id="53" idx="0"/>
          </p:cNvCxnSpPr>
          <p:nvPr/>
        </p:nvCxnSpPr>
        <p:spPr>
          <a:xfrm rot="10800000" flipV="1">
            <a:off x="1753147" y="2868391"/>
            <a:ext cx="2031830" cy="459602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82"/>
          <p:cNvCxnSpPr>
            <a:stCxn id="67" idx="2"/>
            <a:endCxn id="64" idx="3"/>
          </p:cNvCxnSpPr>
          <p:nvPr/>
        </p:nvCxnSpPr>
        <p:spPr>
          <a:xfrm flipH="1">
            <a:off x="5300917" y="2543908"/>
            <a:ext cx="2243539" cy="32448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93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 Directions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/>
              <a:t>Protocol interoperability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Distributed data exchange brokers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Synchronizing edge and cloud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Managing mobile </a:t>
            </a:r>
            <a:r>
              <a:rPr lang="en-US" dirty="0" err="1" smtClean="0"/>
              <a:t>IoT</a:t>
            </a:r>
            <a:r>
              <a:rPr lang="en-US" dirty="0" smtClean="0"/>
              <a:t> devices (esp. in SDN)</a:t>
            </a:r>
          </a:p>
          <a:p>
            <a:r>
              <a:rPr lang="en-US" dirty="0" smtClean="0"/>
              <a:t>Resilient SDN controller placement</a:t>
            </a:r>
          </a:p>
          <a:p>
            <a:r>
              <a:rPr lang="en-US" dirty="0" smtClean="0"/>
              <a:t>Exploiting data semantics for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8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3698240" cy="857250"/>
          </a:xfrm>
        </p:spPr>
        <p:txBody>
          <a:bodyPr/>
          <a:lstStyle/>
          <a:p>
            <a:r>
              <a:rPr lang="en-US" dirty="0" smtClean="0"/>
              <a:t>My Next Step</a:t>
            </a:r>
            <a:endParaRPr lang="en-US" dirty="0"/>
          </a:p>
        </p:txBody>
      </p:sp>
      <p:pic>
        <p:nvPicPr>
          <p:cNvPr id="12" name="Content Placeholder 11" descr="rti_dds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6" r="-14696"/>
          <a:stretch>
            <a:fillRect/>
          </a:stretch>
        </p:blipFill>
        <p:spPr>
          <a:xfrm>
            <a:off x="4424679" y="508000"/>
            <a:ext cx="4717037" cy="396470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11" name="Content Placeholder 10" descr="dds_network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65" b="-36565"/>
          <a:stretch>
            <a:fillRect/>
          </a:stretch>
        </p:blipFill>
        <p:spPr>
          <a:xfrm>
            <a:off x="568960" y="1645575"/>
            <a:ext cx="4886960" cy="4107525"/>
          </a:xfrm>
        </p:spPr>
      </p:pic>
      <p:sp>
        <p:nvSpPr>
          <p:cNvPr id="13" name="TextBox 12"/>
          <p:cNvSpPr txBox="1"/>
          <p:nvPr/>
        </p:nvSpPr>
        <p:spPr>
          <a:xfrm>
            <a:off x="772160" y="1300480"/>
            <a:ext cx="405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Research Engineer at Real-Time Innovations (RTI) (start Jan. 2019)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E.g. </a:t>
            </a:r>
            <a:r>
              <a:rPr lang="en-US" dirty="0"/>
              <a:t>semantic data </a:t>
            </a:r>
            <a:r>
              <a:rPr lang="en-US" dirty="0" smtClean="0"/>
              <a:t>compression, Layer 7 switching, TSN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Sponsorship / fellowship awards</a:t>
            </a:r>
            <a:r>
              <a:rPr lang="en-US" dirty="0" smtClean="0"/>
              <a:t>: Bren ICS, NSF, ARCS foundation, La </a:t>
            </a:r>
            <a:r>
              <a:rPr lang="en-US" dirty="0" smtClean="0"/>
              <a:t>Verne Noyes fellowship</a:t>
            </a:r>
          </a:p>
          <a:p>
            <a:r>
              <a:rPr lang="en-US" dirty="0"/>
              <a:t>Various co-authors, esp. Qing Han (</a:t>
            </a:r>
            <a:r>
              <a:rPr lang="en-US" dirty="0" err="1"/>
              <a:t>GeoCRON</a:t>
            </a:r>
            <a:r>
              <a:rPr lang="en-US" dirty="0"/>
              <a:t>), </a:t>
            </a:r>
            <a:r>
              <a:rPr lang="en-US" dirty="0" err="1"/>
              <a:t>Guoxi</a:t>
            </a:r>
            <a:r>
              <a:rPr lang="en-US" dirty="0"/>
              <a:t> Wang (Ride), </a:t>
            </a:r>
            <a:r>
              <a:rPr lang="en-US" dirty="0" err="1"/>
              <a:t>Georgios</a:t>
            </a:r>
            <a:r>
              <a:rPr lang="en-US" dirty="0"/>
              <a:t> </a:t>
            </a:r>
            <a:r>
              <a:rPr lang="en-US" dirty="0" err="1"/>
              <a:t>Bouloukakis</a:t>
            </a:r>
            <a:r>
              <a:rPr lang="en-US" dirty="0"/>
              <a:t> &amp; </a:t>
            </a:r>
            <a:r>
              <a:rPr lang="en-US" dirty="0" smtClean="0"/>
              <a:t>Luca </a:t>
            </a:r>
            <a:r>
              <a:rPr lang="en-US" dirty="0" err="1"/>
              <a:t>Scalzotto</a:t>
            </a:r>
            <a:r>
              <a:rPr lang="en-US" dirty="0"/>
              <a:t> (</a:t>
            </a:r>
            <a:r>
              <a:rPr lang="en-US" dirty="0" err="1"/>
              <a:t>FireDeX</a:t>
            </a:r>
            <a:r>
              <a:rPr lang="en-US" dirty="0"/>
              <a:t>)</a:t>
            </a:r>
          </a:p>
          <a:p>
            <a:r>
              <a:rPr lang="en-US" dirty="0" smtClean="0"/>
              <a:t>SCALE </a:t>
            </a:r>
            <a:r>
              <a:rPr lang="en-US" dirty="0" smtClean="0"/>
              <a:t>team, esp. Dan Hoffman / Montgomery Co., </a:t>
            </a:r>
            <a:r>
              <a:rPr lang="en-US" dirty="0" err="1" smtClean="0"/>
              <a:t>Guoxi</a:t>
            </a:r>
            <a:r>
              <a:rPr lang="en-US" dirty="0" smtClean="0"/>
              <a:t> Wang, and </a:t>
            </a:r>
            <a:r>
              <a:rPr lang="en-US" dirty="0" err="1" smtClean="0"/>
              <a:t>Qiuxi</a:t>
            </a:r>
            <a:r>
              <a:rPr lang="en-US" dirty="0" smtClean="0"/>
              <a:t> Zhu</a:t>
            </a:r>
          </a:p>
          <a:p>
            <a:r>
              <a:rPr lang="en-US" dirty="0" smtClean="0"/>
              <a:t>CSN </a:t>
            </a:r>
            <a:r>
              <a:rPr lang="en-US" dirty="0" smtClean="0"/>
              <a:t>team</a:t>
            </a:r>
          </a:p>
          <a:p>
            <a:r>
              <a:rPr lang="en-US" dirty="0" smtClean="0"/>
              <a:t>NIST/NFPA esp. Casey Grant</a:t>
            </a:r>
            <a:endParaRPr lang="en-US" dirty="0" smtClean="0"/>
          </a:p>
          <a:p>
            <a:r>
              <a:rPr lang="en-US" dirty="0" smtClean="0"/>
              <a:t>My dissertation committee</a:t>
            </a:r>
          </a:p>
          <a:p>
            <a:r>
              <a:rPr lang="en-US" dirty="0" smtClean="0"/>
              <a:t>Friends &amp;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1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8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Mission-Critical </a:t>
            </a:r>
            <a:r>
              <a:rPr lang="en-US" dirty="0" err="1" smtClean="0"/>
              <a:t>IoT</a:t>
            </a:r>
            <a:r>
              <a:rPr lang="en-US" dirty="0" smtClean="0"/>
              <a:t> Scenario:</a:t>
            </a:r>
            <a:br>
              <a:rPr lang="en-US" dirty="0" smtClean="0"/>
            </a:br>
            <a:r>
              <a:rPr lang="en-US" dirty="0" smtClean="0"/>
              <a:t>Earthquake Safety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620" y="1928704"/>
            <a:ext cx="4484256" cy="3068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32" y="3696392"/>
            <a:ext cx="1296609" cy="910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6113" t="3808" r="5741" b="32441"/>
          <a:stretch/>
        </p:blipFill>
        <p:spPr>
          <a:xfrm>
            <a:off x="779465" y="1218198"/>
            <a:ext cx="1134121" cy="10057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263" y="3149389"/>
            <a:ext cx="669316" cy="788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31573" t="16036" r="37204" b="15698"/>
          <a:stretch/>
        </p:blipFill>
        <p:spPr>
          <a:xfrm>
            <a:off x="8075298" y="4163292"/>
            <a:ext cx="763180" cy="8343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668" y="1750254"/>
            <a:ext cx="2047890" cy="1114394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 rot="9881860">
            <a:off x="5587698" y="2373108"/>
            <a:ext cx="1805134" cy="1403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886054">
            <a:off x="1744144" y="2284718"/>
            <a:ext cx="1972401" cy="112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8280557">
            <a:off x="5491185" y="3281176"/>
            <a:ext cx="2228106" cy="1272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9086307">
            <a:off x="5750222" y="4047319"/>
            <a:ext cx="1972401" cy="112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607854">
            <a:off x="6563746" y="4598122"/>
            <a:ext cx="1509265" cy="9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20067153">
            <a:off x="1619698" y="3002435"/>
            <a:ext cx="2103175" cy="983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20792838">
            <a:off x="1679566" y="3913767"/>
            <a:ext cx="1901025" cy="1266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6907" y="2899636"/>
            <a:ext cx="1430625" cy="1072969"/>
          </a:xfrm>
          <a:prstGeom prst="rect">
            <a:avLst/>
          </a:prstGeom>
        </p:spPr>
      </p:pic>
      <p:pic>
        <p:nvPicPr>
          <p:cNvPr id="39" name="Picture 38" descr="megaphone_thumb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5" y="3027661"/>
            <a:ext cx="1089226" cy="8169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7</a:t>
            </a:fld>
            <a:endParaRPr lang="en-US"/>
          </a:p>
        </p:txBody>
      </p:sp>
      <p:pic>
        <p:nvPicPr>
          <p:cNvPr id="19" name="Picture 18" descr="fire truc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16" y="3401280"/>
            <a:ext cx="1742220" cy="17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9357" y="2954865"/>
            <a:ext cx="2417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identified this challenge during SCALE in </a:t>
            </a:r>
            <a:r>
              <a:rPr lang="en-US" dirty="0" smtClean="0"/>
              <a:t>2014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69356" y="1055804"/>
            <a:ext cx="266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Ensuring operation despite challenging conditions e.g. failures.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9289" y="782572"/>
            <a:ext cx="5797566" cy="4023015"/>
            <a:chOff x="1609925" y="857250"/>
            <a:chExt cx="5797566" cy="4023015"/>
          </a:xfrm>
        </p:grpSpPr>
        <p:sp>
          <p:nvSpPr>
            <p:cNvPr id="12" name="Cloud 11"/>
            <p:cNvSpPr/>
            <p:nvPr/>
          </p:nvSpPr>
          <p:spPr>
            <a:xfrm>
              <a:off x="1655839" y="1422370"/>
              <a:ext cx="5740000" cy="1510624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4316" tIns="62156" rIns="124316" bIns="62156" spcCol="0" rtlCol="0" anchor="ctr"/>
            <a:lstStyle/>
            <a:p>
              <a:pPr algn="ctr"/>
              <a:endParaRPr lang="en-US" sz="2600" b="1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877491" y="1721487"/>
              <a:ext cx="634970" cy="637061"/>
              <a:chOff x="616858" y="2385003"/>
              <a:chExt cx="665542" cy="849413"/>
            </a:xfrm>
          </p:grpSpPr>
          <p:pic>
            <p:nvPicPr>
              <p:cNvPr id="19" name="Picture 18" descr="1463636642_databas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763" y="2495529"/>
                <a:ext cx="542645" cy="620271"/>
              </a:xfrm>
              <a:prstGeom prst="rect">
                <a:avLst/>
              </a:prstGeom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616858" y="2385003"/>
                <a:ext cx="665542" cy="84941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40" descr="cloud_serv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91" y="1756186"/>
              <a:ext cx="1083965" cy="529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1621573" y="4268108"/>
              <a:ext cx="5785918" cy="612157"/>
              <a:chOff x="233780" y="4945239"/>
              <a:chExt cx="6213001" cy="816209"/>
            </a:xfrm>
          </p:grpSpPr>
          <p:pic>
            <p:nvPicPr>
              <p:cNvPr id="23" name="Picture 22" descr="megaphone_thumb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4058" y="5037002"/>
                <a:ext cx="624876" cy="62487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9657" y="5037002"/>
                <a:ext cx="671348" cy="62854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7"/>
              <a:srcRect l="10834" t="17032" r="9246" b="33162"/>
              <a:stretch/>
            </p:blipFill>
            <p:spPr>
              <a:xfrm>
                <a:off x="4929135" y="5105927"/>
                <a:ext cx="549256" cy="559620"/>
              </a:xfrm>
              <a:prstGeom prst="rect">
                <a:avLst/>
              </a:prstGeom>
            </p:spPr>
          </p:pic>
          <p:sp>
            <p:nvSpPr>
              <p:cNvPr id="26" name="Rounded Rectangle 25"/>
              <p:cNvSpPr/>
              <p:nvPr/>
            </p:nvSpPr>
            <p:spPr>
              <a:xfrm>
                <a:off x="233780" y="4973861"/>
                <a:ext cx="6213001" cy="78758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056" y="5037002"/>
                <a:ext cx="661305" cy="66130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9"/>
              <a:srcRect l="31573" t="16036" r="37204" b="15698"/>
              <a:stretch/>
            </p:blipFill>
            <p:spPr>
              <a:xfrm>
                <a:off x="1200626" y="5014402"/>
                <a:ext cx="469191" cy="683906"/>
              </a:xfrm>
              <a:prstGeom prst="rect">
                <a:avLst/>
              </a:prstGeom>
            </p:spPr>
          </p:pic>
          <p:pic>
            <p:nvPicPr>
              <p:cNvPr id="29" name="Picture 28" descr="ato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0132" y="5037002"/>
                <a:ext cx="661305" cy="66130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151802" y="4945239"/>
                <a:ext cx="2281880" cy="741908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Physical Events</a:t>
                </a:r>
              </a:p>
              <a:p>
                <a:pPr algn="ctr"/>
                <a:r>
                  <a:rPr lang="en-US" sz="1400" b="1" dirty="0" smtClean="0"/>
                  <a:t>&amp; Actions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609925" y="2855432"/>
              <a:ext cx="5785914" cy="621926"/>
              <a:chOff x="1609925" y="2855432"/>
              <a:chExt cx="5785914" cy="621926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110812" y="2885269"/>
                <a:ext cx="2304310" cy="556432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/>
                  <a:t>Communications</a:t>
                </a:r>
              </a:p>
              <a:p>
                <a:pPr algn="ctr"/>
                <a:r>
                  <a:rPr lang="en-US" sz="1400" b="1" dirty="0" smtClean="0"/>
                  <a:t>Networks</a:t>
                </a:r>
              </a:p>
            </p:txBody>
          </p:sp>
          <p:pic>
            <p:nvPicPr>
              <p:cNvPr id="33" name="Picture 32" descr="cell_tower.pn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812"/>
              <a:stretch/>
            </p:blipFill>
            <p:spPr>
              <a:xfrm>
                <a:off x="2992971" y="2855432"/>
                <a:ext cx="552869" cy="607200"/>
              </a:xfrm>
              <a:prstGeom prst="rect">
                <a:avLst/>
              </a:prstGeom>
            </p:spPr>
          </p:pic>
          <p:pic>
            <p:nvPicPr>
              <p:cNvPr id="34" name="Picture 33" descr="cisco-router-icon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2688" y="2931897"/>
                <a:ext cx="677107" cy="479027"/>
              </a:xfrm>
              <a:prstGeom prst="rect">
                <a:avLst/>
              </a:prstGeom>
            </p:spPr>
          </p:pic>
          <p:pic>
            <p:nvPicPr>
              <p:cNvPr id="35" name="Picture 34" descr="ethernet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9480" y="2973508"/>
                <a:ext cx="827538" cy="421823"/>
              </a:xfrm>
              <a:prstGeom prst="rect">
                <a:avLst/>
              </a:prstGeom>
            </p:spPr>
          </p:pic>
          <p:sp>
            <p:nvSpPr>
              <p:cNvPr id="36" name="Rounded Rectangle 35"/>
              <p:cNvSpPr/>
              <p:nvPr/>
            </p:nvSpPr>
            <p:spPr>
              <a:xfrm>
                <a:off x="1609925" y="2855432"/>
                <a:ext cx="5785914" cy="62192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37" name="Picture 36" descr="bluetooth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5306" y="2896486"/>
                <a:ext cx="431229" cy="523103"/>
              </a:xfrm>
              <a:prstGeom prst="rect">
                <a:avLst/>
              </a:prstGeom>
            </p:spPr>
          </p:pic>
          <p:pic>
            <p:nvPicPr>
              <p:cNvPr id="38" name="Picture 37" descr="satellite_dish_tower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5034" y="2876453"/>
                <a:ext cx="667366" cy="543137"/>
              </a:xfrm>
              <a:prstGeom prst="rect">
                <a:avLst/>
              </a:prstGeom>
            </p:spPr>
          </p:pic>
          <p:pic>
            <p:nvPicPr>
              <p:cNvPr id="39" name="Picture 38" descr="wifi-icon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050" y="2927538"/>
                <a:ext cx="576647" cy="488968"/>
              </a:xfrm>
              <a:prstGeom prst="rect">
                <a:avLst/>
              </a:prstGeom>
            </p:spPr>
          </p:pic>
          <p:pic>
            <p:nvPicPr>
              <p:cNvPr id="40" name="Picture 39" descr="zigbee.png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7378" b="-5490"/>
              <a:stretch/>
            </p:blipFill>
            <p:spPr>
              <a:xfrm>
                <a:off x="4856094" y="3126681"/>
                <a:ext cx="387270" cy="268650"/>
              </a:xfrm>
              <a:prstGeom prst="rect">
                <a:avLst/>
              </a:prstGeom>
            </p:spPr>
          </p:pic>
        </p:grpSp>
        <p:sp>
          <p:nvSpPr>
            <p:cNvPr id="41" name="Rounded Rectangle 40"/>
            <p:cNvSpPr/>
            <p:nvPr/>
          </p:nvSpPr>
          <p:spPr>
            <a:xfrm>
              <a:off x="6177280" y="1697609"/>
              <a:ext cx="1218559" cy="66711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42129" y="2364723"/>
              <a:ext cx="1551235" cy="340988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r>
                <a:rPr lang="en-US" sz="1400" b="1" dirty="0" smtClean="0"/>
                <a:t>Cloud Services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621573" y="857250"/>
              <a:ext cx="5785918" cy="714281"/>
              <a:chOff x="1609921" y="843242"/>
              <a:chExt cx="5785918" cy="714281"/>
            </a:xfrm>
          </p:grpSpPr>
          <p:pic>
            <p:nvPicPr>
              <p:cNvPr id="44" name="Picture 43" descr="magnifying_glass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3669" y="920554"/>
                <a:ext cx="494409" cy="454388"/>
              </a:xfrm>
              <a:prstGeom prst="rect">
                <a:avLst/>
              </a:prstGeom>
            </p:spPr>
          </p:pic>
          <p:pic>
            <p:nvPicPr>
              <p:cNvPr id="45" name="Picture 25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5203" y="971320"/>
                <a:ext cx="700109" cy="403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2945559" y="843242"/>
                <a:ext cx="785878" cy="714281"/>
                <a:chOff x="689817" y="1994481"/>
                <a:chExt cx="1119159" cy="1205141"/>
              </a:xfrm>
            </p:grpSpPr>
            <p:pic>
              <p:nvPicPr>
                <p:cNvPr id="54" name="Picture 53" descr="laptop_128.png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9817" y="1994481"/>
                  <a:ext cx="1119159" cy="1205141"/>
                </a:xfrm>
                <a:prstGeom prst="rect">
                  <a:avLst/>
                </a:prstGeom>
              </p:spPr>
            </p:pic>
            <p:pic>
              <p:nvPicPr>
                <p:cNvPr id="55" name="Picture 54" descr="table_48.png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94911">
                  <a:off x="1138241" y="2160172"/>
                  <a:ext cx="222311" cy="222311"/>
                </a:xfrm>
                <a:prstGeom prst="rect">
                  <a:avLst/>
                </a:prstGeom>
              </p:spPr>
            </p:pic>
            <p:pic>
              <p:nvPicPr>
                <p:cNvPr id="56" name="Picture 55" descr="chart.png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51245">
                  <a:off x="1322949" y="2379741"/>
                  <a:ext cx="318189" cy="251916"/>
                </a:xfrm>
                <a:prstGeom prst="rect">
                  <a:avLst/>
                </a:prstGeom>
              </p:spPr>
            </p:pic>
          </p:grpSp>
          <p:sp>
            <p:nvSpPr>
              <p:cNvPr id="47" name="TextBox 46"/>
              <p:cNvSpPr txBox="1"/>
              <p:nvPr/>
            </p:nvSpPr>
            <p:spPr>
              <a:xfrm>
                <a:off x="3752697" y="880349"/>
                <a:ext cx="2125000" cy="556431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User</a:t>
                </a:r>
              </a:p>
              <a:p>
                <a:pPr algn="ctr"/>
                <a:r>
                  <a:rPr lang="en-US" sz="1400" b="1" dirty="0" smtClean="0"/>
                  <a:t>Applications</a:t>
                </a:r>
                <a:endParaRPr lang="en-US" sz="1400" b="1" dirty="0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1609921" y="877822"/>
                <a:ext cx="5785918" cy="59069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48" descr="switch_off.pn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111" y="947300"/>
                <a:ext cx="560865" cy="457835"/>
              </a:xfrm>
              <a:prstGeom prst="rect">
                <a:avLst/>
              </a:prstGeom>
            </p:spPr>
          </p:pic>
          <p:grpSp>
            <p:nvGrpSpPr>
              <p:cNvPr id="50" name="Group 49"/>
              <p:cNvGrpSpPr/>
              <p:nvPr/>
            </p:nvGrpSpPr>
            <p:grpSpPr>
              <a:xfrm>
                <a:off x="2209722" y="941789"/>
                <a:ext cx="5096813" cy="463344"/>
                <a:chOff x="4748897" y="6926942"/>
                <a:chExt cx="5547376" cy="617791"/>
              </a:xfrm>
            </p:grpSpPr>
            <p:pic>
              <p:nvPicPr>
                <p:cNvPr id="52" name="Picture 51" descr="firefighter.png"/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748897" y="6926942"/>
                  <a:ext cx="581562" cy="581562"/>
                </a:xfrm>
                <a:prstGeom prst="rect">
                  <a:avLst/>
                </a:prstGeom>
              </p:spPr>
            </p:pic>
            <p:pic>
              <p:nvPicPr>
                <p:cNvPr id="53" name="Picture 52" descr="Office-Girl-icon.png"/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3190" y="6951650"/>
                  <a:ext cx="593083" cy="593083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 descr="nest-stock-image-1.png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8375" y="899388"/>
                <a:ext cx="697199" cy="569124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1621570" y="3558852"/>
              <a:ext cx="5776104" cy="594398"/>
              <a:chOff x="1621570" y="3558852"/>
              <a:chExt cx="5776104" cy="594398"/>
            </a:xfrm>
          </p:grpSpPr>
          <p:pic>
            <p:nvPicPr>
              <p:cNvPr id="58" name="Picture 57" descr="building.png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5342" y="3579938"/>
                <a:ext cx="849861" cy="513334"/>
              </a:xfrm>
              <a:prstGeom prst="rect">
                <a:avLst/>
              </a:prstGeom>
            </p:spPr>
          </p:pic>
          <p:pic>
            <p:nvPicPr>
              <p:cNvPr id="59" name="Picture 58" descr="wireless_sensor.png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091" y="3843238"/>
                <a:ext cx="693009" cy="284001"/>
              </a:xfrm>
              <a:prstGeom prst="rect">
                <a:avLst/>
              </a:prstGeom>
            </p:spPr>
          </p:pic>
          <p:sp>
            <p:nvSpPr>
              <p:cNvPr id="60" name="Rounded Rectangle 59"/>
              <p:cNvSpPr/>
              <p:nvPr/>
            </p:nvSpPr>
            <p:spPr>
              <a:xfrm>
                <a:off x="1621570" y="3562560"/>
                <a:ext cx="3521363" cy="59069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075318" y="3593631"/>
                <a:ext cx="1101222" cy="340988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Devices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5308467" y="3558852"/>
                <a:ext cx="2089207" cy="594394"/>
                <a:chOff x="4532173" y="5912385"/>
                <a:chExt cx="1914604" cy="790399"/>
              </a:xfrm>
            </p:grpSpPr>
            <p:sp>
              <p:nvSpPr>
                <p:cNvPr id="69" name="Rounded Rectangle 68"/>
                <p:cNvSpPr/>
                <p:nvPr/>
              </p:nvSpPr>
              <p:spPr>
                <a:xfrm>
                  <a:off x="4532173" y="5912385"/>
                  <a:ext cx="1914604" cy="787586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910234" y="6249353"/>
                  <a:ext cx="1182508" cy="453431"/>
                </a:xfrm>
                <a:prstGeom prst="rect">
                  <a:avLst/>
                </a:prstGeom>
                <a:noFill/>
              </p:spPr>
              <p:txBody>
                <a:bodyPr wrap="square" lIns="124330" tIns="62165" rIns="124330" bIns="62165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Spaces</a:t>
                  </a:r>
                </a:p>
              </p:txBody>
            </p:sp>
          </p:grpSp>
          <p:pic>
            <p:nvPicPr>
              <p:cNvPr id="63" name="Shape 132"/>
              <p:cNvPicPr preferRelativeResize="0"/>
              <p:nvPr/>
            </p:nvPicPr>
            <p:blipFill>
              <a:blip r:embed="rId29">
                <a:alphaModFix/>
              </a:blip>
              <a:stretch>
                <a:fillRect/>
              </a:stretch>
            </p:blipFill>
            <p:spPr>
              <a:xfrm>
                <a:off x="4368078" y="3637249"/>
                <a:ext cx="607852" cy="449109"/>
              </a:xfrm>
              <a:prstGeom prst="rect">
                <a:avLst/>
              </a:prstGeom>
              <a:noFill/>
              <a:ln w="19050" cmpd="sng">
                <a:solidFill>
                  <a:srgbClr val="9BBB59"/>
                </a:solidFill>
              </a:ln>
            </p:spPr>
          </p:pic>
          <p:pic>
            <p:nvPicPr>
              <p:cNvPr id="64" name="Picture 63" descr="connectedcar-logo.png"/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845" y="3578340"/>
                <a:ext cx="756254" cy="304529"/>
              </a:xfrm>
              <a:prstGeom prst="rect">
                <a:avLst/>
              </a:prstGeom>
            </p:spPr>
          </p:pic>
          <p:pic>
            <p:nvPicPr>
              <p:cNvPr id="65" name="Picture 64" descr="smarthome.png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8396" y="3651444"/>
                <a:ext cx="705912" cy="426386"/>
              </a:xfrm>
              <a:prstGeom prst="rect">
                <a:avLst/>
              </a:prstGeom>
            </p:spPr>
          </p:pic>
          <p:pic>
            <p:nvPicPr>
              <p:cNvPr id="66" name="Picture 65" descr="smart_watch.jpg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2214" y="3593631"/>
                <a:ext cx="656362" cy="528608"/>
              </a:xfrm>
              <a:prstGeom prst="rect">
                <a:avLst/>
              </a:prstGeom>
            </p:spPr>
          </p:pic>
          <p:pic>
            <p:nvPicPr>
              <p:cNvPr id="67" name="Picture 66" descr="camera.png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1762" y="3644654"/>
                <a:ext cx="571226" cy="435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67" descr="nest_detect_nobg.png"/>
              <p:cNvPicPr>
                <a:picLocks noChangeAspect="1"/>
              </p:cNvPicPr>
              <p:nvPr/>
            </p:nvPicPr>
            <p:blipFill rotWithShape="1">
              <a:blip r:embed="rId34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10000" r="9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98" t="7805" r="46373" b="8865"/>
              <a:stretch/>
            </p:blipFill>
            <p:spPr>
              <a:xfrm>
                <a:off x="4034518" y="3637249"/>
                <a:ext cx="191639" cy="456023"/>
              </a:xfrm>
              <a:prstGeom prst="rect">
                <a:avLst/>
              </a:prstGeom>
              <a:ln w="19050" cmpd="sng">
                <a:solidFill>
                  <a:schemeClr val="accent3"/>
                </a:solidFill>
              </a:ln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2773310" y="1721487"/>
              <a:ext cx="3212833" cy="590690"/>
              <a:chOff x="2666975" y="2120634"/>
              <a:chExt cx="3212833" cy="590690"/>
            </a:xfrm>
          </p:grpSpPr>
          <p:pic>
            <p:nvPicPr>
              <p:cNvPr id="72" name="Picture 71" descr="mqtt.png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3662" y="2156995"/>
                <a:ext cx="581090" cy="491587"/>
              </a:xfrm>
              <a:prstGeom prst="rect">
                <a:avLst/>
              </a:prstGeom>
            </p:spPr>
          </p:pic>
          <p:pic>
            <p:nvPicPr>
              <p:cNvPr id="73" name="Picture 72" descr="coap-client-and-server-in-kinomajs_icon.png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7690" y="2183380"/>
                <a:ext cx="562923" cy="465202"/>
              </a:xfrm>
              <a:prstGeom prst="rect">
                <a:avLst/>
              </a:prstGeom>
            </p:spPr>
          </p:pic>
          <p:sp>
            <p:nvSpPr>
              <p:cNvPr id="74" name="Rounded Rectangle 73"/>
              <p:cNvSpPr/>
              <p:nvPr/>
            </p:nvSpPr>
            <p:spPr>
              <a:xfrm>
                <a:off x="2668004" y="2120634"/>
                <a:ext cx="3211804" cy="59069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800613" y="2154893"/>
                <a:ext cx="1294058" cy="556431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r>
                  <a:rPr lang="en-US" sz="1400" b="1" dirty="0" smtClean="0"/>
                  <a:t>Data</a:t>
                </a:r>
              </a:p>
              <a:p>
                <a:r>
                  <a:rPr lang="en-US" sz="1400" b="1" dirty="0" smtClean="0"/>
                  <a:t>Exchange</a:t>
                </a:r>
              </a:p>
            </p:txBody>
          </p:sp>
          <p:pic>
            <p:nvPicPr>
              <p:cNvPr id="76" name="Picture 75" descr="HTTP.png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975" y="2199125"/>
                <a:ext cx="562482" cy="466639"/>
              </a:xfrm>
              <a:prstGeom prst="rect">
                <a:avLst/>
              </a:prstGeom>
            </p:spPr>
          </p:pic>
          <p:pic>
            <p:nvPicPr>
              <p:cNvPr id="77" name="Picture 76" descr="dds.png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5342" y="2143977"/>
                <a:ext cx="535837" cy="535837"/>
              </a:xfrm>
              <a:prstGeom prst="rect">
                <a:avLst/>
              </a:prstGeom>
            </p:spPr>
          </p:pic>
        </p:grpSp>
        <p:sp>
          <p:nvSpPr>
            <p:cNvPr id="78" name="Left-Right Arrow 77"/>
            <p:cNvSpPr/>
            <p:nvPr/>
          </p:nvSpPr>
          <p:spPr>
            <a:xfrm>
              <a:off x="5936845" y="1874520"/>
              <a:ext cx="288646" cy="274320"/>
            </a:xfrm>
            <a:prstGeom prst="leftRightArrow">
              <a:avLst>
                <a:gd name="adj1" fmla="val 27778"/>
                <a:gd name="adj2" fmla="val 36753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Left-Right Arrow 78"/>
            <p:cNvSpPr/>
            <p:nvPr/>
          </p:nvSpPr>
          <p:spPr>
            <a:xfrm>
              <a:off x="2481981" y="1836726"/>
              <a:ext cx="321223" cy="274320"/>
            </a:xfrm>
            <a:prstGeom prst="leftRightArrow">
              <a:avLst>
                <a:gd name="adj1" fmla="val 27778"/>
                <a:gd name="adj2" fmla="val 36753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Left-Right Arrow 79"/>
            <p:cNvSpPr/>
            <p:nvPr/>
          </p:nvSpPr>
          <p:spPr>
            <a:xfrm rot="5400000">
              <a:off x="4356275" y="1445822"/>
              <a:ext cx="321223" cy="274320"/>
            </a:xfrm>
            <a:prstGeom prst="leftRightArrow">
              <a:avLst>
                <a:gd name="adj1" fmla="val 27778"/>
                <a:gd name="adj2" fmla="val 36753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1701432" y="476403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800" dirty="0" err="1" smtClean="0"/>
              <a:t>IoT</a:t>
            </a:r>
            <a:r>
              <a:rPr lang="en-US" sz="3800" dirty="0" smtClean="0"/>
              <a:t> </a:t>
            </a:r>
            <a:r>
              <a:rPr lang="en-US" sz="3800" dirty="0"/>
              <a:t>Data </a:t>
            </a:r>
            <a:r>
              <a:rPr lang="en-US" sz="3800" dirty="0" smtClean="0"/>
              <a:t>Exchange Resilience</a:t>
            </a:r>
            <a:endParaRPr lang="en-US" sz="3800" dirty="0"/>
          </a:p>
        </p:txBody>
      </p:sp>
      <p:sp>
        <p:nvSpPr>
          <p:cNvPr id="139" name="Lightning Bolt 138"/>
          <p:cNvSpPr/>
          <p:nvPr/>
        </p:nvSpPr>
        <p:spPr>
          <a:xfrm>
            <a:off x="4598713" y="1407842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Lightning Bolt 141"/>
          <p:cNvSpPr/>
          <p:nvPr/>
        </p:nvSpPr>
        <p:spPr>
          <a:xfrm>
            <a:off x="2784180" y="2488532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8-03-08 at 12.24.19 PM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7" y="807035"/>
            <a:ext cx="2442222" cy="20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bricked phone.jp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1" y="3462800"/>
            <a:ext cx="1495500" cy="69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Screen Shot 2018-03-18 at 9.16.38 PM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99" y="716061"/>
            <a:ext cx="2852793" cy="2722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Screen Shot 2018-03-19 at 8.32.39 AM.pn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57" y="3275313"/>
            <a:ext cx="3259900" cy="1786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bricked phone.jp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09" y="807035"/>
            <a:ext cx="1495500" cy="69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" name="Rectangle 80"/>
          <p:cNvSpPr/>
          <p:nvPr/>
        </p:nvSpPr>
        <p:spPr>
          <a:xfrm>
            <a:off x="1098866" y="3809200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564369" y="378802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87434" y="379898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736175" y="380914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14108" y="378802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6" grpId="0"/>
      <p:bldP spid="139" grpId="0" animBg="1"/>
      <p:bldP spid="142" grpId="0" animBg="1"/>
      <p:bldP spid="81" grpId="0"/>
      <p:bldP spid="82" grpId="0"/>
      <p:bldP spid="83" grpId="0"/>
      <p:bldP spid="84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40476" y="1573827"/>
            <a:ext cx="266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Ride leverages resources at the </a:t>
            </a:r>
            <a:r>
              <a:rPr lang="en-US" sz="1200" b="1" dirty="0" smtClean="0"/>
              <a:t>network edge </a:t>
            </a:r>
            <a:r>
              <a:rPr lang="en-US" sz="1200" dirty="0" smtClean="0"/>
              <a:t>for: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/>
              <a:t>Resilience</a:t>
            </a:r>
            <a:r>
              <a:rPr lang="en-US" sz="1200" dirty="0" smtClean="0"/>
              <a:t> to cloud disruptions e.g. edge fail-over in response to wide-area network failures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Decreased </a:t>
            </a:r>
            <a:r>
              <a:rPr lang="en-US" sz="1200" i="1" dirty="0" smtClean="0"/>
              <a:t>latency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/>
              <a:t>Localized</a:t>
            </a:r>
            <a:r>
              <a:rPr lang="en-US" sz="1200" dirty="0" smtClean="0"/>
              <a:t> operation e.g. local situational awareness generation</a:t>
            </a:r>
            <a:endParaRPr lang="en-US" sz="1200" dirty="0"/>
          </a:p>
        </p:txBody>
      </p:sp>
      <p:sp>
        <p:nvSpPr>
          <p:cNvPr id="12" name="Cloud 11"/>
          <p:cNvSpPr/>
          <p:nvPr/>
        </p:nvSpPr>
        <p:spPr>
          <a:xfrm>
            <a:off x="365203" y="1347692"/>
            <a:ext cx="5740000" cy="130406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16" tIns="62156" rIns="124316" bIns="62156" spcCol="0" rtlCol="0" anchor="ctr"/>
          <a:lstStyle/>
          <a:p>
            <a:pPr algn="ctr"/>
            <a:endParaRPr lang="en-US" sz="2600" b="1" dirty="0"/>
          </a:p>
        </p:txBody>
      </p:sp>
      <p:pic>
        <p:nvPicPr>
          <p:cNvPr id="21" name="Picture 240" descr="cloud_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55" y="1590068"/>
            <a:ext cx="1083965" cy="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820176" y="3672271"/>
            <a:ext cx="2304310" cy="556432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/>
              <a:t>Communications</a:t>
            </a:r>
          </a:p>
          <a:p>
            <a:pPr algn="ctr"/>
            <a:r>
              <a:rPr lang="en-US" sz="1400" b="1" dirty="0" smtClean="0"/>
              <a:t>Networks</a:t>
            </a:r>
          </a:p>
        </p:txBody>
      </p:sp>
      <p:pic>
        <p:nvPicPr>
          <p:cNvPr id="33" name="Picture 32" descr="cell_tow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2"/>
          <a:stretch/>
        </p:blipFill>
        <p:spPr>
          <a:xfrm>
            <a:off x="1702335" y="3642434"/>
            <a:ext cx="552869" cy="60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57" y="3672271"/>
            <a:ext cx="273127" cy="208849"/>
          </a:xfrm>
          <a:prstGeom prst="rect">
            <a:avLst/>
          </a:prstGeom>
        </p:spPr>
      </p:pic>
      <p:pic>
        <p:nvPicPr>
          <p:cNvPr id="35" name="Picture 34" descr="ethernet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6" y="3748112"/>
            <a:ext cx="827538" cy="421823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30933" y="3642434"/>
            <a:ext cx="5774269" cy="6219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9" name="Picture 38" descr="wifi-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14" y="3714540"/>
            <a:ext cx="576647" cy="488968"/>
          </a:xfrm>
          <a:prstGeom prst="rect">
            <a:avLst/>
          </a:prstGeom>
        </p:spPr>
      </p:pic>
      <p:sp>
        <p:nvSpPr>
          <p:cNvPr id="107" name="Rounded Rectangle 106"/>
          <p:cNvSpPr/>
          <p:nvPr/>
        </p:nvSpPr>
        <p:spPr>
          <a:xfrm>
            <a:off x="330934" y="2870801"/>
            <a:ext cx="5785914" cy="6219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ounded Rectangle 40"/>
          <p:cNvSpPr/>
          <p:nvPr/>
        </p:nvSpPr>
        <p:spPr>
          <a:xfrm>
            <a:off x="4886644" y="1531491"/>
            <a:ext cx="1218559" cy="6671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594685" y="2193393"/>
            <a:ext cx="1790644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r>
              <a:rPr lang="en-US" sz="1400" b="1" dirty="0" smtClean="0"/>
              <a:t>Cloud     Services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30937" y="782572"/>
            <a:ext cx="5785918" cy="714281"/>
            <a:chOff x="1609921" y="843242"/>
            <a:chExt cx="5785918" cy="714281"/>
          </a:xfrm>
        </p:grpSpPr>
        <p:pic>
          <p:nvPicPr>
            <p:cNvPr id="44" name="Picture 43" descr="magnifying_glass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669" y="920554"/>
              <a:ext cx="494409" cy="454388"/>
            </a:xfrm>
            <a:prstGeom prst="rect">
              <a:avLst/>
            </a:prstGeom>
          </p:spPr>
        </p:pic>
        <p:pic>
          <p:nvPicPr>
            <p:cNvPr id="45" name="Picture 25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892" y="947300"/>
              <a:ext cx="700109" cy="40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2945559" y="843242"/>
              <a:ext cx="785878" cy="714281"/>
              <a:chOff x="689817" y="1994481"/>
              <a:chExt cx="1119159" cy="1205141"/>
            </a:xfrm>
          </p:grpSpPr>
          <p:pic>
            <p:nvPicPr>
              <p:cNvPr id="54" name="Picture 53" descr="laptop_128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17" y="1994481"/>
                <a:ext cx="1119159" cy="1205141"/>
              </a:xfrm>
              <a:prstGeom prst="rect">
                <a:avLst/>
              </a:prstGeom>
            </p:spPr>
          </p:pic>
          <p:pic>
            <p:nvPicPr>
              <p:cNvPr id="55" name="Picture 54" descr="table_48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4911">
                <a:off x="1138241" y="2160172"/>
                <a:ext cx="222311" cy="222311"/>
              </a:xfrm>
              <a:prstGeom prst="rect">
                <a:avLst/>
              </a:prstGeom>
            </p:spPr>
          </p:pic>
          <p:pic>
            <p:nvPicPr>
              <p:cNvPr id="56" name="Picture 55" descr="chart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51245">
                <a:off x="1322949" y="2379741"/>
                <a:ext cx="318189" cy="251916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3752697" y="880349"/>
              <a:ext cx="2125000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User</a:t>
              </a:r>
            </a:p>
            <a:p>
              <a:pPr algn="ctr"/>
              <a:r>
                <a:rPr lang="en-US" sz="1400" b="1" dirty="0" smtClean="0"/>
                <a:t>Applications</a:t>
              </a:r>
              <a:endParaRPr lang="en-US" sz="1400" b="1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609921" y="877822"/>
              <a:ext cx="5785918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003437" y="920557"/>
              <a:ext cx="5303098" cy="484579"/>
              <a:chOff x="4524376" y="6898629"/>
              <a:chExt cx="5771897" cy="646104"/>
            </a:xfrm>
          </p:grpSpPr>
          <p:pic>
            <p:nvPicPr>
              <p:cNvPr id="52" name="Picture 51" descr="firefighter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24376" y="6898629"/>
                <a:ext cx="581562" cy="581562"/>
              </a:xfrm>
              <a:prstGeom prst="rect">
                <a:avLst/>
              </a:prstGeom>
            </p:spPr>
          </p:pic>
          <p:pic>
            <p:nvPicPr>
              <p:cNvPr id="53" name="Picture 52" descr="Office-Girl-icon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3190" y="6951650"/>
                <a:ext cx="593083" cy="593083"/>
              </a:xfrm>
              <a:prstGeom prst="rect">
                <a:avLst/>
              </a:prstGeom>
            </p:spPr>
          </p:pic>
        </p:grpSp>
      </p:grpSp>
      <p:pic>
        <p:nvPicPr>
          <p:cNvPr id="59" name="Picture 58" descr="wireless_sensor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56" y="4471568"/>
            <a:ext cx="826143" cy="338560"/>
          </a:xfrm>
          <a:prstGeom prst="rect">
            <a:avLst/>
          </a:prstGeom>
        </p:spPr>
      </p:pic>
      <p:sp>
        <p:nvSpPr>
          <p:cNvPr id="60" name="Rounded Rectangle 59"/>
          <p:cNvSpPr/>
          <p:nvPr/>
        </p:nvSpPr>
        <p:spPr>
          <a:xfrm>
            <a:off x="330934" y="4349562"/>
            <a:ext cx="5774269" cy="5906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679955" y="4469517"/>
            <a:ext cx="1101222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 err="1" smtClean="0"/>
              <a:t>IoT</a:t>
            </a:r>
            <a:r>
              <a:rPr lang="en-US" sz="1400" b="1" dirty="0" smtClean="0"/>
              <a:t> Devices</a:t>
            </a:r>
          </a:p>
        </p:txBody>
      </p:sp>
      <p:pic>
        <p:nvPicPr>
          <p:cNvPr id="66" name="Picture 65" descr="smart_watch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95" y="4362593"/>
            <a:ext cx="656362" cy="528608"/>
          </a:xfrm>
          <a:prstGeom prst="rect">
            <a:avLst/>
          </a:prstGeom>
        </p:spPr>
      </p:pic>
      <p:pic>
        <p:nvPicPr>
          <p:cNvPr id="67" name="Picture 66" descr="camera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6" y="4431656"/>
            <a:ext cx="571226" cy="43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1483703" y="1555369"/>
            <a:ext cx="3211804" cy="590690"/>
            <a:chOff x="2668004" y="2120634"/>
            <a:chExt cx="3211804" cy="590690"/>
          </a:xfrm>
        </p:grpSpPr>
        <p:pic>
          <p:nvPicPr>
            <p:cNvPr id="72" name="Picture 71" descr="mqt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119" y="2184922"/>
              <a:ext cx="581090" cy="491587"/>
            </a:xfrm>
            <a:prstGeom prst="rect">
              <a:avLst/>
            </a:prstGeom>
          </p:spPr>
        </p:pic>
        <p:pic>
          <p:nvPicPr>
            <p:cNvPr id="73" name="Picture 72" descr="coap-client-and-server-in-kinomajs_icon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228" y="2183380"/>
              <a:ext cx="562923" cy="465202"/>
            </a:xfrm>
            <a:prstGeom prst="rect">
              <a:avLst/>
            </a:prstGeom>
          </p:spPr>
        </p:pic>
        <p:sp>
          <p:nvSpPr>
            <p:cNvPr id="74" name="Rounded Rectangle 73"/>
            <p:cNvSpPr/>
            <p:nvPr/>
          </p:nvSpPr>
          <p:spPr>
            <a:xfrm>
              <a:off x="2668004" y="2120634"/>
              <a:ext cx="3211804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00613" y="2154893"/>
              <a:ext cx="1294058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r>
                <a:rPr lang="en-US" sz="1400" b="1" dirty="0" smtClean="0"/>
                <a:t>Data</a:t>
              </a:r>
            </a:p>
            <a:p>
              <a:r>
                <a:rPr lang="en-US" sz="1400" b="1" dirty="0" smtClean="0"/>
                <a:t>Exchange</a:t>
              </a:r>
            </a:p>
          </p:txBody>
        </p:sp>
      </p:grpSp>
      <p:sp>
        <p:nvSpPr>
          <p:cNvPr id="80" name="Left-Right Arrow 79"/>
          <p:cNvSpPr/>
          <p:nvPr/>
        </p:nvSpPr>
        <p:spPr>
          <a:xfrm rot="5400000">
            <a:off x="3065639" y="1340665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Edge Computing for </a:t>
            </a:r>
            <a:r>
              <a:rPr lang="en-US" sz="3800" dirty="0" err="1" smtClean="0"/>
              <a:t>IoT</a:t>
            </a:r>
            <a:r>
              <a:rPr lang="en-US" sz="3800" dirty="0" smtClean="0"/>
              <a:t> DX Resilience</a:t>
            </a:r>
            <a:endParaRPr lang="en-US" sz="3800" dirty="0"/>
          </a:p>
        </p:txBody>
      </p:sp>
      <p:pic>
        <p:nvPicPr>
          <p:cNvPr id="87" name="Picture 86" descr="server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70" y="2972859"/>
            <a:ext cx="348140" cy="413207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584888" y="2111244"/>
            <a:ext cx="40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b="1" kern="1200" dirty="0" smtClean="0"/>
              <a:t>…</a:t>
            </a:r>
            <a:endParaRPr lang="en-US" sz="2800" b="1" kern="1200" dirty="0"/>
          </a:p>
        </p:txBody>
      </p:sp>
      <p:pic>
        <p:nvPicPr>
          <p:cNvPr id="89" name="Picture 88" descr="server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10" y="2972859"/>
            <a:ext cx="348140" cy="413207"/>
          </a:xfrm>
          <a:prstGeom prst="rect">
            <a:avLst/>
          </a:prstGeom>
        </p:spPr>
      </p:pic>
      <p:sp>
        <p:nvSpPr>
          <p:cNvPr id="92" name="Rounded Rectangle 91"/>
          <p:cNvSpPr/>
          <p:nvPr/>
        </p:nvSpPr>
        <p:spPr>
          <a:xfrm rot="5400000">
            <a:off x="4905937" y="1509503"/>
            <a:ext cx="1174583" cy="1252171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371723" y="1519973"/>
            <a:ext cx="876220" cy="673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 rot="5400000">
            <a:off x="215533" y="1679635"/>
            <a:ext cx="1186101" cy="900389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244242" y="2109960"/>
            <a:ext cx="40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b="1" kern="1200" dirty="0" smtClean="0"/>
              <a:t>…</a:t>
            </a:r>
            <a:endParaRPr lang="en-US" sz="2800" b="1" kern="1200" dirty="0"/>
          </a:p>
        </p:txBody>
      </p:sp>
      <p:pic>
        <p:nvPicPr>
          <p:cNvPr id="96" name="Picture 95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5429"/>
            <a:ext cx="517718" cy="465204"/>
          </a:xfrm>
          <a:prstGeom prst="rect">
            <a:avLst/>
          </a:prstGeom>
        </p:spPr>
      </p:pic>
      <p:pic>
        <p:nvPicPr>
          <p:cNvPr id="97" name="Picture 96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8" y="1604998"/>
            <a:ext cx="517718" cy="465204"/>
          </a:xfrm>
          <a:prstGeom prst="rect">
            <a:avLst/>
          </a:prstGeom>
        </p:spPr>
      </p:pic>
      <p:pic>
        <p:nvPicPr>
          <p:cNvPr id="98" name="Picture 97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7" y="1672779"/>
            <a:ext cx="517718" cy="465204"/>
          </a:xfrm>
          <a:prstGeom prst="rect">
            <a:avLst/>
          </a:prstGeom>
        </p:spPr>
      </p:pic>
      <p:pic>
        <p:nvPicPr>
          <p:cNvPr id="99" name="Picture 98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0885"/>
            <a:ext cx="517718" cy="465204"/>
          </a:xfrm>
          <a:prstGeom prst="rect">
            <a:avLst/>
          </a:prstGeom>
        </p:spPr>
      </p:pic>
      <p:sp>
        <p:nvSpPr>
          <p:cNvPr id="101" name="Left-Right Arrow 100"/>
          <p:cNvSpPr/>
          <p:nvPr/>
        </p:nvSpPr>
        <p:spPr>
          <a:xfrm rot="5400000">
            <a:off x="2768512" y="1653110"/>
            <a:ext cx="945956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Left-Right Arrow 77"/>
          <p:cNvSpPr/>
          <p:nvPr/>
        </p:nvSpPr>
        <p:spPr>
          <a:xfrm>
            <a:off x="4646209" y="1708402"/>
            <a:ext cx="288646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Left-Right Arrow 78"/>
          <p:cNvSpPr/>
          <p:nvPr/>
        </p:nvSpPr>
        <p:spPr>
          <a:xfrm>
            <a:off x="1191345" y="1670608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ightning Bolt 90"/>
          <p:cNvSpPr/>
          <p:nvPr/>
        </p:nvSpPr>
        <p:spPr>
          <a:xfrm>
            <a:off x="461126" y="1317291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Lightning Bolt 138"/>
          <p:cNvSpPr/>
          <p:nvPr/>
        </p:nvSpPr>
        <p:spPr>
          <a:xfrm>
            <a:off x="5367760" y="1364621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nut 2"/>
          <p:cNvSpPr/>
          <p:nvPr/>
        </p:nvSpPr>
        <p:spPr>
          <a:xfrm rot="20954316">
            <a:off x="3872954" y="3598696"/>
            <a:ext cx="1742015" cy="564847"/>
          </a:xfrm>
          <a:prstGeom prst="donut">
            <a:avLst>
              <a:gd name="adj" fmla="val 981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Lightning Bolt 102"/>
          <p:cNvSpPr/>
          <p:nvPr/>
        </p:nvSpPr>
        <p:spPr>
          <a:xfrm>
            <a:off x="5076810" y="3465196"/>
            <a:ext cx="497795" cy="541860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6340476" y="3179463"/>
            <a:ext cx="266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Diverse networking </a:t>
            </a:r>
            <a:r>
              <a:rPr lang="en-US" sz="1200" dirty="0" smtClean="0"/>
              <a:t>for resilience (i.e. different routes and physical networks).</a:t>
            </a:r>
            <a:endParaRPr lang="en-US" sz="1200" dirty="0"/>
          </a:p>
        </p:txBody>
      </p:sp>
      <p:sp>
        <p:nvSpPr>
          <p:cNvPr id="106" name="Donut 105"/>
          <p:cNvSpPr/>
          <p:nvPr/>
        </p:nvSpPr>
        <p:spPr>
          <a:xfrm>
            <a:off x="1666575" y="3487119"/>
            <a:ext cx="680082" cy="853127"/>
          </a:xfrm>
          <a:prstGeom prst="donut">
            <a:avLst>
              <a:gd name="adj" fmla="val 981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2" name="Lightning Bolt 141"/>
          <p:cNvSpPr/>
          <p:nvPr/>
        </p:nvSpPr>
        <p:spPr>
          <a:xfrm>
            <a:off x="1666575" y="3484620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5g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89" y="2924292"/>
            <a:ext cx="812161" cy="519669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340476" y="3683131"/>
            <a:ext cx="266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Software-defined networking (SDN) </a:t>
            </a:r>
            <a:r>
              <a:rPr lang="en-US" sz="1200" dirty="0" smtClean="0"/>
              <a:t>enables more flexible management of these diverse networks!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9</a:t>
            </a:fld>
            <a:endParaRPr lang="en-US"/>
          </a:p>
        </p:txBody>
      </p:sp>
      <p:pic>
        <p:nvPicPr>
          <p:cNvPr id="100" name="Picture 99" descr="nest-stock-image-1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60" y="4371128"/>
            <a:ext cx="697199" cy="56912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2146213" y="3023509"/>
            <a:ext cx="2304310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 smtClean="0"/>
              <a:t>Edge Infrastructure</a:t>
            </a:r>
          </a:p>
        </p:txBody>
      </p:sp>
      <p:pic>
        <p:nvPicPr>
          <p:cNvPr id="109" name="Picture 108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" y="2920862"/>
            <a:ext cx="517718" cy="46520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57" y="4014871"/>
            <a:ext cx="273127" cy="208849"/>
          </a:xfrm>
          <a:prstGeom prst="rect">
            <a:avLst/>
          </a:prstGeom>
        </p:spPr>
      </p:pic>
      <p:cxnSp>
        <p:nvCxnSpPr>
          <p:cNvPr id="76" name="Straight Arrow Connector 225"/>
          <p:cNvCxnSpPr>
            <a:stCxn id="70" idx="1"/>
            <a:endCxn id="39" idx="3"/>
          </p:cNvCxnSpPr>
          <p:nvPr/>
        </p:nvCxnSpPr>
        <p:spPr>
          <a:xfrm flipH="1" flipV="1">
            <a:off x="4587061" y="3959024"/>
            <a:ext cx="631196" cy="16027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225"/>
          <p:cNvCxnSpPr>
            <a:stCxn id="34" idx="1"/>
            <a:endCxn id="39" idx="3"/>
          </p:cNvCxnSpPr>
          <p:nvPr/>
        </p:nvCxnSpPr>
        <p:spPr>
          <a:xfrm flipH="1">
            <a:off x="4587061" y="3776696"/>
            <a:ext cx="631196" cy="18232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Donut 80"/>
          <p:cNvSpPr/>
          <p:nvPr/>
        </p:nvSpPr>
        <p:spPr>
          <a:xfrm rot="706215">
            <a:off x="3915857" y="3732448"/>
            <a:ext cx="1742015" cy="564847"/>
          </a:xfrm>
          <a:prstGeom prst="donut">
            <a:avLst>
              <a:gd name="adj" fmla="val 981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0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51328E-6 L -0.00139 0.1522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7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7356E-6 L -0.00052 0.1442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719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9599E-6 L -0.00087 0.1451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25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13029E-7 L -0.0007 -0.1259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29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7" grpId="0" animBg="1"/>
      <p:bldP spid="41" grpId="0" animBg="1"/>
      <p:bldP spid="42" grpId="0"/>
      <p:bldP spid="80" grpId="0" animBg="1"/>
      <p:bldP spid="88" grpId="0"/>
      <p:bldP spid="92" grpId="0" animBg="1"/>
      <p:bldP spid="93" grpId="0" animBg="1"/>
      <p:bldP spid="94" grpId="0" animBg="1"/>
      <p:bldP spid="95" grpId="0"/>
      <p:bldP spid="101" grpId="0" animBg="1"/>
      <p:bldP spid="78" grpId="0" animBg="1"/>
      <p:bldP spid="79" grpId="0" animBg="1"/>
      <p:bldP spid="3" grpId="0" animBg="1"/>
      <p:bldP spid="3" grpId="1" animBg="1"/>
      <p:bldP spid="103" grpId="0" animBg="1"/>
      <p:bldP spid="105" grpId="0"/>
      <p:bldP spid="106" grpId="0" animBg="1"/>
      <p:bldP spid="106" grpId="1" animBg="1"/>
      <p:bldP spid="142" grpId="0" animBg="1"/>
      <p:bldP spid="90" grpId="0"/>
      <p:bldP spid="108" grpId="0"/>
      <p:bldP spid="8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101141</TotalTime>
  <Words>6463</Words>
  <Application>Microsoft Macintosh PowerPoint</Application>
  <PresentationFormat>On-screen Show (16:9)</PresentationFormat>
  <Paragraphs>1109</Paragraphs>
  <Slides>63</Slides>
  <Notes>54</Notes>
  <HiddenSlides>20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Dissertation Outline</vt:lpstr>
      <vt:lpstr>IoT Data Exchange</vt:lpstr>
      <vt:lpstr>PowerPoint Presentation</vt:lpstr>
      <vt:lpstr>SCALE’s heterogeneous evolution</vt:lpstr>
      <vt:lpstr>IoT Data Exchange</vt:lpstr>
      <vt:lpstr>Mission-Critical IoT Scenario: Earthquake Safety</vt:lpstr>
      <vt:lpstr>IoT Data Exchange Resilience</vt:lpstr>
      <vt:lpstr>Edge Computing for IoT DX Resilience</vt:lpstr>
      <vt:lpstr>Software-Defined Networking (SDN)</vt:lpstr>
      <vt:lpstr>Proposed Approach</vt:lpstr>
      <vt:lpstr>Comparing the 3 Core Chapters</vt:lpstr>
      <vt:lpstr>PowerPoint Presentation</vt:lpstr>
      <vt:lpstr>Proposed Middleware Architecture</vt:lpstr>
      <vt:lpstr>Publications, Posters, &amp; Presentations…</vt:lpstr>
      <vt:lpstr>PowerPoint Presentation</vt:lpstr>
      <vt:lpstr>GeoCRON: Geo-correlated failure-aware Resilient Overlay Networks for IoT-based Community Infrastructure Communications</vt:lpstr>
      <vt:lpstr>PowerPoint Presentation</vt:lpstr>
      <vt:lpstr>Heuristics for Constructing Multiple Geo-diverse Paths</vt:lpstr>
      <vt:lpstr>Simulation Results - Heuristics</vt:lpstr>
      <vt:lpstr>Simulation Results – # Disjoint Paths</vt:lpstr>
      <vt:lpstr>Simulation Results – Failure Rate</vt:lpstr>
      <vt:lpstr>GeoCRON extra</vt:lpstr>
      <vt:lpstr>Proposed Middleware Architecture</vt:lpstr>
      <vt:lpstr>Ride: A Resilient IoT Data Exchange Middleware Leveraging SDN and Edge Cloud Resources</vt:lpstr>
      <vt:lpstr>Ride Research Questions</vt:lpstr>
      <vt:lpstr>Ride-C: Resilient Data Collection</vt:lpstr>
      <vt:lpstr>Ride-C Algorithm</vt:lpstr>
      <vt:lpstr>PowerPoint Presentation</vt:lpstr>
      <vt:lpstr>Ride-D: Resilient Alert Dissemination</vt:lpstr>
      <vt:lpstr>Ride-D Algorithms</vt:lpstr>
      <vt:lpstr>Ride-D Algorithm Details</vt:lpstr>
      <vt:lpstr>Ride Workflow</vt:lpstr>
      <vt:lpstr>Real-world Test-bed &amp; Experiments</vt:lpstr>
      <vt:lpstr>Experimental Setup</vt:lpstr>
      <vt:lpstr>End-to-end Experiments</vt:lpstr>
      <vt:lpstr>Ride-C Parameters: Detection Time / Overhead Trade-off</vt:lpstr>
      <vt:lpstr>Ride-C Comparison with Previous Related Works</vt:lpstr>
      <vt:lpstr>Ride-D MDMT-Construction</vt:lpstr>
      <vt:lpstr>Ride-D MDMT-Selection</vt:lpstr>
      <vt:lpstr>Ride-D Overhead Improvement</vt:lpstr>
      <vt:lpstr>PowerPoint Presentation</vt:lpstr>
      <vt:lpstr>Proposed Middleware Architecture</vt:lpstr>
      <vt:lpstr>Research Roadmap for Smart Fire Fighting</vt:lpstr>
      <vt:lpstr>PowerPoint Presentation</vt:lpstr>
      <vt:lpstr>Data Exchange in Smart Fire Fighting</vt:lpstr>
      <vt:lpstr>FireDeX: a Prioritized IoT Data Exchange Middleware for Emergency Response</vt:lpstr>
      <vt:lpstr>Mapping Info. Reqs. to Network Layer</vt:lpstr>
      <vt:lpstr>Modeling FireDeX using Queuing Theory</vt:lpstr>
      <vt:lpstr>Prioritization Algorithm</vt:lpstr>
      <vt:lpstr>Drop Rate Algorithm</vt:lpstr>
      <vt:lpstr>Prototype Implementation</vt:lpstr>
      <vt:lpstr>Experimental Setup</vt:lpstr>
      <vt:lpstr>Model Validation</vt:lpstr>
      <vt:lpstr>Approach Evaluation</vt:lpstr>
      <vt:lpstr>Scalability</vt:lpstr>
      <vt:lpstr>Algorithms Comparison </vt:lpstr>
      <vt:lpstr>Conclusions &amp; Future Work</vt:lpstr>
      <vt:lpstr>Thesis Conclusion</vt:lpstr>
      <vt:lpstr>Proposed Middleware Architecture</vt:lpstr>
      <vt:lpstr>Future Research Directions</vt:lpstr>
      <vt:lpstr>My Next Step</vt:lpstr>
      <vt:lpstr>Acknowledgements</vt:lpstr>
    </vt:vector>
  </TitlesOfParts>
  <Company>University of California,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Benson</dc:creator>
  <cp:lastModifiedBy>Kyle Benson</cp:lastModifiedBy>
  <cp:revision>638</cp:revision>
  <cp:lastPrinted>2018-11-06T19:05:19Z</cp:lastPrinted>
  <dcterms:created xsi:type="dcterms:W3CDTF">2018-03-08T19:43:58Z</dcterms:created>
  <dcterms:modified xsi:type="dcterms:W3CDTF">2018-11-07T00:12:21Z</dcterms:modified>
</cp:coreProperties>
</file>