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74" r:id="rId2"/>
    <p:sldId id="275" r:id="rId3"/>
    <p:sldId id="276" r:id="rId4"/>
    <p:sldId id="277" r:id="rId5"/>
    <p:sldId id="278" r:id="rId6"/>
    <p:sldId id="268" r:id="rId7"/>
    <p:sldId id="260" r:id="rId8"/>
    <p:sldId id="261" r:id="rId9"/>
    <p:sldId id="257" r:id="rId10"/>
    <p:sldId id="259" r:id="rId11"/>
    <p:sldId id="258" r:id="rId12"/>
    <p:sldId id="262" r:id="rId13"/>
    <p:sldId id="279" r:id="rId14"/>
    <p:sldId id="280" r:id="rId15"/>
    <p:sldId id="281" r:id="rId16"/>
    <p:sldId id="282" r:id="rId17"/>
    <p:sldId id="27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327" autoAdjust="0"/>
  </p:normalViewPr>
  <p:slideViewPr>
    <p:cSldViewPr snapToGrid="0" snapToObjects="1">
      <p:cViewPr varScale="1">
        <p:scale>
          <a:sx n="92" d="100"/>
          <a:sy n="92" d="100"/>
        </p:scale>
        <p:origin x="215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649CAE-DDDF-154A-80D4-CB2798590E8F}" type="datetimeFigureOut">
              <a:rPr lang="en-US" smtClean="0"/>
              <a:t>4/28/2014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7E63D-7865-1E41-A04F-88556CCF4F82}" type="slidenum">
              <a:rPr lang="en-US" smtClean="0"/>
              <a:t>‹#›</a:t>
            </a:fld>
            <a:endParaRPr lang="en-US"/>
          </a:p>
        </p:txBody>
      </p:sp>
    </p:spTree>
    <p:extLst>
      <p:ext uri="{BB962C8B-B14F-4D97-AF65-F5344CB8AC3E}">
        <p14:creationId xmlns:p14="http://schemas.microsoft.com/office/powerpoint/2010/main" val="12332256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bg1"/>
                </a:solidFill>
              </a:rPr>
              <a:t>Hi, today</a:t>
            </a:r>
            <a:r>
              <a:rPr lang="en-US" baseline="0" dirty="0" smtClean="0">
                <a:solidFill>
                  <a:schemeClr val="bg1"/>
                </a:solidFill>
              </a:rPr>
              <a:t> we will talk about </a:t>
            </a:r>
            <a:r>
              <a:rPr lang="en-US" dirty="0" err="1" smtClean="0">
                <a:solidFill>
                  <a:schemeClr val="bg1"/>
                </a:solidFill>
              </a:rPr>
              <a:t>OceanStore</a:t>
            </a:r>
            <a:r>
              <a:rPr lang="en-US" baseline="0" dirty="0" smtClean="0">
                <a:solidFill>
                  <a:schemeClr val="bg1"/>
                </a:solidFill>
              </a:rPr>
              <a:t>, one of the P2P storage architectures.</a:t>
            </a:r>
            <a:r>
              <a:rPr lang="en-US" dirty="0" smtClean="0">
                <a:solidFill>
                  <a:schemeClr val="bg1"/>
                </a:solidFill>
              </a:rPr>
              <a:t> First we will explain </a:t>
            </a:r>
            <a:r>
              <a:rPr lang="en-US" baseline="0" dirty="0" smtClean="0">
                <a:solidFill>
                  <a:schemeClr val="bg1"/>
                </a:solidFill>
              </a:rPr>
              <a:t>P2P Storage briefly, and overview of </a:t>
            </a:r>
            <a:r>
              <a:rPr lang="en-US" baseline="0" dirty="0" err="1" smtClean="0">
                <a:solidFill>
                  <a:schemeClr val="bg1"/>
                </a:solidFill>
              </a:rPr>
              <a:t>OceanStore</a:t>
            </a:r>
            <a:r>
              <a:rPr lang="en-US" baseline="0" dirty="0" smtClean="0">
                <a:solidFill>
                  <a:schemeClr val="bg1"/>
                </a:solidFill>
              </a:rPr>
              <a:t> a</a:t>
            </a:r>
            <a:r>
              <a:rPr lang="en-US" dirty="0" smtClean="0">
                <a:solidFill>
                  <a:schemeClr val="bg1"/>
                </a:solidFill>
              </a:rPr>
              <a:t>nd then</a:t>
            </a:r>
            <a:r>
              <a:rPr lang="en-US" baseline="0" dirty="0" smtClean="0">
                <a:solidFill>
                  <a:schemeClr val="bg1"/>
                </a:solidFill>
              </a:rPr>
              <a:t> we will explain the details of the </a:t>
            </a:r>
            <a:r>
              <a:rPr lang="en-US" baseline="0" dirty="0" err="1" smtClean="0">
                <a:solidFill>
                  <a:schemeClr val="bg1"/>
                </a:solidFill>
              </a:rPr>
              <a:t>OceanStore</a:t>
            </a:r>
            <a:r>
              <a:rPr lang="en-US" baseline="0" dirty="0" smtClean="0">
                <a:solidFill>
                  <a:schemeClr val="bg1"/>
                </a:solidFill>
              </a:rPr>
              <a:t>.</a:t>
            </a:r>
            <a:endParaRPr lang="en-US" dirty="0" smtClean="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0CE18F45-26BD-42CE-BABD-349AFE39D78B}" type="slidenum">
              <a:rPr lang="en-US" smtClean="0"/>
              <a:t>1</a:t>
            </a:fld>
            <a:endParaRPr lang="en-US"/>
          </a:p>
        </p:txBody>
      </p:sp>
    </p:spTree>
    <p:extLst>
      <p:ext uri="{BB962C8B-B14F-4D97-AF65-F5344CB8AC3E}">
        <p14:creationId xmlns:p14="http://schemas.microsoft.com/office/powerpoint/2010/main" val="848772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example of how query can be reached at</a:t>
            </a:r>
            <a:r>
              <a:rPr lang="en-US" baseline="0" dirty="0" smtClean="0"/>
              <a:t> the target object. </a:t>
            </a:r>
          </a:p>
          <a:p>
            <a:endParaRPr lang="en-US" baseline="0" dirty="0" smtClean="0"/>
          </a:p>
          <a:p>
            <a:r>
              <a:rPr lang="en-US" baseline="0" dirty="0" smtClean="0"/>
              <a:t>[ANI] At first time, the query is reached to N1 and compared its value with the local bloom filter of N1. </a:t>
            </a:r>
          </a:p>
          <a:p>
            <a:r>
              <a:rPr lang="en-US" baseline="0" dirty="0" smtClean="0"/>
              <a:t>[ANI] Only one bit of query is matched, so it means that N1 is not the object that query is looking for. </a:t>
            </a:r>
          </a:p>
          <a:p>
            <a:r>
              <a:rPr lang="en-US" baseline="0" dirty="0" smtClean="0"/>
              <a:t>[ANI] So, it need to look into the neighbor filter. The first depth of neighbor filter indicates that N2 is not the target object because only two bits are matched. </a:t>
            </a:r>
          </a:p>
          <a:p>
            <a:r>
              <a:rPr lang="en-US" baseline="0" dirty="0" smtClean="0"/>
              <a:t>[ANI] However, the second depth of the filter shows that one of neighboring nodes of N2 is the target node because all of the bits whose contents are one are exactly matched with the neighbor filter of N2. </a:t>
            </a:r>
          </a:p>
          <a:p>
            <a:r>
              <a:rPr lang="en-US" baseline="0" dirty="0" smtClean="0"/>
              <a:t>[ANI] So, this time we move to N2 and in the same way, compare the query with the local bloom filter of N2. But, this result does not mean that N2 is our target object. </a:t>
            </a:r>
          </a:p>
          <a:p>
            <a:r>
              <a:rPr lang="en-US" baseline="0" dirty="0" smtClean="0"/>
              <a:t>[ANI] So, we need to compare neighbor filter of N2, and we can find the target.</a:t>
            </a:r>
            <a:endParaRPr lang="en-US" dirty="0"/>
          </a:p>
        </p:txBody>
      </p:sp>
      <p:sp>
        <p:nvSpPr>
          <p:cNvPr id="4" name="Slide Number Placeholder 3"/>
          <p:cNvSpPr>
            <a:spLocks noGrp="1"/>
          </p:cNvSpPr>
          <p:nvPr>
            <p:ph type="sldNum" sz="quarter" idx="10"/>
          </p:nvPr>
        </p:nvSpPr>
        <p:spPr/>
        <p:txBody>
          <a:bodyPr/>
          <a:lstStyle/>
          <a:p>
            <a:fld id="{A737E63D-7865-1E41-A04F-88556CCF4F82}" type="slidenum">
              <a:rPr lang="en-US" smtClean="0"/>
              <a:t>10</a:t>
            </a:fld>
            <a:endParaRPr lang="en-US"/>
          </a:p>
        </p:txBody>
      </p:sp>
    </p:spTree>
    <p:extLst>
      <p:ext uri="{BB962C8B-B14F-4D97-AF65-F5344CB8AC3E}">
        <p14:creationId xmlns:p14="http://schemas.microsoft.com/office/powerpoint/2010/main" val="2528251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Global</a:t>
            </a:r>
            <a:r>
              <a:rPr lang="en-US" baseline="0" dirty="0" smtClean="0"/>
              <a:t> deterministic algorithm is used when the probabilistic algorithm fails, which means that we need to find an object out side of local machines. </a:t>
            </a:r>
          </a:p>
          <a:p>
            <a:endParaRPr lang="en-US" baseline="0" dirty="0" smtClean="0"/>
          </a:p>
          <a:p>
            <a:r>
              <a:rPr lang="en-US" baseline="0" dirty="0" smtClean="0"/>
              <a:t>This algorithm is a variation on </a:t>
            </a:r>
            <a:r>
              <a:rPr lang="en-US" baseline="0" dirty="0" err="1" smtClean="0"/>
              <a:t>Plaxton</a:t>
            </a:r>
            <a:r>
              <a:rPr lang="en-US" baseline="0" dirty="0" smtClean="0"/>
              <a:t> scheme. </a:t>
            </a:r>
          </a:p>
          <a:p>
            <a:endParaRPr lang="en-US" baseline="0" dirty="0" smtClean="0"/>
          </a:p>
          <a:p>
            <a:r>
              <a:rPr lang="en-US" baseline="0" dirty="0" smtClean="0"/>
              <a:t>In that scheme, </a:t>
            </a:r>
          </a:p>
          <a:p>
            <a:r>
              <a:rPr lang="en-US" baseline="0" dirty="0" smtClean="0"/>
              <a:t>1. </a:t>
            </a:r>
            <a:r>
              <a:rPr lang="en-US" dirty="0" smtClean="0"/>
              <a:t>Every server in the system is assigned a random node-ID.</a:t>
            </a:r>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2. These node-IDs are then used to construct a mesh of neighboring links. </a:t>
            </a:r>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3. Each link is labeled with a level number that denotes the stage of routing that uses this link. </a:t>
            </a:r>
          </a:p>
          <a:p>
            <a:endParaRPr lang="en-US" dirty="0"/>
          </a:p>
        </p:txBody>
      </p:sp>
      <p:sp>
        <p:nvSpPr>
          <p:cNvPr id="4" name="Slide Number Placeholder 3"/>
          <p:cNvSpPr>
            <a:spLocks noGrp="1"/>
          </p:cNvSpPr>
          <p:nvPr>
            <p:ph type="sldNum" sz="quarter" idx="10"/>
          </p:nvPr>
        </p:nvSpPr>
        <p:spPr/>
        <p:txBody>
          <a:bodyPr/>
          <a:lstStyle/>
          <a:p>
            <a:fld id="{A737E63D-7865-1E41-A04F-88556CCF4F82}" type="slidenum">
              <a:rPr lang="en-US" smtClean="0"/>
              <a:t>11</a:t>
            </a:fld>
            <a:endParaRPr lang="en-US"/>
          </a:p>
        </p:txBody>
      </p:sp>
    </p:spTree>
    <p:extLst>
      <p:ext uri="{BB962C8B-B14F-4D97-AF65-F5344CB8AC3E}">
        <p14:creationId xmlns:p14="http://schemas.microsoft.com/office/powerpoint/2010/main" val="2293686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is an example of how to find the target node.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In this example, we are going to find the node 4598 from the node 0325.</a:t>
            </a:r>
          </a:p>
          <a:p>
            <a:endParaRPr lang="en-US" baseline="0" dirty="0" smtClean="0"/>
          </a:p>
          <a:p>
            <a:r>
              <a:rPr lang="en-US" baseline="0" dirty="0" smtClean="0"/>
              <a:t>At first time, we move to B4F8 because its lowest bit matches the lowest bit of target node.</a:t>
            </a:r>
          </a:p>
          <a:p>
            <a:endParaRPr lang="en-US" baseline="0" dirty="0" smtClean="0"/>
          </a:p>
          <a:p>
            <a:r>
              <a:rPr lang="en-US" baseline="0" dirty="0" smtClean="0"/>
              <a:t>In the same way, we can move 9098 because its lowest 2 bits match the lowest two bit of target node. </a:t>
            </a:r>
          </a:p>
          <a:p>
            <a:endParaRPr lang="en-US" baseline="0" dirty="0" smtClean="0"/>
          </a:p>
          <a:p>
            <a:r>
              <a:rPr lang="en-US" baseline="0" dirty="0" smtClean="0"/>
              <a:t>We can apply this algorithm until we found the target node. </a:t>
            </a:r>
          </a:p>
          <a:p>
            <a:endParaRPr lang="en-US" dirty="0"/>
          </a:p>
        </p:txBody>
      </p:sp>
      <p:sp>
        <p:nvSpPr>
          <p:cNvPr id="4" name="Slide Number Placeholder 3"/>
          <p:cNvSpPr>
            <a:spLocks noGrp="1"/>
          </p:cNvSpPr>
          <p:nvPr>
            <p:ph type="sldNum" sz="quarter" idx="10"/>
          </p:nvPr>
        </p:nvSpPr>
        <p:spPr/>
        <p:txBody>
          <a:bodyPr/>
          <a:lstStyle/>
          <a:p>
            <a:fld id="{A737E63D-7865-1E41-A04F-88556CCF4F82}" type="slidenum">
              <a:rPr lang="en-US" smtClean="0"/>
              <a:t>12</a:t>
            </a:fld>
            <a:endParaRPr lang="en-US"/>
          </a:p>
        </p:txBody>
      </p:sp>
    </p:spTree>
    <p:extLst>
      <p:ext uri="{BB962C8B-B14F-4D97-AF65-F5344CB8AC3E}">
        <p14:creationId xmlns:p14="http://schemas.microsoft.com/office/powerpoint/2010/main" val="309802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latinLnBrk="1"/>
            <a:r>
              <a:rPr lang="en-US" altLang="ko-KR" dirty="0" smtClean="0"/>
              <a:t>Conflict resolution was introduced in the Bayou systems to allow for concurrent updates.</a:t>
            </a:r>
          </a:p>
          <a:p>
            <a:pPr latinLnBrk="1"/>
            <a:r>
              <a:rPr lang="en-US" altLang="ko-KR" dirty="0" err="1" smtClean="0"/>
              <a:t>OceanStore</a:t>
            </a:r>
            <a:r>
              <a:rPr lang="en-US" altLang="ko-KR" dirty="0" smtClean="0"/>
              <a:t> adopts this model in updating</a:t>
            </a:r>
            <a:r>
              <a:rPr lang="en-US" altLang="ko-KR" baseline="0" dirty="0" smtClean="0"/>
              <a:t>.</a:t>
            </a:r>
          </a:p>
          <a:p>
            <a:pPr latinLnBrk="1"/>
            <a:r>
              <a:rPr lang="en-US" altLang="ko-KR" baseline="0" dirty="0" smtClean="0"/>
              <a:t>The example of usages of conflict resolution is in SVN and </a:t>
            </a:r>
            <a:r>
              <a:rPr lang="en-US" altLang="ko-KR" baseline="0" dirty="0" err="1" smtClean="0"/>
              <a:t>Git</a:t>
            </a:r>
            <a:r>
              <a:rPr lang="en-US" altLang="ko-KR" baseline="0" dirty="0" smtClean="0"/>
              <a:t>.</a:t>
            </a:r>
          </a:p>
          <a:p>
            <a:pPr latinLnBrk="1"/>
            <a:r>
              <a:rPr lang="en-US" altLang="ko-KR" baseline="0" dirty="0" smtClean="0"/>
              <a:t>You may experience the sequence of dividing and modifying source codes, and committing the updated codes.</a:t>
            </a:r>
          </a:p>
          <a:p>
            <a:pPr latinLnBrk="1"/>
            <a:endParaRPr lang="en-US" altLang="ko-KR" dirty="0" smtClean="0"/>
          </a:p>
          <a:p>
            <a:pPr latinLnBrk="1"/>
            <a:r>
              <a:rPr lang="en-US" altLang="ko-KR" dirty="0" smtClean="0"/>
              <a:t>Although </a:t>
            </a:r>
            <a:r>
              <a:rPr lang="en-US" altLang="ko-KR" dirty="0"/>
              <a:t>conflict resolution has an advantage for flexibility, it needs server-side </a:t>
            </a:r>
            <a:r>
              <a:rPr lang="en-US" altLang="ko-KR" dirty="0" smtClean="0"/>
              <a:t>computation.</a:t>
            </a:r>
          </a:p>
          <a:p>
            <a:pPr latinLnBrk="1"/>
            <a:r>
              <a:rPr lang="en-US" altLang="ko-KR" dirty="0" smtClean="0"/>
              <a:t>In </a:t>
            </a:r>
            <a:r>
              <a:rPr lang="en-US" altLang="ko-KR" dirty="0" err="1" smtClean="0"/>
              <a:t>OceanStore</a:t>
            </a:r>
            <a:r>
              <a:rPr lang="en-US" altLang="ko-KR" dirty="0" smtClean="0"/>
              <a:t> with conflict resolution, </a:t>
            </a:r>
            <a:r>
              <a:rPr lang="en-US" altLang="ko-KR" dirty="0"/>
              <a:t>one problem </a:t>
            </a:r>
            <a:r>
              <a:rPr lang="en-US" altLang="ko-KR" dirty="0" smtClean="0"/>
              <a:t>arises,</a:t>
            </a:r>
            <a:r>
              <a:rPr lang="en-US" altLang="ko-KR" baseline="0" dirty="0" smtClean="0"/>
              <a:t> </a:t>
            </a:r>
            <a:r>
              <a:rPr lang="en-US" altLang="ko-KR" dirty="0" smtClean="0"/>
              <a:t>which</a:t>
            </a:r>
            <a:r>
              <a:rPr lang="en-US" altLang="ko-KR" baseline="0" dirty="0" smtClean="0"/>
              <a:t> </a:t>
            </a:r>
            <a:r>
              <a:rPr lang="en-US" altLang="ko-KR" dirty="0" smtClean="0"/>
              <a:t>server </a:t>
            </a:r>
            <a:r>
              <a:rPr lang="en-US" altLang="ko-KR" dirty="0"/>
              <a:t>is responsible to update the </a:t>
            </a:r>
            <a:r>
              <a:rPr lang="en-US" altLang="ko-KR" dirty="0" smtClean="0"/>
              <a:t>modified data.</a:t>
            </a:r>
          </a:p>
          <a:p>
            <a:pPr latinLnBrk="1"/>
            <a:r>
              <a:rPr lang="en-US" altLang="ko-KR" dirty="0" smtClean="0"/>
              <a:t>If </a:t>
            </a:r>
            <a:r>
              <a:rPr lang="en-US" altLang="ko-KR" dirty="0" err="1"/>
              <a:t>OceanStore</a:t>
            </a:r>
            <a:r>
              <a:rPr lang="en-US" altLang="ko-KR" dirty="0"/>
              <a:t> used exactly one main server, it would not be a </a:t>
            </a:r>
            <a:r>
              <a:rPr lang="en-US" altLang="ko-KR" dirty="0" smtClean="0"/>
              <a:t>problem.</a:t>
            </a:r>
          </a:p>
          <a:p>
            <a:pPr latinLnBrk="1"/>
            <a:r>
              <a:rPr lang="en-US" altLang="ko-KR" dirty="0" smtClean="0"/>
              <a:t>But</a:t>
            </a:r>
            <a:r>
              <a:rPr lang="en-US" altLang="ko-KR" baseline="0" dirty="0" smtClean="0"/>
              <a:t> t</a:t>
            </a:r>
            <a:r>
              <a:rPr lang="en-US" altLang="ko-KR" dirty="0" smtClean="0"/>
              <a:t>he characteristic of </a:t>
            </a:r>
            <a:r>
              <a:rPr lang="en-US" altLang="ko-KR" dirty="0" err="1" smtClean="0"/>
              <a:t>OceanStore</a:t>
            </a:r>
            <a:r>
              <a:rPr lang="en-US" altLang="ko-KR" dirty="0" smtClean="0"/>
              <a:t> is </a:t>
            </a:r>
            <a:r>
              <a:rPr lang="en-US" altLang="ko-KR" dirty="0"/>
              <a:t>untrusted </a:t>
            </a:r>
            <a:r>
              <a:rPr lang="en-US" altLang="ko-KR" dirty="0" smtClean="0"/>
              <a:t>infrastructure,</a:t>
            </a:r>
          </a:p>
          <a:p>
            <a:pPr latinLnBrk="1"/>
            <a:r>
              <a:rPr lang="en-US" altLang="ko-KR" dirty="0" smtClean="0"/>
              <a:t>it means that </a:t>
            </a:r>
            <a:r>
              <a:rPr lang="en-US" altLang="ko-KR" dirty="0"/>
              <a:t>there is no trusted main server to </a:t>
            </a:r>
            <a:r>
              <a:rPr lang="en-US" altLang="ko-KR" dirty="0" smtClean="0"/>
              <a:t>control</a:t>
            </a:r>
            <a:r>
              <a:rPr lang="en-US" altLang="ko-KR" baseline="0" dirty="0" smtClean="0"/>
              <a:t> updating, encrypting and decrypting data.</a:t>
            </a:r>
            <a:endParaRPr lang="en-US" altLang="ko-KR" dirty="0" smtClean="0"/>
          </a:p>
        </p:txBody>
      </p:sp>
      <p:sp>
        <p:nvSpPr>
          <p:cNvPr id="4" name="슬라이드 번호 개체 틀 3"/>
          <p:cNvSpPr>
            <a:spLocks noGrp="1"/>
          </p:cNvSpPr>
          <p:nvPr>
            <p:ph type="sldNum" sz="quarter" idx="10"/>
          </p:nvPr>
        </p:nvSpPr>
        <p:spPr/>
        <p:txBody>
          <a:bodyPr/>
          <a:lstStyle/>
          <a:p>
            <a:fld id="{1E87C194-EEEF-420A-BDEA-D212604D1E67}" type="slidenum">
              <a:rPr lang="ko-KR" altLang="en-US" smtClean="0"/>
              <a:t>13</a:t>
            </a:fld>
            <a:endParaRPr lang="ko-KR" altLang="en-US"/>
          </a:p>
        </p:txBody>
      </p:sp>
    </p:spTree>
    <p:extLst>
      <p:ext uri="{BB962C8B-B14F-4D97-AF65-F5344CB8AC3E}">
        <p14:creationId xmlns:p14="http://schemas.microsoft.com/office/powerpoint/2010/main" val="34195411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latinLnBrk="1"/>
            <a:r>
              <a:rPr lang="en-US" altLang="ko-KR" baseline="0" dirty="0" smtClean="0"/>
              <a:t>We can divide this problem in accessing part and manipulating part.</a:t>
            </a:r>
          </a:p>
          <a:p>
            <a:pPr latinLnBrk="1"/>
            <a:endParaRPr lang="en-US" altLang="ko-KR" baseline="0" dirty="0" smtClean="0"/>
          </a:p>
          <a:p>
            <a:pPr latinLnBrk="1"/>
            <a:r>
              <a:rPr lang="en-US" altLang="ko-KR" baseline="0" dirty="0" smtClean="0"/>
              <a:t>The issues in the accessing part are </a:t>
            </a:r>
            <a:r>
              <a:rPr lang="en-US" altLang="ko-KR" dirty="0" smtClean="0"/>
              <a:t>“comparing version,” “comparing size,” “comparing blocks,” and “searching data.”</a:t>
            </a:r>
          </a:p>
          <a:p>
            <a:pPr latinLnBrk="1"/>
            <a:r>
              <a:rPr lang="en-US" altLang="ko-KR" dirty="0" smtClean="0"/>
              <a:t>The first</a:t>
            </a:r>
            <a:r>
              <a:rPr lang="en-US" altLang="ko-KR" baseline="0" dirty="0" smtClean="0"/>
              <a:t> two issues are trivial because those are not related to encryption.</a:t>
            </a:r>
            <a:endParaRPr lang="en-US" altLang="ko-KR" dirty="0" smtClean="0"/>
          </a:p>
          <a:p>
            <a:pPr latinLnBrk="1"/>
            <a:r>
              <a:rPr lang="en-US" altLang="ko-KR" dirty="0" smtClean="0"/>
              <a:t>And</a:t>
            </a:r>
            <a:r>
              <a:rPr lang="en-US" altLang="ko-KR" baseline="0" dirty="0" smtClean="0"/>
              <a:t> the third issue also can be solved if position-based cipher is used.</a:t>
            </a:r>
          </a:p>
          <a:p>
            <a:pPr latinLnBrk="1"/>
            <a:r>
              <a:rPr lang="en-US" altLang="ko-KR" baseline="0" dirty="0" smtClean="0"/>
              <a:t>In the last issue, the </a:t>
            </a:r>
            <a:r>
              <a:rPr lang="en-US" altLang="ko-KR" baseline="0" dirty="0" err="1" smtClean="0"/>
              <a:t>ciphertext</a:t>
            </a:r>
            <a:r>
              <a:rPr lang="en-US" altLang="ko-KR" baseline="0" dirty="0" smtClean="0"/>
              <a:t> module, which is related to encryption, returns only true/false value without decrypted data.</a:t>
            </a:r>
          </a:p>
          <a:p>
            <a:pPr latinLnBrk="1"/>
            <a:endParaRPr lang="en-US" altLang="ko-KR" dirty="0" smtClean="0"/>
          </a:p>
          <a:p>
            <a:pPr latinLnBrk="1"/>
            <a:r>
              <a:rPr lang="en-US" altLang="ko-KR" dirty="0" smtClean="0"/>
              <a:t>The position based-cipher is assumed in the system.</a:t>
            </a:r>
          </a:p>
          <a:p>
            <a:pPr latinLnBrk="1"/>
            <a:r>
              <a:rPr lang="en-US" altLang="ko-KR" dirty="0" smtClean="0"/>
              <a:t>Because of it,</a:t>
            </a:r>
            <a:r>
              <a:rPr lang="en-US" altLang="ko-KR" baseline="0" dirty="0" smtClean="0"/>
              <a:t> the issues in manipulating part are depends on blocks.</a:t>
            </a:r>
          </a:p>
          <a:p>
            <a:pPr latinLnBrk="1"/>
            <a:r>
              <a:rPr lang="en-US" altLang="ko-KR" baseline="0" dirty="0" smtClean="0"/>
              <a:t>“Replacing Blocks,” “Inserting Blocks,” “Deleting Blocks,” and “Appending Data” issues arise.</a:t>
            </a:r>
          </a:p>
          <a:p>
            <a:pPr latinLnBrk="1"/>
            <a:r>
              <a:rPr lang="en-US" altLang="ko-KR" dirty="0" smtClean="0"/>
              <a:t>These problem can be solved with the</a:t>
            </a:r>
            <a:r>
              <a:rPr lang="en-US" altLang="ko-KR" baseline="0" dirty="0" smtClean="0"/>
              <a:t> structure consisted of pointers and its data blocks.</a:t>
            </a:r>
          </a:p>
          <a:p>
            <a:pPr latinLnBrk="1"/>
            <a:r>
              <a:rPr lang="en-US" altLang="ko-KR" baseline="0" dirty="0" smtClean="0"/>
              <a:t>When these four operations are needed, it can be achieved only by manipulating pointers and its data blocks.</a:t>
            </a:r>
            <a:endParaRPr lang="en-US" altLang="ko-KR" dirty="0" smtClean="0"/>
          </a:p>
          <a:p>
            <a:pPr latinLnBrk="1"/>
            <a:r>
              <a:rPr lang="en-US" altLang="ko-KR" dirty="0" smtClean="0"/>
              <a:t>The example of inserting</a:t>
            </a:r>
            <a:r>
              <a:rPr lang="en-US" altLang="ko-KR" baseline="0" dirty="0" smtClean="0"/>
              <a:t> block</a:t>
            </a:r>
            <a:r>
              <a:rPr lang="en-US" altLang="ko-KR" dirty="0" smtClean="0"/>
              <a:t> is in the figure.</a:t>
            </a:r>
          </a:p>
          <a:p>
            <a:pPr latinLnBrk="1"/>
            <a:r>
              <a:rPr lang="en-US" altLang="ko-KR" dirty="0" smtClean="0"/>
              <a:t>A new data,</a:t>
            </a:r>
            <a:r>
              <a:rPr lang="en-US" altLang="ko-KR" baseline="0" dirty="0" smtClean="0"/>
              <a:t> block 41.5,</a:t>
            </a:r>
            <a:r>
              <a:rPr lang="en-US" altLang="ko-KR" dirty="0" smtClean="0"/>
              <a:t> is located between</a:t>
            </a:r>
            <a:r>
              <a:rPr lang="en-US" altLang="ko-KR" baseline="0" dirty="0" smtClean="0"/>
              <a:t> block 41 and block 42.</a:t>
            </a:r>
          </a:p>
          <a:p>
            <a:pPr latinLnBrk="1"/>
            <a:r>
              <a:rPr lang="en-US" altLang="ko-KR" baseline="0" dirty="0" smtClean="0"/>
              <a:t>After the update, the old block 42 is replaced to pointers of block 41 and 41.5 that indicate to new data blocks.</a:t>
            </a:r>
          </a:p>
          <a:p>
            <a:pPr latinLnBrk="1"/>
            <a:endParaRPr lang="en-US" altLang="ko-KR" baseline="0"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Now, we know that the basic concepts to</a:t>
            </a:r>
            <a:r>
              <a:rPr lang="en-US" altLang="ko-KR" baseline="0" dirty="0" smtClean="0"/>
              <a:t> solve conflict resolution problem under untrusted infrastructure.</a:t>
            </a:r>
          </a:p>
          <a:p>
            <a:pPr latinLnBrk="1"/>
            <a:endParaRPr lang="en-US" altLang="ko-KR" dirty="0" smtClean="0"/>
          </a:p>
        </p:txBody>
      </p:sp>
      <p:sp>
        <p:nvSpPr>
          <p:cNvPr id="4" name="슬라이드 번호 개체 틀 3"/>
          <p:cNvSpPr>
            <a:spLocks noGrp="1"/>
          </p:cNvSpPr>
          <p:nvPr>
            <p:ph type="sldNum" sz="quarter" idx="10"/>
          </p:nvPr>
        </p:nvSpPr>
        <p:spPr/>
        <p:txBody>
          <a:bodyPr/>
          <a:lstStyle/>
          <a:p>
            <a:fld id="{1E87C194-EEEF-420A-BDEA-D212604D1E67}" type="slidenum">
              <a:rPr lang="ko-KR" altLang="en-US" smtClean="0"/>
              <a:t>14</a:t>
            </a:fld>
            <a:endParaRPr lang="ko-KR" altLang="en-US"/>
          </a:p>
        </p:txBody>
      </p:sp>
    </p:spTree>
    <p:extLst>
      <p:ext uri="{BB962C8B-B14F-4D97-AF65-F5344CB8AC3E}">
        <p14:creationId xmlns:p14="http://schemas.microsoft.com/office/powerpoint/2010/main" val="2930295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latinLnBrk="1"/>
            <a:r>
              <a:rPr lang="en-US" altLang="ko-KR" dirty="0" smtClean="0"/>
              <a:t>The next problem is about how updated data</a:t>
            </a:r>
            <a:r>
              <a:rPr lang="en-US" altLang="ko-KR" baseline="0" dirty="0" smtClean="0"/>
              <a:t> can be distributed under untrusted infrastructure.</a:t>
            </a:r>
          </a:p>
          <a:p>
            <a:pPr latinLnBrk="1"/>
            <a:r>
              <a:rPr lang="en-US" altLang="ko-KR" baseline="0" dirty="0" smtClean="0"/>
              <a:t>Named serializing update.</a:t>
            </a:r>
            <a:endParaRPr lang="en-US" altLang="ko-KR" dirty="0" smtClean="0"/>
          </a:p>
          <a:p>
            <a:pPr latinLnBrk="1"/>
            <a:r>
              <a:rPr lang="en-US" altLang="ko-KR" dirty="0" smtClean="0"/>
              <a:t>For the serializing, server groups are divided to</a:t>
            </a:r>
            <a:r>
              <a:rPr lang="en-US" altLang="ko-KR" baseline="0" dirty="0" smtClean="0"/>
              <a:t> first-tier servers and second-tier servers.</a:t>
            </a:r>
          </a:p>
          <a:p>
            <a:pPr latinLnBrk="1"/>
            <a:r>
              <a:rPr lang="en-US" altLang="ko-KR" baseline="0" dirty="0" smtClean="0"/>
              <a:t>Because we don’t have trusted servers, master replica is located in several first-tier servers.</a:t>
            </a:r>
          </a:p>
          <a:p>
            <a:pPr latinLnBrk="1"/>
            <a:r>
              <a:rPr lang="en-US" altLang="ko-KR" dirty="0" smtClean="0"/>
              <a:t>The first-tier servers are organized with</a:t>
            </a:r>
            <a:r>
              <a:rPr lang="en-US" altLang="ko-KR" baseline="0" dirty="0" smtClean="0"/>
              <a:t> </a:t>
            </a:r>
            <a:r>
              <a:rPr lang="en-US" altLang="ko-KR" dirty="0" smtClean="0"/>
              <a:t>high-throughput </a:t>
            </a:r>
            <a:r>
              <a:rPr lang="en-US" altLang="ko-KR" dirty="0"/>
              <a:t>and high-connectivity.</a:t>
            </a:r>
          </a:p>
          <a:p>
            <a:pPr latinLnBrk="1"/>
            <a:endParaRPr lang="ko-KR" altLang="ko-KR" dirty="0"/>
          </a:p>
          <a:p>
            <a:pPr latinLnBrk="1"/>
            <a:r>
              <a:rPr lang="en-US" altLang="ko-KR" dirty="0"/>
              <a:t>In the figure (a), a client </a:t>
            </a:r>
            <a:r>
              <a:rPr lang="en-US" altLang="ko-KR" dirty="0" smtClean="0"/>
              <a:t>generates </a:t>
            </a:r>
            <a:r>
              <a:rPr lang="en-US" altLang="ko-KR" dirty="0"/>
              <a:t>an update, and send it to the first-tier </a:t>
            </a:r>
            <a:r>
              <a:rPr lang="en-US" altLang="ko-KR" dirty="0" smtClean="0"/>
              <a:t>server, </a:t>
            </a:r>
            <a:r>
              <a:rPr lang="en-US" altLang="ko-KR" dirty="0"/>
              <a:t>and the randomly chosen second-tier server.</a:t>
            </a:r>
          </a:p>
          <a:p>
            <a:pPr latinLnBrk="1"/>
            <a:r>
              <a:rPr lang="en-US" altLang="ko-KR" dirty="0" smtClean="0"/>
              <a:t>In the figure (b), the </a:t>
            </a:r>
            <a:r>
              <a:rPr lang="en-US" altLang="ko-KR" dirty="0"/>
              <a:t>first-tier servers commit the </a:t>
            </a:r>
            <a:r>
              <a:rPr lang="en-US" altLang="ko-KR" dirty="0" smtClean="0"/>
              <a:t>changes </a:t>
            </a:r>
            <a:r>
              <a:rPr lang="en-US" altLang="ko-KR" dirty="0"/>
              <a:t>as well </a:t>
            </a:r>
            <a:r>
              <a:rPr lang="en-US" altLang="ko-KR" dirty="0" smtClean="0"/>
              <a:t>as the </a:t>
            </a:r>
            <a:r>
              <a:rPr lang="en-US" altLang="ko-KR" dirty="0"/>
              <a:t>second-tier servers spread the changes </a:t>
            </a:r>
            <a:r>
              <a:rPr lang="en-US" altLang="ko-KR" dirty="0" smtClean="0"/>
              <a:t>to another </a:t>
            </a:r>
            <a:r>
              <a:rPr lang="en-US" altLang="ko-KR" dirty="0"/>
              <a:t>second-tier peers.</a:t>
            </a:r>
          </a:p>
          <a:p>
            <a:pPr latinLnBrk="1"/>
            <a:r>
              <a:rPr lang="en-US" altLang="ko-KR" dirty="0"/>
              <a:t>In the last figure, the first-tier servers distribute the updated file to </a:t>
            </a:r>
            <a:r>
              <a:rPr lang="en-US" altLang="ko-KR" dirty="0" smtClean="0"/>
              <a:t>its descendants through </a:t>
            </a:r>
            <a:r>
              <a:rPr lang="en-US" altLang="ko-KR" dirty="0"/>
              <a:t>multicast down channel.</a:t>
            </a:r>
          </a:p>
          <a:p>
            <a:pPr latinLnBrk="1"/>
            <a:endParaRPr lang="ko-KR" altLang="ko-KR" dirty="0"/>
          </a:p>
        </p:txBody>
      </p:sp>
      <p:sp>
        <p:nvSpPr>
          <p:cNvPr id="4" name="슬라이드 번호 개체 틀 3"/>
          <p:cNvSpPr>
            <a:spLocks noGrp="1"/>
          </p:cNvSpPr>
          <p:nvPr>
            <p:ph type="sldNum" sz="quarter" idx="10"/>
          </p:nvPr>
        </p:nvSpPr>
        <p:spPr/>
        <p:txBody>
          <a:bodyPr/>
          <a:lstStyle/>
          <a:p>
            <a:fld id="{1E87C194-EEEF-420A-BDEA-D212604D1E67}" type="slidenum">
              <a:rPr lang="ko-KR" altLang="en-US" smtClean="0"/>
              <a:t>15</a:t>
            </a:fld>
            <a:endParaRPr lang="ko-KR" altLang="en-US"/>
          </a:p>
        </p:txBody>
      </p:sp>
    </p:spTree>
    <p:extLst>
      <p:ext uri="{BB962C8B-B14F-4D97-AF65-F5344CB8AC3E}">
        <p14:creationId xmlns:p14="http://schemas.microsoft.com/office/powerpoint/2010/main" val="21352827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smtClean="0"/>
              <a:t>Because </a:t>
            </a:r>
            <a:r>
              <a:rPr lang="en-US" altLang="ko-KR" dirty="0" err="1" smtClean="0"/>
              <a:t>OceanStore</a:t>
            </a:r>
            <a:r>
              <a:rPr lang="en-US" altLang="ko-KR" dirty="0" smtClean="0"/>
              <a:t> consists of a number of servers, it uses an optimizing</a:t>
            </a:r>
            <a:r>
              <a:rPr lang="en-US" altLang="ko-KR" baseline="0" dirty="0" smtClean="0"/>
              <a:t> module.</a:t>
            </a:r>
          </a:p>
          <a:p>
            <a:r>
              <a:rPr lang="en-US" altLang="ko-KR" baseline="0" dirty="0" smtClean="0"/>
              <a:t>The module analyzes past events, and predicts future events using the trends.</a:t>
            </a:r>
          </a:p>
          <a:p>
            <a:r>
              <a:rPr lang="en-US" altLang="ko-KR" baseline="0" dirty="0" smtClean="0"/>
              <a:t>This can be used for cluster recognition and replica management.</a:t>
            </a:r>
          </a:p>
          <a:p>
            <a:endParaRPr lang="en-US" altLang="ko-KR" baseline="0" dirty="0" smtClean="0"/>
          </a:p>
          <a:p>
            <a:r>
              <a:rPr lang="en-US" altLang="ko-KR" baseline="0" dirty="0" smtClean="0"/>
              <a:t>In cluster recognition, clusters of strongly-related objects can be detected.</a:t>
            </a:r>
          </a:p>
          <a:p>
            <a:r>
              <a:rPr lang="en-US" altLang="ko-KR" baseline="0" dirty="0" smtClean="0"/>
              <a:t>If we know the clusters of objects, we can know a few operations to access to the objects.</a:t>
            </a:r>
          </a:p>
          <a:p>
            <a:endParaRPr lang="en-US" altLang="ko-KR" baseline="0" dirty="0" smtClean="0"/>
          </a:p>
          <a:p>
            <a:r>
              <a:rPr lang="en-US" altLang="ko-KR" dirty="0" smtClean="0"/>
              <a:t>With replica management, we can predict how many additional replicas should be created in the different servers to alleviate load.</a:t>
            </a:r>
            <a:endParaRPr lang="ko-KR" altLang="en-US" dirty="0"/>
          </a:p>
        </p:txBody>
      </p:sp>
      <p:sp>
        <p:nvSpPr>
          <p:cNvPr id="4" name="슬라이드 번호 개체 틀 3"/>
          <p:cNvSpPr>
            <a:spLocks noGrp="1"/>
          </p:cNvSpPr>
          <p:nvPr>
            <p:ph type="sldNum" sz="quarter" idx="10"/>
          </p:nvPr>
        </p:nvSpPr>
        <p:spPr/>
        <p:txBody>
          <a:bodyPr/>
          <a:lstStyle/>
          <a:p>
            <a:fld id="{1E87C194-EEEF-420A-BDEA-D212604D1E67}" type="slidenum">
              <a:rPr lang="ko-KR" altLang="en-US" smtClean="0"/>
              <a:t>16</a:t>
            </a:fld>
            <a:endParaRPr lang="ko-KR" altLang="en-US"/>
          </a:p>
        </p:txBody>
      </p:sp>
    </p:spTree>
    <p:extLst>
      <p:ext uri="{BB962C8B-B14F-4D97-AF65-F5344CB8AC3E}">
        <p14:creationId xmlns:p14="http://schemas.microsoft.com/office/powerpoint/2010/main" val="3764298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bg1"/>
                </a:solidFill>
              </a:rPr>
              <a:t>First, What is P2P storage? </a:t>
            </a:r>
          </a:p>
          <a:p>
            <a:endParaRPr lang="en-US" dirty="0" smtClean="0">
              <a:solidFill>
                <a:schemeClr val="bg1"/>
              </a:solidFill>
            </a:endParaRPr>
          </a:p>
          <a:p>
            <a:r>
              <a:rPr lang="en-US" dirty="0" smtClean="0">
                <a:solidFill>
                  <a:schemeClr val="bg1"/>
                </a:solidFill>
              </a:rPr>
              <a:t>P2P storage is a distributed</a:t>
            </a:r>
            <a:r>
              <a:rPr lang="en-US" baseline="0" dirty="0" smtClean="0">
                <a:solidFill>
                  <a:schemeClr val="bg1"/>
                </a:solidFill>
              </a:rPr>
              <a:t> file system with P2P network architecture. As name suggests, P2P storage allows users to share storages or files easily. T</a:t>
            </a:r>
            <a:r>
              <a:rPr lang="en-US" dirty="0" smtClean="0">
                <a:solidFill>
                  <a:schemeClr val="bg1"/>
                </a:solidFill>
              </a:rPr>
              <a:t>he combined</a:t>
            </a:r>
            <a:r>
              <a:rPr lang="en-US" baseline="0" dirty="0" smtClean="0">
                <a:solidFill>
                  <a:schemeClr val="bg1"/>
                </a:solidFill>
              </a:rPr>
              <a:t> </a:t>
            </a:r>
            <a:r>
              <a:rPr lang="en-US" dirty="0" smtClean="0">
                <a:solidFill>
                  <a:schemeClr val="bg1"/>
                </a:solidFill>
              </a:rPr>
              <a:t>storage is contributed typically by autonomous end‐users. </a:t>
            </a:r>
            <a:endParaRPr lang="en-US" baseline="0" dirty="0" smtClean="0">
              <a:solidFill>
                <a:schemeClr val="bg1"/>
              </a:solidFill>
            </a:endParaRPr>
          </a:p>
          <a:p>
            <a:endParaRPr lang="en-US" baseline="0" dirty="0" smtClean="0">
              <a:solidFill>
                <a:schemeClr val="bg1"/>
              </a:solidFill>
            </a:endParaRPr>
          </a:p>
          <a:p>
            <a:r>
              <a:rPr lang="en-US" baseline="0" dirty="0" smtClean="0">
                <a:solidFill>
                  <a:schemeClr val="bg1"/>
                </a:solidFill>
              </a:rPr>
              <a:t>Benefit of using P2P storage is it provides scalable storage space and resource since many peers can join and contribute their storage to the system. And the storage is also persistent. </a:t>
            </a:r>
          </a:p>
          <a:p>
            <a:endParaRPr lang="en-US" baseline="0" dirty="0" smtClean="0">
              <a:solidFill>
                <a:schemeClr val="bg1"/>
              </a:solidFill>
            </a:endParaRPr>
          </a:p>
          <a:p>
            <a:r>
              <a:rPr lang="en-US" baseline="0" dirty="0" smtClean="0">
                <a:solidFill>
                  <a:schemeClr val="bg1"/>
                </a:solidFill>
              </a:rPr>
              <a:t>But P2P storage has the common p2p problems such as trust issue, consistency, and security. In </a:t>
            </a:r>
            <a:r>
              <a:rPr lang="en-US" baseline="0" dirty="0" err="1" smtClean="0">
                <a:solidFill>
                  <a:schemeClr val="bg1"/>
                </a:solidFill>
              </a:rPr>
              <a:t>OceanStore</a:t>
            </a:r>
            <a:r>
              <a:rPr lang="en-US" baseline="0" dirty="0" smtClean="0">
                <a:solidFill>
                  <a:schemeClr val="bg1"/>
                </a:solidFill>
              </a:rPr>
              <a:t> case, trust and consistency issues are handled by some techniques that we will explain later. </a:t>
            </a:r>
          </a:p>
        </p:txBody>
      </p:sp>
      <p:sp>
        <p:nvSpPr>
          <p:cNvPr id="4" name="Slide Number Placeholder 3"/>
          <p:cNvSpPr>
            <a:spLocks noGrp="1"/>
          </p:cNvSpPr>
          <p:nvPr>
            <p:ph type="sldNum" sz="quarter" idx="10"/>
          </p:nvPr>
        </p:nvSpPr>
        <p:spPr/>
        <p:txBody>
          <a:bodyPr/>
          <a:lstStyle/>
          <a:p>
            <a:fld id="{0CE18F45-26BD-42CE-BABD-349AFE39D78B}" type="slidenum">
              <a:rPr lang="en-US" smtClean="0"/>
              <a:t>2</a:t>
            </a:fld>
            <a:endParaRPr lang="en-US"/>
          </a:p>
        </p:txBody>
      </p:sp>
    </p:spTree>
    <p:extLst>
      <p:ext uri="{BB962C8B-B14F-4D97-AF65-F5344CB8AC3E}">
        <p14:creationId xmlns:p14="http://schemas.microsoft.com/office/powerpoint/2010/main" val="1158511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u="none" strike="noStrike" kern="1200" baseline="0" dirty="0" smtClean="0">
                <a:solidFill>
                  <a:schemeClr val="tx1"/>
                </a:solidFill>
                <a:latin typeface="+mn-lt"/>
                <a:ea typeface="+mn-ea"/>
                <a:cs typeface="+mn-cs"/>
              </a:rPr>
              <a:t>Now, we will talk about </a:t>
            </a:r>
            <a:r>
              <a:rPr lang="en-US" sz="1200" b="0" i="1" u="none" strike="noStrike" kern="1200" baseline="0" dirty="0" err="1" smtClean="0">
                <a:solidFill>
                  <a:schemeClr val="tx1"/>
                </a:solidFill>
                <a:latin typeface="+mn-lt"/>
                <a:ea typeface="+mn-ea"/>
                <a:cs typeface="+mn-cs"/>
              </a:rPr>
              <a:t>OceanStore</a:t>
            </a:r>
            <a:r>
              <a:rPr lang="en-US" sz="1200" b="0" i="1" u="none" strike="noStrike" kern="1200" baseline="0" dirty="0" smtClean="0">
                <a:solidFill>
                  <a:schemeClr val="tx1"/>
                </a:solidFill>
                <a:latin typeface="+mn-lt"/>
                <a:ea typeface="+mn-ea"/>
                <a:cs typeface="+mn-cs"/>
              </a:rPr>
              <a:t>. </a:t>
            </a:r>
          </a:p>
          <a:p>
            <a:endParaRPr lang="en-US" sz="1200" b="0" i="1" u="none" strike="noStrike" kern="1200" baseline="0" dirty="0" smtClean="0">
              <a:solidFill>
                <a:schemeClr val="tx1"/>
              </a:solidFill>
              <a:latin typeface="+mn-lt"/>
              <a:ea typeface="+mn-ea"/>
              <a:cs typeface="+mn-cs"/>
            </a:endParaRPr>
          </a:p>
          <a:p>
            <a:r>
              <a:rPr lang="en-US" sz="1200" b="0" i="1" u="none" strike="noStrike" kern="1200" baseline="0" dirty="0" err="1" smtClean="0">
                <a:solidFill>
                  <a:schemeClr val="tx1"/>
                </a:solidFill>
                <a:latin typeface="+mn-lt"/>
                <a:ea typeface="+mn-ea"/>
                <a:cs typeface="+mn-cs"/>
              </a:rPr>
              <a:t>OceanStore</a:t>
            </a:r>
            <a:r>
              <a:rPr lang="en-US" sz="1200" b="0" i="1" u="none" strike="noStrike" kern="1200" baseline="0" dirty="0" smtClean="0">
                <a:solidFill>
                  <a:schemeClr val="tx1"/>
                </a:solidFill>
                <a:latin typeface="+mn-lt"/>
                <a:ea typeface="+mn-ea"/>
                <a:cs typeface="+mn-cs"/>
              </a:rPr>
              <a:t> is one of p2p storage architectures. It is a utility infrastructure designed to span the globe and provide continuous access to persistent information anywhere and anytime, and it is comprised of untrusted servers. </a:t>
            </a:r>
          </a:p>
          <a:p>
            <a:endParaRPr lang="en-US" sz="1200" b="0" i="1"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CE18F45-26BD-42CE-BABD-349AFE39D78B}" type="slidenum">
              <a:rPr lang="en-US" smtClean="0"/>
              <a:t>3</a:t>
            </a:fld>
            <a:endParaRPr lang="en-US"/>
          </a:p>
        </p:txBody>
      </p:sp>
    </p:spTree>
    <p:extLst>
      <p:ext uri="{BB962C8B-B14F-4D97-AF65-F5344CB8AC3E}">
        <p14:creationId xmlns:p14="http://schemas.microsoft.com/office/powerpoint/2010/main" val="1159109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u="none" strike="noStrike" kern="1200" baseline="0" dirty="0" smtClean="0">
                <a:solidFill>
                  <a:schemeClr val="tx1"/>
                </a:solidFill>
                <a:latin typeface="+mn-lt"/>
                <a:ea typeface="+mn-ea"/>
                <a:cs typeface="+mn-cs"/>
              </a:rPr>
              <a:t>There are two design goals of </a:t>
            </a:r>
            <a:r>
              <a:rPr lang="en-US" sz="1200" b="0" i="1" u="none" strike="noStrike" kern="1200" baseline="0" dirty="0" err="1" smtClean="0">
                <a:solidFill>
                  <a:schemeClr val="tx1"/>
                </a:solidFill>
                <a:latin typeface="+mn-lt"/>
                <a:ea typeface="+mn-ea"/>
                <a:cs typeface="+mn-cs"/>
              </a:rPr>
              <a:t>OceanStore</a:t>
            </a:r>
            <a:r>
              <a:rPr lang="en-US" sz="1200" b="0" i="1" u="none" strike="noStrike" kern="1200" baseline="0" dirty="0" smtClean="0">
                <a:solidFill>
                  <a:schemeClr val="tx1"/>
                </a:solidFill>
                <a:latin typeface="+mn-lt"/>
                <a:ea typeface="+mn-ea"/>
                <a:cs typeface="+mn-cs"/>
              </a:rPr>
              <a:t>. </a:t>
            </a:r>
          </a:p>
          <a:p>
            <a:endParaRPr lang="en-US" sz="1200" b="0" i="1" u="none" strike="noStrike" kern="1200" baseline="0" dirty="0" smtClean="0">
              <a:solidFill>
                <a:schemeClr val="tx1"/>
              </a:solidFill>
              <a:latin typeface="+mn-lt"/>
              <a:ea typeface="+mn-ea"/>
              <a:cs typeface="+mn-cs"/>
            </a:endParaRPr>
          </a:p>
          <a:p>
            <a:r>
              <a:rPr lang="en-US" sz="1200" b="0" i="1" u="none" strike="noStrike" kern="1200" baseline="0" dirty="0" smtClean="0">
                <a:solidFill>
                  <a:schemeClr val="tx1"/>
                </a:solidFill>
                <a:latin typeface="+mn-lt"/>
                <a:ea typeface="+mn-ea"/>
                <a:cs typeface="+mn-cs"/>
              </a:rPr>
              <a:t>First, How to construct infrastructure with untrusted servers, </a:t>
            </a:r>
          </a:p>
          <a:p>
            <a:r>
              <a:rPr lang="en-US" sz="1200" b="0" i="1" u="none" strike="noStrike" kern="1200" baseline="0" dirty="0" smtClean="0">
                <a:solidFill>
                  <a:schemeClr val="tx1"/>
                </a:solidFill>
                <a:latin typeface="+mn-lt"/>
                <a:ea typeface="+mn-ea"/>
                <a:cs typeface="+mn-cs"/>
              </a:rPr>
              <a:t>and how to support nomadic data.</a:t>
            </a:r>
          </a:p>
          <a:p>
            <a:endParaRPr lang="en-US" sz="1200" b="0" i="1"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1" u="none" strike="noStrike" kern="1200" baseline="0" dirty="0" err="1" smtClean="0">
                <a:solidFill>
                  <a:schemeClr val="tx1"/>
                </a:solidFill>
                <a:latin typeface="+mn-lt"/>
                <a:ea typeface="+mn-ea"/>
                <a:cs typeface="+mn-cs"/>
              </a:rPr>
              <a:t>OceanStore</a:t>
            </a:r>
            <a:r>
              <a:rPr lang="en-US" sz="1200" b="0" i="1" u="none" strike="noStrike" kern="1200" baseline="0" dirty="0" smtClean="0">
                <a:solidFill>
                  <a:schemeClr val="tx1"/>
                </a:solidFill>
                <a:latin typeface="+mn-lt"/>
                <a:ea typeface="+mn-ea"/>
                <a:cs typeface="+mn-cs"/>
              </a:rPr>
              <a:t> assumes the infrastructure is fundamentally untrusted. So servers may crash without warning or leak information to third parties. To remove these issues, all information that enters the infrastructure must be encrypted, and there is one class of servers that we can trust to carry out protocols and perform consistency management.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1" u="none" strike="noStrike" kern="1200" baseline="0" dirty="0" smtClean="0">
                <a:solidFill>
                  <a:schemeClr val="tx1"/>
                </a:solidFill>
                <a:latin typeface="+mn-lt"/>
                <a:ea typeface="+mn-ea"/>
                <a:cs typeface="+mn-cs"/>
              </a:rPr>
              <a:t>This responsible party is also financially responsible for the integrity of the data.</a:t>
            </a:r>
          </a:p>
          <a:p>
            <a:endParaRPr lang="en-US" sz="1200" b="0" i="1" u="none" strike="noStrike" kern="1200" baseline="0" dirty="0" smtClean="0">
              <a:solidFill>
                <a:schemeClr val="tx1"/>
              </a:solidFill>
              <a:latin typeface="+mn-lt"/>
              <a:ea typeface="+mn-ea"/>
              <a:cs typeface="+mn-cs"/>
            </a:endParaRPr>
          </a:p>
          <a:p>
            <a:r>
              <a:rPr lang="en-US" sz="1200" b="0" i="1" u="none" strike="noStrike" kern="1200" baseline="0" dirty="0" smtClean="0">
                <a:solidFill>
                  <a:schemeClr val="tx1"/>
                </a:solidFill>
                <a:latin typeface="+mn-lt"/>
                <a:ea typeface="+mn-ea"/>
                <a:cs typeface="+mn-cs"/>
              </a:rPr>
              <a:t>In a large system, locality is very important. To support nomadic data, </a:t>
            </a:r>
            <a:r>
              <a:rPr lang="en-US" sz="1200" b="0" i="1" u="none" strike="noStrike" kern="1200" baseline="0" dirty="0" err="1" smtClean="0">
                <a:solidFill>
                  <a:schemeClr val="tx1"/>
                </a:solidFill>
                <a:latin typeface="+mn-lt"/>
                <a:ea typeface="+mn-ea"/>
                <a:cs typeface="+mn-cs"/>
              </a:rPr>
              <a:t>OceanStore</a:t>
            </a:r>
            <a:r>
              <a:rPr lang="en-US" sz="1200" b="0" i="1" u="none" strike="noStrike" kern="1200" baseline="0" dirty="0" smtClean="0">
                <a:solidFill>
                  <a:schemeClr val="tx1"/>
                </a:solidFill>
                <a:latin typeface="+mn-lt"/>
                <a:ea typeface="+mn-ea"/>
                <a:cs typeface="+mn-cs"/>
              </a:rPr>
              <a:t> has a policy called promiscuous caching meaning that data can be cached anywhere and anytime. Promiscuous caching is one of distinctions between </a:t>
            </a:r>
            <a:r>
              <a:rPr lang="en-US" sz="1200" b="0" i="1" u="none" strike="noStrike" kern="1200" baseline="0" dirty="0" err="1" smtClean="0">
                <a:solidFill>
                  <a:schemeClr val="tx1"/>
                </a:solidFill>
                <a:latin typeface="+mn-lt"/>
                <a:ea typeface="+mn-ea"/>
                <a:cs typeface="+mn-cs"/>
              </a:rPr>
              <a:t>OceanStore</a:t>
            </a:r>
            <a:r>
              <a:rPr lang="en-US" sz="1200" b="0" i="1" u="none" strike="noStrike" kern="1200" baseline="0" dirty="0" smtClean="0">
                <a:solidFill>
                  <a:schemeClr val="tx1"/>
                </a:solidFill>
                <a:latin typeface="+mn-lt"/>
                <a:ea typeface="+mn-ea"/>
                <a:cs typeface="+mn-cs"/>
              </a:rPr>
              <a:t> and other systems such as Network File System. </a:t>
            </a:r>
          </a:p>
          <a:p>
            <a:endParaRPr lang="en-US" sz="1200" b="0" i="1" u="none" strike="noStrike" kern="1200" baseline="0" dirty="0" smtClean="0">
              <a:solidFill>
                <a:schemeClr val="tx1"/>
              </a:solidFill>
              <a:latin typeface="+mn-lt"/>
              <a:ea typeface="+mn-ea"/>
              <a:cs typeface="+mn-cs"/>
            </a:endParaRPr>
          </a:p>
          <a:p>
            <a:r>
              <a:rPr lang="en-US" sz="1200" b="0" i="1" u="none" strike="noStrike" kern="1200" baseline="0" dirty="0" smtClean="0">
                <a:solidFill>
                  <a:schemeClr val="tx1"/>
                </a:solidFill>
                <a:latin typeface="+mn-lt"/>
                <a:ea typeface="+mn-ea"/>
                <a:cs typeface="+mn-cs"/>
              </a:rPr>
              <a:t>Additionally, introspective monitoring is used to discover tactic relationships between data. The relationship allows adaptation to regional outages and denial of service attacks.</a:t>
            </a:r>
          </a:p>
          <a:p>
            <a:endParaRPr lang="en-US" sz="1200" b="0" i="1" u="none" strike="noStrike" kern="1200" baseline="0" dirty="0" smtClean="0">
              <a:solidFill>
                <a:schemeClr val="tx1"/>
              </a:solidFill>
              <a:latin typeface="+mn-lt"/>
              <a:ea typeface="+mn-ea"/>
              <a:cs typeface="+mn-cs"/>
            </a:endParaRPr>
          </a:p>
          <a:p>
            <a:r>
              <a:rPr lang="en-US" sz="1200" b="0" i="1" u="none" strike="noStrike" kern="1200" baseline="0" dirty="0" smtClean="0">
                <a:solidFill>
                  <a:schemeClr val="tx1"/>
                </a:solidFill>
                <a:latin typeface="+mn-lt"/>
                <a:ea typeface="+mn-ea"/>
                <a:cs typeface="+mn-cs"/>
              </a:rPr>
              <a:t>Techniques mentioned above will be explained later with details.</a:t>
            </a:r>
          </a:p>
          <a:p>
            <a:endParaRPr lang="en-US" sz="1200" b="0" i="1" u="none" strike="noStrike"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0CE18F45-26BD-42CE-BABD-349AFE39D78B}" type="slidenum">
              <a:rPr lang="en-US" smtClean="0"/>
              <a:t>4</a:t>
            </a:fld>
            <a:endParaRPr lang="en-US"/>
          </a:p>
        </p:txBody>
      </p:sp>
    </p:spTree>
    <p:extLst>
      <p:ext uri="{BB962C8B-B14F-4D97-AF65-F5344CB8AC3E}">
        <p14:creationId xmlns:p14="http://schemas.microsoft.com/office/powerpoint/2010/main" val="1409828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a:t>
            </a:r>
            <a:r>
              <a:rPr lang="en-US" baseline="0" dirty="0" smtClean="0"/>
              <a:t>, lets move on to the system overview.</a:t>
            </a:r>
            <a:endParaRPr lang="en-US" dirty="0" smtClean="0"/>
          </a:p>
          <a:p>
            <a:endParaRPr lang="en-US" dirty="0" smtClean="0"/>
          </a:p>
          <a:p>
            <a:r>
              <a:rPr lang="en-US" dirty="0" smtClean="0"/>
              <a:t>The fundamental unit in </a:t>
            </a:r>
            <a:r>
              <a:rPr lang="en-US" dirty="0" err="1" smtClean="0"/>
              <a:t>OceanStore</a:t>
            </a:r>
            <a:r>
              <a:rPr lang="en-US" baseline="0" dirty="0" smtClean="0"/>
              <a:t> is persistent object. The object can be directories or files. </a:t>
            </a:r>
          </a:p>
          <a:p>
            <a:r>
              <a:rPr lang="en-US" baseline="0" dirty="0" smtClean="0"/>
              <a:t>Each object is identified by a globally unique identifier or GUID. </a:t>
            </a:r>
          </a:p>
          <a:p>
            <a:endParaRPr lang="en-US" baseline="0" dirty="0" smtClean="0"/>
          </a:p>
          <a:p>
            <a:r>
              <a:rPr lang="en-US" baseline="0" dirty="0" smtClean="0"/>
              <a:t>To provide network partitions, and durability against failures and attacks, the objects are replicated and stored on multiple servers. And replica’s location is decided by one of two algorithms, probabilistic algorithm, or deterministic algorithm. </a:t>
            </a:r>
          </a:p>
          <a:p>
            <a:endParaRPr lang="en-US" baseline="0" dirty="0" smtClean="0"/>
          </a:p>
          <a:p>
            <a:r>
              <a:rPr lang="en-US" baseline="0" dirty="0" smtClean="0"/>
              <a:t>After the objects are stored, it is important how to manage and manipulate the object. The objects are modified through updates, in principle, every update to an object creates a new version of the object. </a:t>
            </a:r>
          </a:p>
          <a:p>
            <a:endParaRPr lang="en-US" baseline="0" dirty="0" smtClean="0"/>
          </a:p>
          <a:p>
            <a:r>
              <a:rPr lang="en-US" baseline="0" dirty="0" smtClean="0"/>
              <a:t>This consistency based on versioning provides for cleaner recovery from the system failure.</a:t>
            </a:r>
          </a:p>
          <a:p>
            <a:endParaRPr lang="en-US" baseline="0" dirty="0" smtClean="0"/>
          </a:p>
          <a:p>
            <a:r>
              <a:rPr lang="en-US" baseline="0" dirty="0" smtClean="0"/>
              <a:t>Also the objects exist in two forms, active and archival. </a:t>
            </a:r>
          </a:p>
          <a:p>
            <a:endParaRPr lang="en-US" baseline="0" dirty="0" smtClean="0"/>
          </a:p>
          <a:p>
            <a:r>
              <a:rPr lang="en-US" baseline="0" dirty="0" smtClean="0"/>
              <a:t>An active form is the latest version of its object and the archival form is a permanent read-only version of the object, and they are spread over hundreds or thousand of servers, and data can be reconstructed from any sufficiently large subset of fragments.</a:t>
            </a:r>
          </a:p>
          <a:p>
            <a:endParaRPr lang="en-US" baseline="0" dirty="0" smtClean="0"/>
          </a:p>
          <a:p>
            <a:r>
              <a:rPr lang="en-US" baseline="0" dirty="0" smtClean="0"/>
              <a:t>That means data in the </a:t>
            </a:r>
            <a:r>
              <a:rPr lang="en-US" baseline="0" dirty="0" err="1" smtClean="0"/>
              <a:t>OceanStore</a:t>
            </a:r>
            <a:r>
              <a:rPr lang="en-US" baseline="0" dirty="0" smtClean="0"/>
              <a:t> will not be easily destroyed by disaster. It is called “deep archival storage”.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CE18F45-26BD-42CE-BABD-349AFE39D78B}" type="slidenum">
              <a:rPr lang="en-US" smtClean="0"/>
              <a:t>5</a:t>
            </a:fld>
            <a:endParaRPr lang="en-US"/>
          </a:p>
        </p:txBody>
      </p:sp>
    </p:spTree>
    <p:extLst>
      <p:ext uri="{BB962C8B-B14F-4D97-AF65-F5344CB8AC3E}">
        <p14:creationId xmlns:p14="http://schemas.microsoft.com/office/powerpoint/2010/main" val="3043191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a:t>
            </a:r>
            <a:r>
              <a:rPr lang="en-US" baseline="0" dirty="0" err="1" smtClean="0"/>
              <a:t>OceanStore</a:t>
            </a:r>
            <a:r>
              <a:rPr lang="en-US" baseline="0" dirty="0" smtClean="0"/>
              <a:t>, a</a:t>
            </a:r>
            <a:r>
              <a:rPr lang="en-US" dirty="0" smtClean="0"/>
              <a:t>ll objects</a:t>
            </a:r>
            <a:r>
              <a:rPr lang="en-US" baseline="0" dirty="0" smtClean="0"/>
              <a:t> such as files are identified by GUID which is unique identifier. </a:t>
            </a:r>
          </a:p>
          <a:p>
            <a:r>
              <a:rPr lang="en-US" baseline="0" dirty="0" smtClean="0"/>
              <a:t>This is kind of a pseudo-random and fixed length string. </a:t>
            </a:r>
          </a:p>
          <a:p>
            <a:endParaRPr lang="en-US" baseline="0" dirty="0" smtClean="0"/>
          </a:p>
          <a:p>
            <a:r>
              <a:rPr lang="en-US" baseline="0" dirty="0" smtClean="0"/>
              <a:t>With GUID, all objects are controlled by access control to prevent unauthorized read and write. </a:t>
            </a:r>
          </a:p>
        </p:txBody>
      </p:sp>
      <p:sp>
        <p:nvSpPr>
          <p:cNvPr id="4" name="Slide Number Placeholder 3"/>
          <p:cNvSpPr>
            <a:spLocks noGrp="1"/>
          </p:cNvSpPr>
          <p:nvPr>
            <p:ph type="sldNum" sz="quarter" idx="10"/>
          </p:nvPr>
        </p:nvSpPr>
        <p:spPr/>
        <p:txBody>
          <a:bodyPr/>
          <a:lstStyle/>
          <a:p>
            <a:fld id="{0CE18F45-26BD-42CE-BABD-349AFE39D78B}" type="slidenum">
              <a:rPr lang="en-US" smtClean="0"/>
              <a:t>6</a:t>
            </a:fld>
            <a:endParaRPr lang="en-US"/>
          </a:p>
        </p:txBody>
      </p:sp>
    </p:spTree>
    <p:extLst>
      <p:ext uri="{BB962C8B-B14F-4D97-AF65-F5344CB8AC3E}">
        <p14:creationId xmlns:p14="http://schemas.microsoft.com/office/powerpoint/2010/main" val="3611932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order to find objects</a:t>
            </a:r>
            <a:r>
              <a:rPr lang="en-US" sz="1200" kern="1200" baseline="0" dirty="0" smtClean="0">
                <a:solidFill>
                  <a:schemeClr val="tx1"/>
                </a:solidFill>
                <a:effectLst/>
                <a:latin typeface="+mn-lt"/>
                <a:ea typeface="+mn-ea"/>
                <a:cs typeface="+mn-cs"/>
              </a:rPr>
              <a:t> in </a:t>
            </a:r>
            <a:r>
              <a:rPr lang="en-US" sz="1200" kern="1200" baseline="0" dirty="0" err="1" smtClean="0">
                <a:solidFill>
                  <a:schemeClr val="tx1"/>
                </a:solidFill>
                <a:effectLst/>
                <a:latin typeface="+mn-lt"/>
                <a:ea typeface="+mn-ea"/>
                <a:cs typeface="+mn-cs"/>
              </a:rPr>
              <a:t>OceanStore</a:t>
            </a:r>
            <a:r>
              <a:rPr lang="en-US" sz="1200" kern="1200" baseline="0" dirty="0" smtClean="0">
                <a:solidFill>
                  <a:schemeClr val="tx1"/>
                </a:solidFill>
                <a:effectLst/>
                <a:latin typeface="+mn-lt"/>
                <a:ea typeface="+mn-ea"/>
                <a:cs typeface="+mn-cs"/>
              </a:rPr>
              <a:t>, we have to use routing algorithms. </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are two</a:t>
            </a:r>
            <a:r>
              <a:rPr lang="en-US" sz="1200" kern="1200" baseline="0" dirty="0" smtClean="0">
                <a:solidFill>
                  <a:schemeClr val="tx1"/>
                </a:solidFill>
                <a:effectLst/>
                <a:latin typeface="+mn-lt"/>
                <a:ea typeface="+mn-ea"/>
                <a:cs typeface="+mn-cs"/>
              </a:rPr>
              <a:t> phases of routing algorithms to search objects in </a:t>
            </a:r>
            <a:r>
              <a:rPr lang="en-US" sz="1200" kern="1200" baseline="0" dirty="0" err="1" smtClean="0">
                <a:solidFill>
                  <a:schemeClr val="tx1"/>
                </a:solidFill>
                <a:effectLst/>
                <a:latin typeface="+mn-lt"/>
                <a:ea typeface="+mn-ea"/>
                <a:cs typeface="+mn-cs"/>
              </a:rPr>
              <a:t>OceanStore</a:t>
            </a:r>
            <a:r>
              <a:rPr lang="en-US" sz="1200" kern="1200" baseline="0" dirty="0" smtClean="0">
                <a:solidFill>
                  <a:schemeClr val="tx1"/>
                </a:solidFill>
                <a:effectLst/>
                <a:latin typeface="+mn-lt"/>
                <a:ea typeface="+mn-ea"/>
                <a:cs typeface="+mn-cs"/>
              </a:rPr>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first algorithm is a probabilistic algorithm. This </a:t>
            </a:r>
            <a:r>
              <a:rPr lang="en-US" sz="1200" kern="1200" dirty="0" smtClean="0">
                <a:solidFill>
                  <a:schemeClr val="tx1"/>
                </a:solidFill>
                <a:effectLst/>
                <a:latin typeface="+mn-lt"/>
                <a:ea typeface="+mn-ea"/>
                <a:cs typeface="+mn-cs"/>
              </a:rPr>
              <a:t>algorithm tries to find the object near the requesting machine.</a:t>
            </a:r>
            <a:r>
              <a:rPr lang="en-US" sz="1200" kern="1200" baseline="0" dirty="0" smtClean="0">
                <a:solidFill>
                  <a:schemeClr val="tx1"/>
                </a:solidFill>
                <a:effectLst/>
                <a:latin typeface="+mn-lt"/>
                <a:ea typeface="+mn-ea"/>
                <a:cs typeface="+mn-cs"/>
              </a:rPr>
              <a:t> It routes to entities rapidly if the entities are in the local vicinity.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second algorithm is a global deterministic algorithm. This algorithm is used when </a:t>
            </a:r>
            <a:r>
              <a:rPr lang="en-US" sz="1200" kern="1200" dirty="0" smtClean="0">
                <a:solidFill>
                  <a:schemeClr val="tx1"/>
                </a:solidFill>
                <a:effectLst/>
                <a:latin typeface="+mn-lt"/>
                <a:ea typeface="+mn-ea"/>
                <a:cs typeface="+mn-cs"/>
              </a:rPr>
              <a:t>the probabilistic algorithm fails,</a:t>
            </a:r>
            <a:r>
              <a:rPr lang="en-US" sz="1200" kern="1200" baseline="0" dirty="0" smtClean="0">
                <a:solidFill>
                  <a:schemeClr val="tx1"/>
                </a:solidFill>
                <a:effectLst/>
                <a:latin typeface="+mn-lt"/>
                <a:ea typeface="+mn-ea"/>
                <a:cs typeface="+mn-cs"/>
              </a:rPr>
              <a:t> which means that we need to find objects outside of local vicinity</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7E63D-7865-1E41-A04F-88556CCF4F82}" type="slidenum">
              <a:rPr lang="en-US" smtClean="0"/>
              <a:t>7</a:t>
            </a:fld>
            <a:endParaRPr lang="en-US"/>
          </a:p>
        </p:txBody>
      </p:sp>
    </p:spTree>
    <p:extLst>
      <p:ext uri="{BB962C8B-B14F-4D97-AF65-F5344CB8AC3E}">
        <p14:creationId xmlns:p14="http://schemas.microsoft.com/office/powerpoint/2010/main" val="3729118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attenuated bloom filter is used for probabilistic algorithm</a:t>
            </a:r>
            <a:r>
              <a:rPr lang="en-US" baseline="0" dirty="0" smtClean="0"/>
              <a:t> which is a set of bloom filters. </a:t>
            </a:r>
          </a:p>
          <a:p>
            <a:endParaRPr lang="en-US" baseline="0" dirty="0" smtClean="0"/>
          </a:p>
          <a:p>
            <a:r>
              <a:rPr lang="en-US" sz="1200" kern="1200" dirty="0" smtClean="0">
                <a:solidFill>
                  <a:schemeClr val="tx1"/>
                </a:solidFill>
                <a:effectLst/>
                <a:latin typeface="+mn-lt"/>
                <a:ea typeface="+mn-ea"/>
                <a:cs typeface="+mn-cs"/>
              </a:rPr>
              <a:t>An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attenuated</a:t>
            </a:r>
            <a:r>
              <a:rPr lang="en-US" sz="1200" kern="1200" baseline="0" dirty="0" smtClean="0">
                <a:solidFill>
                  <a:schemeClr val="tx1"/>
                </a:solidFill>
                <a:effectLst/>
                <a:latin typeface="+mn-lt"/>
                <a:ea typeface="+mn-ea"/>
                <a:cs typeface="+mn-cs"/>
              </a:rPr>
              <a:t> b</a:t>
            </a:r>
            <a:r>
              <a:rPr lang="en-US" sz="1200" kern="1200" dirty="0" smtClean="0">
                <a:solidFill>
                  <a:schemeClr val="tx1"/>
                </a:solidFill>
                <a:effectLst/>
                <a:latin typeface="+mn-lt"/>
                <a:ea typeface="+mn-ea"/>
                <a:cs typeface="+mn-cs"/>
              </a:rPr>
              <a:t>loom</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filter</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of</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depth</a:t>
            </a:r>
            <a:r>
              <a:rPr lang="en-US" sz="1200"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d</a:t>
            </a:r>
            <a:r>
              <a:rPr lang="en-US" sz="1200" i="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array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of</a:t>
            </a:r>
            <a:r>
              <a:rPr lang="en-US" sz="1200"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d</a:t>
            </a:r>
            <a:r>
              <a:rPr lang="en-US" sz="1200" kern="1200" dirty="0" smtClean="0">
                <a:solidFill>
                  <a:schemeClr val="tx1"/>
                </a:solidFill>
                <a:effectLst/>
                <a:latin typeface="+mn-lt"/>
                <a:ea typeface="+mn-ea"/>
                <a:cs typeface="+mn-cs"/>
              </a:rPr>
              <a:t> normal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Bloom</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filters.</a:t>
            </a:r>
            <a:r>
              <a:rPr lang="en-US" sz="1200" kern="1200" baseline="0" dirty="0" smtClean="0">
                <a:solidFill>
                  <a:schemeClr val="tx1"/>
                </a:solidFill>
                <a:effectLst/>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depth also represents all of the nodes whose distance are d from the current node.</a:t>
            </a:r>
          </a:p>
        </p:txBody>
      </p:sp>
      <p:sp>
        <p:nvSpPr>
          <p:cNvPr id="4" name="Slide Number Placeholder 3"/>
          <p:cNvSpPr>
            <a:spLocks noGrp="1"/>
          </p:cNvSpPr>
          <p:nvPr>
            <p:ph type="sldNum" sz="quarter" idx="10"/>
          </p:nvPr>
        </p:nvSpPr>
        <p:spPr/>
        <p:txBody>
          <a:bodyPr/>
          <a:lstStyle/>
          <a:p>
            <a:fld id="{A737E63D-7865-1E41-A04F-88556CCF4F82}" type="slidenum">
              <a:rPr lang="en-US" smtClean="0"/>
              <a:t>8</a:t>
            </a:fld>
            <a:endParaRPr lang="en-US"/>
          </a:p>
        </p:txBody>
      </p:sp>
    </p:spTree>
    <p:extLst>
      <p:ext uri="{BB962C8B-B14F-4D97-AF65-F5344CB8AC3E}">
        <p14:creationId xmlns:p14="http://schemas.microsoft.com/office/powerpoint/2010/main" val="4123135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is an example of how the attenuated bloom filters works in </a:t>
            </a:r>
            <a:r>
              <a:rPr lang="en-US" baseline="0" dirty="0" err="1" smtClean="0"/>
              <a:t>OceanStore</a:t>
            </a:r>
            <a:r>
              <a:rPr lang="en-US" baseline="0" dirty="0" smtClean="0"/>
              <a:t>. </a:t>
            </a:r>
          </a:p>
          <a:p>
            <a:endParaRPr lang="en-US" baseline="0" dirty="0" smtClean="0"/>
          </a:p>
          <a:p>
            <a:r>
              <a:rPr lang="en-US" baseline="0" dirty="0" smtClean="0"/>
              <a:t>We have initially 4 nodes and each nodes have its local bloom filter as you see in the below of the node name. </a:t>
            </a:r>
          </a:p>
          <a:p>
            <a:endParaRPr lang="en-US" baseline="0" dirty="0" smtClean="0"/>
          </a:p>
          <a:p>
            <a:r>
              <a:rPr lang="en-US" baseline="0" dirty="0" smtClean="0"/>
              <a:t>Neighbor filters can be constructed by neighbor nodes. </a:t>
            </a:r>
          </a:p>
          <a:p>
            <a:endParaRPr lang="en-US" baseline="0" dirty="0" smtClean="0"/>
          </a:p>
          <a:p>
            <a:r>
              <a:rPr lang="en-US" baseline="0" dirty="0" smtClean="0"/>
              <a:t>[ANI] For example, a neighbor filter from node 2 and 3 can be constructed by the local bloom filter of node 3. </a:t>
            </a:r>
          </a:p>
          <a:p>
            <a:r>
              <a:rPr lang="en-US" baseline="0" dirty="0" smtClean="0"/>
              <a:t>[ANI] In the same way, a neighbor filter from node 2 and 4 can be constructed like this. </a:t>
            </a:r>
          </a:p>
          <a:p>
            <a:r>
              <a:rPr lang="en-US" baseline="0" dirty="0" smtClean="0"/>
              <a:t>[ANI] a neighbor filter from node 1 and node 2 can be constructed in the same way. </a:t>
            </a:r>
          </a:p>
          <a:p>
            <a:r>
              <a:rPr lang="en-US" baseline="0" dirty="0" smtClean="0"/>
              <a:t>[ANI] However, the 2</a:t>
            </a:r>
            <a:r>
              <a:rPr lang="en-US" baseline="30000" dirty="0" smtClean="0"/>
              <a:t>nd</a:t>
            </a:r>
            <a:r>
              <a:rPr lang="en-US" baseline="0" dirty="0" smtClean="0"/>
              <a:t> depth of neighbor filter from node 1 to node 2 can be constructed by union operation of neighbor filters. </a:t>
            </a:r>
          </a:p>
          <a:p>
            <a:r>
              <a:rPr lang="en-US" baseline="0" dirty="0" smtClean="0"/>
              <a:t>[ANI] So, the result is…</a:t>
            </a:r>
          </a:p>
        </p:txBody>
      </p:sp>
      <p:sp>
        <p:nvSpPr>
          <p:cNvPr id="4" name="Slide Number Placeholder 3"/>
          <p:cNvSpPr>
            <a:spLocks noGrp="1"/>
          </p:cNvSpPr>
          <p:nvPr>
            <p:ph type="sldNum" sz="quarter" idx="10"/>
          </p:nvPr>
        </p:nvSpPr>
        <p:spPr/>
        <p:txBody>
          <a:bodyPr/>
          <a:lstStyle/>
          <a:p>
            <a:fld id="{A737E63D-7865-1E41-A04F-88556CCF4F82}" type="slidenum">
              <a:rPr lang="en-US" smtClean="0"/>
              <a:t>9</a:t>
            </a:fld>
            <a:endParaRPr lang="en-US"/>
          </a:p>
        </p:txBody>
      </p:sp>
    </p:spTree>
    <p:extLst>
      <p:ext uri="{BB962C8B-B14F-4D97-AF65-F5344CB8AC3E}">
        <p14:creationId xmlns:p14="http://schemas.microsoft.com/office/powerpoint/2010/main" val="2607556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E7AE63-6ECF-3B4D-AD90-449123C4EFB8}"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2579864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E7AE63-6ECF-3B4D-AD90-449123C4EFB8}"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3950796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E7AE63-6ECF-3B4D-AD90-449123C4EFB8}"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2399219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E7AE63-6ECF-3B4D-AD90-449123C4EFB8}"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1499765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E7AE63-6ECF-3B4D-AD90-449123C4EFB8}" type="datetimeFigureOut">
              <a:rPr lang="en-US" smtClean="0"/>
              <a:t>4/28/2014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229491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E7AE63-6ECF-3B4D-AD90-449123C4EFB8}" type="datetimeFigureOut">
              <a:rPr lang="en-US" smtClean="0"/>
              <a:t>4/28/2014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3548697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E7AE63-6ECF-3B4D-AD90-449123C4EFB8}" type="datetimeFigureOut">
              <a:rPr lang="en-US" smtClean="0"/>
              <a:t>4/28/2014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22679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E7AE63-6ECF-3B4D-AD90-449123C4EFB8}" type="datetimeFigureOut">
              <a:rPr lang="en-US" smtClean="0"/>
              <a:t>4/28/2014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1685169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E7AE63-6ECF-3B4D-AD90-449123C4EFB8}" type="datetimeFigureOut">
              <a:rPr lang="en-US" smtClean="0"/>
              <a:t>4/28/2014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2935290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7AE63-6ECF-3B4D-AD90-449123C4EFB8}" type="datetimeFigureOut">
              <a:rPr lang="en-US" smtClean="0"/>
              <a:t>4/28/2014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3401616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7AE63-6ECF-3B4D-AD90-449123C4EFB8}" type="datetimeFigureOut">
              <a:rPr lang="en-US" smtClean="0"/>
              <a:t>4/28/2014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3717D6-E4B4-DB4A-B710-44B292ED6F6B}" type="slidenum">
              <a:rPr lang="en-US" smtClean="0"/>
              <a:t>‹#›</a:t>
            </a:fld>
            <a:endParaRPr lang="en-US"/>
          </a:p>
        </p:txBody>
      </p:sp>
    </p:spTree>
    <p:extLst>
      <p:ext uri="{BB962C8B-B14F-4D97-AF65-F5344CB8AC3E}">
        <p14:creationId xmlns:p14="http://schemas.microsoft.com/office/powerpoint/2010/main" val="29674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E7AE63-6ECF-3B4D-AD90-449123C4EFB8}" type="datetimeFigureOut">
              <a:rPr lang="en-US" smtClean="0"/>
              <a:t>4/28/2014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717D6-E4B4-DB4A-B710-44B292ED6F6B}" type="slidenum">
              <a:rPr lang="en-US" smtClean="0"/>
              <a:t>‹#›</a:t>
            </a:fld>
            <a:endParaRPr lang="en-US"/>
          </a:p>
        </p:txBody>
      </p:sp>
    </p:spTree>
    <p:extLst>
      <p:ext uri="{BB962C8B-B14F-4D97-AF65-F5344CB8AC3E}">
        <p14:creationId xmlns:p14="http://schemas.microsoft.com/office/powerpoint/2010/main" val="2435895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656" y="1859761"/>
            <a:ext cx="8743324" cy="1274749"/>
          </a:xfrm>
        </p:spPr>
        <p:txBody>
          <a:bodyPr>
            <a:normAutofit fontScale="90000"/>
          </a:bodyPr>
          <a:lstStyle/>
          <a:p>
            <a:r>
              <a:rPr lang="en-US" sz="6000" dirty="0" err="1" smtClean="0"/>
              <a:t>OceanStore</a:t>
            </a:r>
            <a:r>
              <a:rPr lang="en-US" dirty="0"/>
              <a:t/>
            </a:r>
            <a:br>
              <a:rPr lang="en-US" dirty="0"/>
            </a:br>
            <a:r>
              <a:rPr lang="en-US" sz="2400" dirty="0"/>
              <a:t>	: An Architecture for Global-Scale Persistent Storage</a:t>
            </a:r>
            <a:endParaRPr lang="en-US" sz="4800" dirty="0"/>
          </a:p>
        </p:txBody>
      </p:sp>
      <p:sp>
        <p:nvSpPr>
          <p:cNvPr id="3" name="Subtitle 2"/>
          <p:cNvSpPr>
            <a:spLocks noGrp="1"/>
          </p:cNvSpPr>
          <p:nvPr>
            <p:ph type="subTitle" idx="1"/>
          </p:nvPr>
        </p:nvSpPr>
        <p:spPr>
          <a:xfrm>
            <a:off x="3994485" y="3591710"/>
            <a:ext cx="4740236" cy="1519402"/>
          </a:xfrm>
        </p:spPr>
        <p:txBody>
          <a:bodyPr>
            <a:normAutofit/>
          </a:bodyPr>
          <a:lstStyle/>
          <a:p>
            <a:endParaRPr lang="en-US" sz="2400" dirty="0" smtClean="0"/>
          </a:p>
          <a:p>
            <a:r>
              <a:rPr lang="en-US" sz="2400" dirty="0" err="1" smtClean="0"/>
              <a:t>Jaewoo</a:t>
            </a:r>
            <a:r>
              <a:rPr lang="en-US" sz="2400" dirty="0" smtClean="0"/>
              <a:t> Kim, </a:t>
            </a:r>
            <a:r>
              <a:rPr lang="en-US" sz="2400" dirty="0" err="1" smtClean="0"/>
              <a:t>Youngho</a:t>
            </a:r>
            <a:r>
              <a:rPr lang="en-US" sz="2400" dirty="0" smtClean="0"/>
              <a:t> Yi, Minsik Cho</a:t>
            </a:r>
            <a:endParaRPr lang="en-US" sz="2400" dirty="0"/>
          </a:p>
        </p:txBody>
      </p:sp>
    </p:spTree>
    <p:extLst>
      <p:ext uri="{BB962C8B-B14F-4D97-AF65-F5344CB8AC3E}">
        <p14:creationId xmlns:p14="http://schemas.microsoft.com/office/powerpoint/2010/main" val="2635742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p:nvPr/>
        </p:nvGrpSpPr>
        <p:grpSpPr>
          <a:xfrm>
            <a:off x="1993900" y="1435100"/>
            <a:ext cx="6858000" cy="4356100"/>
            <a:chOff x="1993900" y="1435100"/>
            <a:chExt cx="6858000" cy="4356100"/>
          </a:xfrm>
        </p:grpSpPr>
        <p:sp>
          <p:nvSpPr>
            <p:cNvPr id="5" name="Oval 4"/>
            <p:cNvSpPr/>
            <p:nvPr/>
          </p:nvSpPr>
          <p:spPr>
            <a:xfrm>
              <a:off x="1993900" y="30734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N1</a:t>
              </a:r>
            </a:p>
            <a:p>
              <a:pPr algn="ctr"/>
              <a:r>
                <a:rPr lang="en-US" dirty="0" smtClean="0"/>
                <a:t>10101</a:t>
              </a:r>
              <a:endParaRPr lang="en-US" dirty="0"/>
            </a:p>
          </p:txBody>
        </p:sp>
        <p:sp>
          <p:nvSpPr>
            <p:cNvPr id="6" name="Oval 5"/>
            <p:cNvSpPr/>
            <p:nvPr/>
          </p:nvSpPr>
          <p:spPr>
            <a:xfrm>
              <a:off x="4953000" y="30353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N2</a:t>
              </a:r>
            </a:p>
            <a:p>
              <a:pPr algn="ctr"/>
              <a:r>
                <a:rPr lang="en-US" dirty="0" smtClean="0"/>
                <a:t>11100</a:t>
              </a:r>
              <a:endParaRPr lang="en-US" dirty="0"/>
            </a:p>
          </p:txBody>
        </p:sp>
        <p:sp>
          <p:nvSpPr>
            <p:cNvPr id="7" name="Oval 6"/>
            <p:cNvSpPr/>
            <p:nvPr/>
          </p:nvSpPr>
          <p:spPr>
            <a:xfrm>
              <a:off x="7632700" y="14351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N3</a:t>
              </a:r>
            </a:p>
            <a:p>
              <a:pPr algn="ctr"/>
              <a:r>
                <a:rPr lang="en-US" dirty="0" smtClean="0"/>
                <a:t>11010</a:t>
              </a:r>
              <a:endParaRPr lang="en-US" dirty="0"/>
            </a:p>
          </p:txBody>
        </p:sp>
        <p:sp>
          <p:nvSpPr>
            <p:cNvPr id="8" name="Oval 7"/>
            <p:cNvSpPr/>
            <p:nvPr/>
          </p:nvSpPr>
          <p:spPr>
            <a:xfrm>
              <a:off x="7632700" y="45720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N4</a:t>
              </a:r>
            </a:p>
            <a:p>
              <a:pPr algn="ctr"/>
              <a:r>
                <a:rPr lang="en-US" dirty="0" smtClean="0"/>
                <a:t>00011</a:t>
              </a:r>
              <a:endParaRPr lang="en-US" dirty="0"/>
            </a:p>
          </p:txBody>
        </p:sp>
        <p:cxnSp>
          <p:nvCxnSpPr>
            <p:cNvPr id="10" name="Straight Connector 9"/>
            <p:cNvCxnSpPr>
              <a:stCxn id="5" idx="6"/>
              <a:endCxn id="6" idx="2"/>
            </p:cNvCxnSpPr>
            <p:nvPr/>
          </p:nvCxnSpPr>
          <p:spPr>
            <a:xfrm flipV="1">
              <a:off x="3213100" y="3644900"/>
              <a:ext cx="1739900" cy="381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stCxn id="6" idx="7"/>
              <a:endCxn id="7" idx="3"/>
            </p:cNvCxnSpPr>
            <p:nvPr/>
          </p:nvCxnSpPr>
          <p:spPr>
            <a:xfrm flipV="1">
              <a:off x="5993652" y="2475752"/>
              <a:ext cx="1817596" cy="738096"/>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a:stCxn id="6" idx="5"/>
              <a:endCxn id="8" idx="1"/>
            </p:cNvCxnSpPr>
            <p:nvPr/>
          </p:nvCxnSpPr>
          <p:spPr>
            <a:xfrm>
              <a:off x="5993652" y="4075952"/>
              <a:ext cx="1817596" cy="674596"/>
            </a:xfrm>
            <a:prstGeom prst="line">
              <a:avLst/>
            </a:prstGeom>
          </p:spPr>
          <p:style>
            <a:lnRef idx="2">
              <a:schemeClr val="accent1"/>
            </a:lnRef>
            <a:fillRef idx="0">
              <a:schemeClr val="accent1"/>
            </a:fillRef>
            <a:effectRef idx="1">
              <a:schemeClr val="accent1"/>
            </a:effectRef>
            <a:fontRef idx="minor">
              <a:schemeClr val="tx1"/>
            </a:fontRef>
          </p:style>
        </p:cxnSp>
      </p:grpSp>
      <p:graphicFrame>
        <p:nvGraphicFramePr>
          <p:cNvPr id="17" name="Table 16"/>
          <p:cNvGraphicFramePr>
            <a:graphicFrameLocks noGrp="1"/>
          </p:cNvGraphicFramePr>
          <p:nvPr>
            <p:extLst>
              <p:ext uri="{D42A27DB-BD31-4B8C-83A1-F6EECF244321}">
                <p14:modId xmlns:p14="http://schemas.microsoft.com/office/powerpoint/2010/main" val="3929677280"/>
              </p:ext>
            </p:extLst>
          </p:nvPr>
        </p:nvGraphicFramePr>
        <p:xfrm>
          <a:off x="3568700" y="2804160"/>
          <a:ext cx="863600" cy="741680"/>
        </p:xfrm>
        <a:graphic>
          <a:graphicData uri="http://schemas.openxmlformats.org/drawingml/2006/table">
            <a:tbl>
              <a:tblPr firstRow="1" bandRow="1">
                <a:tableStyleId>{08FB837D-C827-4EFA-A057-4D05807E0F7C}</a:tableStyleId>
              </a:tblPr>
              <a:tblGrid>
                <a:gridCol w="863600"/>
              </a:tblGrid>
              <a:tr h="370840">
                <a:tc>
                  <a:txBody>
                    <a:bodyPr/>
                    <a:lstStyle/>
                    <a:p>
                      <a:pPr algn="ctr"/>
                      <a:r>
                        <a:rPr lang="en-US" dirty="0" smtClean="0"/>
                        <a:t>11100</a:t>
                      </a:r>
                      <a:endParaRPr lang="en-US" dirty="0"/>
                    </a:p>
                  </a:txBody>
                  <a:tcPr/>
                </a:tc>
              </a:tr>
              <a:tr h="370840">
                <a:tc>
                  <a:txBody>
                    <a:bodyPr/>
                    <a:lstStyle/>
                    <a:p>
                      <a:pPr algn="ctr"/>
                      <a:r>
                        <a:rPr lang="en-US" dirty="0" smtClean="0"/>
                        <a:t>11011</a:t>
                      </a:r>
                      <a:endParaRPr lang="en-US" dirty="0"/>
                    </a:p>
                  </a:txBody>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663146072"/>
              </p:ext>
            </p:extLst>
          </p:nvPr>
        </p:nvGraphicFramePr>
        <p:xfrm>
          <a:off x="6286500" y="4554220"/>
          <a:ext cx="914400" cy="370840"/>
        </p:xfrm>
        <a:graphic>
          <a:graphicData uri="http://schemas.openxmlformats.org/drawingml/2006/table">
            <a:tbl>
              <a:tblPr firstRow="1" bandRow="1">
                <a:tableStyleId>{08FB837D-C827-4EFA-A057-4D05807E0F7C}</a:tableStyleId>
              </a:tblPr>
              <a:tblGrid>
                <a:gridCol w="914400"/>
              </a:tblGrid>
              <a:tr h="370840">
                <a:tc>
                  <a:txBody>
                    <a:bodyPr/>
                    <a:lstStyle/>
                    <a:p>
                      <a:pPr algn="ctr"/>
                      <a:r>
                        <a:rPr lang="en-US" dirty="0" smtClean="0"/>
                        <a:t>00011</a:t>
                      </a:r>
                      <a:endParaRPr lang="en-US" dirty="0"/>
                    </a:p>
                  </a:txBody>
                  <a:tcPr/>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2445299998"/>
              </p:ext>
            </p:extLst>
          </p:nvPr>
        </p:nvGraphicFramePr>
        <p:xfrm>
          <a:off x="6400800" y="2283460"/>
          <a:ext cx="914400" cy="370840"/>
        </p:xfrm>
        <a:graphic>
          <a:graphicData uri="http://schemas.openxmlformats.org/drawingml/2006/table">
            <a:tbl>
              <a:tblPr firstRow="1" bandRow="1">
                <a:tableStyleId>{08FB837D-C827-4EFA-A057-4D05807E0F7C}</a:tableStyleId>
              </a:tblPr>
              <a:tblGrid>
                <a:gridCol w="914400"/>
              </a:tblGrid>
              <a:tr h="370840">
                <a:tc>
                  <a:txBody>
                    <a:bodyPr/>
                    <a:lstStyle/>
                    <a:p>
                      <a:pPr algn="ctr"/>
                      <a:r>
                        <a:rPr lang="en-US" dirty="0" smtClean="0"/>
                        <a:t>11010</a:t>
                      </a:r>
                      <a:endParaRPr lang="en-US" dirty="0"/>
                    </a:p>
                  </a:txBody>
                  <a:tcPr/>
                </a:tc>
              </a:tr>
            </a:tbl>
          </a:graphicData>
        </a:graphic>
      </p:graphicFrame>
      <p:sp>
        <p:nvSpPr>
          <p:cNvPr id="3" name="Rectangle 2"/>
          <p:cNvSpPr/>
          <p:nvPr/>
        </p:nvSpPr>
        <p:spPr>
          <a:xfrm>
            <a:off x="304800" y="4293348"/>
            <a:ext cx="1999612" cy="40389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smtClean="0"/>
              <a:t>Query: 11010</a:t>
            </a:r>
            <a:endParaRPr lang="en-US" sz="2400" b="1" dirty="0"/>
          </a:p>
        </p:txBody>
      </p:sp>
      <p:grpSp>
        <p:nvGrpSpPr>
          <p:cNvPr id="21" name="Group 20"/>
          <p:cNvGrpSpPr/>
          <p:nvPr/>
        </p:nvGrpSpPr>
        <p:grpSpPr>
          <a:xfrm>
            <a:off x="-1152" y="0"/>
            <a:ext cx="9144000" cy="6858000"/>
            <a:chOff x="0" y="-26188"/>
            <a:chExt cx="9144000" cy="6858000"/>
          </a:xfrm>
        </p:grpSpPr>
        <p:sp>
          <p:nvSpPr>
            <p:cNvPr id="9" name="Rectangle 8"/>
            <p:cNvSpPr/>
            <p:nvPr/>
          </p:nvSpPr>
          <p:spPr>
            <a:xfrm>
              <a:off x="0" y="-26188"/>
              <a:ext cx="9144000" cy="6858000"/>
            </a:xfrm>
            <a:prstGeom prst="rect">
              <a:avLst/>
            </a:prstGeom>
            <a:solidFill>
              <a:schemeClr val="tx1">
                <a:lumMod val="95000"/>
                <a:lumOff val="5000"/>
                <a:alpha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p:cNvSpPr txBox="1"/>
            <p:nvPr/>
          </p:nvSpPr>
          <p:spPr>
            <a:xfrm>
              <a:off x="3377452" y="1145312"/>
              <a:ext cx="5232400" cy="1862048"/>
            </a:xfrm>
            <a:prstGeom prst="rect">
              <a:avLst/>
            </a:prstGeom>
            <a:noFill/>
          </p:spPr>
          <p:txBody>
            <a:bodyPr wrap="square" rtlCol="0">
              <a:spAutoFit/>
            </a:bodyPr>
            <a:lstStyle/>
            <a:p>
              <a:r>
                <a:rPr lang="en-US" sz="11500" dirty="0" smtClean="0">
                  <a:solidFill>
                    <a:schemeClr val="bg1"/>
                  </a:solidFill>
                </a:rPr>
                <a:t>1 0 1 0 1</a:t>
              </a:r>
              <a:endParaRPr lang="en-US" sz="11500" dirty="0">
                <a:solidFill>
                  <a:schemeClr val="bg1"/>
                </a:solidFill>
              </a:endParaRPr>
            </a:p>
          </p:txBody>
        </p:sp>
        <p:sp>
          <p:nvSpPr>
            <p:cNvPr id="28" name="TextBox 27"/>
            <p:cNvSpPr txBox="1"/>
            <p:nvPr/>
          </p:nvSpPr>
          <p:spPr>
            <a:xfrm>
              <a:off x="3408828" y="3213848"/>
              <a:ext cx="5601448" cy="1862048"/>
            </a:xfrm>
            <a:prstGeom prst="rect">
              <a:avLst/>
            </a:prstGeom>
            <a:noFill/>
          </p:spPr>
          <p:txBody>
            <a:bodyPr wrap="square" rtlCol="0">
              <a:spAutoFit/>
            </a:bodyPr>
            <a:lstStyle/>
            <a:p>
              <a:r>
                <a:rPr lang="en-US" sz="11500" dirty="0" smtClean="0">
                  <a:solidFill>
                    <a:schemeClr val="bg1"/>
                  </a:solidFill>
                </a:rPr>
                <a:t>1 1 0 1 0</a:t>
              </a:r>
              <a:endParaRPr lang="en-US" sz="11500" dirty="0">
                <a:solidFill>
                  <a:schemeClr val="bg1"/>
                </a:solidFill>
              </a:endParaRPr>
            </a:p>
          </p:txBody>
        </p:sp>
        <p:sp>
          <p:nvSpPr>
            <p:cNvPr id="12" name="TextBox 11"/>
            <p:cNvSpPr txBox="1"/>
            <p:nvPr/>
          </p:nvSpPr>
          <p:spPr>
            <a:xfrm>
              <a:off x="153248" y="2010704"/>
              <a:ext cx="3568700" cy="523220"/>
            </a:xfrm>
            <a:prstGeom prst="rect">
              <a:avLst/>
            </a:prstGeom>
            <a:noFill/>
          </p:spPr>
          <p:txBody>
            <a:bodyPr wrap="square" rtlCol="0">
              <a:spAutoFit/>
            </a:bodyPr>
            <a:lstStyle/>
            <a:p>
              <a:r>
                <a:rPr lang="en-US" sz="2800" dirty="0" smtClean="0">
                  <a:solidFill>
                    <a:srgbClr val="FFFFFF"/>
                  </a:solidFill>
                </a:rPr>
                <a:t>N1 local bloom filter: </a:t>
              </a:r>
              <a:endParaRPr lang="en-US" sz="2800" dirty="0">
                <a:solidFill>
                  <a:srgbClr val="FFFFFF"/>
                </a:solidFill>
              </a:endParaRPr>
            </a:p>
          </p:txBody>
        </p:sp>
        <p:sp>
          <p:nvSpPr>
            <p:cNvPr id="31" name="TextBox 30"/>
            <p:cNvSpPr txBox="1"/>
            <p:nvPr/>
          </p:nvSpPr>
          <p:spPr>
            <a:xfrm>
              <a:off x="405945" y="4057178"/>
              <a:ext cx="3568700" cy="523220"/>
            </a:xfrm>
            <a:prstGeom prst="rect">
              <a:avLst/>
            </a:prstGeom>
            <a:noFill/>
          </p:spPr>
          <p:txBody>
            <a:bodyPr wrap="square" rtlCol="0">
              <a:spAutoFit/>
            </a:bodyPr>
            <a:lstStyle/>
            <a:p>
              <a:r>
                <a:rPr lang="en-US" sz="2800" dirty="0" smtClean="0">
                  <a:solidFill>
                    <a:srgbClr val="FFFFFF"/>
                  </a:solidFill>
                </a:rPr>
                <a:t>Query: </a:t>
              </a:r>
              <a:endParaRPr lang="en-US" sz="2800" dirty="0">
                <a:solidFill>
                  <a:srgbClr val="FFFFFF"/>
                </a:solidFill>
              </a:endParaRPr>
            </a:p>
          </p:txBody>
        </p:sp>
        <p:sp>
          <p:nvSpPr>
            <p:cNvPr id="15" name="Rectangle 14"/>
            <p:cNvSpPr/>
            <p:nvPr/>
          </p:nvSpPr>
          <p:spPr>
            <a:xfrm>
              <a:off x="3377452" y="1278626"/>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80" name="Rectangle 79"/>
          <p:cNvSpPr/>
          <p:nvPr/>
        </p:nvSpPr>
        <p:spPr>
          <a:xfrm>
            <a:off x="4432300" y="2602215"/>
            <a:ext cx="1999612" cy="40389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smtClean="0"/>
              <a:t>Query: 11010</a:t>
            </a:r>
            <a:endParaRPr lang="en-US" sz="2400" b="1" dirty="0"/>
          </a:p>
        </p:txBody>
      </p:sp>
      <p:sp>
        <p:nvSpPr>
          <p:cNvPr id="81" name="Rectangle 80"/>
          <p:cNvSpPr/>
          <p:nvPr/>
        </p:nvSpPr>
        <p:spPr>
          <a:xfrm>
            <a:off x="7128116" y="2669510"/>
            <a:ext cx="1999612" cy="40389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b="1" dirty="0" smtClean="0"/>
              <a:t>Query: 11010</a:t>
            </a:r>
            <a:endParaRPr lang="en-US" sz="2400" b="1" dirty="0"/>
          </a:p>
        </p:txBody>
      </p:sp>
      <p:grpSp>
        <p:nvGrpSpPr>
          <p:cNvPr id="26" name="Group 25"/>
          <p:cNvGrpSpPr/>
          <p:nvPr/>
        </p:nvGrpSpPr>
        <p:grpSpPr>
          <a:xfrm>
            <a:off x="0" y="0"/>
            <a:ext cx="9144000" cy="6858000"/>
            <a:chOff x="2208040" y="646952"/>
            <a:chExt cx="9144000" cy="6858000"/>
          </a:xfrm>
        </p:grpSpPr>
        <p:grpSp>
          <p:nvGrpSpPr>
            <p:cNvPr id="38" name="Group 37"/>
            <p:cNvGrpSpPr/>
            <p:nvPr/>
          </p:nvGrpSpPr>
          <p:grpSpPr>
            <a:xfrm>
              <a:off x="2208040" y="646952"/>
              <a:ext cx="9144000" cy="6858000"/>
              <a:chOff x="0" y="-26188"/>
              <a:chExt cx="9144000" cy="6858000"/>
            </a:xfrm>
          </p:grpSpPr>
          <p:sp>
            <p:nvSpPr>
              <p:cNvPr id="39" name="Rectangle 38"/>
              <p:cNvSpPr/>
              <p:nvPr/>
            </p:nvSpPr>
            <p:spPr>
              <a:xfrm>
                <a:off x="0" y="-26188"/>
                <a:ext cx="9144000" cy="6858000"/>
              </a:xfrm>
              <a:prstGeom prst="rect">
                <a:avLst/>
              </a:prstGeom>
              <a:solidFill>
                <a:schemeClr val="tx1">
                  <a:lumMod val="95000"/>
                  <a:lumOff val="5000"/>
                  <a:alpha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TextBox 42"/>
              <p:cNvSpPr txBox="1"/>
              <p:nvPr/>
            </p:nvSpPr>
            <p:spPr>
              <a:xfrm>
                <a:off x="3377452" y="1145312"/>
                <a:ext cx="5232400" cy="1862048"/>
              </a:xfrm>
              <a:prstGeom prst="rect">
                <a:avLst/>
              </a:prstGeom>
              <a:noFill/>
            </p:spPr>
            <p:txBody>
              <a:bodyPr wrap="square" rtlCol="0">
                <a:spAutoFit/>
              </a:bodyPr>
              <a:lstStyle/>
              <a:p>
                <a:r>
                  <a:rPr lang="en-US" sz="11500" dirty="0" smtClean="0">
                    <a:solidFill>
                      <a:schemeClr val="bg1"/>
                    </a:solidFill>
                  </a:rPr>
                  <a:t>1 1 1 0 0</a:t>
                </a:r>
                <a:endParaRPr lang="en-US" sz="11500" dirty="0">
                  <a:solidFill>
                    <a:schemeClr val="bg1"/>
                  </a:solidFill>
                </a:endParaRPr>
              </a:p>
            </p:txBody>
          </p:sp>
          <p:sp>
            <p:nvSpPr>
              <p:cNvPr id="44" name="TextBox 43"/>
              <p:cNvSpPr txBox="1"/>
              <p:nvPr/>
            </p:nvSpPr>
            <p:spPr>
              <a:xfrm>
                <a:off x="3408828" y="3213848"/>
                <a:ext cx="5601448" cy="1862048"/>
              </a:xfrm>
              <a:prstGeom prst="rect">
                <a:avLst/>
              </a:prstGeom>
              <a:noFill/>
            </p:spPr>
            <p:txBody>
              <a:bodyPr wrap="square" rtlCol="0">
                <a:spAutoFit/>
              </a:bodyPr>
              <a:lstStyle/>
              <a:p>
                <a:r>
                  <a:rPr lang="en-US" sz="11500" dirty="0" smtClean="0">
                    <a:solidFill>
                      <a:schemeClr val="bg1"/>
                    </a:solidFill>
                  </a:rPr>
                  <a:t>1 1 0 1 0</a:t>
                </a:r>
                <a:endParaRPr lang="en-US" sz="11500" dirty="0">
                  <a:solidFill>
                    <a:schemeClr val="bg1"/>
                  </a:solidFill>
                </a:endParaRPr>
              </a:p>
            </p:txBody>
          </p:sp>
          <p:sp>
            <p:nvSpPr>
              <p:cNvPr id="45" name="TextBox 44"/>
              <p:cNvSpPr txBox="1"/>
              <p:nvPr/>
            </p:nvSpPr>
            <p:spPr>
              <a:xfrm>
                <a:off x="153248" y="2010704"/>
                <a:ext cx="3568700" cy="954107"/>
              </a:xfrm>
              <a:prstGeom prst="rect">
                <a:avLst/>
              </a:prstGeom>
              <a:noFill/>
            </p:spPr>
            <p:txBody>
              <a:bodyPr wrap="square" rtlCol="0">
                <a:spAutoFit/>
              </a:bodyPr>
              <a:lstStyle/>
              <a:p>
                <a:r>
                  <a:rPr lang="en-US" sz="2800" dirty="0" smtClean="0">
                    <a:solidFill>
                      <a:srgbClr val="FFFFFF"/>
                    </a:solidFill>
                  </a:rPr>
                  <a:t>N1 neighbor filter:</a:t>
                </a:r>
              </a:p>
              <a:p>
                <a:r>
                  <a:rPr lang="en-US" sz="2800" dirty="0" smtClean="0">
                    <a:solidFill>
                      <a:srgbClr val="FFFFFF"/>
                    </a:solidFill>
                  </a:rPr>
                  <a:t>(Depth 1) </a:t>
                </a:r>
                <a:endParaRPr lang="en-US" sz="2800" dirty="0">
                  <a:solidFill>
                    <a:srgbClr val="FFFFFF"/>
                  </a:solidFill>
                </a:endParaRPr>
              </a:p>
            </p:txBody>
          </p:sp>
          <p:sp>
            <p:nvSpPr>
              <p:cNvPr id="46" name="TextBox 45"/>
              <p:cNvSpPr txBox="1"/>
              <p:nvPr/>
            </p:nvSpPr>
            <p:spPr>
              <a:xfrm>
                <a:off x="405945" y="4057178"/>
                <a:ext cx="3568700" cy="523220"/>
              </a:xfrm>
              <a:prstGeom prst="rect">
                <a:avLst/>
              </a:prstGeom>
              <a:noFill/>
            </p:spPr>
            <p:txBody>
              <a:bodyPr wrap="square" rtlCol="0">
                <a:spAutoFit/>
              </a:bodyPr>
              <a:lstStyle/>
              <a:p>
                <a:r>
                  <a:rPr lang="en-US" sz="2800" dirty="0" smtClean="0">
                    <a:solidFill>
                      <a:srgbClr val="FFFFFF"/>
                    </a:solidFill>
                  </a:rPr>
                  <a:t>Query: </a:t>
                </a:r>
                <a:endParaRPr lang="en-US" sz="2800" dirty="0">
                  <a:solidFill>
                    <a:srgbClr val="FFFFFF"/>
                  </a:solidFill>
                </a:endParaRPr>
              </a:p>
            </p:txBody>
          </p:sp>
          <p:sp>
            <p:nvSpPr>
              <p:cNvPr id="47" name="Rectangle 46"/>
              <p:cNvSpPr/>
              <p:nvPr/>
            </p:nvSpPr>
            <p:spPr>
              <a:xfrm>
                <a:off x="3377452" y="1278626"/>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8" name="Rectangle 47"/>
            <p:cNvSpPr/>
            <p:nvPr/>
          </p:nvSpPr>
          <p:spPr>
            <a:xfrm>
              <a:off x="6654402" y="1947038"/>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0" y="-710"/>
            <a:ext cx="9144000" cy="6858000"/>
            <a:chOff x="2360440" y="799352"/>
            <a:chExt cx="9144000" cy="6858000"/>
          </a:xfrm>
        </p:grpSpPr>
        <p:grpSp>
          <p:nvGrpSpPr>
            <p:cNvPr id="49" name="Group 48"/>
            <p:cNvGrpSpPr/>
            <p:nvPr/>
          </p:nvGrpSpPr>
          <p:grpSpPr>
            <a:xfrm>
              <a:off x="2360440" y="799352"/>
              <a:ext cx="9144000" cy="6858000"/>
              <a:chOff x="0" y="-26188"/>
              <a:chExt cx="9144000" cy="6858000"/>
            </a:xfrm>
          </p:grpSpPr>
          <p:sp>
            <p:nvSpPr>
              <p:cNvPr id="50" name="Rectangle 49"/>
              <p:cNvSpPr/>
              <p:nvPr/>
            </p:nvSpPr>
            <p:spPr>
              <a:xfrm>
                <a:off x="0" y="-26188"/>
                <a:ext cx="9144000" cy="6858000"/>
              </a:xfrm>
              <a:prstGeom prst="rect">
                <a:avLst/>
              </a:prstGeom>
              <a:solidFill>
                <a:schemeClr val="tx1">
                  <a:lumMod val="95000"/>
                  <a:lumOff val="5000"/>
                  <a:alpha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TextBox 50"/>
              <p:cNvSpPr txBox="1"/>
              <p:nvPr/>
            </p:nvSpPr>
            <p:spPr>
              <a:xfrm>
                <a:off x="3377452" y="1145312"/>
                <a:ext cx="5232400" cy="1862048"/>
              </a:xfrm>
              <a:prstGeom prst="rect">
                <a:avLst/>
              </a:prstGeom>
              <a:noFill/>
            </p:spPr>
            <p:txBody>
              <a:bodyPr wrap="square" rtlCol="0">
                <a:spAutoFit/>
              </a:bodyPr>
              <a:lstStyle/>
              <a:p>
                <a:r>
                  <a:rPr lang="en-US" sz="11500" dirty="0" smtClean="0">
                    <a:solidFill>
                      <a:schemeClr val="bg1"/>
                    </a:solidFill>
                  </a:rPr>
                  <a:t>1 1 0 </a:t>
                </a:r>
                <a:r>
                  <a:rPr lang="en-US" sz="11500" dirty="0">
                    <a:solidFill>
                      <a:schemeClr val="bg1"/>
                    </a:solidFill>
                  </a:rPr>
                  <a:t>1</a:t>
                </a:r>
                <a:r>
                  <a:rPr lang="en-US" sz="11500" dirty="0" smtClean="0">
                    <a:solidFill>
                      <a:schemeClr val="bg1"/>
                    </a:solidFill>
                  </a:rPr>
                  <a:t> </a:t>
                </a:r>
                <a:r>
                  <a:rPr lang="en-US" sz="11500" dirty="0">
                    <a:solidFill>
                      <a:schemeClr val="bg1"/>
                    </a:solidFill>
                  </a:rPr>
                  <a:t>1</a:t>
                </a:r>
              </a:p>
            </p:txBody>
          </p:sp>
          <p:sp>
            <p:nvSpPr>
              <p:cNvPr id="52" name="TextBox 51"/>
              <p:cNvSpPr txBox="1"/>
              <p:nvPr/>
            </p:nvSpPr>
            <p:spPr>
              <a:xfrm>
                <a:off x="3408828" y="3213848"/>
                <a:ext cx="5601448" cy="1862048"/>
              </a:xfrm>
              <a:prstGeom prst="rect">
                <a:avLst/>
              </a:prstGeom>
              <a:noFill/>
            </p:spPr>
            <p:txBody>
              <a:bodyPr wrap="square" rtlCol="0">
                <a:spAutoFit/>
              </a:bodyPr>
              <a:lstStyle/>
              <a:p>
                <a:r>
                  <a:rPr lang="en-US" sz="11500" dirty="0" smtClean="0">
                    <a:solidFill>
                      <a:schemeClr val="bg1"/>
                    </a:solidFill>
                  </a:rPr>
                  <a:t>1 1 0 1 0</a:t>
                </a:r>
                <a:endParaRPr lang="en-US" sz="11500" dirty="0">
                  <a:solidFill>
                    <a:schemeClr val="bg1"/>
                  </a:solidFill>
                </a:endParaRPr>
              </a:p>
            </p:txBody>
          </p:sp>
          <p:sp>
            <p:nvSpPr>
              <p:cNvPr id="53" name="TextBox 52"/>
              <p:cNvSpPr txBox="1"/>
              <p:nvPr/>
            </p:nvSpPr>
            <p:spPr>
              <a:xfrm>
                <a:off x="153248" y="2010704"/>
                <a:ext cx="3568700" cy="954107"/>
              </a:xfrm>
              <a:prstGeom prst="rect">
                <a:avLst/>
              </a:prstGeom>
              <a:noFill/>
            </p:spPr>
            <p:txBody>
              <a:bodyPr wrap="square" rtlCol="0">
                <a:spAutoFit/>
              </a:bodyPr>
              <a:lstStyle/>
              <a:p>
                <a:r>
                  <a:rPr lang="en-US" sz="2800" dirty="0" smtClean="0">
                    <a:solidFill>
                      <a:srgbClr val="FFFFFF"/>
                    </a:solidFill>
                  </a:rPr>
                  <a:t>N1 neighbor filter:</a:t>
                </a:r>
              </a:p>
              <a:p>
                <a:r>
                  <a:rPr lang="en-US" sz="2800" dirty="0" smtClean="0">
                    <a:solidFill>
                      <a:srgbClr val="FFFFFF"/>
                    </a:solidFill>
                  </a:rPr>
                  <a:t>(Depth 2) </a:t>
                </a:r>
                <a:endParaRPr lang="en-US" sz="2800" dirty="0">
                  <a:solidFill>
                    <a:srgbClr val="FFFFFF"/>
                  </a:solidFill>
                </a:endParaRPr>
              </a:p>
            </p:txBody>
          </p:sp>
          <p:sp>
            <p:nvSpPr>
              <p:cNvPr id="54" name="TextBox 53"/>
              <p:cNvSpPr txBox="1"/>
              <p:nvPr/>
            </p:nvSpPr>
            <p:spPr>
              <a:xfrm>
                <a:off x="405945" y="4057178"/>
                <a:ext cx="3568700" cy="523220"/>
              </a:xfrm>
              <a:prstGeom prst="rect">
                <a:avLst/>
              </a:prstGeom>
              <a:noFill/>
            </p:spPr>
            <p:txBody>
              <a:bodyPr wrap="square" rtlCol="0">
                <a:spAutoFit/>
              </a:bodyPr>
              <a:lstStyle/>
              <a:p>
                <a:r>
                  <a:rPr lang="en-US" sz="2800" dirty="0" smtClean="0">
                    <a:solidFill>
                      <a:srgbClr val="FFFFFF"/>
                    </a:solidFill>
                  </a:rPr>
                  <a:t>Query: </a:t>
                </a:r>
                <a:endParaRPr lang="en-US" sz="2800" dirty="0">
                  <a:solidFill>
                    <a:srgbClr val="FFFFFF"/>
                  </a:solidFill>
                </a:endParaRPr>
              </a:p>
            </p:txBody>
          </p:sp>
          <p:sp>
            <p:nvSpPr>
              <p:cNvPr id="55" name="Rectangle 54"/>
              <p:cNvSpPr/>
              <p:nvPr/>
            </p:nvSpPr>
            <p:spPr>
              <a:xfrm>
                <a:off x="3377452" y="1278626"/>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6" name="Rectangle 55"/>
            <p:cNvSpPr/>
            <p:nvPr/>
          </p:nvSpPr>
          <p:spPr>
            <a:xfrm>
              <a:off x="9010276" y="2112392"/>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6833613" y="2097218"/>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58" name="Group 57"/>
          <p:cNvGrpSpPr/>
          <p:nvPr/>
        </p:nvGrpSpPr>
        <p:grpSpPr>
          <a:xfrm>
            <a:off x="0" y="0"/>
            <a:ext cx="9144000" cy="6858000"/>
            <a:chOff x="2360440" y="799352"/>
            <a:chExt cx="9144000" cy="6858000"/>
          </a:xfrm>
        </p:grpSpPr>
        <p:grpSp>
          <p:nvGrpSpPr>
            <p:cNvPr id="59" name="Group 58"/>
            <p:cNvGrpSpPr/>
            <p:nvPr/>
          </p:nvGrpSpPr>
          <p:grpSpPr>
            <a:xfrm>
              <a:off x="2360440" y="799352"/>
              <a:ext cx="9144000" cy="6858000"/>
              <a:chOff x="0" y="-26188"/>
              <a:chExt cx="9144000" cy="6858000"/>
            </a:xfrm>
          </p:grpSpPr>
          <p:sp>
            <p:nvSpPr>
              <p:cNvPr id="62" name="Rectangle 61"/>
              <p:cNvSpPr/>
              <p:nvPr/>
            </p:nvSpPr>
            <p:spPr>
              <a:xfrm>
                <a:off x="0" y="-26188"/>
                <a:ext cx="9144000" cy="6858000"/>
              </a:xfrm>
              <a:prstGeom prst="rect">
                <a:avLst/>
              </a:prstGeom>
              <a:solidFill>
                <a:schemeClr val="tx1">
                  <a:lumMod val="95000"/>
                  <a:lumOff val="5000"/>
                  <a:alpha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TextBox 62"/>
              <p:cNvSpPr txBox="1"/>
              <p:nvPr/>
            </p:nvSpPr>
            <p:spPr>
              <a:xfrm>
                <a:off x="3377452" y="1145312"/>
                <a:ext cx="5232400" cy="1862048"/>
              </a:xfrm>
              <a:prstGeom prst="rect">
                <a:avLst/>
              </a:prstGeom>
              <a:noFill/>
            </p:spPr>
            <p:txBody>
              <a:bodyPr wrap="square" rtlCol="0">
                <a:spAutoFit/>
              </a:bodyPr>
              <a:lstStyle/>
              <a:p>
                <a:r>
                  <a:rPr lang="en-US" sz="11500" dirty="0" smtClean="0">
                    <a:solidFill>
                      <a:schemeClr val="bg1"/>
                    </a:solidFill>
                  </a:rPr>
                  <a:t>1 1 1 0 0</a:t>
                </a:r>
                <a:endParaRPr lang="en-US" sz="11500" dirty="0">
                  <a:solidFill>
                    <a:schemeClr val="bg1"/>
                  </a:solidFill>
                </a:endParaRPr>
              </a:p>
            </p:txBody>
          </p:sp>
          <p:sp>
            <p:nvSpPr>
              <p:cNvPr id="64" name="TextBox 63"/>
              <p:cNvSpPr txBox="1"/>
              <p:nvPr/>
            </p:nvSpPr>
            <p:spPr>
              <a:xfrm>
                <a:off x="3408828" y="3213848"/>
                <a:ext cx="5601448" cy="1862048"/>
              </a:xfrm>
              <a:prstGeom prst="rect">
                <a:avLst/>
              </a:prstGeom>
              <a:noFill/>
            </p:spPr>
            <p:txBody>
              <a:bodyPr wrap="square" rtlCol="0">
                <a:spAutoFit/>
              </a:bodyPr>
              <a:lstStyle/>
              <a:p>
                <a:r>
                  <a:rPr lang="en-US" sz="11500" dirty="0" smtClean="0">
                    <a:solidFill>
                      <a:schemeClr val="bg1"/>
                    </a:solidFill>
                  </a:rPr>
                  <a:t>1 1 0 1 0</a:t>
                </a:r>
                <a:endParaRPr lang="en-US" sz="11500" dirty="0">
                  <a:solidFill>
                    <a:schemeClr val="bg1"/>
                  </a:solidFill>
                </a:endParaRPr>
              </a:p>
            </p:txBody>
          </p:sp>
          <p:sp>
            <p:nvSpPr>
              <p:cNvPr id="65" name="TextBox 64"/>
              <p:cNvSpPr txBox="1"/>
              <p:nvPr/>
            </p:nvSpPr>
            <p:spPr>
              <a:xfrm>
                <a:off x="153248" y="2010704"/>
                <a:ext cx="3568700" cy="523220"/>
              </a:xfrm>
              <a:prstGeom prst="rect">
                <a:avLst/>
              </a:prstGeom>
              <a:noFill/>
            </p:spPr>
            <p:txBody>
              <a:bodyPr wrap="square" rtlCol="0">
                <a:spAutoFit/>
              </a:bodyPr>
              <a:lstStyle/>
              <a:p>
                <a:r>
                  <a:rPr lang="en-US" sz="2800" dirty="0" smtClean="0">
                    <a:solidFill>
                      <a:srgbClr val="FFFFFF"/>
                    </a:solidFill>
                  </a:rPr>
                  <a:t>N2 local bloom filter:</a:t>
                </a:r>
              </a:p>
            </p:txBody>
          </p:sp>
          <p:sp>
            <p:nvSpPr>
              <p:cNvPr id="66" name="TextBox 65"/>
              <p:cNvSpPr txBox="1"/>
              <p:nvPr/>
            </p:nvSpPr>
            <p:spPr>
              <a:xfrm>
                <a:off x="405945" y="4057178"/>
                <a:ext cx="3568700" cy="523220"/>
              </a:xfrm>
              <a:prstGeom prst="rect">
                <a:avLst/>
              </a:prstGeom>
              <a:noFill/>
            </p:spPr>
            <p:txBody>
              <a:bodyPr wrap="square" rtlCol="0">
                <a:spAutoFit/>
              </a:bodyPr>
              <a:lstStyle/>
              <a:p>
                <a:r>
                  <a:rPr lang="en-US" sz="2800" dirty="0" smtClean="0">
                    <a:solidFill>
                      <a:srgbClr val="FFFFFF"/>
                    </a:solidFill>
                  </a:rPr>
                  <a:t>Query: </a:t>
                </a:r>
                <a:endParaRPr lang="en-US" sz="2800" dirty="0">
                  <a:solidFill>
                    <a:srgbClr val="FFFFFF"/>
                  </a:solidFill>
                </a:endParaRPr>
              </a:p>
            </p:txBody>
          </p:sp>
          <p:sp>
            <p:nvSpPr>
              <p:cNvPr id="67" name="Rectangle 66"/>
              <p:cNvSpPr/>
              <p:nvPr/>
            </p:nvSpPr>
            <p:spPr>
              <a:xfrm>
                <a:off x="3377452" y="1278626"/>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61" name="Rectangle 60"/>
            <p:cNvSpPr/>
            <p:nvPr/>
          </p:nvSpPr>
          <p:spPr>
            <a:xfrm>
              <a:off x="6833613" y="2097218"/>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68" name="Group 67"/>
          <p:cNvGrpSpPr/>
          <p:nvPr/>
        </p:nvGrpSpPr>
        <p:grpSpPr>
          <a:xfrm>
            <a:off x="0" y="0"/>
            <a:ext cx="9144000" cy="6858000"/>
            <a:chOff x="2360440" y="799352"/>
            <a:chExt cx="9144000" cy="6858000"/>
          </a:xfrm>
        </p:grpSpPr>
        <p:grpSp>
          <p:nvGrpSpPr>
            <p:cNvPr id="69" name="Group 68"/>
            <p:cNvGrpSpPr/>
            <p:nvPr/>
          </p:nvGrpSpPr>
          <p:grpSpPr>
            <a:xfrm>
              <a:off x="2360440" y="799352"/>
              <a:ext cx="9144000" cy="6858000"/>
              <a:chOff x="0" y="-26188"/>
              <a:chExt cx="9144000" cy="6858000"/>
            </a:xfrm>
          </p:grpSpPr>
          <p:sp>
            <p:nvSpPr>
              <p:cNvPr id="72" name="Rectangle 71"/>
              <p:cNvSpPr/>
              <p:nvPr/>
            </p:nvSpPr>
            <p:spPr>
              <a:xfrm>
                <a:off x="0" y="-26188"/>
                <a:ext cx="9144000" cy="6858000"/>
              </a:xfrm>
              <a:prstGeom prst="rect">
                <a:avLst/>
              </a:prstGeom>
              <a:solidFill>
                <a:schemeClr val="tx1">
                  <a:lumMod val="95000"/>
                  <a:lumOff val="5000"/>
                  <a:alpha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3" name="TextBox 72"/>
              <p:cNvSpPr txBox="1"/>
              <p:nvPr/>
            </p:nvSpPr>
            <p:spPr>
              <a:xfrm>
                <a:off x="3377452" y="1145312"/>
                <a:ext cx="5232400" cy="1862048"/>
              </a:xfrm>
              <a:prstGeom prst="rect">
                <a:avLst/>
              </a:prstGeom>
              <a:noFill/>
            </p:spPr>
            <p:txBody>
              <a:bodyPr wrap="square" rtlCol="0">
                <a:spAutoFit/>
              </a:bodyPr>
              <a:lstStyle/>
              <a:p>
                <a:r>
                  <a:rPr lang="en-US" sz="11500" dirty="0" smtClean="0">
                    <a:solidFill>
                      <a:schemeClr val="bg1"/>
                    </a:solidFill>
                  </a:rPr>
                  <a:t>1 1 0 </a:t>
                </a:r>
                <a:r>
                  <a:rPr lang="en-US" sz="11500" dirty="0">
                    <a:solidFill>
                      <a:schemeClr val="bg1"/>
                    </a:solidFill>
                  </a:rPr>
                  <a:t>1</a:t>
                </a:r>
                <a:r>
                  <a:rPr lang="en-US" sz="11500" dirty="0" smtClean="0">
                    <a:solidFill>
                      <a:schemeClr val="bg1"/>
                    </a:solidFill>
                  </a:rPr>
                  <a:t> 0</a:t>
                </a:r>
                <a:endParaRPr lang="en-US" sz="11500" dirty="0">
                  <a:solidFill>
                    <a:schemeClr val="bg1"/>
                  </a:solidFill>
                </a:endParaRPr>
              </a:p>
            </p:txBody>
          </p:sp>
          <p:sp>
            <p:nvSpPr>
              <p:cNvPr id="74" name="TextBox 73"/>
              <p:cNvSpPr txBox="1"/>
              <p:nvPr/>
            </p:nvSpPr>
            <p:spPr>
              <a:xfrm>
                <a:off x="3408828" y="3213848"/>
                <a:ext cx="5601448" cy="1862048"/>
              </a:xfrm>
              <a:prstGeom prst="rect">
                <a:avLst/>
              </a:prstGeom>
              <a:noFill/>
            </p:spPr>
            <p:txBody>
              <a:bodyPr wrap="square" rtlCol="0">
                <a:spAutoFit/>
              </a:bodyPr>
              <a:lstStyle/>
              <a:p>
                <a:r>
                  <a:rPr lang="en-US" sz="11500" dirty="0" smtClean="0">
                    <a:solidFill>
                      <a:schemeClr val="bg1"/>
                    </a:solidFill>
                  </a:rPr>
                  <a:t>1 1 0 1 0</a:t>
                </a:r>
                <a:endParaRPr lang="en-US" sz="11500" dirty="0">
                  <a:solidFill>
                    <a:schemeClr val="bg1"/>
                  </a:solidFill>
                </a:endParaRPr>
              </a:p>
            </p:txBody>
          </p:sp>
          <p:sp>
            <p:nvSpPr>
              <p:cNvPr id="75" name="TextBox 74"/>
              <p:cNvSpPr txBox="1"/>
              <p:nvPr/>
            </p:nvSpPr>
            <p:spPr>
              <a:xfrm>
                <a:off x="153248" y="2010704"/>
                <a:ext cx="3568700" cy="523220"/>
              </a:xfrm>
              <a:prstGeom prst="rect">
                <a:avLst/>
              </a:prstGeom>
              <a:noFill/>
            </p:spPr>
            <p:txBody>
              <a:bodyPr wrap="square" rtlCol="0">
                <a:spAutoFit/>
              </a:bodyPr>
              <a:lstStyle/>
              <a:p>
                <a:r>
                  <a:rPr lang="en-US" sz="2800" dirty="0" smtClean="0">
                    <a:solidFill>
                      <a:srgbClr val="FFFFFF"/>
                    </a:solidFill>
                  </a:rPr>
                  <a:t>N2 neighbor filter:</a:t>
                </a:r>
              </a:p>
            </p:txBody>
          </p:sp>
          <p:sp>
            <p:nvSpPr>
              <p:cNvPr id="76" name="TextBox 75"/>
              <p:cNvSpPr txBox="1"/>
              <p:nvPr/>
            </p:nvSpPr>
            <p:spPr>
              <a:xfrm>
                <a:off x="405945" y="4057178"/>
                <a:ext cx="3568700" cy="523220"/>
              </a:xfrm>
              <a:prstGeom prst="rect">
                <a:avLst/>
              </a:prstGeom>
              <a:noFill/>
            </p:spPr>
            <p:txBody>
              <a:bodyPr wrap="square" rtlCol="0">
                <a:spAutoFit/>
              </a:bodyPr>
              <a:lstStyle/>
              <a:p>
                <a:r>
                  <a:rPr lang="en-US" sz="2800" dirty="0" smtClean="0">
                    <a:solidFill>
                      <a:srgbClr val="FFFFFF"/>
                    </a:solidFill>
                  </a:rPr>
                  <a:t>Query: </a:t>
                </a:r>
                <a:endParaRPr lang="en-US" sz="2800" dirty="0">
                  <a:solidFill>
                    <a:srgbClr val="FFFFFF"/>
                  </a:solidFill>
                </a:endParaRPr>
              </a:p>
            </p:txBody>
          </p:sp>
          <p:sp>
            <p:nvSpPr>
              <p:cNvPr id="77" name="Rectangle 76"/>
              <p:cNvSpPr/>
              <p:nvPr/>
            </p:nvSpPr>
            <p:spPr>
              <a:xfrm>
                <a:off x="3377452" y="1278626"/>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0" name="Rectangle 69"/>
            <p:cNvSpPr/>
            <p:nvPr/>
          </p:nvSpPr>
          <p:spPr>
            <a:xfrm>
              <a:off x="9010276" y="2112392"/>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Rectangle 70"/>
            <p:cNvSpPr/>
            <p:nvPr/>
          </p:nvSpPr>
          <p:spPr>
            <a:xfrm>
              <a:off x="6833613" y="2097218"/>
              <a:ext cx="943321" cy="3805775"/>
            </a:xfrm>
            <a:prstGeom prst="rect">
              <a:avLst/>
            </a:prstGeom>
            <a:noFill/>
            <a:ln w="762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8" name="Title 1"/>
          <p:cNvSpPr>
            <a:spLocks noGrp="1"/>
          </p:cNvSpPr>
          <p:nvPr>
            <p:ph type="title"/>
          </p:nvPr>
        </p:nvSpPr>
        <p:spPr>
          <a:xfrm>
            <a:off x="457200" y="274638"/>
            <a:ext cx="8229600" cy="1143000"/>
          </a:xfrm>
        </p:spPr>
        <p:txBody>
          <a:bodyPr>
            <a:normAutofit/>
          </a:bodyPr>
          <a:lstStyle/>
          <a:p>
            <a:pPr algn="l"/>
            <a:r>
              <a:rPr lang="en-US" sz="3600" dirty="0" err="1"/>
              <a:t>OceanStore</a:t>
            </a:r>
            <a:r>
              <a:rPr lang="en-US" sz="3600" dirty="0"/>
              <a:t>: </a:t>
            </a:r>
            <a:r>
              <a:rPr lang="en-US" sz="3600" dirty="0" smtClean="0"/>
              <a:t>Probabilistic Query Example </a:t>
            </a:r>
            <a:endParaRPr lang="en-US" sz="3600" dirty="0"/>
          </a:p>
        </p:txBody>
      </p:sp>
    </p:spTree>
    <p:extLst>
      <p:ext uri="{BB962C8B-B14F-4D97-AF65-F5344CB8AC3E}">
        <p14:creationId xmlns:p14="http://schemas.microsoft.com/office/powerpoint/2010/main" val="355964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21"/>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26"/>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58"/>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nodeType="clickEffect">
                                  <p:stCondLst>
                                    <p:cond delay="0"/>
                                  </p:stCondLst>
                                  <p:childTnLst>
                                    <p:set>
                                      <p:cBhvr>
                                        <p:cTn id="50" dur="1" fill="hold">
                                          <p:stCondLst>
                                            <p:cond delay="0"/>
                                          </p:stCondLst>
                                        </p:cTn>
                                        <p:tgtEl>
                                          <p:spTgt spid="68"/>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2" nodeType="clickEffect">
                                  <p:stCondLst>
                                    <p:cond delay="0"/>
                                  </p:stCondLst>
                                  <p:childTnLst>
                                    <p:set>
                                      <p:cBhvr>
                                        <p:cTn id="54" dur="1" fill="hold">
                                          <p:stCondLst>
                                            <p:cond delay="0"/>
                                          </p:stCondLst>
                                        </p:cTn>
                                        <p:tgtEl>
                                          <p:spTgt spid="80"/>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0" grpId="1" animBg="1"/>
      <p:bldP spid="80" grpId="2" animBg="1"/>
      <p:bldP spid="8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effectLst/>
              </a:rPr>
              <a:t>Global deterministic algorith</a:t>
            </a:r>
            <a:r>
              <a:rPr lang="en-US" dirty="0" smtClean="0"/>
              <a:t>m</a:t>
            </a:r>
            <a:endParaRPr lang="en-US" dirty="0"/>
          </a:p>
        </p:txBody>
      </p:sp>
      <p:sp>
        <p:nvSpPr>
          <p:cNvPr id="3" name="Content Placeholder 2"/>
          <p:cNvSpPr>
            <a:spLocks noGrp="1"/>
          </p:cNvSpPr>
          <p:nvPr>
            <p:ph idx="1"/>
          </p:nvPr>
        </p:nvSpPr>
        <p:spPr>
          <a:xfrm>
            <a:off x="129168" y="1600200"/>
            <a:ext cx="8977158" cy="4525963"/>
          </a:xfrm>
        </p:spPr>
        <p:txBody>
          <a:bodyPr>
            <a:normAutofit fontScale="92500" lnSpcReduction="10000"/>
          </a:bodyPr>
          <a:lstStyle/>
          <a:p>
            <a:r>
              <a:rPr lang="en-US" dirty="0" smtClean="0"/>
              <a:t>The global algorithm is used when the probabilistic algorithm fails. </a:t>
            </a:r>
          </a:p>
          <a:p>
            <a:endParaRPr lang="en-US" dirty="0"/>
          </a:p>
          <a:p>
            <a:r>
              <a:rPr lang="en-US" dirty="0"/>
              <a:t>A variation on </a:t>
            </a:r>
            <a:r>
              <a:rPr lang="en-US" dirty="0" err="1"/>
              <a:t>Plaxton</a:t>
            </a:r>
            <a:r>
              <a:rPr lang="en-US" dirty="0"/>
              <a:t> randomized hierarchical distributed data structure </a:t>
            </a:r>
            <a:endParaRPr lang="en-US" dirty="0" smtClean="0">
              <a:effectLst/>
            </a:endParaRPr>
          </a:p>
          <a:p>
            <a:pPr lvl="1"/>
            <a:r>
              <a:rPr lang="en-US" dirty="0" smtClean="0"/>
              <a:t>Every server in the system is assigned a random node-ID.</a:t>
            </a:r>
          </a:p>
          <a:p>
            <a:pPr lvl="1"/>
            <a:r>
              <a:rPr lang="en-US" dirty="0" smtClean="0"/>
              <a:t>These node-IDs are then used to construct a mesh of neighboring links. </a:t>
            </a:r>
          </a:p>
          <a:p>
            <a:pPr lvl="1"/>
            <a:r>
              <a:rPr lang="en-US" dirty="0" smtClean="0"/>
              <a:t>Each link is labeled with a level number that denotes the stage of routing that uses this link. </a:t>
            </a:r>
            <a:endParaRPr lang="en-US" dirty="0"/>
          </a:p>
        </p:txBody>
      </p:sp>
    </p:spTree>
    <p:extLst>
      <p:ext uri="{BB962C8B-B14F-4D97-AF65-F5344CB8AC3E}">
        <p14:creationId xmlns:p14="http://schemas.microsoft.com/office/powerpoint/2010/main" val="30731695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effectLst/>
              </a:rPr>
              <a:t>Global deterministic algorith</a:t>
            </a:r>
            <a:r>
              <a:rPr lang="en-US" sz="3600" dirty="0" smtClean="0"/>
              <a:t>m - Example</a:t>
            </a:r>
            <a:endParaRPr lang="en-US" sz="3600" dirty="0"/>
          </a:p>
        </p:txBody>
      </p:sp>
      <p:pic>
        <p:nvPicPr>
          <p:cNvPr id="5" name="Picture 4" descr="스크린샷 2014-04-27 오후 8.53.2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5809" y="1641875"/>
            <a:ext cx="6057900" cy="4292600"/>
          </a:xfrm>
          <a:prstGeom prst="rect">
            <a:avLst/>
          </a:prstGeom>
        </p:spPr>
      </p:pic>
      <p:sp>
        <p:nvSpPr>
          <p:cNvPr id="6" name="Rectangle 5"/>
          <p:cNvSpPr/>
          <p:nvPr/>
        </p:nvSpPr>
        <p:spPr>
          <a:xfrm>
            <a:off x="3167442" y="1884932"/>
            <a:ext cx="168698" cy="307933"/>
          </a:xfrm>
          <a:prstGeom prst="rect">
            <a:avLst/>
          </a:prstGeom>
          <a:noFill/>
          <a:ln w="381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365792" y="3094629"/>
            <a:ext cx="235060" cy="307933"/>
          </a:xfrm>
          <a:prstGeom prst="rect">
            <a:avLst/>
          </a:prstGeom>
          <a:noFill/>
          <a:ln w="381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2688343" y="4608126"/>
            <a:ext cx="313576" cy="307933"/>
          </a:xfrm>
          <a:prstGeom prst="rect">
            <a:avLst/>
          </a:prstGeom>
          <a:noFill/>
          <a:ln w="381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609079" y="4177189"/>
            <a:ext cx="568318" cy="307933"/>
          </a:xfrm>
          <a:prstGeom prst="rect">
            <a:avLst/>
          </a:prstGeom>
          <a:noFill/>
          <a:ln w="38100" cmpd="sng">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594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Update Model</a:t>
            </a:r>
            <a:endParaRPr lang="ko-KR" altLang="en-US" dirty="0"/>
          </a:p>
        </p:txBody>
      </p:sp>
      <p:sp>
        <p:nvSpPr>
          <p:cNvPr id="3" name="내용 개체 틀 2"/>
          <p:cNvSpPr>
            <a:spLocks noGrp="1"/>
          </p:cNvSpPr>
          <p:nvPr>
            <p:ph idx="1"/>
          </p:nvPr>
        </p:nvSpPr>
        <p:spPr/>
        <p:txBody>
          <a:bodyPr>
            <a:normAutofit fontScale="92500" lnSpcReduction="20000"/>
          </a:bodyPr>
          <a:lstStyle/>
          <a:p>
            <a:r>
              <a:rPr lang="en-US" altLang="ko-KR" dirty="0" smtClean="0"/>
              <a:t>Strategy: Conflict resolution, adopted </a:t>
            </a:r>
            <a:r>
              <a:rPr lang="en-US" altLang="ko-KR" dirty="0"/>
              <a:t>from Bayou </a:t>
            </a:r>
            <a:r>
              <a:rPr lang="en-US" altLang="ko-KR" dirty="0" smtClean="0"/>
              <a:t>system</a:t>
            </a:r>
          </a:p>
          <a:p>
            <a:pPr lvl="1"/>
            <a:r>
              <a:rPr lang="en-US" altLang="ko-KR" dirty="0" smtClean="0"/>
              <a:t>Dividing by blocks</a:t>
            </a:r>
          </a:p>
          <a:p>
            <a:pPr lvl="1"/>
            <a:r>
              <a:rPr lang="en-US" altLang="ko-KR" dirty="0" smtClean="0"/>
              <a:t>Updating the modified block</a:t>
            </a:r>
          </a:p>
          <a:p>
            <a:pPr lvl="1"/>
            <a:r>
              <a:rPr lang="en-US" altLang="ko-KR" dirty="0" err="1" smtClean="0"/>
              <a:t>Commiting</a:t>
            </a:r>
            <a:r>
              <a:rPr lang="en-US" altLang="ko-KR" dirty="0" smtClean="0"/>
              <a:t> the modified block</a:t>
            </a:r>
          </a:p>
          <a:p>
            <a:pPr marL="342900" lvl="1" indent="0">
              <a:buNone/>
            </a:pPr>
            <a:r>
              <a:rPr lang="en-US" altLang="ko-KR" dirty="0" smtClean="0"/>
              <a:t>  (Example: conflict resolution in SVN, </a:t>
            </a:r>
            <a:r>
              <a:rPr lang="en-US" altLang="ko-KR" dirty="0" err="1" smtClean="0"/>
              <a:t>Git</a:t>
            </a:r>
            <a:r>
              <a:rPr lang="en-US" altLang="ko-KR" dirty="0" smtClean="0"/>
              <a:t>)</a:t>
            </a:r>
          </a:p>
          <a:p>
            <a:r>
              <a:rPr lang="en-US" altLang="ko-KR" dirty="0" smtClean="0"/>
              <a:t>Synchronization Problem with Conflict resolution</a:t>
            </a:r>
          </a:p>
          <a:p>
            <a:pPr lvl="1"/>
            <a:r>
              <a:rPr lang="en-US" altLang="ko-KR" dirty="0" smtClean="0"/>
              <a:t>Untrusted Infrastructure</a:t>
            </a:r>
          </a:p>
          <a:p>
            <a:pPr marL="685800" lvl="2" indent="0">
              <a:buNone/>
            </a:pPr>
            <a:r>
              <a:rPr lang="en-US" altLang="ko-KR" dirty="0" smtClean="0"/>
              <a:t>Which server is responsible to update the modified data?</a:t>
            </a:r>
          </a:p>
          <a:p>
            <a:pPr lvl="1"/>
            <a:r>
              <a:rPr lang="en-US" altLang="ko-KR" dirty="0" smtClean="0"/>
              <a:t>Encrypted Data</a:t>
            </a:r>
          </a:p>
          <a:p>
            <a:pPr marL="685800" lvl="2" indent="0">
              <a:buNone/>
            </a:pPr>
            <a:r>
              <a:rPr lang="en-US" altLang="ko-KR" dirty="0" smtClean="0"/>
              <a:t>How conflict resolution is implemented with encrypted data?</a:t>
            </a:r>
          </a:p>
        </p:txBody>
      </p:sp>
    </p:spTree>
    <p:extLst>
      <p:ext uri="{BB962C8B-B14F-4D97-AF65-F5344CB8AC3E}">
        <p14:creationId xmlns:p14="http://schemas.microsoft.com/office/powerpoint/2010/main" val="31333828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File Operations</a:t>
            </a:r>
            <a:endParaRPr lang="ko-KR" altLang="en-US" dirty="0"/>
          </a:p>
        </p:txBody>
      </p:sp>
      <p:sp>
        <p:nvSpPr>
          <p:cNvPr id="3" name="내용 개체 틀 2"/>
          <p:cNvSpPr>
            <a:spLocks noGrp="1"/>
          </p:cNvSpPr>
          <p:nvPr>
            <p:ph idx="1"/>
          </p:nvPr>
        </p:nvSpPr>
        <p:spPr/>
        <p:txBody>
          <a:bodyPr>
            <a:normAutofit fontScale="85000" lnSpcReduction="20000"/>
          </a:bodyPr>
          <a:lstStyle/>
          <a:p>
            <a:r>
              <a:rPr lang="en-US" altLang="ko-KR" dirty="0" smtClean="0"/>
              <a:t>Accessing</a:t>
            </a:r>
          </a:p>
          <a:p>
            <a:pPr marL="342900" lvl="1" indent="0">
              <a:buNone/>
            </a:pPr>
            <a:r>
              <a:rPr lang="en-US" altLang="ko-KR" dirty="0" smtClean="0"/>
              <a:t>- Position-Based Cipher</a:t>
            </a:r>
          </a:p>
          <a:p>
            <a:pPr lvl="1"/>
            <a:r>
              <a:rPr lang="en-US" altLang="ko-KR" dirty="0" smtClean="0"/>
              <a:t>Comparing Version</a:t>
            </a:r>
          </a:p>
          <a:p>
            <a:pPr lvl="1"/>
            <a:r>
              <a:rPr lang="en-US" altLang="ko-KR" dirty="0" smtClean="0"/>
              <a:t>Comparing Size</a:t>
            </a:r>
          </a:p>
          <a:p>
            <a:pPr lvl="1"/>
            <a:r>
              <a:rPr lang="en-US" altLang="ko-KR" dirty="0" smtClean="0"/>
              <a:t>Comparing Blocks</a:t>
            </a:r>
          </a:p>
          <a:p>
            <a:pPr lvl="1"/>
            <a:r>
              <a:rPr lang="en-US" altLang="ko-KR" dirty="0" smtClean="0"/>
              <a:t>Searching</a:t>
            </a:r>
            <a:endParaRPr lang="en-US" altLang="ko-KR" dirty="0"/>
          </a:p>
          <a:p>
            <a:r>
              <a:rPr lang="en-US" altLang="ko-KR" dirty="0" smtClean="0"/>
              <a:t>Manipulating</a:t>
            </a:r>
          </a:p>
          <a:p>
            <a:pPr marL="342900" lvl="1" indent="0">
              <a:buNone/>
            </a:pPr>
            <a:r>
              <a:rPr lang="en-US" altLang="ko-KR" dirty="0" smtClean="0"/>
              <a:t>- Pointers and Encrypted Data Blocks</a:t>
            </a:r>
          </a:p>
          <a:p>
            <a:pPr lvl="1"/>
            <a:r>
              <a:rPr lang="en-US" altLang="ko-KR" dirty="0" smtClean="0"/>
              <a:t>Replacing Blocks</a:t>
            </a:r>
          </a:p>
          <a:p>
            <a:pPr lvl="1"/>
            <a:r>
              <a:rPr lang="en-US" altLang="ko-KR" dirty="0" smtClean="0"/>
              <a:t>Inserting Blocks</a:t>
            </a:r>
          </a:p>
          <a:p>
            <a:pPr lvl="1"/>
            <a:r>
              <a:rPr lang="en-US" altLang="ko-KR" dirty="0" smtClean="0"/>
              <a:t>Deleting Blocks</a:t>
            </a:r>
          </a:p>
          <a:p>
            <a:pPr lvl="1"/>
            <a:r>
              <a:rPr lang="en-US" altLang="ko-KR" dirty="0" smtClean="0"/>
              <a:t>Appending Data</a:t>
            </a:r>
            <a:endParaRPr lang="ko-KR" altLang="en-US" dirty="0"/>
          </a:p>
        </p:txBody>
      </p:sp>
      <p:pic>
        <p:nvPicPr>
          <p:cNvPr id="6" name="그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76205" y="2282994"/>
            <a:ext cx="4339145" cy="1598197"/>
          </a:xfrm>
          <a:prstGeom prst="rect">
            <a:avLst/>
          </a:prstGeom>
        </p:spPr>
      </p:pic>
    </p:spTree>
    <p:extLst>
      <p:ext uri="{BB962C8B-B14F-4D97-AF65-F5344CB8AC3E}">
        <p14:creationId xmlns:p14="http://schemas.microsoft.com/office/powerpoint/2010/main" val="35859765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Serializing Updates</a:t>
            </a:r>
            <a:endParaRPr lang="ko-KR" altLang="en-US" dirty="0"/>
          </a:p>
        </p:txBody>
      </p:sp>
      <p:sp>
        <p:nvSpPr>
          <p:cNvPr id="3" name="내용 개체 틀 2"/>
          <p:cNvSpPr>
            <a:spLocks noGrp="1"/>
          </p:cNvSpPr>
          <p:nvPr>
            <p:ph idx="1"/>
          </p:nvPr>
        </p:nvSpPr>
        <p:spPr/>
        <p:txBody>
          <a:bodyPr/>
          <a:lstStyle/>
          <a:p>
            <a:endParaRPr lang="ko-KR" altLang="en-US" dirty="0"/>
          </a:p>
        </p:txBody>
      </p:sp>
      <p:pic>
        <p:nvPicPr>
          <p:cNvPr id="7" name="그림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397" y="2366604"/>
            <a:ext cx="2714221" cy="3016487"/>
          </a:xfrm>
          <a:prstGeom prst="rect">
            <a:avLst/>
          </a:prstGeom>
          <a:ln>
            <a:solidFill>
              <a:schemeClr val="tx1"/>
            </a:solidFill>
          </a:ln>
        </p:spPr>
      </p:pic>
      <p:pic>
        <p:nvPicPr>
          <p:cNvPr id="8" name="그림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5569" y="2366174"/>
            <a:ext cx="2841364" cy="3016917"/>
          </a:xfrm>
          <a:prstGeom prst="rect">
            <a:avLst/>
          </a:prstGeom>
          <a:ln>
            <a:solidFill>
              <a:schemeClr val="tx1"/>
            </a:solidFill>
          </a:ln>
        </p:spPr>
      </p:pic>
      <p:pic>
        <p:nvPicPr>
          <p:cNvPr id="9" name="그림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31479" y="2373957"/>
            <a:ext cx="2818600" cy="3009134"/>
          </a:xfrm>
          <a:prstGeom prst="rect">
            <a:avLst/>
          </a:prstGeom>
          <a:ln>
            <a:solidFill>
              <a:schemeClr val="tx1"/>
            </a:solidFill>
          </a:ln>
        </p:spPr>
      </p:pic>
      <p:sp>
        <p:nvSpPr>
          <p:cNvPr id="12" name="타원 11"/>
          <p:cNvSpPr/>
          <p:nvPr/>
        </p:nvSpPr>
        <p:spPr>
          <a:xfrm rot="2559129">
            <a:off x="6317076" y="2577122"/>
            <a:ext cx="999267" cy="207460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Tree>
    <p:extLst>
      <p:ext uri="{BB962C8B-B14F-4D97-AF65-F5344CB8AC3E}">
        <p14:creationId xmlns:p14="http://schemas.microsoft.com/office/powerpoint/2010/main" val="17659643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Introspection</a:t>
            </a:r>
            <a:endParaRPr lang="ko-KR" altLang="en-US" dirty="0"/>
          </a:p>
        </p:txBody>
      </p:sp>
      <p:sp>
        <p:nvSpPr>
          <p:cNvPr id="3" name="내용 개체 틀 2"/>
          <p:cNvSpPr>
            <a:spLocks noGrp="1"/>
          </p:cNvSpPr>
          <p:nvPr>
            <p:ph idx="1"/>
          </p:nvPr>
        </p:nvSpPr>
        <p:spPr/>
        <p:txBody>
          <a:bodyPr>
            <a:normAutofit fontScale="85000" lnSpcReduction="10000"/>
          </a:bodyPr>
          <a:lstStyle/>
          <a:p>
            <a:endParaRPr lang="en-US" altLang="ko-KR" dirty="0" smtClean="0"/>
          </a:p>
          <a:p>
            <a:endParaRPr lang="en-US" altLang="ko-KR" dirty="0"/>
          </a:p>
          <a:p>
            <a:endParaRPr lang="en-US" altLang="ko-KR" dirty="0" smtClean="0"/>
          </a:p>
          <a:p>
            <a:endParaRPr lang="en-US" altLang="ko-KR" dirty="0" smtClean="0"/>
          </a:p>
          <a:p>
            <a:r>
              <a:rPr lang="en-US" altLang="ko-KR" dirty="0" smtClean="0"/>
              <a:t>Cluster Recognition</a:t>
            </a:r>
          </a:p>
          <a:p>
            <a:pPr lvl="1"/>
            <a:r>
              <a:rPr lang="en-US" altLang="ko-KR" dirty="0" smtClean="0"/>
              <a:t>It detects clusters of strongly-related objects</a:t>
            </a:r>
          </a:p>
          <a:p>
            <a:r>
              <a:rPr lang="en-US" altLang="ko-KR" dirty="0" smtClean="0"/>
              <a:t>Replica Management</a:t>
            </a:r>
          </a:p>
          <a:p>
            <a:pPr lvl="1"/>
            <a:r>
              <a:rPr lang="en-US" altLang="ko-KR" dirty="0" smtClean="0"/>
              <a:t>The parent of a replica tracks locally available resources</a:t>
            </a:r>
          </a:p>
          <a:p>
            <a:pPr lvl="1"/>
            <a:r>
              <a:rPr lang="en-US" altLang="ko-KR" dirty="0" smtClean="0"/>
              <a:t>It can create additional floating replicas to alleviate load</a:t>
            </a:r>
            <a:endParaRPr lang="ko-KR" altLang="en-US" dirty="0"/>
          </a:p>
        </p:txBody>
      </p:sp>
      <p:graphicFrame>
        <p:nvGraphicFramePr>
          <p:cNvPr id="4" name="개체 3"/>
          <p:cNvGraphicFramePr>
            <a:graphicFrameLocks noChangeAspect="1"/>
          </p:cNvGraphicFramePr>
          <p:nvPr>
            <p:extLst/>
          </p:nvPr>
        </p:nvGraphicFramePr>
        <p:xfrm>
          <a:off x="4107657" y="2125266"/>
          <a:ext cx="4693444" cy="1634245"/>
        </p:xfrm>
        <a:graphic>
          <a:graphicData uri="http://schemas.openxmlformats.org/presentationml/2006/ole">
            <mc:AlternateContent xmlns:mc="http://schemas.openxmlformats.org/markup-compatibility/2006">
              <mc:Choice xmlns:v="urn:schemas-microsoft-com:vml" Requires="v">
                <p:oleObj spid="_x0000_s2055" name="Image" r:id="rId4" imgW="13384080" imgH="4660200" progId="Photoshop.Image.13">
                  <p:embed/>
                </p:oleObj>
              </mc:Choice>
              <mc:Fallback>
                <p:oleObj name="Image" r:id="rId4" imgW="13384080" imgH="4660200" progId="Photoshop.Image.13">
                  <p:embed/>
                  <p:pic>
                    <p:nvPicPr>
                      <p:cNvPr id="0" name=""/>
                      <p:cNvPicPr/>
                      <p:nvPr/>
                    </p:nvPicPr>
                    <p:blipFill>
                      <a:blip r:embed="rId5"/>
                      <a:stretch>
                        <a:fillRect/>
                      </a:stretch>
                    </p:blipFill>
                    <p:spPr>
                      <a:xfrm>
                        <a:off x="4107657" y="2125266"/>
                        <a:ext cx="4693444" cy="1634245"/>
                      </a:xfrm>
                      <a:prstGeom prst="rect">
                        <a:avLst/>
                      </a:prstGeom>
                    </p:spPr>
                  </p:pic>
                </p:oleObj>
              </mc:Fallback>
            </mc:AlternateContent>
          </a:graphicData>
        </a:graphic>
      </p:graphicFrame>
    </p:spTree>
    <p:extLst>
      <p:ext uri="{BB962C8B-B14F-4D97-AF65-F5344CB8AC3E}">
        <p14:creationId xmlns:p14="http://schemas.microsoft.com/office/powerpoint/2010/main" val="376064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51559"/>
            <a:ext cx="8229600" cy="4525963"/>
          </a:xfrm>
        </p:spPr>
        <p:txBody>
          <a:bodyPr>
            <a:normAutofit/>
          </a:bodyPr>
          <a:lstStyle/>
          <a:p>
            <a:pPr marL="0" indent="0" algn="ctr">
              <a:buNone/>
            </a:pPr>
            <a:endParaRPr lang="en-US" sz="8800" dirty="0" smtClean="0"/>
          </a:p>
          <a:p>
            <a:pPr marL="0" indent="0" algn="ctr">
              <a:buNone/>
            </a:pPr>
            <a:r>
              <a:rPr lang="en-US" sz="8800" dirty="0" smtClean="0"/>
              <a:t>Thank you</a:t>
            </a:r>
            <a:endParaRPr lang="en-US" sz="8800" dirty="0"/>
          </a:p>
        </p:txBody>
      </p:sp>
    </p:spTree>
    <p:extLst>
      <p:ext uri="{BB962C8B-B14F-4D97-AF65-F5344CB8AC3E}">
        <p14:creationId xmlns:p14="http://schemas.microsoft.com/office/powerpoint/2010/main" val="18570121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P2P storage	</a:t>
            </a:r>
            <a:endParaRPr lang="en-US" dirty="0"/>
          </a:p>
        </p:txBody>
      </p:sp>
      <p:sp>
        <p:nvSpPr>
          <p:cNvPr id="3" name="Content Placeholder 2"/>
          <p:cNvSpPr>
            <a:spLocks noGrp="1"/>
          </p:cNvSpPr>
          <p:nvPr>
            <p:ph idx="1"/>
          </p:nvPr>
        </p:nvSpPr>
        <p:spPr>
          <a:xfrm>
            <a:off x="457201" y="1600201"/>
            <a:ext cx="8116724" cy="4559968"/>
          </a:xfrm>
        </p:spPr>
        <p:txBody>
          <a:bodyPr>
            <a:noAutofit/>
          </a:bodyPr>
          <a:lstStyle/>
          <a:p>
            <a:pPr>
              <a:lnSpc>
                <a:spcPct val="150000"/>
              </a:lnSpc>
            </a:pPr>
            <a:r>
              <a:rPr lang="en-US" sz="2800" dirty="0" smtClean="0"/>
              <a:t>Distributed File System (DFS) in a P2P manner</a:t>
            </a:r>
          </a:p>
          <a:p>
            <a:pPr>
              <a:lnSpc>
                <a:spcPct val="150000"/>
              </a:lnSpc>
            </a:pPr>
            <a:r>
              <a:rPr lang="en-US" sz="2800" dirty="0" smtClean="0"/>
              <a:t>Allows users to share storages or files</a:t>
            </a:r>
          </a:p>
          <a:p>
            <a:pPr lvl="1">
              <a:lnSpc>
                <a:spcPct val="150000"/>
              </a:lnSpc>
            </a:pPr>
            <a:r>
              <a:rPr lang="en-US" sz="2000" dirty="0" smtClean="0"/>
              <a:t>Combined storage capacity of a network of storage devices (peers)</a:t>
            </a:r>
          </a:p>
          <a:p>
            <a:pPr>
              <a:lnSpc>
                <a:spcPct val="150000"/>
              </a:lnSpc>
            </a:pPr>
            <a:r>
              <a:rPr lang="en-US" sz="2800" dirty="0" smtClean="0"/>
              <a:t>Pros</a:t>
            </a:r>
          </a:p>
          <a:p>
            <a:pPr lvl="1">
              <a:lnSpc>
                <a:spcPct val="150000"/>
              </a:lnSpc>
            </a:pPr>
            <a:r>
              <a:rPr lang="en-US" sz="2000" dirty="0" smtClean="0"/>
              <a:t>Scalable storage space, resource, persistent storage</a:t>
            </a:r>
          </a:p>
          <a:p>
            <a:pPr>
              <a:lnSpc>
                <a:spcPct val="150000"/>
              </a:lnSpc>
            </a:pPr>
            <a:r>
              <a:rPr lang="en-US" sz="2800" dirty="0" smtClean="0"/>
              <a:t>Cons</a:t>
            </a:r>
          </a:p>
          <a:p>
            <a:pPr lvl="1">
              <a:lnSpc>
                <a:spcPct val="150000"/>
              </a:lnSpc>
            </a:pPr>
            <a:r>
              <a:rPr lang="en-US" sz="2000" dirty="0" smtClean="0"/>
              <a:t>Trust, Consistency, Security</a:t>
            </a:r>
            <a:endParaRPr lang="en-US" sz="2000" dirty="0"/>
          </a:p>
          <a:p>
            <a:pPr marL="0" indent="0">
              <a:buNone/>
            </a:pPr>
            <a:endParaRPr lang="en-US" sz="2000" dirty="0"/>
          </a:p>
        </p:txBody>
      </p:sp>
      <p:pic>
        <p:nvPicPr>
          <p:cNvPr id="6" name="Content Placeholder 3"/>
          <p:cNvPicPr>
            <a:picLocks noChangeAspect="1"/>
          </p:cNvPicPr>
          <p:nvPr/>
        </p:nvPicPr>
        <p:blipFill>
          <a:blip r:embed="rId3"/>
          <a:stretch>
            <a:fillRect/>
          </a:stretch>
        </p:blipFill>
        <p:spPr>
          <a:xfrm>
            <a:off x="5399961" y="4900187"/>
            <a:ext cx="3148312" cy="1957813"/>
          </a:xfrm>
          <a:prstGeom prst="rect">
            <a:avLst/>
          </a:prstGeom>
        </p:spPr>
      </p:pic>
      <p:sp>
        <p:nvSpPr>
          <p:cNvPr id="11" name="TextBox 10"/>
          <p:cNvSpPr txBox="1"/>
          <p:nvPr/>
        </p:nvSpPr>
        <p:spPr>
          <a:xfrm>
            <a:off x="6334869" y="4548347"/>
            <a:ext cx="1562261" cy="338554"/>
          </a:xfrm>
          <a:prstGeom prst="rect">
            <a:avLst/>
          </a:prstGeom>
          <a:noFill/>
        </p:spPr>
        <p:txBody>
          <a:bodyPr wrap="square" rtlCol="0">
            <a:spAutoFit/>
          </a:bodyPr>
          <a:lstStyle/>
          <a:p>
            <a:r>
              <a:rPr lang="en-US" sz="1600" dirty="0"/>
              <a:t>P2P </a:t>
            </a:r>
            <a:r>
              <a:rPr lang="en-US" sz="1600" dirty="0" smtClean="0"/>
              <a:t>storage</a:t>
            </a:r>
            <a:endParaRPr lang="en-US" sz="1600" dirty="0"/>
          </a:p>
        </p:txBody>
      </p:sp>
    </p:spTree>
    <p:extLst>
      <p:ext uri="{BB962C8B-B14F-4D97-AF65-F5344CB8AC3E}">
        <p14:creationId xmlns:p14="http://schemas.microsoft.com/office/powerpoint/2010/main" val="5768275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876928"/>
            <a:ext cx="8229600" cy="3589498"/>
          </a:xfrm>
        </p:spPr>
        <p:txBody>
          <a:bodyPr>
            <a:noAutofit/>
          </a:bodyPr>
          <a:lstStyle/>
          <a:p>
            <a:pPr>
              <a:lnSpc>
                <a:spcPct val="110000"/>
              </a:lnSpc>
              <a:buFont typeface="Arial" panose="020B0604020202020204" pitchFamily="34" charset="0"/>
              <a:buChar char="•"/>
            </a:pPr>
            <a:r>
              <a:rPr lang="en-US" dirty="0" err="1"/>
              <a:t>OceanStore</a:t>
            </a:r>
            <a:r>
              <a:rPr lang="en-US" dirty="0"/>
              <a:t> is</a:t>
            </a:r>
          </a:p>
          <a:p>
            <a:pPr lvl="1">
              <a:lnSpc>
                <a:spcPct val="110000"/>
              </a:lnSpc>
              <a:buFont typeface="Arial" panose="020B0604020202020204" pitchFamily="34" charset="0"/>
              <a:buChar char="•"/>
            </a:pPr>
            <a:r>
              <a:rPr lang="en-US" dirty="0"/>
              <a:t>A utility infrastructure which consumers pay a monthly fee </a:t>
            </a:r>
          </a:p>
          <a:p>
            <a:pPr lvl="1">
              <a:lnSpc>
                <a:spcPct val="110000"/>
              </a:lnSpc>
              <a:buFont typeface="Arial" panose="020B0604020202020204" pitchFamily="34" charset="0"/>
              <a:buChar char="•"/>
            </a:pPr>
            <a:r>
              <a:rPr lang="en-US" dirty="0"/>
              <a:t>Span the globe and highly-available from anywhere in the network</a:t>
            </a:r>
          </a:p>
          <a:p>
            <a:pPr lvl="1">
              <a:lnSpc>
                <a:spcPct val="110000"/>
              </a:lnSpc>
              <a:buFont typeface="Arial" panose="020B0604020202020204" pitchFamily="34" charset="0"/>
              <a:buChar char="•"/>
            </a:pPr>
            <a:r>
              <a:rPr lang="en-US" dirty="0"/>
              <a:t>Continuous access to persistent information</a:t>
            </a:r>
          </a:p>
          <a:p>
            <a:pPr lvl="1">
              <a:lnSpc>
                <a:spcPct val="110000"/>
              </a:lnSpc>
              <a:buFont typeface="Arial" panose="020B0604020202020204" pitchFamily="34" charset="0"/>
              <a:buChar char="•"/>
            </a:pPr>
            <a:r>
              <a:rPr lang="en-US" dirty="0"/>
              <a:t>Untrusted servers</a:t>
            </a:r>
          </a:p>
        </p:txBody>
      </p:sp>
    </p:spTree>
    <p:extLst>
      <p:ext uri="{BB962C8B-B14F-4D97-AF65-F5344CB8AC3E}">
        <p14:creationId xmlns:p14="http://schemas.microsoft.com/office/powerpoint/2010/main" val="2954672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Unique Goals</a:t>
            </a:r>
            <a:endParaRPr lang="en-US" dirty="0"/>
          </a:p>
        </p:txBody>
      </p:sp>
      <p:sp>
        <p:nvSpPr>
          <p:cNvPr id="3" name="Content Placeholder 2"/>
          <p:cNvSpPr>
            <a:spLocks noGrp="1"/>
          </p:cNvSpPr>
          <p:nvPr>
            <p:ph idx="1"/>
          </p:nvPr>
        </p:nvSpPr>
        <p:spPr/>
        <p:txBody>
          <a:bodyPr>
            <a:normAutofit fontScale="92500" lnSpcReduction="10000"/>
          </a:bodyPr>
          <a:lstStyle/>
          <a:p>
            <a:pPr lvl="1">
              <a:lnSpc>
                <a:spcPct val="110000"/>
              </a:lnSpc>
              <a:buFont typeface="Arial" panose="020B0604020202020204" pitchFamily="34" charset="0"/>
              <a:buChar char="•"/>
            </a:pPr>
            <a:r>
              <a:rPr lang="en-US" dirty="0"/>
              <a:t>The Ability to be constructed from an untrusted </a:t>
            </a:r>
            <a:r>
              <a:rPr lang="en-US" dirty="0" smtClean="0"/>
              <a:t>infrastructure</a:t>
            </a:r>
          </a:p>
          <a:p>
            <a:pPr lvl="2">
              <a:lnSpc>
                <a:spcPct val="110000"/>
              </a:lnSpc>
              <a:buFont typeface="Arial" panose="020B0604020202020204" pitchFamily="34" charset="0"/>
              <a:buChar char="•"/>
            </a:pPr>
            <a:r>
              <a:rPr lang="en-US" dirty="0" smtClean="0"/>
              <a:t>Server crashes, leaks information</a:t>
            </a:r>
            <a:endParaRPr lang="en-US" dirty="0"/>
          </a:p>
          <a:p>
            <a:pPr lvl="2">
              <a:lnSpc>
                <a:spcPct val="110000"/>
              </a:lnSpc>
            </a:pPr>
            <a:r>
              <a:rPr lang="en-US" dirty="0"/>
              <a:t>Data is protected by redundancy and cryptographic</a:t>
            </a:r>
          </a:p>
          <a:p>
            <a:pPr lvl="2">
              <a:lnSpc>
                <a:spcPct val="110000"/>
              </a:lnSpc>
            </a:pPr>
            <a:r>
              <a:rPr lang="en-US" dirty="0"/>
              <a:t>Responsible party</a:t>
            </a:r>
          </a:p>
          <a:p>
            <a:pPr lvl="1">
              <a:lnSpc>
                <a:spcPct val="110000"/>
              </a:lnSpc>
              <a:buFont typeface="Arial" panose="020B0604020202020204" pitchFamily="34" charset="0"/>
              <a:buChar char="•"/>
            </a:pPr>
            <a:r>
              <a:rPr lang="en-US" dirty="0"/>
              <a:t>Support of nomadic </a:t>
            </a:r>
            <a:r>
              <a:rPr lang="en-US" dirty="0" smtClean="0"/>
              <a:t>data </a:t>
            </a:r>
          </a:p>
          <a:p>
            <a:pPr lvl="2">
              <a:lnSpc>
                <a:spcPct val="110000"/>
              </a:lnSpc>
              <a:buFont typeface="Arial" panose="020B0604020202020204" pitchFamily="34" charset="0"/>
              <a:buChar char="•"/>
            </a:pPr>
            <a:r>
              <a:rPr lang="en-US" dirty="0" smtClean="0"/>
              <a:t>Locality is important in a large system</a:t>
            </a:r>
            <a:endParaRPr lang="en-US" dirty="0"/>
          </a:p>
          <a:p>
            <a:pPr lvl="2">
              <a:lnSpc>
                <a:spcPct val="110000"/>
              </a:lnSpc>
            </a:pPr>
            <a:r>
              <a:rPr lang="en-US" dirty="0"/>
              <a:t>Promiscuous caching: distinction between </a:t>
            </a:r>
            <a:r>
              <a:rPr lang="en-US" dirty="0" err="1"/>
              <a:t>OceanStore</a:t>
            </a:r>
            <a:r>
              <a:rPr lang="en-US" dirty="0"/>
              <a:t> and NFS</a:t>
            </a:r>
          </a:p>
          <a:p>
            <a:pPr lvl="2">
              <a:lnSpc>
                <a:spcPct val="110000"/>
              </a:lnSpc>
            </a:pPr>
            <a:r>
              <a:rPr lang="en-US" dirty="0"/>
              <a:t>Introspective </a:t>
            </a:r>
            <a:r>
              <a:rPr lang="en-US" dirty="0" smtClean="0"/>
              <a:t>monitoring: discover tactic relationship</a:t>
            </a:r>
          </a:p>
          <a:p>
            <a:pPr lvl="3">
              <a:lnSpc>
                <a:spcPct val="110000"/>
              </a:lnSpc>
            </a:pPr>
            <a:r>
              <a:rPr lang="en-US" dirty="0" smtClean="0"/>
              <a:t>Prevent denial of service attack, regional outages</a:t>
            </a:r>
            <a:endParaRPr lang="en-US" dirty="0"/>
          </a:p>
          <a:p>
            <a:endParaRPr lang="en-US" sz="2400" dirty="0"/>
          </a:p>
        </p:txBody>
      </p:sp>
    </p:spTree>
    <p:extLst>
      <p:ext uri="{BB962C8B-B14F-4D97-AF65-F5344CB8AC3E}">
        <p14:creationId xmlns:p14="http://schemas.microsoft.com/office/powerpoint/2010/main" val="140183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Overview</a:t>
            </a:r>
            <a:endParaRPr lang="en-US" dirty="0"/>
          </a:p>
        </p:txBody>
      </p:sp>
      <p:sp>
        <p:nvSpPr>
          <p:cNvPr id="3" name="Content Placeholder 2"/>
          <p:cNvSpPr>
            <a:spLocks noGrp="1"/>
          </p:cNvSpPr>
          <p:nvPr>
            <p:ph idx="1"/>
          </p:nvPr>
        </p:nvSpPr>
        <p:spPr>
          <a:xfrm>
            <a:off x="180474" y="1429669"/>
            <a:ext cx="8963526" cy="4524808"/>
          </a:xfrm>
        </p:spPr>
        <p:txBody>
          <a:bodyPr>
            <a:noAutofit/>
          </a:bodyPr>
          <a:lstStyle/>
          <a:p>
            <a:r>
              <a:rPr lang="en-US" sz="2400" dirty="0" smtClean="0"/>
              <a:t>Fundamental Unit: Object (e.g. directories, files)</a:t>
            </a:r>
          </a:p>
          <a:p>
            <a:pPr lvl="1">
              <a:buFont typeface="Arial" panose="020B0604020202020204" pitchFamily="34" charset="0"/>
              <a:buChar char="•"/>
            </a:pPr>
            <a:r>
              <a:rPr lang="en-US" sz="2400" dirty="0" smtClean="0"/>
              <a:t>Persistent Object: named by GUID (Globally Unique, Identifier)</a:t>
            </a:r>
          </a:p>
          <a:p>
            <a:pPr lvl="1">
              <a:buFont typeface="Arial" panose="020B0604020202020204" pitchFamily="34" charset="0"/>
              <a:buChar char="•"/>
            </a:pPr>
            <a:r>
              <a:rPr lang="en-US" sz="2400" dirty="0" smtClean="0"/>
              <a:t>Replicated and stored on multiple servers</a:t>
            </a:r>
          </a:p>
          <a:p>
            <a:pPr lvl="2">
              <a:buFont typeface="Arial" panose="020B0604020202020204" pitchFamily="34" charset="0"/>
              <a:buChar char="•"/>
            </a:pPr>
            <a:r>
              <a:rPr lang="en-US" sz="1800" dirty="0" smtClean="0"/>
              <a:t>Provide availability of network partitions, and durability against failure, attack</a:t>
            </a:r>
          </a:p>
          <a:p>
            <a:pPr lvl="1">
              <a:buFont typeface="Arial" panose="020B0604020202020204" pitchFamily="34" charset="0"/>
              <a:buChar char="•"/>
            </a:pPr>
            <a:r>
              <a:rPr lang="en-US" sz="2400" dirty="0" smtClean="0"/>
              <a:t>Replica is located by </a:t>
            </a:r>
          </a:p>
          <a:p>
            <a:pPr lvl="2">
              <a:buFont typeface="Arial" panose="020B0604020202020204" pitchFamily="34" charset="0"/>
              <a:buChar char="•"/>
            </a:pPr>
            <a:r>
              <a:rPr lang="en-US" sz="1800" dirty="0" smtClean="0"/>
              <a:t>Probabilistic algorithm</a:t>
            </a:r>
          </a:p>
          <a:p>
            <a:pPr lvl="2">
              <a:buFont typeface="Arial" panose="020B0604020202020204" pitchFamily="34" charset="0"/>
              <a:buChar char="•"/>
            </a:pPr>
            <a:r>
              <a:rPr lang="en-US" sz="1800" dirty="0" smtClean="0"/>
              <a:t>Deterministic algorithm (if probabilistic algorithm fails)</a:t>
            </a:r>
          </a:p>
          <a:p>
            <a:pPr lvl="1">
              <a:buFont typeface="Arial" panose="020B0604020202020204" pitchFamily="34" charset="0"/>
              <a:buChar char="•"/>
            </a:pPr>
            <a:r>
              <a:rPr lang="en-US" sz="2400" dirty="0" smtClean="0"/>
              <a:t>Modified through update</a:t>
            </a:r>
          </a:p>
          <a:p>
            <a:pPr lvl="2">
              <a:buFont typeface="Arial" panose="020B0604020202020204" pitchFamily="34" charset="0"/>
              <a:buChar char="•"/>
            </a:pPr>
            <a:r>
              <a:rPr lang="en-US" sz="1800" dirty="0" smtClean="0"/>
              <a:t>Every update create a new version</a:t>
            </a:r>
          </a:p>
          <a:p>
            <a:pPr lvl="1">
              <a:buFont typeface="Arial" panose="020B0604020202020204" pitchFamily="34" charset="0"/>
              <a:buChar char="•"/>
            </a:pPr>
            <a:r>
              <a:rPr lang="en-US" sz="2400" dirty="0" smtClean="0"/>
              <a:t>Exist in two forms</a:t>
            </a:r>
          </a:p>
          <a:p>
            <a:pPr lvl="2">
              <a:buFont typeface="Arial" panose="020B0604020202020204" pitchFamily="34" charset="0"/>
              <a:buChar char="•"/>
            </a:pPr>
            <a:r>
              <a:rPr lang="en-US" sz="1800" dirty="0" smtClean="0"/>
              <a:t>Active(Latest Version)</a:t>
            </a:r>
          </a:p>
          <a:p>
            <a:pPr lvl="2">
              <a:buFont typeface="Arial" panose="020B0604020202020204" pitchFamily="34" charset="0"/>
              <a:buChar char="•"/>
            </a:pPr>
            <a:r>
              <a:rPr lang="en-US" sz="1800" dirty="0" smtClean="0"/>
              <a:t>Archival(Permanent, read-only) </a:t>
            </a:r>
          </a:p>
        </p:txBody>
      </p:sp>
    </p:spTree>
    <p:extLst>
      <p:ext uri="{BB962C8B-B14F-4D97-AF65-F5344CB8AC3E}">
        <p14:creationId xmlns:p14="http://schemas.microsoft.com/office/powerpoint/2010/main" val="2066805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Naming &amp; Access Control</a:t>
            </a:r>
            <a:endParaRPr lang="en-US" dirty="0"/>
          </a:p>
        </p:txBody>
      </p:sp>
      <p:sp>
        <p:nvSpPr>
          <p:cNvPr id="3" name="Content Placeholder 2"/>
          <p:cNvSpPr>
            <a:spLocks noGrp="1"/>
          </p:cNvSpPr>
          <p:nvPr>
            <p:ph idx="1"/>
          </p:nvPr>
        </p:nvSpPr>
        <p:spPr>
          <a:xfrm>
            <a:off x="457200" y="1764246"/>
            <a:ext cx="8229600" cy="4311701"/>
          </a:xfrm>
        </p:spPr>
        <p:txBody>
          <a:bodyPr>
            <a:normAutofit fontScale="77500" lnSpcReduction="20000"/>
          </a:bodyPr>
          <a:lstStyle/>
          <a:p>
            <a:r>
              <a:rPr lang="en-US" sz="3800" dirty="0" smtClean="0"/>
              <a:t>Objects are identified by GUID</a:t>
            </a:r>
          </a:p>
          <a:p>
            <a:pPr lvl="1"/>
            <a:r>
              <a:rPr lang="en-US" sz="3200" dirty="0" smtClean="0"/>
              <a:t>GUID</a:t>
            </a:r>
          </a:p>
          <a:p>
            <a:pPr lvl="2"/>
            <a:r>
              <a:rPr lang="en-US" sz="2600" dirty="0" smtClean="0"/>
              <a:t>Thought of as a pseudo-random, fixed-length bit string</a:t>
            </a:r>
          </a:p>
          <a:p>
            <a:pPr lvl="2"/>
            <a:r>
              <a:rPr lang="en-US" sz="2600" dirty="0" smtClean="0"/>
              <a:t>Secure hash of the owner’s key and some human-readable name</a:t>
            </a:r>
          </a:p>
          <a:p>
            <a:pPr marL="914400" lvl="2" indent="0">
              <a:buNone/>
            </a:pPr>
            <a:endParaRPr lang="en-US" sz="2600" dirty="0" smtClean="0"/>
          </a:p>
          <a:p>
            <a:r>
              <a:rPr lang="en-US" sz="3800" dirty="0" smtClean="0"/>
              <a:t>Two primitive types of access control</a:t>
            </a:r>
          </a:p>
          <a:p>
            <a:pPr lvl="1"/>
            <a:r>
              <a:rPr lang="en-US" sz="3200" dirty="0" smtClean="0"/>
              <a:t>Readers</a:t>
            </a:r>
          </a:p>
          <a:p>
            <a:pPr lvl="2"/>
            <a:r>
              <a:rPr lang="en-US" sz="2600" dirty="0" smtClean="0"/>
              <a:t>Encrypt all data in the system -&gt; distribute encryption key to users with read permission</a:t>
            </a:r>
          </a:p>
          <a:p>
            <a:pPr lvl="1"/>
            <a:r>
              <a:rPr lang="en-US" sz="3200" dirty="0" smtClean="0"/>
              <a:t>Writers</a:t>
            </a:r>
          </a:p>
          <a:p>
            <a:pPr lvl="2"/>
            <a:r>
              <a:rPr lang="en-US" sz="2600" dirty="0" smtClean="0"/>
              <a:t>Require that all writes be signed -&gt; Server/Client can verify them against an ACL (Access Control List)</a:t>
            </a:r>
          </a:p>
          <a:p>
            <a:pPr lvl="2"/>
            <a:endParaRPr lang="en-US" dirty="0"/>
          </a:p>
          <a:p>
            <a:pPr lvl="2"/>
            <a:endParaRPr lang="en-US" dirty="0" smtClean="0"/>
          </a:p>
          <a:p>
            <a:pPr lvl="1"/>
            <a:endParaRPr lang="en-US" dirty="0" smtClean="0"/>
          </a:p>
          <a:p>
            <a:endParaRPr lang="en-US" dirty="0"/>
          </a:p>
        </p:txBody>
      </p:sp>
    </p:spTree>
    <p:extLst>
      <p:ext uri="{BB962C8B-B14F-4D97-AF65-F5344CB8AC3E}">
        <p14:creationId xmlns:p14="http://schemas.microsoft.com/office/powerpoint/2010/main" val="2115745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Data Location and Routing</a:t>
            </a:r>
            <a:endParaRPr lang="en-US" dirty="0"/>
          </a:p>
        </p:txBody>
      </p:sp>
      <p:sp>
        <p:nvSpPr>
          <p:cNvPr id="3" name="Content Placeholder 2"/>
          <p:cNvSpPr>
            <a:spLocks noGrp="1"/>
          </p:cNvSpPr>
          <p:nvPr>
            <p:ph idx="1"/>
          </p:nvPr>
        </p:nvSpPr>
        <p:spPr>
          <a:xfrm>
            <a:off x="645841" y="1514104"/>
            <a:ext cx="7965344" cy="4525963"/>
          </a:xfrm>
        </p:spPr>
        <p:txBody>
          <a:bodyPr>
            <a:normAutofit/>
          </a:bodyPr>
          <a:lstStyle/>
          <a:p>
            <a:r>
              <a:rPr lang="en-US" dirty="0" smtClean="0"/>
              <a:t>Two phases of routing</a:t>
            </a:r>
          </a:p>
          <a:p>
            <a:pPr marL="457200" indent="-457200">
              <a:buAutoNum type="arabicPeriod"/>
            </a:pPr>
            <a:r>
              <a:rPr lang="en-US" sz="2400" dirty="0" smtClean="0"/>
              <a:t>Probabilistic algorithm</a:t>
            </a:r>
          </a:p>
          <a:p>
            <a:pPr marL="400050" lvl="1" indent="0">
              <a:buNone/>
            </a:pPr>
            <a:r>
              <a:rPr lang="en-US" sz="2000" dirty="0" smtClean="0"/>
              <a:t>Fully </a:t>
            </a:r>
            <a:r>
              <a:rPr lang="en-US" sz="2000" dirty="0"/>
              <a:t>distributed and uses a </a:t>
            </a:r>
            <a:r>
              <a:rPr lang="en-US" sz="2000" dirty="0" smtClean="0"/>
              <a:t>constant </a:t>
            </a:r>
            <a:r>
              <a:rPr lang="en-US" sz="2000" dirty="0"/>
              <a:t>amount of storage per server </a:t>
            </a:r>
            <a:endParaRPr lang="en-US" sz="2000" dirty="0" smtClean="0"/>
          </a:p>
          <a:p>
            <a:pPr marL="400050" lvl="1" indent="0">
              <a:buNone/>
            </a:pPr>
            <a:r>
              <a:rPr lang="en-US" sz="2000" dirty="0" smtClean="0"/>
              <a:t>Attenuated </a:t>
            </a:r>
            <a:r>
              <a:rPr lang="en-US" sz="2000" dirty="0"/>
              <a:t>Bloom filter </a:t>
            </a:r>
            <a:r>
              <a:rPr lang="en-US" sz="2000" dirty="0" smtClean="0"/>
              <a:t>is used</a:t>
            </a:r>
            <a:endParaRPr lang="en-US" sz="2000" dirty="0"/>
          </a:p>
          <a:p>
            <a:pPr marL="400050" lvl="1" indent="0">
              <a:buNone/>
            </a:pPr>
            <a:r>
              <a:rPr lang="en-US" sz="2000" dirty="0" smtClean="0"/>
              <a:t>Routes to entities rapidly if the entities are in the local vicinity</a:t>
            </a:r>
            <a:endParaRPr lang="en-US" sz="2000" dirty="0" smtClean="0">
              <a:effectLst/>
            </a:endParaRPr>
          </a:p>
          <a:p>
            <a:pPr marL="0" indent="0">
              <a:buNone/>
            </a:pPr>
            <a:endParaRPr lang="en-US" sz="2400" dirty="0" smtClean="0"/>
          </a:p>
          <a:p>
            <a:pPr marL="457200" indent="-457200">
              <a:buAutoNum type="arabicPeriod" startAt="2"/>
            </a:pPr>
            <a:r>
              <a:rPr lang="en-US" sz="2400" dirty="0" smtClean="0">
                <a:effectLst/>
              </a:rPr>
              <a:t>Global deterministic algorith</a:t>
            </a:r>
            <a:r>
              <a:rPr lang="en-US" sz="2400" dirty="0" smtClean="0"/>
              <a:t>m</a:t>
            </a:r>
          </a:p>
          <a:p>
            <a:pPr marL="400050" lvl="1" indent="0">
              <a:buNone/>
            </a:pPr>
            <a:r>
              <a:rPr lang="en-US" sz="2000" dirty="0" smtClean="0"/>
              <a:t>Randomized data structure with locality properties </a:t>
            </a:r>
            <a:endParaRPr lang="en-US" sz="2000" dirty="0" smtClean="0">
              <a:effectLst/>
            </a:endParaRPr>
          </a:p>
          <a:p>
            <a:pPr marL="400050" lvl="1" indent="0">
              <a:buNone/>
            </a:pPr>
            <a:r>
              <a:rPr lang="en-US" sz="2000" dirty="0" smtClean="0"/>
              <a:t>Used when probabilistic algorithm fails</a:t>
            </a:r>
          </a:p>
          <a:p>
            <a:pPr marL="0" indent="0">
              <a:buNone/>
            </a:pPr>
            <a:endParaRPr lang="en-US" sz="2400" dirty="0" smtClean="0">
              <a:effectLst/>
            </a:endParaRPr>
          </a:p>
          <a:p>
            <a:pPr marL="0" indent="0">
              <a:buNone/>
            </a:pPr>
            <a:endParaRPr lang="en-US" dirty="0"/>
          </a:p>
        </p:txBody>
      </p:sp>
    </p:spTree>
    <p:extLst>
      <p:ext uri="{BB962C8B-B14F-4D97-AF65-F5344CB8AC3E}">
        <p14:creationId xmlns:p14="http://schemas.microsoft.com/office/powerpoint/2010/main" val="2839034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Probabilistic </a:t>
            </a:r>
            <a:r>
              <a:rPr lang="en-US" dirty="0" smtClean="0"/>
              <a:t>Algorithm</a:t>
            </a:r>
            <a:endParaRPr lang="en-US" dirty="0">
              <a:effectLst/>
            </a:endParaRPr>
          </a:p>
        </p:txBody>
      </p:sp>
      <p:sp>
        <p:nvSpPr>
          <p:cNvPr id="3" name="Content Placeholder 2"/>
          <p:cNvSpPr>
            <a:spLocks noGrp="1"/>
          </p:cNvSpPr>
          <p:nvPr>
            <p:ph idx="1"/>
          </p:nvPr>
        </p:nvSpPr>
        <p:spPr>
          <a:xfrm>
            <a:off x="414144" y="1643248"/>
            <a:ext cx="8229600" cy="4525963"/>
          </a:xfrm>
        </p:spPr>
        <p:txBody>
          <a:bodyPr>
            <a:normAutofit/>
          </a:bodyPr>
          <a:lstStyle/>
          <a:p>
            <a:r>
              <a:rPr lang="en-US" sz="2800" dirty="0"/>
              <a:t>An attenuated Bloom filter is used </a:t>
            </a:r>
            <a:r>
              <a:rPr lang="en-US" sz="2800" dirty="0" smtClean="0"/>
              <a:t>for probabilistic algorithm</a:t>
            </a:r>
          </a:p>
          <a:p>
            <a:endParaRPr lang="en-US" sz="2800" dirty="0" smtClean="0">
              <a:effectLst/>
            </a:endParaRPr>
          </a:p>
          <a:p>
            <a:r>
              <a:rPr lang="en-US" sz="2800" dirty="0"/>
              <a:t>An attenuated Bloom filter of depth </a:t>
            </a:r>
            <a:r>
              <a:rPr lang="en-US" sz="2800" b="1" i="1" dirty="0"/>
              <a:t>D </a:t>
            </a:r>
            <a:r>
              <a:rPr lang="en-US" sz="2800" dirty="0"/>
              <a:t>can be viewed as </a:t>
            </a:r>
            <a:r>
              <a:rPr lang="en-US" sz="2800" dirty="0" smtClean="0"/>
              <a:t>an </a:t>
            </a:r>
            <a:r>
              <a:rPr lang="en-US" sz="2800" dirty="0"/>
              <a:t>array of </a:t>
            </a:r>
            <a:r>
              <a:rPr lang="en-US" sz="2800" b="1" i="1" dirty="0"/>
              <a:t>D </a:t>
            </a:r>
            <a:r>
              <a:rPr lang="en-US" sz="2800" dirty="0"/>
              <a:t>normal Bloom filters </a:t>
            </a:r>
            <a:endParaRPr lang="en-US" sz="2800" dirty="0" smtClean="0">
              <a:effectLst/>
            </a:endParaRPr>
          </a:p>
          <a:p>
            <a:pPr lvl="1"/>
            <a:r>
              <a:rPr lang="en-US" sz="2000" dirty="0" smtClean="0"/>
              <a:t>The </a:t>
            </a:r>
            <a:r>
              <a:rPr lang="en-US" sz="2000" dirty="0"/>
              <a:t>first Bloom filter is a record of the objects contained locally on the current node </a:t>
            </a:r>
            <a:endParaRPr lang="en-US" sz="2000" dirty="0" smtClean="0">
              <a:effectLst/>
            </a:endParaRPr>
          </a:p>
          <a:p>
            <a:pPr lvl="1"/>
            <a:r>
              <a:rPr lang="en-US" sz="2000" dirty="0" smtClean="0"/>
              <a:t>The </a:t>
            </a:r>
            <a:r>
              <a:rPr lang="en-US" sz="2000" i="1" dirty="0" err="1"/>
              <a:t>i</a:t>
            </a:r>
            <a:r>
              <a:rPr lang="en-US" sz="2000" dirty="0" err="1"/>
              <a:t>th</a:t>
            </a:r>
            <a:r>
              <a:rPr lang="en-US" sz="2000" dirty="0"/>
              <a:t> Bloom filter is the union of all Bloom filters for all of the nodes a distance </a:t>
            </a:r>
            <a:r>
              <a:rPr lang="en-US" sz="2000" i="1" dirty="0" err="1"/>
              <a:t>i</a:t>
            </a:r>
            <a:r>
              <a:rPr lang="en-US" sz="2000" i="1" dirty="0"/>
              <a:t> </a:t>
            </a:r>
            <a:r>
              <a:rPr lang="en-US" sz="2000" dirty="0"/>
              <a:t>through any path from the current node </a:t>
            </a:r>
            <a:endParaRPr lang="en-US" sz="2000" dirty="0" smtClean="0">
              <a:effectLst/>
            </a:endParaRPr>
          </a:p>
          <a:p>
            <a:endParaRPr lang="en-US" dirty="0"/>
          </a:p>
        </p:txBody>
      </p:sp>
    </p:spTree>
    <p:extLst>
      <p:ext uri="{BB962C8B-B14F-4D97-AF65-F5344CB8AC3E}">
        <p14:creationId xmlns:p14="http://schemas.microsoft.com/office/powerpoint/2010/main" val="2837688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err="1"/>
              <a:t>OceanStore</a:t>
            </a:r>
            <a:r>
              <a:rPr lang="en-US" sz="3600" dirty="0"/>
              <a:t>: </a:t>
            </a:r>
            <a:r>
              <a:rPr lang="en-US" sz="3600" dirty="0" smtClean="0"/>
              <a:t>Probabilistic Query Example </a:t>
            </a:r>
            <a:endParaRPr lang="en-US" sz="3600" dirty="0"/>
          </a:p>
        </p:txBody>
      </p:sp>
      <p:grpSp>
        <p:nvGrpSpPr>
          <p:cNvPr id="20" name="Group 19"/>
          <p:cNvGrpSpPr/>
          <p:nvPr/>
        </p:nvGrpSpPr>
        <p:grpSpPr>
          <a:xfrm>
            <a:off x="1993900" y="1435100"/>
            <a:ext cx="6858000" cy="4356100"/>
            <a:chOff x="1993900" y="1435100"/>
            <a:chExt cx="6858000" cy="4356100"/>
          </a:xfrm>
        </p:grpSpPr>
        <p:sp>
          <p:nvSpPr>
            <p:cNvPr id="5" name="Oval 4"/>
            <p:cNvSpPr/>
            <p:nvPr/>
          </p:nvSpPr>
          <p:spPr>
            <a:xfrm>
              <a:off x="1993900" y="30734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N1</a:t>
              </a:r>
            </a:p>
            <a:p>
              <a:pPr algn="ctr"/>
              <a:r>
                <a:rPr lang="en-US" dirty="0" smtClean="0"/>
                <a:t>10101</a:t>
              </a:r>
              <a:endParaRPr lang="en-US" dirty="0"/>
            </a:p>
          </p:txBody>
        </p:sp>
        <p:sp>
          <p:nvSpPr>
            <p:cNvPr id="6" name="Oval 5"/>
            <p:cNvSpPr/>
            <p:nvPr/>
          </p:nvSpPr>
          <p:spPr>
            <a:xfrm>
              <a:off x="4953000" y="30353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N2</a:t>
              </a:r>
            </a:p>
            <a:p>
              <a:pPr algn="ctr"/>
              <a:r>
                <a:rPr lang="en-US" dirty="0" smtClean="0"/>
                <a:t>11100</a:t>
              </a:r>
              <a:endParaRPr lang="en-US" dirty="0"/>
            </a:p>
          </p:txBody>
        </p:sp>
        <p:sp>
          <p:nvSpPr>
            <p:cNvPr id="7" name="Oval 6"/>
            <p:cNvSpPr/>
            <p:nvPr/>
          </p:nvSpPr>
          <p:spPr>
            <a:xfrm>
              <a:off x="7632700" y="14351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N3</a:t>
              </a:r>
            </a:p>
            <a:p>
              <a:pPr algn="ctr"/>
              <a:r>
                <a:rPr lang="en-US" dirty="0" smtClean="0"/>
                <a:t>11010</a:t>
              </a:r>
              <a:endParaRPr lang="en-US" dirty="0"/>
            </a:p>
          </p:txBody>
        </p:sp>
        <p:sp>
          <p:nvSpPr>
            <p:cNvPr id="8" name="Oval 7"/>
            <p:cNvSpPr/>
            <p:nvPr/>
          </p:nvSpPr>
          <p:spPr>
            <a:xfrm>
              <a:off x="7632700" y="4572000"/>
              <a:ext cx="1219200" cy="1219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N4</a:t>
              </a:r>
            </a:p>
            <a:p>
              <a:pPr algn="ctr"/>
              <a:r>
                <a:rPr lang="en-US" dirty="0" smtClean="0"/>
                <a:t>00011</a:t>
              </a:r>
              <a:endParaRPr lang="en-US" dirty="0"/>
            </a:p>
          </p:txBody>
        </p:sp>
        <p:cxnSp>
          <p:nvCxnSpPr>
            <p:cNvPr id="10" name="Straight Connector 9"/>
            <p:cNvCxnSpPr>
              <a:stCxn id="5" idx="6"/>
              <a:endCxn id="6" idx="2"/>
            </p:cNvCxnSpPr>
            <p:nvPr/>
          </p:nvCxnSpPr>
          <p:spPr>
            <a:xfrm flipV="1">
              <a:off x="3213100" y="3644900"/>
              <a:ext cx="1739900" cy="381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stCxn id="6" idx="7"/>
              <a:endCxn id="7" idx="3"/>
            </p:cNvCxnSpPr>
            <p:nvPr/>
          </p:nvCxnSpPr>
          <p:spPr>
            <a:xfrm flipV="1">
              <a:off x="5993652" y="2475752"/>
              <a:ext cx="1817596" cy="738096"/>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a:stCxn id="6" idx="5"/>
              <a:endCxn id="8" idx="1"/>
            </p:cNvCxnSpPr>
            <p:nvPr/>
          </p:nvCxnSpPr>
          <p:spPr>
            <a:xfrm>
              <a:off x="5993652" y="4075952"/>
              <a:ext cx="1817596" cy="674596"/>
            </a:xfrm>
            <a:prstGeom prst="line">
              <a:avLst/>
            </a:prstGeom>
          </p:spPr>
          <p:style>
            <a:lnRef idx="2">
              <a:schemeClr val="accent1"/>
            </a:lnRef>
            <a:fillRef idx="0">
              <a:schemeClr val="accent1"/>
            </a:fillRef>
            <a:effectRef idx="1">
              <a:schemeClr val="accent1"/>
            </a:effectRef>
            <a:fontRef idx="minor">
              <a:schemeClr val="tx1"/>
            </a:fontRef>
          </p:style>
        </p:cxnSp>
      </p:grpSp>
      <p:graphicFrame>
        <p:nvGraphicFramePr>
          <p:cNvPr id="17" name="Table 16"/>
          <p:cNvGraphicFramePr>
            <a:graphicFrameLocks noGrp="1"/>
          </p:cNvGraphicFramePr>
          <p:nvPr>
            <p:extLst>
              <p:ext uri="{D42A27DB-BD31-4B8C-83A1-F6EECF244321}">
                <p14:modId xmlns:p14="http://schemas.microsoft.com/office/powerpoint/2010/main" val="236378581"/>
              </p:ext>
            </p:extLst>
          </p:nvPr>
        </p:nvGraphicFramePr>
        <p:xfrm>
          <a:off x="3568700" y="2804160"/>
          <a:ext cx="863600" cy="741680"/>
        </p:xfrm>
        <a:graphic>
          <a:graphicData uri="http://schemas.openxmlformats.org/drawingml/2006/table">
            <a:tbl>
              <a:tblPr firstRow="1" bandRow="1">
                <a:tableStyleId>{08FB837D-C827-4EFA-A057-4D05807E0F7C}</a:tableStyleId>
              </a:tblPr>
              <a:tblGrid>
                <a:gridCol w="863600"/>
              </a:tblGrid>
              <a:tr h="370840">
                <a:tc>
                  <a:txBody>
                    <a:bodyPr/>
                    <a:lstStyle/>
                    <a:p>
                      <a:pPr algn="ctr"/>
                      <a:r>
                        <a:rPr lang="en-US" dirty="0" smtClean="0"/>
                        <a:t>11100</a:t>
                      </a:r>
                      <a:endParaRPr lang="en-US" dirty="0"/>
                    </a:p>
                  </a:txBody>
                  <a:tcPr/>
                </a:tc>
              </a:tr>
              <a:tr h="370840">
                <a:tc>
                  <a:txBody>
                    <a:bodyPr/>
                    <a:lstStyle/>
                    <a:p>
                      <a:pPr algn="ctr"/>
                      <a:endParaRPr lang="en-US" dirty="0"/>
                    </a:p>
                  </a:txBody>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4258032250"/>
              </p:ext>
            </p:extLst>
          </p:nvPr>
        </p:nvGraphicFramePr>
        <p:xfrm>
          <a:off x="6286500" y="4554220"/>
          <a:ext cx="914400" cy="370840"/>
        </p:xfrm>
        <a:graphic>
          <a:graphicData uri="http://schemas.openxmlformats.org/drawingml/2006/table">
            <a:tbl>
              <a:tblPr firstRow="1" bandRow="1">
                <a:tableStyleId>{08FB837D-C827-4EFA-A057-4D05807E0F7C}</a:tableStyleId>
              </a:tblPr>
              <a:tblGrid>
                <a:gridCol w="914400"/>
              </a:tblGrid>
              <a:tr h="370840">
                <a:tc>
                  <a:txBody>
                    <a:bodyPr/>
                    <a:lstStyle/>
                    <a:p>
                      <a:pPr algn="ctr"/>
                      <a:r>
                        <a:rPr lang="en-US" dirty="0" smtClean="0"/>
                        <a:t>00011</a:t>
                      </a:r>
                      <a:endParaRPr lang="en-US" dirty="0"/>
                    </a:p>
                  </a:txBody>
                  <a:tcPr/>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710088600"/>
              </p:ext>
            </p:extLst>
          </p:nvPr>
        </p:nvGraphicFramePr>
        <p:xfrm>
          <a:off x="6400800" y="2283460"/>
          <a:ext cx="914400" cy="370840"/>
        </p:xfrm>
        <a:graphic>
          <a:graphicData uri="http://schemas.openxmlformats.org/drawingml/2006/table">
            <a:tbl>
              <a:tblPr firstRow="1" bandRow="1">
                <a:tableStyleId>{08FB837D-C827-4EFA-A057-4D05807E0F7C}</a:tableStyleId>
              </a:tblPr>
              <a:tblGrid>
                <a:gridCol w="914400"/>
              </a:tblGrid>
              <a:tr h="370840">
                <a:tc>
                  <a:txBody>
                    <a:bodyPr/>
                    <a:lstStyle/>
                    <a:p>
                      <a:pPr algn="ctr"/>
                      <a:r>
                        <a:rPr lang="en-US" dirty="0" smtClean="0"/>
                        <a:t>11010</a:t>
                      </a:r>
                      <a:endParaRPr lang="en-US" dirty="0"/>
                    </a:p>
                  </a:txBody>
                  <a:tcPr/>
                </a:tc>
              </a:tr>
            </a:tbl>
          </a:graphicData>
        </a:graphic>
      </p:graphicFrame>
      <p:cxnSp>
        <p:nvCxnSpPr>
          <p:cNvPr id="22" name="Straight Arrow Connector 21"/>
          <p:cNvCxnSpPr/>
          <p:nvPr/>
        </p:nvCxnSpPr>
        <p:spPr>
          <a:xfrm flipH="1">
            <a:off x="7315200" y="2283460"/>
            <a:ext cx="622300" cy="9144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3" name="Straight Arrow Connector 22"/>
          <p:cNvCxnSpPr/>
          <p:nvPr/>
        </p:nvCxnSpPr>
        <p:spPr>
          <a:xfrm flipH="1" flipV="1">
            <a:off x="7156450" y="4750548"/>
            <a:ext cx="654798" cy="59615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5" name="Straight Arrow Connector 24"/>
          <p:cNvCxnSpPr/>
          <p:nvPr/>
        </p:nvCxnSpPr>
        <p:spPr>
          <a:xfrm flipH="1" flipV="1">
            <a:off x="4330700" y="2936240"/>
            <a:ext cx="850900" cy="89916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7" name="Straight Arrow Connector 26"/>
          <p:cNvCxnSpPr>
            <a:endCxn id="35" idx="0"/>
          </p:cNvCxnSpPr>
          <p:nvPr/>
        </p:nvCxnSpPr>
        <p:spPr>
          <a:xfrm flipH="1">
            <a:off x="2724150" y="2654300"/>
            <a:ext cx="3930650" cy="207772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9" name="Straight Arrow Connector 28"/>
          <p:cNvCxnSpPr>
            <a:stCxn id="18" idx="1"/>
          </p:cNvCxnSpPr>
          <p:nvPr/>
        </p:nvCxnSpPr>
        <p:spPr>
          <a:xfrm flipH="1">
            <a:off x="4953000" y="4739640"/>
            <a:ext cx="1333500" cy="18542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5" name="Rectangle 34"/>
          <p:cNvSpPr/>
          <p:nvPr/>
        </p:nvSpPr>
        <p:spPr>
          <a:xfrm>
            <a:off x="2133600" y="4732020"/>
            <a:ext cx="1181100" cy="3937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11010</a:t>
            </a:r>
            <a:endParaRPr lang="en-US" dirty="0"/>
          </a:p>
        </p:txBody>
      </p:sp>
      <p:sp>
        <p:nvSpPr>
          <p:cNvPr id="36" name="Rectangle 35"/>
          <p:cNvSpPr/>
          <p:nvPr/>
        </p:nvSpPr>
        <p:spPr>
          <a:xfrm>
            <a:off x="3740150" y="4728210"/>
            <a:ext cx="1181100" cy="3937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00011</a:t>
            </a:r>
            <a:endParaRPr lang="en-US" dirty="0"/>
          </a:p>
        </p:txBody>
      </p:sp>
      <p:sp>
        <p:nvSpPr>
          <p:cNvPr id="40" name="TextBox 39"/>
          <p:cNvSpPr txBox="1"/>
          <p:nvPr/>
        </p:nvSpPr>
        <p:spPr>
          <a:xfrm>
            <a:off x="3314700" y="4762500"/>
            <a:ext cx="466794" cy="369332"/>
          </a:xfrm>
          <a:prstGeom prst="rect">
            <a:avLst/>
          </a:prstGeom>
          <a:noFill/>
        </p:spPr>
        <p:txBody>
          <a:bodyPr wrap="none" rtlCol="0">
            <a:spAutoFit/>
          </a:bodyPr>
          <a:lstStyle/>
          <a:p>
            <a:r>
              <a:rPr lang="en-US" dirty="0" smtClean="0"/>
              <a:t>OR</a:t>
            </a:r>
            <a:endParaRPr lang="en-US" dirty="0"/>
          </a:p>
        </p:txBody>
      </p:sp>
      <p:sp>
        <p:nvSpPr>
          <p:cNvPr id="41" name="Rectangle 40"/>
          <p:cNvSpPr/>
          <p:nvPr/>
        </p:nvSpPr>
        <p:spPr>
          <a:xfrm>
            <a:off x="2724150" y="4738132"/>
            <a:ext cx="142875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11011</a:t>
            </a:r>
            <a:endParaRPr lang="en-US" dirty="0"/>
          </a:p>
        </p:txBody>
      </p:sp>
      <p:cxnSp>
        <p:nvCxnSpPr>
          <p:cNvPr id="42" name="Straight Arrow Connector 41"/>
          <p:cNvCxnSpPr>
            <a:endCxn id="17" idx="2"/>
          </p:cNvCxnSpPr>
          <p:nvPr/>
        </p:nvCxnSpPr>
        <p:spPr>
          <a:xfrm flipV="1">
            <a:off x="3448050" y="3545840"/>
            <a:ext cx="552450" cy="127508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 name="TextBox 2"/>
          <p:cNvSpPr txBox="1"/>
          <p:nvPr/>
        </p:nvSpPr>
        <p:spPr>
          <a:xfrm>
            <a:off x="3613962" y="3194897"/>
            <a:ext cx="854825" cy="369332"/>
          </a:xfrm>
          <a:prstGeom prst="rect">
            <a:avLst/>
          </a:prstGeom>
          <a:noFill/>
        </p:spPr>
        <p:txBody>
          <a:bodyPr wrap="square" rtlCol="0">
            <a:spAutoFit/>
          </a:bodyPr>
          <a:lstStyle/>
          <a:p>
            <a:r>
              <a:rPr lang="en-US" dirty="0" smtClean="0"/>
              <a:t>11011</a:t>
            </a:r>
            <a:endParaRPr lang="en-US" dirty="0"/>
          </a:p>
        </p:txBody>
      </p:sp>
    </p:spTree>
    <p:extLst>
      <p:ext uri="{BB962C8B-B14F-4D97-AF65-F5344CB8AC3E}">
        <p14:creationId xmlns:p14="http://schemas.microsoft.com/office/powerpoint/2010/main" val="1242733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2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2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nodeType="clickEffect">
                                  <p:stCondLst>
                                    <p:cond delay="0"/>
                                  </p:stCondLst>
                                  <p:childTnLst>
                                    <p:set>
                                      <p:cBhvr>
                                        <p:cTn id="50" dur="1" fill="hold">
                                          <p:stCondLst>
                                            <p:cond delay="0"/>
                                          </p:stCondLst>
                                        </p:cTn>
                                        <p:tgtEl>
                                          <p:spTgt spid="2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nodeType="clickEffect">
                                  <p:stCondLst>
                                    <p:cond delay="0"/>
                                  </p:stCondLst>
                                  <p:childTnLst>
                                    <p:set>
                                      <p:cBhvr>
                                        <p:cTn id="62" dur="1" fill="hold">
                                          <p:stCondLst>
                                            <p:cond delay="0"/>
                                          </p:stCondLst>
                                        </p:cTn>
                                        <p:tgtEl>
                                          <p:spTgt spid="29"/>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1" nodeType="clickEffect">
                                  <p:stCondLst>
                                    <p:cond delay="0"/>
                                  </p:stCondLst>
                                  <p:childTnLst>
                                    <p:set>
                                      <p:cBhvr>
                                        <p:cTn id="70" dur="1" fill="hold">
                                          <p:stCondLst>
                                            <p:cond delay="0"/>
                                          </p:stCondLst>
                                        </p:cTn>
                                        <p:tgtEl>
                                          <p:spTgt spid="35"/>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40"/>
                                        </p:tgtEl>
                                        <p:attrNameLst>
                                          <p:attrName>style.visibility</p:attrName>
                                        </p:attrNameLst>
                                      </p:cBhvr>
                                      <p:to>
                                        <p:strVal val="hidden"/>
                                      </p:to>
                                    </p:set>
                                  </p:childTnLst>
                                </p:cTn>
                              </p:par>
                              <p:par>
                                <p:cTn id="73" presetID="1" presetClass="exit" presetSubtype="0" fill="hold" grpId="1" nodeType="withEffect">
                                  <p:stCondLst>
                                    <p:cond delay="0"/>
                                  </p:stCondLst>
                                  <p:childTnLst>
                                    <p:set>
                                      <p:cBhvr>
                                        <p:cTn id="74" dur="1" fill="hold">
                                          <p:stCondLst>
                                            <p:cond delay="0"/>
                                          </p:stCondLst>
                                        </p:cTn>
                                        <p:tgtEl>
                                          <p:spTgt spid="36"/>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nodeType="clickEffect">
                                  <p:stCondLst>
                                    <p:cond delay="0"/>
                                  </p:stCondLst>
                                  <p:childTnLst>
                                    <p:set>
                                      <p:cBhvr>
                                        <p:cTn id="90" dur="1" fill="hold">
                                          <p:stCondLst>
                                            <p:cond delay="0"/>
                                          </p:stCondLst>
                                        </p:cTn>
                                        <p:tgtEl>
                                          <p:spTgt spid="42"/>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xit" presetSubtype="0" fill="hold" grpId="1" nodeType="clickEffect">
                                  <p:stCondLst>
                                    <p:cond delay="0"/>
                                  </p:stCondLst>
                                  <p:childTnLst>
                                    <p:set>
                                      <p:cBhvr>
                                        <p:cTn id="9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5" grpId="1" animBg="1"/>
      <p:bldP spid="36" grpId="0" animBg="1"/>
      <p:bldP spid="36" grpId="1" animBg="1"/>
      <p:bldP spid="40" grpId="0"/>
      <p:bldP spid="40" grpId="1"/>
      <p:bldP spid="41" grpId="0" animBg="1"/>
      <p:bldP spid="41" grpId="1" animBg="1"/>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582</TotalTime>
  <Words>2662</Words>
  <Application>Microsoft Office PowerPoint</Application>
  <PresentationFormat>On-screen Show (4:3)</PresentationFormat>
  <Paragraphs>323</Paragraphs>
  <Slides>17</Slides>
  <Notes>16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Malgun Gothic</vt:lpstr>
      <vt:lpstr>Arial</vt:lpstr>
      <vt:lpstr>Calibri</vt:lpstr>
      <vt:lpstr>Office Theme</vt:lpstr>
      <vt:lpstr>Image</vt:lpstr>
      <vt:lpstr>OceanStore  : An Architecture for Global-Scale Persistent Storage</vt:lpstr>
      <vt:lpstr>What is P2P storage </vt:lpstr>
      <vt:lpstr>Introduction</vt:lpstr>
      <vt:lpstr>Two Unique Goals</vt:lpstr>
      <vt:lpstr>System Overview</vt:lpstr>
      <vt:lpstr>Naming &amp; Access Control</vt:lpstr>
      <vt:lpstr>Data Location and Routing</vt:lpstr>
      <vt:lpstr>Probabilistic Algorithm</vt:lpstr>
      <vt:lpstr>OceanStore: Probabilistic Query Example </vt:lpstr>
      <vt:lpstr>OceanStore: Probabilistic Query Example </vt:lpstr>
      <vt:lpstr>Global deterministic algorithm</vt:lpstr>
      <vt:lpstr>Global deterministic algorithm - Example</vt:lpstr>
      <vt:lpstr>Update Model</vt:lpstr>
      <vt:lpstr>File Operations</vt:lpstr>
      <vt:lpstr>Serializing Updates</vt:lpstr>
      <vt:lpstr>Introspection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JaewooKim</dc:creator>
  <cp:lastModifiedBy>Minsik Cho</cp:lastModifiedBy>
  <cp:revision>54</cp:revision>
  <dcterms:created xsi:type="dcterms:W3CDTF">2014-04-27T21:37:00Z</dcterms:created>
  <dcterms:modified xsi:type="dcterms:W3CDTF">2014-04-28T07:53:15Z</dcterms:modified>
</cp:coreProperties>
</file>