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9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330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1562" y="1438640"/>
            <a:ext cx="7603298" cy="1362075"/>
          </a:xfrm>
        </p:spPr>
        <p:txBody>
          <a:bodyPr/>
          <a:lstStyle/>
          <a:p>
            <a:r>
              <a:rPr lang="en-US" b="1" dirty="0" smtClean="0"/>
              <a:t>Hybrid Cellular-Ad hoc Data Network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Shuai</a:t>
            </a:r>
            <a:r>
              <a:rPr lang="en-US" sz="2800" b="1" dirty="0" smtClean="0"/>
              <a:t> Zhang, </a:t>
            </a:r>
            <a:r>
              <a:rPr lang="en-US" sz="2800" b="1" dirty="0" err="1" smtClean="0"/>
              <a:t>Ziwen</a:t>
            </a:r>
            <a:r>
              <a:rPr lang="en-US" sz="2800" b="1" dirty="0" smtClean="0"/>
              <a:t> Zhang, </a:t>
            </a:r>
            <a:r>
              <a:rPr lang="en-US" sz="2800" b="1" dirty="0" err="1" smtClean="0"/>
              <a:t>Jikai</a:t>
            </a:r>
            <a:r>
              <a:rPr lang="en-US" sz="2800" b="1" dirty="0" smtClean="0"/>
              <a:t> Yin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0010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Problem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i="1" dirty="0" smtClean="0"/>
                  <a:t>K</a:t>
                </a:r>
                <a:r>
                  <a:rPr lang="en-US" dirty="0" smtClean="0"/>
                  <a:t> : number of videos</a:t>
                </a:r>
              </a:p>
              <a:p>
                <a:r>
                  <a:rPr lang="en-US" i="1" dirty="0" smtClean="0"/>
                  <a:t>U</a:t>
                </a:r>
                <a:r>
                  <a:rPr lang="en-US" dirty="0" smtClean="0"/>
                  <a:t> : number of mobile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dirty="0" smtClean="0"/>
                  <a:t> : the transmission unit of video </a:t>
                </a:r>
                <a:r>
                  <a:rPr lang="en-US" i="1" dirty="0" smtClean="0"/>
                  <a:t>k</a:t>
                </a:r>
                <a:r>
                  <a:rPr lang="en-US" dirty="0" smtClean="0"/>
                  <a:t>, segment </a:t>
                </a:r>
                <a:r>
                  <a:rPr lang="en-US" i="1" dirty="0" smtClean="0"/>
                  <a:t>s</a:t>
                </a:r>
                <a:r>
                  <a:rPr lang="en-US" dirty="0" smtClean="0"/>
                  <a:t> and layer </a:t>
                </a:r>
                <a:r>
                  <a:rPr lang="en-US" i="1" dirty="0" smtClean="0"/>
                  <a:t>l</a:t>
                </a:r>
              </a:p>
              <a:p>
                <a:r>
                  <a:rPr lang="en-US" i="1" dirty="0" smtClean="0"/>
                  <a:t>           </a:t>
                </a:r>
                <a:r>
                  <a:rPr lang="en-US" dirty="0" smtClean="0"/>
                  <a:t>: transmission unit availability.                   if mobile device </a:t>
                </a:r>
                <a:r>
                  <a:rPr lang="en-US" i="1" dirty="0" smtClean="0"/>
                  <a:t>u</a:t>
                </a:r>
                <a:r>
                  <a:rPr lang="en-US" dirty="0" smtClean="0"/>
                  <a:t> holds unit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𝑠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i="1" dirty="0" smtClean="0"/>
                  <a:t> 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i="1" dirty="0" smtClean="0"/>
                  <a:t> </a:t>
                </a:r>
                <a:r>
                  <a:rPr lang="en-US" dirty="0" smtClean="0"/>
                  <a:t>is mobile device location</a:t>
                </a:r>
                <a:endParaRPr lang="en-US" i="1" dirty="0" smtClean="0"/>
              </a:p>
              <a:p>
                <a:endParaRPr lang="en-US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061" t="-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319187"/>
              </p:ext>
            </p:extLst>
          </p:nvPr>
        </p:nvGraphicFramePr>
        <p:xfrm>
          <a:off x="1025047" y="3740411"/>
          <a:ext cx="817534" cy="681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公式" r:id="rId4" imgW="304560" imgH="253800" progId="Equation.3">
                  <p:embed/>
                </p:oleObj>
              </mc:Choice>
              <mc:Fallback>
                <p:oleObj name="公式" r:id="rId4" imgW="30456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5047" y="3740411"/>
                        <a:ext cx="817534" cy="6812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418791"/>
              </p:ext>
            </p:extLst>
          </p:nvPr>
        </p:nvGraphicFramePr>
        <p:xfrm>
          <a:off x="5987224" y="3740150"/>
          <a:ext cx="139700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公式" r:id="rId6" imgW="520560" imgH="253800" progId="Equation.3">
                  <p:embed/>
                </p:oleObj>
              </mc:Choice>
              <mc:Fallback>
                <p:oleObj name="公式" r:id="rId6" imgW="52056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7224" y="3740150"/>
                        <a:ext cx="1397000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18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594725" cy="1336956"/>
          </a:xfrm>
        </p:spPr>
        <p:txBody>
          <a:bodyPr/>
          <a:lstStyle/>
          <a:p>
            <a:pPr algn="l"/>
            <a:r>
              <a:rPr lang="en-US" dirty="0" smtClean="0"/>
              <a:t>Scheduling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en-US" dirty="0"/>
                  <a:t>Given </a:t>
                </a:r>
                <a:r>
                  <a:rPr lang="en-US" i="1" dirty="0" smtClean="0"/>
                  <a:t>K</a:t>
                </a:r>
                <a:r>
                  <a:rPr lang="en-US" dirty="0" smtClean="0"/>
                  <a:t> videos </a:t>
                </a:r>
                <a:r>
                  <a:rPr lang="en-US" dirty="0"/>
                  <a:t>concurrently distributed from a cellular base </a:t>
                </a:r>
                <a:r>
                  <a:rPr lang="en-US" dirty="0" smtClean="0"/>
                  <a:t>station to </a:t>
                </a:r>
                <a:r>
                  <a:rPr lang="en-US" dirty="0"/>
                  <a:t>a large number of mobile devices over a hybrid </a:t>
                </a:r>
                <a:r>
                  <a:rPr lang="en-US" dirty="0" smtClean="0"/>
                  <a:t>cellular and </a:t>
                </a:r>
                <a:r>
                  <a:rPr lang="en-US" dirty="0"/>
                  <a:t>ad hoc network. Each video </a:t>
                </a:r>
                <a:r>
                  <a:rPr lang="en-US" i="1" dirty="0"/>
                  <a:t>k</a:t>
                </a:r>
                <a:r>
                  <a:rPr lang="en-US" dirty="0"/>
                  <a:t> is coded into </a:t>
                </a:r>
                <a:r>
                  <a:rPr lang="en-US" dirty="0" smtClean="0"/>
                  <a:t>multiple transmission </a:t>
                </a:r>
                <a:r>
                  <a:rPr lang="en-US" dirty="0"/>
                  <a:t>units, while each unit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𝑠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dirty="0" smtClean="0"/>
                  <a:t> represents </a:t>
                </a:r>
                <a:r>
                  <a:rPr lang="en-US" dirty="0"/>
                  <a:t>layer </a:t>
                </a:r>
                <a:r>
                  <a:rPr lang="en-US" i="1" dirty="0" smtClean="0"/>
                  <a:t>l</a:t>
                </a:r>
                <a:r>
                  <a:rPr lang="en-US" dirty="0" smtClean="0"/>
                  <a:t> of </a:t>
                </a:r>
                <a:r>
                  <a:rPr lang="en-US" dirty="0"/>
                  <a:t>segment </a:t>
                </a:r>
                <a:r>
                  <a:rPr lang="en-US" i="1" dirty="0"/>
                  <a:t>s</a:t>
                </a:r>
                <a:r>
                  <a:rPr lang="en-US" dirty="0"/>
                  <a:t>. Every </a:t>
                </a:r>
                <a:r>
                  <a:rPr lang="en-US" i="1" dirty="0" smtClean="0"/>
                  <a:t>DW</a:t>
                </a:r>
                <a:r>
                  <a:rPr lang="en-US" dirty="0" smtClean="0"/>
                  <a:t> seconds, compute </a:t>
                </a:r>
                <a:r>
                  <a:rPr lang="en-US" dirty="0"/>
                  <a:t>the schedule </a:t>
                </a:r>
                <a:r>
                  <a:rPr lang="en-US" dirty="0" smtClean="0"/>
                  <a:t>for a </a:t>
                </a:r>
                <a:r>
                  <a:rPr lang="en-US" dirty="0"/>
                  <a:t>recurring window of </a:t>
                </a:r>
                <a:r>
                  <a:rPr lang="en-US" i="1" dirty="0"/>
                  <a:t>W</a:t>
                </a:r>
                <a:r>
                  <a:rPr lang="en-US" dirty="0"/>
                  <a:t> segments and for every </a:t>
                </a:r>
                <a:r>
                  <a:rPr lang="en-US" dirty="0" smtClean="0"/>
                  <a:t>network link</a:t>
                </a:r>
                <a:r>
                  <a:rPr lang="en-US" dirty="0"/>
                  <a:t>, in order </a:t>
                </a:r>
                <a:r>
                  <a:rPr lang="en-US" dirty="0" smtClean="0"/>
                  <a:t>maximize </a:t>
                </a:r>
                <a:r>
                  <a:rPr lang="en-US" dirty="0"/>
                  <a:t>the overall video quality across </a:t>
                </a:r>
                <a:r>
                  <a:rPr lang="en-US" dirty="0" smtClean="0"/>
                  <a:t>all mobile </a:t>
                </a:r>
                <a:r>
                  <a:rPr lang="en-US" dirty="0"/>
                  <a:t>devices.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61" t="-983" r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79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An MILP-based algorithm POPT</a:t>
            </a:r>
          </a:p>
          <a:p>
            <a:endParaRPr lang="en-US" dirty="0"/>
          </a:p>
          <a:p>
            <a:pPr marL="0" indent="0">
              <a:buNone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900" dirty="0" smtClean="0"/>
              <a:t>the formulation above is an MILP problem and may be solved by MILP solvers.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dirty="0" smtClean="0"/>
              <a:t>NP-Complete, POST algorithm may not scale well with the number of mobile devices.</a:t>
            </a:r>
          </a:p>
          <a:p>
            <a:r>
              <a:rPr lang="en-US" b="1" dirty="0" smtClean="0"/>
              <a:t>A heuristic algorithm MTS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dirty="0" smtClean="0"/>
              <a:t>first </a:t>
            </a:r>
            <a:r>
              <a:rPr lang="en-US" sz="1900" dirty="0"/>
              <a:t>probes the </a:t>
            </a:r>
            <a:r>
              <a:rPr lang="en-US" sz="1900" dirty="0" smtClean="0"/>
              <a:t>maximum feasible </a:t>
            </a:r>
            <a:r>
              <a:rPr lang="en-US" sz="1900" dirty="0"/>
              <a:t>ad hoc network capacity based on </a:t>
            </a:r>
            <a:r>
              <a:rPr lang="en-US" sz="1900" dirty="0" smtClean="0"/>
              <a:t>transmission unit </a:t>
            </a:r>
            <a:r>
              <a:rPr lang="en-US" sz="1900" dirty="0"/>
              <a:t>availability.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dirty="0" smtClean="0"/>
              <a:t>then </a:t>
            </a:r>
            <a:r>
              <a:rPr lang="en-US" sz="1900" dirty="0"/>
              <a:t>greedily schedules </a:t>
            </a:r>
            <a:r>
              <a:rPr lang="en-US" sz="1900" dirty="0" smtClean="0"/>
              <a:t>transmission units </a:t>
            </a:r>
            <a:r>
              <a:rPr lang="en-US" sz="1900" dirty="0"/>
              <a:t>until the ad hoc and cellular network capacities </a:t>
            </a:r>
            <a:r>
              <a:rPr lang="en-US" sz="1900" dirty="0" smtClean="0"/>
              <a:t>are both </a:t>
            </a:r>
            <a:r>
              <a:rPr lang="en-US" sz="1900" dirty="0"/>
              <a:t>saturated.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51167"/>
            <a:ext cx="9144000" cy="80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56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Optimally leverage an auxiliary ad hoc network to boost the overall video quality of mobile users in a cellular network.</a:t>
            </a:r>
          </a:p>
          <a:p>
            <a:r>
              <a:rPr lang="en-US" dirty="0" smtClean="0"/>
              <a:t>Formulated the problem as an MILP problem to jointly solve the gateway selection, ad hoc routing, and video adaptation problems for a global optimum schedule.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17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Technique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 smtClean="0"/>
              <a:t>Wi-Fi Direct, also called Wi-Fi P2P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96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Wi-Fi Direct, initially called Wi-Fi P2P, is a Wi-Fi standard that enable devices to connect easily with each other </a:t>
            </a:r>
          </a:p>
          <a:p>
            <a:pPr algn="just"/>
            <a:r>
              <a:rPr lang="en-US" dirty="0"/>
              <a:t>W</a:t>
            </a:r>
            <a:r>
              <a:rPr lang="en-US" dirty="0" smtClean="0"/>
              <a:t>ithout requiring a wireless access point </a:t>
            </a:r>
          </a:p>
          <a:p>
            <a:pPr algn="just"/>
            <a:r>
              <a:rPr lang="en-US" dirty="0"/>
              <a:t>C</a:t>
            </a:r>
            <a:r>
              <a:rPr lang="en-US" dirty="0" smtClean="0"/>
              <a:t>ommunicate at typical Wi-Fi speeds for both file transfer to internet connectivity.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8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</a:t>
            </a:r>
            <a:r>
              <a:rPr lang="en-US" dirty="0" smtClean="0"/>
              <a:t>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Wi-Fi peer to peer allows </a:t>
            </a:r>
            <a:r>
              <a:rPr lang="en-US" b="1" dirty="0" smtClean="0"/>
              <a:t>Android 4.0 </a:t>
            </a:r>
            <a:r>
              <a:rPr lang="en-US" dirty="0" smtClean="0"/>
              <a:t>or later devices with the appropriate hardware to connect directly to each other via Wi-Fi without an intermediate access point.</a:t>
            </a:r>
          </a:p>
          <a:p>
            <a:r>
              <a:rPr lang="en-US" b="1" dirty="0" smtClean="0"/>
              <a:t>Wi-Fi P2P APIs </a:t>
            </a:r>
            <a:r>
              <a:rPr lang="en-US" dirty="0" smtClean="0"/>
              <a:t>consist of three main parts: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dirty="0"/>
              <a:t>M</a:t>
            </a:r>
            <a:r>
              <a:rPr lang="en-US" sz="1900" b="1" dirty="0" smtClean="0"/>
              <a:t>ethods</a:t>
            </a:r>
            <a:r>
              <a:rPr lang="en-US" sz="1900" dirty="0" smtClean="0"/>
              <a:t> that allow to discover, request, and connect to peers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dirty="0" smtClean="0"/>
              <a:t>Listeners</a:t>
            </a:r>
            <a:r>
              <a:rPr lang="en-US" sz="1900" dirty="0" smtClean="0"/>
              <a:t> that allow to be notified of the success or failure of method calls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900" b="1" dirty="0" smtClean="0"/>
              <a:t>Intents</a:t>
            </a:r>
            <a:r>
              <a:rPr lang="en-US" sz="1900" dirty="0" smtClean="0"/>
              <a:t> that notify of specific event detected by the Wi-Fi P2P framework, such as a dropped connection and a newly discovered peer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01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7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</a:p>
          <a:p>
            <a:endParaRPr lang="en-US" b="1" dirty="0" smtClean="0"/>
          </a:p>
          <a:p>
            <a:r>
              <a:rPr lang="en-US" b="1" dirty="0" smtClean="0"/>
              <a:t>Scenario </a:t>
            </a:r>
          </a:p>
          <a:p>
            <a:endParaRPr lang="en-US" b="1" dirty="0" smtClean="0"/>
          </a:p>
          <a:p>
            <a:r>
              <a:rPr lang="en-US" b="1" dirty="0" smtClean="0"/>
              <a:t>Technique</a:t>
            </a:r>
          </a:p>
          <a:p>
            <a:pPr marL="0" indent="0">
              <a:buNone/>
            </a:pPr>
            <a:endParaRPr lang="en-US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656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Capacity of Hybrid Cellular-Ad hoc Data Networks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412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hybrid network in brief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75" y="2002440"/>
            <a:ext cx="8042275" cy="3538919"/>
          </a:xfrm>
        </p:spPr>
      </p:pic>
    </p:spTree>
    <p:extLst>
      <p:ext uri="{BB962C8B-B14F-4D97-AF65-F5344CB8AC3E}">
        <p14:creationId xmlns:p14="http://schemas.microsoft.com/office/powerpoint/2010/main" val="242386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Infrastructure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Reduced cellular coverage </a:t>
            </a:r>
            <a:r>
              <a:rPr lang="en-US" dirty="0" smtClean="0"/>
              <a:t>(dark hexagon).</a:t>
            </a:r>
          </a:p>
          <a:p>
            <a:r>
              <a:rPr lang="en-US" dirty="0" smtClean="0"/>
              <a:t>User receive downlink traffic directly from the Base Station (BS).</a:t>
            </a:r>
          </a:p>
          <a:p>
            <a:r>
              <a:rPr lang="en-US" dirty="0" smtClean="0"/>
              <a:t>The transmission efficiency of the BS enhanced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1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Ad hoc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that are outside the reduced cellular coverage require </a:t>
            </a:r>
            <a:r>
              <a:rPr lang="en-US" b="1" dirty="0" smtClean="0"/>
              <a:t>proxies</a:t>
            </a:r>
          </a:p>
          <a:p>
            <a:r>
              <a:rPr lang="en-US" dirty="0" smtClean="0"/>
              <a:t>The directly connected users act as proxies and forward traffics from BS</a:t>
            </a:r>
          </a:p>
          <a:p>
            <a:r>
              <a:rPr lang="en-US" dirty="0" smtClean="0"/>
              <a:t>Only a subset of outside users may directly receive traffic from proxies.</a:t>
            </a:r>
          </a:p>
          <a:p>
            <a:r>
              <a:rPr lang="en-US" dirty="0" smtClean="0"/>
              <a:t>These users act as</a:t>
            </a:r>
            <a:r>
              <a:rPr lang="en-US" b="1" dirty="0" smtClean="0"/>
              <a:t> relays </a:t>
            </a:r>
            <a:r>
              <a:rPr lang="en-US" dirty="0" smtClean="0"/>
              <a:t>and forward traffic to other users that are further away from 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1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Scenario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 smtClean="0"/>
              <a:t>Massive Live Video Distribution using Hybrid Cellular and Ad hoc Networks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8205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Motivation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Today, cellular networks are unable to handle large scale live video distributions since existing cellular deployments do not natively support multicast and broadcast.</a:t>
            </a:r>
          </a:p>
          <a:p>
            <a:r>
              <a:rPr lang="en-US" sz="2000" dirty="0" smtClean="0"/>
              <a:t>Cellular service providers solutions, such as support Multimedia Broadcast Multicast Service (MBMS) or build dedicated broadcast networks, incur high infrastructure costs and may not be compatible with current mobile devices.</a:t>
            </a:r>
          </a:p>
          <a:p>
            <a:r>
              <a:rPr lang="en-US" sz="2000" b="1" dirty="0" smtClean="0"/>
              <a:t>A better solution</a:t>
            </a:r>
            <a:r>
              <a:rPr lang="en-US" sz="2000" dirty="0" smtClean="0"/>
              <a:t>: Cellular </a:t>
            </a:r>
            <a:r>
              <a:rPr lang="en-US" sz="2000" dirty="0"/>
              <a:t>service providers </a:t>
            </a:r>
            <a:r>
              <a:rPr lang="en-US" sz="2000" dirty="0" smtClean="0"/>
              <a:t>may offload </a:t>
            </a:r>
            <a:r>
              <a:rPr lang="en-US" sz="2000" dirty="0"/>
              <a:t>mobile video traffic to an auxiliary </a:t>
            </a:r>
            <a:r>
              <a:rPr lang="en-US" sz="2000" dirty="0" smtClean="0"/>
              <a:t>network. Mobile </a:t>
            </a:r>
            <a:r>
              <a:rPr lang="en-US" sz="2000" dirty="0"/>
              <a:t>devices relay video data among </a:t>
            </a:r>
            <a:r>
              <a:rPr lang="en-US" sz="2000" dirty="0" smtClean="0"/>
              <a:t>each other </a:t>
            </a:r>
            <a:r>
              <a:rPr lang="en-US" sz="2000" dirty="0"/>
              <a:t>using ad hoc </a:t>
            </a:r>
            <a:r>
              <a:rPr lang="en-US" sz="2000" dirty="0" smtClean="0"/>
              <a:t>links.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340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System Architecture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hybrid cellular and ad hoc network </a:t>
            </a:r>
          </a:p>
          <a:p>
            <a:r>
              <a:rPr lang="en-US" dirty="0" smtClean="0"/>
              <a:t>Consist of a base station and multiple mobile devices</a:t>
            </a:r>
          </a:p>
          <a:p>
            <a:r>
              <a:rPr lang="en-US" dirty="0" smtClean="0"/>
              <a:t>Mobile devices relay video data among each other using ad hoc links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599" y="3705619"/>
            <a:ext cx="4857751" cy="291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2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微风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微风.thmx</Template>
  <TotalTime>255</TotalTime>
  <Words>668</Words>
  <Application>Microsoft Office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微风</vt:lpstr>
      <vt:lpstr>公式</vt:lpstr>
      <vt:lpstr>Hybrid Cellular-Ad hoc Data Network</vt:lpstr>
      <vt:lpstr>Outline </vt:lpstr>
      <vt:lpstr>Overview</vt:lpstr>
      <vt:lpstr>The hybrid network in brief</vt:lpstr>
      <vt:lpstr>Infrastructure component</vt:lpstr>
      <vt:lpstr>Ad hoc component</vt:lpstr>
      <vt:lpstr>Scenario </vt:lpstr>
      <vt:lpstr>Motivation </vt:lpstr>
      <vt:lpstr>System Architecture</vt:lpstr>
      <vt:lpstr>Problem </vt:lpstr>
      <vt:lpstr>Scheduling</vt:lpstr>
      <vt:lpstr>Solution</vt:lpstr>
      <vt:lpstr>Conclusion </vt:lpstr>
      <vt:lpstr>Technique</vt:lpstr>
      <vt:lpstr>Definition </vt:lpstr>
      <vt:lpstr>Implementation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2B</dc:title>
  <dc:creator>apple 叶</dc:creator>
  <cp:lastModifiedBy>Jikai</cp:lastModifiedBy>
  <cp:revision>37</cp:revision>
  <dcterms:created xsi:type="dcterms:W3CDTF">2014-05-18T18:45:07Z</dcterms:created>
  <dcterms:modified xsi:type="dcterms:W3CDTF">2014-05-18T23:03:44Z</dcterms:modified>
</cp:coreProperties>
</file>