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0" r:id="rId2"/>
    <p:sldId id="300" r:id="rId3"/>
    <p:sldId id="281" r:id="rId4"/>
    <p:sldId id="284" r:id="rId5"/>
    <p:sldId id="285" r:id="rId6"/>
    <p:sldId id="286" r:id="rId7"/>
    <p:sldId id="287" r:id="rId8"/>
    <p:sldId id="288" r:id="rId9"/>
    <p:sldId id="301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15" autoAdjust="0"/>
  </p:normalViewPr>
  <p:slideViewPr>
    <p:cSldViewPr>
      <p:cViewPr varScale="1">
        <p:scale>
          <a:sx n="76" d="100"/>
          <a:sy n="76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D6E3F-B14E-4860-9C2F-D019FC174DEA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C9B73-2DBB-40F2-937C-DB350A31A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7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4E5867AA-9863-4F4C-B2C6-5769EA9954E6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4C3C13B1-8969-4636-91D9-2514053E8AB8}" type="slidenum">
              <a:rPr lang="en-US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Content Addressable Networks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CAN is a distributed </a:t>
            </a:r>
            <a:r>
              <a:rPr lang="en-US" sz="2800" dirty="0" smtClean="0"/>
              <a:t>infrastructure, </a:t>
            </a:r>
            <a:r>
              <a:rPr lang="en-US" sz="2800" dirty="0" smtClean="0"/>
              <a:t>that provides hash table-like functionality on Internet-like scales. </a:t>
            </a:r>
          </a:p>
          <a:p>
            <a:pPr eaLnBrk="1" hangingPunct="1"/>
            <a:r>
              <a:rPr lang="en-US" sz="2800" dirty="0" smtClean="0"/>
              <a:t>Keys </a:t>
            </a:r>
            <a:r>
              <a:rPr lang="en-US" sz="2800" dirty="0" smtClean="0"/>
              <a:t>hashed into d dimensional Cartesian coordinate space.</a:t>
            </a:r>
          </a:p>
          <a:p>
            <a:pPr eaLnBrk="1" hangingPunct="1"/>
            <a:r>
              <a:rPr lang="en-US" sz="2800" dirty="0" smtClean="0"/>
              <a:t>This coordinate space is completely logical and bears no relation to any physical coordinate system.</a:t>
            </a:r>
          </a:p>
        </p:txBody>
      </p:sp>
    </p:spTree>
    <p:extLst>
      <p:ext uri="{BB962C8B-B14F-4D97-AF65-F5344CB8AC3E}">
        <p14:creationId xmlns:p14="http://schemas.microsoft.com/office/powerpoint/2010/main" val="422640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Failure Recovery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Use </a:t>
            </a:r>
            <a:r>
              <a:rPr lang="en-US" u="sng" dirty="0" smtClean="0"/>
              <a:t>zone takeover</a:t>
            </a:r>
            <a:r>
              <a:rPr lang="en-US" dirty="0" smtClean="0"/>
              <a:t> in case of failure or leaving of a node </a:t>
            </a:r>
          </a:p>
          <a:p>
            <a:pPr eaLnBrk="1" hangingPunct="1"/>
            <a:r>
              <a:rPr lang="en-US" dirty="0" smtClean="0"/>
              <a:t>Send your ‘neighbor’ table to neighbors to inform that you are alive at discrete time interval t</a:t>
            </a:r>
          </a:p>
          <a:p>
            <a:pPr eaLnBrk="1" hangingPunct="1"/>
            <a:r>
              <a:rPr lang="en-US" dirty="0" smtClean="0"/>
              <a:t>If your neighbor does not send alive in time t, takeover its zone</a:t>
            </a:r>
          </a:p>
          <a:p>
            <a:r>
              <a:rPr lang="en-US" u="sng" dirty="0" smtClean="0"/>
              <a:t>Zone reassignment</a:t>
            </a:r>
            <a:r>
              <a:rPr lang="en-US" dirty="0" smtClean="0"/>
              <a:t> is </a:t>
            </a:r>
            <a:r>
              <a:rPr lang="en-US" dirty="0"/>
              <a:t>needed: </a:t>
            </a:r>
            <a:r>
              <a:rPr lang="en-US" sz="2800" dirty="0" smtClean="0"/>
              <a:t>think </a:t>
            </a:r>
            <a:r>
              <a:rPr lang="en-US" sz="2800" dirty="0"/>
              <a:t>of each existing zone as a leaf of a binary partition tree.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365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52700" y="4567238"/>
            <a:ext cx="42545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Zone reassignment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4800" y="2378075"/>
            <a:ext cx="3810000" cy="3321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03313" y="3792538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1</a:t>
            </a:r>
          </a:p>
        </p:txBody>
      </p:sp>
      <p:cxnSp>
        <p:nvCxnSpPr>
          <p:cNvPr id="15365" name="AutoShape 5"/>
          <p:cNvCxnSpPr>
            <a:cxnSpLocks noChangeShapeType="1"/>
            <a:stCxn id="15363" idx="0"/>
            <a:endCxn id="15363" idx="2"/>
          </p:cNvCxnSpPr>
          <p:nvPr/>
        </p:nvCxnSpPr>
        <p:spPr bwMode="auto">
          <a:xfrm>
            <a:off x="2209800" y="2362200"/>
            <a:ext cx="0" cy="3352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6" name="Text Box 6">
            <a:hlinkClick r:id="" action="ppaction://noaction" highlightClick="1"/>
            <a:hlinkHover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52700" y="459263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2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41550" y="3976688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978150" y="3152775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3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3114675" y="3976688"/>
            <a:ext cx="0" cy="172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414713" y="456723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4</a:t>
            </a:r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6705600" y="23622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6705600" y="36576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7315200" y="29718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7924800" y="35814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5"/>
          <p:cNvSpPr>
            <a:spLocks noChangeArrowheads="1"/>
          </p:cNvSpPr>
          <p:nvPr/>
        </p:nvSpPr>
        <p:spPr bwMode="auto">
          <a:xfrm>
            <a:off x="7391400" y="42672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auto">
          <a:xfrm>
            <a:off x="8382000" y="42672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7"/>
          <p:cNvSpPr>
            <a:spLocks noChangeArrowheads="1"/>
          </p:cNvSpPr>
          <p:nvPr/>
        </p:nvSpPr>
        <p:spPr bwMode="auto">
          <a:xfrm>
            <a:off x="6172200" y="29718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62484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6781800" y="24384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8001000" y="3657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7391400" y="3048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6781800" y="3124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H="1">
            <a:off x="7467600" y="3657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6080125" y="307975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6629400" y="381000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7239000" y="441960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8305800" y="441960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4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447800" y="5638800"/>
            <a:ext cx="1250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>
                <a:solidFill>
                  <a:schemeClr val="tx2"/>
                </a:solidFill>
                <a:latin typeface="Tahoma" pitchFamily="34" charset="0"/>
              </a:rPr>
              <a:t>Zoning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6096000" y="4953000"/>
            <a:ext cx="22209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>
                <a:solidFill>
                  <a:schemeClr val="tx2"/>
                </a:solidFill>
                <a:latin typeface="Tahoma" pitchFamily="34" charset="0"/>
              </a:rPr>
              <a:t>Partition tree</a:t>
            </a:r>
          </a:p>
        </p:txBody>
      </p:sp>
    </p:spTree>
    <p:extLst>
      <p:ext uri="{BB962C8B-B14F-4D97-AF65-F5344CB8AC3E}">
        <p14:creationId xmlns:p14="http://schemas.microsoft.com/office/powerpoint/2010/main" val="222753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Zone reassignment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04800" y="2378075"/>
            <a:ext cx="3810000" cy="3321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03313" y="3792538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1</a:t>
            </a:r>
          </a:p>
        </p:txBody>
      </p:sp>
      <p:cxnSp>
        <p:nvCxnSpPr>
          <p:cNvPr id="16389" name="AutoShape 5"/>
          <p:cNvCxnSpPr>
            <a:cxnSpLocks noChangeShapeType="1"/>
            <a:stCxn id="16387" idx="0"/>
            <a:endCxn id="16387" idx="2"/>
          </p:cNvCxnSpPr>
          <p:nvPr/>
        </p:nvCxnSpPr>
        <p:spPr bwMode="auto">
          <a:xfrm>
            <a:off x="2209800" y="2362200"/>
            <a:ext cx="0" cy="3352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241550" y="3976688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978150" y="3152775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3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971800" y="44958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4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6705600" y="23622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6705600" y="36576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7315200" y="29718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7924800" y="35814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6172200" y="29718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62484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6781800" y="24384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7391400" y="3048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6781800" y="3124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6080125" y="307975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6629400" y="381000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7924800" y="381000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4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1524000" y="5638800"/>
            <a:ext cx="1250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>
                <a:solidFill>
                  <a:schemeClr val="tx2"/>
                </a:solidFill>
                <a:latin typeface="Tahoma" pitchFamily="34" charset="0"/>
              </a:rPr>
              <a:t>Zoning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6096000" y="4953000"/>
            <a:ext cx="22209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>
                <a:solidFill>
                  <a:schemeClr val="tx2"/>
                </a:solidFill>
                <a:latin typeface="Tahoma" pitchFamily="34" charset="0"/>
              </a:rPr>
              <a:t>Partition tree</a:t>
            </a:r>
          </a:p>
        </p:txBody>
      </p:sp>
    </p:spTree>
    <p:extLst>
      <p:ext uri="{BB962C8B-B14F-4D97-AF65-F5344CB8AC3E}">
        <p14:creationId xmlns:p14="http://schemas.microsoft.com/office/powerpoint/2010/main" val="39862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978150" y="3124200"/>
            <a:ext cx="369888" cy="485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Zone reassignment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04800" y="2378075"/>
            <a:ext cx="3810000" cy="3321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03313" y="3792538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1</a:t>
            </a:r>
          </a:p>
        </p:txBody>
      </p:sp>
      <p:cxnSp>
        <p:nvCxnSpPr>
          <p:cNvPr id="17413" name="AutoShape 5"/>
          <p:cNvCxnSpPr>
            <a:cxnSpLocks noChangeShapeType="1"/>
            <a:stCxn id="17411" idx="0"/>
            <a:endCxn id="17411" idx="2"/>
          </p:cNvCxnSpPr>
          <p:nvPr/>
        </p:nvCxnSpPr>
        <p:spPr bwMode="auto">
          <a:xfrm>
            <a:off x="2209800" y="2362200"/>
            <a:ext cx="0" cy="3352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4" name="Text Box 6">
            <a:hlinkClick r:id="" action="ppaction://noaction" highlightClick="1"/>
            <a:hlinkHover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52700" y="459263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2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241550" y="3976688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978150" y="3152775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3</a:t>
            </a: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3114675" y="3976688"/>
            <a:ext cx="0" cy="172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414713" y="4567238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4</a:t>
            </a:r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6705600" y="23622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6705600" y="36576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7315200" y="29718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7924800" y="35814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Oval 15"/>
          <p:cNvSpPr>
            <a:spLocks noChangeArrowheads="1"/>
          </p:cNvSpPr>
          <p:nvPr/>
        </p:nvSpPr>
        <p:spPr bwMode="auto">
          <a:xfrm>
            <a:off x="7391400" y="42672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8382000" y="42672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6172200" y="29718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62484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6781800" y="24384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8001000" y="3657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7391400" y="3048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H="1">
            <a:off x="6781800" y="3124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 flipH="1">
            <a:off x="7467600" y="3657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6080125" y="307975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6629400" y="381000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7239000" y="441960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8305800" y="441960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4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1524000" y="5638800"/>
            <a:ext cx="1250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>
                <a:solidFill>
                  <a:schemeClr val="tx2"/>
                </a:solidFill>
                <a:latin typeface="Tahoma" pitchFamily="34" charset="0"/>
              </a:rPr>
              <a:t>Zoning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6096000" y="4953000"/>
            <a:ext cx="22209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>
                <a:solidFill>
                  <a:schemeClr val="tx2"/>
                </a:solidFill>
                <a:latin typeface="Tahoma" pitchFamily="34" charset="0"/>
              </a:rPr>
              <a:t>Partition tree</a:t>
            </a:r>
          </a:p>
        </p:txBody>
      </p:sp>
    </p:spTree>
    <p:extLst>
      <p:ext uri="{BB962C8B-B14F-4D97-AF65-F5344CB8AC3E}">
        <p14:creationId xmlns:p14="http://schemas.microsoft.com/office/powerpoint/2010/main" val="317165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Zone reassignment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04800" y="2378075"/>
            <a:ext cx="3810000" cy="3321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103313" y="3792538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1</a:t>
            </a:r>
          </a:p>
        </p:txBody>
      </p:sp>
      <p:cxnSp>
        <p:nvCxnSpPr>
          <p:cNvPr id="18437" name="AutoShape 5"/>
          <p:cNvCxnSpPr>
            <a:cxnSpLocks noChangeShapeType="1"/>
            <a:stCxn id="18435" idx="0"/>
            <a:endCxn id="18435" idx="2"/>
          </p:cNvCxnSpPr>
          <p:nvPr/>
        </p:nvCxnSpPr>
        <p:spPr bwMode="auto">
          <a:xfrm>
            <a:off x="2209800" y="2362200"/>
            <a:ext cx="0" cy="3352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2241550" y="3976688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978150" y="3152775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2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971800" y="44958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Comic Sans MS" pitchFamily="66" charset="0"/>
              </a:rPr>
              <a:t>4</a:t>
            </a: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6705600" y="23622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6705600" y="36576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7315200" y="29718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7924800" y="35814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6172200" y="2971800"/>
            <a:ext cx="152400" cy="1524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>
            <a:off x="62484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6781800" y="24384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7391400" y="3048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>
            <a:off x="6781800" y="3124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b"/>
          <a:lstStyle/>
          <a:p>
            <a:endParaRPr lang="en-US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6080125" y="307975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6629400" y="381000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7924800" y="3886200"/>
            <a:ext cx="309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  <a:latin typeface="Tahoma" pitchFamily="34" charset="0"/>
              </a:rPr>
              <a:t>4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1524000" y="5638800"/>
            <a:ext cx="1250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>
                <a:solidFill>
                  <a:schemeClr val="tx2"/>
                </a:solidFill>
                <a:latin typeface="Tahoma" pitchFamily="34" charset="0"/>
              </a:rPr>
              <a:t>Zoning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6096000" y="4953000"/>
            <a:ext cx="22209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>
                <a:solidFill>
                  <a:schemeClr val="tx2"/>
                </a:solidFill>
                <a:latin typeface="Tahoma" pitchFamily="34" charset="0"/>
              </a:rPr>
              <a:t>Partition tree</a:t>
            </a:r>
          </a:p>
        </p:txBody>
      </p:sp>
    </p:spTree>
    <p:extLst>
      <p:ext uri="{BB962C8B-B14F-4D97-AF65-F5344CB8AC3E}">
        <p14:creationId xmlns:p14="http://schemas.microsoft.com/office/powerpoint/2010/main" val="157338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1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The CAN is composed of many individual nodes. </a:t>
            </a:r>
            <a:endParaRPr lang="en-US" sz="2600" dirty="0" smtClean="0"/>
          </a:p>
          <a:p>
            <a:r>
              <a:rPr lang="en-US" sz="2600" dirty="0" smtClean="0"/>
              <a:t>Each </a:t>
            </a:r>
            <a:r>
              <a:rPr lang="en-US" sz="2600" dirty="0"/>
              <a:t>CAN node stores a chunk (called a zone) of the entire hash table. </a:t>
            </a:r>
            <a:endParaRPr lang="en-US" sz="2600" dirty="0" smtClean="0"/>
          </a:p>
          <a:p>
            <a:r>
              <a:rPr lang="en-US" sz="2600" dirty="0" smtClean="0"/>
              <a:t>A </a:t>
            </a:r>
            <a:r>
              <a:rPr lang="en-US" sz="2600" dirty="0"/>
              <a:t>node holds information about a small number of “adjacent" zones in the table. </a:t>
            </a:r>
            <a:endParaRPr lang="en-US" sz="2600" dirty="0" smtClean="0"/>
          </a:p>
          <a:p>
            <a:r>
              <a:rPr lang="en-US" sz="2600" dirty="0"/>
              <a:t>Given an input key, a node must be able to route messages to the node holding the key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22893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2d Coordinate overlay	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8600" y="1614046"/>
            <a:ext cx="4590204" cy="3144546"/>
            <a:chOff x="228600" y="1614046"/>
            <a:chExt cx="4590204" cy="3144546"/>
          </a:xfrm>
        </p:grpSpPr>
        <p:sp>
          <p:nvSpPr>
            <p:cNvPr id="6150" name="Text Box 10"/>
            <p:cNvSpPr txBox="1">
              <a:spLocks noChangeArrowheads="1"/>
            </p:cNvSpPr>
            <p:nvPr/>
          </p:nvSpPr>
          <p:spPr bwMode="auto">
            <a:xfrm>
              <a:off x="228600" y="1614046"/>
              <a:ext cx="319087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r>
                <a:rPr lang="en-US" dirty="0"/>
                <a:t>y</a:t>
              </a:r>
            </a:p>
          </p:txBody>
        </p:sp>
        <p:sp>
          <p:nvSpPr>
            <p:cNvPr id="6147" name="Rectangle 5"/>
            <p:cNvSpPr>
              <a:spLocks noChangeArrowheads="1"/>
            </p:cNvSpPr>
            <p:nvPr/>
          </p:nvSpPr>
          <p:spPr bwMode="auto">
            <a:xfrm>
              <a:off x="701623" y="2187970"/>
              <a:ext cx="3007670" cy="219914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" name="Line 8"/>
            <p:cNvSpPr>
              <a:spLocks noChangeShapeType="1"/>
            </p:cNvSpPr>
            <p:nvPr/>
          </p:nvSpPr>
          <p:spPr bwMode="auto">
            <a:xfrm flipV="1">
              <a:off x="701623" y="1888086"/>
              <a:ext cx="0" cy="249903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Line 9"/>
            <p:cNvSpPr>
              <a:spLocks noChangeShapeType="1"/>
            </p:cNvSpPr>
            <p:nvPr/>
          </p:nvSpPr>
          <p:spPr bwMode="auto">
            <a:xfrm>
              <a:off x="701623" y="4387118"/>
              <a:ext cx="3474378" cy="0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Text Box 11"/>
            <p:cNvSpPr txBox="1">
              <a:spLocks noChangeArrowheads="1"/>
            </p:cNvSpPr>
            <p:nvPr/>
          </p:nvSpPr>
          <p:spPr bwMode="auto">
            <a:xfrm>
              <a:off x="4188837" y="4262167"/>
              <a:ext cx="217149" cy="240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r>
                <a:rPr lang="en-US" dirty="0"/>
                <a:t>x</a:t>
              </a:r>
            </a:p>
          </p:txBody>
        </p:sp>
        <p:sp>
          <p:nvSpPr>
            <p:cNvPr id="6152" name="Line 13"/>
            <p:cNvSpPr>
              <a:spLocks noChangeShapeType="1"/>
            </p:cNvSpPr>
            <p:nvPr/>
          </p:nvSpPr>
          <p:spPr bwMode="auto">
            <a:xfrm>
              <a:off x="2205458" y="2187970"/>
              <a:ext cx="0" cy="21991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Line 14"/>
            <p:cNvSpPr>
              <a:spLocks noChangeShapeType="1"/>
            </p:cNvSpPr>
            <p:nvPr/>
          </p:nvSpPr>
          <p:spPr bwMode="auto">
            <a:xfrm>
              <a:off x="701623" y="3287544"/>
              <a:ext cx="15038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5"/>
            <p:cNvSpPr>
              <a:spLocks noChangeShapeType="1"/>
            </p:cNvSpPr>
            <p:nvPr/>
          </p:nvSpPr>
          <p:spPr bwMode="auto">
            <a:xfrm flipV="1">
              <a:off x="1479469" y="2187970"/>
              <a:ext cx="0" cy="10995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6"/>
            <p:cNvSpPr>
              <a:spLocks noChangeShapeType="1"/>
            </p:cNvSpPr>
            <p:nvPr/>
          </p:nvSpPr>
          <p:spPr bwMode="auto">
            <a:xfrm>
              <a:off x="2205458" y="3287544"/>
              <a:ext cx="15038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7"/>
            <p:cNvSpPr>
              <a:spLocks noChangeShapeType="1"/>
            </p:cNvSpPr>
            <p:nvPr/>
          </p:nvSpPr>
          <p:spPr bwMode="auto">
            <a:xfrm>
              <a:off x="2983304" y="3287544"/>
              <a:ext cx="0" cy="10995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8"/>
            <p:cNvSpPr>
              <a:spLocks noChangeShapeType="1"/>
            </p:cNvSpPr>
            <p:nvPr/>
          </p:nvSpPr>
          <p:spPr bwMode="auto">
            <a:xfrm>
              <a:off x="2205458" y="3887312"/>
              <a:ext cx="7778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9"/>
            <p:cNvSpPr>
              <a:spLocks noChangeShapeType="1"/>
            </p:cNvSpPr>
            <p:nvPr/>
          </p:nvSpPr>
          <p:spPr bwMode="auto">
            <a:xfrm>
              <a:off x="701623" y="2737757"/>
              <a:ext cx="7778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Rectangle 28"/>
            <p:cNvSpPr>
              <a:spLocks noChangeArrowheads="1"/>
            </p:cNvSpPr>
            <p:nvPr/>
          </p:nvSpPr>
          <p:spPr bwMode="auto">
            <a:xfrm>
              <a:off x="701623" y="3287544"/>
              <a:ext cx="1503835" cy="1099574"/>
            </a:xfrm>
            <a:prstGeom prst="rect">
              <a:avLst/>
            </a:prstGeom>
            <a:solidFill>
              <a:srgbClr val="0000FF">
                <a:alpha val="5215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Rectangle 29"/>
            <p:cNvSpPr>
              <a:spLocks noChangeArrowheads="1"/>
            </p:cNvSpPr>
            <p:nvPr/>
          </p:nvSpPr>
          <p:spPr bwMode="auto">
            <a:xfrm>
              <a:off x="701623" y="2187970"/>
              <a:ext cx="777846" cy="549787"/>
            </a:xfrm>
            <a:prstGeom prst="rect">
              <a:avLst/>
            </a:prstGeom>
            <a:solidFill>
              <a:srgbClr val="FFFF99">
                <a:alpha val="56078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Rectangle 30"/>
            <p:cNvSpPr>
              <a:spLocks noChangeArrowheads="1"/>
            </p:cNvSpPr>
            <p:nvPr/>
          </p:nvSpPr>
          <p:spPr bwMode="auto">
            <a:xfrm>
              <a:off x="701623" y="2737757"/>
              <a:ext cx="777846" cy="549787"/>
            </a:xfrm>
            <a:prstGeom prst="rect">
              <a:avLst/>
            </a:prstGeom>
            <a:solidFill>
              <a:srgbClr val="00FFFF">
                <a:alpha val="5098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Rectangle 31"/>
            <p:cNvSpPr>
              <a:spLocks noChangeArrowheads="1"/>
            </p:cNvSpPr>
            <p:nvPr/>
          </p:nvSpPr>
          <p:spPr bwMode="auto">
            <a:xfrm>
              <a:off x="1479469" y="2187970"/>
              <a:ext cx="725989" cy="1099574"/>
            </a:xfrm>
            <a:prstGeom prst="rect">
              <a:avLst/>
            </a:prstGeom>
            <a:solidFill>
              <a:srgbClr val="FF9900">
                <a:alpha val="56078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32"/>
            <p:cNvSpPr>
              <a:spLocks noChangeArrowheads="1"/>
            </p:cNvSpPr>
            <p:nvPr/>
          </p:nvSpPr>
          <p:spPr bwMode="auto">
            <a:xfrm>
              <a:off x="2205458" y="3287544"/>
              <a:ext cx="777846" cy="599768"/>
            </a:xfrm>
            <a:prstGeom prst="rect">
              <a:avLst/>
            </a:prstGeom>
            <a:solidFill>
              <a:srgbClr val="FF0000">
                <a:alpha val="54117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Rectangle 33"/>
            <p:cNvSpPr>
              <a:spLocks noChangeArrowheads="1"/>
            </p:cNvSpPr>
            <p:nvPr/>
          </p:nvSpPr>
          <p:spPr bwMode="auto">
            <a:xfrm>
              <a:off x="2205458" y="2187970"/>
              <a:ext cx="1503835" cy="1099574"/>
            </a:xfrm>
            <a:prstGeom prst="rect">
              <a:avLst/>
            </a:prstGeom>
            <a:solidFill>
              <a:srgbClr val="00FF00">
                <a:alpha val="56078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34"/>
            <p:cNvSpPr>
              <a:spLocks noChangeArrowheads="1"/>
            </p:cNvSpPr>
            <p:nvPr/>
          </p:nvSpPr>
          <p:spPr bwMode="auto">
            <a:xfrm>
              <a:off x="2983304" y="3287544"/>
              <a:ext cx="725989" cy="1099574"/>
            </a:xfrm>
            <a:prstGeom prst="rect">
              <a:avLst/>
            </a:prstGeom>
            <a:solidFill>
              <a:srgbClr val="FFFF00">
                <a:alpha val="6117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35"/>
            <p:cNvSpPr>
              <a:spLocks noChangeArrowheads="1"/>
            </p:cNvSpPr>
            <p:nvPr/>
          </p:nvSpPr>
          <p:spPr bwMode="auto">
            <a:xfrm>
              <a:off x="2205458" y="3887312"/>
              <a:ext cx="777846" cy="499807"/>
            </a:xfrm>
            <a:prstGeom prst="rect">
              <a:avLst/>
            </a:prstGeom>
            <a:solidFill>
              <a:srgbClr val="CC99FF">
                <a:alpha val="6117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AutoShape 36"/>
            <p:cNvSpPr>
              <a:spLocks noChangeArrowheads="1"/>
            </p:cNvSpPr>
            <p:nvPr/>
          </p:nvSpPr>
          <p:spPr bwMode="auto">
            <a:xfrm>
              <a:off x="1012761" y="2387892"/>
              <a:ext cx="155569" cy="149942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AutoShape 37"/>
            <p:cNvSpPr>
              <a:spLocks noChangeArrowheads="1"/>
            </p:cNvSpPr>
            <p:nvPr/>
          </p:nvSpPr>
          <p:spPr bwMode="auto">
            <a:xfrm>
              <a:off x="1012761" y="2887699"/>
              <a:ext cx="155569" cy="149942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AutoShape 38"/>
            <p:cNvSpPr>
              <a:spLocks noChangeArrowheads="1"/>
            </p:cNvSpPr>
            <p:nvPr/>
          </p:nvSpPr>
          <p:spPr bwMode="auto">
            <a:xfrm>
              <a:off x="1790607" y="2637796"/>
              <a:ext cx="155569" cy="149942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AutoShape 39"/>
            <p:cNvSpPr>
              <a:spLocks noChangeArrowheads="1"/>
            </p:cNvSpPr>
            <p:nvPr/>
          </p:nvSpPr>
          <p:spPr bwMode="auto">
            <a:xfrm>
              <a:off x="2931447" y="2637796"/>
              <a:ext cx="155569" cy="149942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AutoShape 40"/>
            <p:cNvSpPr>
              <a:spLocks noChangeArrowheads="1"/>
            </p:cNvSpPr>
            <p:nvPr/>
          </p:nvSpPr>
          <p:spPr bwMode="auto">
            <a:xfrm>
              <a:off x="3294442" y="3787351"/>
              <a:ext cx="155569" cy="149942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AutoShape 41"/>
            <p:cNvSpPr>
              <a:spLocks noChangeArrowheads="1"/>
            </p:cNvSpPr>
            <p:nvPr/>
          </p:nvSpPr>
          <p:spPr bwMode="auto">
            <a:xfrm>
              <a:off x="2516596" y="3537447"/>
              <a:ext cx="155569" cy="149942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AutoShape 42"/>
            <p:cNvSpPr>
              <a:spLocks noChangeArrowheads="1"/>
            </p:cNvSpPr>
            <p:nvPr/>
          </p:nvSpPr>
          <p:spPr bwMode="auto">
            <a:xfrm>
              <a:off x="2516596" y="4087234"/>
              <a:ext cx="155569" cy="149942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AutoShape 43"/>
            <p:cNvSpPr>
              <a:spLocks noChangeArrowheads="1"/>
            </p:cNvSpPr>
            <p:nvPr/>
          </p:nvSpPr>
          <p:spPr bwMode="auto">
            <a:xfrm>
              <a:off x="1375756" y="3737370"/>
              <a:ext cx="155569" cy="149942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Text Box 44"/>
            <p:cNvSpPr txBox="1">
              <a:spLocks noChangeArrowheads="1"/>
            </p:cNvSpPr>
            <p:nvPr/>
          </p:nvSpPr>
          <p:spPr bwMode="auto">
            <a:xfrm>
              <a:off x="711270" y="4518060"/>
              <a:ext cx="2397278" cy="240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r>
                <a:rPr lang="en-US" dirty="0"/>
                <a:t>State of the system at time t</a:t>
              </a:r>
            </a:p>
          </p:txBody>
        </p:sp>
        <p:sp>
          <p:nvSpPr>
            <p:cNvPr id="6176" name="AutoShape 50"/>
            <p:cNvSpPr>
              <a:spLocks noChangeArrowheads="1"/>
            </p:cNvSpPr>
            <p:nvPr/>
          </p:nvSpPr>
          <p:spPr bwMode="auto">
            <a:xfrm>
              <a:off x="3294442" y="2337912"/>
              <a:ext cx="155569" cy="149942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AutoShape 51"/>
            <p:cNvSpPr>
              <a:spLocks noChangeArrowheads="1"/>
            </p:cNvSpPr>
            <p:nvPr/>
          </p:nvSpPr>
          <p:spPr bwMode="auto">
            <a:xfrm>
              <a:off x="2931447" y="2987660"/>
              <a:ext cx="155569" cy="149942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AutoShape 57"/>
            <p:cNvSpPr>
              <a:spLocks noChangeArrowheads="1"/>
            </p:cNvSpPr>
            <p:nvPr/>
          </p:nvSpPr>
          <p:spPr bwMode="auto">
            <a:xfrm>
              <a:off x="4111052" y="2207483"/>
              <a:ext cx="155569" cy="149942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Text Box 59"/>
            <p:cNvSpPr txBox="1">
              <a:spLocks noChangeArrowheads="1"/>
            </p:cNvSpPr>
            <p:nvPr/>
          </p:nvSpPr>
          <p:spPr bwMode="auto">
            <a:xfrm>
              <a:off x="4227857" y="2153608"/>
              <a:ext cx="395405" cy="199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r>
                <a:rPr lang="en-US" sz="1400"/>
                <a:t>Peer</a:t>
              </a:r>
            </a:p>
          </p:txBody>
        </p:sp>
        <p:sp>
          <p:nvSpPr>
            <p:cNvPr id="6180" name="Text Box 60"/>
            <p:cNvSpPr txBox="1">
              <a:spLocks noChangeArrowheads="1"/>
            </p:cNvSpPr>
            <p:nvPr/>
          </p:nvSpPr>
          <p:spPr bwMode="auto">
            <a:xfrm>
              <a:off x="4137108" y="2803357"/>
              <a:ext cx="681696" cy="199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r>
                <a:rPr lang="en-US" sz="1400"/>
                <a:t>Resource</a:t>
              </a:r>
            </a:p>
          </p:txBody>
        </p:sp>
        <p:sp>
          <p:nvSpPr>
            <p:cNvPr id="6181" name="AutoShape 61"/>
            <p:cNvSpPr>
              <a:spLocks noChangeArrowheads="1"/>
            </p:cNvSpPr>
            <p:nvPr/>
          </p:nvSpPr>
          <p:spPr bwMode="auto">
            <a:xfrm>
              <a:off x="1686894" y="2887699"/>
              <a:ext cx="155569" cy="149942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AutoShape 62"/>
            <p:cNvSpPr>
              <a:spLocks noChangeArrowheads="1"/>
            </p:cNvSpPr>
            <p:nvPr/>
          </p:nvSpPr>
          <p:spPr bwMode="auto">
            <a:xfrm>
              <a:off x="1272043" y="2237950"/>
              <a:ext cx="155569" cy="149942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AutoShape 63"/>
            <p:cNvSpPr>
              <a:spLocks noChangeArrowheads="1"/>
            </p:cNvSpPr>
            <p:nvPr/>
          </p:nvSpPr>
          <p:spPr bwMode="auto">
            <a:xfrm>
              <a:off x="1946176" y="3687389"/>
              <a:ext cx="155569" cy="149942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AutoShape 64"/>
            <p:cNvSpPr>
              <a:spLocks noChangeArrowheads="1"/>
            </p:cNvSpPr>
            <p:nvPr/>
          </p:nvSpPr>
          <p:spPr bwMode="auto">
            <a:xfrm>
              <a:off x="805336" y="4187196"/>
              <a:ext cx="155569" cy="149942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AutoShape 65"/>
            <p:cNvSpPr>
              <a:spLocks noChangeArrowheads="1"/>
            </p:cNvSpPr>
            <p:nvPr/>
          </p:nvSpPr>
          <p:spPr bwMode="auto">
            <a:xfrm>
              <a:off x="3501868" y="3587428"/>
              <a:ext cx="155569" cy="149942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AutoShape 66"/>
            <p:cNvSpPr>
              <a:spLocks noChangeArrowheads="1"/>
            </p:cNvSpPr>
            <p:nvPr/>
          </p:nvSpPr>
          <p:spPr bwMode="auto">
            <a:xfrm>
              <a:off x="960905" y="3337525"/>
              <a:ext cx="155569" cy="149942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AutoShape 67"/>
            <p:cNvSpPr>
              <a:spLocks noChangeArrowheads="1"/>
            </p:cNvSpPr>
            <p:nvPr/>
          </p:nvSpPr>
          <p:spPr bwMode="auto">
            <a:xfrm>
              <a:off x="4020432" y="2887699"/>
              <a:ext cx="155569" cy="149942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Text Box 68"/>
            <p:cNvSpPr txBox="1">
              <a:spLocks noChangeArrowheads="1"/>
            </p:cNvSpPr>
            <p:nvPr/>
          </p:nvSpPr>
          <p:spPr bwMode="auto">
            <a:xfrm>
              <a:off x="1774402" y="4137215"/>
              <a:ext cx="431056" cy="199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r>
                <a:rPr lang="en-US" sz="1400"/>
                <a:t>Zone</a:t>
              </a:r>
            </a:p>
          </p:txBody>
        </p:sp>
        <p:cxnSp>
          <p:nvCxnSpPr>
            <p:cNvPr id="6189" name="AutoShape 70"/>
            <p:cNvCxnSpPr>
              <a:cxnSpLocks noChangeShapeType="1"/>
              <a:stCxn id="6186" idx="2"/>
              <a:endCxn id="6174" idx="1"/>
            </p:cNvCxnSpPr>
            <p:nvPr/>
          </p:nvCxnSpPr>
          <p:spPr bwMode="auto">
            <a:xfrm>
              <a:off x="1038689" y="3487467"/>
              <a:ext cx="359754" cy="2717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0" name="AutoShape 71"/>
            <p:cNvCxnSpPr>
              <a:cxnSpLocks noChangeShapeType="1"/>
              <a:stCxn id="6184" idx="3"/>
              <a:endCxn id="6174" idx="3"/>
            </p:cNvCxnSpPr>
            <p:nvPr/>
          </p:nvCxnSpPr>
          <p:spPr bwMode="auto">
            <a:xfrm flipV="1">
              <a:off x="960905" y="3865446"/>
              <a:ext cx="437539" cy="39672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1" name="AutoShape 72"/>
            <p:cNvCxnSpPr>
              <a:cxnSpLocks noChangeShapeType="1"/>
              <a:stCxn id="6183" idx="1"/>
              <a:endCxn id="6174" idx="6"/>
            </p:cNvCxnSpPr>
            <p:nvPr/>
          </p:nvCxnSpPr>
          <p:spPr bwMode="auto">
            <a:xfrm flipH="1">
              <a:off x="1531325" y="3762360"/>
              <a:ext cx="414851" cy="499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2" name="AutoShape 73"/>
            <p:cNvCxnSpPr>
              <a:cxnSpLocks noChangeShapeType="1"/>
              <a:stCxn id="6182" idx="1"/>
              <a:endCxn id="6167" idx="7"/>
            </p:cNvCxnSpPr>
            <p:nvPr/>
          </p:nvCxnSpPr>
          <p:spPr bwMode="auto">
            <a:xfrm flipH="1">
              <a:off x="1145644" y="2312921"/>
              <a:ext cx="126400" cy="968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3" name="AutoShape 74"/>
            <p:cNvCxnSpPr>
              <a:cxnSpLocks noChangeShapeType="1"/>
              <a:stCxn id="6181" idx="0"/>
              <a:endCxn id="6169" idx="4"/>
            </p:cNvCxnSpPr>
            <p:nvPr/>
          </p:nvCxnSpPr>
          <p:spPr bwMode="auto">
            <a:xfrm flipV="1">
              <a:off x="1764679" y="2787738"/>
              <a:ext cx="103713" cy="999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4" name="AutoShape 75"/>
            <p:cNvCxnSpPr>
              <a:cxnSpLocks noChangeShapeType="1"/>
              <a:stCxn id="6176" idx="1"/>
              <a:endCxn id="6170" idx="7"/>
            </p:cNvCxnSpPr>
            <p:nvPr/>
          </p:nvCxnSpPr>
          <p:spPr bwMode="auto">
            <a:xfrm flipH="1">
              <a:off x="3064330" y="2412883"/>
              <a:ext cx="230112" cy="2467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5" name="AutoShape 76"/>
            <p:cNvCxnSpPr>
              <a:cxnSpLocks noChangeShapeType="1"/>
              <a:stCxn id="6177" idx="0"/>
              <a:endCxn id="6170" idx="4"/>
            </p:cNvCxnSpPr>
            <p:nvPr/>
          </p:nvCxnSpPr>
          <p:spPr bwMode="auto">
            <a:xfrm flipV="1">
              <a:off x="3009232" y="2787738"/>
              <a:ext cx="0" cy="1999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96" name="AutoShape 77"/>
            <p:cNvCxnSpPr>
              <a:cxnSpLocks noChangeShapeType="1"/>
              <a:stCxn id="6185" idx="2"/>
              <a:endCxn id="6171" idx="7"/>
            </p:cNvCxnSpPr>
            <p:nvPr/>
          </p:nvCxnSpPr>
          <p:spPr bwMode="auto">
            <a:xfrm flipH="1">
              <a:off x="3427324" y="3737370"/>
              <a:ext cx="152328" cy="718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197" name="Text Box 79"/>
          <p:cNvSpPr txBox="1">
            <a:spLocks noChangeArrowheads="1"/>
          </p:cNvSpPr>
          <p:nvPr/>
        </p:nvSpPr>
        <p:spPr bwMode="auto">
          <a:xfrm>
            <a:off x="563868" y="5329536"/>
            <a:ext cx="328904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r>
              <a:rPr lang="en-US" dirty="0"/>
              <a:t>In this 2 dimensional </a:t>
            </a:r>
            <a:r>
              <a:rPr lang="en-US" dirty="0" smtClean="0"/>
              <a:t>space, </a:t>
            </a:r>
            <a:r>
              <a:rPr lang="en-US" dirty="0"/>
              <a:t>a key is mapped to a point 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191" y="1621696"/>
            <a:ext cx="3514725" cy="35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01139" y="5408474"/>
            <a:ext cx="323890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two nodes are neighbors if their </a:t>
            </a:r>
            <a:endParaRPr lang="en-US" dirty="0" smtClean="0"/>
          </a:p>
          <a:p>
            <a:r>
              <a:rPr lang="en-US" dirty="0" smtClean="0"/>
              <a:t>coordinate </a:t>
            </a:r>
            <a:r>
              <a:rPr lang="en-US" dirty="0"/>
              <a:t>spans overlap along </a:t>
            </a:r>
            <a:endParaRPr lang="en-US" dirty="0" smtClean="0"/>
          </a:p>
          <a:p>
            <a:r>
              <a:rPr lang="en-US" dirty="0" smtClean="0"/>
              <a:t>d-1 </a:t>
            </a:r>
            <a:r>
              <a:rPr lang="en-US" dirty="0"/>
              <a:t>dimensions and abut along </a:t>
            </a:r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dimension.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15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7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CAN: construction*</a:t>
            </a:r>
          </a:p>
        </p:txBody>
      </p:sp>
      <p:grpSp>
        <p:nvGrpSpPr>
          <p:cNvPr id="9219" name="Group 37"/>
          <p:cNvGrpSpPr>
            <a:grpSpLocks/>
          </p:cNvGrpSpPr>
          <p:nvPr/>
        </p:nvGrpSpPr>
        <p:grpSpPr bwMode="auto">
          <a:xfrm>
            <a:off x="2362200" y="1771650"/>
            <a:ext cx="4648200" cy="4171950"/>
            <a:chOff x="1488" y="1332"/>
            <a:chExt cx="2928" cy="2628"/>
          </a:xfrm>
        </p:grpSpPr>
        <p:sp>
          <p:nvSpPr>
            <p:cNvPr id="9227" name="Rectangle 3"/>
            <p:cNvSpPr>
              <a:spLocks noChangeArrowheads="1"/>
            </p:cNvSpPr>
            <p:nvPr/>
          </p:nvSpPr>
          <p:spPr bwMode="auto">
            <a:xfrm>
              <a:off x="1488" y="1344"/>
              <a:ext cx="2928" cy="25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28" name="AutoShape 4"/>
            <p:cNvCxnSpPr>
              <a:cxnSpLocks noChangeShapeType="1"/>
            </p:cNvCxnSpPr>
            <p:nvPr/>
          </p:nvCxnSpPr>
          <p:spPr bwMode="auto">
            <a:xfrm>
              <a:off x="2928" y="1332"/>
              <a:ext cx="0" cy="26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29" name="Line 5"/>
            <p:cNvSpPr>
              <a:spLocks noChangeShapeType="1"/>
            </p:cNvSpPr>
            <p:nvPr/>
          </p:nvSpPr>
          <p:spPr bwMode="auto">
            <a:xfrm>
              <a:off x="1488" y="259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0" name="Line 6"/>
            <p:cNvSpPr>
              <a:spLocks noChangeShapeType="1"/>
            </p:cNvSpPr>
            <p:nvPr/>
          </p:nvSpPr>
          <p:spPr bwMode="auto">
            <a:xfrm>
              <a:off x="3648" y="1344"/>
              <a:ext cx="0" cy="2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>
              <a:off x="1488" y="19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" name="Line 8"/>
            <p:cNvSpPr>
              <a:spLocks noChangeShapeType="1"/>
            </p:cNvSpPr>
            <p:nvPr/>
          </p:nvSpPr>
          <p:spPr bwMode="auto">
            <a:xfrm>
              <a:off x="1488" y="326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33" name="AutoShape 9"/>
            <p:cNvCxnSpPr>
              <a:cxnSpLocks noChangeShapeType="1"/>
            </p:cNvCxnSpPr>
            <p:nvPr/>
          </p:nvCxnSpPr>
          <p:spPr bwMode="auto">
            <a:xfrm>
              <a:off x="2256" y="1344"/>
              <a:ext cx="0" cy="26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4" name="Line 10"/>
            <p:cNvSpPr>
              <a:spLocks noChangeShapeType="1"/>
            </p:cNvSpPr>
            <p:nvPr/>
          </p:nvSpPr>
          <p:spPr bwMode="auto">
            <a:xfrm>
              <a:off x="3312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Line 11"/>
            <p:cNvSpPr>
              <a:spLocks noChangeShapeType="1"/>
            </p:cNvSpPr>
            <p:nvPr/>
          </p:nvSpPr>
          <p:spPr bwMode="auto">
            <a:xfrm>
              <a:off x="1872" y="326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Line 12"/>
            <p:cNvSpPr>
              <a:spLocks noChangeShapeType="1"/>
            </p:cNvSpPr>
            <p:nvPr/>
          </p:nvSpPr>
          <p:spPr bwMode="auto">
            <a:xfrm>
              <a:off x="2592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Line 13"/>
            <p:cNvSpPr>
              <a:spLocks noChangeShapeType="1"/>
            </p:cNvSpPr>
            <p:nvPr/>
          </p:nvSpPr>
          <p:spPr bwMode="auto">
            <a:xfrm>
              <a:off x="1872" y="36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Line 14"/>
            <p:cNvSpPr>
              <a:spLocks noChangeShapeType="1"/>
            </p:cNvSpPr>
            <p:nvPr/>
          </p:nvSpPr>
          <p:spPr bwMode="auto">
            <a:xfrm>
              <a:off x="2928" y="23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Line 15"/>
            <p:cNvSpPr>
              <a:spLocks noChangeShapeType="1"/>
            </p:cNvSpPr>
            <p:nvPr/>
          </p:nvSpPr>
          <p:spPr bwMode="auto">
            <a:xfrm>
              <a:off x="3312" y="326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Line 16"/>
            <p:cNvSpPr>
              <a:spLocks noChangeShapeType="1"/>
            </p:cNvSpPr>
            <p:nvPr/>
          </p:nvSpPr>
          <p:spPr bwMode="auto">
            <a:xfrm>
              <a:off x="2592" y="2592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Line 17"/>
            <p:cNvSpPr>
              <a:spLocks noChangeShapeType="1"/>
            </p:cNvSpPr>
            <p:nvPr/>
          </p:nvSpPr>
          <p:spPr bwMode="auto">
            <a:xfrm>
              <a:off x="2256" y="292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Line 18"/>
            <p:cNvSpPr>
              <a:spLocks noChangeShapeType="1"/>
            </p:cNvSpPr>
            <p:nvPr/>
          </p:nvSpPr>
          <p:spPr bwMode="auto">
            <a:xfrm>
              <a:off x="4032" y="134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Line 19"/>
            <p:cNvSpPr>
              <a:spLocks noChangeShapeType="1"/>
            </p:cNvSpPr>
            <p:nvPr/>
          </p:nvSpPr>
          <p:spPr bwMode="auto">
            <a:xfrm>
              <a:off x="3312" y="134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4" name="Line 20"/>
            <p:cNvSpPr>
              <a:spLocks noChangeShapeType="1"/>
            </p:cNvSpPr>
            <p:nvPr/>
          </p:nvSpPr>
          <p:spPr bwMode="auto">
            <a:xfrm>
              <a:off x="1872" y="134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5" name="Line 21"/>
            <p:cNvSpPr>
              <a:spLocks noChangeShapeType="1"/>
            </p:cNvSpPr>
            <p:nvPr/>
          </p:nvSpPr>
          <p:spPr bwMode="auto">
            <a:xfrm>
              <a:off x="2592" y="326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6" name="Line 22"/>
            <p:cNvSpPr>
              <a:spLocks noChangeShapeType="1"/>
            </p:cNvSpPr>
            <p:nvPr/>
          </p:nvSpPr>
          <p:spPr bwMode="auto">
            <a:xfrm>
              <a:off x="4032" y="326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Line 23"/>
            <p:cNvSpPr>
              <a:spLocks noChangeShapeType="1"/>
            </p:cNvSpPr>
            <p:nvPr/>
          </p:nvSpPr>
          <p:spPr bwMode="auto">
            <a:xfrm>
              <a:off x="2976" y="36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Line 24"/>
            <p:cNvSpPr>
              <a:spLocks noChangeShapeType="1"/>
            </p:cNvSpPr>
            <p:nvPr/>
          </p:nvSpPr>
          <p:spPr bwMode="auto">
            <a:xfrm>
              <a:off x="1488" y="168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Line 25"/>
            <p:cNvSpPr>
              <a:spLocks noChangeShapeType="1"/>
            </p:cNvSpPr>
            <p:nvPr/>
          </p:nvSpPr>
          <p:spPr bwMode="auto">
            <a:xfrm>
              <a:off x="3648" y="168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Line 26"/>
            <p:cNvSpPr>
              <a:spLocks noChangeShapeType="1"/>
            </p:cNvSpPr>
            <p:nvPr/>
          </p:nvSpPr>
          <p:spPr bwMode="auto">
            <a:xfrm>
              <a:off x="1872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Line 27"/>
            <p:cNvSpPr>
              <a:spLocks noChangeShapeType="1"/>
            </p:cNvSpPr>
            <p:nvPr/>
          </p:nvSpPr>
          <p:spPr bwMode="auto">
            <a:xfrm>
              <a:off x="1488" y="230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Line 28"/>
            <p:cNvSpPr>
              <a:spLocks noChangeShapeType="1"/>
            </p:cNvSpPr>
            <p:nvPr/>
          </p:nvSpPr>
          <p:spPr bwMode="auto">
            <a:xfrm>
              <a:off x="3312" y="259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Line 29"/>
            <p:cNvSpPr>
              <a:spLocks noChangeShapeType="1"/>
            </p:cNvSpPr>
            <p:nvPr/>
          </p:nvSpPr>
          <p:spPr bwMode="auto">
            <a:xfrm>
              <a:off x="4032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Line 30"/>
            <p:cNvSpPr>
              <a:spLocks noChangeShapeType="1"/>
            </p:cNvSpPr>
            <p:nvPr/>
          </p:nvSpPr>
          <p:spPr bwMode="auto">
            <a:xfrm>
              <a:off x="3312" y="292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0" name="Oval 31"/>
          <p:cNvSpPr>
            <a:spLocks noChangeArrowheads="1"/>
          </p:cNvSpPr>
          <p:nvPr/>
        </p:nvSpPr>
        <p:spPr bwMode="auto">
          <a:xfrm>
            <a:off x="952500" y="6165850"/>
            <a:ext cx="228600" cy="228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32"/>
          <p:cNvSpPr txBox="1">
            <a:spLocks noChangeArrowheads="1"/>
          </p:cNvSpPr>
          <p:nvPr/>
        </p:nvSpPr>
        <p:spPr bwMode="auto">
          <a:xfrm>
            <a:off x="304800" y="3022600"/>
            <a:ext cx="15240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400">
                <a:latin typeface="Tahoma" pitchFamily="34" charset="0"/>
              </a:rPr>
              <a:t>Bootstrap</a:t>
            </a:r>
            <a:br>
              <a:rPr lang="en-US" sz="2400">
                <a:latin typeface="Tahoma" pitchFamily="34" charset="0"/>
              </a:rPr>
            </a:br>
            <a:r>
              <a:rPr lang="en-US" sz="2400">
                <a:latin typeface="Tahoma" pitchFamily="34" charset="0"/>
              </a:rPr>
              <a:t> node</a:t>
            </a:r>
          </a:p>
        </p:txBody>
      </p:sp>
      <p:sp>
        <p:nvSpPr>
          <p:cNvPr id="9222" name="Line 33"/>
          <p:cNvSpPr>
            <a:spLocks noChangeShapeType="1"/>
          </p:cNvSpPr>
          <p:nvPr/>
        </p:nvSpPr>
        <p:spPr bwMode="auto">
          <a:xfrm flipV="1">
            <a:off x="952500" y="3911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34"/>
          <p:cNvSpPr>
            <a:spLocks noChangeShapeType="1"/>
          </p:cNvSpPr>
          <p:nvPr/>
        </p:nvSpPr>
        <p:spPr bwMode="auto">
          <a:xfrm>
            <a:off x="1181100" y="3911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35"/>
          <p:cNvSpPr txBox="1">
            <a:spLocks noChangeArrowheads="1"/>
          </p:cNvSpPr>
          <p:nvPr/>
        </p:nvSpPr>
        <p:spPr bwMode="auto">
          <a:xfrm>
            <a:off x="2667000" y="6232525"/>
            <a:ext cx="396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2000">
              <a:latin typeface="Tahoma" pitchFamily="34" charset="0"/>
            </a:endParaRPr>
          </a:p>
        </p:txBody>
      </p:sp>
      <p:sp>
        <p:nvSpPr>
          <p:cNvPr id="9225" name="Text Box 36"/>
          <p:cNvSpPr txBox="1">
            <a:spLocks noChangeArrowheads="1"/>
          </p:cNvSpPr>
          <p:nvPr/>
        </p:nvSpPr>
        <p:spPr bwMode="auto">
          <a:xfrm>
            <a:off x="431006" y="6280150"/>
            <a:ext cx="1500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 dirty="0">
                <a:latin typeface="Tahoma" pitchFamily="34" charset="0"/>
              </a:rPr>
              <a:t>new node</a:t>
            </a:r>
          </a:p>
        </p:txBody>
      </p:sp>
      <p:sp>
        <p:nvSpPr>
          <p:cNvPr id="9226" name="Text Box 38"/>
          <p:cNvSpPr txBox="1">
            <a:spLocks noChangeArrowheads="1"/>
          </p:cNvSpPr>
          <p:nvPr/>
        </p:nvSpPr>
        <p:spPr bwMode="auto">
          <a:xfrm>
            <a:off x="2422525" y="6280150"/>
            <a:ext cx="31607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r>
              <a:rPr lang="en-US"/>
              <a:t>* From slides of </a:t>
            </a:r>
            <a:r>
              <a:rPr lang="en-US" i="1"/>
              <a:t>Santashil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4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 flipV="1">
            <a:off x="1181100" y="5434555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CAN: construction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idx="1"/>
          </p:nvPr>
        </p:nvSpPr>
        <p:spPr>
          <a:xfrm>
            <a:off x="412376" y="1640634"/>
            <a:ext cx="8686800" cy="4876800"/>
          </a:xfrm>
        </p:spPr>
        <p:txBody>
          <a:bodyPr/>
          <a:lstStyle/>
          <a:p>
            <a:pPr eaLnBrk="1" hangingPunct="1"/>
            <a:endParaRPr lang="en-US" sz="2600" smtClean="0">
              <a:latin typeface="Comic Sans MS" pitchFamily="66" charset="0"/>
            </a:endParaRPr>
          </a:p>
          <a:p>
            <a:pPr lvl="1" eaLnBrk="1" hangingPunct="1"/>
            <a:endParaRPr lang="en-US" sz="2200" smtClean="0">
              <a:latin typeface="Comic Sans MS" pitchFamily="66" charset="0"/>
            </a:endParaRPr>
          </a:p>
          <a:p>
            <a:pPr eaLnBrk="1" hangingPunct="1"/>
            <a:endParaRPr lang="en-US" sz="2600" smtClean="0">
              <a:latin typeface="Comic Sans MS" pitchFamily="66" charset="0"/>
            </a:endParaRPr>
          </a:p>
        </p:txBody>
      </p:sp>
      <p:sp>
        <p:nvSpPr>
          <p:cNvPr id="10245" name="Oval 33"/>
          <p:cNvSpPr>
            <a:spLocks noChangeArrowheads="1"/>
          </p:cNvSpPr>
          <p:nvPr/>
        </p:nvSpPr>
        <p:spPr bwMode="auto">
          <a:xfrm>
            <a:off x="844924" y="5548856"/>
            <a:ext cx="228600" cy="228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46" name="Group 39"/>
          <p:cNvGrpSpPr>
            <a:grpSpLocks/>
          </p:cNvGrpSpPr>
          <p:nvPr/>
        </p:nvGrpSpPr>
        <p:grpSpPr bwMode="auto">
          <a:xfrm>
            <a:off x="2324100" y="1793570"/>
            <a:ext cx="4648200" cy="3905250"/>
            <a:chOff x="1488" y="1332"/>
            <a:chExt cx="2928" cy="2628"/>
          </a:xfrm>
        </p:grpSpPr>
        <p:sp>
          <p:nvSpPr>
            <p:cNvPr id="10250" name="Rectangle 5"/>
            <p:cNvSpPr>
              <a:spLocks noChangeArrowheads="1"/>
            </p:cNvSpPr>
            <p:nvPr/>
          </p:nvSpPr>
          <p:spPr bwMode="auto">
            <a:xfrm>
              <a:off x="1488" y="1344"/>
              <a:ext cx="2928" cy="25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251" name="AutoShape 6"/>
            <p:cNvCxnSpPr>
              <a:cxnSpLocks noChangeShapeType="1"/>
            </p:cNvCxnSpPr>
            <p:nvPr/>
          </p:nvCxnSpPr>
          <p:spPr bwMode="auto">
            <a:xfrm>
              <a:off x="2928" y="1332"/>
              <a:ext cx="0" cy="26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2" name="Line 7"/>
            <p:cNvSpPr>
              <a:spLocks noChangeShapeType="1"/>
            </p:cNvSpPr>
            <p:nvPr/>
          </p:nvSpPr>
          <p:spPr bwMode="auto">
            <a:xfrm>
              <a:off x="1488" y="259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Line 8"/>
            <p:cNvSpPr>
              <a:spLocks noChangeShapeType="1"/>
            </p:cNvSpPr>
            <p:nvPr/>
          </p:nvSpPr>
          <p:spPr bwMode="auto">
            <a:xfrm>
              <a:off x="3648" y="1344"/>
              <a:ext cx="0" cy="2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Line 9"/>
            <p:cNvSpPr>
              <a:spLocks noChangeShapeType="1"/>
            </p:cNvSpPr>
            <p:nvPr/>
          </p:nvSpPr>
          <p:spPr bwMode="auto">
            <a:xfrm>
              <a:off x="1488" y="19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5" name="Line 10"/>
            <p:cNvSpPr>
              <a:spLocks noChangeShapeType="1"/>
            </p:cNvSpPr>
            <p:nvPr/>
          </p:nvSpPr>
          <p:spPr bwMode="auto">
            <a:xfrm>
              <a:off x="1488" y="326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256" name="AutoShape 11"/>
            <p:cNvCxnSpPr>
              <a:cxnSpLocks noChangeShapeType="1"/>
            </p:cNvCxnSpPr>
            <p:nvPr/>
          </p:nvCxnSpPr>
          <p:spPr bwMode="auto">
            <a:xfrm>
              <a:off x="2256" y="1344"/>
              <a:ext cx="0" cy="26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7" name="Line 12"/>
            <p:cNvSpPr>
              <a:spLocks noChangeShapeType="1"/>
            </p:cNvSpPr>
            <p:nvPr/>
          </p:nvSpPr>
          <p:spPr bwMode="auto">
            <a:xfrm>
              <a:off x="3312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Line 13"/>
            <p:cNvSpPr>
              <a:spLocks noChangeShapeType="1"/>
            </p:cNvSpPr>
            <p:nvPr/>
          </p:nvSpPr>
          <p:spPr bwMode="auto">
            <a:xfrm>
              <a:off x="1872" y="326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Line 14"/>
            <p:cNvSpPr>
              <a:spLocks noChangeShapeType="1"/>
            </p:cNvSpPr>
            <p:nvPr/>
          </p:nvSpPr>
          <p:spPr bwMode="auto">
            <a:xfrm>
              <a:off x="2592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Line 15"/>
            <p:cNvSpPr>
              <a:spLocks noChangeShapeType="1"/>
            </p:cNvSpPr>
            <p:nvPr/>
          </p:nvSpPr>
          <p:spPr bwMode="auto">
            <a:xfrm>
              <a:off x="1872" y="36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Line 16"/>
            <p:cNvSpPr>
              <a:spLocks noChangeShapeType="1"/>
            </p:cNvSpPr>
            <p:nvPr/>
          </p:nvSpPr>
          <p:spPr bwMode="auto">
            <a:xfrm>
              <a:off x="2928" y="23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Line 17"/>
            <p:cNvSpPr>
              <a:spLocks noChangeShapeType="1"/>
            </p:cNvSpPr>
            <p:nvPr/>
          </p:nvSpPr>
          <p:spPr bwMode="auto">
            <a:xfrm>
              <a:off x="3312" y="326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Line 18"/>
            <p:cNvSpPr>
              <a:spLocks noChangeShapeType="1"/>
            </p:cNvSpPr>
            <p:nvPr/>
          </p:nvSpPr>
          <p:spPr bwMode="auto">
            <a:xfrm>
              <a:off x="2592" y="2592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Line 20"/>
            <p:cNvSpPr>
              <a:spLocks noChangeShapeType="1"/>
            </p:cNvSpPr>
            <p:nvPr/>
          </p:nvSpPr>
          <p:spPr bwMode="auto">
            <a:xfrm>
              <a:off x="4032" y="134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Line 21"/>
            <p:cNvSpPr>
              <a:spLocks noChangeShapeType="1"/>
            </p:cNvSpPr>
            <p:nvPr/>
          </p:nvSpPr>
          <p:spPr bwMode="auto">
            <a:xfrm>
              <a:off x="3312" y="134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Line 22"/>
            <p:cNvSpPr>
              <a:spLocks noChangeShapeType="1"/>
            </p:cNvSpPr>
            <p:nvPr/>
          </p:nvSpPr>
          <p:spPr bwMode="auto">
            <a:xfrm>
              <a:off x="1872" y="134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8" name="Line 23"/>
            <p:cNvSpPr>
              <a:spLocks noChangeShapeType="1"/>
            </p:cNvSpPr>
            <p:nvPr/>
          </p:nvSpPr>
          <p:spPr bwMode="auto">
            <a:xfrm>
              <a:off x="2592" y="326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Line 24"/>
            <p:cNvSpPr>
              <a:spLocks noChangeShapeType="1"/>
            </p:cNvSpPr>
            <p:nvPr/>
          </p:nvSpPr>
          <p:spPr bwMode="auto">
            <a:xfrm>
              <a:off x="4032" y="326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Line 25"/>
            <p:cNvSpPr>
              <a:spLocks noChangeShapeType="1"/>
            </p:cNvSpPr>
            <p:nvPr/>
          </p:nvSpPr>
          <p:spPr bwMode="auto">
            <a:xfrm>
              <a:off x="2976" y="36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Line 26"/>
            <p:cNvSpPr>
              <a:spLocks noChangeShapeType="1"/>
            </p:cNvSpPr>
            <p:nvPr/>
          </p:nvSpPr>
          <p:spPr bwMode="auto">
            <a:xfrm>
              <a:off x="1488" y="168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Line 27"/>
            <p:cNvSpPr>
              <a:spLocks noChangeShapeType="1"/>
            </p:cNvSpPr>
            <p:nvPr/>
          </p:nvSpPr>
          <p:spPr bwMode="auto">
            <a:xfrm>
              <a:off x="3648" y="168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Line 28"/>
            <p:cNvSpPr>
              <a:spLocks noChangeShapeType="1"/>
            </p:cNvSpPr>
            <p:nvPr/>
          </p:nvSpPr>
          <p:spPr bwMode="auto">
            <a:xfrm>
              <a:off x="1872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Line 29"/>
            <p:cNvSpPr>
              <a:spLocks noChangeShapeType="1"/>
            </p:cNvSpPr>
            <p:nvPr/>
          </p:nvSpPr>
          <p:spPr bwMode="auto">
            <a:xfrm>
              <a:off x="1488" y="230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Line 30"/>
            <p:cNvSpPr>
              <a:spLocks noChangeShapeType="1"/>
            </p:cNvSpPr>
            <p:nvPr/>
          </p:nvSpPr>
          <p:spPr bwMode="auto">
            <a:xfrm>
              <a:off x="3312" y="259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Line 31"/>
            <p:cNvSpPr>
              <a:spLocks noChangeShapeType="1"/>
            </p:cNvSpPr>
            <p:nvPr/>
          </p:nvSpPr>
          <p:spPr bwMode="auto">
            <a:xfrm>
              <a:off x="4032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Line 32"/>
            <p:cNvSpPr>
              <a:spLocks noChangeShapeType="1"/>
            </p:cNvSpPr>
            <p:nvPr/>
          </p:nvSpPr>
          <p:spPr bwMode="auto">
            <a:xfrm>
              <a:off x="3312" y="292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Oval 34"/>
            <p:cNvSpPr>
              <a:spLocks noChangeArrowheads="1"/>
            </p:cNvSpPr>
            <p:nvPr/>
          </p:nvSpPr>
          <p:spPr bwMode="auto">
            <a:xfrm>
              <a:off x="1632" y="3600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9" name="Text Box 35"/>
            <p:cNvSpPr txBox="1">
              <a:spLocks noChangeArrowheads="1"/>
            </p:cNvSpPr>
            <p:nvPr/>
          </p:nvSpPr>
          <p:spPr bwMode="auto">
            <a:xfrm>
              <a:off x="1622" y="3352"/>
              <a:ext cx="18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400">
                  <a:latin typeface="Tahoma" pitchFamily="34" charset="0"/>
                </a:rPr>
                <a:t>I</a:t>
              </a:r>
            </a:p>
          </p:txBody>
        </p:sp>
      </p:grpSp>
      <p:sp>
        <p:nvSpPr>
          <p:cNvPr id="10247" name="Text Box 36"/>
          <p:cNvSpPr txBox="1">
            <a:spLocks noChangeArrowheads="1"/>
          </p:cNvSpPr>
          <p:nvPr/>
        </p:nvSpPr>
        <p:spPr bwMode="auto">
          <a:xfrm>
            <a:off x="304800" y="3022600"/>
            <a:ext cx="15240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400">
                <a:latin typeface="Tahoma" pitchFamily="34" charset="0"/>
              </a:rPr>
              <a:t>Bootstrap</a:t>
            </a:r>
            <a:br>
              <a:rPr lang="en-US" sz="2400">
                <a:latin typeface="Tahoma" pitchFamily="34" charset="0"/>
              </a:rPr>
            </a:br>
            <a:r>
              <a:rPr lang="en-US" sz="2400">
                <a:latin typeface="Tahoma" pitchFamily="34" charset="0"/>
              </a:rPr>
              <a:t> node</a:t>
            </a:r>
          </a:p>
        </p:txBody>
      </p:sp>
      <p:sp>
        <p:nvSpPr>
          <p:cNvPr id="10248" name="Text Box 37"/>
          <p:cNvSpPr txBox="1">
            <a:spLocks noChangeArrowheads="1"/>
          </p:cNvSpPr>
          <p:nvPr/>
        </p:nvSpPr>
        <p:spPr bwMode="auto">
          <a:xfrm>
            <a:off x="209130" y="6003831"/>
            <a:ext cx="1500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 dirty="0">
                <a:latin typeface="Tahoma" pitchFamily="34" charset="0"/>
              </a:rPr>
              <a:t>new node</a:t>
            </a:r>
          </a:p>
        </p:txBody>
      </p:sp>
      <p:sp>
        <p:nvSpPr>
          <p:cNvPr id="10249" name="Text Box 38"/>
          <p:cNvSpPr txBox="1">
            <a:spLocks noChangeArrowheads="1"/>
          </p:cNvSpPr>
          <p:nvPr/>
        </p:nvSpPr>
        <p:spPr bwMode="auto">
          <a:xfrm>
            <a:off x="2286000" y="6248400"/>
            <a:ext cx="632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</a:rPr>
              <a:t>1) Discover some node “I” already in CAN</a:t>
            </a:r>
          </a:p>
        </p:txBody>
      </p:sp>
    </p:spTree>
    <p:extLst>
      <p:ext uri="{BB962C8B-B14F-4D97-AF65-F5344CB8AC3E}">
        <p14:creationId xmlns:p14="http://schemas.microsoft.com/office/powerpoint/2010/main" val="52458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CAN: construction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686800" cy="4876800"/>
          </a:xfrm>
        </p:spPr>
        <p:txBody>
          <a:bodyPr/>
          <a:lstStyle/>
          <a:p>
            <a:pPr eaLnBrk="1" hangingPunct="1"/>
            <a:endParaRPr lang="en-US" sz="2600" smtClean="0">
              <a:latin typeface="Comic Sans MS" pitchFamily="66" charset="0"/>
            </a:endParaRPr>
          </a:p>
          <a:p>
            <a:pPr lvl="1" eaLnBrk="1" hangingPunct="1"/>
            <a:endParaRPr lang="en-US" sz="2200" smtClean="0">
              <a:latin typeface="Comic Sans MS" pitchFamily="66" charset="0"/>
            </a:endParaRPr>
          </a:p>
          <a:p>
            <a:pPr eaLnBrk="1" hangingPunct="1"/>
            <a:endParaRPr lang="en-US" sz="2600" smtClean="0">
              <a:latin typeface="Comic Sans MS" pitchFamily="66" charset="0"/>
            </a:endParaRPr>
          </a:p>
        </p:txBody>
      </p:sp>
      <p:sp>
        <p:nvSpPr>
          <p:cNvPr id="11268" name="Text Box 32"/>
          <p:cNvSpPr txBox="1">
            <a:spLocks noChangeArrowheads="1"/>
          </p:cNvSpPr>
          <p:nvPr/>
        </p:nvSpPr>
        <p:spPr bwMode="auto">
          <a:xfrm>
            <a:off x="2743200" y="6232525"/>
            <a:ext cx="396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</a:rPr>
              <a:t> 2) Pick random point in space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2324100" y="1852613"/>
            <a:ext cx="4648200" cy="37766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270" name="AutoShape 5"/>
          <p:cNvCxnSpPr>
            <a:cxnSpLocks noChangeShapeType="1"/>
          </p:cNvCxnSpPr>
          <p:nvPr/>
        </p:nvCxnSpPr>
        <p:spPr bwMode="auto">
          <a:xfrm>
            <a:off x="4610100" y="1835150"/>
            <a:ext cx="0" cy="381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1" name="Line 6"/>
          <p:cNvSpPr>
            <a:spLocks noChangeShapeType="1"/>
          </p:cNvSpPr>
          <p:nvPr/>
        </p:nvSpPr>
        <p:spPr bwMode="auto">
          <a:xfrm>
            <a:off x="2324100" y="36703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>
            <a:off x="5753100" y="1852613"/>
            <a:ext cx="1588" cy="3776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8"/>
          <p:cNvSpPr>
            <a:spLocks noChangeShapeType="1"/>
          </p:cNvSpPr>
          <p:nvPr/>
        </p:nvSpPr>
        <p:spPr bwMode="auto">
          <a:xfrm>
            <a:off x="2324100" y="276225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>
            <a:off x="2324100" y="4649788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275" name="AutoShape 10"/>
          <p:cNvCxnSpPr>
            <a:cxnSpLocks noChangeShapeType="1"/>
          </p:cNvCxnSpPr>
          <p:nvPr/>
        </p:nvCxnSpPr>
        <p:spPr bwMode="auto">
          <a:xfrm>
            <a:off x="3543300" y="1852613"/>
            <a:ext cx="0" cy="381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6" name="Line 11"/>
          <p:cNvSpPr>
            <a:spLocks noChangeShapeType="1"/>
          </p:cNvSpPr>
          <p:nvPr/>
        </p:nvSpPr>
        <p:spPr bwMode="auto">
          <a:xfrm>
            <a:off x="5219700" y="2762250"/>
            <a:ext cx="1588" cy="908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2"/>
          <p:cNvSpPr>
            <a:spLocks noChangeShapeType="1"/>
          </p:cNvSpPr>
          <p:nvPr/>
        </p:nvSpPr>
        <p:spPr bwMode="auto">
          <a:xfrm>
            <a:off x="2933700" y="4649788"/>
            <a:ext cx="1588" cy="979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3"/>
          <p:cNvSpPr>
            <a:spLocks noChangeShapeType="1"/>
          </p:cNvSpPr>
          <p:nvPr/>
        </p:nvSpPr>
        <p:spPr bwMode="auto">
          <a:xfrm>
            <a:off x="4076700" y="2762250"/>
            <a:ext cx="1588" cy="908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4"/>
          <p:cNvSpPr>
            <a:spLocks noChangeShapeType="1"/>
          </p:cNvSpPr>
          <p:nvPr/>
        </p:nvSpPr>
        <p:spPr bwMode="auto">
          <a:xfrm>
            <a:off x="2933700" y="514032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5"/>
          <p:cNvSpPr>
            <a:spLocks noChangeShapeType="1"/>
          </p:cNvSpPr>
          <p:nvPr/>
        </p:nvSpPr>
        <p:spPr bwMode="auto">
          <a:xfrm>
            <a:off x="4610100" y="3251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6"/>
          <p:cNvSpPr>
            <a:spLocks noChangeShapeType="1"/>
          </p:cNvSpPr>
          <p:nvPr/>
        </p:nvSpPr>
        <p:spPr bwMode="auto">
          <a:xfrm>
            <a:off x="5219700" y="4649788"/>
            <a:ext cx="1588" cy="979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7"/>
          <p:cNvSpPr>
            <a:spLocks noChangeShapeType="1"/>
          </p:cNvSpPr>
          <p:nvPr/>
        </p:nvSpPr>
        <p:spPr bwMode="auto">
          <a:xfrm>
            <a:off x="4076700" y="3670300"/>
            <a:ext cx="1588" cy="979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Line 18"/>
          <p:cNvSpPr>
            <a:spLocks noChangeShapeType="1"/>
          </p:cNvSpPr>
          <p:nvPr/>
        </p:nvSpPr>
        <p:spPr bwMode="auto">
          <a:xfrm>
            <a:off x="3543300" y="4160838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19"/>
          <p:cNvSpPr>
            <a:spLocks noChangeShapeType="1"/>
          </p:cNvSpPr>
          <p:nvPr/>
        </p:nvSpPr>
        <p:spPr bwMode="auto">
          <a:xfrm>
            <a:off x="6362700" y="1852613"/>
            <a:ext cx="1588" cy="909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Line 20"/>
          <p:cNvSpPr>
            <a:spLocks noChangeShapeType="1"/>
          </p:cNvSpPr>
          <p:nvPr/>
        </p:nvSpPr>
        <p:spPr bwMode="auto">
          <a:xfrm>
            <a:off x="5219700" y="1852613"/>
            <a:ext cx="1588" cy="909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Line 21"/>
          <p:cNvSpPr>
            <a:spLocks noChangeShapeType="1"/>
          </p:cNvSpPr>
          <p:nvPr/>
        </p:nvSpPr>
        <p:spPr bwMode="auto">
          <a:xfrm>
            <a:off x="2933700" y="1852613"/>
            <a:ext cx="1588" cy="909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Line 22"/>
          <p:cNvSpPr>
            <a:spLocks noChangeShapeType="1"/>
          </p:cNvSpPr>
          <p:nvPr/>
        </p:nvSpPr>
        <p:spPr bwMode="auto">
          <a:xfrm>
            <a:off x="4076700" y="4649788"/>
            <a:ext cx="1588" cy="979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Line 23"/>
          <p:cNvSpPr>
            <a:spLocks noChangeShapeType="1"/>
          </p:cNvSpPr>
          <p:nvPr/>
        </p:nvSpPr>
        <p:spPr bwMode="auto">
          <a:xfrm>
            <a:off x="6362700" y="4649788"/>
            <a:ext cx="1588" cy="979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Line 24"/>
          <p:cNvSpPr>
            <a:spLocks noChangeShapeType="1"/>
          </p:cNvSpPr>
          <p:nvPr/>
        </p:nvSpPr>
        <p:spPr bwMode="auto">
          <a:xfrm>
            <a:off x="4686300" y="514032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Line 25"/>
          <p:cNvSpPr>
            <a:spLocks noChangeShapeType="1"/>
          </p:cNvSpPr>
          <p:nvPr/>
        </p:nvSpPr>
        <p:spPr bwMode="auto">
          <a:xfrm>
            <a:off x="2324100" y="234156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Line 26"/>
          <p:cNvSpPr>
            <a:spLocks noChangeShapeType="1"/>
          </p:cNvSpPr>
          <p:nvPr/>
        </p:nvSpPr>
        <p:spPr bwMode="auto">
          <a:xfrm>
            <a:off x="5753100" y="234156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Line 27"/>
          <p:cNvSpPr>
            <a:spLocks noChangeShapeType="1"/>
          </p:cNvSpPr>
          <p:nvPr/>
        </p:nvSpPr>
        <p:spPr bwMode="auto">
          <a:xfrm>
            <a:off x="2933700" y="2762250"/>
            <a:ext cx="1588" cy="908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Line 28"/>
          <p:cNvSpPr>
            <a:spLocks noChangeShapeType="1"/>
          </p:cNvSpPr>
          <p:nvPr/>
        </p:nvSpPr>
        <p:spPr bwMode="auto">
          <a:xfrm>
            <a:off x="2324100" y="3251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Line 29"/>
          <p:cNvSpPr>
            <a:spLocks noChangeShapeType="1"/>
          </p:cNvSpPr>
          <p:nvPr/>
        </p:nvSpPr>
        <p:spPr bwMode="auto">
          <a:xfrm>
            <a:off x="5219700" y="3670300"/>
            <a:ext cx="1588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Line 30"/>
          <p:cNvSpPr>
            <a:spLocks noChangeShapeType="1"/>
          </p:cNvSpPr>
          <p:nvPr/>
        </p:nvSpPr>
        <p:spPr bwMode="auto">
          <a:xfrm>
            <a:off x="6362700" y="2762250"/>
            <a:ext cx="1588" cy="908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Line 31"/>
          <p:cNvSpPr>
            <a:spLocks noChangeShapeType="1"/>
          </p:cNvSpPr>
          <p:nvPr/>
        </p:nvSpPr>
        <p:spPr bwMode="auto">
          <a:xfrm>
            <a:off x="5219700" y="416083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2552700" y="5140325"/>
            <a:ext cx="228600" cy="2095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 flipV="1">
            <a:off x="6248400" y="4495800"/>
            <a:ext cx="228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2536825" y="4778375"/>
            <a:ext cx="298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I</a:t>
            </a: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6159500" y="377507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</a:rPr>
              <a:t>(x,y)</a:t>
            </a:r>
          </a:p>
        </p:txBody>
      </p:sp>
      <p:sp>
        <p:nvSpPr>
          <p:cNvPr id="11301" name="Line 37"/>
          <p:cNvSpPr>
            <a:spLocks noChangeShapeType="1"/>
          </p:cNvSpPr>
          <p:nvPr/>
        </p:nvSpPr>
        <p:spPr bwMode="auto">
          <a:xfrm flipV="1">
            <a:off x="1181100" y="5403663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Oval 38"/>
          <p:cNvSpPr>
            <a:spLocks noChangeArrowheads="1"/>
          </p:cNvSpPr>
          <p:nvPr/>
        </p:nvSpPr>
        <p:spPr bwMode="auto">
          <a:xfrm>
            <a:off x="876300" y="5546165"/>
            <a:ext cx="228600" cy="228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381000" y="6159500"/>
            <a:ext cx="1500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new node</a:t>
            </a:r>
          </a:p>
        </p:txBody>
      </p:sp>
    </p:spTree>
    <p:extLst>
      <p:ext uri="{BB962C8B-B14F-4D97-AF65-F5344CB8AC3E}">
        <p14:creationId xmlns:p14="http://schemas.microsoft.com/office/powerpoint/2010/main" val="208169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CAN: construction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686800" cy="4876800"/>
          </a:xfrm>
        </p:spPr>
        <p:txBody>
          <a:bodyPr/>
          <a:lstStyle/>
          <a:p>
            <a:pPr eaLnBrk="1" hangingPunct="1"/>
            <a:endParaRPr lang="en-US" sz="2600" smtClean="0">
              <a:latin typeface="Comic Sans MS" pitchFamily="66" charset="0"/>
            </a:endParaRPr>
          </a:p>
          <a:p>
            <a:pPr lvl="1" eaLnBrk="1" hangingPunct="1"/>
            <a:endParaRPr lang="en-US" sz="2200" smtClean="0">
              <a:latin typeface="Comic Sans MS" pitchFamily="66" charset="0"/>
            </a:endParaRPr>
          </a:p>
          <a:p>
            <a:pPr eaLnBrk="1" hangingPunct="1"/>
            <a:endParaRPr lang="en-US" sz="2600" smtClean="0">
              <a:latin typeface="Comic Sans MS" pitchFamily="66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324100" y="1828800"/>
            <a:ext cx="4648200" cy="411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3" name="AutoShape 5"/>
          <p:cNvCxnSpPr>
            <a:cxnSpLocks noChangeShapeType="1"/>
          </p:cNvCxnSpPr>
          <p:nvPr/>
        </p:nvCxnSpPr>
        <p:spPr bwMode="auto">
          <a:xfrm>
            <a:off x="4610100" y="1809750"/>
            <a:ext cx="0" cy="415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324100" y="38100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5753100" y="18288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2324100" y="28194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324100" y="48768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8" name="AutoShape 10"/>
          <p:cNvCxnSpPr>
            <a:cxnSpLocks noChangeShapeType="1"/>
          </p:cNvCxnSpPr>
          <p:nvPr/>
        </p:nvCxnSpPr>
        <p:spPr bwMode="auto">
          <a:xfrm>
            <a:off x="3543300" y="1828800"/>
            <a:ext cx="0" cy="415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5219700" y="2819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2933700" y="4876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4076700" y="2819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2933700" y="5410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46101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5219700" y="4876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4076700" y="3810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3543300" y="4343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6362700" y="1828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5219700" y="1828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2933700" y="1828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4076700" y="4876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6362700" y="4876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4686300" y="5410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2324100" y="2362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>
            <a:off x="5753100" y="236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>
            <a:off x="2933700" y="2819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23241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5219700" y="3810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6362700" y="2819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5219700" y="4343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6159500" y="3922713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</a:rPr>
              <a:t>(x,y)</a:t>
            </a:r>
          </a:p>
        </p:txBody>
      </p:sp>
      <p:sp>
        <p:nvSpPr>
          <p:cNvPr id="12321" name="Oval 33"/>
          <p:cNvSpPr>
            <a:spLocks noChangeArrowheads="1"/>
          </p:cNvSpPr>
          <p:nvPr/>
        </p:nvSpPr>
        <p:spPr bwMode="auto">
          <a:xfrm>
            <a:off x="2552700" y="5410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 flipV="1">
            <a:off x="2628900" y="52578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 flipV="1">
            <a:off x="3238500" y="5181600"/>
            <a:ext cx="609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3848100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4381500" y="5181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Line 38"/>
          <p:cNvSpPr>
            <a:spLocks noChangeShapeType="1"/>
          </p:cNvSpPr>
          <p:nvPr/>
        </p:nvSpPr>
        <p:spPr bwMode="auto">
          <a:xfrm>
            <a:off x="4914900" y="5181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5448300" y="5181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Line 40"/>
          <p:cNvSpPr>
            <a:spLocks noChangeShapeType="1"/>
          </p:cNvSpPr>
          <p:nvPr/>
        </p:nvSpPr>
        <p:spPr bwMode="auto">
          <a:xfrm flipV="1">
            <a:off x="6210300" y="4572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2787650" y="6281738"/>
            <a:ext cx="520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3) I routes to (x,y), discovers node J </a:t>
            </a:r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2536825" y="5016500"/>
            <a:ext cx="298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I</a:t>
            </a:r>
          </a:p>
        </p:txBody>
      </p: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6134100" y="4343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6286500" y="4343400"/>
            <a:ext cx="31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J</a:t>
            </a:r>
          </a:p>
        </p:txBody>
      </p:sp>
      <p:sp>
        <p:nvSpPr>
          <p:cNvPr id="12333" name="Line 45"/>
          <p:cNvSpPr>
            <a:spLocks noChangeShapeType="1"/>
          </p:cNvSpPr>
          <p:nvPr/>
        </p:nvSpPr>
        <p:spPr bwMode="auto">
          <a:xfrm flipV="1">
            <a:off x="1181100" y="54864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Oval 46"/>
          <p:cNvSpPr>
            <a:spLocks noChangeArrowheads="1"/>
          </p:cNvSpPr>
          <p:nvPr/>
        </p:nvSpPr>
        <p:spPr bwMode="auto">
          <a:xfrm>
            <a:off x="876300" y="5638800"/>
            <a:ext cx="228600" cy="228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381000" y="6159500"/>
            <a:ext cx="1500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new node</a:t>
            </a:r>
          </a:p>
        </p:txBody>
      </p:sp>
    </p:spTree>
    <p:extLst>
      <p:ext uri="{BB962C8B-B14F-4D97-AF65-F5344CB8AC3E}">
        <p14:creationId xmlns:p14="http://schemas.microsoft.com/office/powerpoint/2010/main" val="8100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CAN: construction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409700"/>
            <a:ext cx="8686800" cy="4876800"/>
          </a:xfrm>
        </p:spPr>
        <p:txBody>
          <a:bodyPr/>
          <a:lstStyle/>
          <a:p>
            <a:pPr eaLnBrk="1" hangingPunct="1"/>
            <a:endParaRPr lang="en-US" sz="2600" dirty="0" smtClean="0">
              <a:latin typeface="Comic Sans MS" pitchFamily="66" charset="0"/>
            </a:endParaRPr>
          </a:p>
          <a:p>
            <a:pPr lvl="1" eaLnBrk="1" hangingPunct="1"/>
            <a:endParaRPr lang="en-US" sz="2200" dirty="0" smtClean="0">
              <a:latin typeface="Comic Sans MS" pitchFamily="66" charset="0"/>
            </a:endParaRPr>
          </a:p>
          <a:p>
            <a:pPr eaLnBrk="1" hangingPunct="1"/>
            <a:endParaRPr lang="en-US" sz="2600" dirty="0" smtClean="0">
              <a:latin typeface="Comic Sans MS" pitchFamily="66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133600" y="1752600"/>
            <a:ext cx="4648200" cy="411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17" name="AutoShape 5"/>
          <p:cNvCxnSpPr>
            <a:cxnSpLocks noChangeShapeType="1"/>
          </p:cNvCxnSpPr>
          <p:nvPr/>
        </p:nvCxnSpPr>
        <p:spPr bwMode="auto">
          <a:xfrm>
            <a:off x="4419600" y="1733550"/>
            <a:ext cx="0" cy="415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133600" y="37338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5562600" y="17526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133600" y="27432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133600" y="48006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22" name="AutoShape 10"/>
          <p:cNvCxnSpPr>
            <a:cxnSpLocks noChangeShapeType="1"/>
          </p:cNvCxnSpPr>
          <p:nvPr/>
        </p:nvCxnSpPr>
        <p:spPr bwMode="auto">
          <a:xfrm>
            <a:off x="3352800" y="1752600"/>
            <a:ext cx="0" cy="415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50292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743200" y="4800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38862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7432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44196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5029200" y="4800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3886200" y="3733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3352800" y="4267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6172200" y="1752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5029200" y="1752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2743200" y="1752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3886200" y="4800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6172200" y="4800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4495800" y="5334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2133600" y="2286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5562600" y="228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27432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2133600" y="3276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5029200" y="3733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61722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5029200" y="4267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Oval 32"/>
          <p:cNvSpPr>
            <a:spLocks noChangeArrowheads="1"/>
          </p:cNvSpPr>
          <p:nvPr/>
        </p:nvSpPr>
        <p:spPr bwMode="auto">
          <a:xfrm>
            <a:off x="6324600" y="4191000"/>
            <a:ext cx="228600" cy="228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6096000" y="4330700"/>
            <a:ext cx="741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new</a:t>
            </a:r>
          </a:p>
        </p:txBody>
      </p:sp>
      <p:sp>
        <p:nvSpPr>
          <p:cNvPr id="13346" name="Oval 34"/>
          <p:cNvSpPr>
            <a:spLocks noChangeArrowheads="1"/>
          </p:cNvSpPr>
          <p:nvPr/>
        </p:nvSpPr>
        <p:spPr bwMode="auto">
          <a:xfrm>
            <a:off x="5715000" y="4191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5632450" y="4406900"/>
            <a:ext cx="31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>
                <a:latin typeface="Tahoma" pitchFamily="34" charset="0"/>
              </a:rPr>
              <a:t>J</a:t>
            </a:r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6172200" y="3733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1524000" y="6281738"/>
            <a:ext cx="6860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400" dirty="0">
                <a:latin typeface="Tahoma" pitchFamily="34" charset="0"/>
              </a:rPr>
              <a:t>4) split J’s zone in half… </a:t>
            </a:r>
            <a:r>
              <a:rPr lang="en-US" sz="2400" dirty="0" smtClean="0">
                <a:latin typeface="Tahoma" pitchFamily="34" charset="0"/>
              </a:rPr>
              <a:t>new node </a:t>
            </a:r>
            <a:r>
              <a:rPr lang="en-US" sz="2400" dirty="0">
                <a:latin typeface="Tahoma" pitchFamily="34" charset="0"/>
              </a:rPr>
              <a:t>owns one half</a:t>
            </a:r>
          </a:p>
        </p:txBody>
      </p:sp>
      <p:sp>
        <p:nvSpPr>
          <p:cNvPr id="13350" name="Rectangle 3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05400" y="3810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1" name="Rectangle 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05400" y="4343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5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Follows Straight line path(shortest Cartesian distance) from source to destination coordinates.</a:t>
            </a:r>
          </a:p>
          <a:p>
            <a:r>
              <a:rPr lang="en-US" dirty="0" smtClean="0"/>
              <a:t>Every CAN node maintains routing table.</a:t>
            </a:r>
          </a:p>
          <a:p>
            <a:r>
              <a:rPr lang="en-US" dirty="0" smtClean="0"/>
              <a:t>Multiple path exists between points in the Cartesian space.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7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389</Words>
  <Application>Microsoft Office PowerPoint</Application>
  <PresentationFormat>On-screen Show (4:3)</PresentationFormat>
  <Paragraphs>100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Content Addressable Networks</vt:lpstr>
      <vt:lpstr>Overview</vt:lpstr>
      <vt:lpstr>2d Coordinate overlay </vt:lpstr>
      <vt:lpstr>CAN: construction*</vt:lpstr>
      <vt:lpstr>CAN: construction</vt:lpstr>
      <vt:lpstr>CAN: construction</vt:lpstr>
      <vt:lpstr>CAN: construction</vt:lpstr>
      <vt:lpstr>CAN: construction</vt:lpstr>
      <vt:lpstr>Routing</vt:lpstr>
      <vt:lpstr>Failure Recovery</vt:lpstr>
      <vt:lpstr>Zone reassignment</vt:lpstr>
      <vt:lpstr>Zone reassignment</vt:lpstr>
      <vt:lpstr>Zone reassignment</vt:lpstr>
      <vt:lpstr>Zone reassignment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Structured vs Unstructured P2P</dc:title>
  <dc:creator>Kishore Thangavel</dc:creator>
  <cp:lastModifiedBy>Harry</cp:lastModifiedBy>
  <cp:revision>17</cp:revision>
  <dcterms:created xsi:type="dcterms:W3CDTF">2006-08-16T00:00:00Z</dcterms:created>
  <dcterms:modified xsi:type="dcterms:W3CDTF">2014-04-28T16:01:51Z</dcterms:modified>
</cp:coreProperties>
</file>