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8" r:id="rId4"/>
    <p:sldId id="263" r:id="rId5"/>
    <p:sldId id="259" r:id="rId6"/>
    <p:sldId id="260" r:id="rId7"/>
    <p:sldId id="266" r:id="rId8"/>
    <p:sldId id="261" r:id="rId9"/>
    <p:sldId id="267" r:id="rId10"/>
    <p:sldId id="262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71" autoAdjust="0"/>
  </p:normalViewPr>
  <p:slideViewPr>
    <p:cSldViewPr>
      <p:cViewPr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981200"/>
            <a:ext cx="6172200" cy="1894362"/>
          </a:xfrm>
        </p:spPr>
        <p:txBody>
          <a:bodyPr>
            <a:normAutofit fontScale="90000"/>
          </a:bodyPr>
          <a:lstStyle/>
          <a:p>
            <a:pPr algn="ctr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dirty="0"/>
              <a:t>EVENT-DRIVEN DATA COLLECTION IN WIRELESS SENSOR NETWORKS WITH MOBILE </a:t>
            </a:r>
            <a:r>
              <a:rPr lang="en-US" dirty="0" smtClean="0"/>
              <a:t>SINKS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000" dirty="0">
                <a:latin typeface="+mn-lt"/>
                <a:ea typeface="+mn-ea"/>
                <a:cs typeface="+mn-cs"/>
              </a:rPr>
              <a:t>Acknowledgement</a:t>
            </a:r>
            <a:br>
              <a:rPr lang="en-US" sz="2000" dirty="0">
                <a:latin typeface="+mn-lt"/>
                <a:ea typeface="+mn-ea"/>
                <a:cs typeface="+mn-cs"/>
              </a:rPr>
            </a:br>
            <a:r>
              <a:rPr lang="en-US" sz="2000" dirty="0" err="1">
                <a:latin typeface="+mn-lt"/>
                <a:ea typeface="+mn-ea"/>
                <a:cs typeface="+mn-cs"/>
              </a:rPr>
              <a:t>Xiujuan</a:t>
            </a:r>
            <a:r>
              <a:rPr lang="en-US" sz="2000" dirty="0">
                <a:latin typeface="+mn-lt"/>
                <a:ea typeface="+mn-ea"/>
                <a:cs typeface="+mn-cs"/>
              </a:rPr>
              <a:t> Yi (xyi@uci.edu)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	</a:t>
            </a:r>
            <a:r>
              <a:rPr lang="en-US" dirty="0" err="1" smtClean="0"/>
              <a:t>Malini</a:t>
            </a:r>
            <a:r>
              <a:rPr lang="en-US" dirty="0" smtClean="0"/>
              <a:t> </a:t>
            </a:r>
            <a:r>
              <a:rPr lang="en-US" dirty="0" err="1" smtClean="0"/>
              <a:t>Karunagaran</a:t>
            </a:r>
            <a:endParaRPr lang="en-US" dirty="0" smtClean="0"/>
          </a:p>
          <a:p>
            <a:pPr algn="r"/>
            <a:r>
              <a:rPr lang="en-US" dirty="0" smtClean="0"/>
              <a:t>Rutuja Raghoji</a:t>
            </a:r>
          </a:p>
          <a:p>
            <a:pPr algn="r"/>
            <a:r>
              <a:rPr lang="en-US" dirty="0" err="1" smtClean="0"/>
              <a:t>Ramya</a:t>
            </a:r>
            <a:r>
              <a:rPr lang="en-US" dirty="0" smtClean="0"/>
              <a:t> </a:t>
            </a:r>
            <a:r>
              <a:rPr lang="en-US" dirty="0" err="1" smtClean="0"/>
              <a:t>Tridandapani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226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467600" cy="1143000"/>
          </a:xfrm>
        </p:spPr>
        <p:txBody>
          <a:bodyPr/>
          <a:lstStyle/>
          <a:p>
            <a:r>
              <a:rPr lang="en-US" dirty="0" smtClean="0"/>
              <a:t>OTHER SIMULATIONS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Energy drop with variance in sensor communication coverage</a:t>
            </a:r>
          </a:p>
          <a:p>
            <a:r>
              <a:rPr lang="en-US" dirty="0" smtClean="0"/>
              <a:t>Energy drop with variance in sensor area coverage</a:t>
            </a:r>
          </a:p>
          <a:p>
            <a:r>
              <a:rPr lang="en-US" dirty="0" smtClean="0"/>
              <a:t>Trade-off value for coverage distance versus number of sensor nodes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Future work:</a:t>
            </a:r>
          </a:p>
          <a:p>
            <a:r>
              <a:rPr lang="en-US" dirty="0"/>
              <a:t>Develop multiple mobile sink nodes as data collectors</a:t>
            </a:r>
          </a:p>
          <a:p>
            <a:r>
              <a:rPr lang="en-US" dirty="0"/>
              <a:t>Develop dynamic sensor nodes for event sensing and propagation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326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[1] Liang Song, Member, IEEE, and </a:t>
            </a:r>
            <a:r>
              <a:rPr lang="en-US" dirty="0" err="1"/>
              <a:t>Dimitrios</a:t>
            </a:r>
            <a:r>
              <a:rPr lang="en-US" dirty="0"/>
              <a:t> </a:t>
            </a:r>
            <a:r>
              <a:rPr lang="en-US" dirty="0" err="1"/>
              <a:t>Hatzinakos</a:t>
            </a:r>
            <a:r>
              <a:rPr lang="en-US" dirty="0"/>
              <a:t>, Senior Member, IEEE. Architecture of Wireless Sensor Networks With Mobile Sinks: Sparsely Deployed Sensors. IEEE Transactions On Vehicular Technology, Vol. 56, No. 4, July 2007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2] Yan Sun, </a:t>
            </a:r>
            <a:r>
              <a:rPr lang="en-US" dirty="0" err="1"/>
              <a:t>Haiqin</a:t>
            </a:r>
            <a:r>
              <a:rPr lang="en-US" dirty="0"/>
              <a:t> Liu, and Min </a:t>
            </a:r>
            <a:r>
              <a:rPr lang="en-US" dirty="0" err="1"/>
              <a:t>Sik</a:t>
            </a:r>
            <a:r>
              <a:rPr lang="en-US" dirty="0"/>
              <a:t> Kim School of Electrical Engineering and Computer Science Washington State University. Energy-Efficient Routing Protocol in Event-Driven Wireless Sensor Networks.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3] Fan Ye, </a:t>
            </a:r>
            <a:r>
              <a:rPr lang="en-US" dirty="0" err="1"/>
              <a:t>Haiyun</a:t>
            </a:r>
            <a:r>
              <a:rPr lang="en-US" dirty="0"/>
              <a:t> </a:t>
            </a:r>
            <a:r>
              <a:rPr lang="en-US" dirty="0" err="1"/>
              <a:t>Luo</a:t>
            </a:r>
            <a:r>
              <a:rPr lang="en-US" dirty="0"/>
              <a:t>, Jerry Cheng, </a:t>
            </a:r>
            <a:r>
              <a:rPr lang="en-US" dirty="0" err="1"/>
              <a:t>Songwu</a:t>
            </a:r>
            <a:r>
              <a:rPr lang="en-US" dirty="0"/>
              <a:t> Lu, </a:t>
            </a:r>
            <a:r>
              <a:rPr lang="en-US" dirty="0" err="1"/>
              <a:t>Lixia</a:t>
            </a:r>
            <a:r>
              <a:rPr lang="en-US" dirty="0"/>
              <a:t> Zhang  UCLA Computer Science Department. A </a:t>
            </a:r>
            <a:r>
              <a:rPr lang="en-US" dirty="0" err="1" smtClean="0"/>
              <a:t>TwoTier</a:t>
            </a:r>
            <a:r>
              <a:rPr lang="en-US" dirty="0" smtClean="0"/>
              <a:t> Data </a:t>
            </a:r>
            <a:r>
              <a:rPr lang="en-US" dirty="0"/>
              <a:t>Dissemination Model for </a:t>
            </a:r>
            <a:r>
              <a:rPr lang="en-US" dirty="0" err="1"/>
              <a:t>Largescale</a:t>
            </a:r>
            <a:r>
              <a:rPr lang="en-US" dirty="0"/>
              <a:t> Wireless Sensor Networks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4] </a:t>
            </a:r>
            <a:r>
              <a:rPr lang="en-US" dirty="0" err="1"/>
              <a:t>Harshavardhan</a:t>
            </a:r>
            <a:r>
              <a:rPr lang="en-US" dirty="0"/>
              <a:t> </a:t>
            </a:r>
            <a:r>
              <a:rPr lang="en-US" dirty="0" err="1"/>
              <a:t>Sabbineni</a:t>
            </a:r>
            <a:r>
              <a:rPr lang="en-US" dirty="0"/>
              <a:t> and </a:t>
            </a:r>
            <a:r>
              <a:rPr lang="en-US" dirty="0" err="1"/>
              <a:t>Krishnendu</a:t>
            </a:r>
            <a:r>
              <a:rPr lang="en-US" dirty="0"/>
              <a:t> </a:t>
            </a:r>
            <a:r>
              <a:rPr lang="en-US" dirty="0" err="1"/>
              <a:t>Chakrabarty</a:t>
            </a:r>
            <a:r>
              <a:rPr lang="en-US" dirty="0"/>
              <a:t> Department of Electrical and Computer Engineering, Duke </a:t>
            </a:r>
            <a:r>
              <a:rPr lang="en-US" dirty="0" err="1"/>
              <a:t>Univeristy</a:t>
            </a:r>
            <a:r>
              <a:rPr lang="en-US" dirty="0"/>
              <a:t>, </a:t>
            </a:r>
            <a:r>
              <a:rPr lang="en-US" dirty="0" err="1"/>
              <a:t>Datacollection</a:t>
            </a:r>
            <a:r>
              <a:rPr lang="en-US" dirty="0"/>
              <a:t> in Event-</a:t>
            </a:r>
            <a:r>
              <a:rPr lang="en-US" dirty="0" err="1"/>
              <a:t>DrivenWireless</a:t>
            </a:r>
            <a:r>
              <a:rPr lang="en-US" dirty="0"/>
              <a:t> Sensor Networks with Mobile Sinks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4873752"/>
          </a:xfrm>
        </p:spPr>
        <p:txBody>
          <a:bodyPr>
            <a:noAutofit/>
          </a:bodyPr>
          <a:lstStyle/>
          <a:p>
            <a:r>
              <a:rPr lang="en-US" sz="1600" dirty="0" smtClean="0"/>
              <a:t>Typical </a:t>
            </a:r>
            <a:r>
              <a:rPr lang="en-US" sz="1600" dirty="0"/>
              <a:t>sensor network applications generate </a:t>
            </a:r>
            <a:r>
              <a:rPr lang="en-US" sz="1600" dirty="0" smtClean="0"/>
              <a:t>large amounts </a:t>
            </a:r>
            <a:r>
              <a:rPr lang="en-US" sz="1600" dirty="0"/>
              <a:t>of data and send that data to the base station </a:t>
            </a:r>
            <a:r>
              <a:rPr lang="en-US" sz="1600" dirty="0" smtClean="0"/>
              <a:t>using </a:t>
            </a:r>
            <a:r>
              <a:rPr lang="en-US" sz="1600" dirty="0" err="1" smtClean="0"/>
              <a:t>multihop</a:t>
            </a:r>
            <a:r>
              <a:rPr lang="en-US" sz="1600" dirty="0" smtClean="0"/>
              <a:t> </a:t>
            </a:r>
            <a:r>
              <a:rPr lang="en-US" sz="1600" dirty="0"/>
              <a:t>routing. </a:t>
            </a:r>
            <a:endParaRPr lang="en-US" sz="1600" dirty="0" smtClean="0"/>
          </a:p>
          <a:p>
            <a:r>
              <a:rPr lang="en-US" sz="1600" dirty="0" smtClean="0"/>
              <a:t>Transporting </a:t>
            </a:r>
            <a:r>
              <a:rPr lang="en-US" sz="1600" dirty="0"/>
              <a:t>large </a:t>
            </a:r>
            <a:r>
              <a:rPr lang="en-US" sz="1600" dirty="0" smtClean="0"/>
              <a:t>quantities of </a:t>
            </a:r>
            <a:r>
              <a:rPr lang="en-US" sz="1600" dirty="0"/>
              <a:t>data to the base station can quickly drain the </a:t>
            </a:r>
            <a:r>
              <a:rPr lang="en-US" sz="1600" dirty="0" smtClean="0"/>
              <a:t>limited  energy </a:t>
            </a:r>
            <a:r>
              <a:rPr lang="en-US" sz="1600" dirty="0"/>
              <a:t>resources of the sensor nodes and reduce the </a:t>
            </a:r>
            <a:r>
              <a:rPr lang="en-US" sz="1600" dirty="0" smtClean="0"/>
              <a:t>lifetime of </a:t>
            </a:r>
            <a:r>
              <a:rPr lang="en-US" sz="1600" dirty="0"/>
              <a:t>the sensor network. </a:t>
            </a:r>
            <a:endParaRPr lang="en-US" sz="1600" dirty="0" smtClean="0"/>
          </a:p>
          <a:p>
            <a:r>
              <a:rPr lang="en-US" sz="1600" dirty="0" smtClean="0"/>
              <a:t>Solution to  reduce communication </a:t>
            </a:r>
            <a:r>
              <a:rPr lang="en-US" sz="1600" dirty="0"/>
              <a:t>cost in sensor networks </a:t>
            </a:r>
            <a:endParaRPr lang="en-US" sz="1600" dirty="0" smtClean="0"/>
          </a:p>
          <a:p>
            <a:pPr lvl="1"/>
            <a:r>
              <a:rPr lang="en-US" sz="1400" dirty="0" err="1" smtClean="0"/>
              <a:t>Innetwork</a:t>
            </a:r>
            <a:r>
              <a:rPr lang="en-US" sz="1400" dirty="0" smtClean="0"/>
              <a:t> aggregation </a:t>
            </a:r>
            <a:r>
              <a:rPr lang="en-US" sz="1400" dirty="0"/>
              <a:t>(e.g., AVG and MIN) </a:t>
            </a:r>
          </a:p>
          <a:p>
            <a:pPr lvl="1"/>
            <a:r>
              <a:rPr lang="en-US" sz="1400" dirty="0" err="1" smtClean="0"/>
              <a:t>Innetwork</a:t>
            </a:r>
            <a:r>
              <a:rPr lang="en-US" sz="1400" dirty="0" smtClean="0"/>
              <a:t> processing </a:t>
            </a:r>
            <a:r>
              <a:rPr lang="en-US" sz="1400" dirty="0"/>
              <a:t>(e.g., </a:t>
            </a:r>
            <a:r>
              <a:rPr lang="en-US" sz="1400" dirty="0" err="1" smtClean="0"/>
              <a:t>beamforming</a:t>
            </a:r>
            <a:r>
              <a:rPr lang="en-US" sz="1400" dirty="0" smtClean="0"/>
              <a:t>). </a:t>
            </a:r>
          </a:p>
          <a:p>
            <a:r>
              <a:rPr lang="en-US" sz="1600" dirty="0" smtClean="0"/>
              <a:t>However, due </a:t>
            </a:r>
            <a:r>
              <a:rPr lang="en-US" sz="1600" dirty="0"/>
              <a:t>to the inherent loss of detail, these techniques do </a:t>
            </a:r>
            <a:r>
              <a:rPr lang="en-US" sz="1600" dirty="0" smtClean="0"/>
              <a:t>not provide </a:t>
            </a:r>
            <a:r>
              <a:rPr lang="en-US" sz="1600" dirty="0"/>
              <a:t>the fine data granularity desired by several </a:t>
            </a:r>
            <a:r>
              <a:rPr lang="en-US" sz="1600" dirty="0" smtClean="0"/>
              <a:t>sensor network </a:t>
            </a:r>
            <a:r>
              <a:rPr lang="en-US" sz="1600" dirty="0"/>
              <a:t>applications. </a:t>
            </a:r>
            <a:endParaRPr lang="en-US" sz="1600" dirty="0" smtClean="0"/>
          </a:p>
          <a:p>
            <a:r>
              <a:rPr lang="en-US" sz="1600" dirty="0" err="1" smtClean="0"/>
              <a:t>Multihop</a:t>
            </a:r>
            <a:r>
              <a:rPr lang="en-US" sz="1600" dirty="0" smtClean="0"/>
              <a:t> </a:t>
            </a:r>
            <a:r>
              <a:rPr lang="en-US" sz="1600" dirty="0"/>
              <a:t>routing with static sink </a:t>
            </a:r>
            <a:r>
              <a:rPr lang="en-US" sz="1600" dirty="0" smtClean="0"/>
              <a:t>nodes results </a:t>
            </a:r>
            <a:r>
              <a:rPr lang="en-US" sz="1600" dirty="0"/>
              <a:t>in the early death of the one-hop neighbors </a:t>
            </a:r>
            <a:r>
              <a:rPr lang="en-US" sz="1600" dirty="0" smtClean="0"/>
              <a:t>of the </a:t>
            </a:r>
            <a:r>
              <a:rPr lang="en-US" sz="1600" dirty="0"/>
              <a:t>sinks and make the sensor network unusable. </a:t>
            </a:r>
            <a:endParaRPr lang="en-US" sz="1600" dirty="0" smtClean="0"/>
          </a:p>
          <a:p>
            <a:r>
              <a:rPr lang="en-US" sz="1600" dirty="0" smtClean="0"/>
              <a:t>Another approach of mobile </a:t>
            </a:r>
            <a:r>
              <a:rPr lang="en-US" sz="1600" dirty="0"/>
              <a:t>data sinks </a:t>
            </a:r>
            <a:r>
              <a:rPr lang="en-US" sz="1600" dirty="0" smtClean="0"/>
              <a:t>for </a:t>
            </a:r>
            <a:r>
              <a:rPr lang="en-US" sz="1600" dirty="0" err="1"/>
              <a:t>datacollection</a:t>
            </a:r>
            <a:r>
              <a:rPr lang="en-US" sz="1600" dirty="0"/>
              <a:t> to </a:t>
            </a:r>
            <a:r>
              <a:rPr lang="en-US" sz="1600" dirty="0" err="1"/>
              <a:t>geographicaly</a:t>
            </a:r>
            <a:r>
              <a:rPr lang="en-US" sz="1600" dirty="0"/>
              <a:t> balance </a:t>
            </a:r>
            <a:r>
              <a:rPr lang="en-US" sz="1600" dirty="0" smtClean="0"/>
              <a:t>the energy </a:t>
            </a:r>
            <a:r>
              <a:rPr lang="en-US" sz="1600" dirty="0"/>
              <a:t>consumption among the sensor nodes </a:t>
            </a:r>
            <a:r>
              <a:rPr lang="en-US" sz="1600" dirty="0" smtClean="0"/>
              <a:t>throughout the </a:t>
            </a:r>
            <a:r>
              <a:rPr lang="en-US" sz="1600" dirty="0"/>
              <a:t>network. </a:t>
            </a:r>
            <a:endParaRPr lang="en-US" sz="1600" dirty="0" smtClean="0"/>
          </a:p>
          <a:p>
            <a:r>
              <a:rPr lang="en-US" sz="1600" dirty="0" smtClean="0"/>
              <a:t>It </a:t>
            </a:r>
            <a:r>
              <a:rPr lang="en-US" sz="1600" dirty="0"/>
              <a:t>is also possible to use this strategy of </a:t>
            </a:r>
            <a:r>
              <a:rPr lang="en-US" sz="1600" dirty="0" smtClean="0"/>
              <a:t>mobile sinks </a:t>
            </a:r>
            <a:r>
              <a:rPr lang="en-US" sz="1600" dirty="0"/>
              <a:t>in other environments, </a:t>
            </a:r>
            <a:r>
              <a:rPr lang="en-US" sz="1600" dirty="0" smtClean="0"/>
              <a:t>where mobile </a:t>
            </a:r>
            <a:r>
              <a:rPr lang="en-US" sz="1600" dirty="0"/>
              <a:t>sinks can </a:t>
            </a:r>
            <a:r>
              <a:rPr lang="en-US" sz="1600" dirty="0" smtClean="0"/>
              <a:t>traverse the </a:t>
            </a:r>
            <a:r>
              <a:rPr lang="en-US" sz="1600" dirty="0"/>
              <a:t>sensor network area and collect the data based on </a:t>
            </a:r>
            <a:r>
              <a:rPr lang="en-US" sz="1600" dirty="0" smtClean="0"/>
              <a:t>the protocols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046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Events happen in discrete locations. And they can form a particular distribution which might be arbitrarily complex. Sensors should move such that their positions will eventually approximate that </a:t>
            </a:r>
            <a:r>
              <a:rPr lang="en-US" dirty="0" smtClean="0"/>
              <a:t>distribution</a:t>
            </a:r>
          </a:p>
          <a:p>
            <a:r>
              <a:rPr lang="en-US" dirty="0"/>
              <a:t>Our aim is to focus on event region and data generated among the region. We will be considering temporal/spatial occurrence of </a:t>
            </a:r>
            <a:r>
              <a:rPr lang="en-US" dirty="0" smtClean="0"/>
              <a:t>events and residual energy, </a:t>
            </a:r>
            <a:r>
              <a:rPr lang="en-US" dirty="0"/>
              <a:t>formulate the problem as dynamic vehicle routing with time window (DVRPTW). </a:t>
            </a:r>
          </a:p>
        </p:txBody>
      </p:sp>
    </p:spTree>
    <p:extLst>
      <p:ext uri="{BB962C8B-B14F-4D97-AF65-F5344CB8AC3E}">
        <p14:creationId xmlns:p14="http://schemas.microsoft.com/office/powerpoint/2010/main" val="171697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to model event data?</a:t>
            </a:r>
          </a:p>
          <a:p>
            <a:pPr lvl="1"/>
            <a:r>
              <a:rPr lang="en-US" dirty="0"/>
              <a:t>Data in Wireless Sensor Networks are heterogeneous in nature</a:t>
            </a:r>
          </a:p>
          <a:p>
            <a:pPr lvl="1"/>
            <a:r>
              <a:rPr lang="en-US" dirty="0"/>
              <a:t>It is important to maintain the quality of data is given the heterogeneity of network.</a:t>
            </a:r>
          </a:p>
          <a:p>
            <a:pPr lvl="1"/>
            <a:endParaRPr lang="en-US" dirty="0"/>
          </a:p>
          <a:p>
            <a:r>
              <a:rPr lang="en-US" dirty="0"/>
              <a:t>How to </a:t>
            </a:r>
            <a:r>
              <a:rPr lang="en-US" altLang="zh-CN" dirty="0"/>
              <a:t>route event data? </a:t>
            </a:r>
          </a:p>
          <a:p>
            <a:pPr lvl="1"/>
            <a:r>
              <a:rPr lang="en-US" dirty="0" smtClean="0"/>
              <a:t>Change </a:t>
            </a:r>
            <a:r>
              <a:rPr lang="en-US" dirty="0"/>
              <a:t>in location of sensors. </a:t>
            </a:r>
          </a:p>
          <a:p>
            <a:pPr lvl="1"/>
            <a:r>
              <a:rPr lang="en-US" dirty="0"/>
              <a:t>Heterogeneity in quality, location and number of sensors in a network based on application. </a:t>
            </a:r>
          </a:p>
          <a:p>
            <a:pPr lvl="1"/>
            <a:r>
              <a:rPr lang="en-US" dirty="0"/>
              <a:t>Redundancy in data collected by sensors geographically close to each other.</a:t>
            </a:r>
          </a:p>
          <a:p>
            <a:pPr marL="274320" lvl="1" indent="0">
              <a:buNone/>
            </a:pPr>
            <a:endParaRPr lang="en-US" altLang="zh-CN" dirty="0"/>
          </a:p>
          <a:p>
            <a:r>
              <a:rPr lang="en-US" dirty="0"/>
              <a:t>How to make a trade-off among data latency, energy, buffer overflow etc</a:t>
            </a:r>
            <a:r>
              <a:rPr lang="en-US" dirty="0" smtClean="0"/>
              <a:t>.?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Traditional multi-hop collection</a:t>
            </a:r>
          </a:p>
          <a:p>
            <a:pPr lvl="1"/>
            <a:r>
              <a:rPr lang="en-US" dirty="0"/>
              <a:t>Imbalanced traffic load,</a:t>
            </a:r>
          </a:p>
          <a:p>
            <a:pPr lvl="1"/>
            <a:r>
              <a:rPr lang="en-US" dirty="0"/>
              <a:t>heavier energy-consumption, </a:t>
            </a:r>
          </a:p>
          <a:p>
            <a:pPr lvl="1"/>
            <a:r>
              <a:rPr lang="en-US" dirty="0"/>
              <a:t>redundant data transmission etc.</a:t>
            </a:r>
          </a:p>
          <a:p>
            <a:r>
              <a:rPr lang="en-US" dirty="0"/>
              <a:t>In-network processing: tiny model</a:t>
            </a:r>
          </a:p>
          <a:p>
            <a:r>
              <a:rPr lang="en-US" dirty="0"/>
              <a:t>Event driven data collection: more accurate sensing</a:t>
            </a:r>
          </a:p>
          <a:p>
            <a:r>
              <a:rPr lang="en-US" dirty="0"/>
              <a:t>Employing mobile data collector</a:t>
            </a:r>
          </a:p>
          <a:p>
            <a:pPr lvl="1"/>
            <a:r>
              <a:rPr lang="en-US" dirty="0"/>
              <a:t>Mobile element scheduling</a:t>
            </a:r>
          </a:p>
          <a:p>
            <a:pPr lvl="1"/>
            <a:r>
              <a:rPr lang="en-US" dirty="0"/>
              <a:t>HDTC</a:t>
            </a:r>
          </a:p>
          <a:p>
            <a:pPr lvl="1"/>
            <a:r>
              <a:rPr lang="en-US" dirty="0"/>
              <a:t>TTDD</a:t>
            </a:r>
          </a:p>
          <a:p>
            <a:r>
              <a:rPr lang="en-US" dirty="0"/>
              <a:t>A</a:t>
            </a:r>
            <a:r>
              <a:rPr lang="en-US" smtClean="0"/>
              <a:t>ggregation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7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Mobile Data Collector to collect the Data from Stationary Sensor nodes.</a:t>
            </a:r>
          </a:p>
          <a:p>
            <a:r>
              <a:rPr lang="en-US" dirty="0" smtClean="0"/>
              <a:t>This model is based on assumption that </a:t>
            </a:r>
          </a:p>
          <a:p>
            <a:pPr lvl="2"/>
            <a:r>
              <a:rPr lang="en-US" dirty="0" smtClean="0"/>
              <a:t>Events are homogeneous</a:t>
            </a:r>
          </a:p>
          <a:p>
            <a:pPr lvl="2"/>
            <a:r>
              <a:rPr lang="en-US" dirty="0"/>
              <a:t>Events </a:t>
            </a:r>
            <a:r>
              <a:rPr lang="en-US" dirty="0" smtClean="0"/>
              <a:t>overlapping </a:t>
            </a:r>
            <a:r>
              <a:rPr lang="en-US" dirty="0"/>
              <a:t>on both time and location are considered as a single event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Calculating the trajectory of Mobile node is formulated as </a:t>
            </a:r>
            <a:r>
              <a:rPr lang="en-US" dirty="0"/>
              <a:t>D</a:t>
            </a:r>
            <a:r>
              <a:rPr lang="en-US" dirty="0" smtClean="0"/>
              <a:t>ynamic Vehicle Routing Protocol With Time Window(DVRPTW)</a:t>
            </a:r>
          </a:p>
          <a:p>
            <a:r>
              <a:rPr lang="en-US" dirty="0" smtClean="0"/>
              <a:t>This heuristic has been provided by </a:t>
            </a:r>
            <a:r>
              <a:rPr lang="en-US" dirty="0" err="1"/>
              <a:t>Xiujuan</a:t>
            </a:r>
            <a:r>
              <a:rPr lang="en-US" dirty="0"/>
              <a:t> </a:t>
            </a:r>
            <a:r>
              <a:rPr lang="en-US" dirty="0" smtClean="0"/>
              <a:t>Yi (xyi@uci.edu)</a:t>
            </a:r>
          </a:p>
        </p:txBody>
      </p:sp>
    </p:spTree>
    <p:extLst>
      <p:ext uri="{BB962C8B-B14F-4D97-AF65-F5344CB8AC3E}">
        <p14:creationId xmlns:p14="http://schemas.microsoft.com/office/powerpoint/2010/main" val="8309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1" y="2590800"/>
            <a:ext cx="2656231" cy="77569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200" dirty="0" smtClean="0"/>
              <a:t>Event Data Collection in WSN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3004189" y="4126167"/>
            <a:ext cx="3154399" cy="43088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DVRPTW Formulation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3625511" y="2711073"/>
            <a:ext cx="1911756" cy="43088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Model Event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568250" y="2724728"/>
            <a:ext cx="1925412" cy="76944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Algorithm to DVRPTW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894946" y="5701422"/>
            <a:ext cx="3386540" cy="43088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Trajectories for MDCs</a:t>
            </a:r>
            <a:endParaRPr lang="en-US" sz="2200" dirty="0"/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>
            <a:off x="4581389" y="3155615"/>
            <a:ext cx="0" cy="9705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endCxn id="6" idx="3"/>
          </p:cNvCxnSpPr>
          <p:nvPr/>
        </p:nvCxnSpPr>
        <p:spPr>
          <a:xfrm rot="10800000" flipV="1">
            <a:off x="6158588" y="3494169"/>
            <a:ext cx="1461128" cy="847442"/>
          </a:xfrm>
          <a:prstGeom prst="bentConnector3">
            <a:avLst>
              <a:gd name="adj1" fmla="val 467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9" idx="0"/>
          </p:cNvCxnSpPr>
          <p:nvPr/>
        </p:nvCxnSpPr>
        <p:spPr>
          <a:xfrm>
            <a:off x="4581389" y="4557054"/>
            <a:ext cx="6827" cy="11443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endCxn id="5" idx="2"/>
          </p:cNvCxnSpPr>
          <p:nvPr/>
        </p:nvCxnSpPr>
        <p:spPr>
          <a:xfrm rot="16200000" flipV="1">
            <a:off x="1070258" y="4081551"/>
            <a:ext cx="2539750" cy="1109631"/>
          </a:xfrm>
          <a:prstGeom prst="bentConnector3">
            <a:avLst>
              <a:gd name="adj1" fmla="val -107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3"/>
          </p:cNvCxnSpPr>
          <p:nvPr/>
        </p:nvCxnSpPr>
        <p:spPr>
          <a:xfrm flipV="1">
            <a:off x="3113432" y="2970510"/>
            <a:ext cx="512079" cy="8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1143000"/>
          </a:xfrm>
        </p:spPr>
        <p:txBody>
          <a:bodyPr/>
          <a:lstStyle/>
          <a:p>
            <a:r>
              <a:rPr lang="en-US" dirty="0" smtClean="0"/>
              <a:t>Algorithm – SYSTEM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38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Calculated the Residual energy in the system under the following scenarios:</a:t>
            </a:r>
          </a:p>
          <a:p>
            <a:r>
              <a:rPr lang="en-US" b="1" dirty="0" smtClean="0"/>
              <a:t>Scenario 1:</a:t>
            </a:r>
          </a:p>
          <a:p>
            <a:pPr lvl="1"/>
            <a:r>
              <a:rPr lang="en-US" dirty="0" smtClean="0"/>
              <a:t>81 stationary Wireless Sensor Nodes</a:t>
            </a:r>
          </a:p>
          <a:p>
            <a:pPr lvl="1"/>
            <a:r>
              <a:rPr lang="en-US" dirty="0" smtClean="0"/>
              <a:t>1 Base Station</a:t>
            </a:r>
          </a:p>
          <a:p>
            <a:pPr lvl="1"/>
            <a:r>
              <a:rPr lang="en-US" dirty="0" smtClean="0"/>
              <a:t>1 Mobile Sink – Which moves according to the trajectory calculated by given heuristic</a:t>
            </a:r>
          </a:p>
          <a:p>
            <a:r>
              <a:rPr lang="en-US" b="1" dirty="0"/>
              <a:t>Scenario </a:t>
            </a:r>
            <a:r>
              <a:rPr lang="en-US" b="1" dirty="0" smtClean="0"/>
              <a:t>2:</a:t>
            </a:r>
            <a:endParaRPr lang="en-US" b="1" dirty="0"/>
          </a:p>
          <a:p>
            <a:pPr lvl="1"/>
            <a:r>
              <a:rPr lang="en-US" dirty="0"/>
              <a:t>81 stationary Wireless Sensor Nodes</a:t>
            </a:r>
          </a:p>
          <a:p>
            <a:pPr lvl="1"/>
            <a:r>
              <a:rPr lang="en-US" dirty="0"/>
              <a:t>1 Base Station</a:t>
            </a:r>
          </a:p>
          <a:p>
            <a:pPr lvl="1"/>
            <a:r>
              <a:rPr lang="en-US" dirty="0"/>
              <a:t>1 Mobile </a:t>
            </a:r>
            <a:r>
              <a:rPr lang="en-US" dirty="0" smtClean="0"/>
              <a:t>Sink – The sink is stationary in this case, data transmitted through multi-hop routing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Evaluations -</a:t>
            </a:r>
            <a:br>
              <a:rPr lang="en-US" dirty="0" smtClean="0"/>
            </a:br>
            <a:r>
              <a:rPr lang="en-US" dirty="0" smtClean="0"/>
              <a:t>Graph Residual </a:t>
            </a:r>
            <a:r>
              <a:rPr lang="en-US" dirty="0" err="1" smtClean="0"/>
              <a:t>EnerGY</a:t>
            </a:r>
            <a:r>
              <a:rPr lang="en-US" dirty="0" smtClean="0"/>
              <a:t> VS TIME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00200"/>
            <a:ext cx="8465353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41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</TotalTime>
  <Words>732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EVENT-DRIVEN DATA COLLECTION IN WIRELESS SENSOR NETWORKS WITH MOBILE SINKS  Acknowledgement Xiujuan Yi (xyi@uci.edu)</vt:lpstr>
      <vt:lpstr>Introduction</vt:lpstr>
      <vt:lpstr>Problem statement</vt:lpstr>
      <vt:lpstr>challenges</vt:lpstr>
      <vt:lpstr>Related work</vt:lpstr>
      <vt:lpstr>Algorithm</vt:lpstr>
      <vt:lpstr>Algorithm – SYSTEM OVERVIEW</vt:lpstr>
      <vt:lpstr>evaluations</vt:lpstr>
      <vt:lpstr>Evaluations - Graph Residual EnerGY VS TIME</vt:lpstr>
      <vt:lpstr>OTHER SIMULATIONS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EVENT-DRIVEN DATA COLLECTION IN WIRELESS SENSOR NETWORKS WITH MOBILE SINKS</dc:title>
  <dc:creator>Rutuja</dc:creator>
  <cp:lastModifiedBy>Rutuja</cp:lastModifiedBy>
  <cp:revision>28</cp:revision>
  <dcterms:created xsi:type="dcterms:W3CDTF">2006-08-16T00:00:00Z</dcterms:created>
  <dcterms:modified xsi:type="dcterms:W3CDTF">2012-06-07T05:52:11Z</dcterms:modified>
</cp:coreProperties>
</file>