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9" r:id="rId7"/>
    <p:sldId id="261" r:id="rId8"/>
    <p:sldId id="267" r:id="rId9"/>
    <p:sldId id="266" r:id="rId10"/>
    <p:sldId id="262" r:id="rId11"/>
    <p:sldId id="263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02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image" Target="../media/image10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6/6/2012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6/6/2012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6/6/2012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1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0.e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.gif"/><Relationship Id="rId7" Type="http://schemas.openxmlformats.org/officeDocument/2006/relationships/hyperlink" Target="http://www.telestream.net/wire-cast/overview.htm" TargetMode="External"/><Relationship Id="rId12" Type="http://schemas.openxmlformats.org/officeDocument/2006/relationships/image" Target="../media/image6.jpeg"/><Relationship Id="rId2" Type="http://schemas.openxmlformats.org/officeDocument/2006/relationships/hyperlink" Target="http://www.springwise.com/telecom_mobile/pocketcaster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11" Type="http://schemas.openxmlformats.org/officeDocument/2006/relationships/hyperlink" Target="http://vcrp.wimba.com/" TargetMode="External"/><Relationship Id="rId5" Type="http://schemas.openxmlformats.org/officeDocument/2006/relationships/image" Target="../media/image2.jpeg"/><Relationship Id="rId10" Type="http://schemas.openxmlformats.org/officeDocument/2006/relationships/image" Target="../media/image5.jpeg"/><Relationship Id="rId4" Type="http://schemas.openxmlformats.org/officeDocument/2006/relationships/hyperlink" Target="http://www.livecast.com/corporate/index.html" TargetMode="External"/><Relationship Id="rId9" Type="http://schemas.openxmlformats.org/officeDocument/2006/relationships/hyperlink" Target="http://www.tegrity.com/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Live </a:t>
            </a:r>
            <a:r>
              <a:rPr lang="en-US" dirty="0" err="1" smtClean="0"/>
              <a:t>MobiCast</a:t>
            </a:r>
            <a:r>
              <a:rPr lang="en-US" dirty="0" smtClean="0"/>
              <a:t> using node.js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Ajay Narayan </a:t>
            </a:r>
            <a:r>
              <a:rPr lang="en-US" dirty="0" smtClean="0">
                <a:solidFill>
                  <a:schemeClr val="tx1"/>
                </a:solidFill>
              </a:rPr>
              <a:t>(60006864)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Deepak Kumar </a:t>
            </a:r>
            <a:r>
              <a:rPr lang="en-US" dirty="0" err="1">
                <a:solidFill>
                  <a:schemeClr val="tx1"/>
                </a:solidFill>
              </a:rPr>
              <a:t>Agarwal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(71404423)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Nishchint Raina </a:t>
            </a:r>
            <a:r>
              <a:rPr lang="en-US" dirty="0" smtClean="0">
                <a:solidFill>
                  <a:schemeClr val="tx1"/>
                </a:solidFill>
              </a:rPr>
              <a:t>(67569992)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7035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27038"/>
            <a:ext cx="8229600" cy="944562"/>
          </a:xfrm>
        </p:spPr>
        <p:txBody>
          <a:bodyPr>
            <a:normAutofit fontScale="90000"/>
          </a:bodyPr>
          <a:lstStyle/>
          <a:p>
            <a:r>
              <a:rPr lang="en-US" dirty="0"/>
              <a:t>Evaluation: Performance</a:t>
            </a:r>
            <a:br>
              <a:rPr lang="en-US" dirty="0"/>
            </a:br>
            <a:r>
              <a:rPr lang="en-US" sz="2700" dirty="0" smtClean="0"/>
              <a:t>Server load during streaming</a:t>
            </a:r>
            <a:endParaRPr lang="en-US" sz="2700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09773819"/>
              </p:ext>
            </p:extLst>
          </p:nvPr>
        </p:nvGraphicFramePr>
        <p:xfrm>
          <a:off x="4648199" y="3810000"/>
          <a:ext cx="4524233" cy="304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6" r:id="rId3" imgW="7521840" imgH="4977720" progId="">
                  <p:embed/>
                </p:oleObj>
              </mc:Choice>
              <mc:Fallback>
                <p:oleObj r:id="rId3" imgW="7521840" imgH="4977720" progId="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8199" y="3810000"/>
                        <a:ext cx="4524233" cy="304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37539788"/>
              </p:ext>
            </p:extLst>
          </p:nvPr>
        </p:nvGraphicFramePr>
        <p:xfrm>
          <a:off x="-4549" y="1371601"/>
          <a:ext cx="5033749" cy="31580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7" r:id="rId5" imgW="7408080" imgH="4647600" progId="">
                  <p:embed/>
                </p:oleObj>
              </mc:Choice>
              <mc:Fallback>
                <p:oleObj r:id="rId5" imgW="7408080" imgH="4647600" progId="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4549" y="1371601"/>
                        <a:ext cx="5033749" cy="315809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828800" y="5105400"/>
            <a:ext cx="2133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CPU Usage</a:t>
            </a:r>
            <a:endParaRPr lang="en-US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5791200" y="2372380"/>
            <a:ext cx="2743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Memory Usage</a:t>
            </a:r>
            <a:endParaRPr lang="en-US" sz="2800" dirty="0"/>
          </a:p>
        </p:txBody>
      </p:sp>
      <p:sp>
        <p:nvSpPr>
          <p:cNvPr id="8" name="Right Arrow 7"/>
          <p:cNvSpPr/>
          <p:nvPr/>
        </p:nvSpPr>
        <p:spPr>
          <a:xfrm>
            <a:off x="4038600" y="5236205"/>
            <a:ext cx="304800" cy="26161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Arrow 8"/>
          <p:cNvSpPr/>
          <p:nvPr/>
        </p:nvSpPr>
        <p:spPr>
          <a:xfrm flipH="1">
            <a:off x="5254388" y="2481590"/>
            <a:ext cx="308212" cy="26161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1500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Scalable solution to stream live media</a:t>
            </a:r>
          </a:p>
          <a:p>
            <a:r>
              <a:rPr lang="en-US" dirty="0" smtClean="0"/>
              <a:t>No software download required for viewers</a:t>
            </a:r>
          </a:p>
          <a:p>
            <a:r>
              <a:rPr lang="en-US" dirty="0" smtClean="0"/>
              <a:t>Lossy/noisy wireless environment pose challenges (delay, jitter)</a:t>
            </a:r>
          </a:p>
          <a:p>
            <a:r>
              <a:rPr lang="en-US" dirty="0" smtClean="0"/>
              <a:t>Streaming static video: quite acceptable performance</a:t>
            </a:r>
          </a:p>
          <a:p>
            <a:r>
              <a:rPr lang="en-US" dirty="0" smtClean="0"/>
              <a:t>In future can implement play-pause functionality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1500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 Statement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514600"/>
          </a:xfrm>
        </p:spPr>
        <p:txBody>
          <a:bodyPr/>
          <a:lstStyle/>
          <a:p>
            <a:r>
              <a:rPr lang="en-US" dirty="0" smtClean="0"/>
              <a:t>How to capture live events and share them instantly with available resources (mobile and Wi-Fi)?</a:t>
            </a:r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3810000"/>
            <a:ext cx="8229600" cy="2514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Mobile based webcast application</a:t>
            </a:r>
          </a:p>
          <a:p>
            <a:pPr lvl="1"/>
            <a:r>
              <a:rPr lang="en-US" dirty="0" smtClean="0"/>
              <a:t>user to capture a live video from mobile camera</a:t>
            </a:r>
          </a:p>
          <a:p>
            <a:pPr lvl="1"/>
            <a:r>
              <a:rPr lang="en-US" dirty="0" smtClean="0"/>
              <a:t>stream it on a predefined URL in the network</a:t>
            </a:r>
          </a:p>
          <a:p>
            <a:pPr lvl="1"/>
            <a:r>
              <a:rPr lang="en-US" dirty="0" smtClean="0"/>
              <a:t>no internet (just WLAN infrastructure)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9670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Related Work</a:t>
            </a:r>
            <a:endParaRPr lang="en-US" dirty="0"/>
          </a:p>
        </p:txBody>
      </p:sp>
      <p:pic>
        <p:nvPicPr>
          <p:cNvPr id="3076" name="Picture 4" descr="http://www.zimmcomm.biz/images/podcast/comvu-logo.gif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0039" y="1166811"/>
            <a:ext cx="1428750" cy="600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://www.dynamic-leap.com/wp-content/uploads/2011/10/5437_livecast_255255255.jpg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141703"/>
            <a:ext cx="2381250" cy="1190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F:\Assignments\UCI\'12 Spring Assignments\NetSys 210 - Advanced Topics in Networking\Presentation\Project Slides V1\1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3624192"/>
            <a:ext cx="1885950" cy="2095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1" name="Picture 9" descr="http://labs.influxis.com/wp-content/uploads/Telestream.png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9412" y="5765187"/>
            <a:ext cx="2315125" cy="428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11" descr="https://depts.washington.edu/etuwb/ltblog/wp-content/uploads/2011/11/Tegrity_logo.jpg"/>
          <p:cNvSpPr>
            <a:spLocks noChangeAspect="1" noChangeArrowheads="1"/>
          </p:cNvSpPr>
          <p:nvPr/>
        </p:nvSpPr>
        <p:spPr bwMode="auto">
          <a:xfrm>
            <a:off x="155575" y="-738188"/>
            <a:ext cx="5191125" cy="1543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085" name="Picture 13" descr="https://depts.washington.edu/etuwb/ltblog/wp-content/uploads/2011/11/Tegrity_logo.jpg">
            <a:hlinkClick r:id="rId9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722" y="2560803"/>
            <a:ext cx="2595562" cy="77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7" name="Picture 15" descr="http://marymac.pbworks.com/f/1284424257/Wimba_Logo_web.jpg">
            <a:hlinkClick r:id="rId11"/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4816898"/>
            <a:ext cx="2695656" cy="908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5-Point Star 4"/>
          <p:cNvSpPr/>
          <p:nvPr/>
        </p:nvSpPr>
        <p:spPr>
          <a:xfrm>
            <a:off x="3124200" y="1943099"/>
            <a:ext cx="3100428" cy="2974759"/>
          </a:xfrm>
          <a:prstGeom prst="star5">
            <a:avLst>
              <a:gd name="adj" fmla="val 11213"/>
              <a:gd name="hf" fmla="val 105146"/>
              <a:gd name="vf" fmla="val 11055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7010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Contribution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Video streaming framework</a:t>
            </a:r>
          </a:p>
          <a:p>
            <a:pPr lvl="1"/>
            <a:r>
              <a:rPr lang="en-US" dirty="0" smtClean="0"/>
              <a:t>independent of Internet</a:t>
            </a:r>
          </a:p>
          <a:p>
            <a:pPr lvl="1"/>
            <a:r>
              <a:rPr lang="en-US" dirty="0"/>
              <a:t>s</a:t>
            </a:r>
            <a:r>
              <a:rPr lang="en-US" dirty="0" smtClean="0"/>
              <a:t>upports multiple channel subscription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en-US" sz="3200" dirty="0" smtClean="0"/>
              <a:t>Scalable</a:t>
            </a:r>
          </a:p>
          <a:p>
            <a:pPr lvl="1"/>
            <a:r>
              <a:rPr lang="en-US" dirty="0" smtClean="0"/>
              <a:t>stream is multicast from server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en-US" sz="3200" dirty="0" smtClean="0"/>
              <a:t>Resource </a:t>
            </a:r>
            <a:r>
              <a:rPr lang="en-US" sz="3200" dirty="0"/>
              <a:t>mobility </a:t>
            </a:r>
            <a:r>
              <a:rPr lang="en-US" sz="3200" dirty="0" smtClean="0"/>
              <a:t>support</a:t>
            </a:r>
          </a:p>
          <a:p>
            <a:pPr lvl="1"/>
            <a:r>
              <a:rPr lang="en-US" dirty="0" smtClean="0"/>
              <a:t>anywhere </a:t>
            </a:r>
            <a:r>
              <a:rPr lang="en-US" dirty="0"/>
              <a:t>in WLAN </a:t>
            </a:r>
            <a:r>
              <a:rPr lang="en-US" dirty="0" smtClean="0"/>
              <a:t>range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en-US" sz="3200" dirty="0"/>
              <a:t>S</a:t>
            </a:r>
            <a:r>
              <a:rPr lang="en-US" sz="3200" dirty="0" smtClean="0"/>
              <a:t>ocial application </a:t>
            </a:r>
            <a:r>
              <a:rPr lang="en-US" sz="3200" dirty="0"/>
              <a:t>for mobile live video sharing</a:t>
            </a:r>
            <a:endParaRPr lang="en-US" sz="3200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8042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Algorithm/</a:t>
            </a:r>
            <a:r>
              <a:rPr lang="en-US" dirty="0"/>
              <a:t>Workflow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341313" indent="-341313">
              <a:spcAft>
                <a:spcPct val="0"/>
              </a:spcAft>
              <a:buFont typeface="+mj-lt"/>
              <a:buAutoNum type="arabicPeriod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US" sz="5900" dirty="0" smtClean="0"/>
              <a:t>Resource </a:t>
            </a:r>
            <a:r>
              <a:rPr lang="en-US" sz="5900" dirty="0"/>
              <a:t>connects </a:t>
            </a:r>
            <a:r>
              <a:rPr lang="en-US" sz="5900" dirty="0" smtClean="0"/>
              <a:t>server </a:t>
            </a:r>
          </a:p>
          <a:p>
            <a:pPr lvl="1"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US" sz="4400" dirty="0"/>
              <a:t>registers </a:t>
            </a:r>
            <a:r>
              <a:rPr lang="en-US" sz="4400" dirty="0"/>
              <a:t>channel</a:t>
            </a:r>
            <a:endParaRPr lang="en-US" sz="4400" dirty="0"/>
          </a:p>
          <a:p>
            <a:pPr marL="341313" indent="-341313">
              <a:spcAft>
                <a:spcPct val="0"/>
              </a:spcAft>
              <a:buFont typeface="+mj-lt"/>
              <a:buAutoNum type="arabicPeriod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en-US" dirty="0" smtClean="0"/>
          </a:p>
          <a:p>
            <a:pPr marL="341313" indent="-341313">
              <a:spcAft>
                <a:spcPct val="0"/>
              </a:spcAft>
              <a:buFont typeface="+mj-lt"/>
              <a:buAutoNum type="arabicPeriod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US" sz="5900" dirty="0"/>
              <a:t>Server (webserver) accepts </a:t>
            </a:r>
            <a:r>
              <a:rPr lang="en-US" sz="5900" dirty="0" smtClean="0"/>
              <a:t>request</a:t>
            </a:r>
          </a:p>
          <a:p>
            <a:pPr lvl="1"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US" sz="4400" dirty="0" smtClean="0"/>
              <a:t>returns an html5 file in response</a:t>
            </a:r>
          </a:p>
          <a:p>
            <a:pPr lvl="1"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en-US" sz="5800" dirty="0"/>
          </a:p>
          <a:p>
            <a:pPr marL="341313" indent="-341313">
              <a:spcAft>
                <a:spcPct val="0"/>
              </a:spcAft>
              <a:buFont typeface="+mj-lt"/>
              <a:buAutoNum type="arabicPeriod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US" sz="5800" dirty="0"/>
              <a:t>html5 </a:t>
            </a:r>
            <a:r>
              <a:rPr lang="en-US" sz="5800" dirty="0"/>
              <a:t>file captures the live video stream </a:t>
            </a:r>
            <a:endParaRPr lang="en-US" sz="5800" dirty="0"/>
          </a:p>
          <a:p>
            <a:pPr lvl="1"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US" sz="4400" dirty="0"/>
              <a:t>from resource's camera device and </a:t>
            </a:r>
          </a:p>
          <a:p>
            <a:pPr lvl="1"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US" sz="4400" dirty="0"/>
              <a:t>sends the base64 encoded data frame to server (</a:t>
            </a:r>
            <a:r>
              <a:rPr lang="en-US" sz="4400" dirty="0" err="1"/>
              <a:t>WebSocket</a:t>
            </a:r>
            <a:r>
              <a:rPr lang="en-US" sz="4400" dirty="0"/>
              <a:t>)</a:t>
            </a:r>
          </a:p>
          <a:p>
            <a:pPr marL="341313" indent="-341313">
              <a:spcAft>
                <a:spcPct val="0"/>
              </a:spcAft>
              <a:buFont typeface="+mj-lt"/>
              <a:buAutoNum type="arabicPeriod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en-US" sz="5800" dirty="0" smtClean="0"/>
          </a:p>
          <a:p>
            <a:pPr marL="341313" indent="-341313">
              <a:spcAft>
                <a:spcPct val="0"/>
              </a:spcAft>
              <a:buFont typeface="+mj-lt"/>
              <a:buAutoNum type="arabicPeriod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US" sz="5800" dirty="0" smtClean="0"/>
              <a:t>Server </a:t>
            </a:r>
            <a:r>
              <a:rPr lang="en-US" sz="5800" dirty="0"/>
              <a:t>(</a:t>
            </a:r>
            <a:r>
              <a:rPr lang="en-US" sz="5800" dirty="0" err="1"/>
              <a:t>WebSocket</a:t>
            </a:r>
            <a:r>
              <a:rPr lang="en-US" sz="5800" dirty="0"/>
              <a:t>) receives packet </a:t>
            </a:r>
            <a:r>
              <a:rPr lang="en-US" sz="5800" dirty="0"/>
              <a:t>and </a:t>
            </a:r>
            <a:endParaRPr lang="en-US" sz="5800" dirty="0"/>
          </a:p>
          <a:p>
            <a:pPr lvl="1"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US" sz="4400" dirty="0"/>
              <a:t>inserts it into its buffer store (</a:t>
            </a:r>
            <a:r>
              <a:rPr lang="en-US" sz="4400" dirty="0" err="1"/>
              <a:t>redis</a:t>
            </a:r>
            <a:r>
              <a:rPr lang="en-US" sz="4400" dirty="0"/>
              <a:t>/</a:t>
            </a:r>
            <a:r>
              <a:rPr lang="en-US" sz="4400" dirty="0" err="1"/>
              <a:t>mongodb</a:t>
            </a:r>
            <a:r>
              <a:rPr lang="en-US" sz="4400" dirty="0"/>
              <a:t>)</a:t>
            </a:r>
          </a:p>
          <a:p>
            <a:pPr marL="231775" indent="-231775">
              <a:spcAft>
                <a:spcPct val="0"/>
              </a:spcAft>
              <a:buFont typeface="+mj-lt"/>
              <a:buAutoNum type="arabicPeriod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850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Algorithm/</a:t>
            </a:r>
            <a:r>
              <a:rPr lang="en-US" dirty="0"/>
              <a:t>Workflow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395288" indent="-395288">
              <a:spcAft>
                <a:spcPct val="0"/>
              </a:spcAft>
              <a:buFont typeface="+mj-lt"/>
              <a:buAutoNum type="arabicPeriod" startAt="5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US" dirty="0"/>
              <a:t>Client contacts the server (webserver) and </a:t>
            </a:r>
            <a:endParaRPr lang="en-US" dirty="0" smtClean="0"/>
          </a:p>
          <a:p>
            <a:pPr lvl="1"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US" sz="2500" dirty="0"/>
              <a:t>gets </a:t>
            </a:r>
            <a:r>
              <a:rPr lang="en-US" sz="2500" dirty="0"/>
              <a:t>the client view html file</a:t>
            </a:r>
          </a:p>
          <a:p>
            <a:pPr marL="395288" indent="-395288">
              <a:spcAft>
                <a:spcPct val="0"/>
              </a:spcAft>
              <a:buFont typeface="+mj-lt"/>
              <a:buAutoNum type="arabicPeriod" startAt="5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en-US" dirty="0"/>
          </a:p>
          <a:p>
            <a:pPr marL="395288" indent="-395288">
              <a:spcAft>
                <a:spcPct val="0"/>
              </a:spcAft>
              <a:buFont typeface="+mj-lt"/>
              <a:buAutoNum type="arabicPeriod" startAt="5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US" dirty="0"/>
              <a:t>Client opens the html file in its browser and </a:t>
            </a:r>
            <a:endParaRPr lang="en-US" dirty="0" smtClean="0"/>
          </a:p>
          <a:p>
            <a:pPr lvl="1"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US" sz="2500" dirty="0"/>
              <a:t>subscribes </a:t>
            </a:r>
            <a:r>
              <a:rPr lang="en-US" sz="2500" dirty="0"/>
              <a:t>to a desired channel from server </a:t>
            </a:r>
            <a:r>
              <a:rPr lang="en-US" sz="2500" dirty="0"/>
              <a:t>(</a:t>
            </a:r>
            <a:r>
              <a:rPr lang="en-US" sz="2500" dirty="0" err="1"/>
              <a:t>WebSocket</a:t>
            </a:r>
            <a:r>
              <a:rPr lang="en-US" sz="2500" dirty="0"/>
              <a:t>)</a:t>
            </a:r>
          </a:p>
          <a:p>
            <a:pPr marL="395288" indent="-395288">
              <a:spcAft>
                <a:spcPct val="0"/>
              </a:spcAft>
              <a:buFont typeface="+mj-lt"/>
              <a:buAutoNum type="arabicPeriod" startAt="5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en-US" dirty="0"/>
          </a:p>
          <a:p>
            <a:pPr marL="395288" indent="-395288">
              <a:spcAft>
                <a:spcPct val="0"/>
              </a:spcAft>
              <a:buFont typeface="+mj-lt"/>
              <a:buAutoNum type="arabicPeriod" startAt="5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US" dirty="0" smtClean="0"/>
              <a:t>Server receives packet from a resource</a:t>
            </a:r>
          </a:p>
          <a:p>
            <a:pPr lvl="1"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US" sz="2500" dirty="0"/>
              <a:t>b</a:t>
            </a:r>
            <a:r>
              <a:rPr lang="en-US" sz="2500" dirty="0"/>
              <a:t>roadcasts to all clients connected to same </a:t>
            </a:r>
            <a:r>
              <a:rPr lang="en-US" sz="2500" dirty="0" smtClean="0"/>
              <a:t>channel</a:t>
            </a:r>
            <a:endParaRPr lang="en-US" sz="2500" dirty="0"/>
          </a:p>
          <a:p>
            <a:pPr marL="395288" indent="-395288">
              <a:spcAft>
                <a:spcPct val="0"/>
              </a:spcAft>
              <a:buFont typeface="+mj-lt"/>
              <a:buAutoNum type="arabicPeriod" startAt="5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en-US" dirty="0"/>
          </a:p>
          <a:p>
            <a:pPr marL="395288" indent="-395288">
              <a:spcAft>
                <a:spcPct val="0"/>
              </a:spcAft>
              <a:buFont typeface="+mj-lt"/>
              <a:buAutoNum type="arabicPeriod" startAt="5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US" dirty="0"/>
              <a:t>Client </a:t>
            </a:r>
            <a:r>
              <a:rPr lang="en-US" dirty="0" smtClean="0"/>
              <a:t>renders </a:t>
            </a:r>
            <a:r>
              <a:rPr lang="en-US" dirty="0"/>
              <a:t>the </a:t>
            </a:r>
            <a:r>
              <a:rPr lang="en-US" dirty="0" smtClean="0"/>
              <a:t>frames to form </a:t>
            </a:r>
            <a:r>
              <a:rPr lang="en-US" dirty="0"/>
              <a:t>a live video </a:t>
            </a:r>
            <a:r>
              <a:rPr lang="en-US" dirty="0" smtClean="0"/>
              <a:t>stream</a:t>
            </a:r>
            <a:endParaRPr lang="en-US" dirty="0"/>
          </a:p>
          <a:p>
            <a:pPr marL="231775" indent="-231775">
              <a:spcAft>
                <a:spcPct val="0"/>
              </a:spcAft>
              <a:buFont typeface="+mj-lt"/>
              <a:buAutoNum type="arabicPeriod" startAt="5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0396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Server</a:t>
            </a:r>
          </a:p>
          <a:p>
            <a:pPr lvl="1"/>
            <a:r>
              <a:rPr lang="en-US" dirty="0" smtClean="0"/>
              <a:t>Node.js v0.6.19</a:t>
            </a:r>
          </a:p>
          <a:p>
            <a:pPr lvl="2"/>
            <a:r>
              <a:rPr lang="en-US" dirty="0" smtClean="0"/>
              <a:t>Express (HTTP)</a:t>
            </a:r>
          </a:p>
          <a:p>
            <a:pPr lvl="2"/>
            <a:r>
              <a:rPr lang="en-US" dirty="0" smtClean="0"/>
              <a:t>Socket.io (</a:t>
            </a:r>
            <a:r>
              <a:rPr lang="en-US" dirty="0" err="1" smtClean="0"/>
              <a:t>WebSocket</a:t>
            </a:r>
            <a:r>
              <a:rPr lang="en-US" dirty="0" smtClean="0"/>
              <a:t>)</a:t>
            </a:r>
          </a:p>
          <a:p>
            <a:pPr lvl="2"/>
            <a:r>
              <a:rPr lang="en-US" dirty="0" err="1" smtClean="0"/>
              <a:t>Mongodb</a:t>
            </a:r>
            <a:r>
              <a:rPr lang="en-US" dirty="0" smtClean="0"/>
              <a:t> (Frame buffer store)</a:t>
            </a:r>
          </a:p>
          <a:p>
            <a:r>
              <a:rPr lang="en-US" dirty="0" smtClean="0"/>
              <a:t>Client Viewer</a:t>
            </a:r>
            <a:endParaRPr lang="en-US" dirty="0"/>
          </a:p>
          <a:p>
            <a:pPr lvl="1"/>
            <a:r>
              <a:rPr lang="en-US" dirty="0" smtClean="0"/>
              <a:t>JavaScript enabled browser (Opera</a:t>
            </a:r>
            <a:r>
              <a:rPr lang="en-US" dirty="0"/>
              <a:t>, Chrome, </a:t>
            </a:r>
            <a:r>
              <a:rPr lang="en-US" dirty="0" smtClean="0"/>
              <a:t>Firefox)</a:t>
            </a:r>
            <a:endParaRPr lang="en-US" dirty="0"/>
          </a:p>
          <a:p>
            <a:r>
              <a:rPr lang="en-US" dirty="0" smtClean="0"/>
              <a:t>Resource </a:t>
            </a:r>
          </a:p>
          <a:p>
            <a:pPr lvl="1"/>
            <a:r>
              <a:rPr lang="en-US" dirty="0" smtClean="0"/>
              <a:t>HTML5+JS </a:t>
            </a:r>
            <a:r>
              <a:rPr lang="en-US" dirty="0"/>
              <a:t>Media capable browser </a:t>
            </a:r>
            <a:r>
              <a:rPr lang="en-US" dirty="0" smtClean="0"/>
              <a:t>(Opera </a:t>
            </a:r>
            <a:r>
              <a:rPr lang="en-US" dirty="0"/>
              <a:t>Mini 12 for </a:t>
            </a:r>
            <a:r>
              <a:rPr lang="en-US" dirty="0" smtClean="0"/>
              <a:t>Android)</a:t>
            </a:r>
            <a:endParaRPr lang="en-US" dirty="0"/>
          </a:p>
          <a:p>
            <a:pPr lvl="1"/>
            <a:r>
              <a:rPr lang="en-US" dirty="0"/>
              <a:t>Camera capable device </a:t>
            </a:r>
            <a:r>
              <a:rPr lang="en-US" dirty="0" smtClean="0"/>
              <a:t>(HTC Sensation)</a:t>
            </a:r>
            <a:endParaRPr lang="en-US" dirty="0"/>
          </a:p>
          <a:p>
            <a:r>
              <a:rPr lang="en-US" dirty="0" smtClean="0"/>
              <a:t>Network</a:t>
            </a:r>
          </a:p>
          <a:p>
            <a:pPr lvl="1"/>
            <a:r>
              <a:rPr lang="en-US" dirty="0"/>
              <a:t>Wi-Fi/ad-hoc </a:t>
            </a:r>
            <a:r>
              <a:rPr lang="en-US" dirty="0"/>
              <a:t>intranet LAN</a:t>
            </a:r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7228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" name="Group 96"/>
          <p:cNvGrpSpPr/>
          <p:nvPr/>
        </p:nvGrpSpPr>
        <p:grpSpPr>
          <a:xfrm>
            <a:off x="1016553" y="3403654"/>
            <a:ext cx="1195871" cy="265736"/>
            <a:chOff x="68795" y="1446369"/>
            <a:chExt cx="1195871" cy="265736"/>
          </a:xfrm>
        </p:grpSpPr>
        <p:sp>
          <p:nvSpPr>
            <p:cNvPr id="98" name="Rectangle 97"/>
            <p:cNvSpPr/>
            <p:nvPr/>
          </p:nvSpPr>
          <p:spPr>
            <a:xfrm>
              <a:off x="68795" y="1446369"/>
              <a:ext cx="1195871" cy="265736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9" name="Rectangle 98"/>
            <p:cNvSpPr/>
            <p:nvPr/>
          </p:nvSpPr>
          <p:spPr>
            <a:xfrm>
              <a:off x="68795" y="1446369"/>
              <a:ext cx="1195871" cy="26573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5720" tIns="45720" rIns="45720" bIns="45720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200" kern="1200" dirty="0" smtClean="0"/>
                <a:t>V2</a:t>
              </a:r>
              <a:endParaRPr lang="en-US" sz="1200" kern="1200" dirty="0"/>
            </a:p>
          </p:txBody>
        </p:sp>
      </p:grpSp>
      <p:grpSp>
        <p:nvGrpSpPr>
          <p:cNvPr id="102" name="Group 101"/>
          <p:cNvGrpSpPr/>
          <p:nvPr/>
        </p:nvGrpSpPr>
        <p:grpSpPr>
          <a:xfrm>
            <a:off x="6362217" y="3396645"/>
            <a:ext cx="1195871" cy="265736"/>
            <a:chOff x="68795" y="1446369"/>
            <a:chExt cx="1195871" cy="265736"/>
          </a:xfrm>
        </p:grpSpPr>
        <p:sp>
          <p:nvSpPr>
            <p:cNvPr id="103" name="Rectangle 102"/>
            <p:cNvSpPr/>
            <p:nvPr/>
          </p:nvSpPr>
          <p:spPr>
            <a:xfrm>
              <a:off x="68795" y="1446369"/>
              <a:ext cx="1195871" cy="265736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4" name="Rectangle 103"/>
            <p:cNvSpPr/>
            <p:nvPr/>
          </p:nvSpPr>
          <p:spPr>
            <a:xfrm>
              <a:off x="68795" y="1446369"/>
              <a:ext cx="1195871" cy="26573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5720" tIns="45720" rIns="45720" bIns="45720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200" kern="1200" dirty="0" smtClean="0"/>
                <a:t>V3</a:t>
              </a:r>
              <a:endParaRPr lang="en-US" sz="1200" kern="1200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Architecture</a:t>
            </a:r>
            <a:endParaRPr lang="en-US" dirty="0"/>
          </a:p>
        </p:txBody>
      </p:sp>
      <p:grpSp>
        <p:nvGrpSpPr>
          <p:cNvPr id="5" name="Group 4"/>
          <p:cNvGrpSpPr/>
          <p:nvPr/>
        </p:nvGrpSpPr>
        <p:grpSpPr>
          <a:xfrm>
            <a:off x="3463143" y="3175403"/>
            <a:ext cx="1513080" cy="2360733"/>
            <a:chOff x="2079240" y="0"/>
            <a:chExt cx="1044959" cy="1630363"/>
          </a:xfrm>
        </p:grpSpPr>
        <p:sp>
          <p:nvSpPr>
            <p:cNvPr id="6" name="Rounded Rectangle 5"/>
            <p:cNvSpPr/>
            <p:nvPr/>
          </p:nvSpPr>
          <p:spPr>
            <a:xfrm>
              <a:off x="2079240" y="0"/>
              <a:ext cx="1044959" cy="1630363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7" name="Rounded Rectangle 4"/>
            <p:cNvSpPr/>
            <p:nvPr/>
          </p:nvSpPr>
          <p:spPr>
            <a:xfrm>
              <a:off x="2079240" y="0"/>
              <a:ext cx="1044959" cy="48910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3820" tIns="83820" rIns="83820" bIns="83820" numCol="1" spcCol="1270" anchor="ctr" anchorCtr="0">
              <a:noAutofit/>
            </a:bodyPr>
            <a:lstStyle/>
            <a:p>
              <a:pPr lvl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2200" kern="1200"/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3710207" y="3339868"/>
            <a:ext cx="1066802" cy="532284"/>
            <a:chOff x="2183276" y="489586"/>
            <a:chExt cx="835967" cy="491576"/>
          </a:xfrm>
        </p:grpSpPr>
        <p:sp>
          <p:nvSpPr>
            <p:cNvPr id="15" name="Rounded Rectangle 14"/>
            <p:cNvSpPr/>
            <p:nvPr/>
          </p:nvSpPr>
          <p:spPr>
            <a:xfrm>
              <a:off x="2183276" y="489586"/>
              <a:ext cx="835967" cy="491576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Rounded Rectangle 4"/>
            <p:cNvSpPr/>
            <p:nvPr/>
          </p:nvSpPr>
          <p:spPr>
            <a:xfrm>
              <a:off x="2197674" y="503984"/>
              <a:ext cx="807171" cy="4627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5880" tIns="41910" rIns="55880" bIns="41910" numCol="1" spcCol="1270" anchor="ctr" anchorCtr="0">
              <a:noAutofit/>
            </a:bodyPr>
            <a:lstStyle/>
            <a:p>
              <a:pPr lvl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dirty="0" smtClean="0"/>
                <a:t>Server.js</a:t>
              </a:r>
              <a:endParaRPr lang="en-US" kern="1200" dirty="0"/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3607353" y="4479970"/>
            <a:ext cx="1240488" cy="791508"/>
            <a:chOff x="2183276" y="489586"/>
            <a:chExt cx="835967" cy="491576"/>
          </a:xfrm>
        </p:grpSpPr>
        <p:sp>
          <p:nvSpPr>
            <p:cNvPr id="18" name="Rounded Rectangle 17"/>
            <p:cNvSpPr/>
            <p:nvPr/>
          </p:nvSpPr>
          <p:spPr>
            <a:xfrm>
              <a:off x="2183276" y="489586"/>
              <a:ext cx="835967" cy="491576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algn="ctr"/>
              <a:r>
                <a:rPr lang="en-US" dirty="0" smtClean="0">
                  <a:solidFill>
                    <a:schemeClr val="bg1"/>
                  </a:solidFill>
                </a:rPr>
                <a:t>Node V8 Engine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19" name="Rounded Rectangle 4"/>
            <p:cNvSpPr/>
            <p:nvPr/>
          </p:nvSpPr>
          <p:spPr>
            <a:xfrm>
              <a:off x="2197674" y="503984"/>
              <a:ext cx="807171" cy="4627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5880" tIns="41910" rIns="55880" bIns="41910" numCol="1" spcCol="1270" anchor="ctr" anchorCtr="0">
              <a:noAutofit/>
            </a:bodyPr>
            <a:lstStyle/>
            <a:p>
              <a:pPr lvl="0" algn="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dirty="0"/>
            </a:p>
          </p:txBody>
        </p:sp>
      </p:grpSp>
      <p:sp>
        <p:nvSpPr>
          <p:cNvPr id="48" name="Can 47"/>
          <p:cNvSpPr/>
          <p:nvPr/>
        </p:nvSpPr>
        <p:spPr>
          <a:xfrm>
            <a:off x="1645733" y="5010147"/>
            <a:ext cx="990600" cy="1337737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Buffer</a:t>
            </a:r>
            <a:endParaRPr lang="en-US" dirty="0"/>
          </a:p>
        </p:txBody>
      </p:sp>
      <p:cxnSp>
        <p:nvCxnSpPr>
          <p:cNvPr id="77" name="Elbow Connector 76"/>
          <p:cNvCxnSpPr/>
          <p:nvPr/>
        </p:nvCxnSpPr>
        <p:spPr>
          <a:xfrm rot="16200000" flipH="1">
            <a:off x="2445231" y="2838648"/>
            <a:ext cx="187171" cy="1848654"/>
          </a:xfrm>
          <a:prstGeom prst="bentConnector2">
            <a:avLst/>
          </a:prstGeom>
          <a:ln w="44450"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2" name="Group 91"/>
          <p:cNvGrpSpPr/>
          <p:nvPr/>
        </p:nvGrpSpPr>
        <p:grpSpPr>
          <a:xfrm>
            <a:off x="3560086" y="2395410"/>
            <a:ext cx="1195871" cy="265736"/>
            <a:chOff x="68795" y="1446369"/>
            <a:chExt cx="1195871" cy="265736"/>
          </a:xfrm>
        </p:grpSpPr>
        <p:sp>
          <p:nvSpPr>
            <p:cNvPr id="93" name="Rectangle 92"/>
            <p:cNvSpPr/>
            <p:nvPr/>
          </p:nvSpPr>
          <p:spPr>
            <a:xfrm>
              <a:off x="68795" y="1446369"/>
              <a:ext cx="1195871" cy="265736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4" name="Rectangle 93"/>
            <p:cNvSpPr/>
            <p:nvPr/>
          </p:nvSpPr>
          <p:spPr>
            <a:xfrm>
              <a:off x="68795" y="1446369"/>
              <a:ext cx="1195871" cy="26573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5720" tIns="45720" rIns="45720" bIns="45720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200" kern="1200" dirty="0" smtClean="0"/>
                <a:t>V1</a:t>
              </a:r>
              <a:endParaRPr lang="en-US" sz="1200" kern="1200" dirty="0"/>
            </a:p>
          </p:txBody>
        </p:sp>
      </p:grpSp>
      <p:cxnSp>
        <p:nvCxnSpPr>
          <p:cNvPr id="106" name="Elbow Connector 105"/>
          <p:cNvCxnSpPr/>
          <p:nvPr/>
        </p:nvCxnSpPr>
        <p:spPr>
          <a:xfrm rot="5400000">
            <a:off x="5871097" y="2767507"/>
            <a:ext cx="194182" cy="1983930"/>
          </a:xfrm>
          <a:prstGeom prst="bentConnector2">
            <a:avLst/>
          </a:prstGeom>
          <a:ln w="4762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Elbow Connector 121"/>
          <p:cNvCxnSpPr>
            <a:stCxn id="48" idx="1"/>
          </p:cNvCxnSpPr>
          <p:nvPr/>
        </p:nvCxnSpPr>
        <p:spPr>
          <a:xfrm rot="5400000" flipH="1" flipV="1">
            <a:off x="2474900" y="4021904"/>
            <a:ext cx="654377" cy="1322110"/>
          </a:xfrm>
          <a:prstGeom prst="bentConnector2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Elbow Connector 144"/>
          <p:cNvCxnSpPr>
            <a:endCxn id="48" idx="4"/>
          </p:cNvCxnSpPr>
          <p:nvPr/>
        </p:nvCxnSpPr>
        <p:spPr>
          <a:xfrm rot="5400000">
            <a:off x="3356568" y="4815901"/>
            <a:ext cx="142880" cy="1583350"/>
          </a:xfrm>
          <a:prstGeom prst="bentConnector2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4" name="TextBox 163"/>
          <p:cNvSpPr txBox="1"/>
          <p:nvPr/>
        </p:nvSpPr>
        <p:spPr>
          <a:xfrm>
            <a:off x="2995023" y="2680678"/>
            <a:ext cx="9171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j</a:t>
            </a:r>
            <a:r>
              <a:rPr lang="en-US" sz="1600" dirty="0" smtClean="0"/>
              <a:t>oin(c1)</a:t>
            </a:r>
            <a:endParaRPr lang="en-US" sz="1600" dirty="0"/>
          </a:p>
        </p:txBody>
      </p:sp>
      <p:sp>
        <p:nvSpPr>
          <p:cNvPr id="165" name="TextBox 164"/>
          <p:cNvSpPr txBox="1"/>
          <p:nvPr/>
        </p:nvSpPr>
        <p:spPr>
          <a:xfrm>
            <a:off x="5740953" y="4050298"/>
            <a:ext cx="10708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f</a:t>
            </a:r>
            <a:r>
              <a:rPr lang="en-US" sz="1600" dirty="0" smtClean="0"/>
              <a:t>rame:c1</a:t>
            </a:r>
            <a:endParaRPr lang="en-US" sz="1600" dirty="0"/>
          </a:p>
        </p:txBody>
      </p:sp>
      <p:sp>
        <p:nvSpPr>
          <p:cNvPr id="173" name="TextBox 172"/>
          <p:cNvSpPr txBox="1"/>
          <p:nvPr/>
        </p:nvSpPr>
        <p:spPr>
          <a:xfrm>
            <a:off x="2788995" y="5652478"/>
            <a:ext cx="1123158" cy="39173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1400" dirty="0" err="1"/>
              <a:t>d</a:t>
            </a:r>
            <a:r>
              <a:rPr lang="en-US" sz="1400" dirty="0" err="1" smtClean="0"/>
              <a:t>ump_frame</a:t>
            </a:r>
            <a:endParaRPr lang="en-US" sz="1400" dirty="0"/>
          </a:p>
        </p:txBody>
      </p:sp>
      <p:sp>
        <p:nvSpPr>
          <p:cNvPr id="182" name="TextBox 181"/>
          <p:cNvSpPr txBox="1"/>
          <p:nvPr/>
        </p:nvSpPr>
        <p:spPr>
          <a:xfrm>
            <a:off x="5421820" y="4378276"/>
            <a:ext cx="1835965" cy="497448"/>
          </a:xfrm>
          <a:prstGeom prst="rect">
            <a:avLst/>
          </a:prstGeom>
          <a:noFill/>
        </p:spPr>
        <p:txBody>
          <a:bodyPr wrap="square" rtlCol="0">
            <a:normAutofit fontScale="85000" lnSpcReduction="10000"/>
          </a:bodyPr>
          <a:lstStyle/>
          <a:p>
            <a:r>
              <a:rPr lang="en-US" dirty="0" smtClean="0"/>
              <a:t>Base64 Encoded data</a:t>
            </a:r>
            <a:endParaRPr lang="en-US" dirty="0"/>
          </a:p>
        </p:txBody>
      </p:sp>
      <p:sp>
        <p:nvSpPr>
          <p:cNvPr id="189" name="Down Arrow 188"/>
          <p:cNvSpPr/>
          <p:nvPr/>
        </p:nvSpPr>
        <p:spPr>
          <a:xfrm>
            <a:off x="4227597" y="3861033"/>
            <a:ext cx="45719" cy="61893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0" name="AutoShape 4" descr="https://store.accessmylan.com/main/images/access-laptop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30" name="Picture 6" descr="https://store.accessmylan.com/main/images/access-laptop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 bwMode="auto">
          <a:xfrm>
            <a:off x="914400" y="2388856"/>
            <a:ext cx="1400175" cy="976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dribbble.com/system/assets/1280/57148/screenshots/577759/ipad-iphone.jpg?133804616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150" t="38212" r="18275" b="14120"/>
          <a:stretch/>
        </p:blipFill>
        <p:spPr bwMode="auto">
          <a:xfrm>
            <a:off x="7409051" y="3835921"/>
            <a:ext cx="822015" cy="1362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2" name="TextBox 221"/>
          <p:cNvSpPr txBox="1"/>
          <p:nvPr/>
        </p:nvSpPr>
        <p:spPr>
          <a:xfrm>
            <a:off x="2331795" y="4052278"/>
            <a:ext cx="1123158" cy="39173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1400" dirty="0" err="1"/>
              <a:t>g</a:t>
            </a:r>
            <a:r>
              <a:rPr lang="en-US" sz="1400" dirty="0" err="1" smtClean="0"/>
              <a:t>et_frame</a:t>
            </a:r>
            <a:endParaRPr lang="en-US" sz="1400" dirty="0"/>
          </a:p>
        </p:txBody>
      </p:sp>
      <p:cxnSp>
        <p:nvCxnSpPr>
          <p:cNvPr id="203" name="Straight Arrow Connector 202"/>
          <p:cNvCxnSpPr/>
          <p:nvPr/>
        </p:nvCxnSpPr>
        <p:spPr>
          <a:xfrm flipH="1">
            <a:off x="2212424" y="3529513"/>
            <a:ext cx="1250719" cy="7009"/>
          </a:xfrm>
          <a:prstGeom prst="straightConnector1">
            <a:avLst/>
          </a:prstGeom>
          <a:ln w="44450"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9" name="Straight Arrow Connector 208"/>
          <p:cNvCxnSpPr/>
          <p:nvPr/>
        </p:nvCxnSpPr>
        <p:spPr>
          <a:xfrm flipV="1">
            <a:off x="3912153" y="2598335"/>
            <a:ext cx="0" cy="602640"/>
          </a:xfrm>
          <a:prstGeom prst="straightConnector1">
            <a:avLst/>
          </a:prstGeom>
          <a:ln w="44450"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1" name="Straight Arrow Connector 210"/>
          <p:cNvCxnSpPr/>
          <p:nvPr/>
        </p:nvCxnSpPr>
        <p:spPr>
          <a:xfrm>
            <a:off x="4445553" y="2604478"/>
            <a:ext cx="0" cy="596497"/>
          </a:xfrm>
          <a:prstGeom prst="straightConnector1">
            <a:avLst/>
          </a:prstGeom>
          <a:ln w="44450"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4" name="Straight Arrow Connector 253"/>
          <p:cNvCxnSpPr/>
          <p:nvPr/>
        </p:nvCxnSpPr>
        <p:spPr>
          <a:xfrm>
            <a:off x="4976223" y="3529513"/>
            <a:ext cx="1385994" cy="0"/>
          </a:xfrm>
          <a:prstGeom prst="straightConnector1">
            <a:avLst/>
          </a:prstGeom>
          <a:ln w="44450"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0" name="Picture 8" descr="http://dribbble.com/system/assets/1280/57148/screenshots/577759/ipad-iphone.jpg?133804616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150" t="38212" r="18275" b="14120"/>
          <a:stretch/>
        </p:blipFill>
        <p:spPr bwMode="auto">
          <a:xfrm>
            <a:off x="6046044" y="4896241"/>
            <a:ext cx="822015" cy="1362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61" name="Straight Arrow Connector 260"/>
          <p:cNvCxnSpPr/>
          <p:nvPr/>
        </p:nvCxnSpPr>
        <p:spPr>
          <a:xfrm flipH="1">
            <a:off x="4976223" y="4355770"/>
            <a:ext cx="2404395" cy="0"/>
          </a:xfrm>
          <a:prstGeom prst="straightConnector1">
            <a:avLst/>
          </a:prstGeom>
          <a:ln w="44450"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5" name="Straight Arrow Connector 264"/>
          <p:cNvCxnSpPr/>
          <p:nvPr/>
        </p:nvCxnSpPr>
        <p:spPr>
          <a:xfrm flipH="1">
            <a:off x="4919756" y="5280406"/>
            <a:ext cx="1126288" cy="0"/>
          </a:xfrm>
          <a:prstGeom prst="straightConnector1">
            <a:avLst/>
          </a:prstGeom>
          <a:ln w="44450"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8" name="TextBox 267"/>
          <p:cNvSpPr txBox="1"/>
          <p:nvPr/>
        </p:nvSpPr>
        <p:spPr>
          <a:xfrm>
            <a:off x="2235753" y="3518878"/>
            <a:ext cx="9171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join(c2)</a:t>
            </a:r>
            <a:endParaRPr lang="en-US" sz="1600" dirty="0"/>
          </a:p>
        </p:txBody>
      </p:sp>
      <p:sp>
        <p:nvSpPr>
          <p:cNvPr id="269" name="TextBox 268"/>
          <p:cNvSpPr txBox="1"/>
          <p:nvPr/>
        </p:nvSpPr>
        <p:spPr>
          <a:xfrm>
            <a:off x="5433423" y="3530546"/>
            <a:ext cx="9171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j</a:t>
            </a:r>
            <a:r>
              <a:rPr lang="en-US" sz="1600" dirty="0" smtClean="0"/>
              <a:t>oin(c1)</a:t>
            </a:r>
            <a:endParaRPr lang="en-US" sz="1600" dirty="0"/>
          </a:p>
        </p:txBody>
      </p:sp>
      <p:sp>
        <p:nvSpPr>
          <p:cNvPr id="270" name="TextBox 269"/>
          <p:cNvSpPr txBox="1"/>
          <p:nvPr/>
        </p:nvSpPr>
        <p:spPr>
          <a:xfrm>
            <a:off x="2384058" y="3225746"/>
            <a:ext cx="10708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frame:c2</a:t>
            </a:r>
            <a:endParaRPr lang="en-US" sz="1600" dirty="0"/>
          </a:p>
        </p:txBody>
      </p:sp>
      <p:sp>
        <p:nvSpPr>
          <p:cNvPr id="271" name="TextBox 270"/>
          <p:cNvSpPr txBox="1"/>
          <p:nvPr/>
        </p:nvSpPr>
        <p:spPr>
          <a:xfrm>
            <a:off x="5051058" y="3225746"/>
            <a:ext cx="10708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f</a:t>
            </a:r>
            <a:r>
              <a:rPr lang="en-US" sz="1600" dirty="0" smtClean="0"/>
              <a:t>rame:c1</a:t>
            </a:r>
            <a:endParaRPr lang="en-US" sz="1600" dirty="0"/>
          </a:p>
        </p:txBody>
      </p:sp>
      <p:sp>
        <p:nvSpPr>
          <p:cNvPr id="272" name="TextBox 271"/>
          <p:cNvSpPr txBox="1"/>
          <p:nvPr/>
        </p:nvSpPr>
        <p:spPr>
          <a:xfrm>
            <a:off x="4441458" y="2692346"/>
            <a:ext cx="10708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f</a:t>
            </a:r>
            <a:r>
              <a:rPr lang="en-US" sz="1600" dirty="0" smtClean="0"/>
              <a:t>rame:c1</a:t>
            </a:r>
            <a:endParaRPr lang="en-US" sz="1600" dirty="0"/>
          </a:p>
        </p:txBody>
      </p:sp>
      <p:sp>
        <p:nvSpPr>
          <p:cNvPr id="273" name="TextBox 272"/>
          <p:cNvSpPr txBox="1"/>
          <p:nvPr/>
        </p:nvSpPr>
        <p:spPr>
          <a:xfrm>
            <a:off x="5068801" y="4904126"/>
            <a:ext cx="10708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frame:c2</a:t>
            </a:r>
            <a:endParaRPr lang="en-US" sz="1600" dirty="0"/>
          </a:p>
        </p:txBody>
      </p:sp>
      <p:pic>
        <p:nvPicPr>
          <p:cNvPr id="278" name="Picture 6" descr="https://store.accessmylan.com/main/images/access-laptop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 bwMode="auto">
          <a:xfrm>
            <a:off x="3433377" y="1371600"/>
            <a:ext cx="1400175" cy="976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9" name="Picture 6" descr="https://store.accessmylan.com/main/images/access-laptop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 bwMode="auto">
          <a:xfrm>
            <a:off x="6246416" y="2377204"/>
            <a:ext cx="1400175" cy="976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80" name="Group 279"/>
          <p:cNvGrpSpPr/>
          <p:nvPr/>
        </p:nvGrpSpPr>
        <p:grpSpPr>
          <a:xfrm>
            <a:off x="7264953" y="5177674"/>
            <a:ext cx="1195871" cy="265736"/>
            <a:chOff x="68795" y="1446369"/>
            <a:chExt cx="1195871" cy="265736"/>
          </a:xfrm>
        </p:grpSpPr>
        <p:sp>
          <p:nvSpPr>
            <p:cNvPr id="281" name="Rectangle 280"/>
            <p:cNvSpPr/>
            <p:nvPr/>
          </p:nvSpPr>
          <p:spPr>
            <a:xfrm>
              <a:off x="68795" y="1446369"/>
              <a:ext cx="1195871" cy="265736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82" name="Rectangle 281"/>
            <p:cNvSpPr/>
            <p:nvPr/>
          </p:nvSpPr>
          <p:spPr>
            <a:xfrm>
              <a:off x="68795" y="1446369"/>
              <a:ext cx="1195871" cy="26573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5720" tIns="45720" rIns="45720" bIns="45720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200" kern="1200" dirty="0" smtClean="0"/>
                <a:t>R1</a:t>
              </a:r>
              <a:endParaRPr lang="en-US" sz="1200" kern="1200" dirty="0"/>
            </a:p>
          </p:txBody>
        </p:sp>
      </p:grpSp>
      <p:grpSp>
        <p:nvGrpSpPr>
          <p:cNvPr id="283" name="Group 282"/>
          <p:cNvGrpSpPr/>
          <p:nvPr/>
        </p:nvGrpSpPr>
        <p:grpSpPr>
          <a:xfrm>
            <a:off x="5893353" y="6205410"/>
            <a:ext cx="1195871" cy="265736"/>
            <a:chOff x="68795" y="1446369"/>
            <a:chExt cx="1195871" cy="265736"/>
          </a:xfrm>
        </p:grpSpPr>
        <p:sp>
          <p:nvSpPr>
            <p:cNvPr id="284" name="Rectangle 283"/>
            <p:cNvSpPr/>
            <p:nvPr/>
          </p:nvSpPr>
          <p:spPr>
            <a:xfrm>
              <a:off x="68795" y="1446369"/>
              <a:ext cx="1195871" cy="265736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85" name="Rectangle 284"/>
            <p:cNvSpPr/>
            <p:nvPr/>
          </p:nvSpPr>
          <p:spPr>
            <a:xfrm>
              <a:off x="68795" y="1446369"/>
              <a:ext cx="1195871" cy="26573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5720" tIns="45720" rIns="45720" bIns="45720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200" dirty="0" smtClean="0"/>
                <a:t>R2</a:t>
              </a:r>
              <a:endParaRPr lang="en-US" sz="1200" kern="1200" dirty="0"/>
            </a:p>
          </p:txBody>
        </p:sp>
      </p:grpSp>
      <p:sp>
        <p:nvSpPr>
          <p:cNvPr id="236" name="TextBox 235"/>
          <p:cNvSpPr txBox="1"/>
          <p:nvPr/>
        </p:nvSpPr>
        <p:spPr>
          <a:xfrm>
            <a:off x="1373071" y="6400800"/>
            <a:ext cx="19797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r</a:t>
            </a:r>
            <a:r>
              <a:rPr lang="en-US" dirty="0" err="1" smtClean="0"/>
              <a:t>edis</a:t>
            </a:r>
            <a:r>
              <a:rPr lang="en-US" dirty="0" smtClean="0"/>
              <a:t>/</a:t>
            </a:r>
            <a:r>
              <a:rPr lang="en-US" dirty="0" err="1" smtClean="0"/>
              <a:t>mongodb</a:t>
            </a:r>
            <a:endParaRPr lang="en-US" dirty="0"/>
          </a:p>
        </p:txBody>
      </p:sp>
      <p:sp>
        <p:nvSpPr>
          <p:cNvPr id="288" name="TextBox 287"/>
          <p:cNvSpPr txBox="1"/>
          <p:nvPr/>
        </p:nvSpPr>
        <p:spPr>
          <a:xfrm>
            <a:off x="7089224" y="457200"/>
            <a:ext cx="15975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Rx: Resource </a:t>
            </a:r>
          </a:p>
          <a:p>
            <a:r>
              <a:rPr lang="en-US" dirty="0" err="1" smtClean="0"/>
              <a:t>Vx</a:t>
            </a:r>
            <a:r>
              <a:rPr lang="en-US" dirty="0" smtClean="0"/>
              <a:t>: Viewer </a:t>
            </a:r>
          </a:p>
          <a:p>
            <a:r>
              <a:rPr lang="en-US" dirty="0" err="1" smtClean="0"/>
              <a:t>Cx</a:t>
            </a:r>
            <a:r>
              <a:rPr lang="en-US" dirty="0" smtClean="0"/>
              <a:t>: Channel x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8482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Evaluation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6091" y="1600200"/>
            <a:ext cx="6522509" cy="4891882"/>
          </a:xfrm>
        </p:spPr>
      </p:pic>
      <p:sp>
        <p:nvSpPr>
          <p:cNvPr id="4" name="AutoShape 2" descr="https://mail-attachment.googleusercontent.com/attachment/u/0/?ui=2&amp;ik=c2f3b8beb0&amp;view=att&amp;th=137c487cbd05c191&amp;attid=0.3&amp;disp=inline&amp;realattid=f_h354y8hd2&amp;safe=1&amp;zw&amp;saduie=AG9B_P_YGaYA-LC3XpHolJh4kBrN&amp;sadet=1339044006757&amp;sads=HCK0S2Rr6GzLVfQRY1K9xLjcSeY"/>
          <p:cNvSpPr>
            <a:spLocks noChangeAspect="1" noChangeArrowheads="1"/>
          </p:cNvSpPr>
          <p:nvPr/>
        </p:nvSpPr>
        <p:spPr bwMode="auto">
          <a:xfrm>
            <a:off x="155575" y="-2705100"/>
            <a:ext cx="7515225" cy="563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4" descr="https://mail-attachment.googleusercontent.com/attachment/u/0/?ui=2&amp;ik=c2f3b8beb0&amp;view=att&amp;th=137c487cbd05c191&amp;attid=0.3&amp;disp=inline&amp;realattid=f_h354y8hd2&amp;safe=1&amp;zw&amp;saduie=AG9B_P_YGaYA-LC3XpHolJh4kBrN&amp;sadet=1339044006757&amp;sads=HCK0S2Rr6GzLVfQRY1K9xLjcSeY"/>
          <p:cNvSpPr>
            <a:spLocks noChangeAspect="1" noChangeArrowheads="1"/>
          </p:cNvSpPr>
          <p:nvPr/>
        </p:nvSpPr>
        <p:spPr bwMode="auto">
          <a:xfrm>
            <a:off x="307975" y="-2552700"/>
            <a:ext cx="7515225" cy="563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AutoShape 6" descr="https://mail-attachment.googleusercontent.com/attachment/u/0/?ui=2&amp;ik=c2f3b8beb0&amp;view=att&amp;th=137c487cbd05c191&amp;attid=0.3&amp;disp=inline&amp;realattid=f_h354y8hd2&amp;safe=1&amp;zw&amp;saduie=AG9B_P_YGaYA-LC3XpHolJh4kBrN&amp;sadet=1339044006757&amp;sads=HCK0S2Rr6GzLVfQRY1K9xLjcSeY"/>
          <p:cNvSpPr>
            <a:spLocks noChangeAspect="1" noChangeArrowheads="1"/>
          </p:cNvSpPr>
          <p:nvPr/>
        </p:nvSpPr>
        <p:spPr bwMode="auto">
          <a:xfrm>
            <a:off x="460375" y="-2400300"/>
            <a:ext cx="7515225" cy="563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4495800" y="2057400"/>
            <a:ext cx="2160587" cy="20574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6742907" y="2286000"/>
            <a:ext cx="1232694" cy="20574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3200401" y="2819400"/>
            <a:ext cx="1219200" cy="2286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3048000" y="5181600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m</a:t>
            </a:r>
            <a:r>
              <a:rPr lang="en-US" dirty="0" smtClean="0">
                <a:solidFill>
                  <a:srgbClr val="FF0000"/>
                </a:solidFill>
              </a:rPr>
              <a:t>obile resource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724400" y="4149306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viewer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400800" y="4343400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server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4841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44450">
          <a:prstDash val="solid"/>
          <a:tailEnd type="arrow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364</TotalTime>
  <Words>355</Words>
  <Application>Microsoft Office PowerPoint</Application>
  <PresentationFormat>On-screen Show (4:3)</PresentationFormat>
  <Paragraphs>96</Paragraphs>
  <Slides>11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0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Live MobiCast using node.js </vt:lpstr>
      <vt:lpstr>Problem Statement</vt:lpstr>
      <vt:lpstr>Related Work</vt:lpstr>
      <vt:lpstr>Contribution</vt:lpstr>
      <vt:lpstr>Algorithm/Workflow</vt:lpstr>
      <vt:lpstr>Algorithm/Workflow</vt:lpstr>
      <vt:lpstr>System</vt:lpstr>
      <vt:lpstr>Architecture</vt:lpstr>
      <vt:lpstr>Evaluation</vt:lpstr>
      <vt:lpstr>Evaluation: Performance Server load during streaming</vt:lpstr>
      <vt:lpstr>Conclusion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</dc:title>
  <dc:creator>Nishchint</dc:creator>
  <cp:lastModifiedBy>Nishchint</cp:lastModifiedBy>
  <cp:revision>39</cp:revision>
  <dcterms:created xsi:type="dcterms:W3CDTF">2006-08-16T00:00:00Z</dcterms:created>
  <dcterms:modified xsi:type="dcterms:W3CDTF">2012-06-07T06:49:10Z</dcterms:modified>
</cp:coreProperties>
</file>