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86" r:id="rId2"/>
    <p:sldId id="397" r:id="rId3"/>
    <p:sldId id="398" r:id="rId4"/>
    <p:sldId id="396" r:id="rId5"/>
    <p:sldId id="350" r:id="rId6"/>
    <p:sldId id="332" r:id="rId7"/>
    <p:sldId id="377" r:id="rId8"/>
    <p:sldId id="262" r:id="rId9"/>
    <p:sldId id="263" r:id="rId10"/>
    <p:sldId id="339" r:id="rId11"/>
    <p:sldId id="341" r:id="rId12"/>
    <p:sldId id="342" r:id="rId13"/>
    <p:sldId id="343" r:id="rId14"/>
    <p:sldId id="344" r:id="rId15"/>
    <p:sldId id="345" r:id="rId16"/>
    <p:sldId id="381" r:id="rId17"/>
    <p:sldId id="385" r:id="rId18"/>
    <p:sldId id="386" r:id="rId19"/>
    <p:sldId id="389" r:id="rId20"/>
    <p:sldId id="387" r:id="rId21"/>
    <p:sldId id="388" r:id="rId22"/>
    <p:sldId id="390" r:id="rId23"/>
    <p:sldId id="400" r:id="rId24"/>
    <p:sldId id="401" r:id="rId25"/>
    <p:sldId id="383" r:id="rId26"/>
    <p:sldId id="395" r:id="rId27"/>
    <p:sldId id="402" r:id="rId28"/>
  </p:sldIdLst>
  <p:sldSz cx="9144000" cy="6858000" type="screen4x3"/>
  <p:notesSz cx="6997700" cy="9194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FF00"/>
    <a:srgbClr val="660066"/>
    <a:srgbClr val="800080"/>
    <a:srgbClr val="008000"/>
    <a:srgbClr val="FFFF99"/>
    <a:srgbClr val="99D8FF"/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34880" autoAdjust="0"/>
  </p:normalViewPr>
  <p:slideViewPr>
    <p:cSldViewPr>
      <p:cViewPr varScale="1">
        <p:scale>
          <a:sx n="36" d="100"/>
          <a:sy n="36" d="100"/>
        </p:scale>
        <p:origin x="-27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968" y="-114"/>
      </p:cViewPr>
      <p:guideLst>
        <p:guide orient="horz" pos="2896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24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24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24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24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24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4" tIns="46262" rIns="92524" bIns="46262" numCol="1" anchor="t" anchorCtr="0" compatLnSpc="1">
            <a:prstTxWarp prst="textNoShape">
              <a:avLst/>
            </a:prstTxWarp>
          </a:bodyPr>
          <a:lstStyle>
            <a:lvl1pPr defTabSz="925476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9" y="1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4" tIns="46262" rIns="92524" bIns="46262" numCol="1" anchor="t" anchorCtr="0" compatLnSpc="1">
            <a:prstTxWarp prst="textNoShape">
              <a:avLst/>
            </a:prstTxWarp>
          </a:bodyPr>
          <a:lstStyle>
            <a:lvl1pPr algn="r" defTabSz="925476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32839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4" tIns="46262" rIns="92524" bIns="46262" numCol="1" anchor="b" anchorCtr="0" compatLnSpc="1">
            <a:prstTxWarp prst="textNoShape">
              <a:avLst/>
            </a:prstTxWarp>
          </a:bodyPr>
          <a:lstStyle>
            <a:lvl1pPr defTabSz="925476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9" y="8732839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4" tIns="46262" rIns="92524" bIns="46262" numCol="1" anchor="b" anchorCtr="0" compatLnSpc="1">
            <a:prstTxWarp prst="textNoShape">
              <a:avLst/>
            </a:prstTxWarp>
          </a:bodyPr>
          <a:lstStyle>
            <a:lvl1pPr algn="r" defTabSz="925476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543DB9D-01CE-4B1D-AE1C-CD461448D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4" tIns="46262" rIns="92524" bIns="46262" numCol="1" anchor="t" anchorCtr="0" compatLnSpc="1">
            <a:prstTxWarp prst="textNoShape">
              <a:avLst/>
            </a:prstTxWarp>
          </a:bodyPr>
          <a:lstStyle>
            <a:lvl1pPr defTabSz="925476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9" y="1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4" tIns="46262" rIns="92524" bIns="46262" numCol="1" anchor="t" anchorCtr="0" compatLnSpc="1">
            <a:prstTxWarp prst="textNoShape">
              <a:avLst/>
            </a:prstTxWarp>
          </a:bodyPr>
          <a:lstStyle>
            <a:lvl1pPr algn="r" defTabSz="925476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9" y="4367214"/>
            <a:ext cx="559752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4" tIns="46262" rIns="92524" bIns="462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32839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4" tIns="46262" rIns="92524" bIns="46262" numCol="1" anchor="b" anchorCtr="0" compatLnSpc="1">
            <a:prstTxWarp prst="textNoShape">
              <a:avLst/>
            </a:prstTxWarp>
          </a:bodyPr>
          <a:lstStyle>
            <a:lvl1pPr defTabSz="925476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9" y="8732839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4" tIns="46262" rIns="92524" bIns="46262" numCol="1" anchor="b" anchorCtr="0" compatLnSpc="1">
            <a:prstTxWarp prst="textNoShape">
              <a:avLst/>
            </a:prstTxWarp>
          </a:bodyPr>
          <a:lstStyle>
            <a:lvl1pPr algn="r" defTabSz="925476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1AFFB25-FF0B-463C-9DF6-AD1C1DCD3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C4494-A719-4699-A848-695375DE7985}" type="slidenum">
              <a:rPr lang="en-US"/>
              <a:pPr/>
              <a:t>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dirty="0" smtClean="0"/>
              <a:t>I am going to talk about belief propagation.</a:t>
            </a:r>
          </a:p>
          <a:p>
            <a:pPr eaLnBrk="1" hangingPunct="1"/>
            <a:r>
              <a:rPr lang="en-US" sz="1000" dirty="0" smtClean="0"/>
              <a:t>The work I will present  was carried out mostly  5 or so years ago with my students Robert and </a:t>
            </a:r>
            <a:r>
              <a:rPr lang="en-US" sz="1000" dirty="0" err="1" smtClean="0"/>
              <a:t>Bozhena</a:t>
            </a:r>
            <a:r>
              <a:rPr lang="en-US" sz="1000" dirty="0" smtClean="0"/>
              <a:t>, who had graduated in the meantime</a:t>
            </a:r>
          </a:p>
          <a:p>
            <a:pPr eaLnBrk="1" hangingPunct="1"/>
            <a:r>
              <a:rPr lang="en-US" sz="1000" dirty="0" smtClean="0"/>
              <a:t>And are  here in the audience, representing grandchild generation for Judea… there was some very recent </a:t>
            </a:r>
            <a:r>
              <a:rPr lang="en-US" sz="1000" dirty="0" err="1" smtClean="0"/>
              <a:t>adnedum</a:t>
            </a:r>
            <a:r>
              <a:rPr lang="en-US" sz="1000" dirty="0" smtClean="0"/>
              <a:t> to this work done last year with my </a:t>
            </a:r>
            <a:r>
              <a:rPr lang="en-US" sz="1000" dirty="0" err="1" smtClean="0"/>
              <a:t>postdoctora</a:t>
            </a:r>
            <a:r>
              <a:rPr lang="en-US" sz="1000" dirty="0" smtClean="0"/>
              <a:t> l </a:t>
            </a:r>
            <a:r>
              <a:rPr lang="en-US" sz="1000" dirty="0" err="1" smtClean="0"/>
              <a:t>Studenrt</a:t>
            </a:r>
            <a:r>
              <a:rPr lang="en-US" sz="1000" dirty="0" smtClean="0"/>
              <a:t> </a:t>
            </a:r>
            <a:r>
              <a:rPr lang="en-US" sz="1000" dirty="0" err="1" smtClean="0"/>
              <a:t>Amma</a:t>
            </a:r>
            <a:r>
              <a:rPr lang="en-US" sz="1000" dirty="0" smtClean="0"/>
              <a:t> </a:t>
            </a:r>
            <a:r>
              <a:rPr lang="en-US" sz="1000" dirty="0" err="1" smtClean="0"/>
              <a:t>Rollon</a:t>
            </a:r>
            <a:r>
              <a:rPr lang="en-US" sz="1000" dirty="0" smtClean="0"/>
              <a:t>.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000" dirty="0" smtClean="0"/>
              <a:t>But let me reflect a little bit and go back a little more than just 5 year.</a:t>
            </a:r>
          </a:p>
          <a:p>
            <a:pPr eaLnBrk="1" hangingPunct="1"/>
            <a:r>
              <a:rPr lang="en-US" sz="1000" dirty="0" smtClean="0"/>
              <a:t>I did my PhD under the guidance of </a:t>
            </a:r>
            <a:r>
              <a:rPr lang="en-US" sz="1000" dirty="0" err="1" smtClean="0"/>
              <a:t>Juda</a:t>
            </a:r>
            <a:r>
              <a:rPr lang="en-US" sz="1000" dirty="0" smtClean="0"/>
              <a:t> between 80-85… this was exactly the period of transition when Judea moved from  heuristic search to Bayesian network.</a:t>
            </a:r>
          </a:p>
          <a:p>
            <a:pPr eaLnBrk="1" hangingPunct="1"/>
            <a:r>
              <a:rPr lang="en-US" sz="1000" dirty="0" smtClean="0"/>
              <a:t>I think I was the last student to still be focused on search. I must admit that I did not follow the work Judea was focused on. I was completely absorbed with  my own work.</a:t>
            </a:r>
          </a:p>
          <a:p>
            <a:pPr eaLnBrk="1" hangingPunct="1"/>
            <a:r>
              <a:rPr lang="en-US" sz="1000" dirty="0" smtClean="0"/>
              <a:t>Trying to figure out how to generate heuristics mechanically.  During this exploration I stepped accidentally on the work of </a:t>
            </a:r>
            <a:r>
              <a:rPr lang="en-US" sz="1000" dirty="0" err="1" smtClean="0"/>
              <a:t>Freuder</a:t>
            </a:r>
            <a:r>
              <a:rPr lang="en-US" sz="1000" dirty="0" smtClean="0"/>
              <a:t>/ </a:t>
            </a:r>
            <a:r>
              <a:rPr lang="en-US" sz="1000" dirty="0" err="1" smtClean="0"/>
              <a:t>Monatani</a:t>
            </a:r>
            <a:r>
              <a:rPr lang="en-US" sz="1000" dirty="0" smtClean="0"/>
              <a:t>/</a:t>
            </a:r>
            <a:r>
              <a:rPr lang="en-US" sz="1000" dirty="0" err="1" smtClean="0"/>
              <a:t>Mackworth</a:t>
            </a:r>
            <a:endParaRPr lang="en-US" sz="1000" dirty="0" smtClean="0"/>
          </a:p>
          <a:p>
            <a:pPr eaLnBrk="1" hangingPunct="1"/>
            <a:r>
              <a:rPr lang="en-US" sz="1000" dirty="0" smtClean="0"/>
              <a:t>And started to explore constraint processing constraint propagation algorithm , arc-consistency and so on.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000" dirty="0" smtClean="0"/>
              <a:t>As far as I recall I was completely unaware at that time that there was any connection between constraint propagation and belief propagation</a:t>
            </a:r>
          </a:p>
          <a:p>
            <a:pPr eaLnBrk="1" hangingPunct="1"/>
            <a:r>
              <a:rPr lang="en-US" sz="1000" dirty="0" smtClean="0"/>
              <a:t>And I do not recall that this ever came up in our discussions. One reason could be that belief propagation was just applied to trees</a:t>
            </a:r>
          </a:p>
          <a:p>
            <a:pPr eaLnBrk="1" hangingPunct="1"/>
            <a:r>
              <a:rPr lang="en-US" sz="1000" dirty="0" smtClean="0"/>
              <a:t>While arc-consistency (or unit propagation for those who are more familiar with logic-based concepts) …. Was applicable to general networks.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000" dirty="0" smtClean="0"/>
              <a:t>So today I will present some simple observations on the iterative belief propagation that can be drawn by looking at the analogy and connection with constraint propagation</a:t>
            </a:r>
          </a:p>
          <a:p>
            <a:pPr eaLnBrk="1" hangingPunct="1"/>
            <a:r>
              <a:rPr lang="en-US" sz="1000" dirty="0" smtClean="0"/>
              <a:t>And that can shed light on this intriguing algorithm.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000" dirty="0" smtClean="0"/>
              <a:t>But, as a refresher </a:t>
            </a:r>
            <a:r>
              <a:rPr lang="en-US" sz="1000" dirty="0" err="1" smtClean="0"/>
              <a:t>lests</a:t>
            </a:r>
            <a:r>
              <a:rPr lang="en-US" sz="1000" dirty="0" smtClean="0"/>
              <a:t> look at some figures that will remind us about belief propagation the way it was presented originally by Judea</a:t>
            </a:r>
            <a:r>
              <a:rPr lang="en-US" sz="1000" dirty="0" smtClean="0"/>
              <a:t>….</a:t>
            </a:r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609F4-1F14-4E14-9BCC-FB87DBC28E94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3198F-0B1A-4E23-BC35-648A5D6D4D1D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3A614-D16D-4CD8-BFB3-A4793480F556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254882-B64F-48A9-B98A-B847B3E9B2E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09B26-0639-4F35-870E-C8BA0D71A9AB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6DDB20-81D6-4D4D-A574-1D3AD3B22782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CBB13-F2D8-4881-8D59-8862DF1D0297}" type="slidenum">
              <a:rPr lang="en-US"/>
              <a:pPr/>
              <a:t>16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93528F-C781-48C0-BDC0-B3035291A600}" type="slidenum">
              <a:rPr lang="en-US"/>
              <a:pPr/>
              <a:t>17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37EBD-AC22-4162-AB66-00A684A42A0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37EBD-AC22-4162-AB66-00A684A42A0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FF36F-C350-4C45-B4DC-C6214DCC28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37EBD-AC22-4162-AB66-00A684A42A0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37EBD-AC22-4162-AB66-00A684A42A0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37EBD-AC22-4162-AB66-00A684A42A0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FFB25-FF0B-463C-9DF6-AD1C1DCD39F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FFB25-FF0B-463C-9DF6-AD1C1DCD39F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95FE6-E300-46C3-8533-0ADC528CAF73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9D6FA-76F5-4AFC-ACF2-9683DBEE6A19}" type="slidenum">
              <a:rPr lang="en-US"/>
              <a:pPr/>
              <a:t>26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While all queries on graphical models are  hard (and some are harder than others) there is a very useful tractable class:</a:t>
            </a:r>
          </a:p>
          <a:p>
            <a:pPr eaLnBrk="1" hangingPunct="1"/>
            <a:r>
              <a:rPr lang="en-US" b="1" smtClean="0"/>
              <a:t>When the constraint graph is a tree everything becomes easy.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For example, the constraint propagation algorithm that we saw for sudoku will solve this problem.</a:t>
            </a:r>
          </a:p>
          <a:p>
            <a:pPr eaLnBrk="1" hangingPunct="1"/>
            <a:r>
              <a:rPr lang="en-US" b="1" smtClean="0"/>
              <a:t>But sudoku is not a tree.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The algorithm that solves tree is often called an “inference” algorithm, or thinking. It does constraint propagation </a:t>
            </a:r>
          </a:p>
          <a:p>
            <a:pPr eaLnBrk="1" hangingPunct="1"/>
            <a:r>
              <a:rPr lang="en-US" b="1" smtClean="0"/>
              <a:t>from leaves to root and back.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AE7610-F4B7-4B05-87EB-CC7879A07AA9}" type="slidenum">
              <a:rPr lang="en-US"/>
              <a:pPr/>
              <a:t>27</a:t>
            </a:fld>
            <a:endParaRPr lang="en-US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698500"/>
            <a:ext cx="4597400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342" y="4366660"/>
            <a:ext cx="5598446" cy="40546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FF36F-C350-4C45-B4DC-C6214DCC28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DEB97-1093-4240-833D-8930E91731B3}" type="slidenum">
              <a:rPr lang="en-US"/>
              <a:pPr/>
              <a:t>4</a:t>
            </a:fld>
            <a:endParaRPr lang="en-US"/>
          </a:p>
        </p:txBody>
      </p:sp>
      <p:sp>
        <p:nvSpPr>
          <p:cNvPr id="747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8500"/>
            <a:ext cx="4597400" cy="3448050"/>
          </a:xfrm>
          <a:solidFill>
            <a:srgbClr val="FFFFFF"/>
          </a:solidFill>
          <a:ln/>
        </p:spPr>
      </p:sp>
      <p:sp>
        <p:nvSpPr>
          <p:cNvPr id="747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0089" y="4367214"/>
            <a:ext cx="5599112" cy="4054475"/>
          </a:xfrm>
          <a:noFill/>
          <a:ln/>
        </p:spPr>
        <p:txBody>
          <a:bodyPr wrap="none" anchor="ctr"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err="1" smtClean="0"/>
              <a:t>pis</a:t>
            </a:r>
            <a:r>
              <a:rPr lang="en-US" dirty="0" smtClean="0"/>
              <a:t> are causal support contributed by the parent of </a:t>
            </a:r>
            <a:r>
              <a:rPr lang="en-US" baseline="0" dirty="0" smtClean="0"/>
              <a:t> X</a:t>
            </a:r>
          </a:p>
          <a:p>
            <a:pPr eaLnBrk="1" hangingPunct="1"/>
            <a:r>
              <a:rPr lang="en-US" baseline="0" dirty="0" smtClean="0"/>
              <a:t>The lambdas denote the current strength of the diagnostic support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39E4A-3A4C-4B30-840B-C0F5D083925B}" type="slidenum">
              <a:rPr lang="en-US"/>
              <a:pPr/>
              <a:t>5</a:t>
            </a:fld>
            <a:endParaRPr lang="en-US"/>
          </a:p>
        </p:txBody>
      </p:sp>
      <p:sp>
        <p:nvSpPr>
          <p:cNvPr id="788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8500"/>
            <a:ext cx="4597400" cy="3448050"/>
          </a:xfrm>
          <a:solidFill>
            <a:srgbClr val="FFFFFF"/>
          </a:solidFill>
          <a:ln/>
        </p:spPr>
      </p:sp>
      <p:sp>
        <p:nvSpPr>
          <p:cNvPr id="788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0089" y="4367214"/>
            <a:ext cx="5599112" cy="405447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sz="2000" dirty="0" smtClean="0"/>
              <a:t>Pearl suggested the use of BP to loopy networks (page 195, exercise 4.7 Pearl 1988)</a:t>
            </a:r>
          </a:p>
          <a:p>
            <a:pPr eaLnBrk="1" hangingPunct="1">
              <a:defRPr/>
            </a:pPr>
            <a:r>
              <a:rPr lang="en-US" sz="2000" dirty="0" smtClean="0"/>
              <a:t>10 years later: coding networks: turbo codes are equivalent to IBP (</a:t>
            </a:r>
            <a:r>
              <a:rPr lang="en-US" sz="2000" dirty="0" err="1" smtClean="0"/>
              <a:t>McEliece</a:t>
            </a:r>
            <a:r>
              <a:rPr lang="en-US" sz="2000" dirty="0" smtClean="0"/>
              <a:t>, MacKay and Cheng, 1988)</a:t>
            </a:r>
          </a:p>
          <a:p>
            <a:pPr eaLnBrk="1" hangingPunct="1">
              <a:defRPr/>
            </a:pPr>
            <a:r>
              <a:rPr lang="en-US" sz="2000" dirty="0" smtClean="0"/>
              <a:t>Lots of research into convergence… and accuracy…</a:t>
            </a:r>
          </a:p>
          <a:p>
            <a:pPr eaLnBrk="1" hangingPunct="1">
              <a:defRPr/>
            </a:pPr>
            <a:r>
              <a:rPr lang="en-US" sz="2000" dirty="0" smtClean="0"/>
              <a:t>But the main questions remain even now: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lvl="1" eaLnBrk="1" hangingPunct="1">
              <a:defRPr/>
            </a:pPr>
            <a:r>
              <a:rPr lang="en-US" sz="1800" dirty="0" smtClean="0"/>
              <a:t>Why IBP works well for coding networks</a:t>
            </a:r>
          </a:p>
          <a:p>
            <a:pPr lvl="1" eaLnBrk="1" hangingPunct="1">
              <a:defRPr/>
            </a:pPr>
            <a:r>
              <a:rPr lang="en-US" sz="1800" dirty="0" smtClean="0"/>
              <a:t>Can we characterize other good problem classes</a:t>
            </a:r>
          </a:p>
          <a:p>
            <a:pPr lvl="1" eaLnBrk="1" hangingPunct="1">
              <a:defRPr/>
            </a:pPr>
            <a:r>
              <a:rPr lang="en-US" sz="1800" dirty="0" smtClean="0"/>
              <a:t>Can we have any guarantees on accuracy (even if converges)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2200" dirty="0" smtClean="0"/>
              <a:t>Shedding some light for networks having determinism, Looking at constraint propagation.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C7628-512A-4AD3-AA97-D00EB5D1BB4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0CBA0-A113-4ABE-B59F-F3C866E73886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744CD-2F60-45C3-A631-76D039C5DEF7}" type="slidenum">
              <a:rPr lang="en-US"/>
              <a:pPr/>
              <a:t>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8C6BC6-FF37-48CF-B6AA-9F7F26FB6B79}" type="slidenum">
              <a:rPr lang="en-US"/>
              <a:pPr/>
              <a:t>9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638300"/>
            <a:ext cx="9009063" cy="1052513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91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93800" y="465138"/>
            <a:ext cx="7472363" cy="1462087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2913063"/>
            <a:ext cx="7123113" cy="3773487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1A3DE75-D974-4BE1-B19E-6DDBB0DBE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3F502-5A76-4F6A-9B63-CDF707E88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41300"/>
            <a:ext cx="1951038" cy="5891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41300"/>
            <a:ext cx="5700712" cy="5891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EF66D-C26E-4AD6-BE15-B60158554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49F49-7D90-4B76-AF93-38E6530A6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CC1AE-D77C-4362-A816-CA65F2347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687513"/>
            <a:ext cx="3810000" cy="444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687513"/>
            <a:ext cx="3810000" cy="444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D9012-BF7F-4500-AABB-C1C325FB3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57C8F-AD0B-4D16-BCCA-4DD182706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E87FD-60A6-499C-B57B-3FC2EA8FA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3F981-A149-4BCF-92A5-CFE3454ED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A91E0-616C-4BA4-8628-E00BD0028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31BC4-01C2-4A22-AB7C-FBB738A8D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ltGray">
          <a:xfrm>
            <a:off x="290513" y="4889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ltGray">
          <a:xfrm>
            <a:off x="673100" y="4889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ltGray">
          <a:xfrm>
            <a:off x="414338" y="9112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ltGray">
          <a:xfrm>
            <a:off x="784225" y="9112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ltGray">
          <a:xfrm>
            <a:off x="0" y="8382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gray">
          <a:xfrm>
            <a:off x="635000" y="3810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gray">
          <a:xfrm>
            <a:off x="303213" y="1171575"/>
            <a:ext cx="8775700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41300"/>
            <a:ext cx="779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687513"/>
            <a:ext cx="77724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BFA5E6F7-64CD-422A-AD39-9AAAD164CA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uci.edu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Microsoft_Office_Excel_97-2003_Worksheet1.xls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oleObject" Target="../embeddings/oleObject65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59.bin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8.bin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7.bin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61.bin"/><Relationship Id="rId14" Type="http://schemas.openxmlformats.org/officeDocument/2006/relationships/oleObject" Target="../embeddings/oleObject6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9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73987" cy="1462087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 the Power of Belief Propagation:</a:t>
            </a:r>
            <a:b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Constraint Propagation Perspective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7727" y="3733800"/>
            <a:ext cx="1885949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Rina </a:t>
            </a:r>
            <a:b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Dechter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4820" name="Picture 4" descr="LOGO_uci_al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5867400"/>
            <a:ext cx="2857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LOGO_uci_al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5648325"/>
            <a:ext cx="28575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search@UC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66046"/>
          <a:stretch>
            <a:fillRect/>
          </a:stretch>
        </p:blipFill>
        <p:spPr bwMode="auto">
          <a:xfrm>
            <a:off x="8001000" y="6096000"/>
            <a:ext cx="9445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57502" y="3733800"/>
            <a:ext cx="188594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Bozhena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Bidyuk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67277" y="3733800"/>
            <a:ext cx="188594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Robert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Mateescu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77051" y="3733800"/>
            <a:ext cx="188594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Emma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Rollon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03" name="Group 3"/>
          <p:cNvGraphicFramePr>
            <a:graphicFrameLocks noGrp="1"/>
          </p:cNvGraphicFramePr>
          <p:nvPr/>
        </p:nvGraphicFramePr>
        <p:xfrm>
          <a:off x="4194175" y="1260475"/>
          <a:ext cx="835025" cy="1158875"/>
        </p:xfrm>
        <a:graphic>
          <a:graphicData uri="http://schemas.openxmlformats.org/drawingml/2006/table">
            <a:tbl>
              <a:tblPr/>
              <a:tblGrid>
                <a:gridCol w="301625"/>
                <a:gridCol w="533400"/>
              </a:tblGrid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3625" name="Group 25"/>
          <p:cNvGraphicFramePr>
            <a:graphicFrameLocks noGrp="1"/>
          </p:cNvGraphicFramePr>
          <p:nvPr/>
        </p:nvGraphicFramePr>
        <p:xfrm>
          <a:off x="6194425" y="2832100"/>
          <a:ext cx="1119188" cy="860425"/>
        </p:xfrm>
        <a:graphic>
          <a:graphicData uri="http://schemas.openxmlformats.org/drawingml/2006/table">
            <a:tbl>
              <a:tblPr/>
              <a:tblGrid>
                <a:gridCol w="273050"/>
                <a:gridCol w="273050"/>
                <a:gridCol w="573088"/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P(C|A)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3647" name="Group 47"/>
          <p:cNvGraphicFramePr>
            <a:graphicFrameLocks noGrp="1"/>
          </p:cNvGraphicFramePr>
          <p:nvPr/>
        </p:nvGraphicFramePr>
        <p:xfrm>
          <a:off x="1981200" y="2309813"/>
          <a:ext cx="1143000" cy="1719263"/>
        </p:xfrm>
        <a:graphic>
          <a:graphicData uri="http://schemas.openxmlformats.org/drawingml/2006/table">
            <a:tbl>
              <a:tblPr/>
              <a:tblGrid>
                <a:gridCol w="266700"/>
                <a:gridCol w="266700"/>
                <a:gridCol w="609600"/>
              </a:tblGrid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P(B|A)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.7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.4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.6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.9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3685" name="Group 85"/>
          <p:cNvGraphicFramePr>
            <a:graphicFrameLocks noGrp="1"/>
          </p:cNvGraphicFramePr>
          <p:nvPr/>
        </p:nvGraphicFramePr>
        <p:xfrm>
          <a:off x="6230938" y="4379913"/>
          <a:ext cx="1541462" cy="952500"/>
        </p:xfrm>
        <a:graphic>
          <a:graphicData uri="http://schemas.openxmlformats.org/drawingml/2006/table">
            <a:tbl>
              <a:tblPr/>
              <a:tblGrid>
                <a:gridCol w="265112"/>
                <a:gridCol w="265113"/>
                <a:gridCol w="266700"/>
                <a:gridCol w="744537"/>
              </a:tblGrid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P(F|B,C)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3712" name="Group 112"/>
          <p:cNvGraphicFramePr>
            <a:graphicFrameLocks noGrp="1"/>
          </p:cNvGraphicFramePr>
          <p:nvPr/>
        </p:nvGraphicFramePr>
        <p:xfrm>
          <a:off x="1600200" y="4416425"/>
          <a:ext cx="1600200" cy="1701800"/>
        </p:xfrm>
        <a:graphic>
          <a:graphicData uri="http://schemas.openxmlformats.org/drawingml/2006/table">
            <a:tbl>
              <a:tblPr/>
              <a:tblGrid>
                <a:gridCol w="254000"/>
                <a:gridCol w="254000"/>
                <a:gridCol w="254000"/>
                <a:gridCol w="838200"/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P(D|A,B)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3759" name="Group 159"/>
          <p:cNvGraphicFramePr>
            <a:graphicFrameLocks noGrp="1"/>
          </p:cNvGraphicFramePr>
          <p:nvPr/>
        </p:nvGraphicFramePr>
        <p:xfrm>
          <a:off x="3962400" y="5746750"/>
          <a:ext cx="1600200" cy="958852"/>
        </p:xfrm>
        <a:graphic>
          <a:graphicData uri="http://schemas.openxmlformats.org/drawingml/2006/table">
            <a:tbl>
              <a:tblPr/>
              <a:tblGrid>
                <a:gridCol w="279400"/>
                <a:gridCol w="279400"/>
                <a:gridCol w="279400"/>
                <a:gridCol w="762000"/>
              </a:tblGrid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P(G|D,F)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223"/>
          <p:cNvGrpSpPr>
            <a:grpSpLocks/>
          </p:cNvGrpSpPr>
          <p:nvPr/>
        </p:nvGrpSpPr>
        <p:grpSpPr bwMode="auto">
          <a:xfrm>
            <a:off x="1600200" y="1295400"/>
            <a:ext cx="4921250" cy="4449763"/>
            <a:chOff x="1008" y="816"/>
            <a:chExt cx="3100" cy="2803"/>
          </a:xfrm>
        </p:grpSpPr>
        <p:graphicFrame>
          <p:nvGraphicFramePr>
            <p:cNvPr id="21506" name="Object 2"/>
            <p:cNvGraphicFramePr>
              <a:graphicFrameLocks noChangeAspect="1"/>
            </p:cNvGraphicFramePr>
            <p:nvPr/>
          </p:nvGraphicFramePr>
          <p:xfrm>
            <a:off x="2448" y="816"/>
            <a:ext cx="173" cy="209"/>
          </p:xfrm>
          <a:graphic>
            <a:graphicData uri="http://schemas.openxmlformats.org/presentationml/2006/ole">
              <p:oleObj spid="_x0000_s150530" name="Equation" r:id="rId4" imgW="177480" imgH="215640" progId="Equation.3">
                <p:embed/>
              </p:oleObj>
            </a:graphicData>
          </a:graphic>
        </p:graphicFrame>
        <p:graphicFrame>
          <p:nvGraphicFramePr>
            <p:cNvPr id="21507" name="Object 3"/>
            <p:cNvGraphicFramePr>
              <a:graphicFrameLocks noChangeAspect="1"/>
            </p:cNvGraphicFramePr>
            <p:nvPr/>
          </p:nvGraphicFramePr>
          <p:xfrm>
            <a:off x="1248" y="1232"/>
            <a:ext cx="186" cy="209"/>
          </p:xfrm>
          <a:graphic>
            <a:graphicData uri="http://schemas.openxmlformats.org/presentationml/2006/ole">
              <p:oleObj spid="_x0000_s150531" name="Equation" r:id="rId5" imgW="190440" imgH="215640" progId="Equation.3">
                <p:embed/>
              </p:oleObj>
            </a:graphicData>
          </a:graphic>
        </p:graphicFrame>
        <p:graphicFrame>
          <p:nvGraphicFramePr>
            <p:cNvPr id="21508" name="Object 4"/>
            <p:cNvGraphicFramePr>
              <a:graphicFrameLocks noChangeAspect="1"/>
            </p:cNvGraphicFramePr>
            <p:nvPr/>
          </p:nvGraphicFramePr>
          <p:xfrm>
            <a:off x="1008" y="2572"/>
            <a:ext cx="186" cy="209"/>
          </p:xfrm>
          <a:graphic>
            <a:graphicData uri="http://schemas.openxmlformats.org/presentationml/2006/ole">
              <p:oleObj spid="_x0000_s150532" name="Equation" r:id="rId6" imgW="190440" imgH="215640" progId="Equation.3">
                <p:embed/>
              </p:oleObj>
            </a:graphicData>
          </a:graphic>
        </p:graphicFrame>
        <p:graphicFrame>
          <p:nvGraphicFramePr>
            <p:cNvPr id="21509" name="Object 5"/>
            <p:cNvGraphicFramePr>
              <a:graphicFrameLocks noChangeAspect="1"/>
            </p:cNvGraphicFramePr>
            <p:nvPr/>
          </p:nvGraphicFramePr>
          <p:xfrm>
            <a:off x="3900" y="1562"/>
            <a:ext cx="186" cy="222"/>
          </p:xfrm>
          <a:graphic>
            <a:graphicData uri="http://schemas.openxmlformats.org/presentationml/2006/ole">
              <p:oleObj spid="_x0000_s150533" name="Equation" r:id="rId7" imgW="190440" imgH="228600" progId="Equation.3">
                <p:embed/>
              </p:oleObj>
            </a:graphicData>
          </a:graphic>
        </p:graphicFrame>
        <p:graphicFrame>
          <p:nvGraphicFramePr>
            <p:cNvPr id="21510" name="Object 6"/>
            <p:cNvGraphicFramePr>
              <a:graphicFrameLocks noChangeAspect="1"/>
            </p:cNvGraphicFramePr>
            <p:nvPr/>
          </p:nvGraphicFramePr>
          <p:xfrm>
            <a:off x="3922" y="2537"/>
            <a:ext cx="186" cy="222"/>
          </p:xfrm>
          <a:graphic>
            <a:graphicData uri="http://schemas.openxmlformats.org/presentationml/2006/ole">
              <p:oleObj spid="_x0000_s150534" name="Equation" r:id="rId8" imgW="190440" imgH="228600" progId="Equation.3">
                <p:embed/>
              </p:oleObj>
            </a:graphicData>
          </a:graphic>
        </p:graphicFrame>
        <p:graphicFrame>
          <p:nvGraphicFramePr>
            <p:cNvPr id="21511" name="Object 7"/>
            <p:cNvGraphicFramePr>
              <a:graphicFrameLocks noChangeAspect="1"/>
            </p:cNvGraphicFramePr>
            <p:nvPr/>
          </p:nvGraphicFramePr>
          <p:xfrm>
            <a:off x="2544" y="3397"/>
            <a:ext cx="186" cy="222"/>
          </p:xfrm>
          <a:graphic>
            <a:graphicData uri="http://schemas.openxmlformats.org/presentationml/2006/ole">
              <p:oleObj spid="_x0000_s150535" name="Equation" r:id="rId9" imgW="190440" imgH="228600" progId="Equation.3">
                <p:embed/>
              </p:oleObj>
            </a:graphicData>
          </a:graphic>
        </p:graphicFrame>
      </p:grpSp>
      <p:grpSp>
        <p:nvGrpSpPr>
          <p:cNvPr id="3" name="Group 222"/>
          <p:cNvGrpSpPr>
            <a:grpSpLocks/>
          </p:cNvGrpSpPr>
          <p:nvPr/>
        </p:nvGrpSpPr>
        <p:grpSpPr bwMode="auto">
          <a:xfrm>
            <a:off x="3276600" y="2505075"/>
            <a:ext cx="2582863" cy="2890838"/>
            <a:chOff x="2064" y="1578"/>
            <a:chExt cx="1627" cy="1821"/>
          </a:xfrm>
        </p:grpSpPr>
        <p:sp>
          <p:nvSpPr>
            <p:cNvPr id="21698" name="Oval 192"/>
            <p:cNvSpPr>
              <a:spLocks noChangeAspect="1" noChangeArrowheads="1"/>
            </p:cNvSpPr>
            <p:nvPr/>
          </p:nvSpPr>
          <p:spPr bwMode="auto">
            <a:xfrm>
              <a:off x="2765" y="1722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21699" name="Oval 193"/>
            <p:cNvSpPr>
              <a:spLocks noChangeAspect="1" noChangeArrowheads="1"/>
            </p:cNvSpPr>
            <p:nvPr/>
          </p:nvSpPr>
          <p:spPr bwMode="auto">
            <a:xfrm>
              <a:off x="2157" y="2096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A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1700" name="Oval 194"/>
            <p:cNvSpPr>
              <a:spLocks noChangeAspect="1" noChangeArrowheads="1"/>
            </p:cNvSpPr>
            <p:nvPr/>
          </p:nvSpPr>
          <p:spPr bwMode="auto">
            <a:xfrm>
              <a:off x="3373" y="2096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A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1701" name="Oval 195"/>
            <p:cNvSpPr>
              <a:spLocks noChangeAspect="1" noChangeArrowheads="1"/>
            </p:cNvSpPr>
            <p:nvPr/>
          </p:nvSpPr>
          <p:spPr bwMode="auto">
            <a:xfrm>
              <a:off x="2157" y="2764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AB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21702" name="Oval 196"/>
            <p:cNvSpPr>
              <a:spLocks noChangeAspect="1" noChangeArrowheads="1"/>
            </p:cNvSpPr>
            <p:nvPr/>
          </p:nvSpPr>
          <p:spPr bwMode="auto">
            <a:xfrm>
              <a:off x="3373" y="2764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BC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21703" name="Oval 197"/>
            <p:cNvSpPr>
              <a:spLocks noChangeAspect="1" noChangeArrowheads="1"/>
            </p:cNvSpPr>
            <p:nvPr/>
          </p:nvSpPr>
          <p:spPr bwMode="auto">
            <a:xfrm>
              <a:off x="2765" y="3111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DF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G</a:t>
              </a:r>
            </a:p>
          </p:txBody>
        </p:sp>
        <p:cxnSp>
          <p:nvCxnSpPr>
            <p:cNvPr id="21704" name="AutoShape 198"/>
            <p:cNvCxnSpPr>
              <a:cxnSpLocks noChangeAspect="1" noChangeShapeType="1"/>
              <a:stCxn id="21698" idx="3"/>
              <a:endCxn id="21699" idx="7"/>
            </p:cNvCxnSpPr>
            <p:nvPr/>
          </p:nvCxnSpPr>
          <p:spPr bwMode="auto">
            <a:xfrm flipH="1">
              <a:off x="2403" y="1968"/>
              <a:ext cx="404" cy="1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705" name="AutoShape 199"/>
            <p:cNvCxnSpPr>
              <a:cxnSpLocks noChangeAspect="1" noChangeShapeType="1"/>
              <a:stCxn id="21698" idx="5"/>
              <a:endCxn id="21700" idx="1"/>
            </p:cNvCxnSpPr>
            <p:nvPr/>
          </p:nvCxnSpPr>
          <p:spPr bwMode="auto">
            <a:xfrm>
              <a:off x="3011" y="1968"/>
              <a:ext cx="404" cy="1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706" name="AutoShape 200"/>
            <p:cNvCxnSpPr>
              <a:cxnSpLocks noChangeAspect="1" noChangeShapeType="1"/>
              <a:stCxn id="21699" idx="4"/>
              <a:endCxn id="21701" idx="0"/>
            </p:cNvCxnSpPr>
            <p:nvPr/>
          </p:nvCxnSpPr>
          <p:spPr bwMode="auto">
            <a:xfrm>
              <a:off x="2301" y="2384"/>
              <a:ext cx="0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707" name="AutoShape 201"/>
            <p:cNvCxnSpPr>
              <a:cxnSpLocks noChangeAspect="1" noChangeShapeType="1"/>
              <a:stCxn id="21699" idx="5"/>
              <a:endCxn id="21702" idx="1"/>
            </p:cNvCxnSpPr>
            <p:nvPr/>
          </p:nvCxnSpPr>
          <p:spPr bwMode="auto">
            <a:xfrm>
              <a:off x="2403" y="2342"/>
              <a:ext cx="1012" cy="4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708" name="AutoShape 202"/>
            <p:cNvCxnSpPr>
              <a:cxnSpLocks noChangeAspect="1" noChangeShapeType="1"/>
              <a:stCxn id="21700" idx="4"/>
              <a:endCxn id="21702" idx="0"/>
            </p:cNvCxnSpPr>
            <p:nvPr/>
          </p:nvCxnSpPr>
          <p:spPr bwMode="auto">
            <a:xfrm>
              <a:off x="3517" y="2384"/>
              <a:ext cx="0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709" name="AutoShape 203"/>
            <p:cNvCxnSpPr>
              <a:cxnSpLocks noChangeAspect="1" noChangeShapeType="1"/>
              <a:stCxn id="21701" idx="5"/>
              <a:endCxn id="21703" idx="1"/>
            </p:cNvCxnSpPr>
            <p:nvPr/>
          </p:nvCxnSpPr>
          <p:spPr bwMode="auto">
            <a:xfrm>
              <a:off x="2403" y="3010"/>
              <a:ext cx="404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710" name="AutoShape 204"/>
            <p:cNvCxnSpPr>
              <a:cxnSpLocks noChangeAspect="1" noChangeShapeType="1"/>
              <a:stCxn id="21702" idx="3"/>
              <a:endCxn id="21703" idx="7"/>
            </p:cNvCxnSpPr>
            <p:nvPr/>
          </p:nvCxnSpPr>
          <p:spPr bwMode="auto">
            <a:xfrm flipH="1">
              <a:off x="3011" y="3010"/>
              <a:ext cx="404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1711" name="Text Box 205"/>
            <p:cNvSpPr txBox="1">
              <a:spLocks noChangeArrowheads="1"/>
            </p:cNvSpPr>
            <p:nvPr/>
          </p:nvSpPr>
          <p:spPr bwMode="auto">
            <a:xfrm>
              <a:off x="2147" y="2503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B</a:t>
              </a:r>
            </a:p>
          </p:txBody>
        </p:sp>
        <p:sp>
          <p:nvSpPr>
            <p:cNvPr id="21712" name="Text Box 206"/>
            <p:cNvSpPr txBox="1">
              <a:spLocks noChangeArrowheads="1"/>
            </p:cNvSpPr>
            <p:nvPr/>
          </p:nvSpPr>
          <p:spPr bwMode="auto">
            <a:xfrm>
              <a:off x="2064" y="262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4</a:t>
              </a:r>
            </a:p>
          </p:txBody>
        </p:sp>
        <p:sp>
          <p:nvSpPr>
            <p:cNvPr id="21713" name="Text Box 207"/>
            <p:cNvSpPr txBox="1">
              <a:spLocks noChangeArrowheads="1"/>
            </p:cNvSpPr>
            <p:nvPr/>
          </p:nvSpPr>
          <p:spPr bwMode="auto">
            <a:xfrm>
              <a:off x="3513" y="261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5</a:t>
              </a:r>
            </a:p>
          </p:txBody>
        </p:sp>
        <p:sp>
          <p:nvSpPr>
            <p:cNvPr id="21714" name="Text Box 208"/>
            <p:cNvSpPr txBox="1">
              <a:spLocks noChangeArrowheads="1"/>
            </p:cNvSpPr>
            <p:nvPr/>
          </p:nvSpPr>
          <p:spPr bwMode="auto">
            <a:xfrm>
              <a:off x="3493" y="192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3</a:t>
              </a:r>
            </a:p>
          </p:txBody>
        </p:sp>
        <p:sp>
          <p:nvSpPr>
            <p:cNvPr id="21715" name="Text Box 209"/>
            <p:cNvSpPr txBox="1">
              <a:spLocks noChangeArrowheads="1"/>
            </p:cNvSpPr>
            <p:nvPr/>
          </p:nvSpPr>
          <p:spPr bwMode="auto">
            <a:xfrm>
              <a:off x="2718" y="296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6</a:t>
              </a:r>
            </a:p>
          </p:txBody>
        </p:sp>
        <p:sp>
          <p:nvSpPr>
            <p:cNvPr id="21716" name="Text Box 210"/>
            <p:cNvSpPr txBox="1">
              <a:spLocks noChangeArrowheads="1"/>
            </p:cNvSpPr>
            <p:nvPr/>
          </p:nvSpPr>
          <p:spPr bwMode="auto">
            <a:xfrm>
              <a:off x="2082" y="1947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2</a:t>
              </a:r>
            </a:p>
          </p:txBody>
        </p:sp>
        <p:cxnSp>
          <p:nvCxnSpPr>
            <p:cNvPr id="21717" name="AutoShape 211"/>
            <p:cNvCxnSpPr>
              <a:cxnSpLocks noChangeShapeType="1"/>
              <a:stCxn id="21698" idx="4"/>
              <a:endCxn id="21701" idx="7"/>
            </p:cNvCxnSpPr>
            <p:nvPr/>
          </p:nvCxnSpPr>
          <p:spPr bwMode="auto">
            <a:xfrm flipH="1">
              <a:off x="2403" y="2010"/>
              <a:ext cx="506" cy="7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1718" name="Text Box 212"/>
            <p:cNvSpPr txBox="1">
              <a:spLocks noChangeArrowheads="1"/>
            </p:cNvSpPr>
            <p:nvPr/>
          </p:nvSpPr>
          <p:spPr bwMode="auto">
            <a:xfrm>
              <a:off x="2850" y="2449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B</a:t>
              </a:r>
            </a:p>
          </p:txBody>
        </p:sp>
        <p:sp>
          <p:nvSpPr>
            <p:cNvPr id="21719" name="Text Box 213"/>
            <p:cNvSpPr txBox="1">
              <a:spLocks noChangeArrowheads="1"/>
            </p:cNvSpPr>
            <p:nvPr/>
          </p:nvSpPr>
          <p:spPr bwMode="auto">
            <a:xfrm>
              <a:off x="2482" y="3070"/>
              <a:ext cx="17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D</a:t>
              </a:r>
            </a:p>
          </p:txBody>
        </p:sp>
        <p:sp>
          <p:nvSpPr>
            <p:cNvPr id="21720" name="Text Box 214"/>
            <p:cNvSpPr txBox="1">
              <a:spLocks noChangeArrowheads="1"/>
            </p:cNvSpPr>
            <p:nvPr/>
          </p:nvSpPr>
          <p:spPr bwMode="auto">
            <a:xfrm>
              <a:off x="3159" y="3051"/>
              <a:ext cx="165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F</a:t>
              </a:r>
            </a:p>
          </p:txBody>
        </p:sp>
        <p:sp>
          <p:nvSpPr>
            <p:cNvPr id="21721" name="Text Box 215"/>
            <p:cNvSpPr txBox="1">
              <a:spLocks noChangeArrowheads="1"/>
            </p:cNvSpPr>
            <p:nvPr/>
          </p:nvSpPr>
          <p:spPr bwMode="auto">
            <a:xfrm>
              <a:off x="2488" y="1929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1722" name="Text Box 216"/>
            <p:cNvSpPr txBox="1">
              <a:spLocks noChangeArrowheads="1"/>
            </p:cNvSpPr>
            <p:nvPr/>
          </p:nvSpPr>
          <p:spPr bwMode="auto">
            <a:xfrm>
              <a:off x="2416" y="2465"/>
              <a:ext cx="1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1723" name="Text Box 217"/>
            <p:cNvSpPr txBox="1">
              <a:spLocks noChangeArrowheads="1"/>
            </p:cNvSpPr>
            <p:nvPr/>
          </p:nvSpPr>
          <p:spPr bwMode="auto">
            <a:xfrm>
              <a:off x="3154" y="1919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1724" name="Text Box 218"/>
            <p:cNvSpPr txBox="1">
              <a:spLocks noChangeArrowheads="1"/>
            </p:cNvSpPr>
            <p:nvPr/>
          </p:nvSpPr>
          <p:spPr bwMode="auto">
            <a:xfrm>
              <a:off x="3490" y="2490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C</a:t>
              </a:r>
            </a:p>
          </p:txBody>
        </p:sp>
        <p:sp>
          <p:nvSpPr>
            <p:cNvPr id="21725" name="Text Box 219"/>
            <p:cNvSpPr txBox="1">
              <a:spLocks noChangeArrowheads="1"/>
            </p:cNvSpPr>
            <p:nvPr/>
          </p:nvSpPr>
          <p:spPr bwMode="auto">
            <a:xfrm>
              <a:off x="2702" y="1578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1</a:t>
              </a:r>
            </a:p>
          </p:txBody>
        </p:sp>
      </p:grpSp>
      <p:sp>
        <p:nvSpPr>
          <p:cNvPr id="21697" name="Rectangle 2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Flat Network -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4" name="Group 2"/>
          <p:cNvGraphicFramePr>
            <a:graphicFrameLocks noGrp="1"/>
          </p:cNvGraphicFramePr>
          <p:nvPr/>
        </p:nvGraphicFramePr>
        <p:xfrm>
          <a:off x="4194175" y="1247938"/>
          <a:ext cx="835025" cy="927100"/>
        </p:xfrm>
        <a:graphic>
          <a:graphicData uri="http://schemas.openxmlformats.org/drawingml/2006/table">
            <a:tbl>
              <a:tblPr/>
              <a:tblGrid>
                <a:gridCol w="301625"/>
                <a:gridCol w="533400"/>
              </a:tblGrid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6693" name="Group 21"/>
          <p:cNvGraphicFramePr>
            <a:graphicFrameLocks noGrp="1"/>
          </p:cNvGraphicFramePr>
          <p:nvPr/>
        </p:nvGraphicFramePr>
        <p:xfrm>
          <a:off x="6194425" y="2819563"/>
          <a:ext cx="1119188" cy="860425"/>
        </p:xfrm>
        <a:graphic>
          <a:graphicData uri="http://schemas.openxmlformats.org/drawingml/2006/table">
            <a:tbl>
              <a:tblPr/>
              <a:tblGrid>
                <a:gridCol w="273050"/>
                <a:gridCol w="273050"/>
                <a:gridCol w="573088"/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P(C|A)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6715" name="Group 43"/>
          <p:cNvGraphicFramePr>
            <a:graphicFrameLocks noGrp="1"/>
          </p:cNvGraphicFramePr>
          <p:nvPr/>
        </p:nvGraphicFramePr>
        <p:xfrm>
          <a:off x="1981200" y="2297275"/>
          <a:ext cx="1143000" cy="1293813"/>
        </p:xfrm>
        <a:graphic>
          <a:graphicData uri="http://schemas.openxmlformats.org/drawingml/2006/table">
            <a:tbl>
              <a:tblPr/>
              <a:tblGrid>
                <a:gridCol w="266700"/>
                <a:gridCol w="266700"/>
                <a:gridCol w="609600"/>
              </a:tblGrid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P(B|A)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&gt;0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&gt;0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6745" name="Group 73"/>
          <p:cNvGraphicFramePr>
            <a:graphicFrameLocks noGrp="1"/>
          </p:cNvGraphicFramePr>
          <p:nvPr/>
        </p:nvGraphicFramePr>
        <p:xfrm>
          <a:off x="6230938" y="4367375"/>
          <a:ext cx="1541462" cy="952500"/>
        </p:xfrm>
        <a:graphic>
          <a:graphicData uri="http://schemas.openxmlformats.org/drawingml/2006/table">
            <a:tbl>
              <a:tblPr/>
              <a:tblGrid>
                <a:gridCol w="265112"/>
                <a:gridCol w="265113"/>
                <a:gridCol w="266700"/>
                <a:gridCol w="744537"/>
              </a:tblGrid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P(F|B,C)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6772" name="Group 100"/>
          <p:cNvGraphicFramePr>
            <a:graphicFrameLocks noGrp="1"/>
          </p:cNvGraphicFramePr>
          <p:nvPr/>
        </p:nvGraphicFramePr>
        <p:xfrm>
          <a:off x="1600200" y="4403888"/>
          <a:ext cx="1600200" cy="1276350"/>
        </p:xfrm>
        <a:graphic>
          <a:graphicData uri="http://schemas.openxmlformats.org/drawingml/2006/table">
            <a:tbl>
              <a:tblPr/>
              <a:tblGrid>
                <a:gridCol w="254000"/>
                <a:gridCol w="254000"/>
                <a:gridCol w="254000"/>
                <a:gridCol w="838200"/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P(D|A,B)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6809" name="Group 137"/>
          <p:cNvGraphicFramePr>
            <a:graphicFrameLocks noGrp="1"/>
          </p:cNvGraphicFramePr>
          <p:nvPr/>
        </p:nvGraphicFramePr>
        <p:xfrm>
          <a:off x="3962400" y="5734213"/>
          <a:ext cx="1600200" cy="719139"/>
        </p:xfrm>
        <a:graphic>
          <a:graphicData uri="http://schemas.openxmlformats.org/drawingml/2006/table">
            <a:tbl>
              <a:tblPr/>
              <a:tblGrid>
                <a:gridCol w="279400"/>
                <a:gridCol w="279400"/>
                <a:gridCol w="279400"/>
                <a:gridCol w="762000"/>
              </a:tblGrid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P(G|D,F)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94"/>
          <p:cNvGrpSpPr>
            <a:grpSpLocks/>
          </p:cNvGrpSpPr>
          <p:nvPr/>
        </p:nvGrpSpPr>
        <p:grpSpPr bwMode="auto">
          <a:xfrm>
            <a:off x="1600200" y="1941675"/>
            <a:ext cx="4921250" cy="3789363"/>
            <a:chOff x="1008" y="1232"/>
            <a:chExt cx="3100" cy="2387"/>
          </a:xfrm>
        </p:grpSpPr>
        <p:graphicFrame>
          <p:nvGraphicFramePr>
            <p:cNvPr id="23555" name="Object 3"/>
            <p:cNvGraphicFramePr>
              <a:graphicFrameLocks noChangeAspect="1"/>
            </p:cNvGraphicFramePr>
            <p:nvPr/>
          </p:nvGraphicFramePr>
          <p:xfrm>
            <a:off x="1248" y="1232"/>
            <a:ext cx="186" cy="209"/>
          </p:xfrm>
          <a:graphic>
            <a:graphicData uri="http://schemas.openxmlformats.org/presentationml/2006/ole">
              <p:oleObj spid="_x0000_s152579" name="Equation" r:id="rId4" imgW="190440" imgH="215640" progId="Equation.3">
                <p:embed/>
              </p:oleObj>
            </a:graphicData>
          </a:graphic>
        </p:graphicFrame>
        <p:graphicFrame>
          <p:nvGraphicFramePr>
            <p:cNvPr id="23556" name="Object 4"/>
            <p:cNvGraphicFramePr>
              <a:graphicFrameLocks noChangeAspect="1"/>
            </p:cNvGraphicFramePr>
            <p:nvPr/>
          </p:nvGraphicFramePr>
          <p:xfrm>
            <a:off x="1008" y="2572"/>
            <a:ext cx="186" cy="209"/>
          </p:xfrm>
          <a:graphic>
            <a:graphicData uri="http://schemas.openxmlformats.org/presentationml/2006/ole">
              <p:oleObj spid="_x0000_s152580" name="Equation" r:id="rId5" imgW="190440" imgH="215640" progId="Equation.3">
                <p:embed/>
              </p:oleObj>
            </a:graphicData>
          </a:graphic>
        </p:graphicFrame>
        <p:graphicFrame>
          <p:nvGraphicFramePr>
            <p:cNvPr id="23557" name="Object 5"/>
            <p:cNvGraphicFramePr>
              <a:graphicFrameLocks noChangeAspect="1"/>
            </p:cNvGraphicFramePr>
            <p:nvPr/>
          </p:nvGraphicFramePr>
          <p:xfrm>
            <a:off x="3900" y="1562"/>
            <a:ext cx="186" cy="222"/>
          </p:xfrm>
          <a:graphic>
            <a:graphicData uri="http://schemas.openxmlformats.org/presentationml/2006/ole">
              <p:oleObj spid="_x0000_s152581" name="Equation" r:id="rId6" imgW="190440" imgH="228600" progId="Equation.3">
                <p:embed/>
              </p:oleObj>
            </a:graphicData>
          </a:graphic>
        </p:graphicFrame>
        <p:graphicFrame>
          <p:nvGraphicFramePr>
            <p:cNvPr id="23558" name="Object 6"/>
            <p:cNvGraphicFramePr>
              <a:graphicFrameLocks noChangeAspect="1"/>
            </p:cNvGraphicFramePr>
            <p:nvPr/>
          </p:nvGraphicFramePr>
          <p:xfrm>
            <a:off x="3922" y="2537"/>
            <a:ext cx="186" cy="222"/>
          </p:xfrm>
          <a:graphic>
            <a:graphicData uri="http://schemas.openxmlformats.org/presentationml/2006/ole">
              <p:oleObj spid="_x0000_s152582" name="Equation" r:id="rId7" imgW="190440" imgH="228600" progId="Equation.3">
                <p:embed/>
              </p:oleObj>
            </a:graphicData>
          </a:graphic>
        </p:graphicFrame>
        <p:graphicFrame>
          <p:nvGraphicFramePr>
            <p:cNvPr id="23559" name="Object 7"/>
            <p:cNvGraphicFramePr>
              <a:graphicFrameLocks noChangeAspect="1"/>
            </p:cNvGraphicFramePr>
            <p:nvPr/>
          </p:nvGraphicFramePr>
          <p:xfrm>
            <a:off x="2544" y="3397"/>
            <a:ext cx="186" cy="222"/>
          </p:xfrm>
          <a:graphic>
            <a:graphicData uri="http://schemas.openxmlformats.org/presentationml/2006/ole">
              <p:oleObj spid="_x0000_s152583" name="Equation" r:id="rId8" imgW="190440" imgH="228600" progId="Equation.3">
                <p:embed/>
              </p:oleObj>
            </a:graphicData>
          </a:graphic>
        </p:graphicFrame>
      </p:grpSp>
      <p:grpSp>
        <p:nvGrpSpPr>
          <p:cNvPr id="3" name="Group 201"/>
          <p:cNvGrpSpPr>
            <a:grpSpLocks/>
          </p:cNvGrpSpPr>
          <p:nvPr/>
        </p:nvGrpSpPr>
        <p:grpSpPr bwMode="auto">
          <a:xfrm>
            <a:off x="3276600" y="2490950"/>
            <a:ext cx="2582863" cy="2890838"/>
            <a:chOff x="2064" y="1578"/>
            <a:chExt cx="1627" cy="1821"/>
          </a:xfrm>
        </p:grpSpPr>
        <p:sp>
          <p:nvSpPr>
            <p:cNvPr id="23720" name="Oval 202"/>
            <p:cNvSpPr>
              <a:spLocks noChangeAspect="1" noChangeArrowheads="1"/>
            </p:cNvSpPr>
            <p:nvPr/>
          </p:nvSpPr>
          <p:spPr bwMode="auto">
            <a:xfrm>
              <a:off x="2765" y="1722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23721" name="Oval 203"/>
            <p:cNvSpPr>
              <a:spLocks noChangeAspect="1" noChangeArrowheads="1"/>
            </p:cNvSpPr>
            <p:nvPr/>
          </p:nvSpPr>
          <p:spPr bwMode="auto">
            <a:xfrm>
              <a:off x="2157" y="2096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A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3722" name="Oval 204"/>
            <p:cNvSpPr>
              <a:spLocks noChangeAspect="1" noChangeArrowheads="1"/>
            </p:cNvSpPr>
            <p:nvPr/>
          </p:nvSpPr>
          <p:spPr bwMode="auto">
            <a:xfrm>
              <a:off x="3373" y="2096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A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3723" name="Oval 205"/>
            <p:cNvSpPr>
              <a:spLocks noChangeAspect="1" noChangeArrowheads="1"/>
            </p:cNvSpPr>
            <p:nvPr/>
          </p:nvSpPr>
          <p:spPr bwMode="auto">
            <a:xfrm>
              <a:off x="2157" y="2764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AB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23724" name="Oval 206"/>
            <p:cNvSpPr>
              <a:spLocks noChangeAspect="1" noChangeArrowheads="1"/>
            </p:cNvSpPr>
            <p:nvPr/>
          </p:nvSpPr>
          <p:spPr bwMode="auto">
            <a:xfrm>
              <a:off x="3373" y="2764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BC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23725" name="Oval 207"/>
            <p:cNvSpPr>
              <a:spLocks noChangeAspect="1" noChangeArrowheads="1"/>
            </p:cNvSpPr>
            <p:nvPr/>
          </p:nvSpPr>
          <p:spPr bwMode="auto">
            <a:xfrm>
              <a:off x="2765" y="3111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DF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G</a:t>
              </a:r>
            </a:p>
          </p:txBody>
        </p:sp>
        <p:cxnSp>
          <p:nvCxnSpPr>
            <p:cNvPr id="23726" name="AutoShape 208"/>
            <p:cNvCxnSpPr>
              <a:cxnSpLocks noChangeAspect="1" noChangeShapeType="1"/>
              <a:stCxn id="23720" idx="3"/>
              <a:endCxn id="23721" idx="7"/>
            </p:cNvCxnSpPr>
            <p:nvPr/>
          </p:nvCxnSpPr>
          <p:spPr bwMode="auto">
            <a:xfrm flipH="1">
              <a:off x="2403" y="1968"/>
              <a:ext cx="404" cy="1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727" name="AutoShape 209"/>
            <p:cNvCxnSpPr>
              <a:cxnSpLocks noChangeAspect="1" noChangeShapeType="1"/>
              <a:stCxn id="23720" idx="5"/>
              <a:endCxn id="23722" idx="1"/>
            </p:cNvCxnSpPr>
            <p:nvPr/>
          </p:nvCxnSpPr>
          <p:spPr bwMode="auto">
            <a:xfrm>
              <a:off x="3011" y="1968"/>
              <a:ext cx="404" cy="1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728" name="AutoShape 210"/>
            <p:cNvCxnSpPr>
              <a:cxnSpLocks noChangeAspect="1" noChangeShapeType="1"/>
              <a:stCxn id="23721" idx="4"/>
              <a:endCxn id="23723" idx="0"/>
            </p:cNvCxnSpPr>
            <p:nvPr/>
          </p:nvCxnSpPr>
          <p:spPr bwMode="auto">
            <a:xfrm>
              <a:off x="2301" y="2384"/>
              <a:ext cx="0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729" name="AutoShape 211"/>
            <p:cNvCxnSpPr>
              <a:cxnSpLocks noChangeAspect="1" noChangeShapeType="1"/>
              <a:stCxn id="23721" idx="5"/>
              <a:endCxn id="23724" idx="1"/>
            </p:cNvCxnSpPr>
            <p:nvPr/>
          </p:nvCxnSpPr>
          <p:spPr bwMode="auto">
            <a:xfrm>
              <a:off x="2403" y="2342"/>
              <a:ext cx="1012" cy="4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730" name="AutoShape 212"/>
            <p:cNvCxnSpPr>
              <a:cxnSpLocks noChangeAspect="1" noChangeShapeType="1"/>
              <a:stCxn id="23722" idx="4"/>
              <a:endCxn id="23724" idx="0"/>
            </p:cNvCxnSpPr>
            <p:nvPr/>
          </p:nvCxnSpPr>
          <p:spPr bwMode="auto">
            <a:xfrm>
              <a:off x="3517" y="2384"/>
              <a:ext cx="0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731" name="AutoShape 213"/>
            <p:cNvCxnSpPr>
              <a:cxnSpLocks noChangeAspect="1" noChangeShapeType="1"/>
              <a:stCxn id="23723" idx="5"/>
              <a:endCxn id="23725" idx="1"/>
            </p:cNvCxnSpPr>
            <p:nvPr/>
          </p:nvCxnSpPr>
          <p:spPr bwMode="auto">
            <a:xfrm>
              <a:off x="2403" y="3010"/>
              <a:ext cx="404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732" name="AutoShape 214"/>
            <p:cNvCxnSpPr>
              <a:cxnSpLocks noChangeAspect="1" noChangeShapeType="1"/>
              <a:stCxn id="23724" idx="3"/>
              <a:endCxn id="23725" idx="7"/>
            </p:cNvCxnSpPr>
            <p:nvPr/>
          </p:nvCxnSpPr>
          <p:spPr bwMode="auto">
            <a:xfrm flipH="1">
              <a:off x="3011" y="3010"/>
              <a:ext cx="404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733" name="Text Box 215"/>
            <p:cNvSpPr txBox="1">
              <a:spLocks noChangeArrowheads="1"/>
            </p:cNvSpPr>
            <p:nvPr/>
          </p:nvSpPr>
          <p:spPr bwMode="auto">
            <a:xfrm>
              <a:off x="2147" y="2503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B</a:t>
              </a:r>
            </a:p>
          </p:txBody>
        </p:sp>
        <p:sp>
          <p:nvSpPr>
            <p:cNvPr id="23734" name="Text Box 216"/>
            <p:cNvSpPr txBox="1">
              <a:spLocks noChangeArrowheads="1"/>
            </p:cNvSpPr>
            <p:nvPr/>
          </p:nvSpPr>
          <p:spPr bwMode="auto">
            <a:xfrm>
              <a:off x="2064" y="262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4</a:t>
              </a:r>
            </a:p>
          </p:txBody>
        </p:sp>
        <p:sp>
          <p:nvSpPr>
            <p:cNvPr id="23735" name="Text Box 217"/>
            <p:cNvSpPr txBox="1">
              <a:spLocks noChangeArrowheads="1"/>
            </p:cNvSpPr>
            <p:nvPr/>
          </p:nvSpPr>
          <p:spPr bwMode="auto">
            <a:xfrm>
              <a:off x="3513" y="261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5</a:t>
              </a:r>
            </a:p>
          </p:txBody>
        </p:sp>
        <p:sp>
          <p:nvSpPr>
            <p:cNvPr id="23736" name="Text Box 218"/>
            <p:cNvSpPr txBox="1">
              <a:spLocks noChangeArrowheads="1"/>
            </p:cNvSpPr>
            <p:nvPr/>
          </p:nvSpPr>
          <p:spPr bwMode="auto">
            <a:xfrm>
              <a:off x="3493" y="192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3</a:t>
              </a:r>
            </a:p>
          </p:txBody>
        </p:sp>
        <p:sp>
          <p:nvSpPr>
            <p:cNvPr id="23737" name="Text Box 219"/>
            <p:cNvSpPr txBox="1">
              <a:spLocks noChangeArrowheads="1"/>
            </p:cNvSpPr>
            <p:nvPr/>
          </p:nvSpPr>
          <p:spPr bwMode="auto">
            <a:xfrm>
              <a:off x="2718" y="296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6</a:t>
              </a:r>
            </a:p>
          </p:txBody>
        </p:sp>
        <p:sp>
          <p:nvSpPr>
            <p:cNvPr id="23738" name="Text Box 220"/>
            <p:cNvSpPr txBox="1">
              <a:spLocks noChangeArrowheads="1"/>
            </p:cNvSpPr>
            <p:nvPr/>
          </p:nvSpPr>
          <p:spPr bwMode="auto">
            <a:xfrm>
              <a:off x="2082" y="1947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2</a:t>
              </a:r>
            </a:p>
          </p:txBody>
        </p:sp>
        <p:cxnSp>
          <p:nvCxnSpPr>
            <p:cNvPr id="23739" name="AutoShape 221"/>
            <p:cNvCxnSpPr>
              <a:cxnSpLocks noChangeShapeType="1"/>
              <a:stCxn id="23720" idx="4"/>
              <a:endCxn id="23723" idx="7"/>
            </p:cNvCxnSpPr>
            <p:nvPr/>
          </p:nvCxnSpPr>
          <p:spPr bwMode="auto">
            <a:xfrm flipH="1">
              <a:off x="2403" y="2010"/>
              <a:ext cx="506" cy="7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740" name="Text Box 222"/>
            <p:cNvSpPr txBox="1">
              <a:spLocks noChangeArrowheads="1"/>
            </p:cNvSpPr>
            <p:nvPr/>
          </p:nvSpPr>
          <p:spPr bwMode="auto">
            <a:xfrm>
              <a:off x="2850" y="2449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B</a:t>
              </a:r>
            </a:p>
          </p:txBody>
        </p:sp>
        <p:sp>
          <p:nvSpPr>
            <p:cNvPr id="23741" name="Text Box 223"/>
            <p:cNvSpPr txBox="1">
              <a:spLocks noChangeArrowheads="1"/>
            </p:cNvSpPr>
            <p:nvPr/>
          </p:nvSpPr>
          <p:spPr bwMode="auto">
            <a:xfrm>
              <a:off x="2482" y="3070"/>
              <a:ext cx="17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D</a:t>
              </a:r>
            </a:p>
          </p:txBody>
        </p:sp>
        <p:sp>
          <p:nvSpPr>
            <p:cNvPr id="23742" name="Text Box 224"/>
            <p:cNvSpPr txBox="1">
              <a:spLocks noChangeArrowheads="1"/>
            </p:cNvSpPr>
            <p:nvPr/>
          </p:nvSpPr>
          <p:spPr bwMode="auto">
            <a:xfrm>
              <a:off x="3159" y="3051"/>
              <a:ext cx="165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F</a:t>
              </a:r>
            </a:p>
          </p:txBody>
        </p:sp>
        <p:sp>
          <p:nvSpPr>
            <p:cNvPr id="23743" name="Text Box 225"/>
            <p:cNvSpPr txBox="1">
              <a:spLocks noChangeArrowheads="1"/>
            </p:cNvSpPr>
            <p:nvPr/>
          </p:nvSpPr>
          <p:spPr bwMode="auto">
            <a:xfrm>
              <a:off x="2488" y="1929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3744" name="Text Box 226"/>
            <p:cNvSpPr txBox="1">
              <a:spLocks noChangeArrowheads="1"/>
            </p:cNvSpPr>
            <p:nvPr/>
          </p:nvSpPr>
          <p:spPr bwMode="auto">
            <a:xfrm>
              <a:off x="2416" y="2465"/>
              <a:ext cx="1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3745" name="Text Box 227"/>
            <p:cNvSpPr txBox="1">
              <a:spLocks noChangeArrowheads="1"/>
            </p:cNvSpPr>
            <p:nvPr/>
          </p:nvSpPr>
          <p:spPr bwMode="auto">
            <a:xfrm>
              <a:off x="3154" y="1919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3746" name="Text Box 228"/>
            <p:cNvSpPr txBox="1">
              <a:spLocks noChangeArrowheads="1"/>
            </p:cNvSpPr>
            <p:nvPr/>
          </p:nvSpPr>
          <p:spPr bwMode="auto">
            <a:xfrm>
              <a:off x="3490" y="2490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C</a:t>
              </a:r>
            </a:p>
          </p:txBody>
        </p:sp>
        <p:sp>
          <p:nvSpPr>
            <p:cNvPr id="23747" name="Text Box 229"/>
            <p:cNvSpPr txBox="1">
              <a:spLocks noChangeArrowheads="1"/>
            </p:cNvSpPr>
            <p:nvPr/>
          </p:nvSpPr>
          <p:spPr bwMode="auto">
            <a:xfrm>
              <a:off x="2702" y="1578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1</a:t>
              </a:r>
            </a:p>
          </p:txBody>
        </p:sp>
      </p:grpSp>
      <p:sp>
        <p:nvSpPr>
          <p:cNvPr id="23719" name="Rectangle 2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IBP Example – Iteration 1</a:t>
            </a:r>
          </a:p>
        </p:txBody>
      </p:sp>
      <p:graphicFrame>
        <p:nvGraphicFramePr>
          <p:cNvPr id="152584" name="Object 2"/>
          <p:cNvGraphicFramePr>
            <a:graphicFrameLocks noChangeAspect="1"/>
          </p:cNvGraphicFramePr>
          <p:nvPr/>
        </p:nvGraphicFramePr>
        <p:xfrm>
          <a:off x="3886200" y="1303280"/>
          <a:ext cx="274638" cy="331788"/>
        </p:xfrm>
        <a:graphic>
          <a:graphicData uri="http://schemas.openxmlformats.org/presentationml/2006/ole">
            <p:oleObj spid="_x0000_s152584" name="Equation" r:id="rId9" imgW="17748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698" name="Group 2"/>
          <p:cNvGraphicFramePr>
            <a:graphicFrameLocks noGrp="1"/>
          </p:cNvGraphicFramePr>
          <p:nvPr/>
        </p:nvGraphicFramePr>
        <p:xfrm>
          <a:off x="4194175" y="1237428"/>
          <a:ext cx="835025" cy="927100"/>
        </p:xfrm>
        <a:graphic>
          <a:graphicData uri="http://schemas.openxmlformats.org/drawingml/2006/table">
            <a:tbl>
              <a:tblPr/>
              <a:tblGrid>
                <a:gridCol w="301625"/>
                <a:gridCol w="533400"/>
              </a:tblGrid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7717" name="Group 21"/>
          <p:cNvGraphicFramePr>
            <a:graphicFrameLocks noGrp="1"/>
          </p:cNvGraphicFramePr>
          <p:nvPr/>
        </p:nvGraphicFramePr>
        <p:xfrm>
          <a:off x="6194425" y="2809053"/>
          <a:ext cx="1119188" cy="860425"/>
        </p:xfrm>
        <a:graphic>
          <a:graphicData uri="http://schemas.openxmlformats.org/drawingml/2006/table">
            <a:tbl>
              <a:tblPr/>
              <a:tblGrid>
                <a:gridCol w="273050"/>
                <a:gridCol w="273050"/>
                <a:gridCol w="573088"/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P(C|A)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7739" name="Group 43"/>
          <p:cNvGraphicFramePr>
            <a:graphicFrameLocks noGrp="1"/>
          </p:cNvGraphicFramePr>
          <p:nvPr/>
        </p:nvGraphicFramePr>
        <p:xfrm>
          <a:off x="1981200" y="2286765"/>
          <a:ext cx="1143000" cy="868363"/>
        </p:xfrm>
        <a:graphic>
          <a:graphicData uri="http://schemas.openxmlformats.org/drawingml/2006/table">
            <a:tbl>
              <a:tblPr/>
              <a:tblGrid>
                <a:gridCol w="266700"/>
                <a:gridCol w="266700"/>
                <a:gridCol w="609600"/>
              </a:tblGrid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P(B|A)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7761" name="Group 65"/>
          <p:cNvGraphicFramePr>
            <a:graphicFrameLocks noGrp="1"/>
          </p:cNvGraphicFramePr>
          <p:nvPr/>
        </p:nvGraphicFramePr>
        <p:xfrm>
          <a:off x="6230938" y="4356865"/>
          <a:ext cx="1541462" cy="714375"/>
        </p:xfrm>
        <a:graphic>
          <a:graphicData uri="http://schemas.openxmlformats.org/drawingml/2006/table">
            <a:tbl>
              <a:tblPr/>
              <a:tblGrid>
                <a:gridCol w="265112"/>
                <a:gridCol w="265113"/>
                <a:gridCol w="266700"/>
                <a:gridCol w="744537"/>
              </a:tblGrid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P(F|B,C)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7783" name="Group 87"/>
          <p:cNvGraphicFramePr>
            <a:graphicFrameLocks noGrp="1"/>
          </p:cNvGraphicFramePr>
          <p:nvPr/>
        </p:nvGraphicFramePr>
        <p:xfrm>
          <a:off x="1600200" y="4393378"/>
          <a:ext cx="1600200" cy="850900"/>
        </p:xfrm>
        <a:graphic>
          <a:graphicData uri="http://schemas.openxmlformats.org/drawingml/2006/table">
            <a:tbl>
              <a:tblPr/>
              <a:tblGrid>
                <a:gridCol w="254000"/>
                <a:gridCol w="254000"/>
                <a:gridCol w="254000"/>
                <a:gridCol w="838200"/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P(D|A,B)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7810" name="Group 114"/>
          <p:cNvGraphicFramePr>
            <a:graphicFrameLocks noGrp="1"/>
          </p:cNvGraphicFramePr>
          <p:nvPr/>
        </p:nvGraphicFramePr>
        <p:xfrm>
          <a:off x="3962400" y="5723703"/>
          <a:ext cx="1600200" cy="719139"/>
        </p:xfrm>
        <a:graphic>
          <a:graphicData uri="http://schemas.openxmlformats.org/drawingml/2006/table">
            <a:tbl>
              <a:tblPr/>
              <a:tblGrid>
                <a:gridCol w="279400"/>
                <a:gridCol w="279400"/>
                <a:gridCol w="279400"/>
                <a:gridCol w="762000"/>
              </a:tblGrid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P(G|D,F)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1600200" y="1931165"/>
            <a:ext cx="4921250" cy="3789363"/>
            <a:chOff x="1008" y="1232"/>
            <a:chExt cx="3100" cy="2387"/>
          </a:xfrm>
        </p:grpSpPr>
        <p:graphicFrame>
          <p:nvGraphicFramePr>
            <p:cNvPr id="24579" name="Object 3"/>
            <p:cNvGraphicFramePr>
              <a:graphicFrameLocks noChangeAspect="1"/>
            </p:cNvGraphicFramePr>
            <p:nvPr/>
          </p:nvGraphicFramePr>
          <p:xfrm>
            <a:off x="1248" y="1232"/>
            <a:ext cx="186" cy="209"/>
          </p:xfrm>
          <a:graphic>
            <a:graphicData uri="http://schemas.openxmlformats.org/presentationml/2006/ole">
              <p:oleObj spid="_x0000_s153603" name="Equation" r:id="rId4" imgW="190440" imgH="215640" progId="Equation.3">
                <p:embed/>
              </p:oleObj>
            </a:graphicData>
          </a:graphic>
        </p:graphicFrame>
        <p:graphicFrame>
          <p:nvGraphicFramePr>
            <p:cNvPr id="24580" name="Object 4"/>
            <p:cNvGraphicFramePr>
              <a:graphicFrameLocks noChangeAspect="1"/>
            </p:cNvGraphicFramePr>
            <p:nvPr/>
          </p:nvGraphicFramePr>
          <p:xfrm>
            <a:off x="1008" y="2572"/>
            <a:ext cx="186" cy="209"/>
          </p:xfrm>
          <a:graphic>
            <a:graphicData uri="http://schemas.openxmlformats.org/presentationml/2006/ole">
              <p:oleObj spid="_x0000_s153604" name="Equation" r:id="rId5" imgW="190440" imgH="215640" progId="Equation.3">
                <p:embed/>
              </p:oleObj>
            </a:graphicData>
          </a:graphic>
        </p:graphicFrame>
        <p:graphicFrame>
          <p:nvGraphicFramePr>
            <p:cNvPr id="24581" name="Object 5"/>
            <p:cNvGraphicFramePr>
              <a:graphicFrameLocks noChangeAspect="1"/>
            </p:cNvGraphicFramePr>
            <p:nvPr/>
          </p:nvGraphicFramePr>
          <p:xfrm>
            <a:off x="3900" y="1562"/>
            <a:ext cx="186" cy="222"/>
          </p:xfrm>
          <a:graphic>
            <a:graphicData uri="http://schemas.openxmlformats.org/presentationml/2006/ole">
              <p:oleObj spid="_x0000_s153605" name="Equation" r:id="rId6" imgW="190440" imgH="228600" progId="Equation.3">
                <p:embed/>
              </p:oleObj>
            </a:graphicData>
          </a:graphic>
        </p:graphicFrame>
        <p:graphicFrame>
          <p:nvGraphicFramePr>
            <p:cNvPr id="24582" name="Object 6"/>
            <p:cNvGraphicFramePr>
              <a:graphicFrameLocks noChangeAspect="1"/>
            </p:cNvGraphicFramePr>
            <p:nvPr/>
          </p:nvGraphicFramePr>
          <p:xfrm>
            <a:off x="3922" y="2537"/>
            <a:ext cx="186" cy="222"/>
          </p:xfrm>
          <a:graphic>
            <a:graphicData uri="http://schemas.openxmlformats.org/presentationml/2006/ole">
              <p:oleObj spid="_x0000_s153606" name="Equation" r:id="rId7" imgW="190440" imgH="228600" progId="Equation.3">
                <p:embed/>
              </p:oleObj>
            </a:graphicData>
          </a:graphic>
        </p:graphicFrame>
        <p:graphicFrame>
          <p:nvGraphicFramePr>
            <p:cNvPr id="24583" name="Object 7"/>
            <p:cNvGraphicFramePr>
              <a:graphicFrameLocks noChangeAspect="1"/>
            </p:cNvGraphicFramePr>
            <p:nvPr/>
          </p:nvGraphicFramePr>
          <p:xfrm>
            <a:off x="2544" y="3397"/>
            <a:ext cx="186" cy="222"/>
          </p:xfrm>
          <a:graphic>
            <a:graphicData uri="http://schemas.openxmlformats.org/presentationml/2006/ole">
              <p:oleObj spid="_x0000_s153607" name="Equation" r:id="rId8" imgW="190440" imgH="228600" progId="Equation.3">
                <p:embed/>
              </p:oleObj>
            </a:graphicData>
          </a:graphic>
        </p:graphicFrame>
      </p:grpSp>
      <p:grpSp>
        <p:nvGrpSpPr>
          <p:cNvPr id="3" name="Group 178"/>
          <p:cNvGrpSpPr>
            <a:grpSpLocks/>
          </p:cNvGrpSpPr>
          <p:nvPr/>
        </p:nvGrpSpPr>
        <p:grpSpPr bwMode="auto">
          <a:xfrm>
            <a:off x="3276600" y="2480440"/>
            <a:ext cx="2582863" cy="2890838"/>
            <a:chOff x="2064" y="1578"/>
            <a:chExt cx="1627" cy="1821"/>
          </a:xfrm>
        </p:grpSpPr>
        <p:sp>
          <p:nvSpPr>
            <p:cNvPr id="24721" name="Oval 179"/>
            <p:cNvSpPr>
              <a:spLocks noChangeAspect="1" noChangeArrowheads="1"/>
            </p:cNvSpPr>
            <p:nvPr/>
          </p:nvSpPr>
          <p:spPr bwMode="auto">
            <a:xfrm>
              <a:off x="2765" y="1722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24722" name="Oval 180"/>
            <p:cNvSpPr>
              <a:spLocks noChangeAspect="1" noChangeArrowheads="1"/>
            </p:cNvSpPr>
            <p:nvPr/>
          </p:nvSpPr>
          <p:spPr bwMode="auto">
            <a:xfrm>
              <a:off x="2157" y="2096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A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4723" name="Oval 181"/>
            <p:cNvSpPr>
              <a:spLocks noChangeAspect="1" noChangeArrowheads="1"/>
            </p:cNvSpPr>
            <p:nvPr/>
          </p:nvSpPr>
          <p:spPr bwMode="auto">
            <a:xfrm>
              <a:off x="3373" y="2096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A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4724" name="Oval 182"/>
            <p:cNvSpPr>
              <a:spLocks noChangeAspect="1" noChangeArrowheads="1"/>
            </p:cNvSpPr>
            <p:nvPr/>
          </p:nvSpPr>
          <p:spPr bwMode="auto">
            <a:xfrm>
              <a:off x="2157" y="2764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AB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24725" name="Oval 183"/>
            <p:cNvSpPr>
              <a:spLocks noChangeAspect="1" noChangeArrowheads="1"/>
            </p:cNvSpPr>
            <p:nvPr/>
          </p:nvSpPr>
          <p:spPr bwMode="auto">
            <a:xfrm>
              <a:off x="3373" y="2764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BC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24726" name="Oval 184"/>
            <p:cNvSpPr>
              <a:spLocks noChangeAspect="1" noChangeArrowheads="1"/>
            </p:cNvSpPr>
            <p:nvPr/>
          </p:nvSpPr>
          <p:spPr bwMode="auto">
            <a:xfrm>
              <a:off x="2765" y="3111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DF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G</a:t>
              </a:r>
            </a:p>
          </p:txBody>
        </p:sp>
        <p:cxnSp>
          <p:nvCxnSpPr>
            <p:cNvPr id="24727" name="AutoShape 185"/>
            <p:cNvCxnSpPr>
              <a:cxnSpLocks noChangeAspect="1" noChangeShapeType="1"/>
              <a:stCxn id="24721" idx="3"/>
              <a:endCxn id="24722" idx="7"/>
            </p:cNvCxnSpPr>
            <p:nvPr/>
          </p:nvCxnSpPr>
          <p:spPr bwMode="auto">
            <a:xfrm flipH="1">
              <a:off x="2403" y="1968"/>
              <a:ext cx="404" cy="1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728" name="AutoShape 186"/>
            <p:cNvCxnSpPr>
              <a:cxnSpLocks noChangeAspect="1" noChangeShapeType="1"/>
              <a:stCxn id="24721" idx="5"/>
              <a:endCxn id="24723" idx="1"/>
            </p:cNvCxnSpPr>
            <p:nvPr/>
          </p:nvCxnSpPr>
          <p:spPr bwMode="auto">
            <a:xfrm>
              <a:off x="3011" y="1968"/>
              <a:ext cx="404" cy="1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729" name="AutoShape 187"/>
            <p:cNvCxnSpPr>
              <a:cxnSpLocks noChangeAspect="1" noChangeShapeType="1"/>
              <a:stCxn id="24722" idx="4"/>
              <a:endCxn id="24724" idx="0"/>
            </p:cNvCxnSpPr>
            <p:nvPr/>
          </p:nvCxnSpPr>
          <p:spPr bwMode="auto">
            <a:xfrm>
              <a:off x="2301" y="2384"/>
              <a:ext cx="0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730" name="AutoShape 188"/>
            <p:cNvCxnSpPr>
              <a:cxnSpLocks noChangeAspect="1" noChangeShapeType="1"/>
              <a:stCxn id="24722" idx="5"/>
              <a:endCxn id="24725" idx="1"/>
            </p:cNvCxnSpPr>
            <p:nvPr/>
          </p:nvCxnSpPr>
          <p:spPr bwMode="auto">
            <a:xfrm>
              <a:off x="2403" y="2342"/>
              <a:ext cx="1012" cy="4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731" name="AutoShape 189"/>
            <p:cNvCxnSpPr>
              <a:cxnSpLocks noChangeAspect="1" noChangeShapeType="1"/>
              <a:stCxn id="24723" idx="4"/>
              <a:endCxn id="24725" idx="0"/>
            </p:cNvCxnSpPr>
            <p:nvPr/>
          </p:nvCxnSpPr>
          <p:spPr bwMode="auto">
            <a:xfrm>
              <a:off x="3517" y="2384"/>
              <a:ext cx="0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732" name="AutoShape 190"/>
            <p:cNvCxnSpPr>
              <a:cxnSpLocks noChangeAspect="1" noChangeShapeType="1"/>
              <a:stCxn id="24724" idx="5"/>
              <a:endCxn id="24726" idx="1"/>
            </p:cNvCxnSpPr>
            <p:nvPr/>
          </p:nvCxnSpPr>
          <p:spPr bwMode="auto">
            <a:xfrm>
              <a:off x="2403" y="3010"/>
              <a:ext cx="404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733" name="AutoShape 191"/>
            <p:cNvCxnSpPr>
              <a:cxnSpLocks noChangeAspect="1" noChangeShapeType="1"/>
              <a:stCxn id="24725" idx="3"/>
              <a:endCxn id="24726" idx="7"/>
            </p:cNvCxnSpPr>
            <p:nvPr/>
          </p:nvCxnSpPr>
          <p:spPr bwMode="auto">
            <a:xfrm flipH="1">
              <a:off x="3011" y="3010"/>
              <a:ext cx="404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4734" name="Text Box 192"/>
            <p:cNvSpPr txBox="1">
              <a:spLocks noChangeArrowheads="1"/>
            </p:cNvSpPr>
            <p:nvPr/>
          </p:nvSpPr>
          <p:spPr bwMode="auto">
            <a:xfrm>
              <a:off x="2147" y="2503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B</a:t>
              </a:r>
            </a:p>
          </p:txBody>
        </p:sp>
        <p:sp>
          <p:nvSpPr>
            <p:cNvPr id="24735" name="Text Box 193"/>
            <p:cNvSpPr txBox="1">
              <a:spLocks noChangeArrowheads="1"/>
            </p:cNvSpPr>
            <p:nvPr/>
          </p:nvSpPr>
          <p:spPr bwMode="auto">
            <a:xfrm>
              <a:off x="2064" y="262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4</a:t>
              </a:r>
            </a:p>
          </p:txBody>
        </p:sp>
        <p:sp>
          <p:nvSpPr>
            <p:cNvPr id="24736" name="Text Box 194"/>
            <p:cNvSpPr txBox="1">
              <a:spLocks noChangeArrowheads="1"/>
            </p:cNvSpPr>
            <p:nvPr/>
          </p:nvSpPr>
          <p:spPr bwMode="auto">
            <a:xfrm>
              <a:off x="3513" y="261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5</a:t>
              </a:r>
            </a:p>
          </p:txBody>
        </p:sp>
        <p:sp>
          <p:nvSpPr>
            <p:cNvPr id="24737" name="Text Box 195"/>
            <p:cNvSpPr txBox="1">
              <a:spLocks noChangeArrowheads="1"/>
            </p:cNvSpPr>
            <p:nvPr/>
          </p:nvSpPr>
          <p:spPr bwMode="auto">
            <a:xfrm>
              <a:off x="3493" y="192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3</a:t>
              </a:r>
            </a:p>
          </p:txBody>
        </p:sp>
        <p:sp>
          <p:nvSpPr>
            <p:cNvPr id="24738" name="Text Box 196"/>
            <p:cNvSpPr txBox="1">
              <a:spLocks noChangeArrowheads="1"/>
            </p:cNvSpPr>
            <p:nvPr/>
          </p:nvSpPr>
          <p:spPr bwMode="auto">
            <a:xfrm>
              <a:off x="2718" y="296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6</a:t>
              </a:r>
            </a:p>
          </p:txBody>
        </p:sp>
        <p:sp>
          <p:nvSpPr>
            <p:cNvPr id="24739" name="Text Box 197"/>
            <p:cNvSpPr txBox="1">
              <a:spLocks noChangeArrowheads="1"/>
            </p:cNvSpPr>
            <p:nvPr/>
          </p:nvSpPr>
          <p:spPr bwMode="auto">
            <a:xfrm>
              <a:off x="2082" y="1947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2</a:t>
              </a:r>
            </a:p>
          </p:txBody>
        </p:sp>
        <p:cxnSp>
          <p:nvCxnSpPr>
            <p:cNvPr id="24740" name="AutoShape 198"/>
            <p:cNvCxnSpPr>
              <a:cxnSpLocks noChangeShapeType="1"/>
              <a:stCxn id="24721" idx="4"/>
              <a:endCxn id="24724" idx="7"/>
            </p:cNvCxnSpPr>
            <p:nvPr/>
          </p:nvCxnSpPr>
          <p:spPr bwMode="auto">
            <a:xfrm flipH="1">
              <a:off x="2403" y="2010"/>
              <a:ext cx="506" cy="7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4741" name="Text Box 199"/>
            <p:cNvSpPr txBox="1">
              <a:spLocks noChangeArrowheads="1"/>
            </p:cNvSpPr>
            <p:nvPr/>
          </p:nvSpPr>
          <p:spPr bwMode="auto">
            <a:xfrm>
              <a:off x="2850" y="2449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B</a:t>
              </a:r>
            </a:p>
          </p:txBody>
        </p:sp>
        <p:sp>
          <p:nvSpPr>
            <p:cNvPr id="24742" name="Text Box 200"/>
            <p:cNvSpPr txBox="1">
              <a:spLocks noChangeArrowheads="1"/>
            </p:cNvSpPr>
            <p:nvPr/>
          </p:nvSpPr>
          <p:spPr bwMode="auto">
            <a:xfrm>
              <a:off x="2482" y="3070"/>
              <a:ext cx="17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D</a:t>
              </a:r>
            </a:p>
          </p:txBody>
        </p:sp>
        <p:sp>
          <p:nvSpPr>
            <p:cNvPr id="24743" name="Text Box 201"/>
            <p:cNvSpPr txBox="1">
              <a:spLocks noChangeArrowheads="1"/>
            </p:cNvSpPr>
            <p:nvPr/>
          </p:nvSpPr>
          <p:spPr bwMode="auto">
            <a:xfrm>
              <a:off x="3159" y="3051"/>
              <a:ext cx="165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F</a:t>
              </a:r>
            </a:p>
          </p:txBody>
        </p:sp>
        <p:sp>
          <p:nvSpPr>
            <p:cNvPr id="24744" name="Text Box 202"/>
            <p:cNvSpPr txBox="1">
              <a:spLocks noChangeArrowheads="1"/>
            </p:cNvSpPr>
            <p:nvPr/>
          </p:nvSpPr>
          <p:spPr bwMode="auto">
            <a:xfrm>
              <a:off x="2488" y="1929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4745" name="Text Box 203"/>
            <p:cNvSpPr txBox="1">
              <a:spLocks noChangeArrowheads="1"/>
            </p:cNvSpPr>
            <p:nvPr/>
          </p:nvSpPr>
          <p:spPr bwMode="auto">
            <a:xfrm>
              <a:off x="2416" y="2465"/>
              <a:ext cx="1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4746" name="Text Box 204"/>
            <p:cNvSpPr txBox="1">
              <a:spLocks noChangeArrowheads="1"/>
            </p:cNvSpPr>
            <p:nvPr/>
          </p:nvSpPr>
          <p:spPr bwMode="auto">
            <a:xfrm>
              <a:off x="3154" y="1919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4747" name="Text Box 205"/>
            <p:cNvSpPr txBox="1">
              <a:spLocks noChangeArrowheads="1"/>
            </p:cNvSpPr>
            <p:nvPr/>
          </p:nvSpPr>
          <p:spPr bwMode="auto">
            <a:xfrm>
              <a:off x="3490" y="2490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C</a:t>
              </a:r>
            </a:p>
          </p:txBody>
        </p:sp>
        <p:sp>
          <p:nvSpPr>
            <p:cNvPr id="24748" name="Text Box 206"/>
            <p:cNvSpPr txBox="1">
              <a:spLocks noChangeArrowheads="1"/>
            </p:cNvSpPr>
            <p:nvPr/>
          </p:nvSpPr>
          <p:spPr bwMode="auto">
            <a:xfrm>
              <a:off x="2702" y="1578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1</a:t>
              </a:r>
            </a:p>
          </p:txBody>
        </p:sp>
      </p:grpSp>
      <p:sp>
        <p:nvSpPr>
          <p:cNvPr id="24720" name="Rectangle 20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IBP Example – Iteration 2</a:t>
            </a:r>
          </a:p>
        </p:txBody>
      </p:sp>
      <p:graphicFrame>
        <p:nvGraphicFramePr>
          <p:cNvPr id="153608" name="Object 2"/>
          <p:cNvGraphicFramePr>
            <a:graphicFrameLocks noChangeAspect="1"/>
          </p:cNvGraphicFramePr>
          <p:nvPr/>
        </p:nvGraphicFramePr>
        <p:xfrm>
          <a:off x="3886200" y="1295400"/>
          <a:ext cx="274638" cy="331788"/>
        </p:xfrm>
        <a:graphic>
          <a:graphicData uri="http://schemas.openxmlformats.org/presentationml/2006/ole">
            <p:oleObj spid="_x0000_s153608" name="Equation" r:id="rId9" imgW="17748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2" name="Group 2"/>
          <p:cNvGraphicFramePr>
            <a:graphicFrameLocks noGrp="1"/>
          </p:cNvGraphicFramePr>
          <p:nvPr/>
        </p:nvGraphicFramePr>
        <p:xfrm>
          <a:off x="4194175" y="1237428"/>
          <a:ext cx="835025" cy="927100"/>
        </p:xfrm>
        <a:graphic>
          <a:graphicData uri="http://schemas.openxmlformats.org/drawingml/2006/table">
            <a:tbl>
              <a:tblPr/>
              <a:tblGrid>
                <a:gridCol w="301625"/>
                <a:gridCol w="533400"/>
              </a:tblGrid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8741" name="Group 21"/>
          <p:cNvGraphicFramePr>
            <a:graphicFrameLocks noGrp="1"/>
          </p:cNvGraphicFramePr>
          <p:nvPr/>
        </p:nvGraphicFramePr>
        <p:xfrm>
          <a:off x="6194425" y="2809053"/>
          <a:ext cx="1119188" cy="860425"/>
        </p:xfrm>
        <a:graphic>
          <a:graphicData uri="http://schemas.openxmlformats.org/drawingml/2006/table">
            <a:tbl>
              <a:tblPr/>
              <a:tblGrid>
                <a:gridCol w="273050"/>
                <a:gridCol w="273050"/>
                <a:gridCol w="573088"/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P(C|A)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8887" name="Group 167"/>
          <p:cNvGraphicFramePr>
            <a:graphicFrameLocks noGrp="1"/>
          </p:cNvGraphicFramePr>
          <p:nvPr/>
        </p:nvGraphicFramePr>
        <p:xfrm>
          <a:off x="1981200" y="2286765"/>
          <a:ext cx="1143000" cy="635001"/>
        </p:xfrm>
        <a:graphic>
          <a:graphicData uri="http://schemas.openxmlformats.org/drawingml/2006/table">
            <a:tbl>
              <a:tblPr/>
              <a:tblGrid>
                <a:gridCol w="266700"/>
                <a:gridCol w="266700"/>
                <a:gridCol w="609600"/>
              </a:tblGrid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P(B|A)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8781" name="Group 61"/>
          <p:cNvGraphicFramePr>
            <a:graphicFrameLocks noGrp="1"/>
          </p:cNvGraphicFramePr>
          <p:nvPr/>
        </p:nvGraphicFramePr>
        <p:xfrm>
          <a:off x="6230938" y="4356865"/>
          <a:ext cx="1541462" cy="714375"/>
        </p:xfrm>
        <a:graphic>
          <a:graphicData uri="http://schemas.openxmlformats.org/drawingml/2006/table">
            <a:tbl>
              <a:tblPr/>
              <a:tblGrid>
                <a:gridCol w="265112"/>
                <a:gridCol w="265113"/>
                <a:gridCol w="266700"/>
                <a:gridCol w="744537"/>
              </a:tblGrid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P(F|B,C)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8803" name="Group 83"/>
          <p:cNvGraphicFramePr>
            <a:graphicFrameLocks noGrp="1"/>
          </p:cNvGraphicFramePr>
          <p:nvPr/>
        </p:nvGraphicFramePr>
        <p:xfrm>
          <a:off x="1600200" y="4393378"/>
          <a:ext cx="1600200" cy="850900"/>
        </p:xfrm>
        <a:graphic>
          <a:graphicData uri="http://schemas.openxmlformats.org/drawingml/2006/table">
            <a:tbl>
              <a:tblPr/>
              <a:tblGrid>
                <a:gridCol w="254000"/>
                <a:gridCol w="254000"/>
                <a:gridCol w="254000"/>
                <a:gridCol w="838200"/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P(D|A,B)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8830" name="Group 110"/>
          <p:cNvGraphicFramePr>
            <a:graphicFrameLocks noGrp="1"/>
          </p:cNvGraphicFramePr>
          <p:nvPr/>
        </p:nvGraphicFramePr>
        <p:xfrm>
          <a:off x="3962400" y="5723703"/>
          <a:ext cx="1600200" cy="719139"/>
        </p:xfrm>
        <a:graphic>
          <a:graphicData uri="http://schemas.openxmlformats.org/drawingml/2006/table">
            <a:tbl>
              <a:tblPr/>
              <a:tblGrid>
                <a:gridCol w="279400"/>
                <a:gridCol w="279400"/>
                <a:gridCol w="279400"/>
                <a:gridCol w="762000"/>
              </a:tblGrid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P(G|D,F)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68"/>
          <p:cNvGrpSpPr>
            <a:grpSpLocks/>
          </p:cNvGrpSpPr>
          <p:nvPr/>
        </p:nvGrpSpPr>
        <p:grpSpPr bwMode="auto">
          <a:xfrm>
            <a:off x="1600200" y="1931165"/>
            <a:ext cx="4921250" cy="3789363"/>
            <a:chOff x="1008" y="1232"/>
            <a:chExt cx="3100" cy="2387"/>
          </a:xfrm>
        </p:grpSpPr>
        <p:graphicFrame>
          <p:nvGraphicFramePr>
            <p:cNvPr id="25603" name="Object 3"/>
            <p:cNvGraphicFramePr>
              <a:graphicFrameLocks noChangeAspect="1"/>
            </p:cNvGraphicFramePr>
            <p:nvPr/>
          </p:nvGraphicFramePr>
          <p:xfrm>
            <a:off x="1248" y="1232"/>
            <a:ext cx="186" cy="209"/>
          </p:xfrm>
          <a:graphic>
            <a:graphicData uri="http://schemas.openxmlformats.org/presentationml/2006/ole">
              <p:oleObj spid="_x0000_s154627" name="Equation" r:id="rId4" imgW="190440" imgH="215640" progId="Equation.3">
                <p:embed/>
              </p:oleObj>
            </a:graphicData>
          </a:graphic>
        </p:graphicFrame>
        <p:graphicFrame>
          <p:nvGraphicFramePr>
            <p:cNvPr id="25604" name="Object 4"/>
            <p:cNvGraphicFramePr>
              <a:graphicFrameLocks noChangeAspect="1"/>
            </p:cNvGraphicFramePr>
            <p:nvPr/>
          </p:nvGraphicFramePr>
          <p:xfrm>
            <a:off x="1008" y="2572"/>
            <a:ext cx="186" cy="209"/>
          </p:xfrm>
          <a:graphic>
            <a:graphicData uri="http://schemas.openxmlformats.org/presentationml/2006/ole">
              <p:oleObj spid="_x0000_s154628" name="Equation" r:id="rId5" imgW="190440" imgH="215640" progId="Equation.3">
                <p:embed/>
              </p:oleObj>
            </a:graphicData>
          </a:graphic>
        </p:graphicFrame>
        <p:graphicFrame>
          <p:nvGraphicFramePr>
            <p:cNvPr id="25605" name="Object 5"/>
            <p:cNvGraphicFramePr>
              <a:graphicFrameLocks noChangeAspect="1"/>
            </p:cNvGraphicFramePr>
            <p:nvPr/>
          </p:nvGraphicFramePr>
          <p:xfrm>
            <a:off x="3900" y="1562"/>
            <a:ext cx="186" cy="222"/>
          </p:xfrm>
          <a:graphic>
            <a:graphicData uri="http://schemas.openxmlformats.org/presentationml/2006/ole">
              <p:oleObj spid="_x0000_s154629" name="Equation" r:id="rId6" imgW="190440" imgH="228600" progId="Equation.3">
                <p:embed/>
              </p:oleObj>
            </a:graphicData>
          </a:graphic>
        </p:graphicFrame>
        <p:graphicFrame>
          <p:nvGraphicFramePr>
            <p:cNvPr id="25606" name="Object 6"/>
            <p:cNvGraphicFramePr>
              <a:graphicFrameLocks noChangeAspect="1"/>
            </p:cNvGraphicFramePr>
            <p:nvPr/>
          </p:nvGraphicFramePr>
          <p:xfrm>
            <a:off x="3922" y="2537"/>
            <a:ext cx="186" cy="222"/>
          </p:xfrm>
          <a:graphic>
            <a:graphicData uri="http://schemas.openxmlformats.org/presentationml/2006/ole">
              <p:oleObj spid="_x0000_s154630" name="Equation" r:id="rId7" imgW="190440" imgH="228600" progId="Equation.3">
                <p:embed/>
              </p:oleObj>
            </a:graphicData>
          </a:graphic>
        </p:graphicFrame>
        <p:graphicFrame>
          <p:nvGraphicFramePr>
            <p:cNvPr id="25607" name="Object 7"/>
            <p:cNvGraphicFramePr>
              <a:graphicFrameLocks noChangeAspect="1"/>
            </p:cNvGraphicFramePr>
            <p:nvPr/>
          </p:nvGraphicFramePr>
          <p:xfrm>
            <a:off x="2544" y="3397"/>
            <a:ext cx="186" cy="222"/>
          </p:xfrm>
          <a:graphic>
            <a:graphicData uri="http://schemas.openxmlformats.org/presentationml/2006/ole">
              <p:oleObj spid="_x0000_s154631" name="Equation" r:id="rId8" imgW="190440" imgH="228600" progId="Equation.3">
                <p:embed/>
              </p:oleObj>
            </a:graphicData>
          </a:graphic>
        </p:graphicFrame>
      </p:grpSp>
      <p:grpSp>
        <p:nvGrpSpPr>
          <p:cNvPr id="3" name="Group 175"/>
          <p:cNvGrpSpPr>
            <a:grpSpLocks/>
          </p:cNvGrpSpPr>
          <p:nvPr/>
        </p:nvGrpSpPr>
        <p:grpSpPr bwMode="auto">
          <a:xfrm>
            <a:off x="3276600" y="2480440"/>
            <a:ext cx="2582863" cy="2890838"/>
            <a:chOff x="2064" y="1578"/>
            <a:chExt cx="1627" cy="1821"/>
          </a:xfrm>
        </p:grpSpPr>
        <p:sp>
          <p:nvSpPr>
            <p:cNvPr id="25741" name="Oval 176"/>
            <p:cNvSpPr>
              <a:spLocks noChangeAspect="1" noChangeArrowheads="1"/>
            </p:cNvSpPr>
            <p:nvPr/>
          </p:nvSpPr>
          <p:spPr bwMode="auto">
            <a:xfrm>
              <a:off x="2765" y="1722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25742" name="Oval 177"/>
            <p:cNvSpPr>
              <a:spLocks noChangeAspect="1" noChangeArrowheads="1"/>
            </p:cNvSpPr>
            <p:nvPr/>
          </p:nvSpPr>
          <p:spPr bwMode="auto">
            <a:xfrm>
              <a:off x="2157" y="2096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A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5743" name="Oval 178"/>
            <p:cNvSpPr>
              <a:spLocks noChangeAspect="1" noChangeArrowheads="1"/>
            </p:cNvSpPr>
            <p:nvPr/>
          </p:nvSpPr>
          <p:spPr bwMode="auto">
            <a:xfrm>
              <a:off x="3373" y="2096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A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5744" name="Oval 179"/>
            <p:cNvSpPr>
              <a:spLocks noChangeAspect="1" noChangeArrowheads="1"/>
            </p:cNvSpPr>
            <p:nvPr/>
          </p:nvSpPr>
          <p:spPr bwMode="auto">
            <a:xfrm>
              <a:off x="2157" y="2764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AB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25745" name="Oval 180"/>
            <p:cNvSpPr>
              <a:spLocks noChangeAspect="1" noChangeArrowheads="1"/>
            </p:cNvSpPr>
            <p:nvPr/>
          </p:nvSpPr>
          <p:spPr bwMode="auto">
            <a:xfrm>
              <a:off x="3373" y="2764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BC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25746" name="Oval 181"/>
            <p:cNvSpPr>
              <a:spLocks noChangeAspect="1" noChangeArrowheads="1"/>
            </p:cNvSpPr>
            <p:nvPr/>
          </p:nvSpPr>
          <p:spPr bwMode="auto">
            <a:xfrm>
              <a:off x="2765" y="3111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DF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G</a:t>
              </a:r>
            </a:p>
          </p:txBody>
        </p:sp>
        <p:cxnSp>
          <p:nvCxnSpPr>
            <p:cNvPr id="25747" name="AutoShape 182"/>
            <p:cNvCxnSpPr>
              <a:cxnSpLocks noChangeAspect="1" noChangeShapeType="1"/>
              <a:stCxn id="25741" idx="3"/>
              <a:endCxn id="25742" idx="7"/>
            </p:cNvCxnSpPr>
            <p:nvPr/>
          </p:nvCxnSpPr>
          <p:spPr bwMode="auto">
            <a:xfrm flipH="1">
              <a:off x="2403" y="1968"/>
              <a:ext cx="404" cy="1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748" name="AutoShape 183"/>
            <p:cNvCxnSpPr>
              <a:cxnSpLocks noChangeAspect="1" noChangeShapeType="1"/>
              <a:stCxn id="25741" idx="5"/>
              <a:endCxn id="25743" idx="1"/>
            </p:cNvCxnSpPr>
            <p:nvPr/>
          </p:nvCxnSpPr>
          <p:spPr bwMode="auto">
            <a:xfrm>
              <a:off x="3011" y="1968"/>
              <a:ext cx="404" cy="1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749" name="AutoShape 184"/>
            <p:cNvCxnSpPr>
              <a:cxnSpLocks noChangeAspect="1" noChangeShapeType="1"/>
              <a:stCxn id="25742" idx="4"/>
              <a:endCxn id="25744" idx="0"/>
            </p:cNvCxnSpPr>
            <p:nvPr/>
          </p:nvCxnSpPr>
          <p:spPr bwMode="auto">
            <a:xfrm>
              <a:off x="2301" y="2384"/>
              <a:ext cx="0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750" name="AutoShape 185"/>
            <p:cNvCxnSpPr>
              <a:cxnSpLocks noChangeAspect="1" noChangeShapeType="1"/>
              <a:stCxn id="25742" idx="5"/>
              <a:endCxn id="25745" idx="1"/>
            </p:cNvCxnSpPr>
            <p:nvPr/>
          </p:nvCxnSpPr>
          <p:spPr bwMode="auto">
            <a:xfrm>
              <a:off x="2403" y="2342"/>
              <a:ext cx="1012" cy="4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751" name="AutoShape 186"/>
            <p:cNvCxnSpPr>
              <a:cxnSpLocks noChangeAspect="1" noChangeShapeType="1"/>
              <a:stCxn id="25743" idx="4"/>
              <a:endCxn id="25745" idx="0"/>
            </p:cNvCxnSpPr>
            <p:nvPr/>
          </p:nvCxnSpPr>
          <p:spPr bwMode="auto">
            <a:xfrm>
              <a:off x="3517" y="2384"/>
              <a:ext cx="0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752" name="AutoShape 187"/>
            <p:cNvCxnSpPr>
              <a:cxnSpLocks noChangeAspect="1" noChangeShapeType="1"/>
              <a:stCxn id="25744" idx="5"/>
              <a:endCxn id="25746" idx="1"/>
            </p:cNvCxnSpPr>
            <p:nvPr/>
          </p:nvCxnSpPr>
          <p:spPr bwMode="auto">
            <a:xfrm>
              <a:off x="2403" y="3010"/>
              <a:ext cx="404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753" name="AutoShape 188"/>
            <p:cNvCxnSpPr>
              <a:cxnSpLocks noChangeAspect="1" noChangeShapeType="1"/>
              <a:stCxn id="25745" idx="3"/>
              <a:endCxn id="25746" idx="7"/>
            </p:cNvCxnSpPr>
            <p:nvPr/>
          </p:nvCxnSpPr>
          <p:spPr bwMode="auto">
            <a:xfrm flipH="1">
              <a:off x="3011" y="3010"/>
              <a:ext cx="404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5754" name="Text Box 189"/>
            <p:cNvSpPr txBox="1">
              <a:spLocks noChangeArrowheads="1"/>
            </p:cNvSpPr>
            <p:nvPr/>
          </p:nvSpPr>
          <p:spPr bwMode="auto">
            <a:xfrm>
              <a:off x="2147" y="2503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B</a:t>
              </a:r>
            </a:p>
          </p:txBody>
        </p:sp>
        <p:sp>
          <p:nvSpPr>
            <p:cNvPr id="25755" name="Text Box 190"/>
            <p:cNvSpPr txBox="1">
              <a:spLocks noChangeArrowheads="1"/>
            </p:cNvSpPr>
            <p:nvPr/>
          </p:nvSpPr>
          <p:spPr bwMode="auto">
            <a:xfrm>
              <a:off x="2064" y="262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4</a:t>
              </a:r>
            </a:p>
          </p:txBody>
        </p:sp>
        <p:sp>
          <p:nvSpPr>
            <p:cNvPr id="25756" name="Text Box 191"/>
            <p:cNvSpPr txBox="1">
              <a:spLocks noChangeArrowheads="1"/>
            </p:cNvSpPr>
            <p:nvPr/>
          </p:nvSpPr>
          <p:spPr bwMode="auto">
            <a:xfrm>
              <a:off x="3513" y="261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5</a:t>
              </a:r>
            </a:p>
          </p:txBody>
        </p:sp>
        <p:sp>
          <p:nvSpPr>
            <p:cNvPr id="25757" name="Text Box 192"/>
            <p:cNvSpPr txBox="1">
              <a:spLocks noChangeArrowheads="1"/>
            </p:cNvSpPr>
            <p:nvPr/>
          </p:nvSpPr>
          <p:spPr bwMode="auto">
            <a:xfrm>
              <a:off x="3493" y="192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3</a:t>
              </a:r>
            </a:p>
          </p:txBody>
        </p:sp>
        <p:sp>
          <p:nvSpPr>
            <p:cNvPr id="25758" name="Text Box 193"/>
            <p:cNvSpPr txBox="1">
              <a:spLocks noChangeArrowheads="1"/>
            </p:cNvSpPr>
            <p:nvPr/>
          </p:nvSpPr>
          <p:spPr bwMode="auto">
            <a:xfrm>
              <a:off x="2718" y="296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6</a:t>
              </a:r>
            </a:p>
          </p:txBody>
        </p:sp>
        <p:sp>
          <p:nvSpPr>
            <p:cNvPr id="25759" name="Text Box 194"/>
            <p:cNvSpPr txBox="1">
              <a:spLocks noChangeArrowheads="1"/>
            </p:cNvSpPr>
            <p:nvPr/>
          </p:nvSpPr>
          <p:spPr bwMode="auto">
            <a:xfrm>
              <a:off x="2082" y="1947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2</a:t>
              </a:r>
            </a:p>
          </p:txBody>
        </p:sp>
        <p:cxnSp>
          <p:nvCxnSpPr>
            <p:cNvPr id="25760" name="AutoShape 195"/>
            <p:cNvCxnSpPr>
              <a:cxnSpLocks noChangeShapeType="1"/>
              <a:stCxn id="25741" idx="4"/>
              <a:endCxn id="25744" idx="7"/>
            </p:cNvCxnSpPr>
            <p:nvPr/>
          </p:nvCxnSpPr>
          <p:spPr bwMode="auto">
            <a:xfrm flipH="1">
              <a:off x="2403" y="2010"/>
              <a:ext cx="506" cy="7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5761" name="Text Box 196"/>
            <p:cNvSpPr txBox="1">
              <a:spLocks noChangeArrowheads="1"/>
            </p:cNvSpPr>
            <p:nvPr/>
          </p:nvSpPr>
          <p:spPr bwMode="auto">
            <a:xfrm>
              <a:off x="2850" y="2449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B</a:t>
              </a:r>
            </a:p>
          </p:txBody>
        </p:sp>
        <p:sp>
          <p:nvSpPr>
            <p:cNvPr id="25762" name="Text Box 197"/>
            <p:cNvSpPr txBox="1">
              <a:spLocks noChangeArrowheads="1"/>
            </p:cNvSpPr>
            <p:nvPr/>
          </p:nvSpPr>
          <p:spPr bwMode="auto">
            <a:xfrm>
              <a:off x="2482" y="3070"/>
              <a:ext cx="17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D</a:t>
              </a:r>
            </a:p>
          </p:txBody>
        </p:sp>
        <p:sp>
          <p:nvSpPr>
            <p:cNvPr id="25763" name="Text Box 198"/>
            <p:cNvSpPr txBox="1">
              <a:spLocks noChangeArrowheads="1"/>
            </p:cNvSpPr>
            <p:nvPr/>
          </p:nvSpPr>
          <p:spPr bwMode="auto">
            <a:xfrm>
              <a:off x="3159" y="3051"/>
              <a:ext cx="165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F</a:t>
              </a:r>
            </a:p>
          </p:txBody>
        </p:sp>
        <p:sp>
          <p:nvSpPr>
            <p:cNvPr id="25764" name="Text Box 199"/>
            <p:cNvSpPr txBox="1">
              <a:spLocks noChangeArrowheads="1"/>
            </p:cNvSpPr>
            <p:nvPr/>
          </p:nvSpPr>
          <p:spPr bwMode="auto">
            <a:xfrm>
              <a:off x="2488" y="1929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5765" name="Text Box 200"/>
            <p:cNvSpPr txBox="1">
              <a:spLocks noChangeArrowheads="1"/>
            </p:cNvSpPr>
            <p:nvPr/>
          </p:nvSpPr>
          <p:spPr bwMode="auto">
            <a:xfrm>
              <a:off x="2416" y="2465"/>
              <a:ext cx="1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5766" name="Text Box 201"/>
            <p:cNvSpPr txBox="1">
              <a:spLocks noChangeArrowheads="1"/>
            </p:cNvSpPr>
            <p:nvPr/>
          </p:nvSpPr>
          <p:spPr bwMode="auto">
            <a:xfrm>
              <a:off x="3154" y="1919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5767" name="Text Box 202"/>
            <p:cNvSpPr txBox="1">
              <a:spLocks noChangeArrowheads="1"/>
            </p:cNvSpPr>
            <p:nvPr/>
          </p:nvSpPr>
          <p:spPr bwMode="auto">
            <a:xfrm>
              <a:off x="3490" y="2490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C</a:t>
              </a:r>
            </a:p>
          </p:txBody>
        </p:sp>
        <p:sp>
          <p:nvSpPr>
            <p:cNvPr id="25768" name="Text Box 203"/>
            <p:cNvSpPr txBox="1">
              <a:spLocks noChangeArrowheads="1"/>
            </p:cNvSpPr>
            <p:nvPr/>
          </p:nvSpPr>
          <p:spPr bwMode="auto">
            <a:xfrm>
              <a:off x="2702" y="1578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1</a:t>
              </a:r>
            </a:p>
          </p:txBody>
        </p:sp>
      </p:grpSp>
      <p:sp>
        <p:nvSpPr>
          <p:cNvPr id="25740" name="Rectangle 2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IBP Example – Iteration 3</a:t>
            </a:r>
          </a:p>
        </p:txBody>
      </p:sp>
      <p:graphicFrame>
        <p:nvGraphicFramePr>
          <p:cNvPr id="154632" name="Object 2"/>
          <p:cNvGraphicFramePr>
            <a:graphicFrameLocks noChangeAspect="1"/>
          </p:cNvGraphicFramePr>
          <p:nvPr/>
        </p:nvGraphicFramePr>
        <p:xfrm>
          <a:off x="3886200" y="1295400"/>
          <a:ext cx="274638" cy="331788"/>
        </p:xfrm>
        <a:graphic>
          <a:graphicData uri="http://schemas.openxmlformats.org/presentationml/2006/ole">
            <p:oleObj spid="_x0000_s154632" name="Equation" r:id="rId9" imgW="17748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6" name="Group 2"/>
          <p:cNvGraphicFramePr>
            <a:graphicFrameLocks noGrp="1"/>
          </p:cNvGraphicFramePr>
          <p:nvPr/>
        </p:nvGraphicFramePr>
        <p:xfrm>
          <a:off x="4194175" y="1237428"/>
          <a:ext cx="835025" cy="695325"/>
        </p:xfrm>
        <a:graphic>
          <a:graphicData uri="http://schemas.openxmlformats.org/drawingml/2006/table">
            <a:tbl>
              <a:tblPr/>
              <a:tblGrid>
                <a:gridCol w="301625"/>
                <a:gridCol w="533400"/>
              </a:tblGrid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9762" name="Group 18"/>
          <p:cNvGraphicFramePr>
            <a:graphicFrameLocks noGrp="1"/>
          </p:cNvGraphicFramePr>
          <p:nvPr/>
        </p:nvGraphicFramePr>
        <p:xfrm>
          <a:off x="6194425" y="2809053"/>
          <a:ext cx="1119188" cy="860425"/>
        </p:xfrm>
        <a:graphic>
          <a:graphicData uri="http://schemas.openxmlformats.org/drawingml/2006/table">
            <a:tbl>
              <a:tblPr/>
              <a:tblGrid>
                <a:gridCol w="273050"/>
                <a:gridCol w="273050"/>
                <a:gridCol w="573088"/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P(C|A)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9784" name="Group 40"/>
          <p:cNvGraphicFramePr>
            <a:graphicFrameLocks noGrp="1"/>
          </p:cNvGraphicFramePr>
          <p:nvPr/>
        </p:nvGraphicFramePr>
        <p:xfrm>
          <a:off x="1981200" y="2286765"/>
          <a:ext cx="1143000" cy="655638"/>
        </p:xfrm>
        <a:graphic>
          <a:graphicData uri="http://schemas.openxmlformats.org/drawingml/2006/table">
            <a:tbl>
              <a:tblPr/>
              <a:tblGrid>
                <a:gridCol w="266700"/>
                <a:gridCol w="266700"/>
                <a:gridCol w="609600"/>
              </a:tblGrid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P(B|A)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9802" name="Group 58"/>
          <p:cNvGraphicFramePr>
            <a:graphicFrameLocks noGrp="1"/>
          </p:cNvGraphicFramePr>
          <p:nvPr/>
        </p:nvGraphicFramePr>
        <p:xfrm>
          <a:off x="6230938" y="4356865"/>
          <a:ext cx="1541462" cy="714375"/>
        </p:xfrm>
        <a:graphic>
          <a:graphicData uri="http://schemas.openxmlformats.org/drawingml/2006/table">
            <a:tbl>
              <a:tblPr/>
              <a:tblGrid>
                <a:gridCol w="265112"/>
                <a:gridCol w="265113"/>
                <a:gridCol w="266700"/>
                <a:gridCol w="744537"/>
              </a:tblGrid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P(F|B,C)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9824" name="Group 80"/>
          <p:cNvGraphicFramePr>
            <a:graphicFrameLocks noGrp="1"/>
          </p:cNvGraphicFramePr>
          <p:nvPr/>
        </p:nvGraphicFramePr>
        <p:xfrm>
          <a:off x="1600200" y="4393378"/>
          <a:ext cx="1600200" cy="638175"/>
        </p:xfrm>
        <a:graphic>
          <a:graphicData uri="http://schemas.openxmlformats.org/drawingml/2006/table">
            <a:tbl>
              <a:tblPr/>
              <a:tblGrid>
                <a:gridCol w="254000"/>
                <a:gridCol w="254000"/>
                <a:gridCol w="254000"/>
                <a:gridCol w="838200"/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P(D|A,B)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9846" name="Group 102"/>
          <p:cNvGraphicFramePr>
            <a:graphicFrameLocks noGrp="1"/>
          </p:cNvGraphicFramePr>
          <p:nvPr/>
        </p:nvGraphicFramePr>
        <p:xfrm>
          <a:off x="3962400" y="5723703"/>
          <a:ext cx="1600200" cy="719139"/>
        </p:xfrm>
        <a:graphic>
          <a:graphicData uri="http://schemas.openxmlformats.org/drawingml/2006/table">
            <a:tbl>
              <a:tblPr/>
              <a:tblGrid>
                <a:gridCol w="279400"/>
                <a:gridCol w="279400"/>
                <a:gridCol w="279400"/>
                <a:gridCol w="762000"/>
              </a:tblGrid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P(G|D,F)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54" name="Rectangle 1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IBP Example – Iteration 4</a:t>
            </a:r>
          </a:p>
        </p:txBody>
      </p:sp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1600200" y="1931165"/>
            <a:ext cx="4921250" cy="3789363"/>
            <a:chOff x="1008" y="1232"/>
            <a:chExt cx="3100" cy="2387"/>
          </a:xfrm>
        </p:grpSpPr>
        <p:graphicFrame>
          <p:nvGraphicFramePr>
            <p:cNvPr id="26627" name="Object 3"/>
            <p:cNvGraphicFramePr>
              <a:graphicFrameLocks noChangeAspect="1"/>
            </p:cNvGraphicFramePr>
            <p:nvPr/>
          </p:nvGraphicFramePr>
          <p:xfrm>
            <a:off x="1248" y="1232"/>
            <a:ext cx="186" cy="209"/>
          </p:xfrm>
          <a:graphic>
            <a:graphicData uri="http://schemas.openxmlformats.org/presentationml/2006/ole">
              <p:oleObj spid="_x0000_s155651" name="Equation" r:id="rId4" imgW="190440" imgH="215640" progId="Equation.3">
                <p:embed/>
              </p:oleObj>
            </a:graphicData>
          </a:graphic>
        </p:graphicFrame>
        <p:graphicFrame>
          <p:nvGraphicFramePr>
            <p:cNvPr id="26628" name="Object 4"/>
            <p:cNvGraphicFramePr>
              <a:graphicFrameLocks noChangeAspect="1"/>
            </p:cNvGraphicFramePr>
            <p:nvPr/>
          </p:nvGraphicFramePr>
          <p:xfrm>
            <a:off x="1008" y="2572"/>
            <a:ext cx="186" cy="209"/>
          </p:xfrm>
          <a:graphic>
            <a:graphicData uri="http://schemas.openxmlformats.org/presentationml/2006/ole">
              <p:oleObj spid="_x0000_s155652" name="Equation" r:id="rId5" imgW="190440" imgH="215640" progId="Equation.3">
                <p:embed/>
              </p:oleObj>
            </a:graphicData>
          </a:graphic>
        </p:graphicFrame>
        <p:graphicFrame>
          <p:nvGraphicFramePr>
            <p:cNvPr id="26629" name="Object 5"/>
            <p:cNvGraphicFramePr>
              <a:graphicFrameLocks noChangeAspect="1"/>
            </p:cNvGraphicFramePr>
            <p:nvPr/>
          </p:nvGraphicFramePr>
          <p:xfrm>
            <a:off x="3900" y="1562"/>
            <a:ext cx="186" cy="222"/>
          </p:xfrm>
          <a:graphic>
            <a:graphicData uri="http://schemas.openxmlformats.org/presentationml/2006/ole">
              <p:oleObj spid="_x0000_s155653" name="Equation" r:id="rId6" imgW="190440" imgH="228600" progId="Equation.3">
                <p:embed/>
              </p:oleObj>
            </a:graphicData>
          </a:graphic>
        </p:graphicFrame>
        <p:graphicFrame>
          <p:nvGraphicFramePr>
            <p:cNvPr id="26630" name="Object 6"/>
            <p:cNvGraphicFramePr>
              <a:graphicFrameLocks noChangeAspect="1"/>
            </p:cNvGraphicFramePr>
            <p:nvPr/>
          </p:nvGraphicFramePr>
          <p:xfrm>
            <a:off x="3922" y="2537"/>
            <a:ext cx="186" cy="222"/>
          </p:xfrm>
          <a:graphic>
            <a:graphicData uri="http://schemas.openxmlformats.org/presentationml/2006/ole">
              <p:oleObj spid="_x0000_s155654" name="Equation" r:id="rId7" imgW="190440" imgH="228600" progId="Equation.3">
                <p:embed/>
              </p:oleObj>
            </a:graphicData>
          </a:graphic>
        </p:graphicFrame>
        <p:graphicFrame>
          <p:nvGraphicFramePr>
            <p:cNvPr id="26631" name="Object 7"/>
            <p:cNvGraphicFramePr>
              <a:graphicFrameLocks noChangeAspect="1"/>
            </p:cNvGraphicFramePr>
            <p:nvPr/>
          </p:nvGraphicFramePr>
          <p:xfrm>
            <a:off x="2544" y="3397"/>
            <a:ext cx="186" cy="222"/>
          </p:xfrm>
          <a:graphic>
            <a:graphicData uri="http://schemas.openxmlformats.org/presentationml/2006/ole">
              <p:oleObj spid="_x0000_s155655" name="Equation" r:id="rId8" imgW="190440" imgH="228600" progId="Equation.3">
                <p:embed/>
              </p:oleObj>
            </a:graphicData>
          </a:graphic>
        </p:graphicFrame>
      </p:grpSp>
      <p:grpSp>
        <p:nvGrpSpPr>
          <p:cNvPr id="3" name="Group 168"/>
          <p:cNvGrpSpPr>
            <a:grpSpLocks/>
          </p:cNvGrpSpPr>
          <p:nvPr/>
        </p:nvGrpSpPr>
        <p:grpSpPr bwMode="auto">
          <a:xfrm>
            <a:off x="3276600" y="2480440"/>
            <a:ext cx="2582863" cy="2890838"/>
            <a:chOff x="2064" y="1578"/>
            <a:chExt cx="1627" cy="1821"/>
          </a:xfrm>
        </p:grpSpPr>
        <p:sp>
          <p:nvSpPr>
            <p:cNvPr id="26757" name="Oval 169"/>
            <p:cNvSpPr>
              <a:spLocks noChangeAspect="1" noChangeArrowheads="1"/>
            </p:cNvSpPr>
            <p:nvPr/>
          </p:nvSpPr>
          <p:spPr bwMode="auto">
            <a:xfrm>
              <a:off x="2765" y="1722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26758" name="Oval 170"/>
            <p:cNvSpPr>
              <a:spLocks noChangeAspect="1" noChangeArrowheads="1"/>
            </p:cNvSpPr>
            <p:nvPr/>
          </p:nvSpPr>
          <p:spPr bwMode="auto">
            <a:xfrm>
              <a:off x="2157" y="2096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A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6759" name="Oval 171"/>
            <p:cNvSpPr>
              <a:spLocks noChangeAspect="1" noChangeArrowheads="1"/>
            </p:cNvSpPr>
            <p:nvPr/>
          </p:nvSpPr>
          <p:spPr bwMode="auto">
            <a:xfrm>
              <a:off x="3373" y="2096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A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6760" name="Oval 172"/>
            <p:cNvSpPr>
              <a:spLocks noChangeAspect="1" noChangeArrowheads="1"/>
            </p:cNvSpPr>
            <p:nvPr/>
          </p:nvSpPr>
          <p:spPr bwMode="auto">
            <a:xfrm>
              <a:off x="2157" y="2764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AB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26761" name="Oval 173"/>
            <p:cNvSpPr>
              <a:spLocks noChangeAspect="1" noChangeArrowheads="1"/>
            </p:cNvSpPr>
            <p:nvPr/>
          </p:nvSpPr>
          <p:spPr bwMode="auto">
            <a:xfrm>
              <a:off x="3373" y="2764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BC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26762" name="Oval 174"/>
            <p:cNvSpPr>
              <a:spLocks noChangeAspect="1" noChangeArrowheads="1"/>
            </p:cNvSpPr>
            <p:nvPr/>
          </p:nvSpPr>
          <p:spPr bwMode="auto">
            <a:xfrm>
              <a:off x="2765" y="3111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DF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G</a:t>
              </a:r>
            </a:p>
          </p:txBody>
        </p:sp>
        <p:cxnSp>
          <p:nvCxnSpPr>
            <p:cNvPr id="26763" name="AutoShape 175"/>
            <p:cNvCxnSpPr>
              <a:cxnSpLocks noChangeAspect="1" noChangeShapeType="1"/>
              <a:stCxn id="26757" idx="3"/>
              <a:endCxn id="26758" idx="7"/>
            </p:cNvCxnSpPr>
            <p:nvPr/>
          </p:nvCxnSpPr>
          <p:spPr bwMode="auto">
            <a:xfrm flipH="1">
              <a:off x="2403" y="1968"/>
              <a:ext cx="404" cy="1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764" name="AutoShape 176"/>
            <p:cNvCxnSpPr>
              <a:cxnSpLocks noChangeAspect="1" noChangeShapeType="1"/>
              <a:stCxn id="26757" idx="5"/>
              <a:endCxn id="26759" idx="1"/>
            </p:cNvCxnSpPr>
            <p:nvPr/>
          </p:nvCxnSpPr>
          <p:spPr bwMode="auto">
            <a:xfrm>
              <a:off x="3011" y="1968"/>
              <a:ext cx="404" cy="1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765" name="AutoShape 177"/>
            <p:cNvCxnSpPr>
              <a:cxnSpLocks noChangeAspect="1" noChangeShapeType="1"/>
              <a:stCxn id="26758" idx="4"/>
              <a:endCxn id="26760" idx="0"/>
            </p:cNvCxnSpPr>
            <p:nvPr/>
          </p:nvCxnSpPr>
          <p:spPr bwMode="auto">
            <a:xfrm>
              <a:off x="2301" y="2384"/>
              <a:ext cx="0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766" name="AutoShape 178"/>
            <p:cNvCxnSpPr>
              <a:cxnSpLocks noChangeAspect="1" noChangeShapeType="1"/>
              <a:stCxn id="26758" idx="5"/>
              <a:endCxn id="26761" idx="1"/>
            </p:cNvCxnSpPr>
            <p:nvPr/>
          </p:nvCxnSpPr>
          <p:spPr bwMode="auto">
            <a:xfrm>
              <a:off x="2403" y="2342"/>
              <a:ext cx="1012" cy="4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767" name="AutoShape 179"/>
            <p:cNvCxnSpPr>
              <a:cxnSpLocks noChangeAspect="1" noChangeShapeType="1"/>
              <a:stCxn id="26759" idx="4"/>
              <a:endCxn id="26761" idx="0"/>
            </p:cNvCxnSpPr>
            <p:nvPr/>
          </p:nvCxnSpPr>
          <p:spPr bwMode="auto">
            <a:xfrm>
              <a:off x="3517" y="2384"/>
              <a:ext cx="0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768" name="AutoShape 180"/>
            <p:cNvCxnSpPr>
              <a:cxnSpLocks noChangeAspect="1" noChangeShapeType="1"/>
              <a:stCxn id="26760" idx="5"/>
              <a:endCxn id="26762" idx="1"/>
            </p:cNvCxnSpPr>
            <p:nvPr/>
          </p:nvCxnSpPr>
          <p:spPr bwMode="auto">
            <a:xfrm>
              <a:off x="2403" y="3010"/>
              <a:ext cx="404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769" name="AutoShape 181"/>
            <p:cNvCxnSpPr>
              <a:cxnSpLocks noChangeAspect="1" noChangeShapeType="1"/>
              <a:stCxn id="26761" idx="3"/>
              <a:endCxn id="26762" idx="7"/>
            </p:cNvCxnSpPr>
            <p:nvPr/>
          </p:nvCxnSpPr>
          <p:spPr bwMode="auto">
            <a:xfrm flipH="1">
              <a:off x="3011" y="3010"/>
              <a:ext cx="404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6770" name="Text Box 182"/>
            <p:cNvSpPr txBox="1">
              <a:spLocks noChangeArrowheads="1"/>
            </p:cNvSpPr>
            <p:nvPr/>
          </p:nvSpPr>
          <p:spPr bwMode="auto">
            <a:xfrm>
              <a:off x="2147" y="2503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B</a:t>
              </a:r>
            </a:p>
          </p:txBody>
        </p:sp>
        <p:sp>
          <p:nvSpPr>
            <p:cNvPr id="26771" name="Text Box 183"/>
            <p:cNvSpPr txBox="1">
              <a:spLocks noChangeArrowheads="1"/>
            </p:cNvSpPr>
            <p:nvPr/>
          </p:nvSpPr>
          <p:spPr bwMode="auto">
            <a:xfrm>
              <a:off x="2064" y="262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4</a:t>
              </a:r>
            </a:p>
          </p:txBody>
        </p:sp>
        <p:sp>
          <p:nvSpPr>
            <p:cNvPr id="26772" name="Text Box 184"/>
            <p:cNvSpPr txBox="1">
              <a:spLocks noChangeArrowheads="1"/>
            </p:cNvSpPr>
            <p:nvPr/>
          </p:nvSpPr>
          <p:spPr bwMode="auto">
            <a:xfrm>
              <a:off x="3513" y="261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5</a:t>
              </a:r>
            </a:p>
          </p:txBody>
        </p:sp>
        <p:sp>
          <p:nvSpPr>
            <p:cNvPr id="26773" name="Text Box 185"/>
            <p:cNvSpPr txBox="1">
              <a:spLocks noChangeArrowheads="1"/>
            </p:cNvSpPr>
            <p:nvPr/>
          </p:nvSpPr>
          <p:spPr bwMode="auto">
            <a:xfrm>
              <a:off x="3493" y="192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3</a:t>
              </a:r>
            </a:p>
          </p:txBody>
        </p:sp>
        <p:sp>
          <p:nvSpPr>
            <p:cNvPr id="26774" name="Text Box 186"/>
            <p:cNvSpPr txBox="1">
              <a:spLocks noChangeArrowheads="1"/>
            </p:cNvSpPr>
            <p:nvPr/>
          </p:nvSpPr>
          <p:spPr bwMode="auto">
            <a:xfrm>
              <a:off x="2718" y="296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6</a:t>
              </a:r>
            </a:p>
          </p:txBody>
        </p:sp>
        <p:sp>
          <p:nvSpPr>
            <p:cNvPr id="26775" name="Text Box 187"/>
            <p:cNvSpPr txBox="1">
              <a:spLocks noChangeArrowheads="1"/>
            </p:cNvSpPr>
            <p:nvPr/>
          </p:nvSpPr>
          <p:spPr bwMode="auto">
            <a:xfrm>
              <a:off x="2082" y="1947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2</a:t>
              </a:r>
            </a:p>
          </p:txBody>
        </p:sp>
        <p:cxnSp>
          <p:nvCxnSpPr>
            <p:cNvPr id="26776" name="AutoShape 188"/>
            <p:cNvCxnSpPr>
              <a:cxnSpLocks noChangeShapeType="1"/>
              <a:stCxn id="26757" idx="4"/>
              <a:endCxn id="26760" idx="7"/>
            </p:cNvCxnSpPr>
            <p:nvPr/>
          </p:nvCxnSpPr>
          <p:spPr bwMode="auto">
            <a:xfrm flipH="1">
              <a:off x="2403" y="2010"/>
              <a:ext cx="506" cy="7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6777" name="Text Box 189"/>
            <p:cNvSpPr txBox="1">
              <a:spLocks noChangeArrowheads="1"/>
            </p:cNvSpPr>
            <p:nvPr/>
          </p:nvSpPr>
          <p:spPr bwMode="auto">
            <a:xfrm>
              <a:off x="2850" y="2449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B</a:t>
              </a:r>
            </a:p>
          </p:txBody>
        </p:sp>
        <p:sp>
          <p:nvSpPr>
            <p:cNvPr id="26778" name="Text Box 190"/>
            <p:cNvSpPr txBox="1">
              <a:spLocks noChangeArrowheads="1"/>
            </p:cNvSpPr>
            <p:nvPr/>
          </p:nvSpPr>
          <p:spPr bwMode="auto">
            <a:xfrm>
              <a:off x="2482" y="3070"/>
              <a:ext cx="17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D</a:t>
              </a:r>
            </a:p>
          </p:txBody>
        </p:sp>
        <p:sp>
          <p:nvSpPr>
            <p:cNvPr id="26779" name="Text Box 191"/>
            <p:cNvSpPr txBox="1">
              <a:spLocks noChangeArrowheads="1"/>
            </p:cNvSpPr>
            <p:nvPr/>
          </p:nvSpPr>
          <p:spPr bwMode="auto">
            <a:xfrm>
              <a:off x="3159" y="3051"/>
              <a:ext cx="165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F</a:t>
              </a:r>
            </a:p>
          </p:txBody>
        </p:sp>
        <p:sp>
          <p:nvSpPr>
            <p:cNvPr id="26780" name="Text Box 192"/>
            <p:cNvSpPr txBox="1">
              <a:spLocks noChangeArrowheads="1"/>
            </p:cNvSpPr>
            <p:nvPr/>
          </p:nvSpPr>
          <p:spPr bwMode="auto">
            <a:xfrm>
              <a:off x="2488" y="1929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6781" name="Text Box 193"/>
            <p:cNvSpPr txBox="1">
              <a:spLocks noChangeArrowheads="1"/>
            </p:cNvSpPr>
            <p:nvPr/>
          </p:nvSpPr>
          <p:spPr bwMode="auto">
            <a:xfrm>
              <a:off x="2416" y="2465"/>
              <a:ext cx="1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6782" name="Text Box 194"/>
            <p:cNvSpPr txBox="1">
              <a:spLocks noChangeArrowheads="1"/>
            </p:cNvSpPr>
            <p:nvPr/>
          </p:nvSpPr>
          <p:spPr bwMode="auto">
            <a:xfrm>
              <a:off x="3154" y="1919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6783" name="Text Box 195"/>
            <p:cNvSpPr txBox="1">
              <a:spLocks noChangeArrowheads="1"/>
            </p:cNvSpPr>
            <p:nvPr/>
          </p:nvSpPr>
          <p:spPr bwMode="auto">
            <a:xfrm>
              <a:off x="3490" y="2490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C</a:t>
              </a:r>
            </a:p>
          </p:txBody>
        </p:sp>
        <p:sp>
          <p:nvSpPr>
            <p:cNvPr id="26784" name="Text Box 196"/>
            <p:cNvSpPr txBox="1">
              <a:spLocks noChangeArrowheads="1"/>
            </p:cNvSpPr>
            <p:nvPr/>
          </p:nvSpPr>
          <p:spPr bwMode="auto">
            <a:xfrm>
              <a:off x="2702" y="1578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1</a:t>
              </a:r>
            </a:p>
          </p:txBody>
        </p:sp>
      </p:grpSp>
      <p:graphicFrame>
        <p:nvGraphicFramePr>
          <p:cNvPr id="155656" name="Object 2"/>
          <p:cNvGraphicFramePr>
            <a:graphicFrameLocks noChangeAspect="1"/>
          </p:cNvGraphicFramePr>
          <p:nvPr/>
        </p:nvGraphicFramePr>
        <p:xfrm>
          <a:off x="3886200" y="1295400"/>
          <a:ext cx="274638" cy="331788"/>
        </p:xfrm>
        <a:graphic>
          <a:graphicData uri="http://schemas.openxmlformats.org/presentationml/2006/ole">
            <p:oleObj spid="_x0000_s155656" name="Equation" r:id="rId9" imgW="17748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70" name="Group 2"/>
          <p:cNvGraphicFramePr>
            <a:graphicFrameLocks noGrp="1"/>
          </p:cNvGraphicFramePr>
          <p:nvPr/>
        </p:nvGraphicFramePr>
        <p:xfrm>
          <a:off x="4194175" y="1237428"/>
          <a:ext cx="835025" cy="695325"/>
        </p:xfrm>
        <a:graphic>
          <a:graphicData uri="http://schemas.openxmlformats.org/drawingml/2006/table">
            <a:tbl>
              <a:tblPr/>
              <a:tblGrid>
                <a:gridCol w="301625"/>
                <a:gridCol w="533400"/>
              </a:tblGrid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0786" name="Group 18"/>
          <p:cNvGraphicFramePr>
            <a:graphicFrameLocks noGrp="1"/>
          </p:cNvGraphicFramePr>
          <p:nvPr/>
        </p:nvGraphicFramePr>
        <p:xfrm>
          <a:off x="6194425" y="2809053"/>
          <a:ext cx="1119188" cy="647700"/>
        </p:xfrm>
        <a:graphic>
          <a:graphicData uri="http://schemas.openxmlformats.org/drawingml/2006/table">
            <a:tbl>
              <a:tblPr/>
              <a:tblGrid>
                <a:gridCol w="273050"/>
                <a:gridCol w="273050"/>
                <a:gridCol w="573088"/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P(C|A)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0804" name="Group 36"/>
          <p:cNvGraphicFramePr>
            <a:graphicFrameLocks noGrp="1"/>
          </p:cNvGraphicFramePr>
          <p:nvPr/>
        </p:nvGraphicFramePr>
        <p:xfrm>
          <a:off x="1981200" y="2286765"/>
          <a:ext cx="1143000" cy="655638"/>
        </p:xfrm>
        <a:graphic>
          <a:graphicData uri="http://schemas.openxmlformats.org/drawingml/2006/table">
            <a:tbl>
              <a:tblPr/>
              <a:tblGrid>
                <a:gridCol w="266700"/>
                <a:gridCol w="266700"/>
                <a:gridCol w="609600"/>
              </a:tblGrid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P(B|A)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0822" name="Group 54"/>
          <p:cNvGraphicFramePr>
            <a:graphicFrameLocks noGrp="1"/>
          </p:cNvGraphicFramePr>
          <p:nvPr/>
        </p:nvGraphicFramePr>
        <p:xfrm>
          <a:off x="6230938" y="4356865"/>
          <a:ext cx="1541462" cy="714375"/>
        </p:xfrm>
        <a:graphic>
          <a:graphicData uri="http://schemas.openxmlformats.org/drawingml/2006/table">
            <a:tbl>
              <a:tblPr/>
              <a:tblGrid>
                <a:gridCol w="265112"/>
                <a:gridCol w="265113"/>
                <a:gridCol w="266700"/>
                <a:gridCol w="744537"/>
              </a:tblGrid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P(F|B,C)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0844" name="Group 76"/>
          <p:cNvGraphicFramePr>
            <a:graphicFrameLocks noGrp="1"/>
          </p:cNvGraphicFramePr>
          <p:nvPr/>
        </p:nvGraphicFramePr>
        <p:xfrm>
          <a:off x="1600200" y="4393378"/>
          <a:ext cx="1600200" cy="638175"/>
        </p:xfrm>
        <a:graphic>
          <a:graphicData uri="http://schemas.openxmlformats.org/drawingml/2006/table">
            <a:tbl>
              <a:tblPr/>
              <a:tblGrid>
                <a:gridCol w="254000"/>
                <a:gridCol w="254000"/>
                <a:gridCol w="254000"/>
                <a:gridCol w="838200"/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P(D|A,B)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0866" name="Group 98"/>
          <p:cNvGraphicFramePr>
            <a:graphicFrameLocks noGrp="1"/>
          </p:cNvGraphicFramePr>
          <p:nvPr/>
        </p:nvGraphicFramePr>
        <p:xfrm>
          <a:off x="3962400" y="5723703"/>
          <a:ext cx="1600200" cy="719139"/>
        </p:xfrm>
        <a:graphic>
          <a:graphicData uri="http://schemas.openxmlformats.org/drawingml/2006/table">
            <a:tbl>
              <a:tblPr/>
              <a:tblGrid>
                <a:gridCol w="279400"/>
                <a:gridCol w="279400"/>
                <a:gridCol w="279400"/>
                <a:gridCol w="762000"/>
              </a:tblGrid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P(G|D,F)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0923" name="Group 155"/>
          <p:cNvGraphicFramePr>
            <a:graphicFrameLocks noGrp="1"/>
          </p:cNvGraphicFramePr>
          <p:nvPr/>
        </p:nvGraphicFramePr>
        <p:xfrm>
          <a:off x="6248400" y="1254938"/>
          <a:ext cx="2438400" cy="823914"/>
        </p:xfrm>
        <a:graphic>
          <a:graphicData uri="http://schemas.openxmlformats.org/drawingml/2006/table">
            <a:tbl>
              <a:tblPr/>
              <a:tblGrid>
                <a:gridCol w="279400"/>
                <a:gridCol w="279400"/>
                <a:gridCol w="279400"/>
                <a:gridCol w="279400"/>
                <a:gridCol w="279400"/>
                <a:gridCol w="279400"/>
                <a:gridCol w="7620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Belief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808" name="Rectangle 18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IBP Example – Iteration 5</a:t>
            </a:r>
          </a:p>
        </p:txBody>
      </p:sp>
      <p:grpSp>
        <p:nvGrpSpPr>
          <p:cNvPr id="2" name="Group 190"/>
          <p:cNvGrpSpPr>
            <a:grpSpLocks/>
          </p:cNvGrpSpPr>
          <p:nvPr/>
        </p:nvGrpSpPr>
        <p:grpSpPr bwMode="auto">
          <a:xfrm>
            <a:off x="1600200" y="1931165"/>
            <a:ext cx="4921250" cy="3789363"/>
            <a:chOff x="1008" y="1232"/>
            <a:chExt cx="3100" cy="2387"/>
          </a:xfrm>
        </p:grpSpPr>
        <p:graphicFrame>
          <p:nvGraphicFramePr>
            <p:cNvPr id="27651" name="Object 3"/>
            <p:cNvGraphicFramePr>
              <a:graphicFrameLocks noChangeAspect="1"/>
            </p:cNvGraphicFramePr>
            <p:nvPr/>
          </p:nvGraphicFramePr>
          <p:xfrm>
            <a:off x="1248" y="1232"/>
            <a:ext cx="186" cy="209"/>
          </p:xfrm>
          <a:graphic>
            <a:graphicData uri="http://schemas.openxmlformats.org/presentationml/2006/ole">
              <p:oleObj spid="_x0000_s156675" name="Equation" r:id="rId4" imgW="190440" imgH="215640" progId="Equation.3">
                <p:embed/>
              </p:oleObj>
            </a:graphicData>
          </a:graphic>
        </p:graphicFrame>
        <p:graphicFrame>
          <p:nvGraphicFramePr>
            <p:cNvPr id="27652" name="Object 4"/>
            <p:cNvGraphicFramePr>
              <a:graphicFrameLocks noChangeAspect="1"/>
            </p:cNvGraphicFramePr>
            <p:nvPr/>
          </p:nvGraphicFramePr>
          <p:xfrm>
            <a:off x="1008" y="2572"/>
            <a:ext cx="186" cy="209"/>
          </p:xfrm>
          <a:graphic>
            <a:graphicData uri="http://schemas.openxmlformats.org/presentationml/2006/ole">
              <p:oleObj spid="_x0000_s156676" name="Equation" r:id="rId5" imgW="190440" imgH="215640" progId="Equation.3">
                <p:embed/>
              </p:oleObj>
            </a:graphicData>
          </a:graphic>
        </p:graphicFrame>
        <p:graphicFrame>
          <p:nvGraphicFramePr>
            <p:cNvPr id="27653" name="Object 5"/>
            <p:cNvGraphicFramePr>
              <a:graphicFrameLocks noChangeAspect="1"/>
            </p:cNvGraphicFramePr>
            <p:nvPr/>
          </p:nvGraphicFramePr>
          <p:xfrm>
            <a:off x="3900" y="1562"/>
            <a:ext cx="186" cy="222"/>
          </p:xfrm>
          <a:graphic>
            <a:graphicData uri="http://schemas.openxmlformats.org/presentationml/2006/ole">
              <p:oleObj spid="_x0000_s156677" name="Equation" r:id="rId6" imgW="190440" imgH="228600" progId="Equation.3">
                <p:embed/>
              </p:oleObj>
            </a:graphicData>
          </a:graphic>
        </p:graphicFrame>
        <p:graphicFrame>
          <p:nvGraphicFramePr>
            <p:cNvPr id="27654" name="Object 6"/>
            <p:cNvGraphicFramePr>
              <a:graphicFrameLocks noChangeAspect="1"/>
            </p:cNvGraphicFramePr>
            <p:nvPr/>
          </p:nvGraphicFramePr>
          <p:xfrm>
            <a:off x="3922" y="2537"/>
            <a:ext cx="186" cy="222"/>
          </p:xfrm>
          <a:graphic>
            <a:graphicData uri="http://schemas.openxmlformats.org/presentationml/2006/ole">
              <p:oleObj spid="_x0000_s156678" name="Equation" r:id="rId7" imgW="190440" imgH="228600" progId="Equation.3">
                <p:embed/>
              </p:oleObj>
            </a:graphicData>
          </a:graphic>
        </p:graphicFrame>
        <p:graphicFrame>
          <p:nvGraphicFramePr>
            <p:cNvPr id="27655" name="Object 7"/>
            <p:cNvGraphicFramePr>
              <a:graphicFrameLocks noChangeAspect="1"/>
            </p:cNvGraphicFramePr>
            <p:nvPr/>
          </p:nvGraphicFramePr>
          <p:xfrm>
            <a:off x="2544" y="3397"/>
            <a:ext cx="186" cy="222"/>
          </p:xfrm>
          <a:graphic>
            <a:graphicData uri="http://schemas.openxmlformats.org/presentationml/2006/ole">
              <p:oleObj spid="_x0000_s156679" name="Equation" r:id="rId8" imgW="190440" imgH="228600" progId="Equation.3">
                <p:embed/>
              </p:oleObj>
            </a:graphicData>
          </a:graphic>
        </p:graphicFrame>
      </p:grpSp>
      <p:grpSp>
        <p:nvGrpSpPr>
          <p:cNvPr id="3" name="Group 197"/>
          <p:cNvGrpSpPr>
            <a:grpSpLocks/>
          </p:cNvGrpSpPr>
          <p:nvPr/>
        </p:nvGrpSpPr>
        <p:grpSpPr bwMode="auto">
          <a:xfrm>
            <a:off x="3276600" y="2480440"/>
            <a:ext cx="2582863" cy="2890838"/>
            <a:chOff x="2064" y="1578"/>
            <a:chExt cx="1627" cy="1821"/>
          </a:xfrm>
        </p:grpSpPr>
        <p:sp>
          <p:nvSpPr>
            <p:cNvPr id="27811" name="Oval 198"/>
            <p:cNvSpPr>
              <a:spLocks noChangeAspect="1" noChangeArrowheads="1"/>
            </p:cNvSpPr>
            <p:nvPr/>
          </p:nvSpPr>
          <p:spPr bwMode="auto">
            <a:xfrm>
              <a:off x="2765" y="1722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27812" name="Oval 199"/>
            <p:cNvSpPr>
              <a:spLocks noChangeAspect="1" noChangeArrowheads="1"/>
            </p:cNvSpPr>
            <p:nvPr/>
          </p:nvSpPr>
          <p:spPr bwMode="auto">
            <a:xfrm>
              <a:off x="2157" y="2096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A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7813" name="Oval 200"/>
            <p:cNvSpPr>
              <a:spLocks noChangeAspect="1" noChangeArrowheads="1"/>
            </p:cNvSpPr>
            <p:nvPr/>
          </p:nvSpPr>
          <p:spPr bwMode="auto">
            <a:xfrm>
              <a:off x="3373" y="2096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A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7814" name="Oval 201"/>
            <p:cNvSpPr>
              <a:spLocks noChangeAspect="1" noChangeArrowheads="1"/>
            </p:cNvSpPr>
            <p:nvPr/>
          </p:nvSpPr>
          <p:spPr bwMode="auto">
            <a:xfrm>
              <a:off x="2157" y="2764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AB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27815" name="Oval 202"/>
            <p:cNvSpPr>
              <a:spLocks noChangeAspect="1" noChangeArrowheads="1"/>
            </p:cNvSpPr>
            <p:nvPr/>
          </p:nvSpPr>
          <p:spPr bwMode="auto">
            <a:xfrm>
              <a:off x="3373" y="2764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BC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27816" name="Oval 203"/>
            <p:cNvSpPr>
              <a:spLocks noChangeAspect="1" noChangeArrowheads="1"/>
            </p:cNvSpPr>
            <p:nvPr/>
          </p:nvSpPr>
          <p:spPr bwMode="auto">
            <a:xfrm>
              <a:off x="2765" y="3111"/>
              <a:ext cx="288" cy="28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DF</a:t>
              </a: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G</a:t>
              </a:r>
            </a:p>
          </p:txBody>
        </p:sp>
        <p:cxnSp>
          <p:nvCxnSpPr>
            <p:cNvPr id="27817" name="AutoShape 204"/>
            <p:cNvCxnSpPr>
              <a:cxnSpLocks noChangeAspect="1" noChangeShapeType="1"/>
              <a:stCxn id="27811" idx="3"/>
              <a:endCxn id="27812" idx="7"/>
            </p:cNvCxnSpPr>
            <p:nvPr/>
          </p:nvCxnSpPr>
          <p:spPr bwMode="auto">
            <a:xfrm flipH="1">
              <a:off x="2403" y="1968"/>
              <a:ext cx="404" cy="1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7818" name="AutoShape 205"/>
            <p:cNvCxnSpPr>
              <a:cxnSpLocks noChangeAspect="1" noChangeShapeType="1"/>
              <a:stCxn id="27811" idx="5"/>
              <a:endCxn id="27813" idx="1"/>
            </p:cNvCxnSpPr>
            <p:nvPr/>
          </p:nvCxnSpPr>
          <p:spPr bwMode="auto">
            <a:xfrm>
              <a:off x="3011" y="1968"/>
              <a:ext cx="404" cy="1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7819" name="AutoShape 206"/>
            <p:cNvCxnSpPr>
              <a:cxnSpLocks noChangeAspect="1" noChangeShapeType="1"/>
              <a:stCxn id="27812" idx="4"/>
              <a:endCxn id="27814" idx="0"/>
            </p:cNvCxnSpPr>
            <p:nvPr/>
          </p:nvCxnSpPr>
          <p:spPr bwMode="auto">
            <a:xfrm>
              <a:off x="2301" y="2384"/>
              <a:ext cx="0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7820" name="AutoShape 207"/>
            <p:cNvCxnSpPr>
              <a:cxnSpLocks noChangeAspect="1" noChangeShapeType="1"/>
              <a:stCxn id="27812" idx="5"/>
              <a:endCxn id="27815" idx="1"/>
            </p:cNvCxnSpPr>
            <p:nvPr/>
          </p:nvCxnSpPr>
          <p:spPr bwMode="auto">
            <a:xfrm>
              <a:off x="2403" y="2342"/>
              <a:ext cx="1012" cy="4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7821" name="AutoShape 208"/>
            <p:cNvCxnSpPr>
              <a:cxnSpLocks noChangeAspect="1" noChangeShapeType="1"/>
              <a:stCxn id="27813" idx="4"/>
              <a:endCxn id="27815" idx="0"/>
            </p:cNvCxnSpPr>
            <p:nvPr/>
          </p:nvCxnSpPr>
          <p:spPr bwMode="auto">
            <a:xfrm>
              <a:off x="3517" y="2384"/>
              <a:ext cx="0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7822" name="AutoShape 209"/>
            <p:cNvCxnSpPr>
              <a:cxnSpLocks noChangeAspect="1" noChangeShapeType="1"/>
              <a:stCxn id="27814" idx="5"/>
              <a:endCxn id="27816" idx="1"/>
            </p:cNvCxnSpPr>
            <p:nvPr/>
          </p:nvCxnSpPr>
          <p:spPr bwMode="auto">
            <a:xfrm>
              <a:off x="2403" y="3010"/>
              <a:ext cx="404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7823" name="AutoShape 210"/>
            <p:cNvCxnSpPr>
              <a:cxnSpLocks noChangeAspect="1" noChangeShapeType="1"/>
              <a:stCxn id="27815" idx="3"/>
              <a:endCxn id="27816" idx="7"/>
            </p:cNvCxnSpPr>
            <p:nvPr/>
          </p:nvCxnSpPr>
          <p:spPr bwMode="auto">
            <a:xfrm flipH="1">
              <a:off x="3011" y="3010"/>
              <a:ext cx="404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7824" name="Text Box 211"/>
            <p:cNvSpPr txBox="1">
              <a:spLocks noChangeArrowheads="1"/>
            </p:cNvSpPr>
            <p:nvPr/>
          </p:nvSpPr>
          <p:spPr bwMode="auto">
            <a:xfrm>
              <a:off x="2147" y="2503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B</a:t>
              </a:r>
            </a:p>
          </p:txBody>
        </p:sp>
        <p:sp>
          <p:nvSpPr>
            <p:cNvPr id="27825" name="Text Box 212"/>
            <p:cNvSpPr txBox="1">
              <a:spLocks noChangeArrowheads="1"/>
            </p:cNvSpPr>
            <p:nvPr/>
          </p:nvSpPr>
          <p:spPr bwMode="auto">
            <a:xfrm>
              <a:off x="2064" y="262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4</a:t>
              </a:r>
            </a:p>
          </p:txBody>
        </p:sp>
        <p:sp>
          <p:nvSpPr>
            <p:cNvPr id="27826" name="Text Box 213"/>
            <p:cNvSpPr txBox="1">
              <a:spLocks noChangeArrowheads="1"/>
            </p:cNvSpPr>
            <p:nvPr/>
          </p:nvSpPr>
          <p:spPr bwMode="auto">
            <a:xfrm>
              <a:off x="3513" y="261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5</a:t>
              </a:r>
            </a:p>
          </p:txBody>
        </p:sp>
        <p:sp>
          <p:nvSpPr>
            <p:cNvPr id="27827" name="Text Box 214"/>
            <p:cNvSpPr txBox="1">
              <a:spLocks noChangeArrowheads="1"/>
            </p:cNvSpPr>
            <p:nvPr/>
          </p:nvSpPr>
          <p:spPr bwMode="auto">
            <a:xfrm>
              <a:off x="3493" y="192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3</a:t>
              </a:r>
            </a:p>
          </p:txBody>
        </p:sp>
        <p:sp>
          <p:nvSpPr>
            <p:cNvPr id="27828" name="Text Box 215"/>
            <p:cNvSpPr txBox="1">
              <a:spLocks noChangeArrowheads="1"/>
            </p:cNvSpPr>
            <p:nvPr/>
          </p:nvSpPr>
          <p:spPr bwMode="auto">
            <a:xfrm>
              <a:off x="2718" y="296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6</a:t>
              </a:r>
            </a:p>
          </p:txBody>
        </p:sp>
        <p:sp>
          <p:nvSpPr>
            <p:cNvPr id="27829" name="Text Box 216"/>
            <p:cNvSpPr txBox="1">
              <a:spLocks noChangeArrowheads="1"/>
            </p:cNvSpPr>
            <p:nvPr/>
          </p:nvSpPr>
          <p:spPr bwMode="auto">
            <a:xfrm>
              <a:off x="2082" y="1947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2</a:t>
              </a:r>
            </a:p>
          </p:txBody>
        </p:sp>
        <p:cxnSp>
          <p:nvCxnSpPr>
            <p:cNvPr id="27830" name="AutoShape 217"/>
            <p:cNvCxnSpPr>
              <a:cxnSpLocks noChangeShapeType="1"/>
              <a:stCxn id="27811" idx="4"/>
              <a:endCxn id="27814" idx="7"/>
            </p:cNvCxnSpPr>
            <p:nvPr/>
          </p:nvCxnSpPr>
          <p:spPr bwMode="auto">
            <a:xfrm flipH="1">
              <a:off x="2403" y="2010"/>
              <a:ext cx="506" cy="7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7831" name="Text Box 218"/>
            <p:cNvSpPr txBox="1">
              <a:spLocks noChangeArrowheads="1"/>
            </p:cNvSpPr>
            <p:nvPr/>
          </p:nvSpPr>
          <p:spPr bwMode="auto">
            <a:xfrm>
              <a:off x="2850" y="2449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B</a:t>
              </a:r>
            </a:p>
          </p:txBody>
        </p:sp>
        <p:sp>
          <p:nvSpPr>
            <p:cNvPr id="27832" name="Text Box 219"/>
            <p:cNvSpPr txBox="1">
              <a:spLocks noChangeArrowheads="1"/>
            </p:cNvSpPr>
            <p:nvPr/>
          </p:nvSpPr>
          <p:spPr bwMode="auto">
            <a:xfrm>
              <a:off x="2482" y="3070"/>
              <a:ext cx="17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D</a:t>
              </a:r>
            </a:p>
          </p:txBody>
        </p:sp>
        <p:sp>
          <p:nvSpPr>
            <p:cNvPr id="27833" name="Text Box 220"/>
            <p:cNvSpPr txBox="1">
              <a:spLocks noChangeArrowheads="1"/>
            </p:cNvSpPr>
            <p:nvPr/>
          </p:nvSpPr>
          <p:spPr bwMode="auto">
            <a:xfrm>
              <a:off x="3159" y="3051"/>
              <a:ext cx="165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F</a:t>
              </a:r>
            </a:p>
          </p:txBody>
        </p:sp>
        <p:sp>
          <p:nvSpPr>
            <p:cNvPr id="27834" name="Text Box 221"/>
            <p:cNvSpPr txBox="1">
              <a:spLocks noChangeArrowheads="1"/>
            </p:cNvSpPr>
            <p:nvPr/>
          </p:nvSpPr>
          <p:spPr bwMode="auto">
            <a:xfrm>
              <a:off x="2488" y="1929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7835" name="Text Box 222"/>
            <p:cNvSpPr txBox="1">
              <a:spLocks noChangeArrowheads="1"/>
            </p:cNvSpPr>
            <p:nvPr/>
          </p:nvSpPr>
          <p:spPr bwMode="auto">
            <a:xfrm>
              <a:off x="2416" y="2465"/>
              <a:ext cx="1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7836" name="Text Box 223"/>
            <p:cNvSpPr txBox="1">
              <a:spLocks noChangeArrowheads="1"/>
            </p:cNvSpPr>
            <p:nvPr/>
          </p:nvSpPr>
          <p:spPr bwMode="auto">
            <a:xfrm>
              <a:off x="3154" y="1919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27837" name="Text Box 224"/>
            <p:cNvSpPr txBox="1">
              <a:spLocks noChangeArrowheads="1"/>
            </p:cNvSpPr>
            <p:nvPr/>
          </p:nvSpPr>
          <p:spPr bwMode="auto">
            <a:xfrm>
              <a:off x="3490" y="2490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C</a:t>
              </a:r>
            </a:p>
          </p:txBody>
        </p:sp>
        <p:sp>
          <p:nvSpPr>
            <p:cNvPr id="27838" name="Text Box 225"/>
            <p:cNvSpPr txBox="1">
              <a:spLocks noChangeArrowheads="1"/>
            </p:cNvSpPr>
            <p:nvPr/>
          </p:nvSpPr>
          <p:spPr bwMode="auto">
            <a:xfrm>
              <a:off x="2702" y="1578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1</a:t>
              </a:r>
            </a:p>
          </p:txBody>
        </p:sp>
      </p:grpSp>
      <p:graphicFrame>
        <p:nvGraphicFramePr>
          <p:cNvPr id="156680" name="Object 2"/>
          <p:cNvGraphicFramePr>
            <a:graphicFrameLocks noChangeAspect="1"/>
          </p:cNvGraphicFramePr>
          <p:nvPr/>
        </p:nvGraphicFramePr>
        <p:xfrm>
          <a:off x="3886200" y="1295400"/>
          <a:ext cx="274638" cy="331788"/>
        </p:xfrm>
        <a:graphic>
          <a:graphicData uri="http://schemas.openxmlformats.org/presentationml/2006/ole">
            <p:oleObj spid="_x0000_s156680" name="Equation" r:id="rId9" imgW="1774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9408" y="241300"/>
            <a:ext cx="8145462" cy="762000"/>
          </a:xfrm>
        </p:spPr>
        <p:txBody>
          <a:bodyPr/>
          <a:lstStyle/>
          <a:p>
            <a:r>
              <a:rPr lang="en-US" sz="3200" dirty="0" smtClean="0"/>
              <a:t>IBP </a:t>
            </a:r>
            <a:r>
              <a:rPr lang="en-US" sz="3200" dirty="0"/>
              <a:t>– </a:t>
            </a:r>
            <a:r>
              <a:rPr lang="en-US" sz="3200" dirty="0" smtClean="0"/>
              <a:t>Inference Power </a:t>
            </a:r>
            <a:r>
              <a:rPr lang="en-US" sz="3200" dirty="0"/>
              <a:t>for </a:t>
            </a:r>
            <a:r>
              <a:rPr lang="en-US" sz="3200" dirty="0" smtClean="0"/>
              <a:t>Zero Beliefs</a:t>
            </a:r>
            <a:endParaRPr lang="en-US" sz="3200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6225" y="1295400"/>
            <a:ext cx="8867775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Theorem:</a:t>
            </a:r>
            <a:r>
              <a:rPr lang="en-US" sz="2800" b="1" dirty="0"/>
              <a:t>  	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/>
              <a:t>	</a:t>
            </a:r>
            <a:r>
              <a:rPr lang="en-US" sz="1800" dirty="0" smtClean="0"/>
              <a:t>Iterative BP performs arc-consistency </a:t>
            </a:r>
            <a:r>
              <a:rPr lang="en-US" sz="1800" dirty="0"/>
              <a:t>on </a:t>
            </a:r>
            <a:r>
              <a:rPr lang="en-US" sz="1800" dirty="0" smtClean="0"/>
              <a:t>the flat network.</a:t>
            </a:r>
            <a:r>
              <a:rPr lang="en-US" sz="1800" b="1" dirty="0" smtClean="0"/>
              <a:t> 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1800" b="1" dirty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Soundness</a:t>
            </a:r>
            <a:r>
              <a:rPr lang="en-US" sz="2400" b="1" dirty="0"/>
              <a:t>:  </a:t>
            </a:r>
            <a:r>
              <a:rPr lang="en-US" b="1" dirty="0"/>
              <a:t>	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Inference </a:t>
            </a:r>
            <a:r>
              <a:rPr lang="en-US" sz="1800" dirty="0"/>
              <a:t>of zero beliefs by </a:t>
            </a:r>
            <a:r>
              <a:rPr lang="en-US" sz="1800" dirty="0" smtClean="0"/>
              <a:t>IBP converges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All </a:t>
            </a:r>
            <a:r>
              <a:rPr lang="en-US" sz="1800" dirty="0"/>
              <a:t>the inferred zero beliefs are </a:t>
            </a:r>
            <a:r>
              <a:rPr lang="en-US" sz="1800" dirty="0" smtClean="0"/>
              <a:t>correct</a:t>
            </a:r>
          </a:p>
          <a:p>
            <a:pPr lvl="1">
              <a:lnSpc>
                <a:spcPct val="90000"/>
              </a:lnSpc>
            </a:pPr>
            <a:endParaRPr lang="en-US" sz="18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/>
              <a:t>Incompleteness</a:t>
            </a:r>
            <a:r>
              <a:rPr lang="en-US" sz="2400" b="1" dirty="0"/>
              <a:t>:  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Iterative </a:t>
            </a:r>
            <a:r>
              <a:rPr lang="en-US" sz="1800" dirty="0"/>
              <a:t>BP </a:t>
            </a:r>
            <a:r>
              <a:rPr lang="en-US" sz="1800" dirty="0" smtClean="0"/>
              <a:t>is as weak and as strong as arc-consistency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rgbClr val="FF0000"/>
                </a:solidFill>
              </a:rPr>
              <a:t>Continuity Hypothesis: </a:t>
            </a:r>
            <a:r>
              <a:rPr lang="en-US" sz="2200" dirty="0" smtClean="0">
                <a:solidFill>
                  <a:srgbClr val="FF0000"/>
                </a:solidFill>
              </a:rPr>
              <a:t>IBP is sound for zero -</a:t>
            </a:r>
            <a:r>
              <a:rPr lang="en-US" sz="2200" dirty="0" smtClean="0">
                <a:solidFill>
                  <a:srgbClr val="FF0000"/>
                </a:solidFill>
                <a:sym typeface="Wingdings" pitchFamily="2" charset="2"/>
              </a:rPr>
              <a:t> IBP </a:t>
            </a:r>
            <a:r>
              <a:rPr lang="en-US" sz="2200" dirty="0" smtClean="0">
                <a:solidFill>
                  <a:srgbClr val="FF0000"/>
                </a:solidFill>
              </a:rPr>
              <a:t>is accurate for extreme beliefs?  Tested empirically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55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946900" y="3424238"/>
            <a:ext cx="2074863" cy="1219200"/>
          </a:xfrm>
        </p:spPr>
        <p:txBody>
          <a:bodyPr/>
          <a:lstStyle/>
          <a:p>
            <a:r>
              <a:rPr lang="en-US" sz="2000" dirty="0"/>
              <a:t>Algorithms:</a:t>
            </a:r>
          </a:p>
          <a:p>
            <a:pPr lvl="1"/>
            <a:r>
              <a:rPr lang="en-US" sz="2000" dirty="0"/>
              <a:t>IBP</a:t>
            </a:r>
          </a:p>
          <a:p>
            <a:pPr lvl="1"/>
            <a:r>
              <a:rPr lang="en-US" sz="2000" dirty="0"/>
              <a:t>IJGP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062413" y="3422650"/>
            <a:ext cx="309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/>
              <a:t>Measures: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000"/>
              <a:t>Exact/IJGP histogram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000"/>
              <a:t>Recall absolute error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000"/>
              <a:t>Precision absolute error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96913" y="3444875"/>
            <a:ext cx="3289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/>
              <a:t>Network types: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000"/>
              <a:t>Coding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000"/>
              <a:t>Linkage analysis*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000"/>
              <a:t>Grids*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000"/>
              <a:t>Two-layer noisy-OR*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000"/>
              <a:t>CPCS54, CPCS360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endParaRPr lang="en-US" sz="200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941388" y="1570038"/>
            <a:ext cx="764222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/>
              <a:t>We investigated empirically if the results for zero beliefs extend to ε-small beliefs (ε &gt; 0)</a:t>
            </a:r>
          </a:p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46075" y="6324600"/>
            <a:ext cx="422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* Instances from the UAI08 competition</a:t>
            </a:r>
          </a:p>
        </p:txBody>
      </p:sp>
      <p:sp>
        <p:nvSpPr>
          <p:cNvPr id="26632" name="AutoShape 8"/>
          <p:cNvSpPr>
            <a:spLocks/>
          </p:cNvSpPr>
          <p:nvPr/>
        </p:nvSpPr>
        <p:spPr bwMode="auto">
          <a:xfrm>
            <a:off x="1014413" y="3913188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AutoShape 9"/>
          <p:cNvSpPr>
            <a:spLocks/>
          </p:cNvSpPr>
          <p:nvPr/>
        </p:nvSpPr>
        <p:spPr bwMode="auto">
          <a:xfrm>
            <a:off x="1014413" y="4979988"/>
            <a:ext cx="152400" cy="533400"/>
          </a:xfrm>
          <a:prstGeom prst="lef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 rot="16200000">
            <a:off x="-837406" y="4472781"/>
            <a:ext cx="211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Have determinism?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38150" y="4221163"/>
            <a:ext cx="623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81013" y="5056188"/>
            <a:ext cx="53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hlink"/>
                </a:solidFill>
              </a:rPr>
              <a:t>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93037" cy="762000"/>
          </a:xfrm>
        </p:spPr>
        <p:txBody>
          <a:bodyPr/>
          <a:lstStyle/>
          <a:p>
            <a:r>
              <a:rPr lang="es-ES" sz="3600" dirty="0" smtClean="0"/>
              <a:t>Networks </a:t>
            </a:r>
            <a:r>
              <a:rPr lang="es-ES" sz="3600" dirty="0" err="1"/>
              <a:t>with</a:t>
            </a:r>
            <a:r>
              <a:rPr lang="es-ES" sz="3600" dirty="0"/>
              <a:t> </a:t>
            </a:r>
            <a:r>
              <a:rPr lang="es-ES" sz="3600" dirty="0" err="1" smtClean="0"/>
              <a:t>Determinism</a:t>
            </a:r>
            <a:r>
              <a:rPr lang="es-ES" sz="3600" dirty="0"/>
              <a:t>: </a:t>
            </a:r>
            <a:r>
              <a:rPr lang="es-ES" sz="3600" dirty="0" err="1" smtClean="0"/>
              <a:t>Coding</a:t>
            </a:r>
            <a:endParaRPr lang="es-ES" sz="3600" dirty="0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/>
          <a:srcRect l="8858" t="35428" r="8858" b="18895"/>
          <a:stretch>
            <a:fillRect/>
          </a:stretch>
        </p:blipFill>
        <p:spPr bwMode="auto">
          <a:xfrm>
            <a:off x="0" y="1862138"/>
            <a:ext cx="91344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171700" y="5410200"/>
            <a:ext cx="4800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N=200, 1000 instances, w*=15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Nets</a:t>
            </a:r>
            <a:r>
              <a:rPr lang="es-ES" dirty="0"/>
              <a:t> w/o </a:t>
            </a:r>
            <a:r>
              <a:rPr lang="es-ES" dirty="0" err="1" smtClean="0"/>
              <a:t>Determinism</a:t>
            </a:r>
            <a:r>
              <a:rPr lang="es-ES" dirty="0"/>
              <a:t>: bn2o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 cstate="print"/>
          <a:srcRect l="26572" t="12518" r="17714" b="6613"/>
          <a:stretch>
            <a:fillRect/>
          </a:stretch>
        </p:blipFill>
        <p:spPr bwMode="auto">
          <a:xfrm>
            <a:off x="1524000" y="1192213"/>
            <a:ext cx="6248400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197475" y="1435100"/>
            <a:ext cx="704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b="1">
                <a:latin typeface="Arial" charset="0"/>
              </a:rPr>
              <a:t>w* = 24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5203825" y="3132138"/>
            <a:ext cx="704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b="1">
                <a:latin typeface="Arial" charset="0"/>
              </a:rPr>
              <a:t>w* = 27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5203825" y="4862513"/>
            <a:ext cx="704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b="1">
                <a:latin typeface="Arial" charset="0"/>
              </a:rPr>
              <a:t>w* = 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Distributed Belief Propagation</a:t>
            </a:r>
            <a:endParaRPr lang="en-US" sz="3600" dirty="0"/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3" cstate="print"/>
          <a:srcRect l="10957" t="8175" r="13383" b="68498"/>
          <a:stretch>
            <a:fillRect/>
          </a:stretch>
        </p:blipFill>
        <p:spPr bwMode="auto">
          <a:xfrm>
            <a:off x="1828800" y="1219200"/>
            <a:ext cx="5105400" cy="12054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4" name="Picture 8" descr="pedigree1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7513" y="1309688"/>
            <a:ext cx="4448175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7" name="Picture 21" descr="pedigree37-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0213" y="3881438"/>
            <a:ext cx="4322762" cy="3025775"/>
          </a:xfrm>
          <a:prstGeom prst="rect">
            <a:avLst/>
          </a:prstGeom>
          <a:noFill/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41300"/>
            <a:ext cx="7993062" cy="762000"/>
          </a:xfrm>
        </p:spPr>
        <p:txBody>
          <a:bodyPr/>
          <a:lstStyle/>
          <a:p>
            <a:r>
              <a:rPr lang="es-ES" sz="3600" dirty="0" err="1"/>
              <a:t>Nets</a:t>
            </a:r>
            <a:r>
              <a:rPr lang="es-ES" sz="3600" dirty="0"/>
              <a:t> </a:t>
            </a:r>
            <a:r>
              <a:rPr lang="es-ES" sz="3600" dirty="0" err="1"/>
              <a:t>with</a:t>
            </a:r>
            <a:r>
              <a:rPr lang="es-ES" sz="3600" dirty="0"/>
              <a:t> </a:t>
            </a:r>
            <a:r>
              <a:rPr lang="es-ES" sz="3600" dirty="0" err="1" smtClean="0"/>
              <a:t>Determinism</a:t>
            </a:r>
            <a:r>
              <a:rPr lang="es-ES" sz="3600" dirty="0"/>
              <a:t>: </a:t>
            </a:r>
            <a:r>
              <a:rPr lang="es-ES" sz="3600" dirty="0" err="1" smtClean="0"/>
              <a:t>Linkage</a:t>
            </a:r>
            <a:endParaRPr lang="es-ES" sz="3600" dirty="0"/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 rot="16200000">
            <a:off x="-388143" y="2537619"/>
            <a:ext cx="1871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" sz="1400" b="1">
                <a:latin typeface="Arial" charset="0"/>
              </a:rPr>
              <a:t>Percentage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 rot="16200000">
            <a:off x="7675563" y="2533650"/>
            <a:ext cx="1873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" sz="1400" b="1">
                <a:latin typeface="Arial" charset="0"/>
              </a:rPr>
              <a:t>Absolute Error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611188" y="1481138"/>
            <a:ext cx="763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" sz="1400" b="1">
                <a:latin typeface="Arial" charset="0"/>
              </a:rPr>
              <a:t>pedigree1, w* = 21</a:t>
            </a:r>
          </a:p>
        </p:txBody>
      </p:sp>
      <p:pic>
        <p:nvPicPr>
          <p:cNvPr id="86023" name="Picture 7" descr="pedigree1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414463"/>
            <a:ext cx="4113213" cy="2879725"/>
          </a:xfrm>
          <a:prstGeom prst="rect">
            <a:avLst/>
          </a:prstGeom>
          <a:noFill/>
        </p:spPr>
      </p:pic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561975" y="1206500"/>
            <a:ext cx="7704138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s-ES" sz="1400" b="1">
                <a:latin typeface="Arial" charset="0"/>
              </a:rPr>
              <a:t>Exact Histogram        IJGP Histogram         Recall Abs. Error         Precision Abs. Error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2455863" y="1296988"/>
            <a:ext cx="287337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630238" y="1296988"/>
            <a:ext cx="287337" cy="144462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94413" y="1339850"/>
            <a:ext cx="287337" cy="80963"/>
            <a:chOff x="2835" y="2632"/>
            <a:chExt cx="226" cy="45"/>
          </a:xfrm>
        </p:grpSpPr>
        <p:sp>
          <p:nvSpPr>
            <p:cNvPr id="86029" name="Line 13"/>
            <p:cNvSpPr>
              <a:spLocks noChangeShapeType="1"/>
            </p:cNvSpPr>
            <p:nvPr/>
          </p:nvSpPr>
          <p:spPr bwMode="auto">
            <a:xfrm>
              <a:off x="2835" y="2659"/>
              <a:ext cx="2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30" name="Oval 14"/>
            <p:cNvSpPr>
              <a:spLocks noChangeArrowheads="1"/>
            </p:cNvSpPr>
            <p:nvPr/>
          </p:nvSpPr>
          <p:spPr bwMode="auto">
            <a:xfrm>
              <a:off x="2925" y="2632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31" name="Line 15"/>
          <p:cNvSpPr>
            <a:spLocks noChangeShapeType="1"/>
          </p:cNvSpPr>
          <p:nvPr/>
        </p:nvSpPr>
        <p:spPr bwMode="auto">
          <a:xfrm>
            <a:off x="4165600" y="1371600"/>
            <a:ext cx="334963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32" name="AutoShape 16"/>
          <p:cNvSpPr>
            <a:spLocks noChangeArrowheads="1"/>
          </p:cNvSpPr>
          <p:nvPr/>
        </p:nvSpPr>
        <p:spPr bwMode="auto">
          <a:xfrm>
            <a:off x="4271963" y="1295400"/>
            <a:ext cx="134937" cy="125413"/>
          </a:xfrm>
          <a:prstGeom prst="triangle">
            <a:avLst>
              <a:gd name="adj" fmla="val 50000"/>
            </a:avLst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 rot="16200000">
            <a:off x="-388143" y="5071269"/>
            <a:ext cx="1871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" sz="1400" b="1">
                <a:latin typeface="Arial" charset="0"/>
              </a:rPr>
              <a:t>Percentage</a:t>
            </a: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 rot="16200000">
            <a:off x="7675563" y="5067300"/>
            <a:ext cx="1873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" sz="1400" b="1">
                <a:latin typeface="Arial" charset="0"/>
              </a:rPr>
              <a:t>Absolute Error</a:t>
            </a:r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381000" y="3992563"/>
            <a:ext cx="763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" sz="1400" b="1">
                <a:latin typeface="Arial" charset="0"/>
              </a:rPr>
              <a:t>pedigree37, w* = 30</a:t>
            </a:r>
          </a:p>
        </p:txBody>
      </p:sp>
      <p:pic>
        <p:nvPicPr>
          <p:cNvPr id="86036" name="Picture 20" descr="pedigree37-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3944938"/>
            <a:ext cx="4113213" cy="2879725"/>
          </a:xfrm>
          <a:prstGeom prst="rect">
            <a:avLst/>
          </a:prstGeom>
          <a:noFill/>
        </p:spPr>
      </p:pic>
      <p:sp>
        <p:nvSpPr>
          <p:cNvPr id="86038" name="Text Box 22"/>
          <p:cNvSpPr txBox="1">
            <a:spLocks noChangeArrowheads="1"/>
          </p:cNvSpPr>
          <p:nvPr/>
        </p:nvSpPr>
        <p:spPr bwMode="auto">
          <a:xfrm>
            <a:off x="2209800" y="6570663"/>
            <a:ext cx="1131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400" b="1">
                <a:latin typeface="Arial" charset="0"/>
              </a:rPr>
              <a:t>i-bound = 3</a:t>
            </a:r>
          </a:p>
        </p:txBody>
      </p:sp>
      <p:sp>
        <p:nvSpPr>
          <p:cNvPr id="86039" name="Text Box 23"/>
          <p:cNvSpPr txBox="1">
            <a:spLocks noChangeArrowheads="1"/>
          </p:cNvSpPr>
          <p:nvPr/>
        </p:nvSpPr>
        <p:spPr bwMode="auto">
          <a:xfrm>
            <a:off x="5661025" y="6570663"/>
            <a:ext cx="1131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1400" b="1">
                <a:latin typeface="Arial" charset="0"/>
              </a:rPr>
              <a:t>i-bound =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Nets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 smtClean="0"/>
              <a:t>Determinism</a:t>
            </a:r>
            <a:r>
              <a:rPr lang="es-ES" dirty="0"/>
              <a:t>: </a:t>
            </a:r>
            <a:r>
              <a:rPr lang="es-ES" dirty="0" err="1" smtClean="0"/>
              <a:t>Grids</a:t>
            </a:r>
            <a:endParaRPr lang="es-ES" dirty="0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 l="11809" t="11337" r="10333" b="6613"/>
          <a:stretch>
            <a:fillRect/>
          </a:stretch>
        </p:blipFill>
        <p:spPr bwMode="auto">
          <a:xfrm>
            <a:off x="449263" y="1258888"/>
            <a:ext cx="8466137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697038" y="1566863"/>
            <a:ext cx="2443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solidFill>
                  <a:srgbClr val="777777"/>
                </a:solidFill>
                <a:latin typeface="Arial" charset="0"/>
              </a:rPr>
              <a:t>(size, % determinism) =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4872038" y="1568450"/>
            <a:ext cx="995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latin typeface="Arial" charset="0"/>
              </a:rPr>
              <a:t>, w* = 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Nets</a:t>
            </a:r>
            <a:r>
              <a:rPr lang="es-ES" dirty="0"/>
              <a:t> w/o </a:t>
            </a:r>
            <a:r>
              <a:rPr lang="es-ES" dirty="0" err="1" smtClean="0"/>
              <a:t>Determinism</a:t>
            </a:r>
            <a:r>
              <a:rPr lang="es-ES" dirty="0"/>
              <a:t>: </a:t>
            </a:r>
            <a:r>
              <a:rPr lang="es-ES" dirty="0" err="1" smtClean="0"/>
              <a:t>cpcs</a:t>
            </a:r>
            <a:endParaRPr lang="es-ES" dirty="0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print"/>
          <a:srcRect l="10924" t="25981" r="7086" b="30704"/>
          <a:stretch>
            <a:fillRect/>
          </a:stretch>
        </p:blipFill>
        <p:spPr bwMode="auto">
          <a:xfrm>
            <a:off x="0" y="2133600"/>
            <a:ext cx="91186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228600" y="5562600"/>
            <a:ext cx="8686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  <a:cs typeface="Times New Roman" pitchFamily="18" charset="0"/>
              </a:rPr>
              <a:t>CPCS360: 5 instances, w*=20     	CPCS54: 100 instances, w*=15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Cutset</a:t>
            </a:r>
            <a:r>
              <a:rPr lang="en-US" sz="2800" dirty="0" smtClean="0"/>
              <a:t> Phenomena &amp; irrelevant nodes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52800" y="1524000"/>
            <a:ext cx="5257800" cy="4495800"/>
          </a:xfrm>
        </p:spPr>
        <p:txBody>
          <a:bodyPr/>
          <a:lstStyle/>
          <a:p>
            <a:r>
              <a:rPr lang="en-US" sz="2800" b="1" dirty="0" smtClean="0"/>
              <a:t>Observed variables</a:t>
            </a:r>
            <a:r>
              <a:rPr lang="en-US" sz="2800" dirty="0" smtClean="0"/>
              <a:t> break the flow of inference 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IBP is exact when evidence variables form a cycle-</a:t>
            </a:r>
            <a:r>
              <a:rPr lang="en-US" sz="2000" b="1" dirty="0" err="1" smtClean="0">
                <a:solidFill>
                  <a:srgbClr val="FF0000"/>
                </a:solidFill>
              </a:rPr>
              <a:t>cutset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/>
              <a:t>Unobserved variables</a:t>
            </a:r>
            <a:r>
              <a:rPr lang="en-US" sz="2800" dirty="0" smtClean="0"/>
              <a:t> without observed descendents send zero-information to the parent variables – it is irrelevant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In a network without evidence, IBP converges in one iteration top-down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371600" y="22860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066800" y="1828800"/>
            <a:ext cx="457200" cy="457200"/>
          </a:xfrm>
          <a:prstGeom prst="line">
            <a:avLst/>
          </a:prstGeom>
          <a:noFill/>
          <a:ln w="12700">
            <a:solidFill>
              <a:srgbClr val="1C1C1C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600200" y="1752600"/>
            <a:ext cx="0" cy="533400"/>
          </a:xfrm>
          <a:prstGeom prst="line">
            <a:avLst/>
          </a:prstGeom>
          <a:noFill/>
          <a:ln w="12700">
            <a:solidFill>
              <a:srgbClr val="1C1C1C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676400" y="1828800"/>
            <a:ext cx="457200" cy="457200"/>
          </a:xfrm>
          <a:prstGeom prst="line">
            <a:avLst/>
          </a:prstGeom>
          <a:noFill/>
          <a:ln w="12700">
            <a:solidFill>
              <a:srgbClr val="1C1C1C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1066800" y="2743200"/>
            <a:ext cx="457200" cy="457200"/>
          </a:xfrm>
          <a:prstGeom prst="line">
            <a:avLst/>
          </a:prstGeom>
          <a:noFill/>
          <a:ln w="12700">
            <a:solidFill>
              <a:srgbClr val="002060"/>
            </a:solidFill>
            <a:miter lim="800000"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1600200" y="2743200"/>
            <a:ext cx="0" cy="609600"/>
          </a:xfrm>
          <a:prstGeom prst="line">
            <a:avLst/>
          </a:prstGeom>
          <a:noFill/>
          <a:ln w="12700">
            <a:solidFill>
              <a:srgbClr val="002060"/>
            </a:solidFill>
            <a:miter lim="800000"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 flipV="1">
            <a:off x="1676400" y="2743200"/>
            <a:ext cx="457200" cy="457200"/>
          </a:xfrm>
          <a:prstGeom prst="line">
            <a:avLst/>
          </a:prstGeom>
          <a:noFill/>
          <a:ln w="12700">
            <a:solidFill>
              <a:srgbClr val="002060"/>
            </a:solidFill>
            <a:miter lim="800000"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4" name="Oval 5"/>
          <p:cNvSpPr>
            <a:spLocks noChangeArrowheads="1"/>
          </p:cNvSpPr>
          <p:nvPr/>
        </p:nvSpPr>
        <p:spPr bwMode="auto">
          <a:xfrm>
            <a:off x="1371600" y="5105400"/>
            <a:ext cx="457200" cy="457200"/>
          </a:xfrm>
          <a:prstGeom prst="ellipse">
            <a:avLst/>
          </a:prstGeom>
          <a:solidFill>
            <a:srgbClr val="99D8FF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1600200" y="4572000"/>
            <a:ext cx="0" cy="533400"/>
          </a:xfrm>
          <a:prstGeom prst="line">
            <a:avLst/>
          </a:prstGeom>
          <a:noFill/>
          <a:ln w="12700">
            <a:solidFill>
              <a:srgbClr val="1C1C1C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1371600" y="4114800"/>
            <a:ext cx="457200" cy="457200"/>
          </a:xfrm>
          <a:prstGeom prst="ellipse">
            <a:avLst/>
          </a:prstGeom>
          <a:solidFill>
            <a:srgbClr val="99D8FF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3" name="Down Arrow 52"/>
          <p:cNvSpPr/>
          <p:nvPr/>
        </p:nvSpPr>
        <p:spPr bwMode="auto">
          <a:xfrm>
            <a:off x="914400" y="4191000"/>
            <a:ext cx="304800" cy="1295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54" name="Up Arrow 53"/>
          <p:cNvSpPr/>
          <p:nvPr/>
        </p:nvSpPr>
        <p:spPr bwMode="auto">
          <a:xfrm>
            <a:off x="2057400" y="4800600"/>
            <a:ext cx="304800" cy="6858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57" name="Multiply 56"/>
          <p:cNvSpPr/>
          <p:nvPr/>
        </p:nvSpPr>
        <p:spPr bwMode="auto">
          <a:xfrm>
            <a:off x="1752600" y="4343400"/>
            <a:ext cx="914400" cy="4572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58" name="Curved Up Arrow 57"/>
          <p:cNvSpPr/>
          <p:nvPr/>
        </p:nvSpPr>
        <p:spPr bwMode="auto">
          <a:xfrm>
            <a:off x="1143000" y="1524000"/>
            <a:ext cx="914400" cy="457200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60" name="Curved Down Arrow 59"/>
          <p:cNvSpPr/>
          <p:nvPr/>
        </p:nvSpPr>
        <p:spPr bwMode="auto">
          <a:xfrm>
            <a:off x="1143000" y="3048000"/>
            <a:ext cx="990600" cy="4572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Nodes with extreme support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12192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Observed variables with </a:t>
            </a:r>
            <a:r>
              <a:rPr lang="en-US" sz="2400" dirty="0" err="1" smtClean="0"/>
              <a:t>xtreme</a:t>
            </a:r>
            <a:r>
              <a:rPr lang="en-US" sz="2400" dirty="0" smtClean="0"/>
              <a:t> priors or </a:t>
            </a:r>
            <a:r>
              <a:rPr lang="en-US" sz="2400" dirty="0" err="1" smtClean="0"/>
              <a:t>xtreme</a:t>
            </a:r>
            <a:r>
              <a:rPr lang="en-US" sz="2400" dirty="0" smtClean="0"/>
              <a:t> support can nearly-cut information flow:</a:t>
            </a:r>
            <a:endParaRPr lang="en-US" sz="1800" dirty="0" smtClean="0"/>
          </a:p>
        </p:txBody>
      </p:sp>
      <p:graphicFrame>
        <p:nvGraphicFramePr>
          <p:cNvPr id="179202" name="Object 2"/>
          <p:cNvGraphicFramePr>
            <a:graphicFrameLocks noChangeAspect="1"/>
          </p:cNvGraphicFramePr>
          <p:nvPr/>
        </p:nvGraphicFramePr>
        <p:xfrm>
          <a:off x="3352800" y="2209800"/>
          <a:ext cx="5638800" cy="4016375"/>
        </p:xfrm>
        <a:graphic>
          <a:graphicData uri="http://schemas.openxmlformats.org/presentationml/2006/ole">
            <p:oleObj spid="_x0000_s259074" name="Worksheet" r:id="rId4" imgW="5006160" imgH="3566160" progId="Excel.Sheet.8">
              <p:embed/>
            </p:oleObj>
          </a:graphicData>
        </a:graphic>
      </p:graphicFrame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1524000" y="4495800"/>
            <a:ext cx="533400" cy="533400"/>
          </a:xfrm>
          <a:prstGeom prst="ellipse">
            <a:avLst/>
          </a:prstGeom>
          <a:solidFill>
            <a:srgbClr val="99D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Verdana" pitchFamily="34" charset="0"/>
              </a:rPr>
              <a:t>D</a:t>
            </a: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838200" y="3048000"/>
            <a:ext cx="533400" cy="533400"/>
          </a:xfrm>
          <a:prstGeom prst="ellipse">
            <a:avLst/>
          </a:prstGeom>
          <a:solidFill>
            <a:srgbClr val="99D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Verdana" pitchFamily="34" charset="0"/>
              </a:rPr>
              <a:t>B</a:t>
            </a:r>
            <a:r>
              <a:rPr lang="en-US" sz="1800" baseline="-25000">
                <a:latin typeface="Verdana" pitchFamily="34" charset="0"/>
              </a:rPr>
              <a:t>1</a:t>
            </a: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>
            <a:off x="1219200" y="2743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1905000" y="2667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5146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>
            <a:off x="10668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1066800" y="4343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H="1">
            <a:off x="2057400" y="4267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>
            <a:off x="1828800" y="502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" name="Oval 21"/>
          <p:cNvSpPr>
            <a:spLocks noChangeArrowheads="1"/>
          </p:cNvSpPr>
          <p:nvPr/>
        </p:nvSpPr>
        <p:spPr bwMode="auto">
          <a:xfrm>
            <a:off x="1524000" y="54102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Verdana" pitchFamily="34" charset="0"/>
              </a:rPr>
              <a:t>E</a:t>
            </a:r>
            <a:r>
              <a:rPr lang="en-US" sz="1800" baseline="-25000">
                <a:latin typeface="Verdana" pitchFamily="34" charset="0"/>
              </a:rPr>
              <a:t>D</a:t>
            </a: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1524000" y="2514600"/>
            <a:ext cx="533400" cy="533400"/>
          </a:xfrm>
          <a:prstGeom prst="ellipse">
            <a:avLst/>
          </a:prstGeom>
          <a:solidFill>
            <a:srgbClr val="99D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Verdana" pitchFamily="34" charset="0"/>
              </a:rPr>
              <a:t>A</a:t>
            </a:r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838200" y="3962400"/>
            <a:ext cx="533400" cy="533400"/>
          </a:xfrm>
          <a:prstGeom prst="ellipse">
            <a:avLst/>
          </a:prstGeom>
          <a:solidFill>
            <a:srgbClr val="99D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Verdana" pitchFamily="34" charset="0"/>
              </a:rPr>
              <a:t>B</a:t>
            </a:r>
            <a:r>
              <a:rPr lang="en-US" sz="1800" baseline="-25000">
                <a:latin typeface="Verdana" pitchFamily="34" charset="0"/>
              </a:rPr>
              <a:t>2</a:t>
            </a:r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H="1">
            <a:off x="762000" y="4495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381000" y="47244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Verdana" pitchFamily="34" charset="0"/>
              </a:rPr>
              <a:t>E</a:t>
            </a:r>
            <a:r>
              <a:rPr lang="en-US" sz="1800" baseline="-25000">
                <a:latin typeface="Verdana" pitchFamily="34" charset="0"/>
              </a:rPr>
              <a:t>B</a:t>
            </a:r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2590800" y="4419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" name="Oval 25"/>
          <p:cNvSpPr>
            <a:spLocks noChangeArrowheads="1"/>
          </p:cNvSpPr>
          <p:nvPr/>
        </p:nvSpPr>
        <p:spPr bwMode="auto">
          <a:xfrm>
            <a:off x="2590800" y="46482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Verdana" pitchFamily="34" charset="0"/>
              </a:rPr>
              <a:t>E</a:t>
            </a:r>
            <a:r>
              <a:rPr lang="en-US" sz="1800" baseline="-25000">
                <a:latin typeface="Verdana" pitchFamily="34" charset="0"/>
              </a:rPr>
              <a:t>C</a:t>
            </a:r>
          </a:p>
        </p:txBody>
      </p:sp>
      <p:sp>
        <p:nvSpPr>
          <p:cNvPr id="36" name="Line 26"/>
          <p:cNvSpPr>
            <a:spLocks noChangeShapeType="1"/>
          </p:cNvSpPr>
          <p:nvPr/>
        </p:nvSpPr>
        <p:spPr bwMode="auto">
          <a:xfrm flipH="1">
            <a:off x="685800" y="3505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7" name="Oval 27"/>
          <p:cNvSpPr>
            <a:spLocks noChangeArrowheads="1"/>
          </p:cNvSpPr>
          <p:nvPr/>
        </p:nvSpPr>
        <p:spPr bwMode="auto">
          <a:xfrm>
            <a:off x="304800" y="37338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 dirty="0">
                <a:latin typeface="Verdana" pitchFamily="34" charset="0"/>
              </a:rPr>
              <a:t>E</a:t>
            </a:r>
            <a:r>
              <a:rPr lang="en-US" sz="1800" baseline="-25000" dirty="0">
                <a:latin typeface="Verdana" pitchFamily="34" charset="0"/>
              </a:rPr>
              <a:t>B</a:t>
            </a:r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2743200" y="37338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Verdana" pitchFamily="34" charset="0"/>
              </a:rPr>
              <a:t>E</a:t>
            </a:r>
            <a:r>
              <a:rPr lang="en-US" sz="1800" baseline="-25000">
                <a:latin typeface="Verdana" pitchFamily="34" charset="0"/>
              </a:rPr>
              <a:t>C</a:t>
            </a:r>
          </a:p>
        </p:txBody>
      </p:sp>
      <p:sp>
        <p:nvSpPr>
          <p:cNvPr id="39" name="Line 29"/>
          <p:cNvSpPr>
            <a:spLocks noChangeShapeType="1"/>
          </p:cNvSpPr>
          <p:nvPr/>
        </p:nvSpPr>
        <p:spPr bwMode="auto">
          <a:xfrm>
            <a:off x="2667000" y="3429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2209800" y="3048000"/>
            <a:ext cx="533400" cy="533400"/>
          </a:xfrm>
          <a:prstGeom prst="ellipse">
            <a:avLst/>
          </a:prstGeom>
          <a:solidFill>
            <a:srgbClr val="99D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Verdana" pitchFamily="34" charset="0"/>
              </a:rPr>
              <a:t>C</a:t>
            </a:r>
            <a:r>
              <a:rPr lang="en-US" sz="1800" baseline="-25000">
                <a:latin typeface="Verdana" pitchFamily="34" charset="0"/>
              </a:rPr>
              <a:t>1</a:t>
            </a:r>
          </a:p>
        </p:txBody>
      </p:sp>
      <p:sp>
        <p:nvSpPr>
          <p:cNvPr id="41" name="Oval 9"/>
          <p:cNvSpPr>
            <a:spLocks noChangeArrowheads="1"/>
          </p:cNvSpPr>
          <p:nvPr/>
        </p:nvSpPr>
        <p:spPr bwMode="auto">
          <a:xfrm>
            <a:off x="2209800" y="3962400"/>
            <a:ext cx="533400" cy="533400"/>
          </a:xfrm>
          <a:prstGeom prst="ellipse">
            <a:avLst/>
          </a:prstGeom>
          <a:solidFill>
            <a:srgbClr val="99D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Verdana" pitchFamily="34" charset="0"/>
              </a:rPr>
              <a:t>C</a:t>
            </a:r>
            <a:r>
              <a:rPr lang="en-US" sz="1800" baseline="-25000">
                <a:latin typeface="Verdana" pitchFamily="34" charset="0"/>
              </a:rPr>
              <a:t>2</a:t>
            </a:r>
          </a:p>
        </p:txBody>
      </p:sp>
      <p:sp>
        <p:nvSpPr>
          <p:cNvPr id="42" name="Text Box 103"/>
          <p:cNvSpPr txBox="1">
            <a:spLocks noChangeArrowheads="1"/>
          </p:cNvSpPr>
          <p:nvPr/>
        </p:nvSpPr>
        <p:spPr bwMode="auto">
          <a:xfrm>
            <a:off x="5410200" y="6172200"/>
            <a:ext cx="2588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Average Error vs. Priors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993288" y="241300"/>
            <a:ext cx="8297862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Conclusion: For Networks with Determinism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/>
          <a:lstStyle/>
          <a:p>
            <a:pPr eaLnBrk="1" hangingPunct="1"/>
            <a:r>
              <a:rPr lang="en-US" sz="2400" dirty="0" smtClean="0"/>
              <a:t>IBP converges &amp; sound for zero beliefs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IBP’s power to infer zeros is as weak or as strong as arc-consistency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However: inference of extreme beliefs can be wrong.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err="1" smtClean="0"/>
              <a:t>Cutset</a:t>
            </a:r>
            <a:r>
              <a:rPr lang="en-US" sz="2400" dirty="0" smtClean="0"/>
              <a:t> property (</a:t>
            </a:r>
            <a:r>
              <a:rPr lang="en-US" sz="2400" dirty="0" err="1" smtClean="0"/>
              <a:t>Bidyuk</a:t>
            </a:r>
            <a:r>
              <a:rPr lang="en-US" sz="2400" dirty="0" smtClean="0"/>
              <a:t> and </a:t>
            </a:r>
            <a:r>
              <a:rPr lang="en-US" sz="2400" dirty="0" err="1" smtClean="0"/>
              <a:t>Dechter</a:t>
            </a:r>
            <a:r>
              <a:rPr lang="en-US" sz="2400" dirty="0" smtClean="0"/>
              <a:t>, 2000): </a:t>
            </a:r>
          </a:p>
          <a:p>
            <a:pPr lvl="1" eaLnBrk="1" hangingPunct="1"/>
            <a:r>
              <a:rPr lang="en-US" sz="2000" dirty="0" smtClean="0"/>
              <a:t>Evidence and inferred singleton act like </a:t>
            </a:r>
            <a:r>
              <a:rPr lang="en-US" sz="2000" dirty="0" err="1" smtClean="0"/>
              <a:t>cutset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If zeros are cycle-</a:t>
            </a:r>
            <a:r>
              <a:rPr lang="en-US" sz="2000" dirty="0" err="1" smtClean="0"/>
              <a:t>cutset</a:t>
            </a:r>
            <a:r>
              <a:rPr lang="en-US" sz="2000" dirty="0" smtClean="0"/>
              <a:t>, all beliefs are  exact</a:t>
            </a:r>
          </a:p>
          <a:p>
            <a:pPr lvl="1" eaLnBrk="1" hangingPunct="1"/>
            <a:r>
              <a:rPr lang="en-US" sz="1800" dirty="0" smtClean="0"/>
              <a:t>Extensions to epsilon-</a:t>
            </a:r>
            <a:r>
              <a:rPr lang="en-US" sz="1800" dirty="0" err="1" smtClean="0"/>
              <a:t>cutset</a:t>
            </a:r>
            <a:r>
              <a:rPr lang="en-US" sz="1800" dirty="0" smtClean="0"/>
              <a:t> were supported empirically</a:t>
            </a:r>
            <a:r>
              <a:rPr lang="en-US" sz="16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41300"/>
            <a:ext cx="7840662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Inference on Trees is Easy and Distributed</a:t>
            </a:r>
          </a:p>
        </p:txBody>
      </p:sp>
      <p:sp>
        <p:nvSpPr>
          <p:cNvPr id="2063" name="Text Box 3"/>
          <p:cNvSpPr txBox="1">
            <a:spLocks noChangeArrowheads="1"/>
          </p:cNvSpPr>
          <p:nvPr/>
        </p:nvSpPr>
        <p:spPr bwMode="auto">
          <a:xfrm>
            <a:off x="239713" y="1997075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Belief updating (sum-prod)</a:t>
            </a:r>
          </a:p>
        </p:txBody>
      </p:sp>
      <p:sp>
        <p:nvSpPr>
          <p:cNvPr id="2064" name="Text Box 4"/>
          <p:cNvSpPr txBox="1">
            <a:spLocks noChangeArrowheads="1"/>
          </p:cNvSpPr>
          <p:nvPr/>
        </p:nvSpPr>
        <p:spPr bwMode="auto">
          <a:xfrm>
            <a:off x="276225" y="555625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MPE (max-prod)</a:t>
            </a:r>
          </a:p>
        </p:txBody>
      </p:sp>
      <p:sp>
        <p:nvSpPr>
          <p:cNvPr id="2065" name="Text Box 5"/>
          <p:cNvSpPr txBox="1">
            <a:spLocks noChangeArrowheads="1"/>
          </p:cNvSpPr>
          <p:nvPr/>
        </p:nvSpPr>
        <p:spPr bwMode="auto">
          <a:xfrm>
            <a:off x="6145213" y="1997075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CSP – consistency (projection-join)</a:t>
            </a:r>
          </a:p>
        </p:txBody>
      </p:sp>
      <p:sp>
        <p:nvSpPr>
          <p:cNvPr id="2066" name="Text Box 6"/>
          <p:cNvSpPr txBox="1">
            <a:spLocks noChangeArrowheads="1"/>
          </p:cNvSpPr>
          <p:nvPr/>
        </p:nvSpPr>
        <p:spPr bwMode="auto">
          <a:xfrm>
            <a:off x="6359525" y="555625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#CSP (sum-prod)</a:t>
            </a:r>
          </a:p>
        </p:txBody>
      </p:sp>
      <p:sp>
        <p:nvSpPr>
          <p:cNvPr id="2069" name="Oval 8"/>
          <p:cNvSpPr>
            <a:spLocks noChangeAspect="1" noChangeArrowheads="1"/>
          </p:cNvSpPr>
          <p:nvPr/>
        </p:nvSpPr>
        <p:spPr bwMode="auto">
          <a:xfrm>
            <a:off x="3668713" y="2624138"/>
            <a:ext cx="540000" cy="540000"/>
          </a:xfrm>
          <a:prstGeom prst="ellipse">
            <a:avLst/>
          </a:prstGeom>
          <a:solidFill>
            <a:srgbClr val="9D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P(X)</a:t>
            </a:r>
          </a:p>
        </p:txBody>
      </p:sp>
      <p:sp>
        <p:nvSpPr>
          <p:cNvPr id="2070" name="Oval 9"/>
          <p:cNvSpPr>
            <a:spLocks noChangeAspect="1" noChangeArrowheads="1"/>
          </p:cNvSpPr>
          <p:nvPr/>
        </p:nvSpPr>
        <p:spPr bwMode="auto">
          <a:xfrm>
            <a:off x="2552700" y="3614738"/>
            <a:ext cx="540000" cy="540000"/>
          </a:xfrm>
          <a:prstGeom prst="ellipse">
            <a:avLst/>
          </a:prstGeom>
          <a:solidFill>
            <a:srgbClr val="9D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Verdana" pitchFamily="34" charset="0"/>
                <a:ea typeface="Verdana" pitchFamily="34" charset="0"/>
                <a:cs typeface="Verdana" pitchFamily="34" charset="0"/>
              </a:rPr>
              <a:t>P(Y|X)</a:t>
            </a:r>
          </a:p>
        </p:txBody>
      </p:sp>
      <p:sp>
        <p:nvSpPr>
          <p:cNvPr id="2071" name="Oval 10"/>
          <p:cNvSpPr>
            <a:spLocks noChangeAspect="1" noChangeArrowheads="1"/>
          </p:cNvSpPr>
          <p:nvPr/>
        </p:nvSpPr>
        <p:spPr bwMode="auto">
          <a:xfrm>
            <a:off x="4784725" y="3614738"/>
            <a:ext cx="540000" cy="540000"/>
          </a:xfrm>
          <a:prstGeom prst="ellipse">
            <a:avLst/>
          </a:prstGeom>
          <a:solidFill>
            <a:srgbClr val="9D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Verdana" pitchFamily="34" charset="0"/>
                <a:ea typeface="Verdana" pitchFamily="34" charset="0"/>
                <a:cs typeface="Verdana" pitchFamily="34" charset="0"/>
              </a:rPr>
              <a:t>P(Z|X)</a:t>
            </a:r>
            <a:endParaRPr lang="en-US" sz="1000" b="1" baseline="-25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72" name="AutoShape 11"/>
          <p:cNvCxnSpPr>
            <a:cxnSpLocks noChangeShapeType="1"/>
            <a:stCxn id="2069" idx="3"/>
            <a:endCxn id="2070" idx="0"/>
          </p:cNvCxnSpPr>
          <p:nvPr/>
        </p:nvCxnSpPr>
        <p:spPr bwMode="auto">
          <a:xfrm rot="5400000">
            <a:off x="3020407" y="2887350"/>
            <a:ext cx="529681" cy="9250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73" name="AutoShape 12"/>
          <p:cNvCxnSpPr>
            <a:cxnSpLocks noChangeShapeType="1"/>
            <a:stCxn id="2069" idx="5"/>
            <a:endCxn id="2071" idx="0"/>
          </p:cNvCxnSpPr>
          <p:nvPr/>
        </p:nvCxnSpPr>
        <p:spPr bwMode="auto">
          <a:xfrm rot="16200000" flipH="1">
            <a:off x="4327338" y="2887350"/>
            <a:ext cx="529681" cy="9250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74" name="Oval 13"/>
          <p:cNvSpPr>
            <a:spLocks noChangeAspect="1" noChangeArrowheads="1"/>
          </p:cNvSpPr>
          <p:nvPr/>
        </p:nvSpPr>
        <p:spPr bwMode="auto">
          <a:xfrm>
            <a:off x="1981200" y="4768248"/>
            <a:ext cx="540000" cy="540000"/>
          </a:xfrm>
          <a:prstGeom prst="ellipse">
            <a:avLst/>
          </a:prstGeom>
          <a:solidFill>
            <a:srgbClr val="9D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P(T|Y)</a:t>
            </a:r>
          </a:p>
        </p:txBody>
      </p:sp>
      <p:sp>
        <p:nvSpPr>
          <p:cNvPr id="2075" name="Oval 14"/>
          <p:cNvSpPr>
            <a:spLocks noChangeAspect="1" noChangeArrowheads="1"/>
          </p:cNvSpPr>
          <p:nvPr/>
        </p:nvSpPr>
        <p:spPr bwMode="auto">
          <a:xfrm>
            <a:off x="3058510" y="4757738"/>
            <a:ext cx="540000" cy="540000"/>
          </a:xfrm>
          <a:prstGeom prst="ellipse">
            <a:avLst/>
          </a:prstGeom>
          <a:solidFill>
            <a:srgbClr val="9D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P(R|Y)</a:t>
            </a:r>
          </a:p>
        </p:txBody>
      </p:sp>
      <p:cxnSp>
        <p:nvCxnSpPr>
          <p:cNvPr id="2076" name="AutoShape 15"/>
          <p:cNvCxnSpPr>
            <a:cxnSpLocks noChangeShapeType="1"/>
            <a:stCxn id="2070" idx="3"/>
            <a:endCxn id="2074" idx="0"/>
          </p:cNvCxnSpPr>
          <p:nvPr/>
        </p:nvCxnSpPr>
        <p:spPr bwMode="auto">
          <a:xfrm rot="5400000">
            <a:off x="2095196" y="4231662"/>
            <a:ext cx="692591" cy="3805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77" name="AutoShape 16"/>
          <p:cNvCxnSpPr>
            <a:cxnSpLocks noChangeShapeType="1"/>
            <a:stCxn id="2070" idx="5"/>
            <a:endCxn id="2075" idx="0"/>
          </p:cNvCxnSpPr>
          <p:nvPr/>
        </p:nvCxnSpPr>
        <p:spPr bwMode="auto">
          <a:xfrm rot="16200000" flipH="1">
            <a:off x="2830024" y="4259251"/>
            <a:ext cx="682081" cy="31489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78" name="Oval 17"/>
          <p:cNvSpPr>
            <a:spLocks noChangeAspect="1" noChangeArrowheads="1"/>
          </p:cNvSpPr>
          <p:nvPr/>
        </p:nvSpPr>
        <p:spPr bwMode="auto">
          <a:xfrm>
            <a:off x="4268405" y="4757738"/>
            <a:ext cx="540000" cy="540000"/>
          </a:xfrm>
          <a:prstGeom prst="ellipse">
            <a:avLst/>
          </a:prstGeom>
          <a:solidFill>
            <a:srgbClr val="9D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Verdana" pitchFamily="34" charset="0"/>
                <a:ea typeface="Verdana" pitchFamily="34" charset="0"/>
                <a:cs typeface="Verdana" pitchFamily="34" charset="0"/>
              </a:rPr>
              <a:t>P(L|Z)</a:t>
            </a:r>
            <a:endParaRPr lang="en-US" sz="1000" b="1" baseline="-25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79" name="Oval 18"/>
          <p:cNvSpPr>
            <a:spLocks noChangeAspect="1" noChangeArrowheads="1"/>
          </p:cNvSpPr>
          <p:nvPr/>
        </p:nvSpPr>
        <p:spPr bwMode="auto">
          <a:xfrm>
            <a:off x="5332575" y="4757738"/>
            <a:ext cx="540000" cy="540000"/>
          </a:xfrm>
          <a:prstGeom prst="ellipse">
            <a:avLst/>
          </a:prstGeom>
          <a:solidFill>
            <a:srgbClr val="9D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Verdana" pitchFamily="34" charset="0"/>
                <a:ea typeface="Verdana" pitchFamily="34" charset="0"/>
                <a:cs typeface="Verdana" pitchFamily="34" charset="0"/>
              </a:rPr>
              <a:t>P(M|Z)</a:t>
            </a:r>
          </a:p>
        </p:txBody>
      </p:sp>
      <p:cxnSp>
        <p:nvCxnSpPr>
          <p:cNvPr id="2080" name="AutoShape 19"/>
          <p:cNvCxnSpPr>
            <a:cxnSpLocks noChangeShapeType="1"/>
            <a:stCxn id="2071" idx="3"/>
            <a:endCxn id="2078" idx="0"/>
          </p:cNvCxnSpPr>
          <p:nvPr/>
        </p:nvCxnSpPr>
        <p:spPr bwMode="auto">
          <a:xfrm rot="5400000">
            <a:off x="4360066" y="4253997"/>
            <a:ext cx="682081" cy="3254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81" name="AutoShape 20"/>
          <p:cNvCxnSpPr>
            <a:cxnSpLocks noChangeShapeType="1"/>
            <a:stCxn id="2071" idx="5"/>
            <a:endCxn id="2079" idx="0"/>
          </p:cNvCxnSpPr>
          <p:nvPr/>
        </p:nvCxnSpPr>
        <p:spPr bwMode="auto">
          <a:xfrm rot="16200000" flipH="1">
            <a:off x="5083069" y="4238231"/>
            <a:ext cx="682081" cy="3569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708525" y="3063876"/>
          <a:ext cx="593725" cy="228600"/>
        </p:xfrm>
        <a:graphic>
          <a:graphicData uri="http://schemas.openxmlformats.org/presentationml/2006/ole">
            <p:oleObj spid="_x0000_s238594" name="Equation" r:id="rId4" imgW="533160" imgH="21564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705350" y="2759076"/>
          <a:ext cx="593725" cy="228600"/>
        </p:xfrm>
        <a:graphic>
          <a:graphicData uri="http://schemas.openxmlformats.org/presentationml/2006/ole">
            <p:oleObj spid="_x0000_s238595" name="Equation" r:id="rId5" imgW="533160" imgH="21564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491163" y="3962401"/>
          <a:ext cx="593725" cy="228600"/>
        </p:xfrm>
        <a:graphic>
          <a:graphicData uri="http://schemas.openxmlformats.org/presentationml/2006/ole">
            <p:oleObj spid="_x0000_s238596" name="Equation" r:id="rId6" imgW="520560" imgH="21564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949700" y="3962401"/>
          <a:ext cx="593725" cy="228600"/>
        </p:xfrm>
        <a:graphic>
          <a:graphicData uri="http://schemas.openxmlformats.org/presentationml/2006/ole">
            <p:oleObj spid="_x0000_s238597" name="Equation" r:id="rId7" imgW="482400" imgH="215640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491163" y="4267201"/>
          <a:ext cx="593725" cy="228600"/>
        </p:xfrm>
        <a:graphic>
          <a:graphicData uri="http://schemas.openxmlformats.org/presentationml/2006/ole">
            <p:oleObj spid="_x0000_s238598" name="Equation" r:id="rId8" imgW="520560" imgH="21564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3946525" y="4267201"/>
          <a:ext cx="593725" cy="228600"/>
        </p:xfrm>
        <a:graphic>
          <a:graphicData uri="http://schemas.openxmlformats.org/presentationml/2006/ole">
            <p:oleObj spid="_x0000_s238599" name="Equation" r:id="rId9" imgW="495000" imgH="215640" progId="Equation.3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519363" y="3081338"/>
          <a:ext cx="593725" cy="228600"/>
        </p:xfrm>
        <a:graphic>
          <a:graphicData uri="http://schemas.openxmlformats.org/presentationml/2006/ole">
            <p:oleObj spid="_x0000_s238600" name="Equation" r:id="rId10" imgW="520560" imgH="215640" progId="Equation.3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2508250" y="2743200"/>
          <a:ext cx="680311" cy="261938"/>
        </p:xfrm>
        <a:graphic>
          <a:graphicData uri="http://schemas.openxmlformats.org/presentationml/2006/ole">
            <p:oleObj spid="_x0000_s238601" name="Equation" r:id="rId11" imgW="533160" imgH="215640" progId="Equation.3">
              <p:embed/>
            </p:oleObj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1671638" y="4267201"/>
          <a:ext cx="593725" cy="228600"/>
        </p:xfrm>
        <a:graphic>
          <a:graphicData uri="http://schemas.openxmlformats.org/presentationml/2006/ole">
            <p:oleObj spid="_x0000_s238602" name="Equation" r:id="rId12" imgW="482400" imgH="215640" progId="Equation.3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1663700" y="3962401"/>
          <a:ext cx="593725" cy="228600"/>
        </p:xfrm>
        <a:graphic>
          <a:graphicData uri="http://schemas.openxmlformats.org/presentationml/2006/ole">
            <p:oleObj spid="_x0000_s238603" name="Equation" r:id="rId13" imgW="482400" imgH="215640" progId="Equation.3">
              <p:embed/>
            </p:oleObj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3240088" y="4267201"/>
          <a:ext cx="593725" cy="228600"/>
        </p:xfrm>
        <a:graphic>
          <a:graphicData uri="http://schemas.openxmlformats.org/presentationml/2006/ole">
            <p:oleObj spid="_x0000_s238604" name="Equation" r:id="rId14" imgW="495000" imgH="215640" progId="Equation.3">
              <p:embed/>
            </p:oleObj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3243263" y="3962401"/>
          <a:ext cx="593725" cy="228600"/>
        </p:xfrm>
        <a:graphic>
          <a:graphicData uri="http://schemas.openxmlformats.org/presentationml/2006/ole">
            <p:oleObj spid="_x0000_s238605" name="Equation" r:id="rId15" imgW="469800" imgH="215640" progId="Equation.3">
              <p:embed/>
            </p:oleObj>
          </a:graphicData>
        </a:graphic>
      </p:graphicFrame>
      <p:sp>
        <p:nvSpPr>
          <p:cNvPr id="2082" name="Line 33"/>
          <p:cNvSpPr>
            <a:spLocks noChangeShapeType="1"/>
          </p:cNvSpPr>
          <p:nvPr/>
        </p:nvSpPr>
        <p:spPr bwMode="auto">
          <a:xfrm>
            <a:off x="4182020" y="3023528"/>
            <a:ext cx="434975" cy="23971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Line 34"/>
          <p:cNvSpPr>
            <a:spLocks noChangeShapeType="1"/>
          </p:cNvSpPr>
          <p:nvPr/>
        </p:nvSpPr>
        <p:spPr bwMode="auto">
          <a:xfrm flipH="1">
            <a:off x="3299810" y="3023528"/>
            <a:ext cx="38735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Line 35"/>
          <p:cNvSpPr>
            <a:spLocks noChangeShapeType="1"/>
          </p:cNvSpPr>
          <p:nvPr/>
        </p:nvSpPr>
        <p:spPr bwMode="auto">
          <a:xfrm flipH="1">
            <a:off x="2448910" y="4020698"/>
            <a:ext cx="139700" cy="2667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5" name="Line 36"/>
          <p:cNvSpPr>
            <a:spLocks noChangeShapeType="1"/>
          </p:cNvSpPr>
          <p:nvPr/>
        </p:nvSpPr>
        <p:spPr bwMode="auto">
          <a:xfrm flipH="1">
            <a:off x="4673600" y="4031208"/>
            <a:ext cx="139700" cy="2667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Line 37"/>
          <p:cNvSpPr>
            <a:spLocks noChangeShapeType="1"/>
          </p:cNvSpPr>
          <p:nvPr/>
        </p:nvSpPr>
        <p:spPr bwMode="auto">
          <a:xfrm>
            <a:off x="5312540" y="4041718"/>
            <a:ext cx="139700" cy="2667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Line 38"/>
          <p:cNvSpPr>
            <a:spLocks noChangeShapeType="1"/>
          </p:cNvSpPr>
          <p:nvPr/>
        </p:nvSpPr>
        <p:spPr bwMode="auto">
          <a:xfrm>
            <a:off x="3069020" y="4032030"/>
            <a:ext cx="139700" cy="2667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8" name="Line 39"/>
          <p:cNvSpPr>
            <a:spLocks noChangeShapeType="1"/>
          </p:cNvSpPr>
          <p:nvPr/>
        </p:nvSpPr>
        <p:spPr bwMode="auto">
          <a:xfrm flipV="1">
            <a:off x="2338990" y="4518408"/>
            <a:ext cx="139700" cy="266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9" name="Line 40"/>
          <p:cNvSpPr>
            <a:spLocks noChangeShapeType="1"/>
          </p:cNvSpPr>
          <p:nvPr/>
        </p:nvSpPr>
        <p:spPr bwMode="auto">
          <a:xfrm flipV="1">
            <a:off x="4622580" y="4507898"/>
            <a:ext cx="139700" cy="266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0" name="Line 41"/>
          <p:cNvSpPr>
            <a:spLocks noChangeShapeType="1"/>
          </p:cNvSpPr>
          <p:nvPr/>
        </p:nvSpPr>
        <p:spPr bwMode="auto">
          <a:xfrm flipH="1" flipV="1">
            <a:off x="5390490" y="4507898"/>
            <a:ext cx="139700" cy="266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1" name="Line 42"/>
          <p:cNvSpPr>
            <a:spLocks noChangeShapeType="1"/>
          </p:cNvSpPr>
          <p:nvPr/>
        </p:nvSpPr>
        <p:spPr bwMode="auto">
          <a:xfrm flipH="1" flipV="1">
            <a:off x="3109090" y="4480528"/>
            <a:ext cx="139700" cy="266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2" name="Line 43"/>
          <p:cNvSpPr>
            <a:spLocks noChangeShapeType="1"/>
          </p:cNvSpPr>
          <p:nvPr/>
        </p:nvSpPr>
        <p:spPr bwMode="auto">
          <a:xfrm flipH="1" flipV="1">
            <a:off x="4525360" y="3415698"/>
            <a:ext cx="38735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3" name="Line 44"/>
          <p:cNvSpPr>
            <a:spLocks noChangeShapeType="1"/>
          </p:cNvSpPr>
          <p:nvPr/>
        </p:nvSpPr>
        <p:spPr bwMode="auto">
          <a:xfrm flipV="1">
            <a:off x="2971800" y="3429000"/>
            <a:ext cx="38735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Text Box 45"/>
          <p:cNvSpPr txBox="1">
            <a:spLocks noChangeArrowheads="1"/>
          </p:cNvSpPr>
          <p:nvPr/>
        </p:nvSpPr>
        <p:spPr bwMode="auto">
          <a:xfrm>
            <a:off x="1603375" y="6089650"/>
            <a:ext cx="5564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Trees are processed in linear time and memory</a:t>
            </a:r>
          </a:p>
          <a:p>
            <a:r>
              <a:rPr lang="en-US">
                <a:solidFill>
                  <a:schemeClr val="hlink"/>
                </a:solidFill>
              </a:rPr>
              <a:t>Also Acyclic graphical models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720" y="622146"/>
            <a:ext cx="8501760" cy="60140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Inference on Poly-Trees is Easy and Distributed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Distributed Belief Propagation</a:t>
            </a:r>
            <a:endParaRPr lang="en-US" sz="3600" dirty="0"/>
          </a:p>
        </p:txBody>
      </p:sp>
      <p:pic>
        <p:nvPicPr>
          <p:cNvPr id="2054" name="Picture 6" descr="MCj043368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429000"/>
            <a:ext cx="679450" cy="1308100"/>
          </a:xfrm>
          <a:prstGeom prst="rect">
            <a:avLst/>
          </a:prstGeom>
          <a:noFill/>
        </p:spPr>
      </p:pic>
      <p:pic>
        <p:nvPicPr>
          <p:cNvPr id="2055" name="Picture 7" descr="MCj043368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288" y="3492500"/>
            <a:ext cx="679450" cy="1308100"/>
          </a:xfrm>
          <a:prstGeom prst="rect">
            <a:avLst/>
          </a:prstGeom>
          <a:noFill/>
        </p:spPr>
      </p:pic>
      <p:pic>
        <p:nvPicPr>
          <p:cNvPr id="2056" name="Picture 8" descr="MCj043368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1163" y="3492500"/>
            <a:ext cx="679450" cy="1308100"/>
          </a:xfrm>
          <a:prstGeom prst="rect">
            <a:avLst/>
          </a:prstGeom>
          <a:noFill/>
        </p:spPr>
      </p:pic>
      <p:pic>
        <p:nvPicPr>
          <p:cNvPr id="2057" name="Picture 9" descr="MCj043368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8038" y="3492500"/>
            <a:ext cx="679450" cy="1308100"/>
          </a:xfrm>
          <a:prstGeom prst="rect">
            <a:avLst/>
          </a:prstGeom>
          <a:noFill/>
        </p:spPr>
      </p:pic>
      <p:pic>
        <p:nvPicPr>
          <p:cNvPr id="2058" name="Picture 10" descr="MCj043368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4913" y="3492500"/>
            <a:ext cx="679450" cy="1308100"/>
          </a:xfrm>
          <a:prstGeom prst="rect">
            <a:avLst/>
          </a:prstGeom>
          <a:noFill/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228725" y="4902200"/>
            <a:ext cx="6665913" cy="660400"/>
            <a:chOff x="774" y="2112"/>
            <a:chExt cx="4199" cy="416"/>
          </a:xfrm>
        </p:grpSpPr>
        <p:cxnSp>
          <p:nvCxnSpPr>
            <p:cNvPr id="2060" name="AutoShape 12"/>
            <p:cNvCxnSpPr>
              <a:cxnSpLocks noChangeShapeType="1"/>
              <a:stCxn id="0" idx="2"/>
              <a:endCxn id="0" idx="2"/>
            </p:cNvCxnSpPr>
            <p:nvPr/>
          </p:nvCxnSpPr>
          <p:spPr bwMode="auto">
            <a:xfrm rot="16200000" flipH="1">
              <a:off x="1298" y="1588"/>
              <a:ext cx="1" cy="1049"/>
            </a:xfrm>
            <a:prstGeom prst="curvedConnector3">
              <a:avLst>
                <a:gd name="adj1" fmla="val 14400000"/>
              </a:avLst>
            </a:prstGeom>
            <a:noFill/>
            <a:ln w="9525">
              <a:solidFill>
                <a:schemeClr val="folHlink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2061" name="AutoShape 13"/>
            <p:cNvCxnSpPr>
              <a:cxnSpLocks noChangeShapeType="1"/>
              <a:stCxn id="0" idx="2"/>
              <a:endCxn id="0" idx="2"/>
            </p:cNvCxnSpPr>
            <p:nvPr/>
          </p:nvCxnSpPr>
          <p:spPr bwMode="auto">
            <a:xfrm rot="16200000" flipH="1">
              <a:off x="2347" y="1588"/>
              <a:ext cx="1" cy="1050"/>
            </a:xfrm>
            <a:prstGeom prst="curvedConnector3">
              <a:avLst>
                <a:gd name="adj1" fmla="val 14400000"/>
              </a:avLst>
            </a:prstGeom>
            <a:noFill/>
            <a:ln w="9525">
              <a:solidFill>
                <a:schemeClr val="folHlink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2062" name="AutoShape 14"/>
            <p:cNvCxnSpPr>
              <a:cxnSpLocks noChangeShapeType="1"/>
              <a:stCxn id="0" idx="2"/>
              <a:endCxn id="0" idx="2"/>
            </p:cNvCxnSpPr>
            <p:nvPr/>
          </p:nvCxnSpPr>
          <p:spPr bwMode="auto">
            <a:xfrm rot="16200000" flipH="1">
              <a:off x="3397" y="1588"/>
              <a:ext cx="1" cy="1050"/>
            </a:xfrm>
            <a:prstGeom prst="curvedConnector3">
              <a:avLst>
                <a:gd name="adj1" fmla="val 14400000"/>
              </a:avLst>
            </a:prstGeom>
            <a:noFill/>
            <a:ln w="9525">
              <a:solidFill>
                <a:schemeClr val="folHlink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2063" name="AutoShape 15"/>
            <p:cNvCxnSpPr>
              <a:cxnSpLocks noChangeShapeType="1"/>
              <a:stCxn id="0" idx="2"/>
              <a:endCxn id="0" idx="2"/>
            </p:cNvCxnSpPr>
            <p:nvPr/>
          </p:nvCxnSpPr>
          <p:spPr bwMode="auto">
            <a:xfrm rot="16200000" flipH="1">
              <a:off x="4447" y="1588"/>
              <a:ext cx="1" cy="1050"/>
            </a:xfrm>
            <a:prstGeom prst="curvedConnector3">
              <a:avLst>
                <a:gd name="adj1" fmla="val 14400000"/>
              </a:avLst>
            </a:prstGeom>
            <a:noFill/>
            <a:ln w="9525">
              <a:solidFill>
                <a:schemeClr val="folHlink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1205" y="2336"/>
              <a:ext cx="187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1</a:t>
              </a:r>
            </a:p>
          </p:txBody>
        </p:sp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254" y="2336"/>
              <a:ext cx="187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2</a:t>
              </a:r>
            </a:p>
          </p:txBody>
        </p:sp>
        <p:sp>
          <p:nvSpPr>
            <p:cNvPr id="2071" name="Text Box 23"/>
            <p:cNvSpPr txBox="1">
              <a:spLocks noChangeArrowheads="1"/>
            </p:cNvSpPr>
            <p:nvPr/>
          </p:nvSpPr>
          <p:spPr bwMode="auto">
            <a:xfrm>
              <a:off x="3304" y="2336"/>
              <a:ext cx="187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3</a:t>
              </a:r>
            </a:p>
          </p:txBody>
        </p: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4354" y="2336"/>
              <a:ext cx="187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4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228725" y="2781300"/>
            <a:ext cx="6665913" cy="623888"/>
            <a:chOff x="774" y="896"/>
            <a:chExt cx="4199" cy="393"/>
          </a:xfrm>
        </p:grpSpPr>
        <p:cxnSp>
          <p:nvCxnSpPr>
            <p:cNvPr id="2064" name="AutoShape 16"/>
            <p:cNvCxnSpPr>
              <a:cxnSpLocks noChangeShapeType="1"/>
              <a:stCxn id="0" idx="0"/>
              <a:endCxn id="0" idx="0"/>
            </p:cNvCxnSpPr>
            <p:nvPr/>
          </p:nvCxnSpPr>
          <p:spPr bwMode="auto">
            <a:xfrm rot="16200000" flipH="1" flipV="1">
              <a:off x="4447" y="764"/>
              <a:ext cx="1" cy="105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folHlink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2065" name="AutoShape 17"/>
            <p:cNvCxnSpPr>
              <a:cxnSpLocks noChangeShapeType="1"/>
              <a:stCxn id="0" idx="0"/>
              <a:endCxn id="0" idx="0"/>
            </p:cNvCxnSpPr>
            <p:nvPr/>
          </p:nvCxnSpPr>
          <p:spPr bwMode="auto">
            <a:xfrm rot="16200000" flipH="1" flipV="1">
              <a:off x="3397" y="764"/>
              <a:ext cx="1" cy="105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folHlink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2066" name="AutoShape 18"/>
            <p:cNvCxnSpPr>
              <a:cxnSpLocks noChangeShapeType="1"/>
              <a:stCxn id="0" idx="0"/>
              <a:endCxn id="0" idx="0"/>
            </p:cNvCxnSpPr>
            <p:nvPr/>
          </p:nvCxnSpPr>
          <p:spPr bwMode="auto">
            <a:xfrm rot="16200000" flipH="1" flipV="1">
              <a:off x="2347" y="764"/>
              <a:ext cx="1" cy="105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folHlink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2067" name="AutoShape 19"/>
            <p:cNvCxnSpPr>
              <a:cxnSpLocks noChangeShapeType="1"/>
              <a:stCxn id="0" idx="0"/>
              <a:endCxn id="0" idx="0"/>
            </p:cNvCxnSpPr>
            <p:nvPr/>
          </p:nvCxnSpPr>
          <p:spPr bwMode="auto">
            <a:xfrm rot="16200000" flipH="1" flipV="1">
              <a:off x="1298" y="764"/>
              <a:ext cx="1" cy="1049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folHlink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2073" name="Text Box 25"/>
            <p:cNvSpPr txBox="1">
              <a:spLocks noChangeArrowheads="1"/>
            </p:cNvSpPr>
            <p:nvPr/>
          </p:nvSpPr>
          <p:spPr bwMode="auto">
            <a:xfrm>
              <a:off x="1205" y="896"/>
              <a:ext cx="187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4</a:t>
              </a:r>
            </a:p>
          </p:txBody>
        </p:sp>
        <p:sp>
          <p:nvSpPr>
            <p:cNvPr id="2074" name="Text Box 26"/>
            <p:cNvSpPr txBox="1">
              <a:spLocks noChangeArrowheads="1"/>
            </p:cNvSpPr>
            <p:nvPr/>
          </p:nvSpPr>
          <p:spPr bwMode="auto">
            <a:xfrm>
              <a:off x="2254" y="896"/>
              <a:ext cx="187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3</a:t>
              </a:r>
            </a:p>
          </p:txBody>
        </p:sp>
        <p:sp>
          <p:nvSpPr>
            <p:cNvPr id="2075" name="Text Box 27"/>
            <p:cNvSpPr txBox="1">
              <a:spLocks noChangeArrowheads="1"/>
            </p:cNvSpPr>
            <p:nvPr/>
          </p:nvSpPr>
          <p:spPr bwMode="auto">
            <a:xfrm>
              <a:off x="3304" y="896"/>
              <a:ext cx="187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2</a:t>
              </a:r>
            </a:p>
          </p:txBody>
        </p:sp>
        <p:sp>
          <p:nvSpPr>
            <p:cNvPr id="2076" name="Text Box 28"/>
            <p:cNvSpPr txBox="1">
              <a:spLocks noChangeArrowheads="1"/>
            </p:cNvSpPr>
            <p:nvPr/>
          </p:nvSpPr>
          <p:spPr bwMode="auto">
            <a:xfrm>
              <a:off x="4354" y="896"/>
              <a:ext cx="187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081" name="AutoShape 33"/>
          <p:cNvSpPr>
            <a:spLocks noChangeArrowheads="1"/>
          </p:cNvSpPr>
          <p:nvPr/>
        </p:nvSpPr>
        <p:spPr bwMode="auto">
          <a:xfrm>
            <a:off x="8153400" y="2895600"/>
            <a:ext cx="457200" cy="457200"/>
          </a:xfrm>
          <a:prstGeom prst="wedgeRoundRectCallout">
            <a:avLst>
              <a:gd name="adj1" fmla="val -100694"/>
              <a:gd name="adj2" fmla="val 99306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sz="1600" b="1">
                <a:solidFill>
                  <a:schemeClr val="hlink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>
            <a:off x="457200" y="2895600"/>
            <a:ext cx="457200" cy="457200"/>
          </a:xfrm>
          <a:prstGeom prst="wedgeRoundRectCallout">
            <a:avLst>
              <a:gd name="adj1" fmla="val 75694"/>
              <a:gd name="adj2" fmla="val 91667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sz="1600" b="1">
                <a:solidFill>
                  <a:schemeClr val="hlink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2083" name="AutoShape 35"/>
          <p:cNvSpPr>
            <a:spLocks noChangeArrowheads="1"/>
          </p:cNvSpPr>
          <p:nvPr/>
        </p:nvSpPr>
        <p:spPr bwMode="auto">
          <a:xfrm>
            <a:off x="2514600" y="2667000"/>
            <a:ext cx="457200" cy="457200"/>
          </a:xfrm>
          <a:prstGeom prst="wedgeRoundRectCallout">
            <a:avLst>
              <a:gd name="adj1" fmla="val -347"/>
              <a:gd name="adj2" fmla="val 13159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sz="1600" b="1">
                <a:solidFill>
                  <a:schemeClr val="hlink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>
            <a:off x="4191000" y="2667000"/>
            <a:ext cx="457200" cy="457200"/>
          </a:xfrm>
          <a:prstGeom prst="wedgeRoundRectCallout">
            <a:avLst>
              <a:gd name="adj1" fmla="val -347"/>
              <a:gd name="adj2" fmla="val 13159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sz="1600" b="1">
                <a:solidFill>
                  <a:schemeClr val="hlink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>
            <a:off x="5854700" y="2667000"/>
            <a:ext cx="457200" cy="457200"/>
          </a:xfrm>
          <a:prstGeom prst="wedgeRoundRectCallout">
            <a:avLst>
              <a:gd name="adj1" fmla="val -347"/>
              <a:gd name="adj2" fmla="val 13159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US" sz="1600" b="1">
                <a:solidFill>
                  <a:schemeClr val="hlink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3397250" y="6216650"/>
            <a:ext cx="2349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hlink"/>
                </a:solidFill>
                <a:latin typeface="Verdana" pitchFamily="34" charset="0"/>
              </a:rPr>
              <a:t>How many people?</a:t>
            </a: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4" cstate="print"/>
          <a:srcRect l="10957" t="8175" r="13383" b="68498"/>
          <a:stretch>
            <a:fillRect/>
          </a:stretch>
        </p:blipFill>
        <p:spPr bwMode="auto">
          <a:xfrm>
            <a:off x="1828800" y="1219200"/>
            <a:ext cx="5105400" cy="12054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1" grpId="0" animBg="1"/>
      <p:bldP spid="2082" grpId="0" animBg="1"/>
      <p:bldP spid="2083" grpId="0" animBg="1"/>
      <p:bldP spid="2085" grpId="0" animBg="1"/>
      <p:bldP spid="20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Distributed Belief Propagation</a:t>
            </a:r>
            <a:endParaRPr lang="en-US" sz="2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19000" t="15157" r="21151" b="34628"/>
          <a:stretch>
            <a:fillRect/>
          </a:stretch>
        </p:blipFill>
        <p:spPr bwMode="auto">
          <a:xfrm>
            <a:off x="2743200" y="2133600"/>
            <a:ext cx="3810000" cy="29633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-950" t="79719" r="-699" b="-215"/>
          <a:stretch>
            <a:fillRect/>
          </a:stretch>
        </p:blipFill>
        <p:spPr bwMode="auto">
          <a:xfrm>
            <a:off x="675936" y="5194146"/>
            <a:ext cx="81534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4" cstate="print"/>
          <a:srcRect l="10957" t="8175" r="13383" b="68498"/>
          <a:stretch>
            <a:fillRect/>
          </a:stretch>
        </p:blipFill>
        <p:spPr bwMode="auto">
          <a:xfrm>
            <a:off x="2057400" y="1295400"/>
            <a:ext cx="5105400" cy="12054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9600" y="2590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Causal  support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4724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Diagnostic support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1" idx="2"/>
          </p:cNvCxnSpPr>
          <p:nvPr/>
        </p:nvCxnSpPr>
        <p:spPr bwMode="auto">
          <a:xfrm rot="5400000">
            <a:off x="1308616" y="3175516"/>
            <a:ext cx="468868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7200900" y="4229100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Belief Propagation in </a:t>
            </a:r>
            <a:r>
              <a:rPr lang="en-US" sz="3600" dirty="0" err="1" smtClean="0"/>
              <a:t>Polytrees</a:t>
            </a:r>
            <a:endParaRPr lang="en-US" sz="36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b="76741"/>
          <a:stretch>
            <a:fillRect/>
          </a:stretch>
        </p:blipFill>
        <p:spPr bwMode="auto">
          <a:xfrm>
            <a:off x="1219200" y="1295400"/>
            <a:ext cx="6497004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 cstate="print"/>
          <a:srcRect l="16420" t="35946" r="9691" b="25995"/>
          <a:stretch>
            <a:fillRect/>
          </a:stretch>
        </p:blipFill>
        <p:spPr bwMode="auto">
          <a:xfrm>
            <a:off x="2209800" y="2819400"/>
            <a:ext cx="48006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1" t="85634" r="308" b="1679"/>
          <a:stretch>
            <a:fillRect/>
          </a:stretch>
        </p:blipFill>
        <p:spPr bwMode="auto">
          <a:xfrm>
            <a:off x="1295400" y="5715000"/>
            <a:ext cx="64770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BP on Loopy</a:t>
            </a:r>
            <a:br>
              <a:rPr lang="en-US" sz="3200" dirty="0" smtClean="0"/>
            </a:br>
            <a:r>
              <a:rPr lang="en-US" sz="3200" dirty="0" smtClean="0"/>
              <a:t> Graphs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7772400" cy="44450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Pearl  (1988): use of BP to loopy networks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err="1" smtClean="0"/>
              <a:t>McEliece</a:t>
            </a:r>
            <a:r>
              <a:rPr lang="en-US" sz="2000" dirty="0" smtClean="0"/>
              <a:t>, et. Al 1988:  IBP’s success on coding networks  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Lots of research into convergence … and accuracy (?), but:</a:t>
            </a:r>
          </a:p>
          <a:p>
            <a:pPr eaLnBrk="1" hangingPunct="1"/>
            <a:endParaRPr lang="en-US" sz="2000" dirty="0" smtClean="0"/>
          </a:p>
          <a:p>
            <a:pPr lvl="1" eaLnBrk="1" hangingPunct="1"/>
            <a:r>
              <a:rPr lang="en-US" sz="1800" dirty="0" smtClean="0">
                <a:solidFill>
                  <a:srgbClr val="FF0000"/>
                </a:solidFill>
              </a:rPr>
              <a:t>Why IBP works well for coding networks</a:t>
            </a:r>
          </a:p>
          <a:p>
            <a:pPr lvl="1" eaLnBrk="1" hangingPunct="1"/>
            <a:r>
              <a:rPr lang="en-US" sz="1800" dirty="0" smtClean="0">
                <a:solidFill>
                  <a:srgbClr val="FF0000"/>
                </a:solidFill>
              </a:rPr>
              <a:t>Can we characterize other good problem classes</a:t>
            </a:r>
          </a:p>
          <a:p>
            <a:pPr lvl="1" eaLnBrk="1" hangingPunct="1"/>
            <a:r>
              <a:rPr lang="en-US" sz="1800" dirty="0" smtClean="0">
                <a:solidFill>
                  <a:srgbClr val="FF0000"/>
                </a:solidFill>
              </a:rPr>
              <a:t>Can we have any guarantees on accuracy (even if converges)</a:t>
            </a:r>
          </a:p>
          <a:p>
            <a:pPr lvl="1" eaLnBrk="1" hangingPunct="1"/>
            <a:endParaRPr lang="en-US" sz="1800" dirty="0" smtClean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495801" y="228601"/>
            <a:ext cx="4114800" cy="1828800"/>
            <a:chOff x="1498" y="2016"/>
            <a:chExt cx="3038" cy="151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1498" y="2708"/>
            <a:ext cx="569" cy="242"/>
          </p:xfrm>
          <a:graphic>
            <a:graphicData uri="http://schemas.openxmlformats.org/presentationml/2006/ole">
              <p:oleObj spid="_x0000_s198657" name="Equation" r:id="rId4" imgW="482400" imgH="241200" progId="Equation.3">
                <p:embed/>
              </p:oleObj>
            </a:graphicData>
          </a:graphic>
        </p:graphicFrame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608" y="2016"/>
              <a:ext cx="590" cy="394"/>
              <a:chOff x="3504" y="3168"/>
              <a:chExt cx="218" cy="146"/>
            </a:xfrm>
          </p:grpSpPr>
          <p:sp>
            <p:nvSpPr>
              <p:cNvPr id="32" name="Oval 7"/>
              <p:cNvSpPr>
                <a:spLocks noChangeArrowheads="1"/>
              </p:cNvSpPr>
              <p:nvPr/>
            </p:nvSpPr>
            <p:spPr bwMode="auto">
              <a:xfrm>
                <a:off x="3504" y="3168"/>
                <a:ext cx="218" cy="1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/>
              </a:p>
            </p:txBody>
          </p:sp>
          <p:graphicFrame>
            <p:nvGraphicFramePr>
              <p:cNvPr id="33" name="Object 8"/>
              <p:cNvGraphicFramePr>
                <a:graphicFrameLocks noChangeAspect="1"/>
              </p:cNvGraphicFramePr>
              <p:nvPr/>
            </p:nvGraphicFramePr>
            <p:xfrm>
              <a:off x="3552" y="3168"/>
              <a:ext cx="154" cy="146"/>
            </p:xfrm>
            <a:graphic>
              <a:graphicData uri="http://schemas.openxmlformats.org/presentationml/2006/ole">
                <p:oleObj spid="_x0000_s198658" name="Equation" r:id="rId5" imgW="190440" imgH="215640" progId="Equation.3">
                  <p:embed/>
                </p:oleObj>
              </a:graphicData>
            </a:graphic>
          </p:graphicFrame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2777" y="2016"/>
              <a:ext cx="590" cy="397"/>
              <a:chOff x="3504" y="3408"/>
              <a:chExt cx="218" cy="147"/>
            </a:xfrm>
          </p:grpSpPr>
          <p:sp>
            <p:nvSpPr>
              <p:cNvPr id="30" name="Oval 10"/>
              <p:cNvSpPr>
                <a:spLocks noChangeArrowheads="1"/>
              </p:cNvSpPr>
              <p:nvPr/>
            </p:nvSpPr>
            <p:spPr bwMode="auto">
              <a:xfrm>
                <a:off x="3504" y="3408"/>
                <a:ext cx="218" cy="14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/>
              </a:p>
            </p:txBody>
          </p:sp>
          <p:graphicFrame>
            <p:nvGraphicFramePr>
              <p:cNvPr id="31" name="Object 11"/>
              <p:cNvGraphicFramePr>
                <a:graphicFrameLocks noChangeAspect="1"/>
              </p:cNvGraphicFramePr>
              <p:nvPr/>
            </p:nvGraphicFramePr>
            <p:xfrm>
              <a:off x="3543" y="3408"/>
              <a:ext cx="164" cy="147"/>
            </p:xfrm>
            <a:graphic>
              <a:graphicData uri="http://schemas.openxmlformats.org/presentationml/2006/ole">
                <p:oleObj spid="_x0000_s198659" name="Equation" r:id="rId6" imgW="203040" imgH="215640" progId="Equation.3">
                  <p:embed/>
                </p:oleObj>
              </a:graphicData>
            </a:graphic>
          </p:graphicFrame>
        </p:grp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3946" y="2016"/>
              <a:ext cx="590" cy="415"/>
              <a:chOff x="3504" y="3644"/>
              <a:chExt cx="218" cy="154"/>
            </a:xfrm>
          </p:grpSpPr>
          <p:sp>
            <p:nvSpPr>
              <p:cNvPr id="28" name="Oval 13"/>
              <p:cNvSpPr>
                <a:spLocks noChangeArrowheads="1"/>
              </p:cNvSpPr>
              <p:nvPr/>
            </p:nvSpPr>
            <p:spPr bwMode="auto">
              <a:xfrm>
                <a:off x="3504" y="3648"/>
                <a:ext cx="218" cy="1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/>
              </a:p>
            </p:txBody>
          </p:sp>
          <p:graphicFrame>
            <p:nvGraphicFramePr>
              <p:cNvPr id="29" name="Object 14"/>
              <p:cNvGraphicFramePr>
                <a:graphicFrameLocks noChangeAspect="1"/>
              </p:cNvGraphicFramePr>
              <p:nvPr/>
            </p:nvGraphicFramePr>
            <p:xfrm>
              <a:off x="3543" y="3644"/>
              <a:ext cx="164" cy="154"/>
            </p:xfrm>
            <a:graphic>
              <a:graphicData uri="http://schemas.openxmlformats.org/presentationml/2006/ole">
                <p:oleObj spid="_x0000_s198660" name="Equation" r:id="rId7" imgW="203040" imgH="228600" progId="Equation.3">
                  <p:embed/>
                </p:oleObj>
              </a:graphicData>
            </a:graphic>
          </p:graphicFrame>
        </p:grp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3359" y="3130"/>
              <a:ext cx="589" cy="3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 b="0"/>
            </a:p>
          </p:txBody>
        </p:sp>
        <p:graphicFrame>
          <p:nvGraphicFramePr>
            <p:cNvPr id="11" name="Object 16"/>
            <p:cNvGraphicFramePr>
              <a:graphicFrameLocks noChangeAspect="1"/>
            </p:cNvGraphicFramePr>
            <p:nvPr/>
          </p:nvGraphicFramePr>
          <p:xfrm>
            <a:off x="3451" y="3130"/>
            <a:ext cx="470" cy="396"/>
          </p:xfrm>
          <a:graphic>
            <a:graphicData uri="http://schemas.openxmlformats.org/presentationml/2006/ole">
              <p:oleObj spid="_x0000_s198661" name="Equation" r:id="rId8" imgW="215640" imgH="215640" progId="Equation.3">
                <p:embed/>
              </p:oleObj>
            </a:graphicData>
          </a:graphic>
        </p:graphicFrame>
        <p:grpSp>
          <p:nvGrpSpPr>
            <p:cNvPr id="12" name="Group 17"/>
            <p:cNvGrpSpPr>
              <a:grpSpLocks/>
            </p:cNvGrpSpPr>
            <p:nvPr/>
          </p:nvGrpSpPr>
          <p:grpSpPr bwMode="auto">
            <a:xfrm>
              <a:off x="2004" y="3121"/>
              <a:ext cx="589" cy="395"/>
              <a:chOff x="3504" y="3888"/>
              <a:chExt cx="218" cy="147"/>
            </a:xfrm>
          </p:grpSpPr>
          <p:sp>
            <p:nvSpPr>
              <p:cNvPr id="26" name="Oval 18"/>
              <p:cNvSpPr>
                <a:spLocks noChangeArrowheads="1"/>
              </p:cNvSpPr>
              <p:nvPr/>
            </p:nvSpPr>
            <p:spPr bwMode="auto">
              <a:xfrm>
                <a:off x="3504" y="3888"/>
                <a:ext cx="218" cy="14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 b="0"/>
              </a:p>
            </p:txBody>
          </p:sp>
          <p:graphicFrame>
            <p:nvGraphicFramePr>
              <p:cNvPr id="27" name="Object 19"/>
              <p:cNvGraphicFramePr>
                <a:graphicFrameLocks noChangeAspect="1"/>
              </p:cNvGraphicFramePr>
              <p:nvPr/>
            </p:nvGraphicFramePr>
            <p:xfrm>
              <a:off x="3543" y="3888"/>
              <a:ext cx="164" cy="147"/>
            </p:xfrm>
            <a:graphic>
              <a:graphicData uri="http://schemas.openxmlformats.org/presentationml/2006/ole">
                <p:oleObj spid="_x0000_s198662" name="Equation" r:id="rId9" imgW="203040" imgH="215640" progId="Equation.3">
                  <p:embed/>
                </p:oleObj>
              </a:graphicData>
            </a:graphic>
          </p:graphicFrame>
        </p:grp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1901" y="2407"/>
              <a:ext cx="388" cy="7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H="1">
              <a:off x="2341" y="2418"/>
              <a:ext cx="711" cy="7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 flipH="1">
              <a:off x="2458" y="2418"/>
              <a:ext cx="1769" cy="7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1992" y="2387"/>
              <a:ext cx="1603" cy="7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>
              <a:off x="3104" y="2428"/>
              <a:ext cx="556" cy="7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 flipH="1">
              <a:off x="3710" y="2418"/>
              <a:ext cx="531" cy="7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 flipV="1">
              <a:off x="1881" y="2572"/>
              <a:ext cx="243" cy="38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" name="Object 27"/>
            <p:cNvGraphicFramePr>
              <a:graphicFrameLocks noChangeAspect="1"/>
            </p:cNvGraphicFramePr>
            <p:nvPr/>
          </p:nvGraphicFramePr>
          <p:xfrm>
            <a:off x="2414" y="2336"/>
            <a:ext cx="513" cy="262"/>
          </p:xfrm>
          <a:graphic>
            <a:graphicData uri="http://schemas.openxmlformats.org/presentationml/2006/ole">
              <p:oleObj spid="_x0000_s198663" name="Equation" r:id="rId10" imgW="507960" imgH="241200" progId="Equation.3">
                <p:embed/>
              </p:oleObj>
            </a:graphicData>
          </a:graphic>
        </p:graphicFrame>
        <p:graphicFrame>
          <p:nvGraphicFramePr>
            <p:cNvPr id="21" name="Object 28"/>
            <p:cNvGraphicFramePr>
              <a:graphicFrameLocks noChangeAspect="1"/>
            </p:cNvGraphicFramePr>
            <p:nvPr/>
          </p:nvGraphicFramePr>
          <p:xfrm>
            <a:off x="2819" y="3027"/>
            <a:ext cx="580" cy="217"/>
          </p:xfrm>
          <a:graphic>
            <a:graphicData uri="http://schemas.openxmlformats.org/presentationml/2006/ole">
              <p:oleObj spid="_x0000_s198664" name="Equation" r:id="rId11" imgW="495000" imgH="241200" progId="Equation.3">
                <p:embed/>
              </p:oleObj>
            </a:graphicData>
          </a:graphic>
        </p:graphicFrame>
        <p:sp>
          <p:nvSpPr>
            <p:cNvPr id="22" name="Line 29"/>
            <p:cNvSpPr>
              <a:spLocks noChangeShapeType="1"/>
            </p:cNvSpPr>
            <p:nvPr/>
          </p:nvSpPr>
          <p:spPr bwMode="auto">
            <a:xfrm flipH="1" flipV="1">
              <a:off x="2770" y="2829"/>
              <a:ext cx="443" cy="22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H="1">
              <a:off x="2445" y="2510"/>
              <a:ext cx="410" cy="40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" name="Object 31"/>
            <p:cNvGraphicFramePr>
              <a:graphicFrameLocks noChangeAspect="1"/>
            </p:cNvGraphicFramePr>
            <p:nvPr/>
          </p:nvGraphicFramePr>
          <p:xfrm>
            <a:off x="3463" y="2317"/>
            <a:ext cx="500" cy="262"/>
          </p:xfrm>
          <a:graphic>
            <a:graphicData uri="http://schemas.openxmlformats.org/presentationml/2006/ole">
              <p:oleObj spid="_x0000_s198665" name="Equation" r:id="rId12" imgW="495000" imgH="241200" progId="Equation.3">
                <p:embed/>
              </p:oleObj>
            </a:graphicData>
          </a:graphic>
        </p:graphicFrame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3456" y="2534"/>
              <a:ext cx="333" cy="14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Arc-consistency</a:t>
            </a:r>
          </a:p>
        </p:txBody>
      </p:sp>
      <p:sp>
        <p:nvSpPr>
          <p:cNvPr id="32010" name="Rectangle 266"/>
          <p:cNvSpPr>
            <a:spLocks noGrp="1" noChangeArrowheads="1"/>
          </p:cNvSpPr>
          <p:nvPr>
            <p:ph type="body" idx="1"/>
          </p:nvPr>
        </p:nvSpPr>
        <p:spPr>
          <a:xfrm>
            <a:off x="152400" y="2819400"/>
            <a:ext cx="2924175" cy="2035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Sound 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Incomplete 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Always converges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(polynomial)</a:t>
            </a:r>
          </a:p>
        </p:txBody>
      </p:sp>
      <p:sp>
        <p:nvSpPr>
          <p:cNvPr id="31784" name="Oval 40"/>
          <p:cNvSpPr>
            <a:spLocks noChangeAspect="1" noChangeArrowheads="1"/>
          </p:cNvSpPr>
          <p:nvPr/>
        </p:nvSpPr>
        <p:spPr bwMode="auto">
          <a:xfrm>
            <a:off x="3962400" y="2579688"/>
            <a:ext cx="457200" cy="457200"/>
          </a:xfrm>
          <a:prstGeom prst="ellipse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Tahoma" pitchFamily="34" charset="0"/>
              </a:rPr>
              <a:t>A</a:t>
            </a:r>
          </a:p>
        </p:txBody>
      </p:sp>
      <p:sp>
        <p:nvSpPr>
          <p:cNvPr id="31785" name="Oval 41"/>
          <p:cNvSpPr>
            <a:spLocks noChangeAspect="1" noChangeArrowheads="1"/>
          </p:cNvSpPr>
          <p:nvPr/>
        </p:nvSpPr>
        <p:spPr bwMode="auto">
          <a:xfrm>
            <a:off x="6248400" y="2579688"/>
            <a:ext cx="457200" cy="457200"/>
          </a:xfrm>
          <a:prstGeom prst="ellipse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Tahoma" pitchFamily="34" charset="0"/>
              </a:rPr>
              <a:t>B</a:t>
            </a:r>
          </a:p>
        </p:txBody>
      </p:sp>
      <p:sp>
        <p:nvSpPr>
          <p:cNvPr id="31786" name="Oval 42"/>
          <p:cNvSpPr>
            <a:spLocks noChangeAspect="1" noChangeArrowheads="1"/>
          </p:cNvSpPr>
          <p:nvPr/>
        </p:nvSpPr>
        <p:spPr bwMode="auto">
          <a:xfrm>
            <a:off x="6248400" y="4594225"/>
            <a:ext cx="457200" cy="457200"/>
          </a:xfrm>
          <a:prstGeom prst="ellipse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Tahoma" pitchFamily="34" charset="0"/>
              </a:rPr>
              <a:t>C</a:t>
            </a:r>
          </a:p>
        </p:txBody>
      </p:sp>
      <p:sp>
        <p:nvSpPr>
          <p:cNvPr id="31787" name="Oval 43"/>
          <p:cNvSpPr>
            <a:spLocks noChangeAspect="1" noChangeArrowheads="1"/>
          </p:cNvSpPr>
          <p:nvPr/>
        </p:nvSpPr>
        <p:spPr bwMode="auto">
          <a:xfrm>
            <a:off x="3962400" y="4594225"/>
            <a:ext cx="457200" cy="457200"/>
          </a:xfrm>
          <a:prstGeom prst="ellipse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Tahoma" pitchFamily="34" charset="0"/>
              </a:rPr>
              <a:t>D</a:t>
            </a:r>
          </a:p>
        </p:txBody>
      </p:sp>
      <p:cxnSp>
        <p:nvCxnSpPr>
          <p:cNvPr id="31788" name="AutoShape 44"/>
          <p:cNvCxnSpPr>
            <a:cxnSpLocks noChangeShapeType="1"/>
            <a:stCxn id="31784" idx="4"/>
            <a:endCxn id="31787" idx="0"/>
          </p:cNvCxnSpPr>
          <p:nvPr/>
        </p:nvCxnSpPr>
        <p:spPr bwMode="auto">
          <a:xfrm>
            <a:off x="4191000" y="3036888"/>
            <a:ext cx="0" cy="1557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1789" name="AutoShape 45"/>
          <p:cNvCxnSpPr>
            <a:cxnSpLocks noChangeShapeType="1"/>
            <a:stCxn id="31784" idx="6"/>
            <a:endCxn id="31785" idx="2"/>
          </p:cNvCxnSpPr>
          <p:nvPr/>
        </p:nvCxnSpPr>
        <p:spPr bwMode="auto">
          <a:xfrm>
            <a:off x="4419600" y="2808288"/>
            <a:ext cx="1828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1790" name="AutoShape 46"/>
          <p:cNvCxnSpPr>
            <a:cxnSpLocks noChangeShapeType="1"/>
            <a:stCxn id="31786" idx="2"/>
            <a:endCxn id="31787" idx="6"/>
          </p:cNvCxnSpPr>
          <p:nvPr/>
        </p:nvCxnSpPr>
        <p:spPr bwMode="auto">
          <a:xfrm flipH="1">
            <a:off x="4419600" y="4822825"/>
            <a:ext cx="1828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1791" name="AutoShape 47"/>
          <p:cNvCxnSpPr>
            <a:cxnSpLocks noChangeShapeType="1"/>
            <a:stCxn id="31785" idx="4"/>
            <a:endCxn id="31786" idx="0"/>
          </p:cNvCxnSpPr>
          <p:nvPr/>
        </p:nvCxnSpPr>
        <p:spPr bwMode="auto">
          <a:xfrm>
            <a:off x="6477000" y="3036888"/>
            <a:ext cx="0" cy="1557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" name="Rectangle 50"/>
          <p:cNvSpPr>
            <a:spLocks noChangeArrowheads="1"/>
          </p:cNvSpPr>
          <p:nvPr/>
        </p:nvSpPr>
        <p:spPr bwMode="auto">
          <a:xfrm>
            <a:off x="3276600" y="2514600"/>
            <a:ext cx="4048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SzPct val="40000"/>
              <a:buFont typeface="Wingdings" pitchFamily="2" charset="2"/>
              <a:buNone/>
            </a:pPr>
            <a:r>
              <a:rPr lang="en-US" sz="1200" b="1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3" name="Rectangle 52"/>
          <p:cNvSpPr>
            <a:spLocks noChangeArrowheads="1"/>
          </p:cNvSpPr>
          <p:nvPr/>
        </p:nvSpPr>
        <p:spPr bwMode="auto">
          <a:xfrm>
            <a:off x="3276600" y="2241550"/>
            <a:ext cx="4048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SzPct val="40000"/>
              <a:buFont typeface="Wingdings" pitchFamily="2" charset="2"/>
              <a:buNone/>
            </a:pPr>
            <a:r>
              <a:rPr lang="en-US" sz="1200" b="1">
                <a:solidFill>
                  <a:schemeClr val="folHlink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3276600" y="1968500"/>
            <a:ext cx="4048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SzPct val="40000"/>
              <a:buFont typeface="Wingdings" pitchFamily="2" charset="2"/>
              <a:buNone/>
            </a:pPr>
            <a:r>
              <a:rPr lang="en-US" sz="1200" b="1">
                <a:solidFill>
                  <a:schemeClr val="folHlink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3276600" y="1695450"/>
            <a:ext cx="4048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SzPct val="40000"/>
              <a:buFont typeface="Wingdings" pitchFamily="2" charset="2"/>
              <a:buNone/>
            </a:pPr>
            <a:r>
              <a:rPr lang="en-US" sz="1200" b="1">
                <a:latin typeface="Tahoma" pitchFamily="34" charset="0"/>
              </a:rPr>
              <a:t>A</a:t>
            </a:r>
          </a:p>
        </p:txBody>
      </p:sp>
      <p:sp>
        <p:nvSpPr>
          <p:cNvPr id="6" name="Line 63"/>
          <p:cNvSpPr>
            <a:spLocks noChangeShapeType="1"/>
          </p:cNvSpPr>
          <p:nvPr/>
        </p:nvSpPr>
        <p:spPr bwMode="auto">
          <a:xfrm>
            <a:off x="2767013" y="1524000"/>
            <a:ext cx="0" cy="273050"/>
          </a:xfrm>
          <a:prstGeom prst="line">
            <a:avLst/>
          </a:prstGeom>
          <a:noFill/>
          <a:ln w="6350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66"/>
          <p:cNvSpPr>
            <a:spLocks noChangeShapeType="1"/>
          </p:cNvSpPr>
          <p:nvPr/>
        </p:nvSpPr>
        <p:spPr bwMode="auto">
          <a:xfrm>
            <a:off x="3276600" y="1968500"/>
            <a:ext cx="0" cy="819150"/>
          </a:xfrm>
          <a:prstGeom prst="line">
            <a:avLst/>
          </a:prstGeom>
          <a:noFill/>
          <a:ln w="6350" cap="sq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17" name="Line 73"/>
          <p:cNvSpPr>
            <a:spLocks noChangeShapeType="1"/>
          </p:cNvSpPr>
          <p:nvPr/>
        </p:nvSpPr>
        <p:spPr bwMode="auto">
          <a:xfrm>
            <a:off x="3276600" y="1968500"/>
            <a:ext cx="404813" cy="0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818" name="Line 74"/>
          <p:cNvSpPr>
            <a:spLocks noChangeShapeType="1"/>
          </p:cNvSpPr>
          <p:nvPr/>
        </p:nvSpPr>
        <p:spPr bwMode="auto">
          <a:xfrm>
            <a:off x="3276600" y="2241550"/>
            <a:ext cx="4048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819" name="Line 75"/>
          <p:cNvSpPr>
            <a:spLocks noChangeShapeType="1"/>
          </p:cNvSpPr>
          <p:nvPr/>
        </p:nvSpPr>
        <p:spPr bwMode="auto">
          <a:xfrm>
            <a:off x="3276600" y="2514600"/>
            <a:ext cx="4048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" name="Line 76"/>
          <p:cNvSpPr>
            <a:spLocks noChangeShapeType="1"/>
          </p:cNvSpPr>
          <p:nvPr/>
        </p:nvSpPr>
        <p:spPr bwMode="auto">
          <a:xfrm>
            <a:off x="3276600" y="2787650"/>
            <a:ext cx="404813" cy="0"/>
          </a:xfrm>
          <a:prstGeom prst="line">
            <a:avLst/>
          </a:prstGeom>
          <a:noFill/>
          <a:ln w="6350" cap="sq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62"/>
          <p:cNvSpPr>
            <a:spLocks noChangeShapeType="1"/>
          </p:cNvSpPr>
          <p:nvPr/>
        </p:nvSpPr>
        <p:spPr bwMode="auto">
          <a:xfrm>
            <a:off x="2362200" y="1524000"/>
            <a:ext cx="0" cy="273050"/>
          </a:xfrm>
          <a:prstGeom prst="line">
            <a:avLst/>
          </a:prstGeom>
          <a:noFill/>
          <a:ln w="12700" cap="sq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70"/>
          <p:cNvSpPr>
            <a:spLocks noChangeShapeType="1"/>
          </p:cNvSpPr>
          <p:nvPr/>
        </p:nvSpPr>
        <p:spPr bwMode="auto">
          <a:xfrm>
            <a:off x="3681413" y="1968500"/>
            <a:ext cx="0" cy="819150"/>
          </a:xfrm>
          <a:prstGeom prst="line">
            <a:avLst/>
          </a:prstGeom>
          <a:noFill/>
          <a:ln w="6350" cap="sq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6986588" y="2514600"/>
            <a:ext cx="4048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SzPct val="40000"/>
              <a:buFont typeface="Wingdings" pitchFamily="2" charset="2"/>
              <a:buNone/>
            </a:pPr>
            <a:r>
              <a:rPr lang="en-US" sz="1200" b="1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12" name="Rectangle 88"/>
          <p:cNvSpPr>
            <a:spLocks noChangeArrowheads="1"/>
          </p:cNvSpPr>
          <p:nvPr/>
        </p:nvSpPr>
        <p:spPr bwMode="auto">
          <a:xfrm>
            <a:off x="6986588" y="2241550"/>
            <a:ext cx="4048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SzPct val="40000"/>
              <a:buFont typeface="Wingdings" pitchFamily="2" charset="2"/>
              <a:buNone/>
            </a:pPr>
            <a:r>
              <a:rPr lang="en-US" sz="1200" b="1">
                <a:solidFill>
                  <a:schemeClr val="folHlink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13" name="Rectangle 89"/>
          <p:cNvSpPr>
            <a:spLocks noChangeArrowheads="1"/>
          </p:cNvSpPr>
          <p:nvPr/>
        </p:nvSpPr>
        <p:spPr bwMode="auto">
          <a:xfrm>
            <a:off x="6986588" y="1968500"/>
            <a:ext cx="4048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SzPct val="40000"/>
              <a:buFont typeface="Wingdings" pitchFamily="2" charset="2"/>
              <a:buNone/>
            </a:pPr>
            <a:r>
              <a:rPr lang="en-US" sz="1200" b="1">
                <a:solidFill>
                  <a:schemeClr val="folHlink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14" name="Rectangle 90"/>
          <p:cNvSpPr>
            <a:spLocks noChangeArrowheads="1"/>
          </p:cNvSpPr>
          <p:nvPr/>
        </p:nvSpPr>
        <p:spPr bwMode="auto">
          <a:xfrm>
            <a:off x="6986588" y="1695450"/>
            <a:ext cx="4048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SzPct val="40000"/>
              <a:buFont typeface="Wingdings" pitchFamily="2" charset="2"/>
              <a:buNone/>
            </a:pPr>
            <a:r>
              <a:rPr lang="en-US" sz="1200" b="1">
                <a:latin typeface="Tahoma" pitchFamily="34" charset="0"/>
              </a:rPr>
              <a:t>B</a:t>
            </a:r>
          </a:p>
        </p:txBody>
      </p:sp>
      <p:sp>
        <p:nvSpPr>
          <p:cNvPr id="15" name="Line 91"/>
          <p:cNvSpPr>
            <a:spLocks noChangeShapeType="1"/>
          </p:cNvSpPr>
          <p:nvPr/>
        </p:nvSpPr>
        <p:spPr bwMode="auto">
          <a:xfrm>
            <a:off x="6934200" y="1524000"/>
            <a:ext cx="0" cy="273050"/>
          </a:xfrm>
          <a:prstGeom prst="line">
            <a:avLst/>
          </a:prstGeom>
          <a:noFill/>
          <a:ln w="6350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92"/>
          <p:cNvSpPr>
            <a:spLocks noChangeShapeType="1"/>
          </p:cNvSpPr>
          <p:nvPr/>
        </p:nvSpPr>
        <p:spPr bwMode="auto">
          <a:xfrm>
            <a:off x="6529388" y="1524000"/>
            <a:ext cx="404812" cy="0"/>
          </a:xfrm>
          <a:prstGeom prst="line">
            <a:avLst/>
          </a:prstGeom>
          <a:noFill/>
          <a:ln w="12700" cap="sq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93"/>
          <p:cNvSpPr>
            <a:spLocks noChangeShapeType="1"/>
          </p:cNvSpPr>
          <p:nvPr/>
        </p:nvSpPr>
        <p:spPr bwMode="auto">
          <a:xfrm>
            <a:off x="6986588" y="1968500"/>
            <a:ext cx="0" cy="819150"/>
          </a:xfrm>
          <a:prstGeom prst="line">
            <a:avLst/>
          </a:prstGeom>
          <a:noFill/>
          <a:ln w="6350" cap="sq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38" name="Line 94"/>
          <p:cNvSpPr>
            <a:spLocks noChangeShapeType="1"/>
          </p:cNvSpPr>
          <p:nvPr/>
        </p:nvSpPr>
        <p:spPr bwMode="auto">
          <a:xfrm>
            <a:off x="6986588" y="1968500"/>
            <a:ext cx="404812" cy="0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839" name="Line 95"/>
          <p:cNvSpPr>
            <a:spLocks noChangeShapeType="1"/>
          </p:cNvSpPr>
          <p:nvPr/>
        </p:nvSpPr>
        <p:spPr bwMode="auto">
          <a:xfrm>
            <a:off x="6986588" y="2241550"/>
            <a:ext cx="4048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840" name="Line 96"/>
          <p:cNvSpPr>
            <a:spLocks noChangeShapeType="1"/>
          </p:cNvSpPr>
          <p:nvPr/>
        </p:nvSpPr>
        <p:spPr bwMode="auto">
          <a:xfrm>
            <a:off x="6986588" y="2514600"/>
            <a:ext cx="4048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" name="Line 97"/>
          <p:cNvSpPr>
            <a:spLocks noChangeShapeType="1"/>
          </p:cNvSpPr>
          <p:nvPr/>
        </p:nvSpPr>
        <p:spPr bwMode="auto">
          <a:xfrm>
            <a:off x="6986588" y="2787650"/>
            <a:ext cx="404812" cy="0"/>
          </a:xfrm>
          <a:prstGeom prst="line">
            <a:avLst/>
          </a:prstGeom>
          <a:noFill/>
          <a:ln w="6350" cap="sq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98"/>
          <p:cNvSpPr>
            <a:spLocks noChangeShapeType="1"/>
          </p:cNvSpPr>
          <p:nvPr/>
        </p:nvSpPr>
        <p:spPr bwMode="auto">
          <a:xfrm>
            <a:off x="6529388" y="1524000"/>
            <a:ext cx="0" cy="273050"/>
          </a:xfrm>
          <a:prstGeom prst="line">
            <a:avLst/>
          </a:prstGeom>
          <a:noFill/>
          <a:ln w="12700" cap="sq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99"/>
          <p:cNvSpPr>
            <a:spLocks noChangeShapeType="1"/>
          </p:cNvSpPr>
          <p:nvPr/>
        </p:nvSpPr>
        <p:spPr bwMode="auto">
          <a:xfrm>
            <a:off x="7391400" y="1968500"/>
            <a:ext cx="0" cy="819150"/>
          </a:xfrm>
          <a:prstGeom prst="line">
            <a:avLst/>
          </a:prstGeom>
          <a:noFill/>
          <a:ln w="6350" cap="sq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Rectangle 101"/>
          <p:cNvSpPr>
            <a:spLocks noChangeArrowheads="1"/>
          </p:cNvSpPr>
          <p:nvPr/>
        </p:nvSpPr>
        <p:spPr bwMode="auto">
          <a:xfrm>
            <a:off x="3281363" y="5400675"/>
            <a:ext cx="4048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SzPct val="40000"/>
              <a:buFont typeface="Wingdings" pitchFamily="2" charset="2"/>
              <a:buNone/>
            </a:pPr>
            <a:r>
              <a:rPr lang="en-US" sz="1200" b="1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2" name="Rectangle 102"/>
          <p:cNvSpPr>
            <a:spLocks noChangeArrowheads="1"/>
          </p:cNvSpPr>
          <p:nvPr/>
        </p:nvSpPr>
        <p:spPr bwMode="auto">
          <a:xfrm>
            <a:off x="3281363" y="5127625"/>
            <a:ext cx="4048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SzPct val="40000"/>
              <a:buFont typeface="Wingdings" pitchFamily="2" charset="2"/>
              <a:buNone/>
            </a:pPr>
            <a:r>
              <a:rPr lang="en-US" sz="1200" b="1">
                <a:solidFill>
                  <a:schemeClr val="folHlink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3" name="Rectangle 103"/>
          <p:cNvSpPr>
            <a:spLocks noChangeArrowheads="1"/>
          </p:cNvSpPr>
          <p:nvPr/>
        </p:nvSpPr>
        <p:spPr bwMode="auto">
          <a:xfrm>
            <a:off x="3281363" y="4854575"/>
            <a:ext cx="4048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SzPct val="40000"/>
              <a:buFont typeface="Wingdings" pitchFamily="2" charset="2"/>
              <a:buNone/>
            </a:pPr>
            <a:r>
              <a:rPr lang="en-US" sz="1200" b="1">
                <a:solidFill>
                  <a:schemeClr val="folHlink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4" name="Rectangle 104"/>
          <p:cNvSpPr>
            <a:spLocks noChangeArrowheads="1"/>
          </p:cNvSpPr>
          <p:nvPr/>
        </p:nvSpPr>
        <p:spPr bwMode="auto">
          <a:xfrm>
            <a:off x="3281363" y="4581525"/>
            <a:ext cx="4048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SzPct val="40000"/>
              <a:buFont typeface="Wingdings" pitchFamily="2" charset="2"/>
              <a:buNone/>
            </a:pPr>
            <a:r>
              <a:rPr lang="en-US" sz="1200" b="1">
                <a:latin typeface="Tahoma" pitchFamily="34" charset="0"/>
              </a:rPr>
              <a:t>D</a:t>
            </a:r>
          </a:p>
        </p:txBody>
      </p:sp>
      <p:sp>
        <p:nvSpPr>
          <p:cNvPr id="25" name="Line 105"/>
          <p:cNvSpPr>
            <a:spLocks noChangeShapeType="1"/>
          </p:cNvSpPr>
          <p:nvPr/>
        </p:nvSpPr>
        <p:spPr bwMode="auto">
          <a:xfrm>
            <a:off x="2771775" y="5013325"/>
            <a:ext cx="0" cy="273050"/>
          </a:xfrm>
          <a:prstGeom prst="line">
            <a:avLst/>
          </a:prstGeom>
          <a:noFill/>
          <a:ln w="6350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106"/>
          <p:cNvSpPr>
            <a:spLocks noChangeShapeType="1"/>
          </p:cNvSpPr>
          <p:nvPr/>
        </p:nvSpPr>
        <p:spPr bwMode="auto">
          <a:xfrm>
            <a:off x="2366963" y="5013325"/>
            <a:ext cx="404812" cy="0"/>
          </a:xfrm>
          <a:prstGeom prst="line">
            <a:avLst/>
          </a:prstGeom>
          <a:noFill/>
          <a:ln w="12700" cap="sq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07"/>
          <p:cNvSpPr>
            <a:spLocks noChangeShapeType="1"/>
          </p:cNvSpPr>
          <p:nvPr/>
        </p:nvSpPr>
        <p:spPr bwMode="auto">
          <a:xfrm>
            <a:off x="3281363" y="4854575"/>
            <a:ext cx="0" cy="819150"/>
          </a:xfrm>
          <a:prstGeom prst="line">
            <a:avLst/>
          </a:prstGeom>
          <a:noFill/>
          <a:ln w="6350" cap="sq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52" name="Line 108"/>
          <p:cNvSpPr>
            <a:spLocks noChangeShapeType="1"/>
          </p:cNvSpPr>
          <p:nvPr/>
        </p:nvSpPr>
        <p:spPr bwMode="auto">
          <a:xfrm>
            <a:off x="3281363" y="4854575"/>
            <a:ext cx="404812" cy="0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853" name="Line 109"/>
          <p:cNvSpPr>
            <a:spLocks noChangeShapeType="1"/>
          </p:cNvSpPr>
          <p:nvPr/>
        </p:nvSpPr>
        <p:spPr bwMode="auto">
          <a:xfrm>
            <a:off x="3281363" y="5127625"/>
            <a:ext cx="4048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854" name="Line 110"/>
          <p:cNvSpPr>
            <a:spLocks noChangeShapeType="1"/>
          </p:cNvSpPr>
          <p:nvPr/>
        </p:nvSpPr>
        <p:spPr bwMode="auto">
          <a:xfrm>
            <a:off x="3281363" y="5400675"/>
            <a:ext cx="4048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" name="Line 111"/>
          <p:cNvSpPr>
            <a:spLocks noChangeShapeType="1"/>
          </p:cNvSpPr>
          <p:nvPr/>
        </p:nvSpPr>
        <p:spPr bwMode="auto">
          <a:xfrm>
            <a:off x="3281363" y="5673725"/>
            <a:ext cx="404812" cy="0"/>
          </a:xfrm>
          <a:prstGeom prst="line">
            <a:avLst/>
          </a:prstGeom>
          <a:noFill/>
          <a:ln w="6350" cap="sq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112"/>
          <p:cNvSpPr>
            <a:spLocks noChangeShapeType="1"/>
          </p:cNvSpPr>
          <p:nvPr/>
        </p:nvSpPr>
        <p:spPr bwMode="auto">
          <a:xfrm>
            <a:off x="2366963" y="5013325"/>
            <a:ext cx="0" cy="273050"/>
          </a:xfrm>
          <a:prstGeom prst="line">
            <a:avLst/>
          </a:prstGeom>
          <a:noFill/>
          <a:ln w="12700" cap="sq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113"/>
          <p:cNvSpPr>
            <a:spLocks noChangeShapeType="1"/>
          </p:cNvSpPr>
          <p:nvPr/>
        </p:nvSpPr>
        <p:spPr bwMode="auto">
          <a:xfrm>
            <a:off x="3686175" y="4854575"/>
            <a:ext cx="0" cy="819150"/>
          </a:xfrm>
          <a:prstGeom prst="line">
            <a:avLst/>
          </a:prstGeom>
          <a:noFill/>
          <a:ln w="6350" cap="sq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Rectangle 115"/>
          <p:cNvSpPr>
            <a:spLocks noChangeArrowheads="1"/>
          </p:cNvSpPr>
          <p:nvPr/>
        </p:nvSpPr>
        <p:spPr bwMode="auto">
          <a:xfrm>
            <a:off x="6986588" y="5400675"/>
            <a:ext cx="4048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SzPct val="40000"/>
              <a:buFont typeface="Wingdings" pitchFamily="2" charset="2"/>
              <a:buNone/>
            </a:pPr>
            <a:r>
              <a:rPr lang="en-US" sz="1200" b="1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31808" name="Rectangle 116"/>
          <p:cNvSpPr>
            <a:spLocks noChangeArrowheads="1"/>
          </p:cNvSpPr>
          <p:nvPr/>
        </p:nvSpPr>
        <p:spPr bwMode="auto">
          <a:xfrm>
            <a:off x="6986588" y="5127625"/>
            <a:ext cx="4048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SzPct val="40000"/>
              <a:buFont typeface="Wingdings" pitchFamily="2" charset="2"/>
              <a:buNone/>
            </a:pPr>
            <a:r>
              <a:rPr lang="en-US" sz="1200" b="1">
                <a:solidFill>
                  <a:schemeClr val="folHlink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31809" name="Rectangle 117"/>
          <p:cNvSpPr>
            <a:spLocks noChangeArrowheads="1"/>
          </p:cNvSpPr>
          <p:nvPr/>
        </p:nvSpPr>
        <p:spPr bwMode="auto">
          <a:xfrm>
            <a:off x="6986588" y="4854575"/>
            <a:ext cx="4048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SzPct val="40000"/>
              <a:buFont typeface="Wingdings" pitchFamily="2" charset="2"/>
              <a:buNone/>
            </a:pPr>
            <a:r>
              <a:rPr lang="en-US" sz="1200" b="1">
                <a:solidFill>
                  <a:schemeClr val="folHlink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31810" name="Rectangle 118"/>
          <p:cNvSpPr>
            <a:spLocks noChangeArrowheads="1"/>
          </p:cNvSpPr>
          <p:nvPr/>
        </p:nvSpPr>
        <p:spPr bwMode="auto">
          <a:xfrm>
            <a:off x="6986588" y="4581525"/>
            <a:ext cx="4048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333399"/>
              </a:buClr>
              <a:buSzPct val="40000"/>
              <a:buFont typeface="Wingdings" pitchFamily="2" charset="2"/>
              <a:buNone/>
            </a:pPr>
            <a:r>
              <a:rPr lang="en-US" sz="1200" b="1">
                <a:latin typeface="Tahoma" pitchFamily="34" charset="0"/>
              </a:rPr>
              <a:t>C</a:t>
            </a:r>
          </a:p>
        </p:txBody>
      </p:sp>
      <p:sp>
        <p:nvSpPr>
          <p:cNvPr id="31811" name="Line 119"/>
          <p:cNvSpPr>
            <a:spLocks noChangeShapeType="1"/>
          </p:cNvSpPr>
          <p:nvPr/>
        </p:nvSpPr>
        <p:spPr bwMode="auto">
          <a:xfrm>
            <a:off x="6934200" y="5013325"/>
            <a:ext cx="0" cy="273050"/>
          </a:xfrm>
          <a:prstGeom prst="line">
            <a:avLst/>
          </a:prstGeom>
          <a:noFill/>
          <a:ln w="6350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12" name="Line 120"/>
          <p:cNvSpPr>
            <a:spLocks noChangeShapeType="1"/>
          </p:cNvSpPr>
          <p:nvPr/>
        </p:nvSpPr>
        <p:spPr bwMode="auto">
          <a:xfrm>
            <a:off x="6529388" y="5013325"/>
            <a:ext cx="404812" cy="0"/>
          </a:xfrm>
          <a:prstGeom prst="line">
            <a:avLst/>
          </a:prstGeom>
          <a:noFill/>
          <a:ln w="12700" cap="sq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13" name="Line 121"/>
          <p:cNvSpPr>
            <a:spLocks noChangeShapeType="1"/>
          </p:cNvSpPr>
          <p:nvPr/>
        </p:nvSpPr>
        <p:spPr bwMode="auto">
          <a:xfrm>
            <a:off x="6986588" y="4854575"/>
            <a:ext cx="0" cy="819150"/>
          </a:xfrm>
          <a:prstGeom prst="line">
            <a:avLst/>
          </a:prstGeom>
          <a:noFill/>
          <a:ln w="6350" cap="sq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66" name="Line 122"/>
          <p:cNvSpPr>
            <a:spLocks noChangeShapeType="1"/>
          </p:cNvSpPr>
          <p:nvPr/>
        </p:nvSpPr>
        <p:spPr bwMode="auto">
          <a:xfrm>
            <a:off x="6986588" y="4854575"/>
            <a:ext cx="404812" cy="0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867" name="Line 123"/>
          <p:cNvSpPr>
            <a:spLocks noChangeShapeType="1"/>
          </p:cNvSpPr>
          <p:nvPr/>
        </p:nvSpPr>
        <p:spPr bwMode="auto">
          <a:xfrm>
            <a:off x="6986588" y="5127625"/>
            <a:ext cx="4048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868" name="Line 124"/>
          <p:cNvSpPr>
            <a:spLocks noChangeShapeType="1"/>
          </p:cNvSpPr>
          <p:nvPr/>
        </p:nvSpPr>
        <p:spPr bwMode="auto">
          <a:xfrm>
            <a:off x="6986588" y="5400675"/>
            <a:ext cx="4048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814" name="Line 125"/>
          <p:cNvSpPr>
            <a:spLocks noChangeShapeType="1"/>
          </p:cNvSpPr>
          <p:nvPr/>
        </p:nvSpPr>
        <p:spPr bwMode="auto">
          <a:xfrm>
            <a:off x="6986588" y="5673725"/>
            <a:ext cx="404812" cy="0"/>
          </a:xfrm>
          <a:prstGeom prst="line">
            <a:avLst/>
          </a:prstGeom>
          <a:noFill/>
          <a:ln w="6350" cap="sq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15" name="Line 126"/>
          <p:cNvSpPr>
            <a:spLocks noChangeShapeType="1"/>
          </p:cNvSpPr>
          <p:nvPr/>
        </p:nvSpPr>
        <p:spPr bwMode="auto">
          <a:xfrm>
            <a:off x="6529388" y="5013325"/>
            <a:ext cx="0" cy="273050"/>
          </a:xfrm>
          <a:prstGeom prst="line">
            <a:avLst/>
          </a:prstGeom>
          <a:noFill/>
          <a:ln w="12700" cap="sq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16" name="Line 127"/>
          <p:cNvSpPr>
            <a:spLocks noChangeShapeType="1"/>
          </p:cNvSpPr>
          <p:nvPr/>
        </p:nvSpPr>
        <p:spPr bwMode="auto">
          <a:xfrm>
            <a:off x="7391400" y="4854575"/>
            <a:ext cx="0" cy="819150"/>
          </a:xfrm>
          <a:prstGeom prst="line">
            <a:avLst/>
          </a:prstGeom>
          <a:noFill/>
          <a:ln w="6350" cap="sq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72" name="Text Box 128"/>
          <p:cNvSpPr txBox="1">
            <a:spLocks noChangeArrowheads="1"/>
          </p:cNvSpPr>
          <p:nvPr/>
        </p:nvSpPr>
        <p:spPr bwMode="auto">
          <a:xfrm>
            <a:off x="5157788" y="2378075"/>
            <a:ext cx="3508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&lt;</a:t>
            </a:r>
          </a:p>
        </p:txBody>
      </p:sp>
      <p:sp>
        <p:nvSpPr>
          <p:cNvPr id="31875" name="Text Box 131"/>
          <p:cNvSpPr txBox="1">
            <a:spLocks noChangeArrowheads="1"/>
          </p:cNvSpPr>
          <p:nvPr/>
        </p:nvSpPr>
        <p:spPr bwMode="auto">
          <a:xfrm>
            <a:off x="5157788" y="4818063"/>
            <a:ext cx="3508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&lt;</a:t>
            </a:r>
          </a:p>
        </p:txBody>
      </p:sp>
      <p:sp>
        <p:nvSpPr>
          <p:cNvPr id="31876" name="Text Box 132"/>
          <p:cNvSpPr txBox="1">
            <a:spLocks noChangeArrowheads="1"/>
          </p:cNvSpPr>
          <p:nvPr/>
        </p:nvSpPr>
        <p:spPr bwMode="auto">
          <a:xfrm rot="5400000">
            <a:off x="3840163" y="3641725"/>
            <a:ext cx="3508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&lt;</a:t>
            </a:r>
          </a:p>
        </p:txBody>
      </p:sp>
      <p:sp>
        <p:nvSpPr>
          <p:cNvPr id="31877" name="Text Box 133"/>
          <p:cNvSpPr txBox="1">
            <a:spLocks noChangeArrowheads="1"/>
          </p:cNvSpPr>
          <p:nvPr/>
        </p:nvSpPr>
        <p:spPr bwMode="auto">
          <a:xfrm>
            <a:off x="6515100" y="3641725"/>
            <a:ext cx="3508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=</a:t>
            </a:r>
          </a:p>
        </p:txBody>
      </p:sp>
      <p:graphicFrame>
        <p:nvGraphicFramePr>
          <p:cNvPr id="31986" name="Group 242"/>
          <p:cNvGraphicFramePr>
            <a:graphicFrameLocks noGrp="1"/>
          </p:cNvGraphicFramePr>
          <p:nvPr/>
        </p:nvGraphicFramePr>
        <p:xfrm>
          <a:off x="5029200" y="1635125"/>
          <a:ext cx="609600" cy="762000"/>
        </p:xfrm>
        <a:graphic>
          <a:graphicData uri="http://schemas.openxmlformats.org/drawingml/2006/table">
            <a:tbl>
              <a:tblPr/>
              <a:tblGrid>
                <a:gridCol w="304800"/>
                <a:gridCol w="304800"/>
              </a:tblGrid>
              <a:tr h="2476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A &lt; B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988" name="Group 244"/>
          <p:cNvGraphicFramePr>
            <a:graphicFrameLocks noGrp="1"/>
          </p:cNvGraphicFramePr>
          <p:nvPr/>
        </p:nvGraphicFramePr>
        <p:xfrm>
          <a:off x="3190875" y="3333750"/>
          <a:ext cx="609600" cy="762000"/>
        </p:xfrm>
        <a:graphic>
          <a:graphicData uri="http://schemas.openxmlformats.org/drawingml/2006/table">
            <a:tbl>
              <a:tblPr/>
              <a:tblGrid>
                <a:gridCol w="304800"/>
                <a:gridCol w="304800"/>
              </a:tblGrid>
              <a:tr h="2476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A &lt; D</a:t>
                      </a:r>
                    </a:p>
                  </a:txBody>
                  <a:tcPr marL="45720" marR="4572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45720" marR="4572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45720" marR="4572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45720" marR="4572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45720" marR="4572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987" name="Group 243"/>
          <p:cNvGraphicFramePr>
            <a:graphicFrameLocks noGrp="1"/>
          </p:cNvGraphicFramePr>
          <p:nvPr/>
        </p:nvGraphicFramePr>
        <p:xfrm>
          <a:off x="5029200" y="5184775"/>
          <a:ext cx="609600" cy="762000"/>
        </p:xfrm>
        <a:graphic>
          <a:graphicData uri="http://schemas.openxmlformats.org/drawingml/2006/table">
            <a:tbl>
              <a:tblPr/>
              <a:tblGrid>
                <a:gridCol w="304800"/>
                <a:gridCol w="304800"/>
              </a:tblGrid>
              <a:tr h="2476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D &lt; C</a:t>
                      </a:r>
                    </a:p>
                  </a:txBody>
                  <a:tcPr marL="45720" marR="4572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45720" marR="4572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45720" marR="4572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45720" marR="4572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45720" marR="4572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008" name="Group 264"/>
          <p:cNvGraphicFramePr>
            <a:graphicFrameLocks noGrp="1"/>
          </p:cNvGraphicFramePr>
          <p:nvPr/>
        </p:nvGraphicFramePr>
        <p:xfrm>
          <a:off x="6934200" y="3235325"/>
          <a:ext cx="609600" cy="1005840"/>
        </p:xfrm>
        <a:graphic>
          <a:graphicData uri="http://schemas.openxmlformats.org/drawingml/2006/table">
            <a:tbl>
              <a:tblPr/>
              <a:tblGrid>
                <a:gridCol w="304800"/>
                <a:gridCol w="304800"/>
              </a:tblGrid>
              <a:tr h="2476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B = C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4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1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1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1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1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18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10" grpId="0" build="p"/>
      <p:bldP spid="2" grpId="0"/>
      <p:bldP spid="3" grpId="0"/>
      <p:bldP spid="12" grpId="0"/>
      <p:bldP spid="13" grpId="0"/>
      <p:bldP spid="21" grpId="0"/>
      <p:bldP spid="21" grpId="1"/>
      <p:bldP spid="23" grpId="0"/>
      <p:bldP spid="31808" grpId="0"/>
      <p:bldP spid="318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1363663" y="2362200"/>
            <a:ext cx="1760537" cy="2198688"/>
            <a:chOff x="768" y="1927"/>
            <a:chExt cx="1109" cy="1385"/>
          </a:xfrm>
        </p:grpSpPr>
        <p:sp>
          <p:nvSpPr>
            <p:cNvPr id="51543" name="Oval 3"/>
            <p:cNvSpPr>
              <a:spLocks noChangeAspect="1" noChangeArrowheads="1"/>
            </p:cNvSpPr>
            <p:nvPr/>
          </p:nvSpPr>
          <p:spPr bwMode="auto">
            <a:xfrm>
              <a:off x="1202" y="2042"/>
              <a:ext cx="218" cy="21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b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51544" name="Oval 4"/>
            <p:cNvSpPr>
              <a:spLocks noChangeAspect="1" noChangeArrowheads="1"/>
            </p:cNvSpPr>
            <p:nvPr/>
          </p:nvSpPr>
          <p:spPr bwMode="auto">
            <a:xfrm>
              <a:off x="838" y="2325"/>
              <a:ext cx="218" cy="21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b="1">
                  <a:solidFill>
                    <a:schemeClr val="bg2"/>
                  </a:solidFill>
                  <a:latin typeface="Arial" charset="0"/>
                </a:rPr>
                <a:t>A</a:t>
              </a:r>
              <a:r>
                <a:rPr lang="en-US" sz="1000" b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51545" name="Oval 5"/>
            <p:cNvSpPr>
              <a:spLocks noChangeAspect="1" noChangeArrowheads="1"/>
            </p:cNvSpPr>
            <p:nvPr/>
          </p:nvSpPr>
          <p:spPr bwMode="auto">
            <a:xfrm>
              <a:off x="1584" y="2325"/>
              <a:ext cx="218" cy="21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b="1">
                  <a:solidFill>
                    <a:schemeClr val="bg2"/>
                  </a:solidFill>
                  <a:latin typeface="Arial" charset="0"/>
                </a:rPr>
                <a:t>A</a:t>
              </a:r>
              <a:r>
                <a:rPr lang="en-US" sz="1000" b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51546" name="Oval 6"/>
            <p:cNvSpPr>
              <a:spLocks noChangeAspect="1" noChangeArrowheads="1"/>
            </p:cNvSpPr>
            <p:nvPr/>
          </p:nvSpPr>
          <p:spPr bwMode="auto">
            <a:xfrm>
              <a:off x="838" y="2831"/>
              <a:ext cx="218" cy="21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b="1">
                  <a:solidFill>
                    <a:schemeClr val="bg2"/>
                  </a:solidFill>
                  <a:latin typeface="Arial" charset="0"/>
                </a:rPr>
                <a:t>AB</a:t>
              </a:r>
              <a:r>
                <a:rPr lang="en-US" sz="1000" b="1">
                  <a:solidFill>
                    <a:schemeClr val="hlink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51547" name="Oval 7"/>
            <p:cNvSpPr>
              <a:spLocks noChangeAspect="1" noChangeArrowheads="1"/>
            </p:cNvSpPr>
            <p:nvPr/>
          </p:nvSpPr>
          <p:spPr bwMode="auto">
            <a:xfrm>
              <a:off x="1584" y="2831"/>
              <a:ext cx="218" cy="21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b="1">
                  <a:solidFill>
                    <a:schemeClr val="bg2"/>
                  </a:solidFill>
                  <a:latin typeface="Arial" charset="0"/>
                </a:rPr>
                <a:t>BC</a:t>
              </a:r>
              <a:r>
                <a:rPr lang="en-US" sz="1000" b="1">
                  <a:solidFill>
                    <a:schemeClr val="hlink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51548" name="Oval 8"/>
            <p:cNvSpPr>
              <a:spLocks noChangeAspect="1" noChangeArrowheads="1"/>
            </p:cNvSpPr>
            <p:nvPr/>
          </p:nvSpPr>
          <p:spPr bwMode="auto">
            <a:xfrm>
              <a:off x="1202" y="3094"/>
              <a:ext cx="218" cy="21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b="1">
                  <a:solidFill>
                    <a:schemeClr val="bg2"/>
                  </a:solidFill>
                  <a:latin typeface="Arial" charset="0"/>
                </a:rPr>
                <a:t>DF</a:t>
              </a:r>
              <a:r>
                <a:rPr lang="en-US" sz="1000" b="1">
                  <a:solidFill>
                    <a:schemeClr val="hlink"/>
                  </a:solidFill>
                  <a:latin typeface="Arial" charset="0"/>
                </a:rPr>
                <a:t>G</a:t>
              </a:r>
            </a:p>
          </p:txBody>
        </p:sp>
        <p:cxnSp>
          <p:nvCxnSpPr>
            <p:cNvPr id="51549" name="AutoShape 9"/>
            <p:cNvCxnSpPr>
              <a:cxnSpLocks noChangeAspect="1" noChangeShapeType="1"/>
              <a:stCxn id="51543" idx="3"/>
              <a:endCxn id="51544" idx="7"/>
            </p:cNvCxnSpPr>
            <p:nvPr/>
          </p:nvCxnSpPr>
          <p:spPr bwMode="auto">
            <a:xfrm flipH="1">
              <a:off x="1024" y="2228"/>
              <a:ext cx="210" cy="1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1550" name="AutoShape 10"/>
            <p:cNvCxnSpPr>
              <a:cxnSpLocks noChangeAspect="1" noChangeShapeType="1"/>
              <a:stCxn id="51543" idx="5"/>
              <a:endCxn id="51545" idx="1"/>
            </p:cNvCxnSpPr>
            <p:nvPr/>
          </p:nvCxnSpPr>
          <p:spPr bwMode="auto">
            <a:xfrm>
              <a:off x="1388" y="2228"/>
              <a:ext cx="228" cy="1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1551" name="AutoShape 11"/>
            <p:cNvCxnSpPr>
              <a:cxnSpLocks noChangeAspect="1" noChangeShapeType="1"/>
              <a:stCxn id="51544" idx="4"/>
              <a:endCxn id="51546" idx="0"/>
            </p:cNvCxnSpPr>
            <p:nvPr/>
          </p:nvCxnSpPr>
          <p:spPr bwMode="auto">
            <a:xfrm>
              <a:off x="947" y="2543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1552" name="AutoShape 12"/>
            <p:cNvCxnSpPr>
              <a:cxnSpLocks noChangeAspect="1" noChangeShapeType="1"/>
              <a:stCxn id="51544" idx="5"/>
              <a:endCxn id="51547" idx="1"/>
            </p:cNvCxnSpPr>
            <p:nvPr/>
          </p:nvCxnSpPr>
          <p:spPr bwMode="auto">
            <a:xfrm>
              <a:off x="1024" y="2511"/>
              <a:ext cx="592" cy="3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1553" name="AutoShape 13"/>
            <p:cNvCxnSpPr>
              <a:cxnSpLocks noChangeAspect="1" noChangeShapeType="1"/>
              <a:stCxn id="51545" idx="4"/>
              <a:endCxn id="51547" idx="0"/>
            </p:cNvCxnSpPr>
            <p:nvPr/>
          </p:nvCxnSpPr>
          <p:spPr bwMode="auto">
            <a:xfrm>
              <a:off x="1693" y="2543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1554" name="AutoShape 14"/>
            <p:cNvCxnSpPr>
              <a:cxnSpLocks noChangeAspect="1" noChangeShapeType="1"/>
              <a:stCxn id="51546" idx="5"/>
              <a:endCxn id="51548" idx="1"/>
            </p:cNvCxnSpPr>
            <p:nvPr/>
          </p:nvCxnSpPr>
          <p:spPr bwMode="auto">
            <a:xfrm>
              <a:off x="1024" y="3017"/>
              <a:ext cx="210" cy="1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1555" name="AutoShape 15"/>
            <p:cNvCxnSpPr>
              <a:cxnSpLocks noChangeAspect="1" noChangeShapeType="1"/>
              <a:stCxn id="51547" idx="3"/>
              <a:endCxn id="51548" idx="7"/>
            </p:cNvCxnSpPr>
            <p:nvPr/>
          </p:nvCxnSpPr>
          <p:spPr bwMode="auto">
            <a:xfrm flipH="1">
              <a:off x="1388" y="3017"/>
              <a:ext cx="228" cy="1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1556" name="Text Box 16"/>
            <p:cNvSpPr txBox="1">
              <a:spLocks noChangeAspect="1" noChangeArrowheads="1"/>
            </p:cNvSpPr>
            <p:nvPr/>
          </p:nvSpPr>
          <p:spPr bwMode="auto">
            <a:xfrm>
              <a:off x="809" y="2592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B</a:t>
              </a:r>
            </a:p>
          </p:txBody>
        </p:sp>
        <p:sp>
          <p:nvSpPr>
            <p:cNvPr id="51557" name="Text Box 17"/>
            <p:cNvSpPr txBox="1">
              <a:spLocks noChangeAspect="1" noChangeArrowheads="1"/>
            </p:cNvSpPr>
            <p:nvPr/>
          </p:nvSpPr>
          <p:spPr bwMode="auto">
            <a:xfrm>
              <a:off x="768" y="272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1">
                  <a:latin typeface="Arial" charset="0"/>
                </a:rPr>
                <a:t>4</a:t>
              </a:r>
            </a:p>
          </p:txBody>
        </p:sp>
        <p:sp>
          <p:nvSpPr>
            <p:cNvPr id="51558" name="Text Box 18"/>
            <p:cNvSpPr txBox="1">
              <a:spLocks noChangeAspect="1" noChangeArrowheads="1"/>
            </p:cNvSpPr>
            <p:nvPr/>
          </p:nvSpPr>
          <p:spPr bwMode="auto">
            <a:xfrm>
              <a:off x="1717" y="273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1">
                  <a:latin typeface="Arial" charset="0"/>
                </a:rPr>
                <a:t>5</a:t>
              </a:r>
            </a:p>
          </p:txBody>
        </p:sp>
        <p:sp>
          <p:nvSpPr>
            <p:cNvPr id="51559" name="Text Box 19"/>
            <p:cNvSpPr txBox="1">
              <a:spLocks noChangeAspect="1" noChangeArrowheads="1"/>
            </p:cNvSpPr>
            <p:nvPr/>
          </p:nvSpPr>
          <p:spPr bwMode="auto">
            <a:xfrm>
              <a:off x="1701" y="221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1">
                  <a:latin typeface="Arial" charset="0"/>
                </a:rPr>
                <a:t>3</a:t>
              </a:r>
            </a:p>
          </p:txBody>
        </p:sp>
        <p:sp>
          <p:nvSpPr>
            <p:cNvPr id="51560" name="Text Box 20"/>
            <p:cNvSpPr txBox="1">
              <a:spLocks noChangeAspect="1" noChangeArrowheads="1"/>
            </p:cNvSpPr>
            <p:nvPr/>
          </p:nvSpPr>
          <p:spPr bwMode="auto">
            <a:xfrm>
              <a:off x="1209" y="2962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1">
                  <a:latin typeface="Arial" charset="0"/>
                </a:rPr>
                <a:t>6</a:t>
              </a:r>
            </a:p>
          </p:txBody>
        </p:sp>
        <p:sp>
          <p:nvSpPr>
            <p:cNvPr id="51561" name="Text Box 21"/>
            <p:cNvSpPr txBox="1">
              <a:spLocks noChangeAspect="1" noChangeArrowheads="1"/>
            </p:cNvSpPr>
            <p:nvPr/>
          </p:nvSpPr>
          <p:spPr bwMode="auto">
            <a:xfrm>
              <a:off x="782" y="2212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1">
                  <a:latin typeface="Arial" charset="0"/>
                </a:rPr>
                <a:t>2</a:t>
              </a:r>
            </a:p>
          </p:txBody>
        </p:sp>
        <p:cxnSp>
          <p:nvCxnSpPr>
            <p:cNvPr id="51562" name="AutoShape 22"/>
            <p:cNvCxnSpPr>
              <a:cxnSpLocks noChangeAspect="1" noChangeShapeType="1"/>
              <a:stCxn id="51543" idx="4"/>
              <a:endCxn id="51546" idx="7"/>
            </p:cNvCxnSpPr>
            <p:nvPr/>
          </p:nvCxnSpPr>
          <p:spPr bwMode="auto">
            <a:xfrm flipH="1">
              <a:off x="1024" y="2260"/>
              <a:ext cx="287" cy="6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1563" name="Text Box 23"/>
            <p:cNvSpPr txBox="1">
              <a:spLocks noChangeAspect="1" noChangeArrowheads="1"/>
            </p:cNvSpPr>
            <p:nvPr/>
          </p:nvSpPr>
          <p:spPr bwMode="auto">
            <a:xfrm>
              <a:off x="1248" y="2551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B</a:t>
              </a:r>
            </a:p>
          </p:txBody>
        </p:sp>
        <p:sp>
          <p:nvSpPr>
            <p:cNvPr id="51564" name="Text Box 24"/>
            <p:cNvSpPr txBox="1">
              <a:spLocks noChangeAspect="1" noChangeArrowheads="1"/>
            </p:cNvSpPr>
            <p:nvPr/>
          </p:nvSpPr>
          <p:spPr bwMode="auto">
            <a:xfrm>
              <a:off x="995" y="3049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D</a:t>
              </a:r>
            </a:p>
          </p:txBody>
        </p:sp>
        <p:sp>
          <p:nvSpPr>
            <p:cNvPr id="51565" name="Text Box 25"/>
            <p:cNvSpPr txBox="1">
              <a:spLocks noChangeAspect="1" noChangeArrowheads="1"/>
            </p:cNvSpPr>
            <p:nvPr/>
          </p:nvSpPr>
          <p:spPr bwMode="auto">
            <a:xfrm>
              <a:off x="1473" y="3048"/>
              <a:ext cx="1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F</a:t>
              </a:r>
            </a:p>
          </p:txBody>
        </p:sp>
        <p:sp>
          <p:nvSpPr>
            <p:cNvPr id="51566" name="Text Box 26"/>
            <p:cNvSpPr txBox="1">
              <a:spLocks noChangeAspect="1" noChangeArrowheads="1"/>
            </p:cNvSpPr>
            <p:nvPr/>
          </p:nvSpPr>
          <p:spPr bwMode="auto">
            <a:xfrm>
              <a:off x="1021" y="2167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51567" name="Text Box 27"/>
            <p:cNvSpPr txBox="1">
              <a:spLocks noChangeAspect="1" noChangeArrowheads="1"/>
            </p:cNvSpPr>
            <p:nvPr/>
          </p:nvSpPr>
          <p:spPr bwMode="auto">
            <a:xfrm>
              <a:off x="976" y="2590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51568" name="Text Box 28"/>
            <p:cNvSpPr txBox="1">
              <a:spLocks noChangeAspect="1" noChangeArrowheads="1"/>
            </p:cNvSpPr>
            <p:nvPr/>
          </p:nvSpPr>
          <p:spPr bwMode="auto">
            <a:xfrm>
              <a:off x="1454" y="2167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51569" name="Text Box 29"/>
            <p:cNvSpPr txBox="1">
              <a:spLocks noChangeAspect="1" noChangeArrowheads="1"/>
            </p:cNvSpPr>
            <p:nvPr/>
          </p:nvSpPr>
          <p:spPr bwMode="auto">
            <a:xfrm>
              <a:off x="1672" y="2602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C</a:t>
              </a:r>
            </a:p>
          </p:txBody>
        </p:sp>
        <p:sp>
          <p:nvSpPr>
            <p:cNvPr id="51570" name="Text Box 30"/>
            <p:cNvSpPr txBox="1">
              <a:spLocks noChangeAspect="1" noChangeArrowheads="1"/>
            </p:cNvSpPr>
            <p:nvPr/>
          </p:nvSpPr>
          <p:spPr bwMode="auto">
            <a:xfrm>
              <a:off x="1155" y="192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1">
                  <a:latin typeface="Arial" charset="0"/>
                </a:rPr>
                <a:t>1</a:t>
              </a:r>
            </a:p>
          </p:txBody>
        </p:sp>
      </p:grpSp>
      <p:graphicFrame>
        <p:nvGraphicFramePr>
          <p:cNvPr id="16415" name="Group 31"/>
          <p:cNvGraphicFramePr>
            <a:graphicFrameLocks noGrp="1"/>
          </p:cNvGraphicFramePr>
          <p:nvPr/>
        </p:nvGraphicFramePr>
        <p:xfrm>
          <a:off x="1981200" y="1524000"/>
          <a:ext cx="547688" cy="762000"/>
        </p:xfrm>
        <a:graphic>
          <a:graphicData uri="http://schemas.openxmlformats.org/drawingml/2006/table">
            <a:tbl>
              <a:tblPr/>
              <a:tblGrid>
                <a:gridCol w="193675"/>
                <a:gridCol w="354013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A</a:t>
                      </a:r>
                    </a:p>
                  </a:txBody>
                  <a:tcPr marL="45720" marR="4572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P(A)</a:t>
                      </a:r>
                    </a:p>
                  </a:txBody>
                  <a:tcPr marL="45720" marR="4572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marL="45720" marR="4572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marL="45720" marR="4572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marL="45720" marR="4572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…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45720" marR="4572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437" name="Group 53"/>
          <p:cNvGraphicFramePr>
            <a:graphicFrameLocks noGrp="1"/>
          </p:cNvGraphicFramePr>
          <p:nvPr/>
        </p:nvGraphicFramePr>
        <p:xfrm>
          <a:off x="428625" y="1828800"/>
          <a:ext cx="931863" cy="1219200"/>
        </p:xfrm>
        <a:graphic>
          <a:graphicData uri="http://schemas.openxmlformats.org/drawingml/2006/table">
            <a:tbl>
              <a:tblPr/>
              <a:tblGrid>
                <a:gridCol w="219075"/>
                <a:gridCol w="231775"/>
                <a:gridCol w="481013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A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B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P(B|A)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…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…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475" name="Group 91"/>
          <p:cNvGraphicFramePr>
            <a:graphicFrameLocks noGrp="1"/>
          </p:cNvGraphicFramePr>
          <p:nvPr/>
        </p:nvGraphicFramePr>
        <p:xfrm>
          <a:off x="219075" y="3581400"/>
          <a:ext cx="1160463" cy="1219200"/>
        </p:xfrm>
        <a:graphic>
          <a:graphicData uri="http://schemas.openxmlformats.org/drawingml/2006/table">
            <a:tbl>
              <a:tblPr/>
              <a:tblGrid>
                <a:gridCol w="193675"/>
                <a:gridCol w="158750"/>
                <a:gridCol w="200025"/>
                <a:gridCol w="608013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A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B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D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P(D|A,B)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…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…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…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22" name="Group 138"/>
          <p:cNvGraphicFramePr>
            <a:graphicFrameLocks noGrp="1"/>
          </p:cNvGraphicFramePr>
          <p:nvPr/>
        </p:nvGraphicFramePr>
        <p:xfrm>
          <a:off x="1676400" y="4724400"/>
          <a:ext cx="1181100" cy="609600"/>
        </p:xfrm>
        <a:graphic>
          <a:graphicData uri="http://schemas.openxmlformats.org/drawingml/2006/table">
            <a:tbl>
              <a:tblPr/>
              <a:tblGrid>
                <a:gridCol w="193675"/>
                <a:gridCol w="193675"/>
                <a:gridCol w="193675"/>
                <a:gridCol w="600075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D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F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G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P(G|D,F)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…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…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…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49" name="Group 165"/>
          <p:cNvGraphicFramePr>
            <a:graphicFrameLocks noGrp="1"/>
          </p:cNvGraphicFramePr>
          <p:nvPr/>
        </p:nvGraphicFramePr>
        <p:xfrm>
          <a:off x="3124200" y="3886200"/>
          <a:ext cx="1174750" cy="609600"/>
        </p:xfrm>
        <a:graphic>
          <a:graphicData uri="http://schemas.openxmlformats.org/drawingml/2006/table">
            <a:tbl>
              <a:tblPr/>
              <a:tblGrid>
                <a:gridCol w="193675"/>
                <a:gridCol w="193675"/>
                <a:gridCol w="193675"/>
                <a:gridCol w="593725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B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C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F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P(F|B,C)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…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…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…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76" name="Group 192"/>
          <p:cNvGraphicFramePr>
            <a:graphicFrameLocks noGrp="1"/>
          </p:cNvGraphicFramePr>
          <p:nvPr/>
        </p:nvGraphicFramePr>
        <p:xfrm>
          <a:off x="3124200" y="2209800"/>
          <a:ext cx="868363" cy="609600"/>
        </p:xfrm>
        <a:graphic>
          <a:graphicData uri="http://schemas.openxmlformats.org/drawingml/2006/table">
            <a:tbl>
              <a:tblPr/>
              <a:tblGrid>
                <a:gridCol w="193675"/>
                <a:gridCol w="193675"/>
                <a:gridCol w="481013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A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C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P(C|A)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…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…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98" name="Group 214"/>
          <p:cNvGraphicFramePr>
            <a:graphicFrameLocks noGrp="1"/>
          </p:cNvGraphicFramePr>
          <p:nvPr/>
        </p:nvGraphicFramePr>
        <p:xfrm>
          <a:off x="6864350" y="1524000"/>
          <a:ext cx="193675" cy="609600"/>
        </p:xfrm>
        <a:graphic>
          <a:graphicData uri="http://schemas.openxmlformats.org/drawingml/2006/table">
            <a:tbl>
              <a:tblPr/>
              <a:tblGrid>
                <a:gridCol w="193675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A</a:t>
                      </a:r>
                    </a:p>
                  </a:txBody>
                  <a:tcPr marL="45720" marR="45720" marT="0" marB="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612" name="Group 228"/>
          <p:cNvGraphicFramePr>
            <a:graphicFrameLocks noGrp="1"/>
          </p:cNvGraphicFramePr>
          <p:nvPr/>
        </p:nvGraphicFramePr>
        <p:xfrm>
          <a:off x="5603875" y="1852613"/>
          <a:ext cx="387350" cy="1066800"/>
        </p:xfrm>
        <a:graphic>
          <a:graphicData uri="http://schemas.openxmlformats.org/drawingml/2006/table">
            <a:tbl>
              <a:tblPr/>
              <a:tblGrid>
                <a:gridCol w="193675"/>
                <a:gridCol w="193675"/>
              </a:tblGrid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A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B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638" name="Group 254"/>
          <p:cNvGraphicFramePr>
            <a:graphicFrameLocks noGrp="1"/>
          </p:cNvGraphicFramePr>
          <p:nvPr/>
        </p:nvGraphicFramePr>
        <p:xfrm>
          <a:off x="5410200" y="3581400"/>
          <a:ext cx="581025" cy="1066800"/>
        </p:xfrm>
        <a:graphic>
          <a:graphicData uri="http://schemas.openxmlformats.org/drawingml/2006/table">
            <a:tbl>
              <a:tblPr/>
              <a:tblGrid>
                <a:gridCol w="193675"/>
                <a:gridCol w="193675"/>
                <a:gridCol w="193675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A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B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D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672" name="Group 288"/>
          <p:cNvGraphicFramePr>
            <a:graphicFrameLocks noGrp="1"/>
          </p:cNvGraphicFramePr>
          <p:nvPr/>
        </p:nvGraphicFramePr>
        <p:xfrm>
          <a:off x="6705600" y="4724400"/>
          <a:ext cx="581025" cy="457200"/>
        </p:xfrm>
        <a:graphic>
          <a:graphicData uri="http://schemas.openxmlformats.org/drawingml/2006/table">
            <a:tbl>
              <a:tblPr/>
              <a:tblGrid>
                <a:gridCol w="193675"/>
                <a:gridCol w="193675"/>
                <a:gridCol w="193675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D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F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G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690" name="Group 306"/>
          <p:cNvGraphicFramePr>
            <a:graphicFrameLocks noGrp="1"/>
          </p:cNvGraphicFramePr>
          <p:nvPr/>
        </p:nvGraphicFramePr>
        <p:xfrm>
          <a:off x="7896225" y="3886200"/>
          <a:ext cx="581025" cy="457200"/>
        </p:xfrm>
        <a:graphic>
          <a:graphicData uri="http://schemas.openxmlformats.org/drawingml/2006/table">
            <a:tbl>
              <a:tblPr/>
              <a:tblGrid>
                <a:gridCol w="193675"/>
                <a:gridCol w="193675"/>
                <a:gridCol w="193675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B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C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F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708" name="Group 324"/>
          <p:cNvGraphicFramePr>
            <a:graphicFrameLocks noGrp="1"/>
          </p:cNvGraphicFramePr>
          <p:nvPr/>
        </p:nvGraphicFramePr>
        <p:xfrm>
          <a:off x="7896225" y="2362200"/>
          <a:ext cx="387350" cy="457200"/>
        </p:xfrm>
        <a:graphic>
          <a:graphicData uri="http://schemas.openxmlformats.org/drawingml/2006/table">
            <a:tbl>
              <a:tblPr/>
              <a:tblGrid>
                <a:gridCol w="193675"/>
                <a:gridCol w="193675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A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C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</a:tr>
            </a:tbl>
          </a:graphicData>
        </a:graphic>
      </p:graphicFrame>
      <p:grpSp>
        <p:nvGrpSpPr>
          <p:cNvPr id="51510" name="Group 338"/>
          <p:cNvGrpSpPr>
            <a:grpSpLocks/>
          </p:cNvGrpSpPr>
          <p:nvPr/>
        </p:nvGrpSpPr>
        <p:grpSpPr bwMode="auto">
          <a:xfrm>
            <a:off x="6135688" y="2362200"/>
            <a:ext cx="1760537" cy="2198688"/>
            <a:chOff x="3691" y="2016"/>
            <a:chExt cx="1109" cy="1385"/>
          </a:xfrm>
        </p:grpSpPr>
        <p:sp>
          <p:nvSpPr>
            <p:cNvPr id="51515" name="Oval 339"/>
            <p:cNvSpPr>
              <a:spLocks noChangeAspect="1" noChangeArrowheads="1"/>
            </p:cNvSpPr>
            <p:nvPr/>
          </p:nvSpPr>
          <p:spPr bwMode="auto">
            <a:xfrm>
              <a:off x="4125" y="2131"/>
              <a:ext cx="218" cy="21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b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51516" name="Oval 340"/>
            <p:cNvSpPr>
              <a:spLocks noChangeAspect="1" noChangeArrowheads="1"/>
            </p:cNvSpPr>
            <p:nvPr/>
          </p:nvSpPr>
          <p:spPr bwMode="auto">
            <a:xfrm>
              <a:off x="3761" y="2414"/>
              <a:ext cx="218" cy="21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b="1">
                  <a:solidFill>
                    <a:schemeClr val="bg2"/>
                  </a:solidFill>
                  <a:latin typeface="Arial" charset="0"/>
                </a:rPr>
                <a:t>A</a:t>
              </a:r>
              <a:r>
                <a:rPr lang="en-US" sz="1000" b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51517" name="Oval 341"/>
            <p:cNvSpPr>
              <a:spLocks noChangeAspect="1" noChangeArrowheads="1"/>
            </p:cNvSpPr>
            <p:nvPr/>
          </p:nvSpPr>
          <p:spPr bwMode="auto">
            <a:xfrm>
              <a:off x="4507" y="2414"/>
              <a:ext cx="218" cy="21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b="1">
                  <a:solidFill>
                    <a:schemeClr val="bg2"/>
                  </a:solidFill>
                  <a:latin typeface="Arial" charset="0"/>
                </a:rPr>
                <a:t>A</a:t>
              </a:r>
              <a:r>
                <a:rPr lang="en-US" sz="1000" b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51518" name="Oval 342"/>
            <p:cNvSpPr>
              <a:spLocks noChangeAspect="1" noChangeArrowheads="1"/>
            </p:cNvSpPr>
            <p:nvPr/>
          </p:nvSpPr>
          <p:spPr bwMode="auto">
            <a:xfrm>
              <a:off x="3761" y="2920"/>
              <a:ext cx="218" cy="21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b="1">
                  <a:solidFill>
                    <a:schemeClr val="bg2"/>
                  </a:solidFill>
                  <a:latin typeface="Arial" charset="0"/>
                </a:rPr>
                <a:t>AB</a:t>
              </a:r>
              <a:r>
                <a:rPr lang="en-US" sz="1000" b="1">
                  <a:solidFill>
                    <a:schemeClr val="hlink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51519" name="Oval 343"/>
            <p:cNvSpPr>
              <a:spLocks noChangeAspect="1" noChangeArrowheads="1"/>
            </p:cNvSpPr>
            <p:nvPr/>
          </p:nvSpPr>
          <p:spPr bwMode="auto">
            <a:xfrm>
              <a:off x="4507" y="2920"/>
              <a:ext cx="218" cy="21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b="1">
                  <a:solidFill>
                    <a:schemeClr val="bg2"/>
                  </a:solidFill>
                  <a:latin typeface="Arial" charset="0"/>
                </a:rPr>
                <a:t>BC</a:t>
              </a:r>
              <a:r>
                <a:rPr lang="en-US" sz="1000" b="1">
                  <a:solidFill>
                    <a:schemeClr val="hlink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51520" name="Oval 344"/>
            <p:cNvSpPr>
              <a:spLocks noChangeAspect="1" noChangeArrowheads="1"/>
            </p:cNvSpPr>
            <p:nvPr/>
          </p:nvSpPr>
          <p:spPr bwMode="auto">
            <a:xfrm>
              <a:off x="4125" y="3183"/>
              <a:ext cx="218" cy="21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b="1">
                  <a:solidFill>
                    <a:schemeClr val="bg2"/>
                  </a:solidFill>
                  <a:latin typeface="Arial" charset="0"/>
                </a:rPr>
                <a:t>DF</a:t>
              </a:r>
              <a:r>
                <a:rPr lang="en-US" sz="1000" b="1">
                  <a:solidFill>
                    <a:schemeClr val="hlink"/>
                  </a:solidFill>
                  <a:latin typeface="Arial" charset="0"/>
                </a:rPr>
                <a:t>G</a:t>
              </a:r>
            </a:p>
          </p:txBody>
        </p:sp>
        <p:cxnSp>
          <p:nvCxnSpPr>
            <p:cNvPr id="51521" name="AutoShape 345"/>
            <p:cNvCxnSpPr>
              <a:cxnSpLocks noChangeAspect="1" noChangeShapeType="1"/>
              <a:stCxn id="51515" idx="3"/>
              <a:endCxn id="51516" idx="7"/>
            </p:cNvCxnSpPr>
            <p:nvPr/>
          </p:nvCxnSpPr>
          <p:spPr bwMode="auto">
            <a:xfrm flipH="1">
              <a:off x="3947" y="2317"/>
              <a:ext cx="210" cy="1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522" name="AutoShape 346"/>
            <p:cNvCxnSpPr>
              <a:cxnSpLocks noChangeAspect="1" noChangeShapeType="1"/>
              <a:stCxn id="51515" idx="5"/>
              <a:endCxn id="51517" idx="1"/>
            </p:cNvCxnSpPr>
            <p:nvPr/>
          </p:nvCxnSpPr>
          <p:spPr bwMode="auto">
            <a:xfrm>
              <a:off x="4311" y="2317"/>
              <a:ext cx="228" cy="1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523" name="AutoShape 347"/>
            <p:cNvCxnSpPr>
              <a:cxnSpLocks noChangeAspect="1" noChangeShapeType="1"/>
              <a:stCxn id="51516" idx="4"/>
              <a:endCxn id="51518" idx="0"/>
            </p:cNvCxnSpPr>
            <p:nvPr/>
          </p:nvCxnSpPr>
          <p:spPr bwMode="auto">
            <a:xfrm>
              <a:off x="3870" y="2632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524" name="AutoShape 348"/>
            <p:cNvCxnSpPr>
              <a:cxnSpLocks noChangeAspect="1" noChangeShapeType="1"/>
              <a:stCxn id="51516" idx="5"/>
              <a:endCxn id="51519" idx="1"/>
            </p:cNvCxnSpPr>
            <p:nvPr/>
          </p:nvCxnSpPr>
          <p:spPr bwMode="auto">
            <a:xfrm>
              <a:off x="3947" y="2600"/>
              <a:ext cx="592" cy="3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525" name="AutoShape 349"/>
            <p:cNvCxnSpPr>
              <a:cxnSpLocks noChangeAspect="1" noChangeShapeType="1"/>
              <a:stCxn id="51517" idx="4"/>
              <a:endCxn id="51519" idx="0"/>
            </p:cNvCxnSpPr>
            <p:nvPr/>
          </p:nvCxnSpPr>
          <p:spPr bwMode="auto">
            <a:xfrm>
              <a:off x="4616" y="2632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526" name="AutoShape 350"/>
            <p:cNvCxnSpPr>
              <a:cxnSpLocks noChangeAspect="1" noChangeShapeType="1"/>
              <a:stCxn id="51518" idx="5"/>
              <a:endCxn id="51520" idx="1"/>
            </p:cNvCxnSpPr>
            <p:nvPr/>
          </p:nvCxnSpPr>
          <p:spPr bwMode="auto">
            <a:xfrm>
              <a:off x="3947" y="3106"/>
              <a:ext cx="210" cy="1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527" name="AutoShape 351"/>
            <p:cNvCxnSpPr>
              <a:cxnSpLocks noChangeAspect="1" noChangeShapeType="1"/>
              <a:stCxn id="51519" idx="3"/>
              <a:endCxn id="51520" idx="7"/>
            </p:cNvCxnSpPr>
            <p:nvPr/>
          </p:nvCxnSpPr>
          <p:spPr bwMode="auto">
            <a:xfrm flipH="1">
              <a:off x="4311" y="3106"/>
              <a:ext cx="228" cy="1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1528" name="Text Box 352"/>
            <p:cNvSpPr txBox="1">
              <a:spLocks noChangeAspect="1" noChangeArrowheads="1"/>
            </p:cNvSpPr>
            <p:nvPr/>
          </p:nvSpPr>
          <p:spPr bwMode="auto">
            <a:xfrm>
              <a:off x="3732" y="2681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B</a:t>
              </a:r>
            </a:p>
          </p:txBody>
        </p:sp>
        <p:sp>
          <p:nvSpPr>
            <p:cNvPr id="51529" name="Text Box 353"/>
            <p:cNvSpPr txBox="1">
              <a:spLocks noChangeAspect="1" noChangeArrowheads="1"/>
            </p:cNvSpPr>
            <p:nvPr/>
          </p:nvSpPr>
          <p:spPr bwMode="auto">
            <a:xfrm>
              <a:off x="3691" y="281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1">
                  <a:latin typeface="Arial" charset="0"/>
                </a:rPr>
                <a:t>4</a:t>
              </a:r>
            </a:p>
          </p:txBody>
        </p:sp>
        <p:sp>
          <p:nvSpPr>
            <p:cNvPr id="51530" name="Text Box 354"/>
            <p:cNvSpPr txBox="1">
              <a:spLocks noChangeAspect="1" noChangeArrowheads="1"/>
            </p:cNvSpPr>
            <p:nvPr/>
          </p:nvSpPr>
          <p:spPr bwMode="auto">
            <a:xfrm>
              <a:off x="4640" y="2828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1">
                  <a:latin typeface="Arial" charset="0"/>
                </a:rPr>
                <a:t>5</a:t>
              </a:r>
            </a:p>
          </p:txBody>
        </p:sp>
        <p:sp>
          <p:nvSpPr>
            <p:cNvPr id="51531" name="Text Box 355"/>
            <p:cNvSpPr txBox="1">
              <a:spLocks noChangeAspect="1" noChangeArrowheads="1"/>
            </p:cNvSpPr>
            <p:nvPr/>
          </p:nvSpPr>
          <p:spPr bwMode="auto">
            <a:xfrm>
              <a:off x="4624" y="230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1">
                  <a:latin typeface="Arial" charset="0"/>
                </a:rPr>
                <a:t>3</a:t>
              </a:r>
            </a:p>
          </p:txBody>
        </p:sp>
        <p:sp>
          <p:nvSpPr>
            <p:cNvPr id="51532" name="Text Box 356"/>
            <p:cNvSpPr txBox="1">
              <a:spLocks noChangeAspect="1" noChangeArrowheads="1"/>
            </p:cNvSpPr>
            <p:nvPr/>
          </p:nvSpPr>
          <p:spPr bwMode="auto">
            <a:xfrm>
              <a:off x="4132" y="3051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1">
                  <a:latin typeface="Arial" charset="0"/>
                </a:rPr>
                <a:t>6</a:t>
              </a:r>
            </a:p>
          </p:txBody>
        </p:sp>
        <p:sp>
          <p:nvSpPr>
            <p:cNvPr id="51533" name="Text Box 357"/>
            <p:cNvSpPr txBox="1">
              <a:spLocks noChangeAspect="1" noChangeArrowheads="1"/>
            </p:cNvSpPr>
            <p:nvPr/>
          </p:nvSpPr>
          <p:spPr bwMode="auto">
            <a:xfrm>
              <a:off x="3705" y="2301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1">
                  <a:latin typeface="Arial" charset="0"/>
                </a:rPr>
                <a:t>2</a:t>
              </a:r>
            </a:p>
          </p:txBody>
        </p:sp>
        <p:cxnSp>
          <p:nvCxnSpPr>
            <p:cNvPr id="51534" name="AutoShape 358"/>
            <p:cNvCxnSpPr>
              <a:cxnSpLocks noChangeAspect="1" noChangeShapeType="1"/>
              <a:stCxn id="51515" idx="4"/>
              <a:endCxn id="51518" idx="7"/>
            </p:cNvCxnSpPr>
            <p:nvPr/>
          </p:nvCxnSpPr>
          <p:spPr bwMode="auto">
            <a:xfrm flipH="1">
              <a:off x="3947" y="2349"/>
              <a:ext cx="287" cy="6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1535" name="Text Box 359"/>
            <p:cNvSpPr txBox="1">
              <a:spLocks noChangeAspect="1" noChangeArrowheads="1"/>
            </p:cNvSpPr>
            <p:nvPr/>
          </p:nvSpPr>
          <p:spPr bwMode="auto">
            <a:xfrm>
              <a:off x="4171" y="2640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B</a:t>
              </a:r>
            </a:p>
          </p:txBody>
        </p:sp>
        <p:sp>
          <p:nvSpPr>
            <p:cNvPr id="51536" name="Text Box 360"/>
            <p:cNvSpPr txBox="1">
              <a:spLocks noChangeAspect="1" noChangeArrowheads="1"/>
            </p:cNvSpPr>
            <p:nvPr/>
          </p:nvSpPr>
          <p:spPr bwMode="auto">
            <a:xfrm>
              <a:off x="3918" y="3138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D</a:t>
              </a:r>
            </a:p>
          </p:txBody>
        </p:sp>
        <p:sp>
          <p:nvSpPr>
            <p:cNvPr id="51537" name="Text Box 361"/>
            <p:cNvSpPr txBox="1">
              <a:spLocks noChangeAspect="1" noChangeArrowheads="1"/>
            </p:cNvSpPr>
            <p:nvPr/>
          </p:nvSpPr>
          <p:spPr bwMode="auto">
            <a:xfrm>
              <a:off x="4396" y="3137"/>
              <a:ext cx="1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F</a:t>
              </a:r>
            </a:p>
          </p:txBody>
        </p:sp>
        <p:sp>
          <p:nvSpPr>
            <p:cNvPr id="51538" name="Text Box 362"/>
            <p:cNvSpPr txBox="1">
              <a:spLocks noChangeAspect="1" noChangeArrowheads="1"/>
            </p:cNvSpPr>
            <p:nvPr/>
          </p:nvSpPr>
          <p:spPr bwMode="auto">
            <a:xfrm>
              <a:off x="3944" y="2256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51539" name="Text Box 363"/>
            <p:cNvSpPr txBox="1">
              <a:spLocks noChangeAspect="1" noChangeArrowheads="1"/>
            </p:cNvSpPr>
            <p:nvPr/>
          </p:nvSpPr>
          <p:spPr bwMode="auto">
            <a:xfrm>
              <a:off x="3899" y="2679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51540" name="Text Box 364"/>
            <p:cNvSpPr txBox="1">
              <a:spLocks noChangeAspect="1" noChangeArrowheads="1"/>
            </p:cNvSpPr>
            <p:nvPr/>
          </p:nvSpPr>
          <p:spPr bwMode="auto">
            <a:xfrm>
              <a:off x="4377" y="2256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51541" name="Text Box 365"/>
            <p:cNvSpPr txBox="1">
              <a:spLocks noChangeAspect="1" noChangeArrowheads="1"/>
            </p:cNvSpPr>
            <p:nvPr/>
          </p:nvSpPr>
          <p:spPr bwMode="auto">
            <a:xfrm>
              <a:off x="4595" y="2691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C</a:t>
              </a:r>
            </a:p>
          </p:txBody>
        </p:sp>
        <p:sp>
          <p:nvSpPr>
            <p:cNvPr id="51542" name="Text Box 366"/>
            <p:cNvSpPr txBox="1">
              <a:spLocks noChangeAspect="1" noChangeArrowheads="1"/>
            </p:cNvSpPr>
            <p:nvPr/>
          </p:nvSpPr>
          <p:spPr bwMode="auto">
            <a:xfrm>
              <a:off x="4078" y="201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1">
                  <a:latin typeface="Arial" charset="0"/>
                </a:rPr>
                <a:t>1</a:t>
              </a:r>
            </a:p>
          </p:txBody>
        </p:sp>
      </p:grpSp>
      <p:sp>
        <p:nvSpPr>
          <p:cNvPr id="51511" name="Text Box 367"/>
          <p:cNvSpPr txBox="1">
            <a:spLocks noChangeArrowheads="1"/>
          </p:cNvSpPr>
          <p:nvPr/>
        </p:nvSpPr>
        <p:spPr bwMode="auto">
          <a:xfrm>
            <a:off x="1143000" y="5791200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Arial" charset="0"/>
              </a:rPr>
              <a:t>Belief network</a:t>
            </a:r>
          </a:p>
        </p:txBody>
      </p:sp>
      <p:sp>
        <p:nvSpPr>
          <p:cNvPr id="51512" name="Text Box 368"/>
          <p:cNvSpPr txBox="1">
            <a:spLocks noChangeArrowheads="1"/>
          </p:cNvSpPr>
          <p:nvPr/>
        </p:nvSpPr>
        <p:spPr bwMode="auto">
          <a:xfrm>
            <a:off x="5657850" y="5775325"/>
            <a:ext cx="266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Arial" charset="0"/>
              </a:rPr>
              <a:t>Flat constraint network</a:t>
            </a:r>
          </a:p>
        </p:txBody>
      </p:sp>
      <p:sp>
        <p:nvSpPr>
          <p:cNvPr id="51513" name="Line 369"/>
          <p:cNvSpPr>
            <a:spLocks noChangeShapeType="1"/>
          </p:cNvSpPr>
          <p:nvPr/>
        </p:nvSpPr>
        <p:spPr bwMode="auto">
          <a:xfrm>
            <a:off x="4572000" y="1200150"/>
            <a:ext cx="0" cy="5715000"/>
          </a:xfrm>
          <a:prstGeom prst="line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514" name="Rectangle 3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Flattening the Bayesian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81000" y="1520825"/>
          <a:ext cx="2743200" cy="681037"/>
        </p:xfrm>
        <a:graphic>
          <a:graphicData uri="http://schemas.openxmlformats.org/presentationml/2006/ole">
            <p:oleObj spid="_x0000_s4098" name="Equation" r:id="rId4" imgW="1536480" imgH="380880" progId="Equation.3">
              <p:embed/>
            </p:oleObj>
          </a:graphicData>
        </a:graphic>
      </p:graphicFrame>
      <p:grpSp>
        <p:nvGrpSpPr>
          <p:cNvPr id="4108" name="Group 3"/>
          <p:cNvGrpSpPr>
            <a:grpSpLocks/>
          </p:cNvGrpSpPr>
          <p:nvPr/>
        </p:nvGrpSpPr>
        <p:grpSpPr bwMode="auto">
          <a:xfrm>
            <a:off x="5715000" y="1520825"/>
            <a:ext cx="3276600" cy="457200"/>
            <a:chOff x="3600" y="771"/>
            <a:chExt cx="2064" cy="288"/>
          </a:xfrm>
        </p:grpSpPr>
        <p:graphicFrame>
          <p:nvGraphicFramePr>
            <p:cNvPr id="4107" name="Object 4"/>
            <p:cNvGraphicFramePr>
              <a:graphicFrameLocks noChangeAspect="1"/>
            </p:cNvGraphicFramePr>
            <p:nvPr/>
          </p:nvGraphicFramePr>
          <p:xfrm>
            <a:off x="3600" y="771"/>
            <a:ext cx="2064" cy="288"/>
          </p:xfrm>
          <a:graphic>
            <a:graphicData uri="http://schemas.openxmlformats.org/presentationml/2006/ole">
              <p:oleObj spid="_x0000_s4107" name="Equation" r:id="rId5" imgW="1523880" imgH="266400" progId="Equation.3">
                <p:embed/>
              </p:oleObj>
            </a:graphicData>
          </a:graphic>
        </p:graphicFrame>
        <p:grpSp>
          <p:nvGrpSpPr>
            <p:cNvPr id="4370" name="Group 5"/>
            <p:cNvGrpSpPr>
              <a:grpSpLocks/>
            </p:cNvGrpSpPr>
            <p:nvPr/>
          </p:nvGrpSpPr>
          <p:grpSpPr bwMode="auto">
            <a:xfrm>
              <a:off x="4551" y="877"/>
              <a:ext cx="108" cy="79"/>
              <a:chOff x="3072" y="3407"/>
              <a:chExt cx="58" cy="60"/>
            </a:xfrm>
          </p:grpSpPr>
          <p:sp>
            <p:nvSpPr>
              <p:cNvPr id="4376" name="Line 6"/>
              <p:cNvSpPr>
                <a:spLocks noChangeAspect="1" noChangeShapeType="1"/>
              </p:cNvSpPr>
              <p:nvPr/>
            </p:nvSpPr>
            <p:spPr bwMode="auto">
              <a:xfrm flipV="1">
                <a:off x="3072" y="3407"/>
                <a:ext cx="0" cy="59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7" name="Line 7"/>
              <p:cNvSpPr>
                <a:spLocks noChangeAspect="1" noChangeShapeType="1"/>
              </p:cNvSpPr>
              <p:nvPr/>
            </p:nvSpPr>
            <p:spPr bwMode="auto">
              <a:xfrm flipV="1">
                <a:off x="3130" y="3407"/>
                <a:ext cx="0" cy="59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4378" name="AutoShape 8"/>
              <p:cNvCxnSpPr>
                <a:cxnSpLocks noChangeAspect="1" noChangeShapeType="1"/>
                <a:stCxn id="4376" idx="0"/>
              </p:cNvCxnSpPr>
              <p:nvPr/>
            </p:nvCxnSpPr>
            <p:spPr bwMode="auto">
              <a:xfrm flipV="1">
                <a:off x="3072" y="3408"/>
                <a:ext cx="58" cy="59"/>
              </a:xfrm>
              <a:prstGeom prst="straightConnector1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</p:cxnSp>
          <p:cxnSp>
            <p:nvCxnSpPr>
              <p:cNvPr id="4379" name="AutoShape 9"/>
              <p:cNvCxnSpPr>
                <a:cxnSpLocks noChangeAspect="1" noChangeShapeType="1"/>
                <a:stCxn id="4377" idx="0"/>
                <a:endCxn id="4376" idx="1"/>
              </p:cNvCxnSpPr>
              <p:nvPr/>
            </p:nvCxnSpPr>
            <p:spPr bwMode="auto">
              <a:xfrm flipH="1" flipV="1">
                <a:off x="3072" y="3408"/>
                <a:ext cx="58" cy="59"/>
              </a:xfrm>
              <a:prstGeom prst="straightConnector1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</p:cxnSp>
        </p:grpSp>
        <p:grpSp>
          <p:nvGrpSpPr>
            <p:cNvPr id="4371" name="Group 10"/>
            <p:cNvGrpSpPr>
              <a:grpSpLocks/>
            </p:cNvGrpSpPr>
            <p:nvPr/>
          </p:nvGrpSpPr>
          <p:grpSpPr bwMode="auto">
            <a:xfrm>
              <a:off x="4771" y="877"/>
              <a:ext cx="108" cy="79"/>
              <a:chOff x="3072" y="3407"/>
              <a:chExt cx="58" cy="60"/>
            </a:xfrm>
          </p:grpSpPr>
          <p:sp>
            <p:nvSpPr>
              <p:cNvPr id="4372" name="Line 11"/>
              <p:cNvSpPr>
                <a:spLocks noChangeAspect="1" noChangeShapeType="1"/>
              </p:cNvSpPr>
              <p:nvPr/>
            </p:nvSpPr>
            <p:spPr bwMode="auto">
              <a:xfrm flipV="1">
                <a:off x="3072" y="3407"/>
                <a:ext cx="0" cy="59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" name="Line 12"/>
              <p:cNvSpPr>
                <a:spLocks noChangeAspect="1" noChangeShapeType="1"/>
              </p:cNvSpPr>
              <p:nvPr/>
            </p:nvSpPr>
            <p:spPr bwMode="auto">
              <a:xfrm flipV="1">
                <a:off x="3130" y="3407"/>
                <a:ext cx="0" cy="59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4374" name="AutoShape 13"/>
              <p:cNvCxnSpPr>
                <a:cxnSpLocks noChangeAspect="1" noChangeShapeType="1"/>
                <a:stCxn id="4372" idx="0"/>
              </p:cNvCxnSpPr>
              <p:nvPr/>
            </p:nvCxnSpPr>
            <p:spPr bwMode="auto">
              <a:xfrm flipV="1">
                <a:off x="3072" y="3408"/>
                <a:ext cx="58" cy="59"/>
              </a:xfrm>
              <a:prstGeom prst="straightConnector1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</p:cxnSp>
          <p:cxnSp>
            <p:nvCxnSpPr>
              <p:cNvPr id="4375" name="AutoShape 14"/>
              <p:cNvCxnSpPr>
                <a:cxnSpLocks noChangeAspect="1" noChangeShapeType="1"/>
                <a:stCxn id="4373" idx="0"/>
                <a:endCxn id="4372" idx="1"/>
              </p:cNvCxnSpPr>
              <p:nvPr/>
            </p:nvCxnSpPr>
            <p:spPr bwMode="auto">
              <a:xfrm flipH="1" flipV="1">
                <a:off x="3072" y="3408"/>
                <a:ext cx="58" cy="59"/>
              </a:xfrm>
              <a:prstGeom prst="straightConnector1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</p:cxnSp>
        </p:grpSp>
      </p:grpSp>
      <p:graphicFrame>
        <p:nvGraphicFramePr>
          <p:cNvPr id="18447" name="Group 15"/>
          <p:cNvGraphicFramePr>
            <a:graphicFrameLocks noGrp="1"/>
          </p:cNvGraphicFramePr>
          <p:nvPr/>
        </p:nvGraphicFramePr>
        <p:xfrm>
          <a:off x="431800" y="2782887"/>
          <a:ext cx="850900" cy="1219200"/>
        </p:xfrm>
        <a:graphic>
          <a:graphicData uri="http://schemas.openxmlformats.org/drawingml/2006/table">
            <a:tbl>
              <a:tblPr/>
              <a:tblGrid>
                <a:gridCol w="193675"/>
                <a:gridCol w="193675"/>
                <a:gridCol w="46355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P(B|A)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&gt;0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&gt;0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&gt;0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&gt;0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&gt;0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&gt;0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485" name="Group 53"/>
          <p:cNvGraphicFramePr>
            <a:graphicFrameLocks noGrp="1"/>
          </p:cNvGraphicFramePr>
          <p:nvPr/>
        </p:nvGraphicFramePr>
        <p:xfrm>
          <a:off x="5943600" y="2782887"/>
          <a:ext cx="387350" cy="1066800"/>
        </p:xfrm>
        <a:graphic>
          <a:graphicData uri="http://schemas.openxmlformats.org/drawingml/2006/table">
            <a:tbl>
              <a:tblPr/>
              <a:tblGrid>
                <a:gridCol w="193675"/>
                <a:gridCol w="193675"/>
              </a:tblGrid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11" name="Group 79"/>
          <p:cNvGraphicFramePr>
            <a:graphicFrameLocks noGrp="1"/>
          </p:cNvGraphicFramePr>
          <p:nvPr/>
        </p:nvGraphicFramePr>
        <p:xfrm>
          <a:off x="1355725" y="2782887"/>
          <a:ext cx="592138" cy="762000"/>
        </p:xfrm>
        <a:graphic>
          <a:graphicData uri="http://schemas.openxmlformats.org/drawingml/2006/table">
            <a:tbl>
              <a:tblPr/>
              <a:tblGrid>
                <a:gridCol w="160338"/>
                <a:gridCol w="43180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</a:t>
                      </a:r>
                      <a:r>
                        <a:rPr kumimoji="0" lang="en-US" sz="1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1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(A)</a:t>
                      </a:r>
                      <a:endParaRPr kumimoji="0" lang="en-US" sz="1000" b="1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720" marR="457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&gt;0</a:t>
                      </a:r>
                    </a:p>
                  </a:txBody>
                  <a:tcPr marL="45720" marR="457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&gt;0</a:t>
                      </a:r>
                    </a:p>
                  </a:txBody>
                  <a:tcPr marL="45720" marR="457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&gt;0</a:t>
                      </a:r>
                    </a:p>
                  </a:txBody>
                  <a:tcPr marL="45720" marR="457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45720" marR="457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99" name="Object 101"/>
          <p:cNvGraphicFramePr>
            <a:graphicFrameLocks noChangeAspect="1"/>
          </p:cNvGraphicFramePr>
          <p:nvPr/>
        </p:nvGraphicFramePr>
        <p:xfrm>
          <a:off x="1516063" y="2478087"/>
          <a:ext cx="236537" cy="303213"/>
        </p:xfrm>
        <a:graphic>
          <a:graphicData uri="http://schemas.openxmlformats.org/presentationml/2006/ole">
            <p:oleObj spid="_x0000_s4099" name="Equation" r:id="rId6" imgW="177480" imgH="228600" progId="Equation.3">
              <p:embed/>
            </p:oleObj>
          </a:graphicData>
        </a:graphic>
      </p:graphicFrame>
      <p:graphicFrame>
        <p:nvGraphicFramePr>
          <p:cNvPr id="4100" name="Object 102"/>
          <p:cNvGraphicFramePr>
            <a:graphicFrameLocks noChangeAspect="1"/>
          </p:cNvGraphicFramePr>
          <p:nvPr/>
        </p:nvGraphicFramePr>
        <p:xfrm>
          <a:off x="2125663" y="2478087"/>
          <a:ext cx="236537" cy="303213"/>
        </p:xfrm>
        <a:graphic>
          <a:graphicData uri="http://schemas.openxmlformats.org/presentationml/2006/ole">
            <p:oleObj spid="_x0000_s4100" name="Equation" r:id="rId7" imgW="177480" imgH="228600" progId="Equation.3">
              <p:embed/>
            </p:oleObj>
          </a:graphicData>
        </a:graphic>
      </p:graphicFrame>
      <p:graphicFrame>
        <p:nvGraphicFramePr>
          <p:cNvPr id="4101" name="Object 103"/>
          <p:cNvGraphicFramePr>
            <a:graphicFrameLocks noChangeAspect="1"/>
          </p:cNvGraphicFramePr>
          <p:nvPr/>
        </p:nvGraphicFramePr>
        <p:xfrm>
          <a:off x="2811463" y="2478087"/>
          <a:ext cx="236537" cy="320675"/>
        </p:xfrm>
        <a:graphic>
          <a:graphicData uri="http://schemas.openxmlformats.org/presentationml/2006/ole">
            <p:oleObj spid="_x0000_s4101" name="Equation" r:id="rId8" imgW="177480" imgH="241200" progId="Equation.3">
              <p:embed/>
            </p:oleObj>
          </a:graphicData>
        </a:graphic>
      </p:graphicFrame>
      <p:graphicFrame>
        <p:nvGraphicFramePr>
          <p:cNvPr id="18536" name="Group 104"/>
          <p:cNvGraphicFramePr>
            <a:graphicFrameLocks noGrp="1"/>
          </p:cNvGraphicFramePr>
          <p:nvPr/>
        </p:nvGraphicFramePr>
        <p:xfrm>
          <a:off x="2017713" y="2782887"/>
          <a:ext cx="592137" cy="762000"/>
        </p:xfrm>
        <a:graphic>
          <a:graphicData uri="http://schemas.openxmlformats.org/drawingml/2006/table">
            <a:tbl>
              <a:tblPr/>
              <a:tblGrid>
                <a:gridCol w="160337"/>
                <a:gridCol w="43180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</a:t>
                      </a:r>
                      <a:r>
                        <a:rPr kumimoji="0" lang="en-US" sz="1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1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(B)</a:t>
                      </a:r>
                      <a:endParaRPr kumimoji="0" lang="en-US" sz="1000" b="1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720" marR="457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&gt;0</a:t>
                      </a:r>
                    </a:p>
                  </a:txBody>
                  <a:tcPr marL="45720" marR="457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&gt;0</a:t>
                      </a:r>
                    </a:p>
                  </a:txBody>
                  <a:tcPr marL="45720" marR="457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&gt;0</a:t>
                      </a:r>
                    </a:p>
                  </a:txBody>
                  <a:tcPr marL="45720" marR="457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45720" marR="457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58" name="Group 126"/>
          <p:cNvGraphicFramePr>
            <a:graphicFrameLocks noGrp="1"/>
          </p:cNvGraphicFramePr>
          <p:nvPr/>
        </p:nvGraphicFramePr>
        <p:xfrm>
          <a:off x="2684463" y="2782887"/>
          <a:ext cx="592137" cy="609600"/>
        </p:xfrm>
        <a:graphic>
          <a:graphicData uri="http://schemas.openxmlformats.org/drawingml/2006/table">
            <a:tbl>
              <a:tblPr/>
              <a:tblGrid>
                <a:gridCol w="160337"/>
                <a:gridCol w="43180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</a:t>
                      </a:r>
                      <a:r>
                        <a:rPr kumimoji="0" lang="en-US" sz="1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1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(B)</a:t>
                      </a:r>
                      <a:endParaRPr kumimoji="0" lang="en-US" sz="1000" b="1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5720" marR="457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&gt;0</a:t>
                      </a:r>
                    </a:p>
                  </a:txBody>
                  <a:tcPr marL="45720" marR="457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&gt;0</a:t>
                      </a:r>
                    </a:p>
                  </a:txBody>
                  <a:tcPr marL="45720" marR="457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45720" marR="4572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77" name="Group 145"/>
          <p:cNvGraphicFramePr>
            <a:graphicFrameLocks noGrp="1"/>
          </p:cNvGraphicFramePr>
          <p:nvPr/>
        </p:nvGraphicFramePr>
        <p:xfrm>
          <a:off x="6510338" y="2782887"/>
          <a:ext cx="160337" cy="609600"/>
        </p:xfrm>
        <a:graphic>
          <a:graphicData uri="http://schemas.openxmlformats.org/drawingml/2006/table">
            <a:tbl>
              <a:tblPr/>
              <a:tblGrid>
                <a:gridCol w="160337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02" name="Object 158"/>
          <p:cNvGraphicFramePr>
            <a:graphicFrameLocks noChangeAspect="1"/>
          </p:cNvGraphicFramePr>
          <p:nvPr/>
        </p:nvGraphicFramePr>
        <p:xfrm>
          <a:off x="6499225" y="2478087"/>
          <a:ext cx="236538" cy="303213"/>
        </p:xfrm>
        <a:graphic>
          <a:graphicData uri="http://schemas.openxmlformats.org/presentationml/2006/ole">
            <p:oleObj spid="_x0000_s4102" name="Equation" r:id="rId9" imgW="177480" imgH="228600" progId="Equation.3">
              <p:embed/>
            </p:oleObj>
          </a:graphicData>
        </a:graphic>
      </p:graphicFrame>
      <p:graphicFrame>
        <p:nvGraphicFramePr>
          <p:cNvPr id="4103" name="Object 159"/>
          <p:cNvGraphicFramePr>
            <a:graphicFrameLocks noChangeAspect="1"/>
          </p:cNvGraphicFramePr>
          <p:nvPr/>
        </p:nvGraphicFramePr>
        <p:xfrm>
          <a:off x="6815138" y="2478087"/>
          <a:ext cx="236537" cy="303213"/>
        </p:xfrm>
        <a:graphic>
          <a:graphicData uri="http://schemas.openxmlformats.org/presentationml/2006/ole">
            <p:oleObj spid="_x0000_s4103" name="Equation" r:id="rId10" imgW="177480" imgH="228600" progId="Equation.3">
              <p:embed/>
            </p:oleObj>
          </a:graphicData>
        </a:graphic>
      </p:graphicFrame>
      <p:graphicFrame>
        <p:nvGraphicFramePr>
          <p:cNvPr id="4104" name="Object 160"/>
          <p:cNvGraphicFramePr>
            <a:graphicFrameLocks noChangeAspect="1"/>
          </p:cNvGraphicFramePr>
          <p:nvPr/>
        </p:nvGraphicFramePr>
        <p:xfrm>
          <a:off x="7153275" y="2478087"/>
          <a:ext cx="236538" cy="320675"/>
        </p:xfrm>
        <a:graphic>
          <a:graphicData uri="http://schemas.openxmlformats.org/presentationml/2006/ole">
            <p:oleObj spid="_x0000_s4104" name="Equation" r:id="rId11" imgW="177480" imgH="241200" progId="Equation.3">
              <p:embed/>
            </p:oleObj>
          </a:graphicData>
        </a:graphic>
      </p:graphicFrame>
      <p:graphicFrame>
        <p:nvGraphicFramePr>
          <p:cNvPr id="18593" name="Group 161"/>
          <p:cNvGraphicFramePr>
            <a:graphicFrameLocks noGrp="1"/>
          </p:cNvGraphicFramePr>
          <p:nvPr/>
        </p:nvGraphicFramePr>
        <p:xfrm>
          <a:off x="6850063" y="2782887"/>
          <a:ext cx="160337" cy="609600"/>
        </p:xfrm>
        <a:graphic>
          <a:graphicData uri="http://schemas.openxmlformats.org/drawingml/2006/table">
            <a:tbl>
              <a:tblPr/>
              <a:tblGrid>
                <a:gridCol w="160337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606" name="Group 174"/>
          <p:cNvGraphicFramePr>
            <a:graphicFrameLocks noGrp="1"/>
          </p:cNvGraphicFramePr>
          <p:nvPr/>
        </p:nvGraphicFramePr>
        <p:xfrm>
          <a:off x="7177088" y="2782887"/>
          <a:ext cx="160337" cy="457200"/>
        </p:xfrm>
        <a:graphic>
          <a:graphicData uri="http://schemas.openxmlformats.org/drawingml/2006/table">
            <a:tbl>
              <a:tblPr/>
              <a:tblGrid>
                <a:gridCol w="160337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264" name="Text Box 185"/>
          <p:cNvSpPr txBox="1">
            <a:spLocks noChangeArrowheads="1"/>
          </p:cNvSpPr>
          <p:nvPr/>
        </p:nvSpPr>
        <p:spPr bwMode="auto">
          <a:xfrm>
            <a:off x="1066800" y="477837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Arial" charset="0"/>
              </a:rPr>
              <a:t>Updated belief:</a:t>
            </a:r>
          </a:p>
        </p:txBody>
      </p:sp>
      <p:sp>
        <p:nvSpPr>
          <p:cNvPr id="4265" name="Text Box 186"/>
          <p:cNvSpPr txBox="1">
            <a:spLocks noChangeArrowheads="1"/>
          </p:cNvSpPr>
          <p:nvPr/>
        </p:nvSpPr>
        <p:spPr bwMode="auto">
          <a:xfrm>
            <a:off x="5581650" y="4762500"/>
            <a:ext cx="266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>
                <a:latin typeface="Arial" charset="0"/>
              </a:rPr>
              <a:t>Updated relation:</a:t>
            </a:r>
          </a:p>
        </p:txBody>
      </p:sp>
      <p:graphicFrame>
        <p:nvGraphicFramePr>
          <p:cNvPr id="4105" name="Object 187"/>
          <p:cNvGraphicFramePr>
            <a:graphicFrameLocks noChangeAspect="1"/>
          </p:cNvGraphicFramePr>
          <p:nvPr/>
        </p:nvGraphicFramePr>
        <p:xfrm>
          <a:off x="381000" y="5219700"/>
          <a:ext cx="3124200" cy="963613"/>
        </p:xfrm>
        <a:graphic>
          <a:graphicData uri="http://schemas.openxmlformats.org/presentationml/2006/ole">
            <p:oleObj spid="_x0000_s4105" name="Equation" r:id="rId12" imgW="2057400" imgH="634680" progId="Equation.3">
              <p:embed/>
            </p:oleObj>
          </a:graphicData>
        </a:graphic>
      </p:graphicFrame>
      <p:graphicFrame>
        <p:nvGraphicFramePr>
          <p:cNvPr id="4106" name="Object 188"/>
          <p:cNvGraphicFramePr>
            <a:graphicFrameLocks noChangeAspect="1"/>
          </p:cNvGraphicFramePr>
          <p:nvPr/>
        </p:nvGraphicFramePr>
        <p:xfrm>
          <a:off x="5276850" y="5219700"/>
          <a:ext cx="3394075" cy="963613"/>
        </p:xfrm>
        <a:graphic>
          <a:graphicData uri="http://schemas.openxmlformats.org/presentationml/2006/ole">
            <p:oleObj spid="_x0000_s4106" name="Equation" r:id="rId13" imgW="2234880" imgH="634680" progId="Equation.3">
              <p:embed/>
            </p:oleObj>
          </a:graphicData>
        </a:graphic>
      </p:graphicFrame>
      <p:grpSp>
        <p:nvGrpSpPr>
          <p:cNvPr id="4266" name="Group 189"/>
          <p:cNvGrpSpPr>
            <a:grpSpLocks/>
          </p:cNvGrpSpPr>
          <p:nvPr/>
        </p:nvGrpSpPr>
        <p:grpSpPr bwMode="auto">
          <a:xfrm>
            <a:off x="7010400" y="5340350"/>
            <a:ext cx="171450" cy="125413"/>
            <a:chOff x="3072" y="3407"/>
            <a:chExt cx="58" cy="60"/>
          </a:xfrm>
        </p:grpSpPr>
        <p:sp>
          <p:nvSpPr>
            <p:cNvPr id="4366" name="Line 190"/>
            <p:cNvSpPr>
              <a:spLocks noChangeAspect="1" noChangeShapeType="1"/>
            </p:cNvSpPr>
            <p:nvPr/>
          </p:nvSpPr>
          <p:spPr bwMode="auto">
            <a:xfrm flipV="1">
              <a:off x="3072" y="3407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7" name="Line 191"/>
            <p:cNvSpPr>
              <a:spLocks noChangeAspect="1" noChangeShapeType="1"/>
            </p:cNvSpPr>
            <p:nvPr/>
          </p:nvSpPr>
          <p:spPr bwMode="auto">
            <a:xfrm flipV="1">
              <a:off x="3130" y="3407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368" name="AutoShape 192"/>
            <p:cNvCxnSpPr>
              <a:cxnSpLocks noChangeAspect="1" noChangeShapeType="1"/>
              <a:stCxn id="4366" idx="0"/>
            </p:cNvCxnSpPr>
            <p:nvPr/>
          </p:nvCxnSpPr>
          <p:spPr bwMode="auto">
            <a:xfrm flipV="1">
              <a:off x="3072" y="3408"/>
              <a:ext cx="58" cy="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69" name="AutoShape 193"/>
            <p:cNvCxnSpPr>
              <a:cxnSpLocks noChangeAspect="1" noChangeShapeType="1"/>
              <a:stCxn id="4367" idx="0"/>
              <a:endCxn id="4366" idx="1"/>
            </p:cNvCxnSpPr>
            <p:nvPr/>
          </p:nvCxnSpPr>
          <p:spPr bwMode="auto">
            <a:xfrm flipH="1" flipV="1">
              <a:off x="3072" y="3408"/>
              <a:ext cx="58" cy="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267" name="Group 194"/>
          <p:cNvGrpSpPr>
            <a:grpSpLocks/>
          </p:cNvGrpSpPr>
          <p:nvPr/>
        </p:nvGrpSpPr>
        <p:grpSpPr bwMode="auto">
          <a:xfrm>
            <a:off x="7493000" y="5340350"/>
            <a:ext cx="171450" cy="125413"/>
            <a:chOff x="3072" y="3407"/>
            <a:chExt cx="58" cy="60"/>
          </a:xfrm>
        </p:grpSpPr>
        <p:sp>
          <p:nvSpPr>
            <p:cNvPr id="4362" name="Line 195"/>
            <p:cNvSpPr>
              <a:spLocks noChangeAspect="1" noChangeShapeType="1"/>
            </p:cNvSpPr>
            <p:nvPr/>
          </p:nvSpPr>
          <p:spPr bwMode="auto">
            <a:xfrm flipV="1">
              <a:off x="3072" y="3407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3" name="Line 196"/>
            <p:cNvSpPr>
              <a:spLocks noChangeAspect="1" noChangeShapeType="1"/>
            </p:cNvSpPr>
            <p:nvPr/>
          </p:nvSpPr>
          <p:spPr bwMode="auto">
            <a:xfrm flipV="1">
              <a:off x="3130" y="3407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364" name="AutoShape 197"/>
            <p:cNvCxnSpPr>
              <a:cxnSpLocks noChangeAspect="1" noChangeShapeType="1"/>
              <a:stCxn id="4362" idx="0"/>
            </p:cNvCxnSpPr>
            <p:nvPr/>
          </p:nvCxnSpPr>
          <p:spPr bwMode="auto">
            <a:xfrm flipV="1">
              <a:off x="3072" y="3408"/>
              <a:ext cx="58" cy="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65" name="AutoShape 198"/>
            <p:cNvCxnSpPr>
              <a:cxnSpLocks noChangeAspect="1" noChangeShapeType="1"/>
              <a:stCxn id="4363" idx="0"/>
              <a:endCxn id="4362" idx="1"/>
            </p:cNvCxnSpPr>
            <p:nvPr/>
          </p:nvCxnSpPr>
          <p:spPr bwMode="auto">
            <a:xfrm flipH="1" flipV="1">
              <a:off x="3072" y="3408"/>
              <a:ext cx="58" cy="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268" name="Group 199"/>
          <p:cNvGrpSpPr>
            <a:grpSpLocks/>
          </p:cNvGrpSpPr>
          <p:nvPr/>
        </p:nvGrpSpPr>
        <p:grpSpPr bwMode="auto">
          <a:xfrm>
            <a:off x="7981950" y="5340350"/>
            <a:ext cx="171450" cy="125413"/>
            <a:chOff x="3072" y="3407"/>
            <a:chExt cx="58" cy="60"/>
          </a:xfrm>
        </p:grpSpPr>
        <p:sp>
          <p:nvSpPr>
            <p:cNvPr id="4358" name="Line 200"/>
            <p:cNvSpPr>
              <a:spLocks noChangeAspect="1" noChangeShapeType="1"/>
            </p:cNvSpPr>
            <p:nvPr/>
          </p:nvSpPr>
          <p:spPr bwMode="auto">
            <a:xfrm flipV="1">
              <a:off x="3072" y="3407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9" name="Line 201"/>
            <p:cNvSpPr>
              <a:spLocks noChangeAspect="1" noChangeShapeType="1"/>
            </p:cNvSpPr>
            <p:nvPr/>
          </p:nvSpPr>
          <p:spPr bwMode="auto">
            <a:xfrm flipV="1">
              <a:off x="3130" y="3407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360" name="AutoShape 202"/>
            <p:cNvCxnSpPr>
              <a:cxnSpLocks noChangeAspect="1" noChangeShapeType="1"/>
              <a:stCxn id="4358" idx="0"/>
            </p:cNvCxnSpPr>
            <p:nvPr/>
          </p:nvCxnSpPr>
          <p:spPr bwMode="auto">
            <a:xfrm flipV="1">
              <a:off x="3072" y="3408"/>
              <a:ext cx="58" cy="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61" name="AutoShape 203"/>
            <p:cNvCxnSpPr>
              <a:cxnSpLocks noChangeAspect="1" noChangeShapeType="1"/>
              <a:stCxn id="4359" idx="0"/>
              <a:endCxn id="4358" idx="1"/>
            </p:cNvCxnSpPr>
            <p:nvPr/>
          </p:nvCxnSpPr>
          <p:spPr bwMode="auto">
            <a:xfrm flipH="1" flipV="1">
              <a:off x="3072" y="3408"/>
              <a:ext cx="58" cy="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aphicFrame>
        <p:nvGraphicFramePr>
          <p:cNvPr id="18636" name="Group 204"/>
          <p:cNvGraphicFramePr>
            <a:graphicFrameLocks noGrp="1"/>
          </p:cNvGraphicFramePr>
          <p:nvPr/>
        </p:nvGraphicFramePr>
        <p:xfrm>
          <a:off x="1697038" y="5676900"/>
          <a:ext cx="893762" cy="1066800"/>
        </p:xfrm>
        <a:graphic>
          <a:graphicData uri="http://schemas.openxmlformats.org/drawingml/2006/table">
            <a:tbl>
              <a:tblPr/>
              <a:tblGrid>
                <a:gridCol w="193675"/>
                <a:gridCol w="193675"/>
                <a:gridCol w="506412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Bel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(A,B)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&gt;0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&gt;0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&gt;0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&gt;0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6" name="Group 234"/>
          <p:cNvGraphicFramePr>
            <a:graphicFrameLocks noGrp="1"/>
          </p:cNvGraphicFramePr>
          <p:nvPr/>
        </p:nvGraphicFramePr>
        <p:xfrm>
          <a:off x="6477000" y="5676900"/>
          <a:ext cx="387350" cy="762000"/>
        </p:xfrm>
        <a:graphic>
          <a:graphicData uri="http://schemas.openxmlformats.org/drawingml/2006/table">
            <a:tbl>
              <a:tblPr/>
              <a:tblGrid>
                <a:gridCol w="193675"/>
                <a:gridCol w="193675"/>
              </a:tblGrid>
              <a:tr h="128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45720" marR="45720" marT="0" marB="0" anchor="ctr" anchorCtr="1" horzOverflow="overflow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pSp>
        <p:nvGrpSpPr>
          <p:cNvPr id="4319" name="Group 254"/>
          <p:cNvGrpSpPr>
            <a:grpSpLocks/>
          </p:cNvGrpSpPr>
          <p:nvPr/>
        </p:nvGrpSpPr>
        <p:grpSpPr bwMode="auto">
          <a:xfrm>
            <a:off x="3667125" y="2336800"/>
            <a:ext cx="1784350" cy="2198687"/>
            <a:chOff x="2310" y="1303"/>
            <a:chExt cx="1124" cy="1385"/>
          </a:xfrm>
        </p:grpSpPr>
        <p:sp>
          <p:nvSpPr>
            <p:cNvPr id="4327" name="Oval 255"/>
            <p:cNvSpPr>
              <a:spLocks noChangeAspect="1" noChangeArrowheads="1"/>
            </p:cNvSpPr>
            <p:nvPr/>
          </p:nvSpPr>
          <p:spPr bwMode="auto">
            <a:xfrm>
              <a:off x="2759" y="1418"/>
              <a:ext cx="218" cy="21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b="1">
                  <a:solidFill>
                    <a:srgbClr val="969696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4328" name="Oval 256"/>
            <p:cNvSpPr>
              <a:spLocks noChangeAspect="1" noChangeArrowheads="1"/>
            </p:cNvSpPr>
            <p:nvPr/>
          </p:nvSpPr>
          <p:spPr bwMode="auto">
            <a:xfrm>
              <a:off x="2395" y="1701"/>
              <a:ext cx="218" cy="218"/>
            </a:xfrm>
            <a:prstGeom prst="ellipse">
              <a:avLst/>
            </a:prstGeom>
            <a:solidFill>
              <a:srgbClr val="99D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b="1">
                  <a:latin typeface="Arial" charset="0"/>
                </a:rPr>
                <a:t>AB</a:t>
              </a:r>
            </a:p>
          </p:txBody>
        </p:sp>
        <p:sp>
          <p:nvSpPr>
            <p:cNvPr id="4329" name="Oval 257"/>
            <p:cNvSpPr>
              <a:spLocks noChangeAspect="1" noChangeArrowheads="1"/>
            </p:cNvSpPr>
            <p:nvPr/>
          </p:nvSpPr>
          <p:spPr bwMode="auto">
            <a:xfrm>
              <a:off x="3141" y="1701"/>
              <a:ext cx="218" cy="21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b="1">
                  <a:solidFill>
                    <a:srgbClr val="969696"/>
                  </a:solidFill>
                  <a:latin typeface="Arial" charset="0"/>
                </a:rPr>
                <a:t>AC</a:t>
              </a:r>
            </a:p>
          </p:txBody>
        </p:sp>
        <p:sp>
          <p:nvSpPr>
            <p:cNvPr id="4330" name="Oval 258"/>
            <p:cNvSpPr>
              <a:spLocks noChangeAspect="1" noChangeArrowheads="1"/>
            </p:cNvSpPr>
            <p:nvPr/>
          </p:nvSpPr>
          <p:spPr bwMode="auto">
            <a:xfrm>
              <a:off x="2395" y="2207"/>
              <a:ext cx="218" cy="21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b="1">
                  <a:solidFill>
                    <a:srgbClr val="969696"/>
                  </a:solidFill>
                  <a:latin typeface="Arial" charset="0"/>
                </a:rPr>
                <a:t>ABD</a:t>
              </a:r>
            </a:p>
          </p:txBody>
        </p:sp>
        <p:sp>
          <p:nvSpPr>
            <p:cNvPr id="4331" name="Oval 259"/>
            <p:cNvSpPr>
              <a:spLocks noChangeAspect="1" noChangeArrowheads="1"/>
            </p:cNvSpPr>
            <p:nvPr/>
          </p:nvSpPr>
          <p:spPr bwMode="auto">
            <a:xfrm>
              <a:off x="3141" y="2207"/>
              <a:ext cx="218" cy="21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b="1">
                  <a:solidFill>
                    <a:srgbClr val="969696"/>
                  </a:solidFill>
                  <a:latin typeface="Arial" charset="0"/>
                </a:rPr>
                <a:t>BCF</a:t>
              </a:r>
            </a:p>
          </p:txBody>
        </p:sp>
        <p:sp>
          <p:nvSpPr>
            <p:cNvPr id="4332" name="Oval 260"/>
            <p:cNvSpPr>
              <a:spLocks noChangeAspect="1" noChangeArrowheads="1"/>
            </p:cNvSpPr>
            <p:nvPr/>
          </p:nvSpPr>
          <p:spPr bwMode="auto">
            <a:xfrm>
              <a:off x="2759" y="2470"/>
              <a:ext cx="218" cy="21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b="1">
                  <a:solidFill>
                    <a:srgbClr val="969696"/>
                  </a:solidFill>
                  <a:latin typeface="Arial" charset="0"/>
                </a:rPr>
                <a:t>DFG</a:t>
              </a:r>
            </a:p>
          </p:txBody>
        </p:sp>
        <p:cxnSp>
          <p:nvCxnSpPr>
            <p:cNvPr id="4333" name="AutoShape 261"/>
            <p:cNvCxnSpPr>
              <a:cxnSpLocks noChangeAspect="1" noChangeShapeType="1"/>
              <a:stCxn id="4327" idx="3"/>
              <a:endCxn id="4328" idx="7"/>
            </p:cNvCxnSpPr>
            <p:nvPr/>
          </p:nvCxnSpPr>
          <p:spPr bwMode="auto">
            <a:xfrm flipH="1">
              <a:off x="2581" y="1604"/>
              <a:ext cx="210" cy="1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34" name="AutoShape 262"/>
            <p:cNvCxnSpPr>
              <a:cxnSpLocks noChangeAspect="1" noChangeShapeType="1"/>
              <a:stCxn id="4327" idx="5"/>
              <a:endCxn id="4329" idx="1"/>
            </p:cNvCxnSpPr>
            <p:nvPr/>
          </p:nvCxnSpPr>
          <p:spPr bwMode="auto">
            <a:xfrm>
              <a:off x="2945" y="1604"/>
              <a:ext cx="228" cy="129"/>
            </a:xfrm>
            <a:prstGeom prst="straightConnector1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</p:cxnSp>
        <p:cxnSp>
          <p:nvCxnSpPr>
            <p:cNvPr id="4335" name="AutoShape 263"/>
            <p:cNvCxnSpPr>
              <a:cxnSpLocks noChangeAspect="1" noChangeShapeType="1"/>
              <a:stCxn id="4328" idx="4"/>
              <a:endCxn id="4330" idx="0"/>
            </p:cNvCxnSpPr>
            <p:nvPr/>
          </p:nvCxnSpPr>
          <p:spPr bwMode="auto">
            <a:xfrm>
              <a:off x="2504" y="1919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36" name="AutoShape 264"/>
            <p:cNvCxnSpPr>
              <a:cxnSpLocks noChangeAspect="1" noChangeShapeType="1"/>
              <a:stCxn id="4328" idx="5"/>
              <a:endCxn id="4331" idx="1"/>
            </p:cNvCxnSpPr>
            <p:nvPr/>
          </p:nvCxnSpPr>
          <p:spPr bwMode="auto">
            <a:xfrm>
              <a:off x="2581" y="1887"/>
              <a:ext cx="592" cy="3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37" name="AutoShape 265"/>
            <p:cNvCxnSpPr>
              <a:cxnSpLocks noChangeAspect="1" noChangeShapeType="1"/>
              <a:stCxn id="4329" idx="4"/>
              <a:endCxn id="4331" idx="0"/>
            </p:cNvCxnSpPr>
            <p:nvPr/>
          </p:nvCxnSpPr>
          <p:spPr bwMode="auto">
            <a:xfrm>
              <a:off x="3250" y="1919"/>
              <a:ext cx="0" cy="288"/>
            </a:xfrm>
            <a:prstGeom prst="straightConnector1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</p:cxnSp>
        <p:cxnSp>
          <p:nvCxnSpPr>
            <p:cNvPr id="4338" name="AutoShape 266"/>
            <p:cNvCxnSpPr>
              <a:cxnSpLocks noChangeAspect="1" noChangeShapeType="1"/>
              <a:stCxn id="4330" idx="5"/>
              <a:endCxn id="4332" idx="1"/>
            </p:cNvCxnSpPr>
            <p:nvPr/>
          </p:nvCxnSpPr>
          <p:spPr bwMode="auto">
            <a:xfrm>
              <a:off x="2581" y="2393"/>
              <a:ext cx="210" cy="109"/>
            </a:xfrm>
            <a:prstGeom prst="straightConnector1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</p:cxnSp>
        <p:cxnSp>
          <p:nvCxnSpPr>
            <p:cNvPr id="4339" name="AutoShape 267"/>
            <p:cNvCxnSpPr>
              <a:cxnSpLocks noChangeAspect="1" noChangeShapeType="1"/>
              <a:stCxn id="4331" idx="3"/>
              <a:endCxn id="4332" idx="7"/>
            </p:cNvCxnSpPr>
            <p:nvPr/>
          </p:nvCxnSpPr>
          <p:spPr bwMode="auto">
            <a:xfrm flipH="1">
              <a:off x="2945" y="2393"/>
              <a:ext cx="228" cy="109"/>
            </a:xfrm>
            <a:prstGeom prst="straightConnector1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</p:cxnSp>
        <p:sp>
          <p:nvSpPr>
            <p:cNvPr id="4340" name="Text Box 268"/>
            <p:cNvSpPr txBox="1">
              <a:spLocks noChangeAspect="1" noChangeArrowheads="1"/>
            </p:cNvSpPr>
            <p:nvPr/>
          </p:nvSpPr>
          <p:spPr bwMode="auto">
            <a:xfrm>
              <a:off x="2315" y="1968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B</a:t>
              </a:r>
            </a:p>
          </p:txBody>
        </p:sp>
        <p:sp>
          <p:nvSpPr>
            <p:cNvPr id="4341" name="Text Box 269"/>
            <p:cNvSpPr txBox="1">
              <a:spLocks noChangeAspect="1" noChangeArrowheads="1"/>
            </p:cNvSpPr>
            <p:nvPr/>
          </p:nvSpPr>
          <p:spPr bwMode="auto">
            <a:xfrm>
              <a:off x="2310" y="212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969696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4342" name="Text Box 270"/>
            <p:cNvSpPr txBox="1">
              <a:spLocks noChangeAspect="1" noChangeArrowheads="1"/>
            </p:cNvSpPr>
            <p:nvPr/>
          </p:nvSpPr>
          <p:spPr bwMode="auto">
            <a:xfrm>
              <a:off x="3274" y="211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969696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4343" name="Text Box 271"/>
            <p:cNvSpPr txBox="1">
              <a:spLocks noChangeAspect="1" noChangeArrowheads="1"/>
            </p:cNvSpPr>
            <p:nvPr/>
          </p:nvSpPr>
          <p:spPr bwMode="auto">
            <a:xfrm>
              <a:off x="3258" y="1592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969696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344" name="Text Box 272"/>
            <p:cNvSpPr txBox="1">
              <a:spLocks noChangeAspect="1" noChangeArrowheads="1"/>
            </p:cNvSpPr>
            <p:nvPr/>
          </p:nvSpPr>
          <p:spPr bwMode="auto">
            <a:xfrm>
              <a:off x="2766" y="2338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969696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4345" name="Text Box 273"/>
            <p:cNvSpPr txBox="1">
              <a:spLocks noChangeAspect="1" noChangeArrowheads="1"/>
            </p:cNvSpPr>
            <p:nvPr/>
          </p:nvSpPr>
          <p:spPr bwMode="auto">
            <a:xfrm>
              <a:off x="2339" y="1588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1">
                  <a:latin typeface="Arial" charset="0"/>
                </a:rPr>
                <a:t>2</a:t>
              </a:r>
            </a:p>
          </p:txBody>
        </p:sp>
        <p:cxnSp>
          <p:nvCxnSpPr>
            <p:cNvPr id="4346" name="AutoShape 274"/>
            <p:cNvCxnSpPr>
              <a:cxnSpLocks noChangeAspect="1" noChangeShapeType="1"/>
              <a:stCxn id="4327" idx="4"/>
              <a:endCxn id="4330" idx="7"/>
            </p:cNvCxnSpPr>
            <p:nvPr/>
          </p:nvCxnSpPr>
          <p:spPr bwMode="auto">
            <a:xfrm flipH="1">
              <a:off x="2581" y="1636"/>
              <a:ext cx="287" cy="603"/>
            </a:xfrm>
            <a:prstGeom prst="straightConnector1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</p:cxnSp>
        <p:sp>
          <p:nvSpPr>
            <p:cNvPr id="4347" name="Text Box 275"/>
            <p:cNvSpPr txBox="1">
              <a:spLocks noChangeAspect="1" noChangeArrowheads="1"/>
            </p:cNvSpPr>
            <p:nvPr/>
          </p:nvSpPr>
          <p:spPr bwMode="auto">
            <a:xfrm>
              <a:off x="2945" y="2000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B</a:t>
              </a:r>
            </a:p>
          </p:txBody>
        </p:sp>
        <p:sp>
          <p:nvSpPr>
            <p:cNvPr id="4348" name="Text Box 276"/>
            <p:cNvSpPr txBox="1">
              <a:spLocks noChangeAspect="1" noChangeArrowheads="1"/>
            </p:cNvSpPr>
            <p:nvPr/>
          </p:nvSpPr>
          <p:spPr bwMode="auto">
            <a:xfrm>
              <a:off x="2552" y="2425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solidFill>
                    <a:srgbClr val="969696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4349" name="Text Box 277"/>
            <p:cNvSpPr txBox="1">
              <a:spLocks noChangeAspect="1" noChangeArrowheads="1"/>
            </p:cNvSpPr>
            <p:nvPr/>
          </p:nvSpPr>
          <p:spPr bwMode="auto">
            <a:xfrm>
              <a:off x="3030" y="2424"/>
              <a:ext cx="1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solidFill>
                    <a:srgbClr val="969696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4350" name="Text Box 278"/>
            <p:cNvSpPr txBox="1">
              <a:spLocks noChangeAspect="1" noChangeArrowheads="1"/>
            </p:cNvSpPr>
            <p:nvPr/>
          </p:nvSpPr>
          <p:spPr bwMode="auto">
            <a:xfrm>
              <a:off x="2535" y="1512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4351" name="Text Box 279"/>
            <p:cNvSpPr txBox="1">
              <a:spLocks noChangeAspect="1" noChangeArrowheads="1"/>
            </p:cNvSpPr>
            <p:nvPr/>
          </p:nvSpPr>
          <p:spPr bwMode="auto">
            <a:xfrm>
              <a:off x="2533" y="1966"/>
              <a:ext cx="1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solidFill>
                    <a:srgbClr val="969696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4352" name="Text Box 280"/>
            <p:cNvSpPr txBox="1">
              <a:spLocks noChangeAspect="1" noChangeArrowheads="1"/>
            </p:cNvSpPr>
            <p:nvPr/>
          </p:nvSpPr>
          <p:spPr bwMode="auto">
            <a:xfrm>
              <a:off x="3011" y="1543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000">
                  <a:solidFill>
                    <a:srgbClr val="969696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4353" name="Text Box 281"/>
            <p:cNvSpPr txBox="1">
              <a:spLocks noChangeAspect="1" noChangeArrowheads="1"/>
            </p:cNvSpPr>
            <p:nvPr/>
          </p:nvSpPr>
          <p:spPr bwMode="auto">
            <a:xfrm>
              <a:off x="3229" y="1978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>
                  <a:solidFill>
                    <a:srgbClr val="969696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354" name="Text Box 282"/>
            <p:cNvSpPr txBox="1">
              <a:spLocks noChangeAspect="1" noChangeArrowheads="1"/>
            </p:cNvSpPr>
            <p:nvPr/>
          </p:nvSpPr>
          <p:spPr bwMode="auto">
            <a:xfrm>
              <a:off x="2712" y="1303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969696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355" name="Line 283"/>
            <p:cNvSpPr>
              <a:spLocks noChangeShapeType="1"/>
            </p:cNvSpPr>
            <p:nvPr/>
          </p:nvSpPr>
          <p:spPr bwMode="auto">
            <a:xfrm flipV="1">
              <a:off x="2466" y="2064"/>
              <a:ext cx="0" cy="15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56" name="Line 284"/>
            <p:cNvSpPr>
              <a:spLocks noChangeShapeType="1"/>
            </p:cNvSpPr>
            <p:nvPr/>
          </p:nvSpPr>
          <p:spPr bwMode="auto">
            <a:xfrm flipH="1" flipV="1">
              <a:off x="3057" y="2124"/>
              <a:ext cx="144" cy="9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57" name="Line 285"/>
            <p:cNvSpPr>
              <a:spLocks noChangeShapeType="1"/>
            </p:cNvSpPr>
            <p:nvPr/>
          </p:nvSpPr>
          <p:spPr bwMode="auto">
            <a:xfrm flipH="1">
              <a:off x="2634" y="1584"/>
              <a:ext cx="144" cy="8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320" name="Freeform 286"/>
          <p:cNvSpPr>
            <a:spLocks/>
          </p:cNvSpPr>
          <p:nvPr/>
        </p:nvSpPr>
        <p:spPr bwMode="auto">
          <a:xfrm>
            <a:off x="1504950" y="2255837"/>
            <a:ext cx="2771775" cy="574675"/>
          </a:xfrm>
          <a:custGeom>
            <a:avLst/>
            <a:gdLst>
              <a:gd name="T0" fmla="*/ 1746 w 1746"/>
              <a:gd name="T1" fmla="*/ 362 h 362"/>
              <a:gd name="T2" fmla="*/ 1452 w 1746"/>
              <a:gd name="T3" fmla="*/ 86 h 362"/>
              <a:gd name="T4" fmla="*/ 228 w 1746"/>
              <a:gd name="T5" fmla="*/ 8 h 362"/>
              <a:gd name="T6" fmla="*/ 84 w 1746"/>
              <a:gd name="T7" fmla="*/ 134 h 362"/>
              <a:gd name="T8" fmla="*/ 0 60000 65536"/>
              <a:gd name="T9" fmla="*/ 0 60000 65536"/>
              <a:gd name="T10" fmla="*/ 0 60000 65536"/>
              <a:gd name="T11" fmla="*/ 0 60000 65536"/>
              <a:gd name="T12" fmla="*/ 0 w 1746"/>
              <a:gd name="T13" fmla="*/ 0 h 362"/>
              <a:gd name="T14" fmla="*/ 1746 w 1746"/>
              <a:gd name="T15" fmla="*/ 362 h 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46" h="362">
                <a:moveTo>
                  <a:pt x="1746" y="362"/>
                </a:moveTo>
                <a:cubicBezTo>
                  <a:pt x="1698" y="316"/>
                  <a:pt x="1705" y="145"/>
                  <a:pt x="1452" y="86"/>
                </a:cubicBezTo>
                <a:cubicBezTo>
                  <a:pt x="1199" y="27"/>
                  <a:pt x="456" y="0"/>
                  <a:pt x="228" y="8"/>
                </a:cubicBezTo>
                <a:cubicBezTo>
                  <a:pt x="0" y="16"/>
                  <a:pt x="114" y="108"/>
                  <a:pt x="84" y="134"/>
                </a:cubicBezTo>
              </a:path>
            </a:pathLst>
          </a:custGeom>
          <a:noFill/>
          <a:ln w="9525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21" name="Freeform 287"/>
          <p:cNvSpPr>
            <a:spLocks/>
          </p:cNvSpPr>
          <p:nvPr/>
        </p:nvSpPr>
        <p:spPr bwMode="auto">
          <a:xfrm>
            <a:off x="2220913" y="3621087"/>
            <a:ext cx="1655762" cy="288925"/>
          </a:xfrm>
          <a:custGeom>
            <a:avLst/>
            <a:gdLst>
              <a:gd name="T0" fmla="*/ 1043 w 1043"/>
              <a:gd name="T1" fmla="*/ 36 h 182"/>
              <a:gd name="T2" fmla="*/ 827 w 1043"/>
              <a:gd name="T3" fmla="*/ 48 h 182"/>
              <a:gd name="T4" fmla="*/ 131 w 1043"/>
              <a:gd name="T5" fmla="*/ 174 h 182"/>
              <a:gd name="T6" fmla="*/ 41 w 1043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043"/>
              <a:gd name="T13" fmla="*/ 0 h 182"/>
              <a:gd name="T14" fmla="*/ 1043 w 1043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3" h="182">
                <a:moveTo>
                  <a:pt x="1043" y="36"/>
                </a:moveTo>
                <a:cubicBezTo>
                  <a:pt x="1007" y="38"/>
                  <a:pt x="979" y="25"/>
                  <a:pt x="827" y="48"/>
                </a:cubicBezTo>
                <a:cubicBezTo>
                  <a:pt x="675" y="71"/>
                  <a:pt x="262" y="182"/>
                  <a:pt x="131" y="174"/>
                </a:cubicBezTo>
                <a:cubicBezTo>
                  <a:pt x="0" y="166"/>
                  <a:pt x="60" y="36"/>
                  <a:pt x="41" y="0"/>
                </a:cubicBezTo>
              </a:path>
            </a:pathLst>
          </a:custGeom>
          <a:noFill/>
          <a:ln w="9525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22" name="Freeform 288"/>
          <p:cNvSpPr>
            <a:spLocks/>
          </p:cNvSpPr>
          <p:nvPr/>
        </p:nvSpPr>
        <p:spPr bwMode="auto">
          <a:xfrm>
            <a:off x="2925763" y="3440112"/>
            <a:ext cx="2036762" cy="825500"/>
          </a:xfrm>
          <a:custGeom>
            <a:avLst/>
            <a:gdLst>
              <a:gd name="T0" fmla="*/ 1283 w 1283"/>
              <a:gd name="T1" fmla="*/ 198 h 520"/>
              <a:gd name="T2" fmla="*/ 575 w 1283"/>
              <a:gd name="T3" fmla="*/ 486 h 520"/>
              <a:gd name="T4" fmla="*/ 95 w 1283"/>
              <a:gd name="T5" fmla="*/ 402 h 520"/>
              <a:gd name="T6" fmla="*/ 5 w 1283"/>
              <a:gd name="T7" fmla="*/ 0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1283"/>
              <a:gd name="T13" fmla="*/ 0 h 520"/>
              <a:gd name="T14" fmla="*/ 1283 w 1283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3" h="520">
                <a:moveTo>
                  <a:pt x="1283" y="198"/>
                </a:moveTo>
                <a:cubicBezTo>
                  <a:pt x="1165" y="245"/>
                  <a:pt x="773" y="452"/>
                  <a:pt x="575" y="486"/>
                </a:cubicBezTo>
                <a:cubicBezTo>
                  <a:pt x="377" y="520"/>
                  <a:pt x="190" y="483"/>
                  <a:pt x="95" y="402"/>
                </a:cubicBezTo>
                <a:cubicBezTo>
                  <a:pt x="0" y="321"/>
                  <a:pt x="24" y="84"/>
                  <a:pt x="5" y="0"/>
                </a:cubicBezTo>
              </a:path>
            </a:pathLst>
          </a:custGeom>
          <a:noFill/>
          <a:ln w="9525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23" name="Freeform 289"/>
          <p:cNvSpPr>
            <a:spLocks/>
          </p:cNvSpPr>
          <p:nvPr/>
        </p:nvSpPr>
        <p:spPr bwMode="auto">
          <a:xfrm>
            <a:off x="4125913" y="2135187"/>
            <a:ext cx="2617787" cy="647700"/>
          </a:xfrm>
          <a:custGeom>
            <a:avLst/>
            <a:gdLst>
              <a:gd name="T0" fmla="*/ 137 w 1649"/>
              <a:gd name="T1" fmla="*/ 408 h 408"/>
              <a:gd name="T2" fmla="*/ 215 w 1649"/>
              <a:gd name="T3" fmla="*/ 78 h 408"/>
              <a:gd name="T4" fmla="*/ 1427 w 1649"/>
              <a:gd name="T5" fmla="*/ 24 h 408"/>
              <a:gd name="T6" fmla="*/ 1547 w 1649"/>
              <a:gd name="T7" fmla="*/ 222 h 408"/>
              <a:gd name="T8" fmla="*/ 0 60000 65536"/>
              <a:gd name="T9" fmla="*/ 0 60000 65536"/>
              <a:gd name="T10" fmla="*/ 0 60000 65536"/>
              <a:gd name="T11" fmla="*/ 0 60000 65536"/>
              <a:gd name="T12" fmla="*/ 0 w 1649"/>
              <a:gd name="T13" fmla="*/ 0 h 408"/>
              <a:gd name="T14" fmla="*/ 1649 w 1649"/>
              <a:gd name="T15" fmla="*/ 408 h 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49" h="408">
                <a:moveTo>
                  <a:pt x="137" y="408"/>
                </a:moveTo>
                <a:cubicBezTo>
                  <a:pt x="150" y="353"/>
                  <a:pt x="0" y="142"/>
                  <a:pt x="215" y="78"/>
                </a:cubicBezTo>
                <a:cubicBezTo>
                  <a:pt x="430" y="14"/>
                  <a:pt x="1205" y="0"/>
                  <a:pt x="1427" y="24"/>
                </a:cubicBezTo>
                <a:cubicBezTo>
                  <a:pt x="1649" y="48"/>
                  <a:pt x="1522" y="181"/>
                  <a:pt x="1547" y="222"/>
                </a:cubicBezTo>
              </a:path>
            </a:pathLst>
          </a:custGeom>
          <a:noFill/>
          <a:ln w="9525" cap="flat" cmpd="sng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24" name="Freeform 290"/>
          <p:cNvSpPr>
            <a:spLocks/>
          </p:cNvSpPr>
          <p:nvPr/>
        </p:nvSpPr>
        <p:spPr bwMode="auto">
          <a:xfrm>
            <a:off x="3328988" y="3449637"/>
            <a:ext cx="3709987" cy="1274763"/>
          </a:xfrm>
          <a:custGeom>
            <a:avLst/>
            <a:gdLst>
              <a:gd name="T0" fmla="*/ 351 w 2337"/>
              <a:gd name="T1" fmla="*/ 156 h 803"/>
              <a:gd name="T2" fmla="*/ 87 w 2337"/>
              <a:gd name="T3" fmla="*/ 240 h 803"/>
              <a:gd name="T4" fmla="*/ 321 w 2337"/>
              <a:gd name="T5" fmla="*/ 732 h 803"/>
              <a:gd name="T6" fmla="*/ 2013 w 2337"/>
              <a:gd name="T7" fmla="*/ 666 h 803"/>
              <a:gd name="T8" fmla="*/ 2265 w 2337"/>
              <a:gd name="T9" fmla="*/ 0 h 8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37"/>
              <a:gd name="T16" fmla="*/ 0 h 803"/>
              <a:gd name="T17" fmla="*/ 2337 w 2337"/>
              <a:gd name="T18" fmla="*/ 803 h 8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37" h="803">
                <a:moveTo>
                  <a:pt x="351" y="156"/>
                </a:moveTo>
                <a:cubicBezTo>
                  <a:pt x="307" y="170"/>
                  <a:pt x="92" y="144"/>
                  <a:pt x="87" y="240"/>
                </a:cubicBezTo>
                <a:cubicBezTo>
                  <a:pt x="82" y="336"/>
                  <a:pt x="0" y="661"/>
                  <a:pt x="321" y="732"/>
                </a:cubicBezTo>
                <a:cubicBezTo>
                  <a:pt x="642" y="803"/>
                  <a:pt x="1689" y="788"/>
                  <a:pt x="2013" y="666"/>
                </a:cubicBezTo>
                <a:cubicBezTo>
                  <a:pt x="2337" y="544"/>
                  <a:pt x="2213" y="139"/>
                  <a:pt x="2265" y="0"/>
                </a:cubicBezTo>
              </a:path>
            </a:pathLst>
          </a:custGeom>
          <a:noFill/>
          <a:ln w="9525" cap="flat" cmpd="sng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25" name="Freeform 291"/>
          <p:cNvSpPr>
            <a:spLocks/>
          </p:cNvSpPr>
          <p:nvPr/>
        </p:nvSpPr>
        <p:spPr bwMode="auto">
          <a:xfrm>
            <a:off x="4772025" y="3344862"/>
            <a:ext cx="2519363" cy="908050"/>
          </a:xfrm>
          <a:custGeom>
            <a:avLst/>
            <a:gdLst>
              <a:gd name="T0" fmla="*/ 162 w 1587"/>
              <a:gd name="T1" fmla="*/ 270 h 572"/>
              <a:gd name="T2" fmla="*/ 90 w 1587"/>
              <a:gd name="T3" fmla="*/ 474 h 572"/>
              <a:gd name="T4" fmla="*/ 702 w 1587"/>
              <a:gd name="T5" fmla="*/ 558 h 572"/>
              <a:gd name="T6" fmla="*/ 1440 w 1587"/>
              <a:gd name="T7" fmla="*/ 390 h 572"/>
              <a:gd name="T8" fmla="*/ 1584 w 1587"/>
              <a:gd name="T9" fmla="*/ 0 h 5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572"/>
              <a:gd name="T17" fmla="*/ 1587 w 1587"/>
              <a:gd name="T18" fmla="*/ 572 h 5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572">
                <a:moveTo>
                  <a:pt x="162" y="270"/>
                </a:moveTo>
                <a:cubicBezTo>
                  <a:pt x="150" y="304"/>
                  <a:pt x="0" y="426"/>
                  <a:pt x="90" y="474"/>
                </a:cubicBezTo>
                <a:cubicBezTo>
                  <a:pt x="180" y="522"/>
                  <a:pt x="477" y="572"/>
                  <a:pt x="702" y="558"/>
                </a:cubicBezTo>
                <a:cubicBezTo>
                  <a:pt x="927" y="544"/>
                  <a:pt x="1293" y="483"/>
                  <a:pt x="1440" y="390"/>
                </a:cubicBezTo>
                <a:cubicBezTo>
                  <a:pt x="1587" y="297"/>
                  <a:pt x="1554" y="81"/>
                  <a:pt x="1584" y="0"/>
                </a:cubicBezTo>
              </a:path>
            </a:pathLst>
          </a:custGeom>
          <a:noFill/>
          <a:ln w="9525" cap="flat" cmpd="sng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26" name="Rectangle 29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Belief Zero Propagation = Arc-Consistency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muri-2003_good_design</Template>
  <TotalTime>4943</TotalTime>
  <Words>2192</Words>
  <Application>Microsoft Office PowerPoint</Application>
  <PresentationFormat>On-screen Show (4:3)</PresentationFormat>
  <Paragraphs>1209</Paragraphs>
  <Slides>27</Slides>
  <Notes>27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1_Blends</vt:lpstr>
      <vt:lpstr>Equation</vt:lpstr>
      <vt:lpstr>Worksheet</vt:lpstr>
      <vt:lpstr>On the Power of Belief Propagation: A Constraint Propagation Perspective</vt:lpstr>
      <vt:lpstr>Distributed Belief Propagation</vt:lpstr>
      <vt:lpstr>Distributed Belief Propagation</vt:lpstr>
      <vt:lpstr>Distributed Belief Propagation</vt:lpstr>
      <vt:lpstr>Belief Propagation in Polytrees</vt:lpstr>
      <vt:lpstr>BP on Loopy  Graphs</vt:lpstr>
      <vt:lpstr>Arc-consistency</vt:lpstr>
      <vt:lpstr>Flattening the Bayesian Network</vt:lpstr>
      <vt:lpstr>Belief Zero Propagation = Arc-Consistency</vt:lpstr>
      <vt:lpstr>Flat Network - Example</vt:lpstr>
      <vt:lpstr>IBP Example – Iteration 1</vt:lpstr>
      <vt:lpstr>IBP Example – Iteration 2</vt:lpstr>
      <vt:lpstr>IBP Example – Iteration 3</vt:lpstr>
      <vt:lpstr>IBP Example – Iteration 4</vt:lpstr>
      <vt:lpstr>IBP Example – Iteration 5</vt:lpstr>
      <vt:lpstr>IBP – Inference Power for Zero Beliefs</vt:lpstr>
      <vt:lpstr>Experimental Results</vt:lpstr>
      <vt:lpstr>Networks with Determinism: Coding</vt:lpstr>
      <vt:lpstr>Nets w/o Determinism: bn2o</vt:lpstr>
      <vt:lpstr>Nets with Determinism: Linkage</vt:lpstr>
      <vt:lpstr>Nets with Determinism: Grids</vt:lpstr>
      <vt:lpstr>Nets w/o Determinism: cpcs</vt:lpstr>
      <vt:lpstr>The Cutset Phenomena &amp; irrelevant nodes</vt:lpstr>
      <vt:lpstr>Nodes with extreme support</vt:lpstr>
      <vt:lpstr>Conclusion: For Networks with Determinism</vt:lpstr>
      <vt:lpstr>Inference on Trees is Easy and Distributed</vt:lpstr>
      <vt:lpstr>Inference on Poly-Trees is Easy and Distributed</vt:lpstr>
    </vt:vector>
  </TitlesOfParts>
  <Company>University of California, Irvine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Simple Insight into Iterative Belief Propagation’s Success</dc:title>
  <dc:creator>Information and Computer Science</dc:creator>
  <cp:lastModifiedBy>Rina Dechter</cp:lastModifiedBy>
  <cp:revision>131</cp:revision>
  <dcterms:created xsi:type="dcterms:W3CDTF">2003-07-14T00:58:06Z</dcterms:created>
  <dcterms:modified xsi:type="dcterms:W3CDTF">2010-03-13T07:29:03Z</dcterms:modified>
</cp:coreProperties>
</file>