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embeddings/oleObject1.bin" ContentType="application/vnd.openxmlformats-officedocument.oleObject"/>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17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67" r:id="rId81"/>
    <p:sldId id="368" r:id="rId82"/>
    <p:sldId id="369" r:id="rId83"/>
    <p:sldId id="370" r:id="rId84"/>
    <p:sldId id="371" r:id="rId85"/>
    <p:sldId id="372" r:id="rId86"/>
    <p:sldId id="373" r:id="rId87"/>
    <p:sldId id="374" r:id="rId88"/>
    <p:sldId id="375" r:id="rId89"/>
    <p:sldId id="376" r:id="rId90"/>
    <p:sldId id="377" r:id="rId91"/>
    <p:sldId id="378" r:id="rId92"/>
    <p:sldId id="379" r:id="rId93"/>
    <p:sldId id="380" r:id="rId94"/>
    <p:sldId id="381" r:id="rId95"/>
    <p:sldId id="382" r:id="rId96"/>
    <p:sldId id="383" r:id="rId97"/>
    <p:sldId id="384" r:id="rId98"/>
    <p:sldId id="385" r:id="rId99"/>
    <p:sldId id="386" r:id="rId100"/>
    <p:sldId id="387" r:id="rId101"/>
    <p:sldId id="388" r:id="rId102"/>
    <p:sldId id="389" r:id="rId103"/>
    <p:sldId id="390" r:id="rId104"/>
    <p:sldId id="391" r:id="rId105"/>
    <p:sldId id="392" r:id="rId106"/>
    <p:sldId id="393" r:id="rId107"/>
    <p:sldId id="394" r:id="rId108"/>
    <p:sldId id="395" r:id="rId109"/>
    <p:sldId id="396" r:id="rId110"/>
    <p:sldId id="397" r:id="rId111"/>
    <p:sldId id="398" r:id="rId112"/>
    <p:sldId id="399" r:id="rId113"/>
    <p:sldId id="400" r:id="rId114"/>
    <p:sldId id="401" r:id="rId115"/>
    <p:sldId id="402" r:id="rId116"/>
    <p:sldId id="403" r:id="rId117"/>
    <p:sldId id="404" r:id="rId118"/>
    <p:sldId id="405" r:id="rId119"/>
    <p:sldId id="406" r:id="rId120"/>
    <p:sldId id="407" r:id="rId121"/>
    <p:sldId id="408" r:id="rId122"/>
    <p:sldId id="409" r:id="rId123"/>
    <p:sldId id="410" r:id="rId124"/>
    <p:sldId id="411" r:id="rId125"/>
    <p:sldId id="412" r:id="rId126"/>
    <p:sldId id="413" r:id="rId127"/>
    <p:sldId id="414" r:id="rId128"/>
    <p:sldId id="415" r:id="rId129"/>
    <p:sldId id="416" r:id="rId130"/>
    <p:sldId id="417" r:id="rId131"/>
    <p:sldId id="418" r:id="rId132"/>
    <p:sldId id="419" r:id="rId133"/>
    <p:sldId id="420" r:id="rId134"/>
    <p:sldId id="421" r:id="rId135"/>
    <p:sldId id="422" r:id="rId136"/>
    <p:sldId id="423" r:id="rId137"/>
    <p:sldId id="317" r:id="rId138"/>
    <p:sldId id="318" r:id="rId139"/>
    <p:sldId id="319" r:id="rId140"/>
    <p:sldId id="320" r:id="rId141"/>
    <p:sldId id="321" r:id="rId142"/>
    <p:sldId id="322" r:id="rId143"/>
    <p:sldId id="323" r:id="rId144"/>
    <p:sldId id="324" r:id="rId145"/>
    <p:sldId id="325" r:id="rId146"/>
    <p:sldId id="326" r:id="rId147"/>
    <p:sldId id="327" r:id="rId148"/>
    <p:sldId id="328" r:id="rId149"/>
    <p:sldId id="329" r:id="rId150"/>
    <p:sldId id="330" r:id="rId151"/>
    <p:sldId id="331" r:id="rId152"/>
    <p:sldId id="332" r:id="rId153"/>
    <p:sldId id="333" r:id="rId154"/>
    <p:sldId id="334" r:id="rId155"/>
    <p:sldId id="335" r:id="rId156"/>
    <p:sldId id="336" r:id="rId157"/>
    <p:sldId id="337" r:id="rId158"/>
    <p:sldId id="338" r:id="rId159"/>
    <p:sldId id="339" r:id="rId160"/>
    <p:sldId id="340" r:id="rId161"/>
    <p:sldId id="341" r:id="rId162"/>
    <p:sldId id="342" r:id="rId163"/>
    <p:sldId id="343" r:id="rId164"/>
    <p:sldId id="344" r:id="rId165"/>
    <p:sldId id="345" r:id="rId166"/>
    <p:sldId id="346" r:id="rId167"/>
    <p:sldId id="347" r:id="rId168"/>
    <p:sldId id="348" r:id="rId169"/>
    <p:sldId id="349" r:id="rId17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024">
          <p15:clr>
            <a:srgbClr val="000000"/>
          </p15:clr>
        </p15:guide>
        <p15:guide id="2" pos="3984">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showComments="0">
  <p:normalViewPr>
    <p:restoredLeft sz="15620"/>
    <p:restoredTop sz="94660"/>
  </p:normalViewPr>
  <p:slideViewPr>
    <p:cSldViewPr snapToGrid="0">
      <p:cViewPr varScale="1">
        <p:scale>
          <a:sx n="53" d="100"/>
          <a:sy n="53" d="100"/>
        </p:scale>
        <p:origin x="-1920" y="-112"/>
      </p:cViewPr>
      <p:guideLst>
        <p:guide orient="horz" pos="3024"/>
        <p:guide pos="3984"/>
      </p:guideLst>
    </p:cSldViewPr>
  </p:slideViewPr>
  <p:notesTextViewPr>
    <p:cViewPr>
      <p:scale>
        <a:sx n="100" d="100"/>
        <a:sy n="100" d="100"/>
      </p:scale>
      <p:origin x="0" y="0"/>
    </p:cViewPr>
  </p:notesTextViewPr>
  <p:sorterViewPr>
    <p:cViewPr>
      <p:scale>
        <a:sx n="66" d="100"/>
        <a:sy n="66" d="100"/>
      </p:scale>
      <p:origin x="0" y="18832"/>
    </p:cViewPr>
  </p:sorter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70" Type="http://schemas.openxmlformats.org/officeDocument/2006/relationships/slide" Target="slides/slide168.xml"/><Relationship Id="rId171" Type="http://schemas.openxmlformats.org/officeDocument/2006/relationships/notesMaster" Target="notesMasters/notesMaster1.xml"/><Relationship Id="rId172" Type="http://schemas.openxmlformats.org/officeDocument/2006/relationships/printerSettings" Target="printerSettings/printerSettings1.bin"/><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173" Type="http://schemas.openxmlformats.org/officeDocument/2006/relationships/presProps" Target="presProps.xml"/><Relationship Id="rId174" Type="http://schemas.openxmlformats.org/officeDocument/2006/relationships/viewProps" Target="viewProps.xml"/><Relationship Id="rId175" Type="http://schemas.openxmlformats.org/officeDocument/2006/relationships/theme" Target="theme/theme1.xml"/><Relationship Id="rId176"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40" Type="http://schemas.openxmlformats.org/officeDocument/2006/relationships/slide" Target="slides/slide138.xml"/><Relationship Id="rId141" Type="http://schemas.openxmlformats.org/officeDocument/2006/relationships/slide" Target="slides/slide1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extLst>
      <p:ext uri="{BB962C8B-B14F-4D97-AF65-F5344CB8AC3E}">
        <p14:creationId xmlns:p14="http://schemas.microsoft.com/office/powerpoint/2010/main" val="23672441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6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6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6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8" name="Google Shape;738;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6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7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8" name="Google Shape;758;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7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6" name="Google Shape;776;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7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7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4" name="Google Shape;794;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7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7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8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8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6" name="Google Shape;816;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8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8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8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8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9" name="Google Shape;839;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8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4" name="Google Shape;844;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9" name="Google Shape;849;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8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5" name="Google Shape;855;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8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9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7" name="Google Shape;867;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9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3" name="Google Shape;873;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581296a93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581296a93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581296a932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23</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81296a932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81296a932_0_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581296a932_0_3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24</a:t>
            </a:fld>
            <a:endParaRPr sz="14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81296a932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581296a932_0_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g581296a932_0_4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25</a:t>
            </a:fld>
            <a:endParaRPr sz="1400">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6a484a78d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56a484a78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581296a932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581296a932_0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g581296a932_0_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33</a:t>
            </a:fld>
            <a:endParaRPr sz="1400">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81296a932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81296a932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g581296a932_0_3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39</a:t>
            </a:fld>
            <a:endParaRPr sz="14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6a484a78d_0_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56a484a78d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581296a932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581296a932_0_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g581296a932_0_1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40</a:t>
            </a:fld>
            <a:endParaRPr sz="1400">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581296a932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581296a932_0_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g581296a932_0_2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41</a:t>
            </a:fld>
            <a:endParaRPr sz="1400">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Shape 134"/>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78851" name="Shape 135"/>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Shape 141"/>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79875" name="Shape 14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Shape 150"/>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80899" name="Shape 151"/>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2" name="Shape 158"/>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81923" name="Shape 159"/>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6" name="Shape 165"/>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82947" name="Shape 166"/>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0" name="Shape 172"/>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83971" name="Shape 173"/>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Shape 179"/>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84995" name="Shape 180"/>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Shape 186"/>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86019" name="Shape 187"/>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2" name="Shape 193"/>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87043" name="Shape 194"/>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Shape 200"/>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88067" name="Shape 201"/>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90" name="Shape 214"/>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89091" name="Shape 215"/>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Shape 224"/>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90115" name="Shape 225"/>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Shape 234"/>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91139" name="Shape 235"/>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Shape 243"/>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92163" name="Shape 244"/>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6" name="Shape 252"/>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93187" name="Shape 253"/>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Shape 260"/>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94211" name="Shape 261"/>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4" name="Shape 267"/>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95235" name="Shape 268"/>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Shape 276"/>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96259" name="Shape 277"/>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2" name="Shape 283"/>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97283" name="Shape 284"/>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Shape 291"/>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98307" name="Shape 29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298"/>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99331" name="Shape 299"/>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Shape 305"/>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00355" name="Shape 306"/>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8" name="Shape 313"/>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01379" name="Shape 314"/>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Shape 320"/>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02403" name="Shape 321"/>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3426" name="Shape 327"/>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03427" name="Shape 328"/>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50" name="Shape 339"/>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04451" name="Shape 340"/>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4" name="Shape 346"/>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05475" name="Shape 347"/>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Shape 353"/>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06499" name="Shape 354"/>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2" name="Shape 360"/>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07523" name="Shape 361"/>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Shape 374"/>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08547" name="Shape 375"/>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70" name="Shape 367"/>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09571" name="Shape 368"/>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4" name="Shape 382"/>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10595" name="Shape 383"/>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8" name="Shape 400"/>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11619" name="Shape 401"/>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Shape 420"/>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12643" name="Shape 421"/>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atin typeface="Times New Roman" charset="0"/>
              <a:ea typeface="MS PGothic"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6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6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6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 name="Google Shape;67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914400" y="685800"/>
            <a:ext cx="7721600" cy="11430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2133600" y="3886200"/>
            <a:ext cx="6400800" cy="1771650"/>
          </a:xfrm>
          <a:prstGeom prst="rect">
            <a:avLst/>
          </a:prstGeom>
          <a:noFill/>
          <a:ln>
            <a:noFill/>
          </a:ln>
        </p:spPr>
        <p:txBody>
          <a:bodyPr spcFirstLastPara="1" wrap="square" lIns="91425" tIns="45700" rIns="91425" bIns="45700" anchor="t" anchorCtr="0"/>
          <a:lstStyle>
            <a:lvl1pPr lvl="0" algn="l">
              <a:spcBef>
                <a:spcPts val="640"/>
              </a:spcBef>
              <a:spcAft>
                <a:spcPts val="0"/>
              </a:spcAft>
              <a:buSzPts val="3200"/>
              <a:buFont typeface="Arial"/>
              <a:buNone/>
              <a:defRPr>
                <a:latin typeface="Arial Black"/>
                <a:ea typeface="Arial Black"/>
                <a:cs typeface="Arial Black"/>
                <a:sym typeface="Arial Black"/>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19" name="Google Shape;19;p2"/>
          <p:cNvSpPr txBox="1">
            <a:spLocks noGrp="1"/>
          </p:cNvSpPr>
          <p:nvPr>
            <p:ph type="dt" idx="10"/>
          </p:nvPr>
        </p:nvSpPr>
        <p:spPr>
          <a:xfrm>
            <a:off x="711200" y="6229350"/>
            <a:ext cx="1930400" cy="5143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49600" y="6229350"/>
            <a:ext cx="2844800" cy="51435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604000" y="6229350"/>
            <a:ext cx="1828800" cy="5143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1pPr>
            <a:lvl2pPr marL="0" marR="0" lvl="1"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2pPr>
            <a:lvl3pPr marL="0" marR="0" lvl="2"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3pPr>
            <a:lvl4pPr marL="0" marR="0" lvl="3"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4pPr>
            <a:lvl5pPr marL="0" marR="0" lvl="4"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5pPr>
            <a:lvl6pPr marL="0" marR="0" lvl="5"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6pPr>
            <a:lvl7pPr marL="0" marR="0" lvl="6"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7pPr>
            <a:lvl8pPr marL="0" marR="0" lvl="7"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8pPr>
            <a:lvl9pPr marL="0" marR="0" lvl="8" indent="0" algn="r">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accent2"/>
              </a:buClr>
              <a:buSzPts val="3200"/>
              <a:buFont typeface="Arial"/>
              <a:buNone/>
              <a:defRPr sz="3200">
                <a:solidFill>
                  <a:schemeClr val="dk1"/>
                </a:solidFill>
                <a:latin typeface="Tahoma"/>
                <a:ea typeface="Tahoma"/>
                <a:cs typeface="Tahoma"/>
                <a:sym typeface="Tahoma"/>
              </a:defRPr>
            </a:lvl1pPr>
            <a:lvl2pPr marR="0" lvl="1" algn="l" rtl="0">
              <a:spcBef>
                <a:spcPts val="560"/>
              </a:spcBef>
              <a:spcAft>
                <a:spcPts val="0"/>
              </a:spcAft>
              <a:buClr>
                <a:schemeClr val="accent2"/>
              </a:buClr>
              <a:buSzPts val="2800"/>
              <a:buFont typeface="Arial"/>
              <a:buNone/>
              <a:defRPr sz="2800" b="0" i="0" u="none" strike="noStrike" cap="none">
                <a:solidFill>
                  <a:schemeClr val="dk1"/>
                </a:solidFill>
                <a:latin typeface="Tahoma"/>
                <a:ea typeface="Tahoma"/>
                <a:cs typeface="Tahoma"/>
                <a:sym typeface="Tahoma"/>
              </a:defRPr>
            </a:lvl2pPr>
            <a:lvl3pPr marR="0" lvl="2" algn="l" rtl="0">
              <a:spcBef>
                <a:spcPts val="480"/>
              </a:spcBef>
              <a:spcAft>
                <a:spcPts val="0"/>
              </a:spcAft>
              <a:buClr>
                <a:schemeClr val="accent2"/>
              </a:buClr>
              <a:buSzPts val="2400"/>
              <a:buFont typeface="Arial"/>
              <a:buNone/>
              <a:defRPr sz="2400" b="0" i="0" u="none" strike="noStrike" cap="none">
                <a:solidFill>
                  <a:schemeClr val="dk1"/>
                </a:solidFill>
                <a:latin typeface="Tahoma"/>
                <a:ea typeface="Tahoma"/>
                <a:cs typeface="Tahoma"/>
                <a:sym typeface="Tahoma"/>
              </a:defRPr>
            </a:lvl3pPr>
            <a:lvl4pPr marR="0" lvl="3" algn="l" rtl="0">
              <a:spcBef>
                <a:spcPts val="400"/>
              </a:spcBef>
              <a:spcAft>
                <a:spcPts val="0"/>
              </a:spcAft>
              <a:buClr>
                <a:schemeClr val="accent2"/>
              </a:buClr>
              <a:buSzPts val="2000"/>
              <a:buFont typeface="Tahoma"/>
              <a:buNone/>
              <a:defRPr sz="2000" b="0" i="0" u="none" strike="noStrike" cap="none">
                <a:solidFill>
                  <a:schemeClr val="dk1"/>
                </a:solidFill>
                <a:latin typeface="Tahoma"/>
                <a:ea typeface="Tahoma"/>
                <a:cs typeface="Tahoma"/>
                <a:sym typeface="Tahoma"/>
              </a:defRPr>
            </a:lvl4pPr>
            <a:lvl5pPr marR="0" lvl="4" algn="l" rtl="0">
              <a:spcBef>
                <a:spcPts val="400"/>
              </a:spcBef>
              <a:spcAft>
                <a:spcPts val="0"/>
              </a:spcAft>
              <a:buClr>
                <a:schemeClr val="accent2"/>
              </a:buClr>
              <a:buSzPts val="2000"/>
              <a:buFont typeface="Tahoma"/>
              <a:buNone/>
              <a:defRPr sz="2000" b="0" i="0" u="none" strike="noStrike" cap="none">
                <a:solidFill>
                  <a:schemeClr val="dk1"/>
                </a:solidFill>
                <a:latin typeface="Tahoma"/>
                <a:ea typeface="Tahoma"/>
                <a:cs typeface="Tahoma"/>
                <a:sym typeface="Tahoma"/>
              </a:defRPr>
            </a:lvl5pPr>
            <a:lvl6pPr marR="0" lvl="5" algn="l" rtl="0">
              <a:spcBef>
                <a:spcPts val="400"/>
              </a:spcBef>
              <a:spcAft>
                <a:spcPts val="0"/>
              </a:spcAft>
              <a:buClr>
                <a:schemeClr val="accent2"/>
              </a:buClr>
              <a:buSzPts val="2000"/>
              <a:buFont typeface="Tahoma"/>
              <a:buNone/>
              <a:defRPr sz="2000" b="0" i="0" u="none" strike="noStrike" cap="none">
                <a:solidFill>
                  <a:schemeClr val="dk1"/>
                </a:solidFill>
                <a:latin typeface="Tahoma"/>
                <a:ea typeface="Tahoma"/>
                <a:cs typeface="Tahoma"/>
                <a:sym typeface="Tahoma"/>
              </a:defRPr>
            </a:lvl6pPr>
            <a:lvl7pPr marR="0" lvl="6" algn="l" rtl="0">
              <a:spcBef>
                <a:spcPts val="400"/>
              </a:spcBef>
              <a:spcAft>
                <a:spcPts val="0"/>
              </a:spcAft>
              <a:buClr>
                <a:schemeClr val="accent2"/>
              </a:buClr>
              <a:buSzPts val="2000"/>
              <a:buFont typeface="Tahoma"/>
              <a:buNone/>
              <a:defRPr sz="2000" b="0" i="0" u="none" strike="noStrike" cap="none">
                <a:solidFill>
                  <a:schemeClr val="dk1"/>
                </a:solidFill>
                <a:latin typeface="Tahoma"/>
                <a:ea typeface="Tahoma"/>
                <a:cs typeface="Tahoma"/>
                <a:sym typeface="Tahoma"/>
              </a:defRPr>
            </a:lvl7pPr>
            <a:lvl8pPr marR="0" lvl="7" algn="l" rtl="0">
              <a:spcBef>
                <a:spcPts val="400"/>
              </a:spcBef>
              <a:spcAft>
                <a:spcPts val="0"/>
              </a:spcAft>
              <a:buClr>
                <a:schemeClr val="accent2"/>
              </a:buClr>
              <a:buSzPts val="2000"/>
              <a:buFont typeface="Tahoma"/>
              <a:buNone/>
              <a:defRPr sz="2000" b="0" i="0" u="none" strike="noStrike" cap="none">
                <a:solidFill>
                  <a:schemeClr val="dk1"/>
                </a:solidFill>
                <a:latin typeface="Tahoma"/>
                <a:ea typeface="Tahoma"/>
                <a:cs typeface="Tahoma"/>
                <a:sym typeface="Tahoma"/>
              </a:defRPr>
            </a:lvl8pPr>
            <a:lvl9pPr marR="0" lvl="8" algn="l" rtl="0">
              <a:spcBef>
                <a:spcPts val="400"/>
              </a:spcBef>
              <a:spcAft>
                <a:spcPts val="0"/>
              </a:spcAft>
              <a:buClr>
                <a:schemeClr val="accent2"/>
              </a:buClr>
              <a:buSzPts val="2000"/>
              <a:buFont typeface="Tahoma"/>
              <a:buNone/>
              <a:defRPr sz="2000" b="0" i="0" u="none" strike="noStrike" cap="none">
                <a:solidFill>
                  <a:schemeClr val="dk1"/>
                </a:solidFill>
                <a:latin typeface="Tahoma"/>
                <a:ea typeface="Tahoma"/>
                <a:cs typeface="Tahoma"/>
                <a:sym typeface="Tahoma"/>
              </a:defRPr>
            </a:lvl9pPr>
          </a:lstStyle>
          <a:p>
            <a:endParaRPr/>
          </a:p>
        </p:txBody>
      </p:sp>
      <p:sp>
        <p:nvSpPr>
          <p:cNvPr id="77" name="Google Shape;77;p1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Font typeface="Tahoma"/>
              <a:buNone/>
              <a:defRPr sz="900"/>
            </a:lvl4pPr>
            <a:lvl5pPr marL="2286000" lvl="4" indent="-228600" algn="l" rtl="0">
              <a:spcBef>
                <a:spcPts val="180"/>
              </a:spcBef>
              <a:spcAft>
                <a:spcPts val="0"/>
              </a:spcAft>
              <a:buSzPts val="900"/>
              <a:buFont typeface="Tahoma"/>
              <a:buNone/>
              <a:defRPr sz="900"/>
            </a:lvl5pPr>
            <a:lvl6pPr marL="2743200" lvl="5" indent="-228600" algn="l" rtl="0">
              <a:spcBef>
                <a:spcPts val="180"/>
              </a:spcBef>
              <a:spcAft>
                <a:spcPts val="0"/>
              </a:spcAft>
              <a:buSzPts val="900"/>
              <a:buFont typeface="Tahoma"/>
              <a:buNone/>
              <a:defRPr sz="900"/>
            </a:lvl6pPr>
            <a:lvl7pPr marL="3200400" lvl="6" indent="-228600" algn="l" rtl="0">
              <a:spcBef>
                <a:spcPts val="180"/>
              </a:spcBef>
              <a:spcAft>
                <a:spcPts val="0"/>
              </a:spcAft>
              <a:buSzPts val="900"/>
              <a:buFont typeface="Tahoma"/>
              <a:buNone/>
              <a:defRPr sz="900"/>
            </a:lvl7pPr>
            <a:lvl8pPr marL="3657600" lvl="7" indent="-228600" algn="l" rtl="0">
              <a:spcBef>
                <a:spcPts val="180"/>
              </a:spcBef>
              <a:spcAft>
                <a:spcPts val="0"/>
              </a:spcAft>
              <a:buSzPts val="900"/>
              <a:buFont typeface="Tahoma"/>
              <a:buNone/>
              <a:defRPr sz="900"/>
            </a:lvl8pPr>
            <a:lvl9pPr marL="4114800" lvl="8" indent="-228600" algn="l" rtl="0">
              <a:spcBef>
                <a:spcPts val="180"/>
              </a:spcBef>
              <a:spcAft>
                <a:spcPts val="0"/>
              </a:spcAft>
              <a:buSzPts val="900"/>
              <a:buFont typeface="Tahoma"/>
              <a:buNone/>
              <a:defRPr sz="900"/>
            </a:lvl9pPr>
          </a:lstStyle>
          <a:p>
            <a:endParaRPr/>
          </a:p>
        </p:txBody>
      </p:sp>
      <p:sp>
        <p:nvSpPr>
          <p:cNvPr id="78" name="Google Shape;78;p12"/>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3"/>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SzPts val="3200"/>
              <a:buChar char="●"/>
              <a:defRPr sz="3200"/>
            </a:lvl1pPr>
            <a:lvl2pPr marL="914400" lvl="1" indent="-406400" algn="l" rtl="0">
              <a:spcBef>
                <a:spcPts val="560"/>
              </a:spcBef>
              <a:spcAft>
                <a:spcPts val="0"/>
              </a:spcAft>
              <a:buSzPts val="2800"/>
              <a:buChar char="●"/>
              <a:defRPr sz="2800"/>
            </a:lvl2pPr>
            <a:lvl3pPr marL="1371600" lvl="2" indent="-381000" algn="l" rtl="0">
              <a:spcBef>
                <a:spcPts val="480"/>
              </a:spcBef>
              <a:spcAft>
                <a:spcPts val="0"/>
              </a:spcAft>
              <a:buSzPts val="2400"/>
              <a:buChar char="●"/>
              <a:defRPr sz="2400"/>
            </a:lvl3pPr>
            <a:lvl4pPr marL="1828800" lvl="3" indent="-355600" algn="l" rtl="0">
              <a:spcBef>
                <a:spcPts val="400"/>
              </a:spcBef>
              <a:spcAft>
                <a:spcPts val="0"/>
              </a:spcAft>
              <a:buSzPts val="2000"/>
              <a:buFont typeface="Tahoma"/>
              <a:buChar char="•"/>
              <a:defRPr sz="2000"/>
            </a:lvl4pPr>
            <a:lvl5pPr marL="2286000" lvl="4" indent="-355600" algn="l" rtl="0">
              <a:spcBef>
                <a:spcPts val="400"/>
              </a:spcBef>
              <a:spcAft>
                <a:spcPts val="0"/>
              </a:spcAft>
              <a:buSzPts val="2000"/>
              <a:buFont typeface="Tahoma"/>
              <a:buChar char="–"/>
              <a:defRPr sz="2000"/>
            </a:lvl5pPr>
            <a:lvl6pPr marL="2743200" lvl="5" indent="-355600" algn="l" rtl="0">
              <a:spcBef>
                <a:spcPts val="400"/>
              </a:spcBef>
              <a:spcAft>
                <a:spcPts val="0"/>
              </a:spcAft>
              <a:buSzPts val="2000"/>
              <a:buFont typeface="Tahoma"/>
              <a:buChar char="–"/>
              <a:defRPr sz="2000"/>
            </a:lvl6pPr>
            <a:lvl7pPr marL="3200400" lvl="6" indent="-355600" algn="l" rtl="0">
              <a:spcBef>
                <a:spcPts val="400"/>
              </a:spcBef>
              <a:spcAft>
                <a:spcPts val="0"/>
              </a:spcAft>
              <a:buSzPts val="2000"/>
              <a:buFont typeface="Tahoma"/>
              <a:buChar char="–"/>
              <a:defRPr sz="2000"/>
            </a:lvl7pPr>
            <a:lvl8pPr marL="3657600" lvl="7" indent="-355600" algn="l" rtl="0">
              <a:spcBef>
                <a:spcPts val="400"/>
              </a:spcBef>
              <a:spcAft>
                <a:spcPts val="0"/>
              </a:spcAft>
              <a:buSzPts val="2000"/>
              <a:buFont typeface="Tahoma"/>
              <a:buChar char="–"/>
              <a:defRPr sz="2000"/>
            </a:lvl8pPr>
            <a:lvl9pPr marL="4114800" lvl="8" indent="-355600" algn="l" rtl="0">
              <a:spcBef>
                <a:spcPts val="400"/>
              </a:spcBef>
              <a:spcAft>
                <a:spcPts val="0"/>
              </a:spcAft>
              <a:buSzPts val="2000"/>
              <a:buFont typeface="Tahoma"/>
              <a:buChar char="–"/>
              <a:defRPr sz="2000"/>
            </a:lvl9pPr>
          </a:lstStyle>
          <a:p>
            <a:endParaRPr/>
          </a:p>
        </p:txBody>
      </p:sp>
      <p:sp>
        <p:nvSpPr>
          <p:cNvPr id="84" name="Google Shape;84;p13"/>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SzPts val="1400"/>
              <a:buNone/>
              <a:defRPr sz="1400"/>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Font typeface="Tahoma"/>
              <a:buNone/>
              <a:defRPr sz="900"/>
            </a:lvl4pPr>
            <a:lvl5pPr marL="2286000" lvl="4" indent="-228600" algn="l" rtl="0">
              <a:spcBef>
                <a:spcPts val="180"/>
              </a:spcBef>
              <a:spcAft>
                <a:spcPts val="0"/>
              </a:spcAft>
              <a:buSzPts val="900"/>
              <a:buFont typeface="Tahoma"/>
              <a:buNone/>
              <a:defRPr sz="900"/>
            </a:lvl5pPr>
            <a:lvl6pPr marL="2743200" lvl="5" indent="-228600" algn="l" rtl="0">
              <a:spcBef>
                <a:spcPts val="180"/>
              </a:spcBef>
              <a:spcAft>
                <a:spcPts val="0"/>
              </a:spcAft>
              <a:buSzPts val="900"/>
              <a:buFont typeface="Tahoma"/>
              <a:buNone/>
              <a:defRPr sz="900"/>
            </a:lvl6pPr>
            <a:lvl7pPr marL="3200400" lvl="6" indent="-228600" algn="l" rtl="0">
              <a:spcBef>
                <a:spcPts val="180"/>
              </a:spcBef>
              <a:spcAft>
                <a:spcPts val="0"/>
              </a:spcAft>
              <a:buSzPts val="900"/>
              <a:buFont typeface="Tahoma"/>
              <a:buNone/>
              <a:defRPr sz="900"/>
            </a:lvl7pPr>
            <a:lvl8pPr marL="3657600" lvl="7" indent="-228600" algn="l" rtl="0">
              <a:spcBef>
                <a:spcPts val="180"/>
              </a:spcBef>
              <a:spcAft>
                <a:spcPts val="0"/>
              </a:spcAft>
              <a:buSzPts val="900"/>
              <a:buFont typeface="Tahoma"/>
              <a:buNone/>
              <a:defRPr sz="900"/>
            </a:lvl8pPr>
            <a:lvl9pPr marL="4114800" lvl="8" indent="-228600" algn="l" rtl="0">
              <a:spcBef>
                <a:spcPts val="180"/>
              </a:spcBef>
              <a:spcAft>
                <a:spcPts val="0"/>
              </a:spcAft>
              <a:buSzPts val="900"/>
              <a:buFont typeface="Tahoma"/>
              <a:buNone/>
              <a:defRPr sz="900"/>
            </a:lvl9pPr>
          </a:lstStyle>
          <a:p>
            <a:endParaRPr/>
          </a:p>
        </p:txBody>
      </p:sp>
      <p:sp>
        <p:nvSpPr>
          <p:cNvPr id="85" name="Google Shape;85;p13"/>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4"/>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Font typeface="Tahoma"/>
              <a:buNone/>
              <a:defRPr sz="1600" b="1"/>
            </a:lvl4pPr>
            <a:lvl5pPr marL="2286000" lvl="4" indent="-228600" algn="l" rtl="0">
              <a:spcBef>
                <a:spcPts val="320"/>
              </a:spcBef>
              <a:spcAft>
                <a:spcPts val="0"/>
              </a:spcAft>
              <a:buSzPts val="1600"/>
              <a:buFont typeface="Tahoma"/>
              <a:buNone/>
              <a:defRPr sz="1600" b="1"/>
            </a:lvl5pPr>
            <a:lvl6pPr marL="2743200" lvl="5" indent="-228600" algn="l" rtl="0">
              <a:spcBef>
                <a:spcPts val="320"/>
              </a:spcBef>
              <a:spcAft>
                <a:spcPts val="0"/>
              </a:spcAft>
              <a:buSzPts val="1600"/>
              <a:buFont typeface="Tahoma"/>
              <a:buNone/>
              <a:defRPr sz="1600" b="1"/>
            </a:lvl6pPr>
            <a:lvl7pPr marL="3200400" lvl="6" indent="-228600" algn="l" rtl="0">
              <a:spcBef>
                <a:spcPts val="320"/>
              </a:spcBef>
              <a:spcAft>
                <a:spcPts val="0"/>
              </a:spcAft>
              <a:buSzPts val="1600"/>
              <a:buFont typeface="Tahoma"/>
              <a:buNone/>
              <a:defRPr sz="1600" b="1"/>
            </a:lvl7pPr>
            <a:lvl8pPr marL="3657600" lvl="7" indent="-228600" algn="l" rtl="0">
              <a:spcBef>
                <a:spcPts val="320"/>
              </a:spcBef>
              <a:spcAft>
                <a:spcPts val="0"/>
              </a:spcAft>
              <a:buSzPts val="1600"/>
              <a:buFont typeface="Tahoma"/>
              <a:buNone/>
              <a:defRPr sz="1600" b="1"/>
            </a:lvl8pPr>
            <a:lvl9pPr marL="4114800" lvl="8" indent="-228600" algn="l" rtl="0">
              <a:spcBef>
                <a:spcPts val="320"/>
              </a:spcBef>
              <a:spcAft>
                <a:spcPts val="0"/>
              </a:spcAft>
              <a:buSzPts val="1600"/>
              <a:buFont typeface="Tahoma"/>
              <a:buNone/>
              <a:defRPr sz="1600" b="1"/>
            </a:lvl9pPr>
          </a:lstStyle>
          <a:p>
            <a:endParaRPr/>
          </a:p>
        </p:txBody>
      </p:sp>
      <p:sp>
        <p:nvSpPr>
          <p:cNvPr id="91" name="Google Shape;91;p14"/>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Font typeface="Tahoma"/>
              <a:buChar char="•"/>
              <a:defRPr sz="1600"/>
            </a:lvl4pPr>
            <a:lvl5pPr marL="2286000" lvl="4" indent="-330200" algn="l" rtl="0">
              <a:spcBef>
                <a:spcPts val="320"/>
              </a:spcBef>
              <a:spcAft>
                <a:spcPts val="0"/>
              </a:spcAft>
              <a:buSzPts val="1600"/>
              <a:buFont typeface="Tahoma"/>
              <a:buChar char="–"/>
              <a:defRPr sz="1600"/>
            </a:lvl5pPr>
            <a:lvl6pPr marL="2743200" lvl="5" indent="-330200" algn="l" rtl="0">
              <a:spcBef>
                <a:spcPts val="320"/>
              </a:spcBef>
              <a:spcAft>
                <a:spcPts val="0"/>
              </a:spcAft>
              <a:buSzPts val="1600"/>
              <a:buFont typeface="Tahoma"/>
              <a:buChar char="–"/>
              <a:defRPr sz="1600"/>
            </a:lvl6pPr>
            <a:lvl7pPr marL="3200400" lvl="6" indent="-330200" algn="l" rtl="0">
              <a:spcBef>
                <a:spcPts val="320"/>
              </a:spcBef>
              <a:spcAft>
                <a:spcPts val="0"/>
              </a:spcAft>
              <a:buSzPts val="1600"/>
              <a:buFont typeface="Tahoma"/>
              <a:buChar char="–"/>
              <a:defRPr sz="1600"/>
            </a:lvl7pPr>
            <a:lvl8pPr marL="3657600" lvl="7" indent="-330200" algn="l" rtl="0">
              <a:spcBef>
                <a:spcPts val="320"/>
              </a:spcBef>
              <a:spcAft>
                <a:spcPts val="0"/>
              </a:spcAft>
              <a:buSzPts val="1600"/>
              <a:buFont typeface="Tahoma"/>
              <a:buChar char="–"/>
              <a:defRPr sz="1600"/>
            </a:lvl8pPr>
            <a:lvl9pPr marL="4114800" lvl="8" indent="-330200" algn="l" rtl="0">
              <a:spcBef>
                <a:spcPts val="320"/>
              </a:spcBef>
              <a:spcAft>
                <a:spcPts val="0"/>
              </a:spcAft>
              <a:buSzPts val="1600"/>
              <a:buFont typeface="Tahoma"/>
              <a:buChar char="–"/>
              <a:defRPr sz="1600"/>
            </a:lvl9pPr>
          </a:lstStyle>
          <a:p>
            <a:endParaRPr/>
          </a:p>
        </p:txBody>
      </p:sp>
      <p:sp>
        <p:nvSpPr>
          <p:cNvPr id="92" name="Google Shape;92;p14"/>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SzPts val="1600"/>
              <a:buFont typeface="Tahoma"/>
              <a:buNone/>
              <a:defRPr sz="1600" b="1"/>
            </a:lvl4pPr>
            <a:lvl5pPr marL="2286000" lvl="4" indent="-228600" algn="l" rtl="0">
              <a:spcBef>
                <a:spcPts val="320"/>
              </a:spcBef>
              <a:spcAft>
                <a:spcPts val="0"/>
              </a:spcAft>
              <a:buSzPts val="1600"/>
              <a:buFont typeface="Tahoma"/>
              <a:buNone/>
              <a:defRPr sz="1600" b="1"/>
            </a:lvl5pPr>
            <a:lvl6pPr marL="2743200" lvl="5" indent="-228600" algn="l" rtl="0">
              <a:spcBef>
                <a:spcPts val="320"/>
              </a:spcBef>
              <a:spcAft>
                <a:spcPts val="0"/>
              </a:spcAft>
              <a:buSzPts val="1600"/>
              <a:buFont typeface="Tahoma"/>
              <a:buNone/>
              <a:defRPr sz="1600" b="1"/>
            </a:lvl6pPr>
            <a:lvl7pPr marL="3200400" lvl="6" indent="-228600" algn="l" rtl="0">
              <a:spcBef>
                <a:spcPts val="320"/>
              </a:spcBef>
              <a:spcAft>
                <a:spcPts val="0"/>
              </a:spcAft>
              <a:buSzPts val="1600"/>
              <a:buFont typeface="Tahoma"/>
              <a:buNone/>
              <a:defRPr sz="1600" b="1"/>
            </a:lvl7pPr>
            <a:lvl8pPr marL="3657600" lvl="7" indent="-228600" algn="l" rtl="0">
              <a:spcBef>
                <a:spcPts val="320"/>
              </a:spcBef>
              <a:spcAft>
                <a:spcPts val="0"/>
              </a:spcAft>
              <a:buSzPts val="1600"/>
              <a:buFont typeface="Tahoma"/>
              <a:buNone/>
              <a:defRPr sz="1600" b="1"/>
            </a:lvl8pPr>
            <a:lvl9pPr marL="4114800" lvl="8" indent="-228600" algn="l" rtl="0">
              <a:spcBef>
                <a:spcPts val="320"/>
              </a:spcBef>
              <a:spcAft>
                <a:spcPts val="0"/>
              </a:spcAft>
              <a:buSzPts val="1600"/>
              <a:buFont typeface="Tahoma"/>
              <a:buNone/>
              <a:defRPr sz="1600" b="1"/>
            </a:lvl9pPr>
          </a:lstStyle>
          <a:p>
            <a:endParaRPr/>
          </a:p>
        </p:txBody>
      </p:sp>
      <p:sp>
        <p:nvSpPr>
          <p:cNvPr id="93" name="Google Shape;93;p14"/>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SzPts val="1600"/>
              <a:buFont typeface="Tahoma"/>
              <a:buChar char="•"/>
              <a:defRPr sz="1600"/>
            </a:lvl4pPr>
            <a:lvl5pPr marL="2286000" lvl="4" indent="-330200" algn="l" rtl="0">
              <a:spcBef>
                <a:spcPts val="320"/>
              </a:spcBef>
              <a:spcAft>
                <a:spcPts val="0"/>
              </a:spcAft>
              <a:buSzPts val="1600"/>
              <a:buFont typeface="Tahoma"/>
              <a:buChar char="–"/>
              <a:defRPr sz="1600"/>
            </a:lvl5pPr>
            <a:lvl6pPr marL="2743200" lvl="5" indent="-330200" algn="l" rtl="0">
              <a:spcBef>
                <a:spcPts val="320"/>
              </a:spcBef>
              <a:spcAft>
                <a:spcPts val="0"/>
              </a:spcAft>
              <a:buSzPts val="1600"/>
              <a:buFont typeface="Tahoma"/>
              <a:buChar char="–"/>
              <a:defRPr sz="1600"/>
            </a:lvl6pPr>
            <a:lvl7pPr marL="3200400" lvl="6" indent="-330200" algn="l" rtl="0">
              <a:spcBef>
                <a:spcPts val="320"/>
              </a:spcBef>
              <a:spcAft>
                <a:spcPts val="0"/>
              </a:spcAft>
              <a:buSzPts val="1600"/>
              <a:buFont typeface="Tahoma"/>
              <a:buChar char="–"/>
              <a:defRPr sz="1600"/>
            </a:lvl7pPr>
            <a:lvl8pPr marL="3657600" lvl="7" indent="-330200" algn="l" rtl="0">
              <a:spcBef>
                <a:spcPts val="320"/>
              </a:spcBef>
              <a:spcAft>
                <a:spcPts val="0"/>
              </a:spcAft>
              <a:buSzPts val="1600"/>
              <a:buFont typeface="Tahoma"/>
              <a:buChar char="–"/>
              <a:defRPr sz="1600"/>
            </a:lvl8pPr>
            <a:lvl9pPr marL="4114800" lvl="8" indent="-330200" algn="l" rtl="0">
              <a:spcBef>
                <a:spcPts val="320"/>
              </a:spcBef>
              <a:spcAft>
                <a:spcPts val="0"/>
              </a:spcAft>
              <a:buSzPts val="1600"/>
              <a:buFont typeface="Tahoma"/>
              <a:buChar char="–"/>
              <a:defRPr sz="1600"/>
            </a:lvl9pPr>
          </a:lstStyle>
          <a:p>
            <a:endParaRPr/>
          </a:p>
        </p:txBody>
      </p:sp>
      <p:sp>
        <p:nvSpPr>
          <p:cNvPr id="94" name="Google Shape;94;p14"/>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SzPts val="1400"/>
              <a:buNone/>
              <a:defRPr sz="40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1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SzPts val="2000"/>
              <a:buNone/>
              <a:defRPr sz="2000"/>
            </a:lvl1pPr>
            <a:lvl2pPr marL="914400" lvl="1" indent="-228600" algn="l" rtl="0">
              <a:spcBef>
                <a:spcPts val="360"/>
              </a:spcBef>
              <a:spcAft>
                <a:spcPts val="0"/>
              </a:spcAft>
              <a:buSzPts val="1800"/>
              <a:buNone/>
              <a:defRPr sz="1800"/>
            </a:lvl2pPr>
            <a:lvl3pPr marL="1371600" lvl="2" indent="-228600" algn="l" rtl="0">
              <a:spcBef>
                <a:spcPts val="320"/>
              </a:spcBef>
              <a:spcAft>
                <a:spcPts val="0"/>
              </a:spcAft>
              <a:buSzPts val="1600"/>
              <a:buNone/>
              <a:defRPr sz="1600"/>
            </a:lvl3pPr>
            <a:lvl4pPr marL="1828800" lvl="3" indent="-228600" algn="l" rtl="0">
              <a:spcBef>
                <a:spcPts val="280"/>
              </a:spcBef>
              <a:spcAft>
                <a:spcPts val="0"/>
              </a:spcAft>
              <a:buSzPts val="1400"/>
              <a:buFont typeface="Tahoma"/>
              <a:buNone/>
              <a:defRPr sz="1400"/>
            </a:lvl4pPr>
            <a:lvl5pPr marL="2286000" lvl="4" indent="-228600" algn="l" rtl="0">
              <a:spcBef>
                <a:spcPts val="280"/>
              </a:spcBef>
              <a:spcAft>
                <a:spcPts val="0"/>
              </a:spcAft>
              <a:buSzPts val="1400"/>
              <a:buFont typeface="Tahoma"/>
              <a:buNone/>
              <a:defRPr sz="1400"/>
            </a:lvl5pPr>
            <a:lvl6pPr marL="2743200" lvl="5" indent="-228600" algn="l" rtl="0">
              <a:spcBef>
                <a:spcPts val="280"/>
              </a:spcBef>
              <a:spcAft>
                <a:spcPts val="0"/>
              </a:spcAft>
              <a:buSzPts val="1400"/>
              <a:buFont typeface="Tahoma"/>
              <a:buNone/>
              <a:defRPr sz="1400"/>
            </a:lvl6pPr>
            <a:lvl7pPr marL="3200400" lvl="6" indent="-228600" algn="l" rtl="0">
              <a:spcBef>
                <a:spcPts val="280"/>
              </a:spcBef>
              <a:spcAft>
                <a:spcPts val="0"/>
              </a:spcAft>
              <a:buSzPts val="1400"/>
              <a:buFont typeface="Tahoma"/>
              <a:buNone/>
              <a:defRPr sz="1400"/>
            </a:lvl7pPr>
            <a:lvl8pPr marL="3657600" lvl="7" indent="-228600" algn="l" rtl="0">
              <a:spcBef>
                <a:spcPts val="280"/>
              </a:spcBef>
              <a:spcAft>
                <a:spcPts val="0"/>
              </a:spcAft>
              <a:buSzPts val="1400"/>
              <a:buFont typeface="Tahoma"/>
              <a:buNone/>
              <a:defRPr sz="1400"/>
            </a:lvl8pPr>
            <a:lvl9pPr marL="4114800" lvl="8" indent="-228600" algn="l" rtl="0">
              <a:spcBef>
                <a:spcPts val="280"/>
              </a:spcBef>
              <a:spcAft>
                <a:spcPts val="0"/>
              </a:spcAft>
              <a:buSzPts val="1400"/>
              <a:buFont typeface="Tahoma"/>
              <a:buNone/>
              <a:defRPr sz="1400"/>
            </a:lvl9pPr>
          </a:lstStyle>
          <a:p>
            <a:endParaRPr/>
          </a:p>
        </p:txBody>
      </p:sp>
      <p:sp>
        <p:nvSpPr>
          <p:cNvPr id="100" name="Google Shape;100;p15"/>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p15"/>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5DB69F7-4F3E-7F45-8BE6-7DC59D7BAF9C}" type="slidenum">
              <a:rPr lang="en-US"/>
              <a:pPr/>
              <a:t>‹#›</a:t>
            </a:fld>
            <a:endParaRPr lang="en-US"/>
          </a:p>
        </p:txBody>
      </p:sp>
    </p:spTree>
    <p:extLst>
      <p:ext uri="{BB962C8B-B14F-4D97-AF65-F5344CB8AC3E}">
        <p14:creationId xmlns:p14="http://schemas.microsoft.com/office/powerpoint/2010/main" val="61038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457200" y="1885950"/>
            <a:ext cx="8178900" cy="4172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31" name="Google Shape;31;p4"/>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885950"/>
            <a:ext cx="4013100" cy="4172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Font typeface="Tahoma"/>
              <a:buChar char="•"/>
              <a:defRPr sz="1800"/>
            </a:lvl4pPr>
            <a:lvl5pPr marL="2286000" lvl="4" indent="-342900" algn="l" rtl="0">
              <a:spcBef>
                <a:spcPts val="360"/>
              </a:spcBef>
              <a:spcAft>
                <a:spcPts val="0"/>
              </a:spcAft>
              <a:buSzPts val="1800"/>
              <a:buFont typeface="Tahoma"/>
              <a:buChar char="–"/>
              <a:defRPr sz="1800"/>
            </a:lvl5pPr>
            <a:lvl6pPr marL="2743200" lvl="5" indent="-342900" algn="l" rtl="0">
              <a:spcBef>
                <a:spcPts val="360"/>
              </a:spcBef>
              <a:spcAft>
                <a:spcPts val="0"/>
              </a:spcAft>
              <a:buSzPts val="1800"/>
              <a:buFont typeface="Tahoma"/>
              <a:buChar char="–"/>
              <a:defRPr sz="1800"/>
            </a:lvl6pPr>
            <a:lvl7pPr marL="3200400" lvl="6" indent="-342900" algn="l" rtl="0">
              <a:spcBef>
                <a:spcPts val="360"/>
              </a:spcBef>
              <a:spcAft>
                <a:spcPts val="0"/>
              </a:spcAft>
              <a:buSzPts val="1800"/>
              <a:buFont typeface="Tahoma"/>
              <a:buChar char="–"/>
              <a:defRPr sz="1800"/>
            </a:lvl7pPr>
            <a:lvl8pPr marL="3657600" lvl="7" indent="-342900" algn="l" rtl="0">
              <a:spcBef>
                <a:spcPts val="360"/>
              </a:spcBef>
              <a:spcAft>
                <a:spcPts val="0"/>
              </a:spcAft>
              <a:buSzPts val="1800"/>
              <a:buFont typeface="Tahoma"/>
              <a:buChar char="–"/>
              <a:defRPr sz="1800"/>
            </a:lvl8pPr>
            <a:lvl9pPr marL="4114800" lvl="8" indent="-342900" algn="l" rtl="0">
              <a:spcBef>
                <a:spcPts val="360"/>
              </a:spcBef>
              <a:spcAft>
                <a:spcPts val="0"/>
              </a:spcAft>
              <a:buSzPts val="1800"/>
              <a:buFont typeface="Tahoma"/>
              <a:buChar char="–"/>
              <a:defRPr sz="1800"/>
            </a:lvl9pPr>
          </a:lstStyle>
          <a:p>
            <a:endParaRPr/>
          </a:p>
        </p:txBody>
      </p:sp>
      <p:sp>
        <p:nvSpPr>
          <p:cNvPr id="37" name="Google Shape;37;p5"/>
          <p:cNvSpPr txBox="1">
            <a:spLocks noGrp="1"/>
          </p:cNvSpPr>
          <p:nvPr>
            <p:ph type="body" idx="2"/>
          </p:nvPr>
        </p:nvSpPr>
        <p:spPr>
          <a:xfrm>
            <a:off x="4622800" y="1885950"/>
            <a:ext cx="4013100" cy="4172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Font typeface="Tahoma"/>
              <a:buChar char="•"/>
              <a:defRPr sz="1800"/>
            </a:lvl4pPr>
            <a:lvl5pPr marL="2286000" lvl="4" indent="-342900" algn="l" rtl="0">
              <a:spcBef>
                <a:spcPts val="360"/>
              </a:spcBef>
              <a:spcAft>
                <a:spcPts val="0"/>
              </a:spcAft>
              <a:buSzPts val="1800"/>
              <a:buFont typeface="Tahoma"/>
              <a:buChar char="–"/>
              <a:defRPr sz="1800"/>
            </a:lvl5pPr>
            <a:lvl6pPr marL="2743200" lvl="5" indent="-342900" algn="l" rtl="0">
              <a:spcBef>
                <a:spcPts val="360"/>
              </a:spcBef>
              <a:spcAft>
                <a:spcPts val="0"/>
              </a:spcAft>
              <a:buSzPts val="1800"/>
              <a:buFont typeface="Tahoma"/>
              <a:buChar char="–"/>
              <a:defRPr sz="1800"/>
            </a:lvl6pPr>
            <a:lvl7pPr marL="3200400" lvl="6" indent="-342900" algn="l" rtl="0">
              <a:spcBef>
                <a:spcPts val="360"/>
              </a:spcBef>
              <a:spcAft>
                <a:spcPts val="0"/>
              </a:spcAft>
              <a:buSzPts val="1800"/>
              <a:buFont typeface="Tahoma"/>
              <a:buChar char="–"/>
              <a:defRPr sz="1800"/>
            </a:lvl7pPr>
            <a:lvl8pPr marL="3657600" lvl="7" indent="-342900" algn="l" rtl="0">
              <a:spcBef>
                <a:spcPts val="360"/>
              </a:spcBef>
              <a:spcAft>
                <a:spcPts val="0"/>
              </a:spcAft>
              <a:buSzPts val="1800"/>
              <a:buFont typeface="Tahoma"/>
              <a:buChar char="–"/>
              <a:defRPr sz="1800"/>
            </a:lvl8pPr>
            <a:lvl9pPr marL="4114800" lvl="8" indent="-342900" algn="l" rtl="0">
              <a:spcBef>
                <a:spcPts val="360"/>
              </a:spcBef>
              <a:spcAft>
                <a:spcPts val="0"/>
              </a:spcAft>
              <a:buSzPts val="1800"/>
              <a:buFont typeface="Tahoma"/>
              <a:buChar char="–"/>
              <a:defRPr sz="1800"/>
            </a:lvl9pPr>
          </a:lstStyle>
          <a:p>
            <a:endParaRPr/>
          </a:p>
        </p:txBody>
      </p:sp>
      <p:sp>
        <p:nvSpPr>
          <p:cNvPr id="38" name="Google Shape;38;p5"/>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6"/>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46"/>
        <p:cNvGrpSpPr/>
        <p:nvPr/>
      </p:nvGrpSpPr>
      <p:grpSpPr>
        <a:xfrm>
          <a:off x="0" y="0"/>
          <a:ext cx="0" cy="0"/>
          <a:chOff x="0" y="0"/>
          <a:chExt cx="0" cy="0"/>
        </a:xfrm>
      </p:grpSpPr>
      <p:sp>
        <p:nvSpPr>
          <p:cNvPr id="47" name="Google Shape;47;p7"/>
          <p:cNvSpPr txBox="1">
            <a:spLocks noGrp="1"/>
          </p:cNvSpPr>
          <p:nvPr>
            <p:ph type="body" idx="1"/>
          </p:nvPr>
        </p:nvSpPr>
        <p:spPr>
          <a:xfrm>
            <a:off x="406400" y="228600"/>
            <a:ext cx="8229600" cy="58293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48" name="Google Shape;48;p7"/>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457200" y="1885950"/>
            <a:ext cx="4013100" cy="4172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58" name="Google Shape;58;p9"/>
          <p:cNvSpPr>
            <a:spLocks noGrp="1"/>
          </p:cNvSpPr>
          <p:nvPr>
            <p:ph type="clipArt" idx="2"/>
          </p:nvPr>
        </p:nvSpPr>
        <p:spPr>
          <a:xfrm>
            <a:off x="4622800" y="1885950"/>
            <a:ext cx="4013100" cy="4172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accent2"/>
              </a:buClr>
              <a:buSzPts val="3200"/>
              <a:buFont typeface="Arial"/>
              <a:buChar char="●"/>
              <a:defRPr sz="3200">
                <a:solidFill>
                  <a:schemeClr val="dk1"/>
                </a:solidFill>
                <a:latin typeface="Tahoma"/>
                <a:ea typeface="Tahoma"/>
                <a:cs typeface="Tahoma"/>
                <a:sym typeface="Tahoma"/>
              </a:defRPr>
            </a:lvl1pPr>
            <a:lvl2pPr marR="0" lvl="1" algn="l" rtl="0">
              <a:spcBef>
                <a:spcPts val="560"/>
              </a:spcBef>
              <a:spcAft>
                <a:spcPts val="0"/>
              </a:spcAft>
              <a:buClr>
                <a:schemeClr val="accent2"/>
              </a:buClr>
              <a:buSzPts val="2800"/>
              <a:buFont typeface="Arial"/>
              <a:buChar char="●"/>
              <a:defRPr sz="2800" b="0" i="0" u="none" strike="noStrike" cap="none">
                <a:solidFill>
                  <a:schemeClr val="dk1"/>
                </a:solidFill>
                <a:latin typeface="Tahoma"/>
                <a:ea typeface="Tahoma"/>
                <a:cs typeface="Tahoma"/>
                <a:sym typeface="Tahoma"/>
              </a:defRPr>
            </a:lvl2pPr>
            <a:lvl3pPr marR="0" lvl="2" algn="l" rtl="0">
              <a:spcBef>
                <a:spcPts val="480"/>
              </a:spcBef>
              <a:spcAft>
                <a:spcPts val="0"/>
              </a:spcAft>
              <a:buClr>
                <a:schemeClr val="accent2"/>
              </a:buClr>
              <a:buSzPts val="2400"/>
              <a:buFont typeface="Arial"/>
              <a:buChar char="●"/>
              <a:defRPr sz="2400" b="0" i="0" u="none" strike="noStrike" cap="none">
                <a:solidFill>
                  <a:schemeClr val="dk1"/>
                </a:solidFill>
                <a:latin typeface="Tahoma"/>
                <a:ea typeface="Tahoma"/>
                <a:cs typeface="Tahoma"/>
                <a:sym typeface="Tahoma"/>
              </a:defRPr>
            </a:lvl3pPr>
            <a:lvl4pPr marR="0" lvl="3"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4pPr>
            <a:lvl5pPr marR="0" lvl="4"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5pPr>
            <a:lvl6pPr marR="0" lvl="5"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6pPr>
            <a:lvl7pPr marR="0" lvl="6"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7pPr>
            <a:lvl8pPr marR="0" lvl="7"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8pPr>
            <a:lvl9pPr marR="0" lvl="8"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59" name="Google Shape;59;p9"/>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rot="5400000">
            <a:off x="4692650" y="2114550"/>
            <a:ext cx="5829300" cy="20574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0"/>
          <p:cNvSpPr txBox="1">
            <a:spLocks noGrp="1"/>
          </p:cNvSpPr>
          <p:nvPr>
            <p:ph type="body" idx="1"/>
          </p:nvPr>
        </p:nvSpPr>
        <p:spPr>
          <a:xfrm rot="5400000">
            <a:off x="501650" y="133350"/>
            <a:ext cx="5829300" cy="6019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5" name="Google Shape;65;p10"/>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460500" y="-117450"/>
            <a:ext cx="4172100" cy="81789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71" name="Google Shape;71;p11"/>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slideLayout" Target="../slideLayouts/slideLayout14.xml"/><Relationship Id="rId14"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paint"/>
          <p:cNvPicPr preferRelativeResize="0"/>
          <p:nvPr/>
        </p:nvPicPr>
        <p:blipFill rotWithShape="1">
          <a:blip r:embed="rId3">
            <a:alphaModFix/>
          </a:blip>
          <a:srcRect/>
          <a:stretch/>
        </p:blipFill>
        <p:spPr>
          <a:xfrm>
            <a:off x="914400" y="1828800"/>
            <a:ext cx="8229600" cy="384175"/>
          </a:xfrm>
          <a:prstGeom prst="rect">
            <a:avLst/>
          </a:prstGeom>
          <a:noFill/>
          <a:ln>
            <a:noFill/>
          </a:ln>
        </p:spPr>
      </p:pic>
      <p:sp>
        <p:nvSpPr>
          <p:cNvPr id="11" name="Google Shape;11;p1"/>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1pPr>
            <a:lvl2pPr marR="0" lvl="1"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2pPr>
            <a:lvl3pPr marR="0" lvl="2"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3pPr>
            <a:lvl4pPr marR="0" lvl="3"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4pPr>
            <a:lvl5pPr marR="0" lvl="4"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5pPr>
            <a:lvl6pPr marR="0" lvl="5"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6pPr>
            <a:lvl7pPr marR="0" lvl="6"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7pPr>
            <a:lvl8pPr marR="0" lvl="7"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8pPr>
            <a:lvl9pPr marR="0" lvl="8"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9pPr>
          </a:lstStyle>
          <a:p>
            <a:endParaRPr/>
          </a:p>
        </p:txBody>
      </p:sp>
      <p:sp>
        <p:nvSpPr>
          <p:cNvPr id="12" name="Google Shape;12;p1"/>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accent2"/>
              </a:buClr>
              <a:buSzPts val="3200"/>
              <a:buFont typeface="Arial"/>
              <a:buChar char="●"/>
              <a:defRPr sz="3200" b="0" i="0" u="none" strike="noStrike" cap="none">
                <a:solidFill>
                  <a:schemeClr val="dk1"/>
                </a:solidFill>
                <a:latin typeface="Tahoma"/>
                <a:ea typeface="Tahoma"/>
                <a:cs typeface="Tahoma"/>
                <a:sym typeface="Tahoma"/>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1"/>
                </a:solidFill>
                <a:latin typeface="Tahoma"/>
                <a:ea typeface="Tahoma"/>
                <a:cs typeface="Tahoma"/>
                <a:sym typeface="Tahoma"/>
              </a:defRPr>
            </a:lvl2pPr>
            <a:lvl3pPr marL="1371600" marR="0" lvl="2" indent="-381000" algn="l" rtl="0">
              <a:spcBef>
                <a:spcPts val="480"/>
              </a:spcBef>
              <a:spcAft>
                <a:spcPts val="0"/>
              </a:spcAft>
              <a:buClr>
                <a:schemeClr val="accent2"/>
              </a:buClr>
              <a:buSzPts val="2400"/>
              <a:buFont typeface="Arial"/>
              <a:buChar char="●"/>
              <a:defRPr sz="2400" b="0" i="0" u="none" strike="noStrike" cap="none">
                <a:solidFill>
                  <a:schemeClr val="dk1"/>
                </a:solidFill>
                <a:latin typeface="Tahoma"/>
                <a:ea typeface="Tahoma"/>
                <a:cs typeface="Tahoma"/>
                <a:sym typeface="Tahoma"/>
              </a:defRPr>
            </a:lvl3pPr>
            <a:lvl4pPr marL="1828800" marR="0" lvl="3" indent="-355600"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4pPr>
            <a:lvl5pPr marL="2286000" marR="0" lvl="4" indent="-355600"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5pPr>
            <a:lvl6pPr marL="2743200" marR="0" lvl="5" indent="-355600"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6pPr>
            <a:lvl7pPr marL="3200400" marR="0" lvl="6" indent="-355600"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7pPr>
            <a:lvl8pPr marL="3657600" marR="0" lvl="7" indent="-355600"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8pPr>
            <a:lvl9pPr marL="4114800" marR="0" lvl="8" indent="-355600"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3" name="Google Shape;13;p1"/>
          <p:cNvSpPr txBox="1">
            <a:spLocks noGrp="1"/>
          </p:cNvSpPr>
          <p:nvPr>
            <p:ph type="dt" idx="10"/>
          </p:nvPr>
        </p:nvSpPr>
        <p:spPr>
          <a:xfrm>
            <a:off x="711200" y="6229350"/>
            <a:ext cx="1930400" cy="5143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ftr" idx="11"/>
          </p:nvPr>
        </p:nvSpPr>
        <p:spPr>
          <a:xfrm>
            <a:off x="3149600" y="6229350"/>
            <a:ext cx="2844800" cy="5143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1"/>
          <p:cNvSpPr txBox="1">
            <a:spLocks noGrp="1"/>
          </p:cNvSpPr>
          <p:nvPr>
            <p:ph type="sldNum" idx="12"/>
          </p:nvPr>
        </p:nvSpPr>
        <p:spPr>
          <a:xfrm>
            <a:off x="6604000" y="6229350"/>
            <a:ext cx="1828800" cy="5143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1pPr>
            <a:lvl2pPr marL="0" marR="0" lvl="1"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2pPr>
            <a:lvl3pPr marL="0" marR="0" lvl="2"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3pPr>
            <a:lvl4pPr marL="0" marR="0" lvl="3"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4pPr>
            <a:lvl5pPr marL="0" marR="0" lvl="4"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5pPr>
            <a:lvl6pPr marL="0" marR="0" lvl="5"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6pPr>
            <a:lvl7pPr marL="0" marR="0" lvl="6"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7pPr>
            <a:lvl8pPr marL="0" marR="0" lvl="7"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8pPr>
            <a:lvl9pPr marL="0" marR="0" lvl="8" indent="0" algn="r" rtl="0">
              <a:lnSpc>
                <a:spcPct val="100000"/>
              </a:lnSpc>
              <a:spcBef>
                <a:spcPts val="0"/>
              </a:spcBef>
              <a:spcAft>
                <a:spcPts val="0"/>
              </a:spcAft>
              <a:buClr>
                <a:srgbClr val="5E574E"/>
              </a:buClr>
              <a:buSzPts val="1400"/>
              <a:buFont typeface="Arial"/>
              <a:buNone/>
              <a:defRPr sz="1400" b="0" i="0" u="none" strike="noStrike" cap="none">
                <a:solidFill>
                  <a:srgbClr val="5E574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1pPr>
            <a:lvl2pPr marR="0" lvl="1"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2pPr>
            <a:lvl3pPr marR="0" lvl="2"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3pPr>
            <a:lvl4pPr marR="0" lvl="3"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4pPr>
            <a:lvl5pPr marR="0" lvl="4"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5pPr>
            <a:lvl6pPr marR="0" lvl="5"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6pPr>
            <a:lvl7pPr marR="0" lvl="6"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7pPr>
            <a:lvl8pPr marR="0" lvl="7"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8pPr>
            <a:lvl9pPr marR="0" lvl="8" algn="l" rtl="0">
              <a:spcBef>
                <a:spcPts val="0"/>
              </a:spcBef>
              <a:spcAft>
                <a:spcPts val="0"/>
              </a:spcAft>
              <a:buSzPts val="1400"/>
              <a:buNone/>
              <a:defRPr sz="4000" b="0" i="0" u="none" strike="noStrike" cap="none">
                <a:solidFill>
                  <a:schemeClr val="dk2"/>
                </a:solidFill>
                <a:latin typeface="Arial Black"/>
                <a:ea typeface="Arial Black"/>
                <a:cs typeface="Arial Black"/>
                <a:sym typeface="Arial Black"/>
              </a:defRPr>
            </a:lvl9pPr>
          </a:lstStyle>
          <a:p>
            <a:endParaRPr/>
          </a:p>
        </p:txBody>
      </p:sp>
      <p:sp>
        <p:nvSpPr>
          <p:cNvPr id="24" name="Google Shape;24;p3"/>
          <p:cNvSpPr txBox="1">
            <a:spLocks noGrp="1"/>
          </p:cNvSpPr>
          <p:nvPr>
            <p:ph type="body" idx="1"/>
          </p:nvPr>
        </p:nvSpPr>
        <p:spPr>
          <a:xfrm>
            <a:off x="457200" y="1885950"/>
            <a:ext cx="8178900" cy="4172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accent2"/>
              </a:buClr>
              <a:buSzPts val="3200"/>
              <a:buFont typeface="Arial"/>
              <a:buChar char="●"/>
              <a:defRPr sz="3200" b="0" i="0" u="none" strike="noStrike" cap="none">
                <a:solidFill>
                  <a:schemeClr val="dk1"/>
                </a:solidFill>
                <a:latin typeface="Tahoma"/>
                <a:ea typeface="Tahoma"/>
                <a:cs typeface="Tahoma"/>
                <a:sym typeface="Tahoma"/>
              </a:defRPr>
            </a:lvl1pPr>
            <a:lvl2pPr marL="914400" marR="0" lvl="1" indent="-406400" algn="l" rtl="0">
              <a:spcBef>
                <a:spcPts val="560"/>
              </a:spcBef>
              <a:spcAft>
                <a:spcPts val="0"/>
              </a:spcAft>
              <a:buClr>
                <a:schemeClr val="accent2"/>
              </a:buClr>
              <a:buSzPts val="2800"/>
              <a:buFont typeface="Arial"/>
              <a:buChar char="●"/>
              <a:defRPr sz="2800" b="0" i="0" u="none" strike="noStrike" cap="none">
                <a:solidFill>
                  <a:schemeClr val="dk1"/>
                </a:solidFill>
                <a:latin typeface="Tahoma"/>
                <a:ea typeface="Tahoma"/>
                <a:cs typeface="Tahoma"/>
                <a:sym typeface="Tahoma"/>
              </a:defRPr>
            </a:lvl2pPr>
            <a:lvl3pPr marL="1371600" marR="0" lvl="2" indent="-381000" algn="l" rtl="0">
              <a:spcBef>
                <a:spcPts val="480"/>
              </a:spcBef>
              <a:spcAft>
                <a:spcPts val="0"/>
              </a:spcAft>
              <a:buClr>
                <a:schemeClr val="accent2"/>
              </a:buClr>
              <a:buSzPts val="2400"/>
              <a:buFont typeface="Arial"/>
              <a:buChar char="●"/>
              <a:defRPr sz="2400" b="0" i="0" u="none" strike="noStrike" cap="none">
                <a:solidFill>
                  <a:schemeClr val="dk1"/>
                </a:solidFill>
                <a:latin typeface="Tahoma"/>
                <a:ea typeface="Tahoma"/>
                <a:cs typeface="Tahoma"/>
                <a:sym typeface="Tahoma"/>
              </a:defRPr>
            </a:lvl3pPr>
            <a:lvl4pPr marL="1828800" marR="0" lvl="3" indent="-355600"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4pPr>
            <a:lvl5pPr marL="2286000" marR="0" lvl="4" indent="-355600"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5pPr>
            <a:lvl6pPr marL="2743200" marR="0" lvl="5" indent="-355600"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6pPr>
            <a:lvl7pPr marL="3200400" marR="0" lvl="6" indent="-355600"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7pPr>
            <a:lvl8pPr marL="3657600" marR="0" lvl="7" indent="-355600"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8pPr>
            <a:lvl9pPr marL="4114800" marR="0" lvl="8" indent="-355600" algn="l" rtl="0">
              <a:spcBef>
                <a:spcPts val="400"/>
              </a:spcBef>
              <a:spcAft>
                <a:spcPts val="0"/>
              </a:spcAft>
              <a:buClr>
                <a:schemeClr val="accent2"/>
              </a:buClr>
              <a:buSzPts val="2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25" name="Google Shape;25;p3"/>
          <p:cNvSpPr txBox="1">
            <a:spLocks noGrp="1"/>
          </p:cNvSpPr>
          <p:nvPr>
            <p:ph type="dt" idx="10"/>
          </p:nvPr>
        </p:nvSpPr>
        <p:spPr>
          <a:xfrm>
            <a:off x="431800" y="6229350"/>
            <a:ext cx="19050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6" name="Google Shape;26;p3"/>
          <p:cNvSpPr txBox="1">
            <a:spLocks noGrp="1"/>
          </p:cNvSpPr>
          <p:nvPr>
            <p:ph type="ftr" idx="11"/>
          </p:nvPr>
        </p:nvSpPr>
        <p:spPr>
          <a:xfrm>
            <a:off x="3124200" y="622935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7" name="Google Shape;27;p3"/>
          <p:cNvSpPr txBox="1">
            <a:spLocks noGrp="1"/>
          </p:cNvSpPr>
          <p:nvPr>
            <p:ph type="sldNum" idx="12"/>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3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3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3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3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3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3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36.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37.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38.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39.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40.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4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slideshare.net/rutvikbapat/hadoop-distributed-file-system-62531028"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hyperlink" Target="https://research.google.com/archive/gfs-sosp2003.pdf" TargetMode="Externa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49.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26.png"/></Relationships>
</file>

<file path=ppt/slides/_rels/slide14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 Id="rId3" Type="http://schemas.openxmlformats.org/officeDocument/2006/relationships/image" Target="../media/image29.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30.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5.xml"/><Relationship Id="rId3" Type="http://schemas.openxmlformats.org/officeDocument/2006/relationships/image" Target="../media/image50.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6.xml"/><Relationship Id="rId3" Type="http://schemas.openxmlformats.org/officeDocument/2006/relationships/image" Target="../media/image51.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7.xml"/><Relationship Id="rId3" Type="http://schemas.openxmlformats.org/officeDocument/2006/relationships/image" Target="../media/image52.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9.xml"/><Relationship Id="rId3"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0.xml"/><Relationship Id="rId3" Type="http://schemas.openxmlformats.org/officeDocument/2006/relationships/image" Target="../media/image54.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1.xml"/><Relationship Id="rId3" Type="http://schemas.openxmlformats.org/officeDocument/2006/relationships/image" Target="../media/image55.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2.xml"/><Relationship Id="rId3" Type="http://schemas.openxmlformats.org/officeDocument/2006/relationships/image" Target="../media/image56.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3.xml"/><Relationship Id="rId3" Type="http://schemas.openxmlformats.org/officeDocument/2006/relationships/image" Target="../media/image57.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4.xml"/><Relationship Id="rId3" Type="http://schemas.openxmlformats.org/officeDocument/2006/relationships/image" Target="../media/image58.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5.xml"/><Relationship Id="rId3" Type="http://schemas.openxmlformats.org/officeDocument/2006/relationships/image" Target="../media/image59.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nc-labs.com/" TargetMode="External"/><Relationship Id="rId4" Type="http://schemas.openxmlformats.org/officeDocument/2006/relationships/hyperlink" Target="http://www.netbula.com/" TargetMode="External"/><Relationship Id="rId5" Type="http://schemas.openxmlformats.org/officeDocument/2006/relationships/hyperlink" Target="http://www.premiersoft.com/" TargetMode="External"/><Relationship Id="rId6" Type="http://schemas.openxmlformats.org/officeDocument/2006/relationships/hyperlink" Target="http://www.roguewave.com/" TargetMode="External"/><Relationship Id="rId7" Type="http://schemas.openxmlformats.org/officeDocument/2006/relationships/hyperlink" Target="http://www.ecubesystems.com/"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teve.vinoski.net/pdf/IEEE-Convenience_Over_Correctness.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1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1.w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ctrTitle"/>
          </p:nvPr>
        </p:nvSpPr>
        <p:spPr>
          <a:xfrm>
            <a:off x="914400" y="685800"/>
            <a:ext cx="7721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Distributed Operating Systems - Introduction</a:t>
            </a:r>
            <a:endParaRPr/>
          </a:p>
        </p:txBody>
      </p:sp>
      <p:sp>
        <p:nvSpPr>
          <p:cNvPr id="108" name="Google Shape;108;p16"/>
          <p:cNvSpPr txBox="1">
            <a:spLocks noGrp="1"/>
          </p:cNvSpPr>
          <p:nvPr>
            <p:ph type="subTitle" idx="1"/>
          </p:nvPr>
        </p:nvSpPr>
        <p:spPr>
          <a:xfrm>
            <a:off x="2133600" y="3886200"/>
            <a:ext cx="6400800" cy="251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3200" b="0" i="0" u="none">
                <a:solidFill>
                  <a:schemeClr val="dk1"/>
                </a:solidFill>
                <a:latin typeface="Arial Black"/>
                <a:ea typeface="Arial Black"/>
                <a:cs typeface="Arial Black"/>
                <a:sym typeface="Arial Black"/>
              </a:rPr>
              <a:t>Prof. Nalini Venkatasubramanian</a:t>
            </a:r>
            <a:endParaRPr/>
          </a:p>
          <a:p>
            <a:pPr marL="0" lvl="0" indent="0" algn="l" rtl="0">
              <a:lnSpc>
                <a:spcPct val="100000"/>
              </a:lnSpc>
              <a:spcBef>
                <a:spcPts val="640"/>
              </a:spcBef>
              <a:spcAft>
                <a:spcPts val="0"/>
              </a:spcAft>
              <a:buSzPts val="3200"/>
              <a:buNone/>
            </a:pPr>
            <a:r>
              <a:rPr lang="en-US" sz="3200" b="0" i="0" u="none">
                <a:solidFill>
                  <a:schemeClr val="dk1"/>
                </a:solidFill>
                <a:latin typeface="Arial Black"/>
                <a:ea typeface="Arial Black"/>
                <a:cs typeface="Arial Black"/>
                <a:sym typeface="Arial Black"/>
              </a:rPr>
              <a:t>(</a:t>
            </a:r>
            <a:r>
              <a:rPr lang="en-US" sz="1600" b="0" i="0" u="none">
                <a:solidFill>
                  <a:schemeClr val="dk1"/>
                </a:solidFill>
                <a:latin typeface="Arial Black"/>
                <a:ea typeface="Arial Black"/>
                <a:cs typeface="Arial Black"/>
                <a:sym typeface="Arial Black"/>
              </a:rPr>
              <a:t>includes slides borrowed from Prof. Petru Eles, lecture slides from Coulouris, Dollimore and Kindberg textbook</a:t>
            </a:r>
            <a:r>
              <a:rPr lang="en-US" sz="3200" b="0" i="0" u="none">
                <a:solidFill>
                  <a:schemeClr val="dk1"/>
                </a:solidFill>
                <a:latin typeface="Arial Black"/>
                <a:ea typeface="Arial Black"/>
                <a:cs typeface="Arial Black"/>
                <a:sym typeface="Arial Black"/>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Remote Procedure Calls (RPC)</a:t>
            </a:r>
            <a:endParaRPr/>
          </a:p>
        </p:txBody>
      </p:sp>
      <p:sp>
        <p:nvSpPr>
          <p:cNvPr id="210" name="Google Shape;210;p25"/>
          <p:cNvSpPr txBox="1">
            <a:spLocks noGrp="1"/>
          </p:cNvSpPr>
          <p:nvPr>
            <p:ph type="body" idx="1"/>
          </p:nvPr>
        </p:nvSpPr>
        <p:spPr>
          <a:xfrm>
            <a:off x="381000" y="1524000"/>
            <a:ext cx="4013200" cy="48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General message passing model for execution of remote functionality. </a:t>
            </a:r>
            <a:endParaRPr/>
          </a:p>
          <a:p>
            <a:pPr marL="742950" marR="0" lvl="1" indent="-285750" algn="l" rtl="0">
              <a:lnSpc>
                <a:spcPct val="100000"/>
              </a:lnSpc>
              <a:spcBef>
                <a:spcPts val="320"/>
              </a:spcBef>
              <a:spcAft>
                <a:spcPts val="0"/>
              </a:spcAft>
              <a:buClr>
                <a:schemeClr val="accent2"/>
              </a:buClr>
              <a:buSzPts val="1600"/>
              <a:buFont typeface="Arial"/>
              <a:buChar char="●"/>
            </a:pPr>
            <a:r>
              <a:rPr lang="en-US" sz="1600" b="0" i="0" u="none" strike="noStrike" cap="none">
                <a:solidFill>
                  <a:schemeClr val="dk1"/>
                </a:solidFill>
                <a:latin typeface="Tahoma"/>
                <a:ea typeface="Tahoma"/>
                <a:cs typeface="Tahoma"/>
                <a:sym typeface="Tahoma"/>
              </a:rPr>
              <a:t>Provides programmers with a familiar mechanism for building distributed applications/systems</a:t>
            </a:r>
            <a:endParaRPr/>
          </a:p>
          <a:p>
            <a:pPr marL="342900" marR="0" lvl="0" indent="-34290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Familiar semantics (similar to LPC)</a:t>
            </a:r>
            <a:endParaRPr/>
          </a:p>
          <a:p>
            <a:pPr marL="742950" marR="0" lvl="1" indent="-285750" algn="l" rtl="0">
              <a:lnSpc>
                <a:spcPct val="100000"/>
              </a:lnSpc>
              <a:spcBef>
                <a:spcPts val="360"/>
              </a:spcBef>
              <a:spcAft>
                <a:spcPts val="0"/>
              </a:spcAft>
              <a:buClr>
                <a:schemeClr val="accent2"/>
              </a:buClr>
              <a:buSzPts val="1800"/>
              <a:buFont typeface="Arial"/>
              <a:buChar char="●"/>
            </a:pPr>
            <a:r>
              <a:rPr lang="en-US" sz="1800" b="0" i="0" u="none" strike="noStrike" cap="none">
                <a:solidFill>
                  <a:schemeClr val="dk1"/>
                </a:solidFill>
                <a:latin typeface="Tahoma"/>
                <a:ea typeface="Tahoma"/>
                <a:cs typeface="Tahoma"/>
                <a:sym typeface="Tahoma"/>
              </a:rPr>
              <a:t>Simple syntax, well defined interface, ease of use, generality and IPC between processes on same/different machines.</a:t>
            </a:r>
            <a:endParaRPr/>
          </a:p>
          <a:p>
            <a:pPr marL="342900" marR="0" lvl="0" indent="-34290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It is generally synchronous</a:t>
            </a:r>
            <a:endParaRPr/>
          </a:p>
          <a:p>
            <a:pPr marL="342900" marR="0" lvl="0" indent="-34290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Can be made asynchronous by using multi-threading </a:t>
            </a:r>
            <a:endParaRPr sz="2400" b="0" i="0" u="none">
              <a:solidFill>
                <a:schemeClr val="dk1"/>
              </a:solidFill>
              <a:latin typeface="Tahoma"/>
              <a:ea typeface="Tahoma"/>
              <a:cs typeface="Tahoma"/>
              <a:sym typeface="Tahoma"/>
            </a:endParaRPr>
          </a:p>
          <a:p>
            <a:pPr marL="342900" marR="0" lvl="0" indent="-190500" algn="l" rtl="0">
              <a:spcBef>
                <a:spcPts val="480"/>
              </a:spcBef>
              <a:spcAft>
                <a:spcPts val="0"/>
              </a:spcAft>
              <a:buClr>
                <a:schemeClr val="accent2"/>
              </a:buClr>
              <a:buSzPts val="2400"/>
              <a:buFont typeface="Arial"/>
              <a:buNone/>
            </a:pPr>
            <a:endParaRPr sz="2400" b="0" i="0" u="none">
              <a:solidFill>
                <a:schemeClr val="dk1"/>
              </a:solidFill>
              <a:latin typeface="Tahoma"/>
              <a:ea typeface="Tahoma"/>
              <a:cs typeface="Tahoma"/>
              <a:sym typeface="Tahoma"/>
            </a:endParaRPr>
          </a:p>
        </p:txBody>
      </p:sp>
      <p:cxnSp>
        <p:nvCxnSpPr>
          <p:cNvPr id="211" name="Google Shape;211;p25"/>
          <p:cNvCxnSpPr/>
          <p:nvPr/>
        </p:nvCxnSpPr>
        <p:spPr>
          <a:xfrm>
            <a:off x="4968875" y="2557462"/>
            <a:ext cx="0" cy="838200"/>
          </a:xfrm>
          <a:prstGeom prst="straightConnector1">
            <a:avLst/>
          </a:prstGeom>
          <a:noFill/>
          <a:ln w="9525" cap="rnd" cmpd="sng">
            <a:solidFill>
              <a:schemeClr val="dk1"/>
            </a:solidFill>
            <a:prstDash val="solid"/>
            <a:miter lim="800000"/>
            <a:headEnd type="none" w="med" len="med"/>
            <a:tailEnd type="triangle" w="med" len="med"/>
          </a:ln>
        </p:spPr>
      </p:cxnSp>
      <p:cxnSp>
        <p:nvCxnSpPr>
          <p:cNvPr id="212" name="Google Shape;212;p25"/>
          <p:cNvCxnSpPr/>
          <p:nvPr/>
        </p:nvCxnSpPr>
        <p:spPr>
          <a:xfrm>
            <a:off x="4968875" y="4995862"/>
            <a:ext cx="0" cy="838200"/>
          </a:xfrm>
          <a:prstGeom prst="straightConnector1">
            <a:avLst/>
          </a:prstGeom>
          <a:noFill/>
          <a:ln w="9525" cap="rnd" cmpd="sng">
            <a:solidFill>
              <a:schemeClr val="dk1"/>
            </a:solidFill>
            <a:prstDash val="solid"/>
            <a:miter lim="800000"/>
            <a:headEnd type="none" w="med" len="med"/>
            <a:tailEnd type="triangle" w="med" len="med"/>
          </a:ln>
        </p:spPr>
      </p:cxnSp>
      <p:cxnSp>
        <p:nvCxnSpPr>
          <p:cNvPr id="213" name="Google Shape;213;p25"/>
          <p:cNvCxnSpPr/>
          <p:nvPr/>
        </p:nvCxnSpPr>
        <p:spPr>
          <a:xfrm>
            <a:off x="4968875" y="3395662"/>
            <a:ext cx="0" cy="1600200"/>
          </a:xfrm>
          <a:prstGeom prst="straightConnector1">
            <a:avLst/>
          </a:prstGeom>
          <a:noFill/>
          <a:ln w="9525" cap="flat" cmpd="sng">
            <a:solidFill>
              <a:schemeClr val="dk1"/>
            </a:solidFill>
            <a:prstDash val="solid"/>
            <a:miter lim="800000"/>
            <a:headEnd type="none" w="med" len="med"/>
            <a:tailEnd type="none" w="med" len="med"/>
          </a:ln>
        </p:spPr>
      </p:cxnSp>
      <p:cxnSp>
        <p:nvCxnSpPr>
          <p:cNvPr id="214" name="Google Shape;214;p25"/>
          <p:cNvCxnSpPr/>
          <p:nvPr/>
        </p:nvCxnSpPr>
        <p:spPr>
          <a:xfrm>
            <a:off x="7483475" y="4462462"/>
            <a:ext cx="0" cy="838200"/>
          </a:xfrm>
          <a:prstGeom prst="straightConnector1">
            <a:avLst/>
          </a:prstGeom>
          <a:noFill/>
          <a:ln w="9525" cap="rnd" cmpd="sng">
            <a:solidFill>
              <a:schemeClr val="dk1"/>
            </a:solidFill>
            <a:prstDash val="solid"/>
            <a:miter lim="800000"/>
            <a:headEnd type="none" w="med" len="med"/>
            <a:tailEnd type="triangle" w="med" len="med"/>
          </a:ln>
        </p:spPr>
      </p:cxnSp>
      <p:cxnSp>
        <p:nvCxnSpPr>
          <p:cNvPr id="215" name="Google Shape;215;p25"/>
          <p:cNvCxnSpPr/>
          <p:nvPr/>
        </p:nvCxnSpPr>
        <p:spPr>
          <a:xfrm>
            <a:off x="7483475" y="3700462"/>
            <a:ext cx="0" cy="762000"/>
          </a:xfrm>
          <a:prstGeom prst="straightConnector1">
            <a:avLst/>
          </a:prstGeom>
          <a:noFill/>
          <a:ln w="9525" cap="flat" cmpd="sng">
            <a:solidFill>
              <a:schemeClr val="dk1"/>
            </a:solidFill>
            <a:prstDash val="solid"/>
            <a:miter lim="800000"/>
            <a:headEnd type="none" w="med" len="med"/>
            <a:tailEnd type="none" w="med" len="med"/>
          </a:ln>
        </p:spPr>
      </p:cxnSp>
      <p:cxnSp>
        <p:nvCxnSpPr>
          <p:cNvPr id="216" name="Google Shape;216;p25"/>
          <p:cNvCxnSpPr/>
          <p:nvPr/>
        </p:nvCxnSpPr>
        <p:spPr>
          <a:xfrm>
            <a:off x="7483475" y="2862262"/>
            <a:ext cx="0" cy="838200"/>
          </a:xfrm>
          <a:prstGeom prst="straightConnector1">
            <a:avLst/>
          </a:prstGeom>
          <a:noFill/>
          <a:ln w="9525" cap="rnd" cmpd="sng">
            <a:solidFill>
              <a:schemeClr val="dk1"/>
            </a:solidFill>
            <a:prstDash val="solid"/>
            <a:miter lim="800000"/>
            <a:headEnd type="none" w="med" len="med"/>
            <a:tailEnd type="triangle" w="med" len="med"/>
          </a:ln>
        </p:spPr>
      </p:cxnSp>
      <p:cxnSp>
        <p:nvCxnSpPr>
          <p:cNvPr id="217" name="Google Shape;217;p25"/>
          <p:cNvCxnSpPr/>
          <p:nvPr/>
        </p:nvCxnSpPr>
        <p:spPr>
          <a:xfrm>
            <a:off x="5045075" y="3395662"/>
            <a:ext cx="2514600" cy="304800"/>
          </a:xfrm>
          <a:prstGeom prst="straightConnector1">
            <a:avLst/>
          </a:prstGeom>
          <a:noFill/>
          <a:ln w="9525" cap="flat" cmpd="sng">
            <a:solidFill>
              <a:schemeClr val="dk1"/>
            </a:solidFill>
            <a:prstDash val="solid"/>
            <a:miter lim="800000"/>
            <a:headEnd type="none" w="med" len="med"/>
            <a:tailEnd type="triangle" w="med" len="med"/>
          </a:ln>
        </p:spPr>
      </p:cxnSp>
      <p:cxnSp>
        <p:nvCxnSpPr>
          <p:cNvPr id="218" name="Google Shape;218;p25"/>
          <p:cNvCxnSpPr/>
          <p:nvPr/>
        </p:nvCxnSpPr>
        <p:spPr>
          <a:xfrm flipH="1">
            <a:off x="4968875" y="4462462"/>
            <a:ext cx="2514600" cy="533400"/>
          </a:xfrm>
          <a:prstGeom prst="straightConnector1">
            <a:avLst/>
          </a:prstGeom>
          <a:noFill/>
          <a:ln w="9525" cap="flat" cmpd="sng">
            <a:solidFill>
              <a:schemeClr val="dk1"/>
            </a:solidFill>
            <a:prstDash val="solid"/>
            <a:miter lim="800000"/>
            <a:headEnd type="none" w="med" len="med"/>
            <a:tailEnd type="triangle" w="med" len="med"/>
          </a:ln>
        </p:spPr>
      </p:cxnSp>
      <p:sp>
        <p:nvSpPr>
          <p:cNvPr id="219" name="Google Shape;219;p25"/>
          <p:cNvSpPr txBox="1"/>
          <p:nvPr/>
        </p:nvSpPr>
        <p:spPr>
          <a:xfrm>
            <a:off x="4648200" y="2209800"/>
            <a:ext cx="1082675"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Tahoma"/>
              <a:buNone/>
            </a:pPr>
            <a:r>
              <a:rPr lang="en-US" sz="1400" b="1" i="0" u="none">
                <a:solidFill>
                  <a:schemeClr val="dk1"/>
                </a:solidFill>
                <a:latin typeface="Tahoma"/>
                <a:ea typeface="Tahoma"/>
                <a:cs typeface="Tahoma"/>
                <a:sym typeface="Tahoma"/>
              </a:rPr>
              <a:t>Caller Process</a:t>
            </a:r>
            <a:endParaRPr/>
          </a:p>
        </p:txBody>
      </p:sp>
      <p:sp>
        <p:nvSpPr>
          <p:cNvPr id="220" name="Google Shape;220;p25"/>
          <p:cNvSpPr txBox="1"/>
          <p:nvPr/>
        </p:nvSpPr>
        <p:spPr>
          <a:xfrm>
            <a:off x="4511675" y="2176462"/>
            <a:ext cx="9144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21" name="Google Shape;221;p25"/>
          <p:cNvSpPr txBox="1"/>
          <p:nvPr/>
        </p:nvSpPr>
        <p:spPr>
          <a:xfrm>
            <a:off x="5197475" y="3090862"/>
            <a:ext cx="2057400"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22" name="Google Shape;222;p25"/>
          <p:cNvSpPr txBox="1"/>
          <p:nvPr/>
        </p:nvSpPr>
        <p:spPr>
          <a:xfrm>
            <a:off x="5197475" y="2786062"/>
            <a:ext cx="1841500"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ahoma"/>
              <a:buNone/>
            </a:pPr>
            <a:r>
              <a:rPr lang="en-US" sz="1200" b="1" i="0" u="none">
                <a:solidFill>
                  <a:schemeClr val="dk1"/>
                </a:solidFill>
                <a:latin typeface="Tahoma"/>
                <a:ea typeface="Tahoma"/>
                <a:cs typeface="Tahoma"/>
                <a:sym typeface="Tahoma"/>
              </a:rPr>
              <a:t>Request Message</a:t>
            </a:r>
            <a:endParaRPr/>
          </a:p>
          <a:p>
            <a:pPr marL="0" marR="0" lvl="0" indent="0" algn="l" rtl="0">
              <a:lnSpc>
                <a:spcPct val="100000"/>
              </a:lnSpc>
              <a:spcBef>
                <a:spcPts val="0"/>
              </a:spcBef>
              <a:spcAft>
                <a:spcPts val="0"/>
              </a:spcAft>
              <a:buClr>
                <a:schemeClr val="dk1"/>
              </a:buClr>
              <a:buSzPts val="1200"/>
              <a:buFont typeface="Tahoma"/>
              <a:buNone/>
            </a:pPr>
            <a:r>
              <a:rPr lang="en-US" sz="1200" b="0" i="0" u="none">
                <a:solidFill>
                  <a:schemeClr val="dk1"/>
                </a:solidFill>
                <a:latin typeface="Tahoma"/>
                <a:ea typeface="Tahoma"/>
                <a:cs typeface="Tahoma"/>
                <a:sym typeface="Tahoma"/>
              </a:rPr>
              <a:t>(contains Remote </a:t>
            </a:r>
            <a:endParaRPr/>
          </a:p>
          <a:p>
            <a:pPr marL="0" marR="0" lvl="0" indent="0" algn="l" rtl="0">
              <a:lnSpc>
                <a:spcPct val="100000"/>
              </a:lnSpc>
              <a:spcBef>
                <a:spcPts val="0"/>
              </a:spcBef>
              <a:spcAft>
                <a:spcPts val="0"/>
              </a:spcAft>
              <a:buClr>
                <a:schemeClr val="dk1"/>
              </a:buClr>
              <a:buSzPts val="1200"/>
              <a:buFont typeface="Tahoma"/>
              <a:buNone/>
            </a:pPr>
            <a:r>
              <a:rPr lang="en-US" sz="1200" b="0" i="0" u="none">
                <a:solidFill>
                  <a:schemeClr val="dk1"/>
                </a:solidFill>
                <a:latin typeface="Tahoma"/>
                <a:ea typeface="Tahoma"/>
                <a:cs typeface="Tahoma"/>
                <a:sym typeface="Tahoma"/>
              </a:rPr>
              <a:t>Procedure’s parameters)</a:t>
            </a:r>
            <a:endParaRPr/>
          </a:p>
        </p:txBody>
      </p:sp>
      <p:sp>
        <p:nvSpPr>
          <p:cNvPr id="223" name="Google Shape;223;p25"/>
          <p:cNvSpPr txBox="1"/>
          <p:nvPr/>
        </p:nvSpPr>
        <p:spPr>
          <a:xfrm>
            <a:off x="7559675" y="3167062"/>
            <a:ext cx="1295400" cy="830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ahoma"/>
              <a:buNone/>
            </a:pPr>
            <a:r>
              <a:rPr lang="en-US" sz="1200" b="1" i="0" u="none">
                <a:solidFill>
                  <a:schemeClr val="dk1"/>
                </a:solidFill>
                <a:latin typeface="Tahoma"/>
                <a:ea typeface="Tahoma"/>
                <a:cs typeface="Tahoma"/>
                <a:sym typeface="Tahoma"/>
              </a:rPr>
              <a:t>Receive request </a:t>
            </a:r>
            <a:endParaRPr/>
          </a:p>
          <a:p>
            <a:pPr marL="0" marR="0" lvl="0" indent="0" algn="l" rtl="0">
              <a:lnSpc>
                <a:spcPct val="100000"/>
              </a:lnSpc>
              <a:spcBef>
                <a:spcPts val="0"/>
              </a:spcBef>
              <a:spcAft>
                <a:spcPts val="0"/>
              </a:spcAft>
              <a:buClr>
                <a:schemeClr val="dk1"/>
              </a:buClr>
              <a:buSzPts val="1200"/>
              <a:buFont typeface="Tahoma"/>
              <a:buNone/>
            </a:pPr>
            <a:r>
              <a:rPr lang="en-US" sz="1200" b="1" i="0" u="none">
                <a:solidFill>
                  <a:schemeClr val="dk1"/>
                </a:solidFill>
                <a:latin typeface="Tahoma"/>
                <a:ea typeface="Tahoma"/>
                <a:cs typeface="Tahoma"/>
                <a:sym typeface="Tahoma"/>
              </a:rPr>
              <a:t>(procedure </a:t>
            </a:r>
            <a:endParaRPr/>
          </a:p>
          <a:p>
            <a:pPr marL="0" marR="0" lvl="0" indent="0" algn="l" rtl="0">
              <a:lnSpc>
                <a:spcPct val="100000"/>
              </a:lnSpc>
              <a:spcBef>
                <a:spcPts val="0"/>
              </a:spcBef>
              <a:spcAft>
                <a:spcPts val="0"/>
              </a:spcAft>
              <a:buClr>
                <a:schemeClr val="dk1"/>
              </a:buClr>
              <a:buSzPts val="1200"/>
              <a:buFont typeface="Tahoma"/>
              <a:buNone/>
            </a:pPr>
            <a:r>
              <a:rPr lang="en-US" sz="1200" b="1" i="0" u="none">
                <a:solidFill>
                  <a:schemeClr val="dk1"/>
                </a:solidFill>
                <a:latin typeface="Tahoma"/>
                <a:ea typeface="Tahoma"/>
                <a:cs typeface="Tahoma"/>
                <a:sym typeface="Tahoma"/>
              </a:rPr>
              <a:t>executes)</a:t>
            </a:r>
            <a:endParaRPr/>
          </a:p>
        </p:txBody>
      </p:sp>
      <p:sp>
        <p:nvSpPr>
          <p:cNvPr id="224" name="Google Shape;224;p25"/>
          <p:cNvSpPr txBox="1"/>
          <p:nvPr/>
        </p:nvSpPr>
        <p:spPr>
          <a:xfrm>
            <a:off x="7407275" y="4462462"/>
            <a:ext cx="1547812"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ahoma"/>
              <a:buNone/>
            </a:pPr>
            <a:r>
              <a:rPr lang="en-US" sz="1200" b="1" i="0" u="none">
                <a:solidFill>
                  <a:schemeClr val="dk1"/>
                </a:solidFill>
                <a:latin typeface="Tahoma"/>
                <a:ea typeface="Tahoma"/>
                <a:cs typeface="Tahoma"/>
                <a:sym typeface="Tahoma"/>
              </a:rPr>
              <a:t>Send reply and</a:t>
            </a:r>
            <a:endParaRPr/>
          </a:p>
          <a:p>
            <a:pPr marL="0" marR="0" lvl="0" indent="0" algn="l" rtl="0">
              <a:lnSpc>
                <a:spcPct val="100000"/>
              </a:lnSpc>
              <a:spcBef>
                <a:spcPts val="0"/>
              </a:spcBef>
              <a:spcAft>
                <a:spcPts val="0"/>
              </a:spcAft>
              <a:buClr>
                <a:schemeClr val="dk1"/>
              </a:buClr>
              <a:buSzPts val="1200"/>
              <a:buFont typeface="Tahoma"/>
              <a:buNone/>
            </a:pPr>
            <a:r>
              <a:rPr lang="en-US" sz="1200" b="1" i="0" u="none">
                <a:solidFill>
                  <a:schemeClr val="dk1"/>
                </a:solidFill>
                <a:latin typeface="Tahoma"/>
                <a:ea typeface="Tahoma"/>
                <a:cs typeface="Tahoma"/>
                <a:sym typeface="Tahoma"/>
              </a:rPr>
              <a:t> wait </a:t>
            </a:r>
            <a:endParaRPr/>
          </a:p>
          <a:p>
            <a:pPr marL="0" marR="0" lvl="0" indent="0" algn="l" rtl="0">
              <a:lnSpc>
                <a:spcPct val="100000"/>
              </a:lnSpc>
              <a:spcBef>
                <a:spcPts val="0"/>
              </a:spcBef>
              <a:spcAft>
                <a:spcPts val="0"/>
              </a:spcAft>
              <a:buClr>
                <a:schemeClr val="dk1"/>
              </a:buClr>
              <a:buSzPts val="1200"/>
              <a:buFont typeface="Tahoma"/>
              <a:buNone/>
            </a:pPr>
            <a:r>
              <a:rPr lang="en-US" sz="1200" b="1" i="0" u="none">
                <a:solidFill>
                  <a:schemeClr val="dk1"/>
                </a:solidFill>
                <a:latin typeface="Tahoma"/>
                <a:ea typeface="Tahoma"/>
                <a:cs typeface="Tahoma"/>
                <a:sym typeface="Tahoma"/>
              </a:rPr>
              <a:t>For next message</a:t>
            </a:r>
            <a:endParaRPr/>
          </a:p>
        </p:txBody>
      </p:sp>
      <p:sp>
        <p:nvSpPr>
          <p:cNvPr id="225" name="Google Shape;225;p25"/>
          <p:cNvSpPr txBox="1"/>
          <p:nvPr/>
        </p:nvSpPr>
        <p:spPr>
          <a:xfrm>
            <a:off x="4130675" y="4919662"/>
            <a:ext cx="94615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ahoma"/>
              <a:buNone/>
            </a:pPr>
            <a:r>
              <a:rPr lang="en-US" sz="1200" b="1" i="0" u="none">
                <a:solidFill>
                  <a:schemeClr val="dk1"/>
                </a:solidFill>
                <a:latin typeface="Tahoma"/>
                <a:ea typeface="Tahoma"/>
                <a:cs typeface="Tahoma"/>
                <a:sym typeface="Tahoma"/>
              </a:rPr>
              <a:t>Resume </a:t>
            </a:r>
            <a:endParaRPr/>
          </a:p>
          <a:p>
            <a:pPr marL="0" marR="0" lvl="0" indent="0" algn="l" rtl="0">
              <a:lnSpc>
                <a:spcPct val="100000"/>
              </a:lnSpc>
              <a:spcBef>
                <a:spcPts val="0"/>
              </a:spcBef>
              <a:spcAft>
                <a:spcPts val="0"/>
              </a:spcAft>
              <a:buClr>
                <a:schemeClr val="dk1"/>
              </a:buClr>
              <a:buSzPts val="1200"/>
              <a:buFont typeface="Tahoma"/>
              <a:buNone/>
            </a:pPr>
            <a:r>
              <a:rPr lang="en-US" sz="1200" b="1" i="0" u="none">
                <a:solidFill>
                  <a:schemeClr val="dk1"/>
                </a:solidFill>
                <a:latin typeface="Tahoma"/>
                <a:ea typeface="Tahoma"/>
                <a:cs typeface="Tahoma"/>
                <a:sym typeface="Tahoma"/>
              </a:rPr>
              <a:t>Execution</a:t>
            </a:r>
            <a:endParaRPr/>
          </a:p>
        </p:txBody>
      </p:sp>
      <p:sp>
        <p:nvSpPr>
          <p:cNvPr id="226" name="Google Shape;226;p25"/>
          <p:cNvSpPr txBox="1"/>
          <p:nvPr/>
        </p:nvSpPr>
        <p:spPr>
          <a:xfrm>
            <a:off x="5426075" y="4843462"/>
            <a:ext cx="2195512"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ahoma"/>
              <a:buNone/>
            </a:pPr>
            <a:r>
              <a:rPr lang="en-US" sz="1200" b="1" i="0" u="none">
                <a:solidFill>
                  <a:schemeClr val="dk1"/>
                </a:solidFill>
                <a:latin typeface="Tahoma"/>
                <a:ea typeface="Tahoma"/>
                <a:cs typeface="Tahoma"/>
                <a:sym typeface="Tahoma"/>
              </a:rPr>
              <a:t>Reply Message</a:t>
            </a:r>
            <a:endParaRPr/>
          </a:p>
          <a:p>
            <a:pPr marL="0" marR="0" lvl="0" indent="0" algn="l" rtl="0">
              <a:lnSpc>
                <a:spcPct val="100000"/>
              </a:lnSpc>
              <a:spcBef>
                <a:spcPts val="0"/>
              </a:spcBef>
              <a:spcAft>
                <a:spcPts val="0"/>
              </a:spcAft>
              <a:buClr>
                <a:schemeClr val="dk1"/>
              </a:buClr>
              <a:buSzPts val="1200"/>
              <a:buFont typeface="Tahoma"/>
              <a:buNone/>
            </a:pPr>
            <a:r>
              <a:rPr lang="en-US" sz="1200" b="0" i="0" u="none">
                <a:solidFill>
                  <a:schemeClr val="dk1"/>
                </a:solidFill>
                <a:latin typeface="Tahoma"/>
                <a:ea typeface="Tahoma"/>
                <a:cs typeface="Tahoma"/>
                <a:sym typeface="Tahoma"/>
              </a:rPr>
              <a:t>( contains result of procedure</a:t>
            </a:r>
            <a:endParaRPr/>
          </a:p>
          <a:p>
            <a:pPr marL="0" marR="0" lvl="0" indent="0" algn="l" rtl="0">
              <a:lnSpc>
                <a:spcPct val="100000"/>
              </a:lnSpc>
              <a:spcBef>
                <a:spcPts val="0"/>
              </a:spcBef>
              <a:spcAft>
                <a:spcPts val="0"/>
              </a:spcAft>
              <a:buClr>
                <a:schemeClr val="dk1"/>
              </a:buClr>
              <a:buSzPts val="1200"/>
              <a:buFont typeface="Tahoma"/>
              <a:buNone/>
            </a:pPr>
            <a:r>
              <a:rPr lang="en-US" sz="1200" b="0" i="0" u="none">
                <a:solidFill>
                  <a:schemeClr val="dk1"/>
                </a:solidFill>
                <a:latin typeface="Tahoma"/>
                <a:ea typeface="Tahoma"/>
                <a:cs typeface="Tahoma"/>
                <a:sym typeface="Tahoma"/>
              </a:rPr>
              <a:t>     execution)</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203"/>
          <p:cNvSpPr>
            <a:spLocks noGrp="1"/>
          </p:cNvSpPr>
          <p:nvPr>
            <p:ph type="title"/>
          </p:nvPr>
        </p:nvSpPr>
        <p:spPr/>
        <p:txBody>
          <a:bodyPr lIns="91425" tIns="91425" rIns="91425" bIns="91425"/>
          <a:lstStyle/>
          <a:p>
            <a:pPr eaLnBrk="1" hangingPunct="1">
              <a:buClr>
                <a:srgbClr val="000000"/>
              </a:buClr>
            </a:pPr>
            <a:r>
              <a:rPr lang="en-US">
                <a:latin typeface="Calibri" charset="0"/>
              </a:rPr>
              <a:t>File Service Architecture</a:t>
            </a:r>
          </a:p>
        </p:txBody>
      </p:sp>
      <p:pic>
        <p:nvPicPr>
          <p:cNvPr id="14339" name="Shape 20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2465388"/>
            <a:ext cx="64484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Shape 206"/>
          <p:cNvSpPr txBox="1">
            <a:spLocks noChangeArrowheads="1"/>
          </p:cNvSpPr>
          <p:nvPr/>
        </p:nvSpPr>
        <p:spPr bwMode="auto">
          <a:xfrm>
            <a:off x="7138988" y="2787650"/>
            <a:ext cx="1958975"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spcBef>
                <a:spcPts val="475"/>
              </a:spcBef>
            </a:pPr>
            <a:r>
              <a:rPr lang="en-US" sz="1600">
                <a:solidFill>
                  <a:srgbClr val="000000"/>
                </a:solidFill>
                <a:latin typeface="Calibri" charset="0"/>
                <a:sym typeface="Calibri" charset="0"/>
              </a:rPr>
              <a:t>Flat file service and directory service export an </a:t>
            </a:r>
            <a:r>
              <a:rPr lang="en-US" sz="1600" b="1">
                <a:solidFill>
                  <a:srgbClr val="000000"/>
                </a:solidFill>
                <a:latin typeface="Calibri" charset="0"/>
                <a:sym typeface="Calibri" charset="0"/>
              </a:rPr>
              <a:t>interface</a:t>
            </a:r>
            <a:r>
              <a:rPr lang="en-US" sz="1600">
                <a:solidFill>
                  <a:srgbClr val="000000"/>
                </a:solidFill>
                <a:latin typeface="Calibri" charset="0"/>
                <a:sym typeface="Calibri" charset="0"/>
              </a:rPr>
              <a:t> for use by client programs, and their RPC interfaces, taken together, provide a comprehensive set of operations for access to files </a:t>
            </a:r>
          </a:p>
          <a:p>
            <a:endParaRPr lang="en-US" sz="1600"/>
          </a:p>
        </p:txBody>
      </p:sp>
      <p:sp>
        <p:nvSpPr>
          <p:cNvPr id="14341" name="Shape 207"/>
          <p:cNvSpPr>
            <a:spLocks/>
          </p:cNvSpPr>
          <p:nvPr/>
        </p:nvSpPr>
        <p:spPr bwMode="auto">
          <a:xfrm>
            <a:off x="6742113" y="2827338"/>
            <a:ext cx="407987" cy="2344737"/>
          </a:xfrm>
          <a:prstGeom prst="rightBrace">
            <a:avLst>
              <a:gd name="adj1" fmla="val 8355"/>
              <a:gd name="adj2" fmla="val 50000"/>
            </a:avLst>
          </a:prstGeom>
          <a:noFill/>
          <a:ln w="9525">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4342" name="Shape 208"/>
          <p:cNvSpPr txBox="1">
            <a:spLocks noChangeArrowheads="1"/>
          </p:cNvSpPr>
          <p:nvPr/>
        </p:nvSpPr>
        <p:spPr bwMode="auto">
          <a:xfrm>
            <a:off x="373063" y="5294313"/>
            <a:ext cx="593566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spcBef>
                <a:spcPts val="475"/>
              </a:spcBef>
            </a:pPr>
            <a:r>
              <a:rPr lang="en-US" sz="1600">
                <a:solidFill>
                  <a:srgbClr val="000000"/>
                </a:solidFill>
                <a:latin typeface="Calibri" charset="0"/>
                <a:sym typeface="Calibri" charset="0"/>
              </a:rPr>
              <a:t>The client module provides a </a:t>
            </a:r>
            <a:r>
              <a:rPr lang="en-US" sz="1600" b="1">
                <a:solidFill>
                  <a:srgbClr val="000000"/>
                </a:solidFill>
                <a:latin typeface="Calibri" charset="0"/>
                <a:sym typeface="Calibri" charset="0"/>
              </a:rPr>
              <a:t>single programming interface</a:t>
            </a:r>
            <a:r>
              <a:rPr lang="en-US" sz="1600">
                <a:solidFill>
                  <a:srgbClr val="000000"/>
                </a:solidFill>
                <a:latin typeface="Calibri" charset="0"/>
                <a:sym typeface="Calibri" charset="0"/>
              </a:rPr>
              <a:t> with operations on files similar to those found in conventional file systems</a:t>
            </a:r>
          </a:p>
          <a:p>
            <a:endParaRPr lang="en-US" sz="1600"/>
          </a:p>
        </p:txBody>
      </p:sp>
      <p:sp>
        <p:nvSpPr>
          <p:cNvPr id="14343" name="Shape 209"/>
          <p:cNvSpPr>
            <a:spLocks noChangeArrowheads="1"/>
          </p:cNvSpPr>
          <p:nvPr/>
        </p:nvSpPr>
        <p:spPr bwMode="auto">
          <a:xfrm>
            <a:off x="4554538" y="2840038"/>
            <a:ext cx="2090737" cy="457200"/>
          </a:xfrm>
          <a:prstGeom prst="rect">
            <a:avLst/>
          </a:prstGeom>
          <a:noFill/>
          <a:ln w="19050">
            <a:solidFill>
              <a:srgbClr val="A61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4344" name="Shape 210"/>
          <p:cNvSpPr>
            <a:spLocks noChangeArrowheads="1"/>
          </p:cNvSpPr>
          <p:nvPr/>
        </p:nvSpPr>
        <p:spPr bwMode="auto">
          <a:xfrm>
            <a:off x="4554538" y="3379788"/>
            <a:ext cx="2090737" cy="1658937"/>
          </a:xfrm>
          <a:prstGeom prst="rect">
            <a:avLst/>
          </a:prstGeom>
          <a:noFill/>
          <a:ln w="19050">
            <a:solidFill>
              <a:srgbClr val="A61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4345" name="Shape 211"/>
          <p:cNvSpPr>
            <a:spLocks noChangeArrowheads="1"/>
          </p:cNvSpPr>
          <p:nvPr/>
        </p:nvSpPr>
        <p:spPr bwMode="auto">
          <a:xfrm>
            <a:off x="504825" y="3657600"/>
            <a:ext cx="2090738" cy="1660525"/>
          </a:xfrm>
          <a:prstGeom prst="rect">
            <a:avLst/>
          </a:prstGeom>
          <a:noFill/>
          <a:ln w="19050">
            <a:solidFill>
              <a:srgbClr val="A61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4346"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632E62C1-1B4B-6546-AAB3-00C7B39BCA81}" type="slidenum">
              <a:rPr lang="en-US">
                <a:solidFill>
                  <a:srgbClr val="898989"/>
                </a:solidFill>
              </a:rPr>
              <a:pPr/>
              <a:t>100</a:t>
            </a:fld>
            <a:endParaRPr lang="en-US">
              <a:solidFill>
                <a:srgbClr val="898989"/>
              </a:solidFill>
            </a:endParaRPr>
          </a:p>
        </p:txBody>
      </p:sp>
    </p:spTree>
    <p:extLst>
      <p:ext uri="{BB962C8B-B14F-4D97-AF65-F5344CB8AC3E}">
        <p14:creationId xmlns:p14="http://schemas.microsoft.com/office/powerpoint/2010/main" val="782822595"/>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hape 217"/>
          <p:cNvSpPr>
            <a:spLocks noGrp="1"/>
          </p:cNvSpPr>
          <p:nvPr>
            <p:ph type="title"/>
          </p:nvPr>
        </p:nvSpPr>
        <p:spPr/>
        <p:txBody>
          <a:bodyPr lIns="91425" tIns="91425" rIns="91425" bIns="91425">
            <a:normAutofit fontScale="90000"/>
          </a:bodyPr>
          <a:lstStyle/>
          <a:p>
            <a:pPr eaLnBrk="1" hangingPunct="1">
              <a:buClr>
                <a:srgbClr val="000000"/>
              </a:buClr>
            </a:pPr>
            <a:r>
              <a:rPr lang="en-US" sz="4000">
                <a:latin typeface="Calibri" charset="0"/>
              </a:rPr>
              <a:t>File Service Architecture</a:t>
            </a:r>
            <a:br>
              <a:rPr lang="en-US" sz="4000">
                <a:latin typeface="Calibri" charset="0"/>
              </a:rPr>
            </a:br>
            <a:r>
              <a:rPr lang="en-US" sz="3400">
                <a:latin typeface="Calibri" charset="0"/>
              </a:rPr>
              <a:t>(Flat File Service)</a:t>
            </a:r>
          </a:p>
        </p:txBody>
      </p:sp>
      <p:sp>
        <p:nvSpPr>
          <p:cNvPr id="15363" name="Shape 218"/>
          <p:cNvSpPr>
            <a:spLocks noGrp="1"/>
          </p:cNvSpPr>
          <p:nvPr>
            <p:ph idx="1"/>
          </p:nvPr>
        </p:nvSpPr>
        <p:spPr>
          <a:xfrm>
            <a:off x="457200" y="1600200"/>
            <a:ext cx="4419600" cy="4525963"/>
          </a:xfrm>
        </p:spPr>
        <p:txBody>
          <a:bodyPr lIns="91425" tIns="91425" rIns="91425" bIns="91425"/>
          <a:lstStyle/>
          <a:p>
            <a:pPr marL="457200" indent="-381000" eaLnBrk="1" hangingPunct="1">
              <a:lnSpc>
                <a:spcPct val="110000"/>
              </a:lnSpc>
              <a:spcBef>
                <a:spcPts val="638"/>
              </a:spcBef>
            </a:pPr>
            <a:r>
              <a:rPr lang="en-US" sz="2600">
                <a:latin typeface="Calibri" charset="0"/>
              </a:rPr>
              <a:t>Implements operations on the contents of files</a:t>
            </a:r>
          </a:p>
          <a:p>
            <a:pPr marL="457200" indent="-381000" eaLnBrk="1" hangingPunct="1">
              <a:lnSpc>
                <a:spcPct val="120000"/>
              </a:lnSpc>
              <a:spcBef>
                <a:spcPct val="0"/>
              </a:spcBef>
            </a:pPr>
            <a:r>
              <a:rPr lang="en-US" sz="2600">
                <a:latin typeface="Calibri" charset="0"/>
              </a:rPr>
              <a:t>Uses Unique file identifiers (UFIDs) to refer to files</a:t>
            </a:r>
          </a:p>
          <a:p>
            <a:pPr marL="914400" lvl="1" indent="-381000" eaLnBrk="1" hangingPunct="1">
              <a:lnSpc>
                <a:spcPct val="110000"/>
              </a:lnSpc>
              <a:spcBef>
                <a:spcPct val="0"/>
              </a:spcBef>
            </a:pPr>
            <a:r>
              <a:rPr lang="en-US" sz="2400">
                <a:latin typeface="Calibri" charset="0"/>
              </a:rPr>
              <a:t>UFIDs are long sequences of bits, unique per file</a:t>
            </a:r>
          </a:p>
          <a:p>
            <a:pPr marL="457200" indent="-381000" eaLnBrk="1" hangingPunct="1">
              <a:lnSpc>
                <a:spcPct val="110000"/>
              </a:lnSpc>
              <a:spcBef>
                <a:spcPct val="0"/>
              </a:spcBef>
            </a:pPr>
            <a:r>
              <a:rPr lang="en-US" sz="2600">
                <a:latin typeface="Calibri" charset="0"/>
              </a:rPr>
              <a:t>A new UFID is generated when a file creation is requested</a:t>
            </a:r>
          </a:p>
        </p:txBody>
      </p:sp>
      <p:sp>
        <p:nvSpPr>
          <p:cNvPr id="15364"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507EC29C-1F38-D940-BAF9-6612D2B2081B}" type="slidenum">
              <a:rPr lang="en-US">
                <a:solidFill>
                  <a:srgbClr val="898989"/>
                </a:solidFill>
              </a:rPr>
              <a:pPr/>
              <a:t>101</a:t>
            </a:fld>
            <a:endParaRPr lang="en-US">
              <a:solidFill>
                <a:srgbClr val="898989"/>
              </a:solidFill>
            </a:endParaRPr>
          </a:p>
        </p:txBody>
      </p:sp>
      <p:grpSp>
        <p:nvGrpSpPr>
          <p:cNvPr id="15365" name="Shape 219"/>
          <p:cNvGrpSpPr>
            <a:grpSpLocks/>
          </p:cNvGrpSpPr>
          <p:nvPr/>
        </p:nvGrpSpPr>
        <p:grpSpPr bwMode="auto">
          <a:xfrm>
            <a:off x="4670425" y="2971800"/>
            <a:ext cx="4397375" cy="2065338"/>
            <a:chOff x="4710745" y="1706503"/>
            <a:chExt cx="4397200" cy="2065450"/>
          </a:xfrm>
        </p:grpSpPr>
        <p:pic>
          <p:nvPicPr>
            <p:cNvPr id="15366" name="Shape 2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745" y="1706503"/>
              <a:ext cx="4397200" cy="20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Shape 221"/>
            <p:cNvSpPr>
              <a:spLocks noChangeArrowheads="1"/>
            </p:cNvSpPr>
            <p:nvPr/>
          </p:nvSpPr>
          <p:spPr bwMode="auto">
            <a:xfrm>
              <a:off x="7583050" y="2331400"/>
              <a:ext cx="1430100" cy="1116000"/>
            </a:xfrm>
            <a:prstGeom prst="rect">
              <a:avLst/>
            </a:prstGeom>
            <a:noFill/>
            <a:ln w="9525">
              <a:solidFill>
                <a:srgbClr val="A61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Tree>
    <p:extLst>
      <p:ext uri="{BB962C8B-B14F-4D97-AF65-F5344CB8AC3E}">
        <p14:creationId xmlns:p14="http://schemas.microsoft.com/office/powerpoint/2010/main" val="8938623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hape 227"/>
          <p:cNvSpPr>
            <a:spLocks noGrp="1"/>
          </p:cNvSpPr>
          <p:nvPr>
            <p:ph type="title"/>
          </p:nvPr>
        </p:nvSpPr>
        <p:spPr/>
        <p:txBody>
          <a:bodyPr lIns="91425" tIns="91425" rIns="91425" bIns="91425" rtlCol="0">
            <a:normAutofit fontScale="90000"/>
          </a:bodyPr>
          <a:lstStyle/>
          <a:p>
            <a:pPr eaLnBrk="1" fontAlgn="auto" hangingPunct="1">
              <a:spcAft>
                <a:spcPts val="0"/>
              </a:spcAft>
              <a:defRPr/>
            </a:pPr>
            <a:r>
              <a:rPr lang="en-US" altLang="en-US" smtClean="0">
                <a:ea typeface="+mj-ea"/>
              </a:rPr>
              <a:t>File Service Architecture</a:t>
            </a:r>
            <a:br>
              <a:rPr lang="en-US" altLang="en-US" smtClean="0">
                <a:ea typeface="+mj-ea"/>
              </a:rPr>
            </a:br>
            <a:r>
              <a:rPr lang="en-US" altLang="en-US" sz="3800" smtClean="0">
                <a:ea typeface="+mj-ea"/>
              </a:rPr>
              <a:t>(Directory Service)</a:t>
            </a:r>
          </a:p>
        </p:txBody>
      </p:sp>
      <p:sp>
        <p:nvSpPr>
          <p:cNvPr id="16387" name="Shape 228"/>
          <p:cNvSpPr>
            <a:spLocks noGrp="1"/>
          </p:cNvSpPr>
          <p:nvPr>
            <p:ph idx="1"/>
          </p:nvPr>
        </p:nvSpPr>
        <p:spPr>
          <a:xfrm>
            <a:off x="457200" y="1600200"/>
            <a:ext cx="4157663" cy="4525963"/>
          </a:xfrm>
        </p:spPr>
        <p:txBody>
          <a:bodyPr lIns="91425" tIns="91425" rIns="91425" bIns="91425"/>
          <a:lstStyle/>
          <a:p>
            <a:pPr marL="457200" indent="-381000" eaLnBrk="1" hangingPunct="1">
              <a:spcBef>
                <a:spcPts val="638"/>
              </a:spcBef>
            </a:pPr>
            <a:r>
              <a:rPr lang="en-US" sz="2400">
                <a:latin typeface="Calibri" charset="0"/>
              </a:rPr>
              <a:t>Provides a mapping between </a:t>
            </a:r>
            <a:r>
              <a:rPr lang="en-US" sz="2400" i="1">
                <a:latin typeface="Calibri" charset="0"/>
              </a:rPr>
              <a:t>text names</a:t>
            </a:r>
            <a:r>
              <a:rPr lang="en-US" sz="2400">
                <a:latin typeface="Calibri" charset="0"/>
              </a:rPr>
              <a:t> for files and their UFIDs</a:t>
            </a:r>
          </a:p>
          <a:p>
            <a:pPr marL="457200" indent="-381000" eaLnBrk="1" hangingPunct="1">
              <a:spcBef>
                <a:spcPts val="600"/>
              </a:spcBef>
            </a:pPr>
            <a:r>
              <a:rPr lang="en-US" sz="2400">
                <a:latin typeface="Calibri" charset="0"/>
              </a:rPr>
              <a:t>Clients may obtain the UFID of a file by quoting its text name to the directory service</a:t>
            </a:r>
          </a:p>
          <a:p>
            <a:pPr marL="457200" indent="-381000" eaLnBrk="1" hangingPunct="1">
              <a:spcBef>
                <a:spcPts val="600"/>
              </a:spcBef>
            </a:pPr>
            <a:r>
              <a:rPr lang="en-US" sz="2400">
                <a:latin typeface="Calibri" charset="0"/>
              </a:rPr>
              <a:t>Provides functions to generate directories, to add new file names to directories and to obtain UFIDs from directories.  </a:t>
            </a:r>
          </a:p>
        </p:txBody>
      </p:sp>
      <p:grpSp>
        <p:nvGrpSpPr>
          <p:cNvPr id="16388" name="Shape 229"/>
          <p:cNvGrpSpPr>
            <a:grpSpLocks/>
          </p:cNvGrpSpPr>
          <p:nvPr/>
        </p:nvGrpSpPr>
        <p:grpSpPr bwMode="auto">
          <a:xfrm>
            <a:off x="4710113" y="2944813"/>
            <a:ext cx="4397375" cy="2065337"/>
            <a:chOff x="4710745" y="1706503"/>
            <a:chExt cx="4397200" cy="2065450"/>
          </a:xfrm>
        </p:grpSpPr>
        <p:pic>
          <p:nvPicPr>
            <p:cNvPr id="16390" name="Shape 23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745" y="1706503"/>
              <a:ext cx="4397200" cy="20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Shape 231"/>
            <p:cNvSpPr>
              <a:spLocks noChangeArrowheads="1"/>
            </p:cNvSpPr>
            <p:nvPr/>
          </p:nvSpPr>
          <p:spPr bwMode="auto">
            <a:xfrm>
              <a:off x="7583050" y="1950400"/>
              <a:ext cx="1430100" cy="348600"/>
            </a:xfrm>
            <a:prstGeom prst="rect">
              <a:avLst/>
            </a:prstGeom>
            <a:noFill/>
            <a:ln w="9525">
              <a:solidFill>
                <a:srgbClr val="A61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1638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2C933A6E-39ED-F348-A944-422C80E95BF9}" type="slidenum">
              <a:rPr lang="en-US">
                <a:solidFill>
                  <a:srgbClr val="898989"/>
                </a:solidFill>
              </a:rPr>
              <a:pPr/>
              <a:t>102</a:t>
            </a:fld>
            <a:endParaRPr lang="en-US">
              <a:solidFill>
                <a:srgbClr val="898989"/>
              </a:solidFill>
            </a:endParaRPr>
          </a:p>
        </p:txBody>
      </p:sp>
    </p:spTree>
    <p:extLst>
      <p:ext uri="{BB962C8B-B14F-4D97-AF65-F5344CB8AC3E}">
        <p14:creationId xmlns:p14="http://schemas.microsoft.com/office/powerpoint/2010/main" val="13594061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Shape 23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113" y="2944813"/>
            <a:ext cx="439737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Shape 238"/>
          <p:cNvSpPr>
            <a:spLocks noGrp="1"/>
          </p:cNvSpPr>
          <p:nvPr>
            <p:ph type="title"/>
          </p:nvPr>
        </p:nvSpPr>
        <p:spPr/>
        <p:txBody>
          <a:bodyPr lIns="91425" tIns="91425" rIns="91425" bIns="91425" rtlCol="0">
            <a:normAutofit fontScale="90000"/>
          </a:bodyPr>
          <a:lstStyle/>
          <a:p>
            <a:pPr eaLnBrk="1" fontAlgn="auto" hangingPunct="1">
              <a:spcAft>
                <a:spcPts val="0"/>
              </a:spcAft>
              <a:defRPr/>
            </a:pPr>
            <a:r>
              <a:rPr lang="en-US" altLang="en-US" smtClean="0">
                <a:ea typeface="+mj-ea"/>
              </a:rPr>
              <a:t>File Service Architecture</a:t>
            </a:r>
            <a:br>
              <a:rPr lang="en-US" altLang="en-US" smtClean="0">
                <a:ea typeface="+mj-ea"/>
              </a:rPr>
            </a:br>
            <a:r>
              <a:rPr lang="en-US" altLang="en-US" sz="3800" smtClean="0">
                <a:ea typeface="+mj-ea"/>
              </a:rPr>
              <a:t>(Client Module)</a:t>
            </a:r>
          </a:p>
        </p:txBody>
      </p:sp>
      <p:sp>
        <p:nvSpPr>
          <p:cNvPr id="17412" name="Shape 239"/>
          <p:cNvSpPr>
            <a:spLocks noGrp="1"/>
          </p:cNvSpPr>
          <p:nvPr>
            <p:ph idx="1"/>
          </p:nvPr>
        </p:nvSpPr>
        <p:spPr>
          <a:xfrm>
            <a:off x="457200" y="1600200"/>
            <a:ext cx="4252913" cy="4525963"/>
          </a:xfrm>
        </p:spPr>
        <p:txBody>
          <a:bodyPr lIns="91425" tIns="91425" rIns="91425" bIns="91425"/>
          <a:lstStyle/>
          <a:p>
            <a:pPr marL="457200" indent="-368300" eaLnBrk="1" hangingPunct="1">
              <a:spcBef>
                <a:spcPts val="638"/>
              </a:spcBef>
            </a:pPr>
            <a:r>
              <a:rPr lang="en-US" sz="2200">
                <a:latin typeface="Calibri" charset="0"/>
              </a:rPr>
              <a:t>Runs in client machines</a:t>
            </a:r>
          </a:p>
          <a:p>
            <a:pPr marL="457200" indent="-368300" eaLnBrk="1" hangingPunct="1">
              <a:spcBef>
                <a:spcPts val="600"/>
              </a:spcBef>
            </a:pPr>
            <a:r>
              <a:rPr lang="en-US" sz="2200">
                <a:latin typeface="Calibri" charset="0"/>
              </a:rPr>
              <a:t>Provides APIs (application program interfaces) for user-level programs for accessing file and directory services</a:t>
            </a:r>
          </a:p>
          <a:p>
            <a:pPr marL="457200" indent="-368300" eaLnBrk="1" hangingPunct="1">
              <a:spcBef>
                <a:spcPts val="600"/>
              </a:spcBef>
            </a:pPr>
            <a:r>
              <a:rPr lang="en-US" sz="2200">
                <a:latin typeface="Calibri" charset="0"/>
              </a:rPr>
              <a:t>Holds information about the network locations of the file and directory server processes</a:t>
            </a:r>
          </a:p>
          <a:p>
            <a:pPr marL="457200" indent="-368300" eaLnBrk="1" hangingPunct="1">
              <a:spcBef>
                <a:spcPts val="600"/>
              </a:spcBef>
            </a:pPr>
            <a:r>
              <a:rPr lang="en-US" sz="2200">
                <a:latin typeface="Calibri" charset="0"/>
              </a:rPr>
              <a:t>Caches file blocks for improved performance</a:t>
            </a:r>
          </a:p>
        </p:txBody>
      </p:sp>
      <p:sp>
        <p:nvSpPr>
          <p:cNvPr id="17413" name="Shape 240"/>
          <p:cNvSpPr>
            <a:spLocks noChangeArrowheads="1"/>
          </p:cNvSpPr>
          <p:nvPr/>
        </p:nvSpPr>
        <p:spPr bwMode="auto">
          <a:xfrm>
            <a:off x="4830763" y="3803650"/>
            <a:ext cx="1430337" cy="1116013"/>
          </a:xfrm>
          <a:prstGeom prst="rect">
            <a:avLst/>
          </a:prstGeom>
          <a:noFill/>
          <a:ln w="9525">
            <a:solidFill>
              <a:srgbClr val="A61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41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95EA4EE0-E924-514B-8B3F-8A4D7AF57593}" type="slidenum">
              <a:rPr lang="en-US">
                <a:solidFill>
                  <a:srgbClr val="898989"/>
                </a:solidFill>
              </a:rPr>
              <a:pPr/>
              <a:t>103</a:t>
            </a:fld>
            <a:endParaRPr lang="en-US">
              <a:solidFill>
                <a:srgbClr val="898989"/>
              </a:solidFill>
            </a:endParaRPr>
          </a:p>
        </p:txBody>
      </p:sp>
    </p:spTree>
    <p:extLst>
      <p:ext uri="{BB962C8B-B14F-4D97-AF65-F5344CB8AC3E}">
        <p14:creationId xmlns:p14="http://schemas.microsoft.com/office/powerpoint/2010/main" val="4352797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246"/>
          <p:cNvSpPr>
            <a:spLocks noGrp="1"/>
          </p:cNvSpPr>
          <p:nvPr>
            <p:ph type="title"/>
          </p:nvPr>
        </p:nvSpPr>
        <p:spPr/>
        <p:txBody>
          <a:bodyPr lIns="91425" tIns="91425" rIns="91425" bIns="91425"/>
          <a:lstStyle/>
          <a:p>
            <a:pPr eaLnBrk="1" hangingPunct="1"/>
            <a:r>
              <a:rPr lang="en-US">
                <a:latin typeface="Calibri" charset="0"/>
              </a:rPr>
              <a:t>File Service Architecture</a:t>
            </a:r>
          </a:p>
        </p:txBody>
      </p:sp>
      <p:pic>
        <p:nvPicPr>
          <p:cNvPr id="18435" name="Shape 24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2217738"/>
            <a:ext cx="71247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hape 248"/>
          <p:cNvSpPr txBox="1">
            <a:spLocks noChangeArrowheads="1"/>
          </p:cNvSpPr>
          <p:nvPr/>
        </p:nvSpPr>
        <p:spPr bwMode="auto">
          <a:xfrm>
            <a:off x="2151063" y="1706563"/>
            <a:ext cx="46513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sz="2400"/>
              <a:t>Flat file service operations</a:t>
            </a:r>
          </a:p>
        </p:txBody>
      </p:sp>
      <p:sp>
        <p:nvSpPr>
          <p:cNvPr id="52230" name="Shape 249"/>
          <p:cNvSpPr txBox="1">
            <a:spLocks noChangeArrowheads="1"/>
          </p:cNvSpPr>
          <p:nvPr/>
        </p:nvSpPr>
        <p:spPr bwMode="auto">
          <a:xfrm>
            <a:off x="84138" y="4970463"/>
            <a:ext cx="9059862" cy="1658937"/>
          </a:xfrm>
          <a:prstGeom prst="rect">
            <a:avLst/>
          </a:prstGeom>
          <a:noFill/>
          <a:ln>
            <a:noFill/>
          </a:ln>
          <a:extLst/>
        </p:spPr>
        <p:txBody>
          <a:bodyPr lIns="91425" tIns="91425" rIns="91425" bIns="91425"/>
          <a:lstStyle>
            <a:lvl1pPr marL="457200" indent="-317500">
              <a:defRPr>
                <a:solidFill>
                  <a:schemeClr val="tx1"/>
                </a:solidFill>
                <a:latin typeface="Times New Roman" charset="0"/>
                <a:ea typeface="MS PGothic" charset="0"/>
                <a:cs typeface="MS PGothic" charset="0"/>
              </a:defRPr>
            </a:lvl1pPr>
            <a:lvl2pPr marL="914400" indent="-31750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buFontTx/>
              <a:buChar char="●"/>
            </a:pPr>
            <a:r>
              <a:rPr lang="en-US">
                <a:latin typeface="Calibri" charset="0"/>
              </a:rPr>
              <a:t>Looks very much alike UNIX file system operations with some differences</a:t>
            </a:r>
          </a:p>
          <a:p>
            <a:pPr lvl="1">
              <a:buFontTx/>
              <a:buChar char="○"/>
            </a:pPr>
            <a:r>
              <a:rPr lang="en-US">
                <a:latin typeface="Calibri" charset="0"/>
              </a:rPr>
              <a:t>No open or close functions (why?)</a:t>
            </a:r>
          </a:p>
          <a:p>
            <a:pPr lvl="1">
              <a:buFontTx/>
              <a:buChar char="○"/>
            </a:pPr>
            <a:r>
              <a:rPr lang="en-US">
                <a:latin typeface="Calibri" charset="0"/>
              </a:rPr>
              <a:t>All operations except create are repeatable (idempotent), allows to use </a:t>
            </a:r>
            <a:r>
              <a:rPr lang="en-US" i="1">
                <a:latin typeface="Calibri" charset="0"/>
              </a:rPr>
              <a:t>at-least-once</a:t>
            </a:r>
            <a:r>
              <a:rPr lang="en-US">
                <a:latin typeface="Calibri" charset="0"/>
              </a:rPr>
              <a:t> RPC semantic</a:t>
            </a:r>
          </a:p>
          <a:p>
            <a:pPr lvl="1">
              <a:buFontTx/>
              <a:buChar char="○"/>
            </a:pPr>
            <a:r>
              <a:rPr lang="en-US">
                <a:latin typeface="Calibri" charset="0"/>
              </a:rPr>
              <a:t>The operations can be implemented by a </a:t>
            </a:r>
            <a:r>
              <a:rPr lang="en-US" b="1">
                <a:latin typeface="Calibri" charset="0"/>
              </a:rPr>
              <a:t>stateless</a:t>
            </a:r>
            <a:r>
              <a:rPr lang="en-US">
                <a:latin typeface="Calibri" charset="0"/>
              </a:rPr>
              <a:t> server</a:t>
            </a:r>
          </a:p>
        </p:txBody>
      </p:sp>
      <p:sp>
        <p:nvSpPr>
          <p:cNvPr id="18438"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8225B81C-5947-D944-9AF9-544E3A35C0FD}" type="slidenum">
              <a:rPr lang="en-US">
                <a:solidFill>
                  <a:srgbClr val="898989"/>
                </a:solidFill>
              </a:rPr>
              <a:pPr/>
              <a:t>104</a:t>
            </a:fld>
            <a:endParaRPr lang="en-US">
              <a:solidFill>
                <a:srgbClr val="898989"/>
              </a:solidFill>
            </a:endParaRPr>
          </a:p>
        </p:txBody>
      </p:sp>
    </p:spTree>
    <p:extLst>
      <p:ext uri="{BB962C8B-B14F-4D97-AF65-F5344CB8AC3E}">
        <p14:creationId xmlns:p14="http://schemas.microsoft.com/office/powerpoint/2010/main" val="33041588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255"/>
          <p:cNvSpPr>
            <a:spLocks noGrp="1"/>
          </p:cNvSpPr>
          <p:nvPr>
            <p:ph type="title"/>
          </p:nvPr>
        </p:nvSpPr>
        <p:spPr/>
        <p:txBody>
          <a:bodyPr lIns="91425" tIns="91425" rIns="91425" bIns="91425"/>
          <a:lstStyle/>
          <a:p>
            <a:pPr eaLnBrk="1" hangingPunct="1"/>
            <a:r>
              <a:rPr lang="en-US">
                <a:latin typeface="Calibri" charset="0"/>
              </a:rPr>
              <a:t>File Service Architecture</a:t>
            </a:r>
          </a:p>
        </p:txBody>
      </p:sp>
      <p:sp>
        <p:nvSpPr>
          <p:cNvPr id="19459" name="Shape 256"/>
          <p:cNvSpPr txBox="1">
            <a:spLocks noChangeArrowheads="1"/>
          </p:cNvSpPr>
          <p:nvPr/>
        </p:nvSpPr>
        <p:spPr bwMode="auto">
          <a:xfrm>
            <a:off x="2151063" y="1935163"/>
            <a:ext cx="46513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sz="2800"/>
              <a:t>Directory service operations</a:t>
            </a:r>
          </a:p>
        </p:txBody>
      </p:sp>
      <p:pic>
        <p:nvPicPr>
          <p:cNvPr id="19460" name="Shape 25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 y="2593975"/>
            <a:ext cx="78295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hape 153"/>
          <p:cNvSpPr txBox="1">
            <a:spLocks noChangeArrowheads="1"/>
          </p:cNvSpPr>
          <p:nvPr/>
        </p:nvSpPr>
        <p:spPr bwMode="auto">
          <a:xfrm>
            <a:off x="2362200" y="6400800"/>
            <a:ext cx="6824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lgn="r"/>
            <a:r>
              <a:rPr lang="en-US" sz="1400" i="1">
                <a:solidFill>
                  <a:srgbClr val="666666"/>
                </a:solidFill>
              </a:rPr>
              <a:t>Distributed Systems Concepts and Design (Coulouris, Dollimore)</a:t>
            </a:r>
          </a:p>
        </p:txBody>
      </p:sp>
      <p:sp>
        <p:nvSpPr>
          <p:cNvPr id="1946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EB5F2ACE-5B9E-6048-822E-6E12DA065FE0}" type="slidenum">
              <a:rPr lang="en-US">
                <a:solidFill>
                  <a:srgbClr val="898989"/>
                </a:solidFill>
              </a:rPr>
              <a:pPr/>
              <a:t>105</a:t>
            </a:fld>
            <a:endParaRPr lang="en-US">
              <a:solidFill>
                <a:srgbClr val="898989"/>
              </a:solidFill>
            </a:endParaRPr>
          </a:p>
        </p:txBody>
      </p:sp>
    </p:spTree>
    <p:extLst>
      <p:ext uri="{BB962C8B-B14F-4D97-AF65-F5344CB8AC3E}">
        <p14:creationId xmlns:p14="http://schemas.microsoft.com/office/powerpoint/2010/main" val="10643601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263"/>
          <p:cNvSpPr>
            <a:spLocks noGrp="1"/>
          </p:cNvSpPr>
          <p:nvPr>
            <p:ph type="title"/>
          </p:nvPr>
        </p:nvSpPr>
        <p:spPr/>
        <p:txBody>
          <a:bodyPr lIns="91425" tIns="91425" rIns="91425" bIns="91425"/>
          <a:lstStyle/>
          <a:p>
            <a:pPr eaLnBrk="1" hangingPunct="1"/>
            <a:r>
              <a:rPr lang="en-US">
                <a:latin typeface="Calibri" charset="0"/>
              </a:rPr>
              <a:t>Distributed File Systems</a:t>
            </a:r>
          </a:p>
        </p:txBody>
      </p:sp>
      <p:sp>
        <p:nvSpPr>
          <p:cNvPr id="20483" name="Shape 264"/>
          <p:cNvSpPr>
            <a:spLocks noGrp="1"/>
          </p:cNvSpPr>
          <p:nvPr>
            <p:ph idx="1"/>
          </p:nvPr>
        </p:nvSpPr>
        <p:spPr/>
        <p:txBody>
          <a:bodyPr lIns="91425" tIns="91425" rIns="91425" bIns="91425"/>
          <a:lstStyle/>
          <a:p>
            <a:pPr marL="457200" indent="-406400" eaLnBrk="1" hangingPunct="1">
              <a:spcBef>
                <a:spcPts val="638"/>
              </a:spcBef>
            </a:pPr>
            <a:r>
              <a:rPr lang="en-US">
                <a:latin typeface="Calibri" charset="0"/>
              </a:rPr>
              <a:t>SUN’s Network File System (NFS)</a:t>
            </a:r>
          </a:p>
          <a:p>
            <a:pPr marL="457200" indent="-406400" eaLnBrk="1" hangingPunct="1">
              <a:spcBef>
                <a:spcPct val="0"/>
              </a:spcBef>
            </a:pPr>
            <a:r>
              <a:rPr lang="en-US">
                <a:latin typeface="Calibri" charset="0"/>
              </a:rPr>
              <a:t>CMU’s Andrew File System (AFS)</a:t>
            </a:r>
          </a:p>
          <a:p>
            <a:pPr marL="457200" indent="-406400" eaLnBrk="1" hangingPunct="1">
              <a:spcBef>
                <a:spcPts val="1200"/>
              </a:spcBef>
            </a:pPr>
            <a:endParaRPr lang="en-US">
              <a:latin typeface="Calibri" charset="0"/>
            </a:endParaRPr>
          </a:p>
          <a:p>
            <a:pPr marL="457200" indent="-406400" eaLnBrk="1" hangingPunct="1">
              <a:spcBef>
                <a:spcPts val="1200"/>
              </a:spcBef>
            </a:pPr>
            <a:r>
              <a:rPr lang="en-US">
                <a:latin typeface="Calibri" charset="0"/>
              </a:rPr>
              <a:t>Hadoop Distributed File Systems (HDFS)</a:t>
            </a:r>
          </a:p>
          <a:p>
            <a:pPr marL="457200" indent="-406400" eaLnBrk="1" hangingPunct="1">
              <a:spcBef>
                <a:spcPct val="0"/>
              </a:spcBef>
            </a:pPr>
            <a:r>
              <a:rPr lang="en-US">
                <a:latin typeface="Calibri" charset="0"/>
              </a:rPr>
              <a:t>Google File System (GFS)</a:t>
            </a:r>
          </a:p>
        </p:txBody>
      </p:sp>
      <p:sp>
        <p:nvSpPr>
          <p:cNvPr id="204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4A1CB931-63BF-EA45-B05F-F90279B1C134}" type="slidenum">
              <a:rPr lang="en-US">
                <a:solidFill>
                  <a:srgbClr val="898989"/>
                </a:solidFill>
              </a:rPr>
              <a:pPr/>
              <a:t>106</a:t>
            </a:fld>
            <a:endParaRPr lang="en-US">
              <a:solidFill>
                <a:srgbClr val="898989"/>
              </a:solidFill>
            </a:endParaRPr>
          </a:p>
        </p:txBody>
      </p:sp>
    </p:spTree>
    <p:extLst>
      <p:ext uri="{BB962C8B-B14F-4D97-AF65-F5344CB8AC3E}">
        <p14:creationId xmlns:p14="http://schemas.microsoft.com/office/powerpoint/2010/main" val="34222526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270"/>
          <p:cNvSpPr>
            <a:spLocks noGrp="1"/>
          </p:cNvSpPr>
          <p:nvPr>
            <p:ph type="title"/>
          </p:nvPr>
        </p:nvSpPr>
        <p:spPr/>
        <p:txBody>
          <a:bodyPr lIns="91425" tIns="91425" rIns="91425" bIns="91425"/>
          <a:lstStyle/>
          <a:p>
            <a:pPr eaLnBrk="1" hangingPunct="1"/>
            <a:r>
              <a:rPr lang="en-US" sz="3600">
                <a:latin typeface="Calibri" charset="0"/>
              </a:rPr>
              <a:t>SUN Network File System (NFS)</a:t>
            </a:r>
          </a:p>
        </p:txBody>
      </p:sp>
      <p:pic>
        <p:nvPicPr>
          <p:cNvPr id="21507" name="Shape 27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3" y="2008188"/>
            <a:ext cx="74485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Shape 272"/>
          <p:cNvSpPr txBox="1">
            <a:spLocks noChangeArrowheads="1"/>
          </p:cNvSpPr>
          <p:nvPr/>
        </p:nvSpPr>
        <p:spPr bwMode="auto">
          <a:xfrm>
            <a:off x="3144838" y="1779588"/>
            <a:ext cx="3905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lgn="ctr"/>
            <a:r>
              <a:rPr lang="en-US" sz="2400"/>
              <a:t>NFS Architecture</a:t>
            </a:r>
          </a:p>
        </p:txBody>
      </p:sp>
      <p:sp>
        <p:nvSpPr>
          <p:cNvPr id="21509" name="Shape 273"/>
          <p:cNvSpPr txBox="1">
            <a:spLocks noChangeArrowheads="1"/>
          </p:cNvSpPr>
          <p:nvPr/>
        </p:nvSpPr>
        <p:spPr bwMode="auto">
          <a:xfrm>
            <a:off x="2043113" y="5603875"/>
            <a:ext cx="6153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lgn="ctr"/>
            <a:r>
              <a:rPr lang="en-US"/>
              <a:t>All client-server communication happens through SUN’s RPC </a:t>
            </a:r>
          </a:p>
        </p:txBody>
      </p:sp>
      <p:sp>
        <p:nvSpPr>
          <p:cNvPr id="21510" name="Shape 153"/>
          <p:cNvSpPr txBox="1">
            <a:spLocks noChangeArrowheads="1"/>
          </p:cNvSpPr>
          <p:nvPr/>
        </p:nvSpPr>
        <p:spPr bwMode="auto">
          <a:xfrm>
            <a:off x="2362200" y="6400800"/>
            <a:ext cx="6824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lgn="r"/>
            <a:r>
              <a:rPr lang="en-US" sz="1400" i="1">
                <a:solidFill>
                  <a:srgbClr val="666666"/>
                </a:solidFill>
              </a:rPr>
              <a:t>Distributed Systems Concepts and Design (Coulouris, Dollimore)</a:t>
            </a:r>
          </a:p>
        </p:txBody>
      </p:sp>
      <p:sp>
        <p:nvSpPr>
          <p:cNvPr id="2151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2E659C30-3D3A-994B-BB1D-66D9566D0C80}" type="slidenum">
              <a:rPr lang="en-US">
                <a:solidFill>
                  <a:srgbClr val="898989"/>
                </a:solidFill>
              </a:rPr>
              <a:pPr/>
              <a:t>107</a:t>
            </a:fld>
            <a:endParaRPr lang="en-US">
              <a:solidFill>
                <a:srgbClr val="898989"/>
              </a:solidFill>
            </a:endParaRPr>
          </a:p>
        </p:txBody>
      </p:sp>
    </p:spTree>
    <p:extLst>
      <p:ext uri="{BB962C8B-B14F-4D97-AF65-F5344CB8AC3E}">
        <p14:creationId xmlns:p14="http://schemas.microsoft.com/office/powerpoint/2010/main" val="29110927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279"/>
          <p:cNvSpPr>
            <a:spLocks noGrp="1"/>
          </p:cNvSpPr>
          <p:nvPr>
            <p:ph type="title"/>
          </p:nvPr>
        </p:nvSpPr>
        <p:spPr/>
        <p:txBody>
          <a:bodyPr lIns="91425" tIns="91425" rIns="91425" bIns="91425"/>
          <a:lstStyle/>
          <a:p>
            <a:pPr eaLnBrk="1" hangingPunct="1"/>
            <a:r>
              <a:rPr lang="en-US" sz="3800">
                <a:latin typeface="Calibri" charset="0"/>
              </a:rPr>
              <a:t>NFS Virtual File System</a:t>
            </a:r>
          </a:p>
        </p:txBody>
      </p:sp>
      <p:sp>
        <p:nvSpPr>
          <p:cNvPr id="134147" name="Shape 280"/>
          <p:cNvSpPr>
            <a:spLocks noGrp="1"/>
          </p:cNvSpPr>
          <p:nvPr>
            <p:ph idx="1"/>
          </p:nvPr>
        </p:nvSpPr>
        <p:spPr/>
        <p:txBody>
          <a:bodyPr lIns="91425" tIns="91425" rIns="91425" bIns="91425">
            <a:normAutofit lnSpcReduction="10000"/>
          </a:bodyPr>
          <a:lstStyle/>
          <a:p>
            <a:pPr marL="457200" indent="-406400" eaLnBrk="1" hangingPunct="1">
              <a:lnSpc>
                <a:spcPct val="90000"/>
              </a:lnSpc>
              <a:spcBef>
                <a:spcPts val="638"/>
              </a:spcBef>
            </a:pPr>
            <a:r>
              <a:rPr lang="en-US" sz="3000">
                <a:latin typeface="Calibri" charset="0"/>
              </a:rPr>
              <a:t>NFS provides access transparency</a:t>
            </a:r>
          </a:p>
          <a:p>
            <a:pPr marL="914400" lvl="1" indent="-381000" eaLnBrk="1" hangingPunct="1">
              <a:lnSpc>
                <a:spcPct val="90000"/>
              </a:lnSpc>
              <a:spcBef>
                <a:spcPct val="0"/>
              </a:spcBef>
            </a:pPr>
            <a:r>
              <a:rPr lang="en-US" sz="2600">
                <a:latin typeface="Calibri" charset="0"/>
              </a:rPr>
              <a:t>User programs issue file operations on local/remote files without distinction</a:t>
            </a:r>
          </a:p>
          <a:p>
            <a:pPr marL="457200" indent="-406400" eaLnBrk="1" hangingPunct="1">
              <a:lnSpc>
                <a:spcPct val="90000"/>
              </a:lnSpc>
              <a:spcBef>
                <a:spcPct val="0"/>
              </a:spcBef>
            </a:pPr>
            <a:r>
              <a:rPr lang="en-US" sz="3000">
                <a:latin typeface="Calibri" charset="0"/>
              </a:rPr>
              <a:t>VFS enables remote files to appear as local files</a:t>
            </a:r>
          </a:p>
          <a:p>
            <a:pPr marL="457200" indent="-406400" eaLnBrk="1" hangingPunct="1">
              <a:lnSpc>
                <a:spcPct val="90000"/>
              </a:lnSpc>
              <a:spcBef>
                <a:spcPct val="0"/>
              </a:spcBef>
            </a:pPr>
            <a:r>
              <a:rPr lang="en-US" sz="3000">
                <a:latin typeface="Calibri" charset="0"/>
              </a:rPr>
              <a:t>The file identifiers are called file handles</a:t>
            </a:r>
          </a:p>
          <a:p>
            <a:pPr marL="914400" lvl="1" indent="-381000" eaLnBrk="1" hangingPunct="1">
              <a:lnSpc>
                <a:spcPct val="90000"/>
              </a:lnSpc>
              <a:spcBef>
                <a:spcPct val="0"/>
              </a:spcBef>
            </a:pPr>
            <a:r>
              <a:rPr lang="en-US" sz="2600">
                <a:latin typeface="Calibri" charset="0"/>
              </a:rPr>
              <a:t>Handle = FS identifier + i-node number + i-node gen number</a:t>
            </a:r>
          </a:p>
          <a:p>
            <a:pPr marL="457200" indent="-406400" eaLnBrk="1" hangingPunct="1">
              <a:lnSpc>
                <a:spcPct val="90000"/>
              </a:lnSpc>
              <a:spcBef>
                <a:spcPct val="0"/>
              </a:spcBef>
            </a:pPr>
            <a:r>
              <a:rPr lang="en-US" sz="3000">
                <a:latin typeface="Calibri" charset="0"/>
              </a:rPr>
              <a:t>VFS layer contains v-node per open file (like i-node in UNIX)</a:t>
            </a:r>
          </a:p>
          <a:p>
            <a:pPr marL="914400" lvl="1" indent="-381000" eaLnBrk="1" hangingPunct="1">
              <a:lnSpc>
                <a:spcPct val="90000"/>
              </a:lnSpc>
              <a:spcBef>
                <a:spcPct val="0"/>
              </a:spcBef>
            </a:pPr>
            <a:r>
              <a:rPr lang="en-US" sz="2600">
                <a:latin typeface="Calibri" charset="0"/>
              </a:rPr>
              <a:t>For local files v-nodes are i-nodes, otherwise they are file handles</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E2A304A2-EDDD-9641-8D9F-77A589E32328}" type="slidenum">
              <a:rPr lang="en-US">
                <a:solidFill>
                  <a:srgbClr val="898989"/>
                </a:solidFill>
              </a:rPr>
              <a:pPr/>
              <a:t>108</a:t>
            </a:fld>
            <a:endParaRPr lang="en-US">
              <a:solidFill>
                <a:srgbClr val="898989"/>
              </a:solidFill>
            </a:endParaRPr>
          </a:p>
        </p:txBody>
      </p:sp>
    </p:spTree>
    <p:extLst>
      <p:ext uri="{BB962C8B-B14F-4D97-AF65-F5344CB8AC3E}">
        <p14:creationId xmlns:p14="http://schemas.microsoft.com/office/powerpoint/2010/main" val="40753763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287"/>
          <p:cNvSpPr>
            <a:spLocks noGrp="1"/>
          </p:cNvSpPr>
          <p:nvPr>
            <p:ph type="title"/>
          </p:nvPr>
        </p:nvSpPr>
        <p:spPr/>
        <p:txBody>
          <a:bodyPr lIns="91425" tIns="91425" rIns="91425" bIns="91425"/>
          <a:lstStyle/>
          <a:p>
            <a:pPr eaLnBrk="1" hangingPunct="1"/>
            <a:r>
              <a:rPr lang="en-US" sz="3800">
                <a:latin typeface="Calibri" charset="0"/>
              </a:rPr>
              <a:t>NFS Client Integration</a:t>
            </a:r>
          </a:p>
        </p:txBody>
      </p:sp>
      <p:sp>
        <p:nvSpPr>
          <p:cNvPr id="23555" name="Shape 286"/>
          <p:cNvSpPr>
            <a:spLocks noGrp="1"/>
          </p:cNvSpPr>
          <p:nvPr>
            <p:ph idx="1"/>
          </p:nvPr>
        </p:nvSpPr>
        <p:spPr>
          <a:xfrm>
            <a:off x="457200" y="1600200"/>
            <a:ext cx="4800600" cy="4525963"/>
          </a:xfrm>
        </p:spPr>
        <p:txBody>
          <a:bodyPr lIns="91425" tIns="91425" rIns="91425" bIns="91425"/>
          <a:lstStyle/>
          <a:p>
            <a:pPr marL="457200" indent="-381000" eaLnBrk="1" hangingPunct="1">
              <a:spcBef>
                <a:spcPts val="638"/>
              </a:spcBef>
            </a:pPr>
            <a:r>
              <a:rPr lang="en-US" sz="2800">
                <a:latin typeface="Calibri" charset="0"/>
              </a:rPr>
              <a:t>The client modules emulates the semantics of the standard UNIX file system primitives precisely and is integrated with the UNIX kernel</a:t>
            </a:r>
          </a:p>
          <a:p>
            <a:pPr marL="914400" lvl="1" indent="-355600" eaLnBrk="1" hangingPunct="1">
              <a:spcBef>
                <a:spcPct val="0"/>
              </a:spcBef>
            </a:pPr>
            <a:r>
              <a:rPr lang="en-US" sz="2400">
                <a:latin typeface="Calibri" charset="0"/>
              </a:rPr>
              <a:t>No need to provide any client library, instead of user programs can access files via UNIX system calls without recompilation or reloading</a:t>
            </a:r>
            <a:endParaRPr lang="en-US">
              <a:latin typeface="Calibri" charset="0"/>
            </a:endParaRPr>
          </a:p>
        </p:txBody>
      </p:sp>
      <p:pic>
        <p:nvPicPr>
          <p:cNvPr id="23556" name="Shape 28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54271"/>
          <a:stretch>
            <a:fillRect/>
          </a:stretch>
        </p:blipFill>
        <p:spPr bwMode="auto">
          <a:xfrm>
            <a:off x="5510213" y="1928813"/>
            <a:ext cx="34067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095C9120-44B5-2446-8063-81E00A7B500E}" type="slidenum">
              <a:rPr lang="en-US">
                <a:solidFill>
                  <a:srgbClr val="898989"/>
                </a:solidFill>
              </a:rPr>
              <a:pPr/>
              <a:t>109</a:t>
            </a:fld>
            <a:endParaRPr lang="en-US">
              <a:solidFill>
                <a:srgbClr val="898989"/>
              </a:solidFill>
            </a:endParaRPr>
          </a:p>
        </p:txBody>
      </p:sp>
    </p:spTree>
    <p:extLst>
      <p:ext uri="{BB962C8B-B14F-4D97-AF65-F5344CB8AC3E}">
        <p14:creationId xmlns:p14="http://schemas.microsoft.com/office/powerpoint/2010/main" val="202522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6"/>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RPC Needs and challenges</a:t>
            </a:r>
            <a:endParaRPr/>
          </a:p>
        </p:txBody>
      </p:sp>
      <p:sp>
        <p:nvSpPr>
          <p:cNvPr id="232" name="Google Shape;232;p26"/>
          <p:cNvSpPr txBox="1">
            <a:spLocks noGrp="1"/>
          </p:cNvSpPr>
          <p:nvPr>
            <p:ph type="body" idx="1"/>
          </p:nvPr>
        </p:nvSpPr>
        <p:spPr>
          <a:xfrm>
            <a:off x="381000" y="1524000"/>
            <a:ext cx="81788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Needs – Syntactic and Semantic Transparency</a:t>
            </a:r>
            <a:endParaRPr/>
          </a:p>
          <a:p>
            <a:pPr marL="742950" marR="0" lvl="1" indent="-285750" algn="l" rtl="0">
              <a:lnSpc>
                <a:spcPct val="100000"/>
              </a:lnSpc>
              <a:spcBef>
                <a:spcPts val="320"/>
              </a:spcBef>
              <a:spcAft>
                <a:spcPts val="0"/>
              </a:spcAft>
              <a:buClr>
                <a:schemeClr val="accent2"/>
              </a:buClr>
              <a:buSzPts val="1600"/>
              <a:buFont typeface="Arial"/>
              <a:buChar char="●"/>
            </a:pPr>
            <a:r>
              <a:rPr lang="en-US" sz="1600" b="0" i="0" u="none" strike="noStrike" cap="none">
                <a:solidFill>
                  <a:schemeClr val="dk1"/>
                </a:solidFill>
                <a:latin typeface="Tahoma"/>
                <a:ea typeface="Tahoma"/>
                <a:cs typeface="Tahoma"/>
                <a:sym typeface="Tahoma"/>
              </a:rPr>
              <a:t>Resolve differences in data representation</a:t>
            </a:r>
            <a:endParaRPr/>
          </a:p>
          <a:p>
            <a:pPr marL="742950" marR="0" lvl="1" indent="-285750" algn="l" rtl="0">
              <a:lnSpc>
                <a:spcPct val="100000"/>
              </a:lnSpc>
              <a:spcBef>
                <a:spcPts val="320"/>
              </a:spcBef>
              <a:spcAft>
                <a:spcPts val="0"/>
              </a:spcAft>
              <a:buClr>
                <a:schemeClr val="accent2"/>
              </a:buClr>
              <a:buSzPts val="1600"/>
              <a:buFont typeface="Arial"/>
              <a:buChar char="●"/>
            </a:pPr>
            <a:r>
              <a:rPr lang="en-US" sz="1600" b="0" i="0" u="none" strike="noStrike" cap="none">
                <a:solidFill>
                  <a:schemeClr val="dk1"/>
                </a:solidFill>
                <a:latin typeface="Tahoma"/>
                <a:ea typeface="Tahoma"/>
                <a:cs typeface="Tahoma"/>
                <a:sym typeface="Tahoma"/>
              </a:rPr>
              <a:t>Support a variety of execution semantics</a:t>
            </a:r>
            <a:endParaRPr/>
          </a:p>
          <a:p>
            <a:pPr marL="742950" marR="0" lvl="1" indent="-285750" algn="l" rtl="0">
              <a:lnSpc>
                <a:spcPct val="100000"/>
              </a:lnSpc>
              <a:spcBef>
                <a:spcPts val="320"/>
              </a:spcBef>
              <a:spcAft>
                <a:spcPts val="0"/>
              </a:spcAft>
              <a:buClr>
                <a:schemeClr val="accent2"/>
              </a:buClr>
              <a:buSzPts val="1600"/>
              <a:buFont typeface="Arial"/>
              <a:buChar char="●"/>
            </a:pPr>
            <a:r>
              <a:rPr lang="en-US" sz="1600" b="0" i="0" u="none" strike="noStrike" cap="none">
                <a:solidFill>
                  <a:schemeClr val="dk1"/>
                </a:solidFill>
                <a:latin typeface="Tahoma"/>
                <a:ea typeface="Tahoma"/>
                <a:cs typeface="Tahoma"/>
                <a:sym typeface="Tahoma"/>
              </a:rPr>
              <a:t>Support multi-threaded programming</a:t>
            </a:r>
            <a:endParaRPr/>
          </a:p>
          <a:p>
            <a:pPr marL="742950" marR="0" lvl="1" indent="-285750" algn="l" rtl="0">
              <a:lnSpc>
                <a:spcPct val="100000"/>
              </a:lnSpc>
              <a:spcBef>
                <a:spcPts val="320"/>
              </a:spcBef>
              <a:spcAft>
                <a:spcPts val="0"/>
              </a:spcAft>
              <a:buClr>
                <a:schemeClr val="accent2"/>
              </a:buClr>
              <a:buSzPts val="1600"/>
              <a:buFont typeface="Arial"/>
              <a:buChar char="●"/>
            </a:pPr>
            <a:r>
              <a:rPr lang="en-US" sz="1600" b="0" i="0" u="none" strike="noStrike" cap="none">
                <a:solidFill>
                  <a:schemeClr val="dk1"/>
                </a:solidFill>
                <a:latin typeface="Tahoma"/>
                <a:ea typeface="Tahoma"/>
                <a:cs typeface="Tahoma"/>
                <a:sym typeface="Tahoma"/>
              </a:rPr>
              <a:t>Provide good reliability</a:t>
            </a:r>
            <a:endParaRPr/>
          </a:p>
          <a:p>
            <a:pPr marL="742950" marR="0" lvl="1" indent="-285750" algn="l" rtl="0">
              <a:lnSpc>
                <a:spcPct val="100000"/>
              </a:lnSpc>
              <a:spcBef>
                <a:spcPts val="320"/>
              </a:spcBef>
              <a:spcAft>
                <a:spcPts val="0"/>
              </a:spcAft>
              <a:buClr>
                <a:schemeClr val="accent2"/>
              </a:buClr>
              <a:buSzPts val="1600"/>
              <a:buFont typeface="Arial"/>
              <a:buChar char="●"/>
            </a:pPr>
            <a:r>
              <a:rPr lang="en-US" sz="1600" b="0" i="0" u="none" strike="noStrike" cap="none">
                <a:solidFill>
                  <a:schemeClr val="dk1"/>
                </a:solidFill>
                <a:latin typeface="Tahoma"/>
                <a:ea typeface="Tahoma"/>
                <a:cs typeface="Tahoma"/>
                <a:sym typeface="Tahoma"/>
              </a:rPr>
              <a:t>Provide independence from transport protocols</a:t>
            </a:r>
            <a:endParaRPr/>
          </a:p>
          <a:p>
            <a:pPr marL="742950" marR="0" lvl="1" indent="-285750" algn="l" rtl="0">
              <a:lnSpc>
                <a:spcPct val="100000"/>
              </a:lnSpc>
              <a:spcBef>
                <a:spcPts val="320"/>
              </a:spcBef>
              <a:spcAft>
                <a:spcPts val="0"/>
              </a:spcAft>
              <a:buClr>
                <a:schemeClr val="accent2"/>
              </a:buClr>
              <a:buSzPts val="1600"/>
              <a:buFont typeface="Arial"/>
              <a:buChar char="●"/>
            </a:pPr>
            <a:r>
              <a:rPr lang="en-US" sz="1600" b="0" i="0" u="none" strike="noStrike" cap="none">
                <a:solidFill>
                  <a:schemeClr val="dk1"/>
                </a:solidFill>
                <a:latin typeface="Tahoma"/>
                <a:ea typeface="Tahoma"/>
                <a:cs typeface="Tahoma"/>
                <a:sym typeface="Tahoma"/>
              </a:rPr>
              <a:t>Ensure high degree of security</a:t>
            </a:r>
            <a:endParaRPr/>
          </a:p>
          <a:p>
            <a:pPr marL="742950" marR="0" lvl="1" indent="-285750" algn="l" rtl="0">
              <a:lnSpc>
                <a:spcPct val="100000"/>
              </a:lnSpc>
              <a:spcBef>
                <a:spcPts val="320"/>
              </a:spcBef>
              <a:spcAft>
                <a:spcPts val="0"/>
              </a:spcAft>
              <a:buClr>
                <a:schemeClr val="accent2"/>
              </a:buClr>
              <a:buSzPts val="1600"/>
              <a:buFont typeface="Arial"/>
              <a:buChar char="●"/>
            </a:pPr>
            <a:r>
              <a:rPr lang="en-US" sz="1600" b="0" i="0" u="none" strike="noStrike" cap="none">
                <a:solidFill>
                  <a:schemeClr val="dk1"/>
                </a:solidFill>
                <a:latin typeface="Tahoma"/>
                <a:ea typeface="Tahoma"/>
                <a:cs typeface="Tahoma"/>
                <a:sym typeface="Tahoma"/>
              </a:rPr>
              <a:t>Locate required services across networks</a:t>
            </a:r>
            <a:endParaRPr/>
          </a:p>
          <a:p>
            <a:pPr marL="342900" marR="0" lvl="0" indent="-34290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Challenges</a:t>
            </a:r>
            <a:endParaRPr/>
          </a:p>
          <a:p>
            <a:pPr marL="742950" marR="0" lvl="1" indent="-285750" algn="l" rtl="0">
              <a:lnSpc>
                <a:spcPct val="90000"/>
              </a:lnSpc>
              <a:spcBef>
                <a:spcPts val="320"/>
              </a:spcBef>
              <a:spcAft>
                <a:spcPts val="0"/>
              </a:spcAft>
              <a:buClr>
                <a:schemeClr val="accent2"/>
              </a:buClr>
              <a:buSzPts val="1600"/>
              <a:buFont typeface="Arial"/>
              <a:buChar char="●"/>
            </a:pPr>
            <a:r>
              <a:rPr lang="en-US" sz="1600" b="0" i="0" u="none" strike="noStrike" cap="none">
                <a:solidFill>
                  <a:schemeClr val="dk1"/>
                </a:solidFill>
                <a:latin typeface="Tahoma"/>
                <a:ea typeface="Tahoma"/>
                <a:cs typeface="Tahoma"/>
                <a:sym typeface="Tahoma"/>
              </a:rPr>
              <a:t>Unfortunately achieving exactly the same semantics for RPCs and LPCs is close to impossible</a:t>
            </a:r>
            <a:endParaRPr/>
          </a:p>
          <a:p>
            <a:pPr marL="1143000" marR="0" lvl="2" indent="-228600" algn="l" rtl="0">
              <a:lnSpc>
                <a:spcPct val="90000"/>
              </a:lnSpc>
              <a:spcBef>
                <a:spcPts val="320"/>
              </a:spcBef>
              <a:spcAft>
                <a:spcPts val="0"/>
              </a:spcAft>
              <a:buClr>
                <a:schemeClr val="folHlink"/>
              </a:buClr>
              <a:buSzPts val="960"/>
              <a:buFont typeface="Noto Sans Symbols"/>
              <a:buChar char="■"/>
            </a:pPr>
            <a:r>
              <a:rPr lang="en-US" sz="1600" b="0" i="0" u="none" strike="noStrike" cap="none">
                <a:solidFill>
                  <a:schemeClr val="dk1"/>
                </a:solidFill>
                <a:latin typeface="Tahoma"/>
                <a:ea typeface="Tahoma"/>
                <a:cs typeface="Tahoma"/>
                <a:sym typeface="Tahoma"/>
              </a:rPr>
              <a:t>Disjoint address spaces</a:t>
            </a:r>
            <a:endParaRPr/>
          </a:p>
          <a:p>
            <a:pPr marL="1143000" marR="0" lvl="2" indent="-228600" algn="l" rtl="0">
              <a:lnSpc>
                <a:spcPct val="90000"/>
              </a:lnSpc>
              <a:spcBef>
                <a:spcPts val="320"/>
              </a:spcBef>
              <a:spcAft>
                <a:spcPts val="0"/>
              </a:spcAft>
              <a:buClr>
                <a:schemeClr val="folHlink"/>
              </a:buClr>
              <a:buSzPts val="960"/>
              <a:buFont typeface="Noto Sans Symbols"/>
              <a:buChar char="■"/>
            </a:pPr>
            <a:r>
              <a:rPr lang="en-US" sz="1600" b="0" i="0" u="none" strike="noStrike" cap="none">
                <a:solidFill>
                  <a:schemeClr val="dk1"/>
                </a:solidFill>
                <a:latin typeface="Tahoma"/>
                <a:ea typeface="Tahoma"/>
                <a:cs typeface="Tahoma"/>
                <a:sym typeface="Tahoma"/>
              </a:rPr>
              <a:t>More vulnerable to failure</a:t>
            </a:r>
            <a:endParaRPr/>
          </a:p>
          <a:p>
            <a:pPr marL="1143000" marR="0" lvl="2" indent="-228600" algn="l" rtl="0">
              <a:lnSpc>
                <a:spcPct val="90000"/>
              </a:lnSpc>
              <a:spcBef>
                <a:spcPts val="320"/>
              </a:spcBef>
              <a:spcAft>
                <a:spcPts val="0"/>
              </a:spcAft>
              <a:buClr>
                <a:schemeClr val="folHlink"/>
              </a:buClr>
              <a:buSzPts val="960"/>
              <a:buFont typeface="Noto Sans Symbols"/>
              <a:buChar char="■"/>
            </a:pPr>
            <a:r>
              <a:rPr lang="en-US" sz="1600" b="0" i="0" u="none" strike="noStrike" cap="none">
                <a:solidFill>
                  <a:schemeClr val="dk1"/>
                </a:solidFill>
                <a:latin typeface="Tahoma"/>
                <a:ea typeface="Tahoma"/>
                <a:cs typeface="Tahoma"/>
                <a:sym typeface="Tahoma"/>
              </a:rPr>
              <a:t>Consume more time (mostly due to communication delays)</a:t>
            </a:r>
            <a:endParaRPr/>
          </a:p>
          <a:p>
            <a:pPr marL="342900" marR="0" lvl="0" indent="-285750" algn="l" rtl="0">
              <a:lnSpc>
                <a:spcPct val="100000"/>
              </a:lnSpc>
              <a:spcBef>
                <a:spcPts val="180"/>
              </a:spcBef>
              <a:spcAft>
                <a:spcPts val="0"/>
              </a:spcAft>
              <a:buClr>
                <a:schemeClr val="accent2"/>
              </a:buClr>
              <a:buSzPts val="900"/>
              <a:buFont typeface="Arial"/>
              <a:buNone/>
            </a:pPr>
            <a:endParaRPr sz="900" b="0" i="0" u="none">
              <a:solidFill>
                <a:schemeClr val="dk1"/>
              </a:solidFill>
              <a:latin typeface="Tahoma"/>
              <a:ea typeface="Tahoma"/>
              <a:cs typeface="Tahoma"/>
              <a:sym typeface="Tahoma"/>
            </a:endParaRPr>
          </a:p>
          <a:p>
            <a:pPr marL="742950" marR="0" lvl="1" indent="-196850" algn="l" rtl="0">
              <a:lnSpc>
                <a:spcPct val="90000"/>
              </a:lnSpc>
              <a:spcBef>
                <a:spcPts val="280"/>
              </a:spcBef>
              <a:spcAft>
                <a:spcPts val="0"/>
              </a:spcAft>
              <a:buClr>
                <a:schemeClr val="accent2"/>
              </a:buClr>
              <a:buSzPts val="1400"/>
              <a:buFont typeface="Arial"/>
              <a:buNone/>
            </a:pPr>
            <a:endParaRPr sz="1400" b="0" i="0" u="none" strike="noStrike" cap="none">
              <a:solidFill>
                <a:schemeClr val="dk1"/>
              </a:solidFill>
              <a:latin typeface="Tahoma"/>
              <a:ea typeface="Tahoma"/>
              <a:cs typeface="Tahoma"/>
              <a:sym typeface="Tahoma"/>
            </a:endParaRPr>
          </a:p>
          <a:p>
            <a:pPr marL="742950" marR="0" lvl="1" indent="-285750" algn="l" rtl="0">
              <a:lnSpc>
                <a:spcPct val="90000"/>
              </a:lnSpc>
              <a:spcBef>
                <a:spcPts val="320"/>
              </a:spcBef>
              <a:spcAft>
                <a:spcPts val="0"/>
              </a:spcAft>
              <a:buClr>
                <a:schemeClr val="accent2"/>
              </a:buClr>
              <a:buSzPts val="1600"/>
              <a:buFont typeface="Arial"/>
              <a:buNone/>
            </a:pPr>
            <a:endParaRPr sz="1600" b="0" i="0" u="none" strike="noStrike" cap="none">
              <a:solidFill>
                <a:schemeClr val="dk1"/>
              </a:solidFill>
              <a:latin typeface="Tahoma"/>
              <a:ea typeface="Tahoma"/>
              <a:cs typeface="Tahoma"/>
              <a:sym typeface="Tahoma"/>
            </a:endParaRPr>
          </a:p>
          <a:p>
            <a:pPr marL="342900" marR="0" lvl="0" indent="-241300" algn="l" rtl="0">
              <a:spcBef>
                <a:spcPts val="320"/>
              </a:spcBef>
              <a:spcAft>
                <a:spcPts val="0"/>
              </a:spcAft>
              <a:buClr>
                <a:schemeClr val="accent2"/>
              </a:buClr>
              <a:buSzPts val="1600"/>
              <a:buFont typeface="Arial"/>
              <a:buNone/>
            </a:pPr>
            <a:endParaRPr sz="1600" b="0" i="0" u="none" strike="noStrike" cap="none">
              <a:solidFill>
                <a:schemeClr val="dk1"/>
              </a:solidFill>
              <a:latin typeface="Tahoma"/>
              <a:ea typeface="Tahoma"/>
              <a:cs typeface="Tahoma"/>
              <a:sym typeface="Tahoma"/>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Shape 29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21055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Shape 295"/>
          <p:cNvSpPr>
            <a:spLocks noGrp="1"/>
          </p:cNvSpPr>
          <p:nvPr>
            <p:ph type="title"/>
          </p:nvPr>
        </p:nvSpPr>
        <p:spPr/>
        <p:txBody>
          <a:bodyPr lIns="91425" tIns="91425" rIns="91425" bIns="91425"/>
          <a:lstStyle/>
          <a:p>
            <a:pPr eaLnBrk="1" hangingPunct="1"/>
            <a:r>
              <a:rPr lang="en-US" sz="3800">
                <a:latin typeface="Calibri" charset="0"/>
              </a:rPr>
              <a:t>NFS Server Interface</a:t>
            </a:r>
          </a:p>
        </p:txBody>
      </p:sp>
      <p:sp>
        <p:nvSpPr>
          <p:cNvPr id="24580" name="Shape 153"/>
          <p:cNvSpPr txBox="1">
            <a:spLocks noChangeArrowheads="1"/>
          </p:cNvSpPr>
          <p:nvPr/>
        </p:nvSpPr>
        <p:spPr bwMode="auto">
          <a:xfrm>
            <a:off x="2362200" y="6400800"/>
            <a:ext cx="6824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lgn="r"/>
            <a:r>
              <a:rPr lang="en-US" sz="1400" i="1">
                <a:solidFill>
                  <a:srgbClr val="666666"/>
                </a:solidFill>
              </a:rPr>
              <a:t>Distributed Systems Concepts and Design (Coulouris, Dollimore)</a:t>
            </a:r>
          </a:p>
        </p:txBody>
      </p:sp>
      <p:sp>
        <p:nvSpPr>
          <p:cNvPr id="245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6D264DE4-2064-6B4D-9354-4F9B51CE654B}" type="slidenum">
              <a:rPr lang="en-US">
                <a:solidFill>
                  <a:srgbClr val="898989"/>
                </a:solidFill>
              </a:rPr>
              <a:pPr/>
              <a:t>110</a:t>
            </a:fld>
            <a:endParaRPr lang="en-US">
              <a:solidFill>
                <a:srgbClr val="898989"/>
              </a:solidFill>
            </a:endParaRPr>
          </a:p>
        </p:txBody>
      </p:sp>
    </p:spTree>
    <p:extLst>
      <p:ext uri="{BB962C8B-B14F-4D97-AF65-F5344CB8AC3E}">
        <p14:creationId xmlns:p14="http://schemas.microsoft.com/office/powerpoint/2010/main" val="42680572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301"/>
          <p:cNvSpPr>
            <a:spLocks noGrp="1"/>
          </p:cNvSpPr>
          <p:nvPr>
            <p:ph type="title"/>
          </p:nvPr>
        </p:nvSpPr>
        <p:spPr/>
        <p:txBody>
          <a:bodyPr lIns="91425" tIns="91425" rIns="91425" bIns="91425"/>
          <a:lstStyle/>
          <a:p>
            <a:pPr eaLnBrk="1" hangingPunct="1"/>
            <a:r>
              <a:rPr lang="en-US" sz="3800">
                <a:latin typeface="Calibri" charset="0"/>
              </a:rPr>
              <a:t>NFS Server Interface</a:t>
            </a:r>
          </a:p>
        </p:txBody>
      </p:sp>
      <p:pic>
        <p:nvPicPr>
          <p:cNvPr id="25603" name="Shape 3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8297863"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Shape 153"/>
          <p:cNvSpPr txBox="1">
            <a:spLocks noChangeArrowheads="1"/>
          </p:cNvSpPr>
          <p:nvPr/>
        </p:nvSpPr>
        <p:spPr bwMode="auto">
          <a:xfrm>
            <a:off x="2362200" y="6400800"/>
            <a:ext cx="6824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lgn="r"/>
            <a:r>
              <a:rPr lang="en-US" sz="1400" i="1">
                <a:solidFill>
                  <a:srgbClr val="666666"/>
                </a:solidFill>
              </a:rPr>
              <a:t>Distributed Systems Concepts and Design (Coulouris, Dollimore)</a:t>
            </a:r>
          </a:p>
        </p:txBody>
      </p:sp>
      <p:sp>
        <p:nvSpPr>
          <p:cNvPr id="2560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9CCC1703-2AA3-084F-8CC6-988DCADC401D}" type="slidenum">
              <a:rPr lang="en-US">
                <a:solidFill>
                  <a:srgbClr val="898989"/>
                </a:solidFill>
              </a:rPr>
              <a:pPr/>
              <a:t>111</a:t>
            </a:fld>
            <a:endParaRPr lang="en-US">
              <a:solidFill>
                <a:srgbClr val="898989"/>
              </a:solidFill>
            </a:endParaRPr>
          </a:p>
        </p:txBody>
      </p:sp>
    </p:spTree>
    <p:extLst>
      <p:ext uri="{BB962C8B-B14F-4D97-AF65-F5344CB8AC3E}">
        <p14:creationId xmlns:p14="http://schemas.microsoft.com/office/powerpoint/2010/main" val="37108145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310"/>
          <p:cNvSpPr>
            <a:spLocks noGrp="1"/>
          </p:cNvSpPr>
          <p:nvPr>
            <p:ph type="title"/>
          </p:nvPr>
        </p:nvSpPr>
        <p:spPr/>
        <p:txBody>
          <a:bodyPr lIns="91425" tIns="91425" rIns="91425" bIns="91425"/>
          <a:lstStyle/>
          <a:p>
            <a:pPr eaLnBrk="1" hangingPunct="1"/>
            <a:r>
              <a:rPr lang="en-US" sz="3800">
                <a:latin typeface="Calibri" charset="0"/>
              </a:rPr>
              <a:t>NFS Mount Service</a:t>
            </a:r>
          </a:p>
        </p:txBody>
      </p:sp>
      <p:sp>
        <p:nvSpPr>
          <p:cNvPr id="26627" name="Shape 308"/>
          <p:cNvSpPr>
            <a:spLocks noGrp="1"/>
          </p:cNvSpPr>
          <p:nvPr>
            <p:ph idx="1"/>
          </p:nvPr>
        </p:nvSpPr>
        <p:spPr/>
        <p:txBody>
          <a:bodyPr lIns="91425" tIns="91425" rIns="91425" bIns="91425"/>
          <a:lstStyle/>
          <a:p>
            <a:pPr marL="457200" indent="-381000" eaLnBrk="1" hangingPunct="1">
              <a:spcBef>
                <a:spcPts val="638"/>
              </a:spcBef>
            </a:pPr>
            <a:r>
              <a:rPr lang="en-US" sz="2400">
                <a:latin typeface="Calibri" charset="0"/>
              </a:rPr>
              <a:t>Makes remote file system available to a local client by specifying remote host name and pathname of the directory</a:t>
            </a:r>
          </a:p>
        </p:txBody>
      </p:sp>
      <p:pic>
        <p:nvPicPr>
          <p:cNvPr id="26628" name="Shape 30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50" y="2979738"/>
            <a:ext cx="5578475"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hape 153"/>
          <p:cNvSpPr txBox="1">
            <a:spLocks noChangeArrowheads="1"/>
          </p:cNvSpPr>
          <p:nvPr/>
        </p:nvSpPr>
        <p:spPr bwMode="auto">
          <a:xfrm>
            <a:off x="2362200" y="6400800"/>
            <a:ext cx="6824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lgn="r"/>
            <a:r>
              <a:rPr lang="en-US" sz="1400" i="1">
                <a:solidFill>
                  <a:srgbClr val="666666"/>
                </a:solidFill>
              </a:rPr>
              <a:t>Distributed Systems Concepts and Design (Coulouris, Dollimore)</a:t>
            </a:r>
          </a:p>
        </p:txBody>
      </p:sp>
      <p:sp>
        <p:nvSpPr>
          <p:cNvPr id="266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86FFBEC2-A43B-6644-83C3-B6B21E641833}" type="slidenum">
              <a:rPr lang="en-US">
                <a:solidFill>
                  <a:srgbClr val="898989"/>
                </a:solidFill>
              </a:rPr>
              <a:pPr/>
              <a:t>112</a:t>
            </a:fld>
            <a:endParaRPr lang="en-US">
              <a:solidFill>
                <a:srgbClr val="898989"/>
              </a:solidFill>
            </a:endParaRPr>
          </a:p>
        </p:txBody>
      </p:sp>
    </p:spTree>
    <p:extLst>
      <p:ext uri="{BB962C8B-B14F-4D97-AF65-F5344CB8AC3E}">
        <p14:creationId xmlns:p14="http://schemas.microsoft.com/office/powerpoint/2010/main" val="21153351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317"/>
          <p:cNvSpPr>
            <a:spLocks noGrp="1"/>
          </p:cNvSpPr>
          <p:nvPr>
            <p:ph type="title"/>
          </p:nvPr>
        </p:nvSpPr>
        <p:spPr/>
        <p:txBody>
          <a:bodyPr lIns="91425" tIns="91425" rIns="91425" bIns="91425"/>
          <a:lstStyle/>
          <a:p>
            <a:pPr eaLnBrk="1" hangingPunct="1"/>
            <a:r>
              <a:rPr lang="en-US" sz="3800">
                <a:latin typeface="Calibri" charset="0"/>
              </a:rPr>
              <a:t>NFS Mount Service</a:t>
            </a:r>
          </a:p>
        </p:txBody>
      </p:sp>
      <p:sp>
        <p:nvSpPr>
          <p:cNvPr id="27651" name="Shape 316"/>
          <p:cNvSpPr>
            <a:spLocks noGrp="1"/>
          </p:cNvSpPr>
          <p:nvPr>
            <p:ph idx="1"/>
          </p:nvPr>
        </p:nvSpPr>
        <p:spPr/>
        <p:txBody>
          <a:bodyPr lIns="91425" tIns="91425" rIns="91425" bIns="91425"/>
          <a:lstStyle/>
          <a:p>
            <a:pPr marL="457200" indent="-381000" eaLnBrk="1" hangingPunct="1">
              <a:spcBef>
                <a:spcPct val="0"/>
              </a:spcBef>
            </a:pPr>
            <a:r>
              <a:rPr lang="en-US" sz="2400">
                <a:latin typeface="Calibri" charset="0"/>
              </a:rPr>
              <a:t>Each NFS server runs a separate (user-level) </a:t>
            </a:r>
            <a:r>
              <a:rPr lang="en-US" sz="2400" i="1">
                <a:latin typeface="Calibri" charset="0"/>
              </a:rPr>
              <a:t>mount</a:t>
            </a:r>
            <a:r>
              <a:rPr lang="en-US" sz="2400">
                <a:latin typeface="Calibri" charset="0"/>
              </a:rPr>
              <a:t> </a:t>
            </a:r>
            <a:r>
              <a:rPr lang="en-US" sz="2400" i="1">
                <a:latin typeface="Calibri" charset="0"/>
              </a:rPr>
              <a:t>service</a:t>
            </a:r>
            <a:r>
              <a:rPr lang="en-US" sz="2400">
                <a:latin typeface="Calibri" charset="0"/>
              </a:rPr>
              <a:t> process </a:t>
            </a:r>
          </a:p>
          <a:p>
            <a:pPr marL="457200" indent="-381000" eaLnBrk="1" hangingPunct="1">
              <a:spcBef>
                <a:spcPts val="1000"/>
              </a:spcBef>
            </a:pPr>
            <a:r>
              <a:rPr lang="en-US" sz="2400">
                <a:latin typeface="Calibri" charset="0"/>
              </a:rPr>
              <a:t>Clients use </a:t>
            </a:r>
            <a:r>
              <a:rPr lang="en-US" sz="2400" i="1">
                <a:latin typeface="Calibri" charset="0"/>
              </a:rPr>
              <a:t>mount</a:t>
            </a:r>
            <a:r>
              <a:rPr lang="en-US" sz="2400">
                <a:latin typeface="Calibri" charset="0"/>
              </a:rPr>
              <a:t> command to request mounting</a:t>
            </a:r>
          </a:p>
          <a:p>
            <a:pPr marL="914400" lvl="1" indent="-355600" eaLnBrk="1" hangingPunct="1">
              <a:spcBef>
                <a:spcPct val="0"/>
              </a:spcBef>
            </a:pPr>
            <a:r>
              <a:rPr lang="en-US" sz="2000">
                <a:latin typeface="Calibri" charset="0"/>
              </a:rPr>
              <a:t>By specifying the remote host’s name, the pathname of a directory in the remote filesystem and the local name with which it is to be mounted</a:t>
            </a:r>
          </a:p>
          <a:p>
            <a:pPr marL="457200" indent="-381000" eaLnBrk="1" hangingPunct="1">
              <a:spcBef>
                <a:spcPts val="1000"/>
              </a:spcBef>
            </a:pPr>
            <a:r>
              <a:rPr lang="en-US" sz="2400">
                <a:latin typeface="Calibri" charset="0"/>
              </a:rPr>
              <a:t>Mount command uses an RPC-based </a:t>
            </a:r>
            <a:r>
              <a:rPr lang="en-US" sz="2400" i="1">
                <a:latin typeface="Calibri" charset="0"/>
              </a:rPr>
              <a:t>mount protocol</a:t>
            </a:r>
            <a:endParaRPr lang="en-US" sz="2400">
              <a:latin typeface="Calibri" charset="0"/>
            </a:endParaRPr>
          </a:p>
          <a:p>
            <a:pPr marL="914400" lvl="1" indent="-355600" eaLnBrk="1" hangingPunct="1">
              <a:spcBef>
                <a:spcPct val="0"/>
              </a:spcBef>
            </a:pPr>
            <a:r>
              <a:rPr lang="en-US" sz="2000">
                <a:latin typeface="Calibri" charset="0"/>
              </a:rPr>
              <a:t>Takes a directory pathname and returns the file handle</a:t>
            </a:r>
          </a:p>
          <a:p>
            <a:pPr marL="914400" lvl="1" indent="-355600" eaLnBrk="1" hangingPunct="1">
              <a:spcBef>
                <a:spcPct val="0"/>
              </a:spcBef>
            </a:pPr>
            <a:r>
              <a:rPr lang="en-US" sz="2000">
                <a:latin typeface="Calibri" charset="0"/>
              </a:rPr>
              <a:t>The location (IP and port) of the server and the file handle for the remote directory are passed on to the VFS layer and the NFS client</a:t>
            </a:r>
          </a:p>
          <a:p>
            <a:pPr marL="457200" indent="-381000" eaLnBrk="1" hangingPunct="1">
              <a:spcBef>
                <a:spcPct val="0"/>
              </a:spcBef>
            </a:pPr>
            <a:r>
              <a:rPr lang="en-US" sz="2400">
                <a:latin typeface="Calibri" charset="0"/>
              </a:rPr>
              <a:t>Mounting can be two types:</a:t>
            </a:r>
          </a:p>
          <a:p>
            <a:pPr marL="914400" lvl="1" indent="-355600" eaLnBrk="1" hangingPunct="1">
              <a:spcBef>
                <a:spcPct val="0"/>
              </a:spcBef>
            </a:pPr>
            <a:r>
              <a:rPr lang="en-US" sz="2000">
                <a:latin typeface="Calibri" charset="0"/>
              </a:rPr>
              <a:t>Hard mounted (user program is suspended until operation completes)</a:t>
            </a:r>
          </a:p>
          <a:p>
            <a:pPr marL="914400" lvl="1" indent="-355600" eaLnBrk="1" hangingPunct="1">
              <a:spcBef>
                <a:spcPct val="0"/>
              </a:spcBef>
            </a:pPr>
            <a:r>
              <a:rPr lang="en-US" sz="2000">
                <a:latin typeface="Calibri" charset="0"/>
              </a:rPr>
              <a:t>Soft mounted (an error is returned after a couple of retries)</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D5D74E2A-F2E2-6D4B-A378-FD839F900E58}" type="slidenum">
              <a:rPr lang="en-US">
                <a:solidFill>
                  <a:srgbClr val="898989"/>
                </a:solidFill>
              </a:rPr>
              <a:pPr/>
              <a:t>113</a:t>
            </a:fld>
            <a:endParaRPr lang="en-US">
              <a:solidFill>
                <a:srgbClr val="898989"/>
              </a:solidFill>
            </a:endParaRPr>
          </a:p>
        </p:txBody>
      </p:sp>
    </p:spTree>
    <p:extLst>
      <p:ext uri="{BB962C8B-B14F-4D97-AF65-F5344CB8AC3E}">
        <p14:creationId xmlns:p14="http://schemas.microsoft.com/office/powerpoint/2010/main" val="13480632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323"/>
          <p:cNvSpPr>
            <a:spLocks noGrp="1"/>
          </p:cNvSpPr>
          <p:nvPr>
            <p:ph type="title"/>
          </p:nvPr>
        </p:nvSpPr>
        <p:spPr/>
        <p:txBody>
          <a:bodyPr lIns="91425" tIns="91425" rIns="91425" bIns="91425"/>
          <a:lstStyle/>
          <a:p>
            <a:pPr eaLnBrk="1" hangingPunct="1"/>
            <a:r>
              <a:rPr lang="en-US" sz="3800">
                <a:latin typeface="Calibri" charset="0"/>
              </a:rPr>
              <a:t>NFS Server Caching</a:t>
            </a:r>
          </a:p>
        </p:txBody>
      </p:sp>
      <p:sp>
        <p:nvSpPr>
          <p:cNvPr id="146435" name="Shape 324"/>
          <p:cNvSpPr>
            <a:spLocks noGrp="1"/>
          </p:cNvSpPr>
          <p:nvPr>
            <p:ph idx="1"/>
          </p:nvPr>
        </p:nvSpPr>
        <p:spPr/>
        <p:txBody>
          <a:bodyPr lIns="91425" tIns="91425" rIns="91425" bIns="91425">
            <a:normAutofit lnSpcReduction="10000"/>
          </a:bodyPr>
          <a:lstStyle/>
          <a:p>
            <a:pPr marL="457200" indent="-406400" eaLnBrk="1" hangingPunct="1">
              <a:lnSpc>
                <a:spcPct val="90000"/>
              </a:lnSpc>
              <a:spcBef>
                <a:spcPct val="0"/>
              </a:spcBef>
            </a:pPr>
            <a:r>
              <a:rPr lang="en-US" sz="2800">
                <a:latin typeface="Calibri" charset="0"/>
              </a:rPr>
              <a:t>A feature to enhance performance</a:t>
            </a:r>
          </a:p>
          <a:p>
            <a:pPr marL="457200" indent="-406400" eaLnBrk="1" hangingPunct="1">
              <a:lnSpc>
                <a:spcPct val="90000"/>
              </a:lnSpc>
              <a:spcBef>
                <a:spcPct val="0"/>
              </a:spcBef>
            </a:pPr>
            <a:r>
              <a:rPr lang="en-US" sz="2800">
                <a:latin typeface="Calibri" charset="0"/>
              </a:rPr>
              <a:t>Conventional UNIX uses </a:t>
            </a:r>
            <a:r>
              <a:rPr lang="en-US" sz="2800" i="1">
                <a:latin typeface="Calibri" charset="0"/>
              </a:rPr>
              <a:t>buffer cache</a:t>
            </a:r>
            <a:r>
              <a:rPr lang="en-US" sz="2800">
                <a:latin typeface="Calibri" charset="0"/>
              </a:rPr>
              <a:t> to hold disk blocks</a:t>
            </a:r>
          </a:p>
          <a:p>
            <a:pPr marL="914400" lvl="1" indent="-381000" eaLnBrk="1" hangingPunct="1">
              <a:lnSpc>
                <a:spcPct val="90000"/>
              </a:lnSpc>
              <a:spcBef>
                <a:spcPct val="0"/>
              </a:spcBef>
            </a:pPr>
            <a:r>
              <a:rPr lang="en-US" sz="2400">
                <a:latin typeface="Calibri" charset="0"/>
              </a:rPr>
              <a:t>Two operations: </a:t>
            </a:r>
            <a:r>
              <a:rPr lang="en-US" sz="2400" i="1">
                <a:latin typeface="Calibri" charset="0"/>
              </a:rPr>
              <a:t>read-ahead</a:t>
            </a:r>
            <a:r>
              <a:rPr lang="en-US" sz="2400">
                <a:latin typeface="Calibri" charset="0"/>
              </a:rPr>
              <a:t> and </a:t>
            </a:r>
            <a:r>
              <a:rPr lang="en-US" sz="2400" i="1">
                <a:latin typeface="Calibri" charset="0"/>
              </a:rPr>
              <a:t>delayed-write</a:t>
            </a:r>
            <a:endParaRPr lang="en-US" sz="2400">
              <a:latin typeface="Calibri" charset="0"/>
            </a:endParaRPr>
          </a:p>
          <a:p>
            <a:pPr marL="457200" indent="-406400" eaLnBrk="1" hangingPunct="1">
              <a:lnSpc>
                <a:spcPct val="90000"/>
              </a:lnSpc>
              <a:spcBef>
                <a:spcPct val="0"/>
              </a:spcBef>
            </a:pPr>
            <a:r>
              <a:rPr lang="en-US" sz="2800">
                <a:latin typeface="Calibri" charset="0"/>
              </a:rPr>
              <a:t>NFS servers use the cache at the server machine</a:t>
            </a:r>
          </a:p>
          <a:p>
            <a:pPr marL="914400" lvl="1" indent="-381000" eaLnBrk="1" hangingPunct="1">
              <a:lnSpc>
                <a:spcPct val="90000"/>
              </a:lnSpc>
              <a:spcBef>
                <a:spcPct val="0"/>
              </a:spcBef>
            </a:pPr>
            <a:r>
              <a:rPr lang="en-US" sz="2400">
                <a:latin typeface="Calibri" charset="0"/>
              </a:rPr>
              <a:t>No consistency issues for reads, but for writes there are</a:t>
            </a:r>
          </a:p>
          <a:p>
            <a:pPr marL="457200" indent="-406400" eaLnBrk="1" hangingPunct="1">
              <a:lnSpc>
                <a:spcPct val="90000"/>
              </a:lnSpc>
              <a:spcBef>
                <a:spcPct val="0"/>
              </a:spcBef>
            </a:pPr>
            <a:r>
              <a:rPr lang="en-US" sz="2800">
                <a:latin typeface="Calibri" charset="0"/>
              </a:rPr>
              <a:t>Two options for writes (in NFS version 3)</a:t>
            </a:r>
          </a:p>
          <a:p>
            <a:pPr marL="914400" lvl="1" indent="-381000" eaLnBrk="1" hangingPunct="1">
              <a:lnSpc>
                <a:spcPct val="90000"/>
              </a:lnSpc>
              <a:spcBef>
                <a:spcPct val="0"/>
              </a:spcBef>
            </a:pPr>
            <a:r>
              <a:rPr lang="en-US" sz="2400" i="1">
                <a:latin typeface="Calibri" charset="0"/>
              </a:rPr>
              <a:t>Write-through</a:t>
            </a:r>
            <a:r>
              <a:rPr lang="en-US" sz="2400">
                <a:latin typeface="Calibri" charset="0"/>
              </a:rPr>
              <a:t>: write in memory and also to the disk and reply to the client</a:t>
            </a:r>
          </a:p>
          <a:p>
            <a:pPr marL="914400" lvl="1" indent="-381000" eaLnBrk="1" hangingPunct="1">
              <a:lnSpc>
                <a:spcPct val="90000"/>
              </a:lnSpc>
              <a:spcBef>
                <a:spcPct val="0"/>
              </a:spcBef>
            </a:pPr>
            <a:r>
              <a:rPr lang="en-US" sz="2400" i="1">
                <a:latin typeface="Calibri" charset="0"/>
              </a:rPr>
              <a:t>Write-commit</a:t>
            </a:r>
            <a:r>
              <a:rPr lang="en-US" sz="2400">
                <a:latin typeface="Calibri" charset="0"/>
              </a:rPr>
              <a:t>: Write in memory but to the disk only when a </a:t>
            </a:r>
            <a:r>
              <a:rPr lang="en-US" sz="2400" i="1">
                <a:latin typeface="Calibri" charset="0"/>
              </a:rPr>
              <a:t>commit</a:t>
            </a:r>
            <a:r>
              <a:rPr lang="en-US" sz="2400">
                <a:latin typeface="Calibri" charset="0"/>
              </a:rPr>
              <a:t> is requested (usually made when the file is closed) </a:t>
            </a:r>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33C4788D-4839-3145-8BEF-33C8962F9EE4}" type="slidenum">
              <a:rPr lang="en-US">
                <a:solidFill>
                  <a:srgbClr val="898989"/>
                </a:solidFill>
              </a:rPr>
              <a:pPr/>
              <a:t>114</a:t>
            </a:fld>
            <a:endParaRPr lang="en-US">
              <a:solidFill>
                <a:srgbClr val="898989"/>
              </a:solidFill>
            </a:endParaRPr>
          </a:p>
        </p:txBody>
      </p:sp>
    </p:spTree>
    <p:extLst>
      <p:ext uri="{BB962C8B-B14F-4D97-AF65-F5344CB8AC3E}">
        <p14:creationId xmlns:p14="http://schemas.microsoft.com/office/powerpoint/2010/main" val="11924321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
          <p:cNvGrpSpPr>
            <a:grpSpLocks/>
          </p:cNvGrpSpPr>
          <p:nvPr/>
        </p:nvGrpSpPr>
        <p:grpSpPr bwMode="auto">
          <a:xfrm>
            <a:off x="1355725" y="5943600"/>
            <a:ext cx="6035675" cy="793750"/>
            <a:chOff x="820738" y="5200650"/>
            <a:chExt cx="6035675" cy="793750"/>
          </a:xfrm>
        </p:grpSpPr>
        <p:pic>
          <p:nvPicPr>
            <p:cNvPr id="29702" name="Shape 33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913" y="5200650"/>
              <a:ext cx="41275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Shape 331"/>
            <p:cNvSpPr txBox="1">
              <a:spLocks noChangeArrowheads="1"/>
            </p:cNvSpPr>
            <p:nvPr/>
          </p:nvSpPr>
          <p:spPr bwMode="auto">
            <a:xfrm>
              <a:off x="820738" y="5251450"/>
              <a:ext cx="20034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lgn="r"/>
              <a:r>
                <a:rPr lang="en-US"/>
                <a:t>Validity condition:</a:t>
              </a:r>
            </a:p>
          </p:txBody>
        </p:sp>
        <p:sp>
          <p:nvSpPr>
            <p:cNvPr id="163848" name="Shape 335"/>
            <p:cNvSpPr>
              <a:spLocks noChangeArrowheads="1"/>
            </p:cNvSpPr>
            <p:nvPr/>
          </p:nvSpPr>
          <p:spPr bwMode="auto">
            <a:xfrm>
              <a:off x="2332038" y="5673725"/>
              <a:ext cx="723900" cy="274638"/>
            </a:xfrm>
            <a:prstGeom prst="wedgeRoundRectCallout">
              <a:avLst>
                <a:gd name="adj1" fmla="val 45176"/>
                <a:gd name="adj2" fmla="val -79810"/>
                <a:gd name="adj3" fmla="val 16667"/>
              </a:avLst>
            </a:prstGeom>
            <a:solidFill>
              <a:schemeClr val="accent6">
                <a:lumMod val="20000"/>
                <a:lumOff val="80000"/>
              </a:schemeClr>
            </a:solidFill>
            <a:ln w="9525">
              <a:solidFill>
                <a:schemeClr val="tx2"/>
              </a:solidFill>
              <a:round/>
              <a:headEnd type="none" w="sm" len="sm"/>
              <a:tailEnd type="none" w="sm" len="sm"/>
            </a:ln>
          </p:spPr>
          <p:txBody>
            <a:bodyPr lIns="91425" tIns="91425" rIns="91425" bIns="91425" anchor="ctr"/>
            <a:lstStyle/>
            <a:p>
              <a:pPr>
                <a:defRPr/>
              </a:pPr>
              <a:r>
                <a:rPr lang="en-US" altLang="en-US" sz="1200">
                  <a:latin typeface="Times New Roman" pitchFamily="18" charset="0"/>
                  <a:ea typeface="MS PGothic" pitchFamily="34" charset="-128"/>
                  <a:cs typeface="+mn-cs"/>
                </a:rPr>
                <a:t>Current time</a:t>
              </a:r>
            </a:p>
          </p:txBody>
        </p:sp>
        <p:sp>
          <p:nvSpPr>
            <p:cNvPr id="163849" name="Shape 336"/>
            <p:cNvSpPr>
              <a:spLocks noChangeArrowheads="1"/>
            </p:cNvSpPr>
            <p:nvPr/>
          </p:nvSpPr>
          <p:spPr bwMode="auto">
            <a:xfrm>
              <a:off x="3276601" y="5673725"/>
              <a:ext cx="909637" cy="320675"/>
            </a:xfrm>
            <a:prstGeom prst="wedgeRoundRectCallout">
              <a:avLst>
                <a:gd name="adj1" fmla="val -16125"/>
                <a:gd name="adj2" fmla="val -88324"/>
                <a:gd name="adj3" fmla="val 16667"/>
              </a:avLst>
            </a:prstGeom>
            <a:solidFill>
              <a:schemeClr val="accent6">
                <a:lumMod val="20000"/>
                <a:lumOff val="80000"/>
              </a:schemeClr>
            </a:solidFill>
            <a:ln w="9525">
              <a:solidFill>
                <a:schemeClr val="tx2"/>
              </a:solidFill>
              <a:round/>
              <a:headEnd type="none" w="sm" len="sm"/>
              <a:tailEnd type="none" w="sm" len="sm"/>
            </a:ln>
          </p:spPr>
          <p:txBody>
            <a:bodyPr lIns="91425" tIns="91425" rIns="91425" bIns="91425" anchor="ctr"/>
            <a:lstStyle/>
            <a:p>
              <a:pPr>
                <a:defRPr/>
              </a:pPr>
              <a:r>
                <a:rPr lang="en-US" altLang="en-US" sz="1200">
                  <a:latin typeface="Times New Roman" pitchFamily="18" charset="0"/>
                  <a:ea typeface="MS PGothic" pitchFamily="34" charset="-128"/>
                  <a:cs typeface="+mn-cs"/>
                </a:rPr>
                <a:t>Last validated</a:t>
              </a:r>
            </a:p>
          </p:txBody>
        </p:sp>
        <p:sp>
          <p:nvSpPr>
            <p:cNvPr id="163850" name="Shape 337"/>
            <p:cNvSpPr>
              <a:spLocks noChangeArrowheads="1"/>
            </p:cNvSpPr>
            <p:nvPr/>
          </p:nvSpPr>
          <p:spPr bwMode="auto">
            <a:xfrm>
              <a:off x="5540376" y="5673725"/>
              <a:ext cx="909637" cy="320675"/>
            </a:xfrm>
            <a:prstGeom prst="wedgeRoundRectCallout">
              <a:avLst>
                <a:gd name="adj1" fmla="val -16125"/>
                <a:gd name="adj2" fmla="val -88324"/>
                <a:gd name="adj3" fmla="val 16667"/>
              </a:avLst>
            </a:prstGeom>
            <a:solidFill>
              <a:schemeClr val="accent6">
                <a:lumMod val="20000"/>
                <a:lumOff val="80000"/>
              </a:schemeClr>
            </a:solidFill>
            <a:ln w="9525">
              <a:solidFill>
                <a:schemeClr val="tx2"/>
              </a:solidFill>
              <a:round/>
              <a:headEnd type="none" w="sm" len="sm"/>
              <a:tailEnd type="none" w="sm" len="sm"/>
            </a:ln>
          </p:spPr>
          <p:txBody>
            <a:bodyPr lIns="91425" tIns="91425" rIns="91425" bIns="91425" anchor="ctr"/>
            <a:lstStyle/>
            <a:p>
              <a:pPr>
                <a:defRPr/>
              </a:pPr>
              <a:r>
                <a:rPr lang="en-US" altLang="en-US" sz="1200">
                  <a:latin typeface="Times New Roman" pitchFamily="18" charset="0"/>
                  <a:ea typeface="MS PGothic" pitchFamily="34" charset="-128"/>
                  <a:cs typeface="+mn-cs"/>
                </a:rPr>
                <a:t>Last modified</a:t>
              </a:r>
            </a:p>
          </p:txBody>
        </p:sp>
      </p:grpSp>
      <p:sp>
        <p:nvSpPr>
          <p:cNvPr id="29699" name="Shape 332"/>
          <p:cNvSpPr>
            <a:spLocks noGrp="1"/>
          </p:cNvSpPr>
          <p:nvPr>
            <p:ph type="title"/>
          </p:nvPr>
        </p:nvSpPr>
        <p:spPr/>
        <p:txBody>
          <a:bodyPr lIns="91425" tIns="91425" rIns="91425" bIns="91425"/>
          <a:lstStyle/>
          <a:p>
            <a:pPr eaLnBrk="1" hangingPunct="1">
              <a:buClr>
                <a:srgbClr val="000000"/>
              </a:buClr>
            </a:pPr>
            <a:r>
              <a:rPr lang="en-US" sz="3800">
                <a:latin typeface="Calibri" charset="0"/>
              </a:rPr>
              <a:t>NFS Client Caching</a:t>
            </a:r>
            <a:endParaRPr lang="en-US">
              <a:latin typeface="Calibri" charset="0"/>
            </a:endParaRPr>
          </a:p>
        </p:txBody>
      </p:sp>
      <p:sp>
        <p:nvSpPr>
          <p:cNvPr id="29700" name="Shape 333"/>
          <p:cNvSpPr>
            <a:spLocks noGrp="1"/>
          </p:cNvSpPr>
          <p:nvPr>
            <p:ph idx="1"/>
          </p:nvPr>
        </p:nvSpPr>
        <p:spPr>
          <a:xfrm>
            <a:off x="228600" y="1600200"/>
            <a:ext cx="8458200" cy="4525963"/>
          </a:xfrm>
        </p:spPr>
        <p:txBody>
          <a:bodyPr lIns="91425" tIns="91425" rIns="91425" bIns="91425"/>
          <a:lstStyle/>
          <a:p>
            <a:pPr marL="457200" indent="-381000" eaLnBrk="1" hangingPunct="1">
              <a:spcBef>
                <a:spcPct val="0"/>
              </a:spcBef>
            </a:pPr>
            <a:r>
              <a:rPr lang="en-US" sz="2800">
                <a:latin typeface="Calibri" charset="0"/>
              </a:rPr>
              <a:t>NFS client module caches the results of </a:t>
            </a:r>
            <a:r>
              <a:rPr lang="en-US" sz="2800" i="1">
                <a:latin typeface="Calibri" charset="0"/>
              </a:rPr>
              <a:t>read</a:t>
            </a:r>
            <a:r>
              <a:rPr lang="en-US" sz="2800">
                <a:latin typeface="Calibri" charset="0"/>
              </a:rPr>
              <a:t>, </a:t>
            </a:r>
            <a:r>
              <a:rPr lang="en-US" sz="2800" i="1">
                <a:latin typeface="Calibri" charset="0"/>
              </a:rPr>
              <a:t>write</a:t>
            </a:r>
            <a:r>
              <a:rPr lang="en-US" sz="2800">
                <a:latin typeface="Calibri" charset="0"/>
              </a:rPr>
              <a:t>, </a:t>
            </a:r>
            <a:r>
              <a:rPr lang="en-US" sz="2800" i="1">
                <a:latin typeface="Calibri" charset="0"/>
              </a:rPr>
              <a:t>getattr</a:t>
            </a:r>
            <a:r>
              <a:rPr lang="en-US" sz="2800">
                <a:latin typeface="Calibri" charset="0"/>
              </a:rPr>
              <a:t>, </a:t>
            </a:r>
            <a:r>
              <a:rPr lang="en-US" sz="2800" i="1">
                <a:latin typeface="Calibri" charset="0"/>
              </a:rPr>
              <a:t>lookup </a:t>
            </a:r>
            <a:r>
              <a:rPr lang="en-US" sz="2800">
                <a:latin typeface="Calibri" charset="0"/>
              </a:rPr>
              <a:t>and </a:t>
            </a:r>
            <a:r>
              <a:rPr lang="en-US" sz="2800" i="1">
                <a:latin typeface="Calibri" charset="0"/>
              </a:rPr>
              <a:t>readdir</a:t>
            </a:r>
            <a:r>
              <a:rPr lang="en-US" sz="2800">
                <a:latin typeface="Calibri" charset="0"/>
              </a:rPr>
              <a:t> operations</a:t>
            </a:r>
          </a:p>
          <a:p>
            <a:pPr marL="457200" indent="-381000" eaLnBrk="1" hangingPunct="1">
              <a:spcBef>
                <a:spcPct val="0"/>
              </a:spcBef>
            </a:pPr>
            <a:r>
              <a:rPr lang="en-US" sz="2800">
                <a:latin typeface="Calibri" charset="0"/>
              </a:rPr>
              <a:t>Client caching may allow different versions of files to exist in different client nodes</a:t>
            </a:r>
          </a:p>
          <a:p>
            <a:pPr marL="914400" lvl="1" indent="-381000" eaLnBrk="1" hangingPunct="1">
              <a:spcBef>
                <a:spcPct val="0"/>
              </a:spcBef>
            </a:pPr>
            <a:r>
              <a:rPr lang="en-US" sz="2400">
                <a:latin typeface="Calibri" charset="0"/>
              </a:rPr>
              <a:t>Writes by a client do not update cached copies of other clients</a:t>
            </a:r>
          </a:p>
          <a:p>
            <a:pPr marL="914400" lvl="1" indent="-381000" eaLnBrk="1" hangingPunct="1">
              <a:spcBef>
                <a:spcPct val="0"/>
              </a:spcBef>
            </a:pPr>
            <a:r>
              <a:rPr lang="en-US" sz="2400">
                <a:latin typeface="Calibri" charset="0"/>
              </a:rPr>
              <a:t>Clients need to check with the server (and pull updated ones)</a:t>
            </a:r>
          </a:p>
          <a:p>
            <a:pPr marL="457200" indent="-381000" eaLnBrk="1" hangingPunct="1">
              <a:spcBef>
                <a:spcPct val="0"/>
              </a:spcBef>
            </a:pPr>
            <a:r>
              <a:rPr lang="en-US" sz="2800">
                <a:latin typeface="Calibri" charset="0"/>
              </a:rPr>
              <a:t>A timestamp-based validation is used</a:t>
            </a:r>
          </a:p>
          <a:p>
            <a:pPr marL="914400" lvl="1" indent="-381000" eaLnBrk="1" hangingPunct="1">
              <a:spcBef>
                <a:spcPct val="0"/>
              </a:spcBef>
            </a:pPr>
            <a:r>
              <a:rPr lang="en-US" sz="2400">
                <a:latin typeface="Calibri" charset="0"/>
              </a:rPr>
              <a:t>A cached block is valid if it wasn’t updated since cached</a:t>
            </a:r>
          </a:p>
          <a:p>
            <a:pPr marL="914400" lvl="1" indent="-381000" eaLnBrk="1" hangingPunct="1">
              <a:spcBef>
                <a:spcPct val="0"/>
              </a:spcBef>
            </a:pPr>
            <a:r>
              <a:rPr lang="en-US" sz="2200">
                <a:latin typeface="Calibri" charset="0"/>
              </a:rPr>
              <a:t>Only checks after a certain interval</a:t>
            </a:r>
            <a:r>
              <a:rPr lang="en-US" sz="2200" i="1">
                <a:latin typeface="Calibri" charset="0"/>
              </a:rPr>
              <a:t> (</a:t>
            </a:r>
            <a:r>
              <a:rPr lang="en-US" sz="2200">
                <a:latin typeface="Calibri" charset="0"/>
              </a:rPr>
              <a:t>called</a:t>
            </a:r>
            <a:r>
              <a:rPr lang="en-US" sz="2200" i="1">
                <a:latin typeface="Calibri" charset="0"/>
              </a:rPr>
              <a:t> freshness, t) </a:t>
            </a:r>
            <a:r>
              <a:rPr lang="en-US" sz="2200">
                <a:latin typeface="Calibri" charset="0"/>
              </a:rPr>
              <a:t>is elapsed</a:t>
            </a:r>
          </a:p>
        </p:txBody>
      </p:sp>
      <p:sp>
        <p:nvSpPr>
          <p:cNvPr id="29701"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D33574F5-F6F4-AC41-9D37-D0958D5D3D89}" type="slidenum">
              <a:rPr lang="en-US">
                <a:solidFill>
                  <a:srgbClr val="898989"/>
                </a:solidFill>
              </a:rPr>
              <a:pPr/>
              <a:t>115</a:t>
            </a:fld>
            <a:endParaRPr lang="en-US">
              <a:solidFill>
                <a:srgbClr val="898989"/>
              </a:solidFill>
            </a:endParaRPr>
          </a:p>
        </p:txBody>
      </p:sp>
    </p:spTree>
    <p:extLst>
      <p:ext uri="{BB962C8B-B14F-4D97-AF65-F5344CB8AC3E}">
        <p14:creationId xmlns:p14="http://schemas.microsoft.com/office/powerpoint/2010/main" val="8213960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342"/>
          <p:cNvSpPr>
            <a:spLocks noGrp="1"/>
          </p:cNvSpPr>
          <p:nvPr>
            <p:ph type="title"/>
          </p:nvPr>
        </p:nvSpPr>
        <p:spPr/>
        <p:txBody>
          <a:bodyPr lIns="91425" tIns="91425" rIns="91425" bIns="91425"/>
          <a:lstStyle/>
          <a:p>
            <a:pPr eaLnBrk="1" hangingPunct="1"/>
            <a:r>
              <a:rPr lang="en-US">
                <a:latin typeface="Calibri" charset="0"/>
              </a:rPr>
              <a:t>NFS Summary</a:t>
            </a:r>
          </a:p>
        </p:txBody>
      </p:sp>
      <p:sp>
        <p:nvSpPr>
          <p:cNvPr id="30723" name="Shape 343"/>
          <p:cNvSpPr>
            <a:spLocks noGrp="1"/>
          </p:cNvSpPr>
          <p:nvPr>
            <p:ph idx="1"/>
          </p:nvPr>
        </p:nvSpPr>
        <p:spPr/>
        <p:txBody>
          <a:bodyPr lIns="91425" tIns="91425" rIns="91425" bIns="91425"/>
          <a:lstStyle/>
          <a:p>
            <a:pPr marL="457200" indent="-381000" eaLnBrk="1" hangingPunct="1">
              <a:spcBef>
                <a:spcPts val="638"/>
              </a:spcBef>
            </a:pPr>
            <a:r>
              <a:rPr lang="en-US" sz="2400">
                <a:latin typeface="Calibri" charset="0"/>
              </a:rPr>
              <a:t>Transparency</a:t>
            </a:r>
          </a:p>
          <a:p>
            <a:pPr marL="914400" lvl="1" indent="-355600" eaLnBrk="1" hangingPunct="1">
              <a:spcBef>
                <a:spcPct val="0"/>
              </a:spcBef>
            </a:pPr>
            <a:r>
              <a:rPr lang="en-US" sz="2000">
                <a:latin typeface="Calibri" charset="0"/>
              </a:rPr>
              <a:t>Access, location, mobility, scalability </a:t>
            </a:r>
          </a:p>
          <a:p>
            <a:pPr marL="457200" indent="-381000" eaLnBrk="1" hangingPunct="1">
              <a:spcBef>
                <a:spcPct val="0"/>
              </a:spcBef>
            </a:pPr>
            <a:r>
              <a:rPr lang="en-US" sz="2400">
                <a:latin typeface="Calibri" charset="0"/>
              </a:rPr>
              <a:t>Replication</a:t>
            </a:r>
          </a:p>
          <a:p>
            <a:pPr marL="914400" lvl="1" indent="-355600" eaLnBrk="1" hangingPunct="1">
              <a:spcBef>
                <a:spcPct val="0"/>
              </a:spcBef>
            </a:pPr>
            <a:r>
              <a:rPr lang="en-US" sz="2000">
                <a:latin typeface="Calibri" charset="0"/>
              </a:rPr>
              <a:t>Read-only file stores can be replicated on several NFS servers, but NFS does not support file replication with updates</a:t>
            </a:r>
          </a:p>
          <a:p>
            <a:pPr marL="914400" lvl="1" indent="-355600" eaLnBrk="1" hangingPunct="1">
              <a:spcBef>
                <a:spcPct val="0"/>
              </a:spcBef>
            </a:pPr>
            <a:r>
              <a:rPr lang="en-US" sz="2000">
                <a:latin typeface="Calibri" charset="0"/>
              </a:rPr>
              <a:t>Separate service, Network Information System (NIS), for key-value database</a:t>
            </a:r>
          </a:p>
          <a:p>
            <a:pPr marL="457200" indent="-381000" eaLnBrk="1" hangingPunct="1">
              <a:spcBef>
                <a:spcPct val="0"/>
              </a:spcBef>
            </a:pPr>
            <a:r>
              <a:rPr lang="en-US" sz="2400">
                <a:latin typeface="Calibri" charset="0"/>
              </a:rPr>
              <a:t>Hardware and operating system heterogeneity</a:t>
            </a:r>
          </a:p>
          <a:p>
            <a:pPr marL="457200" indent="-381000" eaLnBrk="1" hangingPunct="1">
              <a:spcBef>
                <a:spcPct val="0"/>
              </a:spcBef>
            </a:pPr>
            <a:r>
              <a:rPr lang="en-US" sz="2400">
                <a:latin typeface="Calibri" charset="0"/>
              </a:rPr>
              <a:t>Fault -tolerance</a:t>
            </a:r>
          </a:p>
          <a:p>
            <a:pPr marL="914400" lvl="1" indent="-355600" eaLnBrk="1" hangingPunct="1">
              <a:spcBef>
                <a:spcPct val="0"/>
              </a:spcBef>
            </a:pPr>
            <a:r>
              <a:rPr lang="en-US" sz="2000">
                <a:latin typeface="Calibri" charset="0"/>
              </a:rPr>
              <a:t>Server failures may suspend clients (except for soft-mounting)</a:t>
            </a:r>
          </a:p>
          <a:p>
            <a:pPr marL="914400" lvl="1" indent="-355600" eaLnBrk="1" hangingPunct="1">
              <a:spcBef>
                <a:spcPct val="0"/>
              </a:spcBef>
            </a:pPr>
            <a:r>
              <a:rPr lang="en-US" sz="2000">
                <a:latin typeface="Calibri" charset="0"/>
              </a:rPr>
              <a:t>NFS access protocol is stateless and idempotent (no state, easy recovery)</a:t>
            </a:r>
          </a:p>
          <a:p>
            <a:pPr marL="457200" indent="-381000" eaLnBrk="1" hangingPunct="1">
              <a:spcBef>
                <a:spcPct val="0"/>
              </a:spcBef>
            </a:pPr>
            <a:r>
              <a:rPr lang="en-US" sz="2400">
                <a:latin typeface="Calibri" charset="0"/>
              </a:rPr>
              <a:t>Consistency (</a:t>
            </a:r>
            <a:r>
              <a:rPr lang="en-US" sz="2000">
                <a:latin typeface="Calibri" charset="0"/>
              </a:rPr>
              <a:t>approximate one-copy semantic, not fully</a:t>
            </a:r>
            <a:r>
              <a:rPr lang="en-US" sz="2400">
                <a:latin typeface="Calibri" charset="0"/>
              </a:rPr>
              <a:t>)</a:t>
            </a:r>
          </a:p>
        </p:txBody>
      </p:sp>
      <p:sp>
        <p:nvSpPr>
          <p:cNvPr id="307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DBABFAAF-501B-A240-A723-7EFBEF18010C}" type="slidenum">
              <a:rPr lang="en-US">
                <a:solidFill>
                  <a:srgbClr val="898989"/>
                </a:solidFill>
              </a:rPr>
              <a:pPr/>
              <a:t>116</a:t>
            </a:fld>
            <a:endParaRPr lang="en-US">
              <a:solidFill>
                <a:srgbClr val="898989"/>
              </a:solidFill>
            </a:endParaRPr>
          </a:p>
        </p:txBody>
      </p:sp>
    </p:spTree>
    <p:extLst>
      <p:ext uri="{BB962C8B-B14F-4D97-AF65-F5344CB8AC3E}">
        <p14:creationId xmlns:p14="http://schemas.microsoft.com/office/powerpoint/2010/main" val="41286473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txBox="1">
            <a:spLocks noGrp="1"/>
          </p:cNvSpPr>
          <p:nvPr>
            <p:ph type="title"/>
          </p:nvPr>
        </p:nvSpPr>
        <p:spPr>
          <a:xfrm>
            <a:off x="722313" y="4162425"/>
            <a:ext cx="7772400" cy="1020763"/>
          </a:xfrm>
        </p:spPr>
        <p:txBody>
          <a:bodyPr spcFirstLastPara="1" lIns="91425" tIns="91425" rIns="91425" bIns="91425" rtlCol="0">
            <a:noAutofit/>
          </a:bodyPr>
          <a:lstStyle/>
          <a:p>
            <a:pPr eaLnBrk="1" fontAlgn="auto" hangingPunct="1">
              <a:spcBef>
                <a:spcPts val="0"/>
              </a:spcBef>
              <a:spcAft>
                <a:spcPts val="0"/>
              </a:spcAft>
              <a:defRPr/>
            </a:pPr>
            <a:r>
              <a:rPr lang="en">
                <a:ea typeface="+mj-ea"/>
              </a:rPr>
              <a:t>Andrew File System (AFS)</a:t>
            </a:r>
            <a:endParaRPr>
              <a:ea typeface="+mj-ea"/>
            </a:endParaRPr>
          </a:p>
        </p:txBody>
      </p:sp>
      <p:sp>
        <p:nvSpPr>
          <p:cNvPr id="152579" name="Shape 350"/>
          <p:cNvSpPr>
            <a:spLocks noGrp="1"/>
          </p:cNvSpPr>
          <p:nvPr>
            <p:ph type="body" idx="1"/>
          </p:nvPr>
        </p:nvSpPr>
        <p:spPr>
          <a:xfrm>
            <a:off x="722313" y="3036888"/>
            <a:ext cx="7772400" cy="1125537"/>
          </a:xfrm>
        </p:spPr>
        <p:txBody>
          <a:bodyPr lIns="91425" tIns="91425" rIns="91425" bIns="91425" rtlCol="0">
            <a:normAutofit/>
          </a:bodyPr>
          <a:lstStyle/>
          <a:p>
            <a:pPr eaLnBrk="1" fontAlgn="auto" hangingPunct="1">
              <a:spcBef>
                <a:spcPts val="400"/>
              </a:spcBef>
              <a:spcAft>
                <a:spcPts val="0"/>
              </a:spcAft>
              <a:buFont typeface="Arial" pitchFamily="34" charset="0"/>
              <a:buNone/>
              <a:defRPr/>
            </a:pPr>
            <a:endParaRPr lang="en-US" altLang="en-US" smtClean="0">
              <a:ea typeface="+mn-ea"/>
            </a:endParaRPr>
          </a:p>
        </p:txBody>
      </p:sp>
      <p:sp>
        <p:nvSpPr>
          <p:cNvPr id="317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FD19C3E1-E14A-E84A-A891-3FCFD4824F49}" type="slidenum">
              <a:rPr lang="en-US">
                <a:solidFill>
                  <a:srgbClr val="898989"/>
                </a:solidFill>
              </a:rPr>
              <a:pPr/>
              <a:t>117</a:t>
            </a:fld>
            <a:endParaRPr lang="en-US">
              <a:solidFill>
                <a:srgbClr val="898989"/>
              </a:solidFill>
            </a:endParaRPr>
          </a:p>
        </p:txBody>
      </p:sp>
    </p:spTree>
    <p:extLst>
      <p:ext uri="{BB962C8B-B14F-4D97-AF65-F5344CB8AC3E}">
        <p14:creationId xmlns:p14="http://schemas.microsoft.com/office/powerpoint/2010/main" val="35462672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356"/>
          <p:cNvSpPr>
            <a:spLocks noGrp="1"/>
          </p:cNvSpPr>
          <p:nvPr>
            <p:ph type="title"/>
          </p:nvPr>
        </p:nvSpPr>
        <p:spPr/>
        <p:txBody>
          <a:bodyPr lIns="91425" tIns="91425" rIns="91425" bIns="91425"/>
          <a:lstStyle/>
          <a:p>
            <a:pPr eaLnBrk="1" hangingPunct="1"/>
            <a:r>
              <a:rPr lang="en-US">
                <a:latin typeface="Calibri" charset="0"/>
              </a:rPr>
              <a:t>Andrew File System (AFS)</a:t>
            </a:r>
          </a:p>
        </p:txBody>
      </p:sp>
      <p:sp>
        <p:nvSpPr>
          <p:cNvPr id="357" name="Shape 357"/>
          <p:cNvSpPr txBox="1">
            <a:spLocks noGrp="1"/>
          </p:cNvSpPr>
          <p:nvPr>
            <p:ph idx="1"/>
          </p:nvPr>
        </p:nvSpPr>
        <p:spPr/>
        <p:txBody>
          <a:bodyPr lIns="91425" tIns="91425" rIns="91425" bIns="91425">
            <a:noAutofit/>
          </a:bodyPr>
          <a:lstStyle/>
          <a:p>
            <a:pPr marL="457200" indent="-406400" eaLnBrk="1" hangingPunct="1">
              <a:spcBef>
                <a:spcPct val="0"/>
              </a:spcBef>
            </a:pPr>
            <a:r>
              <a:rPr lang="en-US">
                <a:latin typeface="Calibri" charset="0"/>
              </a:rPr>
              <a:t>A distributed file system developed at CMU</a:t>
            </a:r>
          </a:p>
          <a:p>
            <a:pPr marL="914400" lvl="1" indent="-381000" eaLnBrk="1" hangingPunct="1">
              <a:spcBef>
                <a:spcPct val="0"/>
              </a:spcBef>
            </a:pPr>
            <a:r>
              <a:rPr lang="en-US">
                <a:latin typeface="Calibri" charset="0"/>
              </a:rPr>
              <a:t>Clients use normal UNIX file primitives</a:t>
            </a:r>
          </a:p>
          <a:p>
            <a:pPr marL="457200" indent="-406400" eaLnBrk="1" hangingPunct="1">
              <a:spcBef>
                <a:spcPct val="0"/>
              </a:spcBef>
            </a:pPr>
            <a:r>
              <a:rPr lang="en-US">
                <a:latin typeface="Calibri" charset="0"/>
              </a:rPr>
              <a:t>Two issues differ from NFS</a:t>
            </a:r>
          </a:p>
          <a:p>
            <a:pPr marL="914400" lvl="1" indent="-381000" eaLnBrk="1" hangingPunct="1">
              <a:spcBef>
                <a:spcPct val="0"/>
              </a:spcBef>
            </a:pPr>
            <a:r>
              <a:rPr lang="en-US" sz="2000" b="1">
                <a:latin typeface="Calibri" charset="0"/>
              </a:rPr>
              <a:t>Whole-file serving</a:t>
            </a:r>
            <a:r>
              <a:rPr lang="en-US" sz="2000">
                <a:latin typeface="Calibri" charset="0"/>
              </a:rPr>
              <a:t>: The entire contents of directories and files are transmitted to client computers by AFS servers </a:t>
            </a:r>
          </a:p>
          <a:p>
            <a:pPr marL="914400" lvl="1" indent="-381000" eaLnBrk="1" hangingPunct="1">
              <a:spcBef>
                <a:spcPct val="0"/>
              </a:spcBef>
            </a:pPr>
            <a:r>
              <a:rPr lang="en-US" sz="2000" b="1">
                <a:latin typeface="Calibri" charset="0"/>
              </a:rPr>
              <a:t>Whole-file caching</a:t>
            </a:r>
            <a:r>
              <a:rPr lang="en-US" sz="2000">
                <a:latin typeface="Calibri" charset="0"/>
              </a:rPr>
              <a:t>: Once a copy of a file or a chunk has been transferred to a client computer it is stored in a cache on the local disk.</a:t>
            </a:r>
          </a:p>
          <a:p>
            <a:pPr marL="1371600" lvl="2" indent="-355600" eaLnBrk="1" hangingPunct="1">
              <a:spcBef>
                <a:spcPct val="0"/>
              </a:spcBef>
            </a:pPr>
            <a:r>
              <a:rPr lang="en-US" sz="2000">
                <a:latin typeface="Calibri" charset="0"/>
              </a:rPr>
              <a:t>The cache contains several hundred of the files most recently used on that computer</a:t>
            </a:r>
          </a:p>
          <a:p>
            <a:pPr marL="1371600" lvl="2" indent="-355600" eaLnBrk="1" hangingPunct="1">
              <a:spcBef>
                <a:spcPct val="0"/>
              </a:spcBef>
            </a:pPr>
            <a:r>
              <a:rPr lang="en-US" sz="2000">
                <a:latin typeface="Calibri" charset="0"/>
              </a:rPr>
              <a:t>The cache is permanent, surviving reboots of the client computer </a:t>
            </a:r>
          </a:p>
          <a:p>
            <a:pPr marL="1371600" lvl="2" indent="-355600" eaLnBrk="1" hangingPunct="1">
              <a:spcBef>
                <a:spcPct val="0"/>
              </a:spcBef>
            </a:pPr>
            <a:r>
              <a:rPr lang="en-US" sz="2000">
                <a:latin typeface="Calibri" charset="0"/>
              </a:rPr>
              <a:t>Local copies of files are used to satisfy clients’ open requests in preference to remote copies whenever possible</a:t>
            </a:r>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C9CD07EB-193A-8B42-9916-4FF3206BF07E}" type="slidenum">
              <a:rPr lang="en-US">
                <a:solidFill>
                  <a:srgbClr val="898989"/>
                </a:solidFill>
              </a:rPr>
              <a:pPr/>
              <a:t>118</a:t>
            </a:fld>
            <a:endParaRPr lang="en-US">
              <a:solidFill>
                <a:srgbClr val="898989"/>
              </a:solidFill>
            </a:endParaRPr>
          </a:p>
        </p:txBody>
      </p:sp>
    </p:spTree>
    <p:extLst>
      <p:ext uri="{BB962C8B-B14F-4D97-AF65-F5344CB8AC3E}">
        <p14:creationId xmlns:p14="http://schemas.microsoft.com/office/powerpoint/2010/main" val="40575034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363"/>
          <p:cNvSpPr>
            <a:spLocks noGrp="1"/>
          </p:cNvSpPr>
          <p:nvPr>
            <p:ph type="title"/>
          </p:nvPr>
        </p:nvSpPr>
        <p:spPr/>
        <p:txBody>
          <a:bodyPr lIns="91425" tIns="91425" rIns="91425" bIns="91425"/>
          <a:lstStyle/>
          <a:p>
            <a:pPr eaLnBrk="1" hangingPunct="1"/>
            <a:r>
              <a:rPr lang="en-US">
                <a:latin typeface="Calibri" charset="0"/>
              </a:rPr>
              <a:t>Andrew File System (AFS)</a:t>
            </a:r>
          </a:p>
        </p:txBody>
      </p:sp>
      <p:sp>
        <p:nvSpPr>
          <p:cNvPr id="156675" name="Shape 364"/>
          <p:cNvSpPr>
            <a:spLocks noGrp="1"/>
          </p:cNvSpPr>
          <p:nvPr>
            <p:ph idx="1"/>
          </p:nvPr>
        </p:nvSpPr>
        <p:spPr/>
        <p:txBody>
          <a:bodyPr lIns="91425" tIns="91425" rIns="91425" bIns="91425">
            <a:normAutofit lnSpcReduction="10000"/>
          </a:bodyPr>
          <a:lstStyle/>
          <a:p>
            <a:pPr marL="457200" indent="-406400" eaLnBrk="1" hangingPunct="1">
              <a:lnSpc>
                <a:spcPct val="90000"/>
              </a:lnSpc>
              <a:spcBef>
                <a:spcPct val="0"/>
              </a:spcBef>
            </a:pPr>
            <a:r>
              <a:rPr lang="en-US" sz="3000">
                <a:latin typeface="Calibri" charset="0"/>
              </a:rPr>
              <a:t>Supports information sharing on a large scale</a:t>
            </a:r>
          </a:p>
          <a:p>
            <a:pPr marL="457200" indent="-406400" eaLnBrk="1" hangingPunct="1">
              <a:lnSpc>
                <a:spcPct val="90000"/>
              </a:lnSpc>
              <a:spcBef>
                <a:spcPct val="0"/>
              </a:spcBef>
            </a:pPr>
            <a:r>
              <a:rPr lang="en-US" sz="3000">
                <a:latin typeface="Calibri" charset="0"/>
              </a:rPr>
              <a:t>Uses a session semantics</a:t>
            </a:r>
          </a:p>
          <a:p>
            <a:pPr marL="914400" lvl="1" indent="-381000" eaLnBrk="1" hangingPunct="1">
              <a:lnSpc>
                <a:spcPct val="90000"/>
              </a:lnSpc>
              <a:spcBef>
                <a:spcPct val="0"/>
              </a:spcBef>
            </a:pPr>
            <a:r>
              <a:rPr lang="en-US" sz="2600">
                <a:latin typeface="Calibri" charset="0"/>
              </a:rPr>
              <a:t>Entire file is copied to the local machine (Venus) from the server (Vice) when open.  If file is changed, it is copied to server when closed.</a:t>
            </a:r>
          </a:p>
          <a:p>
            <a:pPr marL="1371600" lvl="2" indent="-355600" eaLnBrk="1" hangingPunct="1">
              <a:lnSpc>
                <a:spcPct val="90000"/>
              </a:lnSpc>
              <a:spcBef>
                <a:spcPct val="0"/>
              </a:spcBef>
            </a:pPr>
            <a:r>
              <a:rPr lang="en-US" sz="2200">
                <a:latin typeface="Calibri" charset="0"/>
              </a:rPr>
              <a:t>Works because in practice, most files are changed by one user</a:t>
            </a:r>
          </a:p>
          <a:p>
            <a:pPr marL="457200" indent="-406400" eaLnBrk="1" hangingPunct="1">
              <a:lnSpc>
                <a:spcPct val="90000"/>
              </a:lnSpc>
              <a:spcBef>
                <a:spcPct val="0"/>
              </a:spcBef>
            </a:pPr>
            <a:r>
              <a:rPr lang="en-US" sz="3000">
                <a:latin typeface="Calibri" charset="0"/>
              </a:rPr>
              <a:t>File validation</a:t>
            </a:r>
          </a:p>
          <a:p>
            <a:pPr marL="914400" lvl="1" indent="-381000" eaLnBrk="1" hangingPunct="1">
              <a:lnSpc>
                <a:spcPct val="90000"/>
              </a:lnSpc>
              <a:spcBef>
                <a:spcPct val="0"/>
              </a:spcBef>
            </a:pPr>
            <a:r>
              <a:rPr lang="en-US" sz="2600">
                <a:latin typeface="Calibri" charset="0"/>
              </a:rPr>
              <a:t>On open: Venus accesses Vice to see if its copy of the file is still valid. Causes a substantial delay even if the copy is valid.</a:t>
            </a:r>
          </a:p>
          <a:p>
            <a:pPr marL="914400" lvl="1" indent="-381000" eaLnBrk="1" hangingPunct="1">
              <a:lnSpc>
                <a:spcPct val="90000"/>
              </a:lnSpc>
              <a:spcBef>
                <a:spcPct val="0"/>
              </a:spcBef>
            </a:pPr>
            <a:r>
              <a:rPr lang="en-US" sz="2600">
                <a:latin typeface="Calibri" charset="0"/>
              </a:rPr>
              <a:t>Vice is stateless</a:t>
            </a:r>
          </a:p>
        </p:txBody>
      </p:sp>
      <p:sp>
        <p:nvSpPr>
          <p:cNvPr id="337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CC7FB469-BEF1-EE46-BB9B-AF3AE3772CF5}" type="slidenum">
              <a:rPr lang="en-US">
                <a:solidFill>
                  <a:srgbClr val="898989"/>
                </a:solidFill>
              </a:rPr>
              <a:pPr/>
              <a:t>119</a:t>
            </a:fld>
            <a:endParaRPr lang="en-US">
              <a:solidFill>
                <a:srgbClr val="898989"/>
              </a:solidFill>
            </a:endParaRPr>
          </a:p>
        </p:txBody>
      </p:sp>
    </p:spTree>
    <p:extLst>
      <p:ext uri="{BB962C8B-B14F-4D97-AF65-F5344CB8AC3E}">
        <p14:creationId xmlns:p14="http://schemas.microsoft.com/office/powerpoint/2010/main" val="2083500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Implementing RPC Mechanism</a:t>
            </a:r>
            <a:endParaRPr/>
          </a:p>
        </p:txBody>
      </p:sp>
      <p:sp>
        <p:nvSpPr>
          <p:cNvPr id="238" name="Google Shape;238;p27"/>
          <p:cNvSpPr txBox="1">
            <a:spLocks noGrp="1"/>
          </p:cNvSpPr>
          <p:nvPr>
            <p:ph type="body" idx="1"/>
          </p:nvPr>
        </p:nvSpPr>
        <p:spPr>
          <a:xfrm>
            <a:off x="1066800" y="2017712"/>
            <a:ext cx="7888287" cy="43068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Uses the concept of stubs; A perfectly normal LPC abstraction by concealing from programs the interface to the underlying RPC</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Involves the following elements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The client</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The client stub</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The RPC runtime</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The server stub</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The server</a:t>
            </a:r>
            <a:endParaRPr/>
          </a:p>
          <a:p>
            <a:pPr marL="742950" lvl="1" indent="-285750" algn="l" rtl="0">
              <a:lnSpc>
                <a:spcPct val="100000"/>
              </a:lnSpc>
              <a:spcBef>
                <a:spcPts val="400"/>
              </a:spcBef>
              <a:spcAft>
                <a:spcPts val="0"/>
              </a:spcAft>
              <a:buSzPts val="2000"/>
              <a:buNone/>
            </a:pPr>
            <a:endParaRPr sz="2000" b="0" i="0" u="none">
              <a:solidFill>
                <a:schemeClr val="dk1"/>
              </a:solidFill>
              <a:latin typeface="Tahoma"/>
              <a:ea typeface="Tahoma"/>
              <a:cs typeface="Tahoma"/>
              <a:sym typeface="Tahoma"/>
            </a:endParaRPr>
          </a:p>
          <a:p>
            <a:pPr marL="342900" lvl="0" indent="-215900" algn="l" rtl="0">
              <a:spcBef>
                <a:spcPts val="400"/>
              </a:spcBef>
              <a:spcAft>
                <a:spcPts val="0"/>
              </a:spcAft>
              <a:buSzPts val="2000"/>
              <a:buNone/>
            </a:pPr>
            <a:endParaRPr sz="2000" b="0" i="0" u="none">
              <a:solidFill>
                <a:schemeClr val="dk1"/>
              </a:solidFill>
              <a:latin typeface="Tahoma"/>
              <a:ea typeface="Tahoma"/>
              <a:cs typeface="Tahoma"/>
              <a:sym typeface="Tahoma"/>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377"/>
          <p:cNvSpPr>
            <a:spLocks noGrp="1"/>
          </p:cNvSpPr>
          <p:nvPr>
            <p:ph type="title"/>
          </p:nvPr>
        </p:nvSpPr>
        <p:spPr/>
        <p:txBody>
          <a:bodyPr lIns="91425" tIns="91425" rIns="91425" bIns="91425"/>
          <a:lstStyle/>
          <a:p>
            <a:pPr eaLnBrk="1" hangingPunct="1"/>
            <a:r>
              <a:rPr lang="en-US">
                <a:latin typeface="Calibri" charset="0"/>
              </a:rPr>
              <a:t>AFS Architecture</a:t>
            </a:r>
          </a:p>
        </p:txBody>
      </p:sp>
      <p:pic>
        <p:nvPicPr>
          <p:cNvPr id="34819" name="Shape 37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2084388"/>
            <a:ext cx="5737225"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Shape 37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513" y="2673350"/>
            <a:ext cx="3149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Shape 153"/>
          <p:cNvSpPr txBox="1">
            <a:spLocks noChangeArrowheads="1"/>
          </p:cNvSpPr>
          <p:nvPr/>
        </p:nvSpPr>
        <p:spPr bwMode="auto">
          <a:xfrm>
            <a:off x="2362200" y="6400800"/>
            <a:ext cx="6824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lgn="r"/>
            <a:r>
              <a:rPr lang="en-US" sz="1400" i="1">
                <a:solidFill>
                  <a:srgbClr val="666666"/>
                </a:solidFill>
              </a:rPr>
              <a:t>Distributed Systems Concepts and Design (Coulouris, Dollimore)</a:t>
            </a:r>
          </a:p>
        </p:txBody>
      </p:sp>
      <p:sp>
        <p:nvSpPr>
          <p:cNvPr id="348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D90AAD25-E931-C849-8B43-EDF6970E15FC}" type="slidenum">
              <a:rPr lang="en-US">
                <a:solidFill>
                  <a:srgbClr val="898989"/>
                </a:solidFill>
              </a:rPr>
              <a:pPr/>
              <a:t>120</a:t>
            </a:fld>
            <a:endParaRPr lang="en-US">
              <a:solidFill>
                <a:srgbClr val="898989"/>
              </a:solidFill>
            </a:endParaRPr>
          </a:p>
        </p:txBody>
      </p:sp>
    </p:spTree>
    <p:extLst>
      <p:ext uri="{BB962C8B-B14F-4D97-AF65-F5344CB8AC3E}">
        <p14:creationId xmlns:p14="http://schemas.microsoft.com/office/powerpoint/2010/main" val="539657472"/>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370"/>
          <p:cNvSpPr>
            <a:spLocks noGrp="1"/>
          </p:cNvSpPr>
          <p:nvPr>
            <p:ph type="title"/>
          </p:nvPr>
        </p:nvSpPr>
        <p:spPr/>
        <p:txBody>
          <a:bodyPr lIns="91425" tIns="91425" rIns="91425" bIns="91425"/>
          <a:lstStyle/>
          <a:p>
            <a:pPr eaLnBrk="1" hangingPunct="1"/>
            <a:r>
              <a:rPr lang="en-US">
                <a:latin typeface="Calibri" charset="0"/>
              </a:rPr>
              <a:t>AFS Working Scenario</a:t>
            </a:r>
          </a:p>
        </p:txBody>
      </p:sp>
      <p:sp>
        <p:nvSpPr>
          <p:cNvPr id="35843" name="Shape 371"/>
          <p:cNvSpPr>
            <a:spLocks noGrp="1"/>
          </p:cNvSpPr>
          <p:nvPr>
            <p:ph idx="1"/>
          </p:nvPr>
        </p:nvSpPr>
        <p:spPr/>
        <p:txBody>
          <a:bodyPr lIns="91425" tIns="91425" rIns="91425" bIns="91425"/>
          <a:lstStyle/>
          <a:p>
            <a:pPr marL="558800" indent="-457200" eaLnBrk="1" hangingPunct="1">
              <a:spcBef>
                <a:spcPct val="0"/>
              </a:spcBef>
              <a:buFont typeface="Calibri" charset="0"/>
              <a:buAutoNum type="arabicPeriod"/>
            </a:pPr>
            <a:r>
              <a:rPr lang="en-US" sz="2000">
                <a:latin typeface="Calibri" charset="0"/>
              </a:rPr>
              <a:t>When a user process in a client computer </a:t>
            </a:r>
            <a:r>
              <a:rPr lang="en-US" sz="2000" b="1">
                <a:latin typeface="Calibri" charset="0"/>
              </a:rPr>
              <a:t>issues an open system call</a:t>
            </a:r>
            <a:r>
              <a:rPr lang="en-US" sz="2000">
                <a:latin typeface="Calibri" charset="0"/>
              </a:rPr>
              <a:t> for a file in the shared file space and there is not a current copy in the local cache, the server holding the file is located and is </a:t>
            </a:r>
            <a:r>
              <a:rPr lang="en-US" sz="2000" b="1">
                <a:latin typeface="Calibri" charset="0"/>
              </a:rPr>
              <a:t>sent a request for a copy </a:t>
            </a:r>
            <a:r>
              <a:rPr lang="en-US" sz="2000">
                <a:latin typeface="Calibri" charset="0"/>
              </a:rPr>
              <a:t>of the file </a:t>
            </a:r>
          </a:p>
          <a:p>
            <a:pPr marL="558800" indent="-457200" eaLnBrk="1" hangingPunct="1">
              <a:spcBef>
                <a:spcPct val="0"/>
              </a:spcBef>
              <a:buFont typeface="Calibri" charset="0"/>
              <a:buAutoNum type="arabicPeriod"/>
            </a:pPr>
            <a:r>
              <a:rPr lang="en-US" sz="2000">
                <a:latin typeface="Calibri" charset="0"/>
              </a:rPr>
              <a:t>The </a:t>
            </a:r>
            <a:r>
              <a:rPr lang="en-US" sz="2000" b="1">
                <a:latin typeface="Calibri" charset="0"/>
              </a:rPr>
              <a:t>copy is stored</a:t>
            </a:r>
            <a:r>
              <a:rPr lang="en-US" sz="2000">
                <a:latin typeface="Calibri" charset="0"/>
              </a:rPr>
              <a:t> in the local UNIX file system in the client computer. The copy is then opened and the resulting UNIX file descriptor is returned to the client </a:t>
            </a:r>
          </a:p>
          <a:p>
            <a:pPr marL="558800" indent="-457200" eaLnBrk="1" hangingPunct="1">
              <a:spcBef>
                <a:spcPct val="0"/>
              </a:spcBef>
              <a:buFont typeface="Calibri" charset="0"/>
              <a:buAutoNum type="arabicPeriod"/>
            </a:pPr>
            <a:r>
              <a:rPr lang="en-US" sz="2000">
                <a:latin typeface="Calibri" charset="0"/>
              </a:rPr>
              <a:t>Subsequent </a:t>
            </a:r>
            <a:r>
              <a:rPr lang="en-US" sz="2000" i="1">
                <a:latin typeface="Calibri" charset="0"/>
              </a:rPr>
              <a:t>read</a:t>
            </a:r>
            <a:r>
              <a:rPr lang="en-US" sz="2000">
                <a:latin typeface="Calibri" charset="0"/>
              </a:rPr>
              <a:t>, </a:t>
            </a:r>
            <a:r>
              <a:rPr lang="en-US" sz="2000" i="1">
                <a:latin typeface="Calibri" charset="0"/>
              </a:rPr>
              <a:t>write </a:t>
            </a:r>
            <a:r>
              <a:rPr lang="en-US" sz="2000">
                <a:latin typeface="Calibri" charset="0"/>
              </a:rPr>
              <a:t>and other operations on the file by processes in the client computer are applied to the local copy</a:t>
            </a:r>
          </a:p>
          <a:p>
            <a:pPr marL="558800" indent="-457200" eaLnBrk="1" hangingPunct="1">
              <a:spcBef>
                <a:spcPct val="0"/>
              </a:spcBef>
              <a:buFont typeface="Calibri" charset="0"/>
              <a:buAutoNum type="arabicPeriod"/>
            </a:pPr>
            <a:r>
              <a:rPr lang="en-US" sz="2000">
                <a:latin typeface="Calibri" charset="0"/>
              </a:rPr>
              <a:t>When the process in the client issues a </a:t>
            </a:r>
            <a:r>
              <a:rPr lang="en-US" sz="2000" i="1">
                <a:latin typeface="Calibri" charset="0"/>
              </a:rPr>
              <a:t>close </a:t>
            </a:r>
            <a:r>
              <a:rPr lang="en-US" sz="2000">
                <a:latin typeface="Calibri" charset="0"/>
              </a:rPr>
              <a:t>system call, if the local copy has been updated its contents are sent back to the server. The server updates the file contents and the timestamps on the file. The copy on the client’s local disk is retained in case it is needed again by a user-level process on the same workstation.</a:t>
            </a:r>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A9D835BB-4A05-514A-B845-54DBCF727540}" type="slidenum">
              <a:rPr lang="en-US">
                <a:solidFill>
                  <a:srgbClr val="898989"/>
                </a:solidFill>
              </a:rPr>
              <a:pPr/>
              <a:t>121</a:t>
            </a:fld>
            <a:endParaRPr lang="en-US">
              <a:solidFill>
                <a:srgbClr val="898989"/>
              </a:solidFill>
            </a:endParaRPr>
          </a:p>
        </p:txBody>
      </p:sp>
    </p:spTree>
    <p:extLst>
      <p:ext uri="{BB962C8B-B14F-4D97-AF65-F5344CB8AC3E}">
        <p14:creationId xmlns:p14="http://schemas.microsoft.com/office/powerpoint/2010/main" val="3214950727"/>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385"/>
          <p:cNvSpPr>
            <a:spLocks noGrp="1"/>
          </p:cNvSpPr>
          <p:nvPr>
            <p:ph type="title"/>
          </p:nvPr>
        </p:nvSpPr>
        <p:spPr/>
        <p:txBody>
          <a:bodyPr lIns="91425" tIns="91425" rIns="91425" bIns="91425"/>
          <a:lstStyle/>
          <a:p>
            <a:pPr eaLnBrk="1" hangingPunct="1"/>
            <a:r>
              <a:rPr lang="en-US">
                <a:latin typeface="Calibri" charset="0"/>
              </a:rPr>
              <a:t>AFS Cache Consistency</a:t>
            </a:r>
          </a:p>
        </p:txBody>
      </p:sp>
      <p:sp>
        <p:nvSpPr>
          <p:cNvPr id="386" name="Shape 386"/>
          <p:cNvSpPr txBox="1">
            <a:spLocks noGrp="1"/>
          </p:cNvSpPr>
          <p:nvPr>
            <p:ph idx="1"/>
          </p:nvPr>
        </p:nvSpPr>
        <p:spPr>
          <a:xfrm>
            <a:off x="152400" y="1676400"/>
            <a:ext cx="8610600" cy="5029200"/>
          </a:xfrm>
        </p:spPr>
        <p:txBody>
          <a:bodyPr lIns="91425" tIns="91425" rIns="91425" bIns="91425">
            <a:noAutofit/>
          </a:bodyPr>
          <a:lstStyle/>
          <a:p>
            <a:pPr marL="457200" indent="-381000" eaLnBrk="1" hangingPunct="1">
              <a:spcBef>
                <a:spcPct val="0"/>
              </a:spcBef>
            </a:pPr>
            <a:r>
              <a:rPr lang="en-US" sz="2800">
                <a:latin typeface="Calibri" charset="0"/>
              </a:rPr>
              <a:t>AFS does not required client modules (Venus) to pull for updates</a:t>
            </a:r>
          </a:p>
          <a:p>
            <a:pPr marL="914400" lvl="1" indent="-381000" eaLnBrk="1" hangingPunct="1">
              <a:spcBef>
                <a:spcPct val="0"/>
              </a:spcBef>
            </a:pPr>
            <a:r>
              <a:rPr lang="en-US" sz="2400">
                <a:latin typeface="Calibri" charset="0"/>
              </a:rPr>
              <a:t>Instead, the Vice process passes a </a:t>
            </a:r>
            <a:r>
              <a:rPr lang="en-US" sz="2400" i="1">
                <a:latin typeface="Calibri" charset="0"/>
              </a:rPr>
              <a:t>callback promise</a:t>
            </a:r>
            <a:r>
              <a:rPr lang="en-US" sz="2400">
                <a:latin typeface="Calibri" charset="0"/>
              </a:rPr>
              <a:t> (an RPC handle) to notify clients (Venus) when a file is updated</a:t>
            </a:r>
          </a:p>
          <a:p>
            <a:pPr marL="457200" indent="-381000" eaLnBrk="1" hangingPunct="1">
              <a:spcBef>
                <a:spcPct val="0"/>
              </a:spcBef>
            </a:pPr>
            <a:r>
              <a:rPr lang="en-US" sz="2800">
                <a:latin typeface="Calibri" charset="0"/>
              </a:rPr>
              <a:t>Callback promises are stored with the cached files</a:t>
            </a:r>
          </a:p>
          <a:p>
            <a:pPr marL="457200" indent="-381000" eaLnBrk="1" hangingPunct="1">
              <a:spcBef>
                <a:spcPts val="1000"/>
              </a:spcBef>
            </a:pPr>
            <a:r>
              <a:rPr lang="en-US" sz="2800">
                <a:latin typeface="Calibri" charset="0"/>
              </a:rPr>
              <a:t>When Vice updates a file, it invokes the </a:t>
            </a:r>
            <a:r>
              <a:rPr lang="en-US" sz="2800" i="1">
                <a:latin typeface="Calibri" charset="0"/>
              </a:rPr>
              <a:t>callbacks </a:t>
            </a:r>
            <a:r>
              <a:rPr lang="en-US" sz="2800">
                <a:latin typeface="Calibri" charset="0"/>
              </a:rPr>
              <a:t>to Venuses</a:t>
            </a:r>
          </a:p>
          <a:p>
            <a:pPr marL="914400" lvl="1" indent="-381000" eaLnBrk="1" hangingPunct="1">
              <a:spcBef>
                <a:spcPct val="0"/>
              </a:spcBef>
            </a:pPr>
            <a:r>
              <a:rPr lang="en-US" sz="2000">
                <a:latin typeface="Calibri" charset="0"/>
              </a:rPr>
              <a:t>On receiving the callback, the Venus process invalidates callback promise token for the relevant file (indicating that the file needs to be retrieved again when opened next)</a:t>
            </a:r>
          </a:p>
        </p:txBody>
      </p:sp>
      <p:grpSp>
        <p:nvGrpSpPr>
          <p:cNvPr id="36868" name="Group 5"/>
          <p:cNvGrpSpPr>
            <a:grpSpLocks/>
          </p:cNvGrpSpPr>
          <p:nvPr/>
        </p:nvGrpSpPr>
        <p:grpSpPr bwMode="auto">
          <a:xfrm>
            <a:off x="4267200" y="5416550"/>
            <a:ext cx="3768725" cy="984250"/>
            <a:chOff x="4267200" y="5028826"/>
            <a:chExt cx="3768855" cy="984670"/>
          </a:xfrm>
        </p:grpSpPr>
        <p:sp>
          <p:nvSpPr>
            <p:cNvPr id="36870" name="Shape 388"/>
            <p:cNvSpPr>
              <a:spLocks noChangeArrowheads="1"/>
            </p:cNvSpPr>
            <p:nvPr/>
          </p:nvSpPr>
          <p:spPr bwMode="auto">
            <a:xfrm>
              <a:off x="5572113" y="5315603"/>
              <a:ext cx="612756" cy="396475"/>
            </a:xfrm>
            <a:prstGeom prst="rect">
              <a:avLst/>
            </a:prstGeom>
            <a:solidFill>
              <a:srgbClr val="0070C0"/>
            </a:solidFill>
            <a:ln w="9525">
              <a:solidFill>
                <a:schemeClr val="tx2"/>
              </a:solidFill>
              <a:round/>
              <a:headEnd type="none" w="sm" len="sm"/>
              <a:tailEnd type="none" w="sm" len="sm"/>
            </a:ln>
          </p:spPr>
          <p:txBody>
            <a:bodyPr lIns="91425" tIns="91425" rIns="91425" bIns="91425" anchor="ctr"/>
            <a:lstStyle/>
            <a:p>
              <a:pPr algn="ctr"/>
              <a:r>
                <a:rPr lang="en-US"/>
                <a:t>Vice</a:t>
              </a:r>
            </a:p>
          </p:txBody>
        </p:sp>
        <p:sp>
          <p:nvSpPr>
            <p:cNvPr id="177159" name="Shape 389"/>
            <p:cNvSpPr>
              <a:spLocks noChangeArrowheads="1"/>
            </p:cNvSpPr>
            <p:nvPr/>
          </p:nvSpPr>
          <p:spPr bwMode="auto">
            <a:xfrm>
              <a:off x="7150199" y="5063766"/>
              <a:ext cx="885856" cy="395457"/>
            </a:xfrm>
            <a:prstGeom prst="rect">
              <a:avLst/>
            </a:prstGeom>
            <a:solidFill>
              <a:schemeClr val="accent5">
                <a:lumMod val="75000"/>
              </a:schemeClr>
            </a:solidFill>
            <a:ln w="9525">
              <a:solidFill>
                <a:schemeClr val="tx2"/>
              </a:solidFill>
              <a:round/>
              <a:headEnd type="none" w="sm" len="sm"/>
              <a:tailEnd type="none" w="sm" len="sm"/>
            </a:ln>
          </p:spPr>
          <p:txBody>
            <a:bodyPr lIns="91425" tIns="91425" rIns="91425" bIns="91425"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defRPr/>
              </a:pPr>
              <a:r>
                <a:rPr lang="en-US" altLang="en-US" dirty="0" smtClean="0">
                  <a:cs typeface="+mn-cs"/>
                </a:rPr>
                <a:t>Venus</a:t>
              </a:r>
            </a:p>
          </p:txBody>
        </p:sp>
        <p:sp>
          <p:nvSpPr>
            <p:cNvPr id="177160" name="Shape 390"/>
            <p:cNvSpPr>
              <a:spLocks noChangeArrowheads="1"/>
            </p:cNvSpPr>
            <p:nvPr/>
          </p:nvSpPr>
          <p:spPr bwMode="auto">
            <a:xfrm>
              <a:off x="7150199" y="5556101"/>
              <a:ext cx="885856" cy="397044"/>
            </a:xfrm>
            <a:prstGeom prst="rect">
              <a:avLst/>
            </a:prstGeom>
            <a:solidFill>
              <a:schemeClr val="accent5">
                <a:lumMod val="75000"/>
              </a:schemeClr>
            </a:solidFill>
            <a:ln w="9525">
              <a:solidFill>
                <a:schemeClr val="tx2"/>
              </a:solidFill>
              <a:round/>
              <a:headEnd type="none" w="sm" len="sm"/>
              <a:tailEnd type="none" w="sm" len="sm"/>
            </a:ln>
          </p:spPr>
          <p:txBody>
            <a:bodyPr lIns="91425" tIns="91425" rIns="91425" bIns="91425"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defRPr/>
              </a:pPr>
              <a:r>
                <a:rPr lang="en-US" altLang="en-US" dirty="0" smtClean="0">
                  <a:cs typeface="+mn-cs"/>
                </a:rPr>
                <a:t>Venus</a:t>
              </a:r>
            </a:p>
          </p:txBody>
        </p:sp>
        <p:sp>
          <p:nvSpPr>
            <p:cNvPr id="177161" name="Shape 391"/>
            <p:cNvSpPr>
              <a:spLocks noChangeArrowheads="1"/>
            </p:cNvSpPr>
            <p:nvPr/>
          </p:nvSpPr>
          <p:spPr bwMode="auto">
            <a:xfrm>
              <a:off x="4267200" y="5556101"/>
              <a:ext cx="784252" cy="397044"/>
            </a:xfrm>
            <a:prstGeom prst="rect">
              <a:avLst/>
            </a:prstGeom>
            <a:solidFill>
              <a:schemeClr val="accent5">
                <a:lumMod val="75000"/>
              </a:schemeClr>
            </a:solidFill>
            <a:ln w="9525">
              <a:solidFill>
                <a:schemeClr val="tx2"/>
              </a:solidFill>
              <a:round/>
              <a:headEnd type="none" w="sm" len="sm"/>
              <a:tailEnd type="none" w="sm" len="sm"/>
            </a:ln>
          </p:spPr>
          <p:txBody>
            <a:bodyPr lIns="91425" tIns="91425" rIns="91425" bIns="91425"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defRPr/>
              </a:pPr>
              <a:r>
                <a:rPr lang="en-US" altLang="en-US" smtClean="0">
                  <a:cs typeface="+mn-cs"/>
                </a:rPr>
                <a:t>Venus</a:t>
              </a:r>
            </a:p>
          </p:txBody>
        </p:sp>
        <p:cxnSp>
          <p:nvCxnSpPr>
            <p:cNvPr id="36874" name="Shape 392"/>
            <p:cNvCxnSpPr>
              <a:cxnSpLocks noChangeShapeType="1"/>
              <a:stCxn id="177161" idx="3"/>
              <a:endCxn id="36870" idx="1"/>
            </p:cNvCxnSpPr>
            <p:nvPr/>
          </p:nvCxnSpPr>
          <p:spPr bwMode="auto">
            <a:xfrm flipV="1">
              <a:off x="5051760" y="5513841"/>
              <a:ext cx="520353" cy="240274"/>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6875" name="Shape 393"/>
            <p:cNvCxnSpPr>
              <a:cxnSpLocks noChangeShapeType="1"/>
              <a:stCxn id="36870" idx="3"/>
              <a:endCxn id="177159" idx="1"/>
            </p:cNvCxnSpPr>
            <p:nvPr/>
          </p:nvCxnSpPr>
          <p:spPr bwMode="auto">
            <a:xfrm flipV="1">
              <a:off x="6184869" y="5261546"/>
              <a:ext cx="965627" cy="252295"/>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6876" name="Shape 394"/>
            <p:cNvCxnSpPr>
              <a:cxnSpLocks noChangeShapeType="1"/>
              <a:stCxn id="36870" idx="3"/>
              <a:endCxn id="177160" idx="1"/>
            </p:cNvCxnSpPr>
            <p:nvPr/>
          </p:nvCxnSpPr>
          <p:spPr bwMode="auto">
            <a:xfrm>
              <a:off x="6184869" y="5513841"/>
              <a:ext cx="965628" cy="240274"/>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36877" name="Shape 395"/>
            <p:cNvSpPr txBox="1">
              <a:spLocks noChangeArrowheads="1"/>
            </p:cNvSpPr>
            <p:nvPr/>
          </p:nvSpPr>
          <p:spPr bwMode="auto">
            <a:xfrm rot="-1675022">
              <a:off x="5051705" y="5128270"/>
              <a:ext cx="949386" cy="80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a:t>close</a:t>
              </a:r>
            </a:p>
          </p:txBody>
        </p:sp>
        <p:sp>
          <p:nvSpPr>
            <p:cNvPr id="36878" name="Shape 396"/>
            <p:cNvSpPr txBox="1">
              <a:spLocks noChangeArrowheads="1"/>
            </p:cNvSpPr>
            <p:nvPr/>
          </p:nvSpPr>
          <p:spPr bwMode="auto">
            <a:xfrm rot="-883577">
              <a:off x="6202590" y="5028826"/>
              <a:ext cx="949386" cy="80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a:t>callback</a:t>
              </a:r>
            </a:p>
          </p:txBody>
        </p:sp>
        <p:sp>
          <p:nvSpPr>
            <p:cNvPr id="36879" name="Shape 397"/>
            <p:cNvSpPr txBox="1">
              <a:spLocks noChangeArrowheads="1"/>
            </p:cNvSpPr>
            <p:nvPr/>
          </p:nvSpPr>
          <p:spPr bwMode="auto">
            <a:xfrm rot="961398">
              <a:off x="6196723" y="5566005"/>
              <a:ext cx="949330" cy="44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a:t>callback</a:t>
              </a:r>
            </a:p>
          </p:txBody>
        </p:sp>
      </p:grpSp>
      <p:sp>
        <p:nvSpPr>
          <p:cNvPr id="36869"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74C19666-3784-5F4C-BADC-214EC76A3C18}" type="slidenum">
              <a:rPr lang="en-US">
                <a:solidFill>
                  <a:srgbClr val="898989"/>
                </a:solidFill>
              </a:rPr>
              <a:pPr/>
              <a:t>122</a:t>
            </a:fld>
            <a:endParaRPr lang="en-US">
              <a:solidFill>
                <a:srgbClr val="898989"/>
              </a:solidFill>
            </a:endParaRPr>
          </a:p>
        </p:txBody>
      </p:sp>
    </p:spTree>
    <p:extLst>
      <p:ext uri="{BB962C8B-B14F-4D97-AF65-F5344CB8AC3E}">
        <p14:creationId xmlns:p14="http://schemas.microsoft.com/office/powerpoint/2010/main" val="2896691578"/>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403"/>
          <p:cNvSpPr>
            <a:spLocks noGrp="1"/>
          </p:cNvSpPr>
          <p:nvPr>
            <p:ph type="title"/>
          </p:nvPr>
        </p:nvSpPr>
        <p:spPr/>
        <p:txBody>
          <a:bodyPr lIns="91425" tIns="91425" rIns="91425" bIns="91425"/>
          <a:lstStyle/>
          <a:p>
            <a:pPr eaLnBrk="1" hangingPunct="1"/>
            <a:r>
              <a:rPr lang="en-US">
                <a:latin typeface="Calibri" charset="0"/>
              </a:rPr>
              <a:t>AFS Cache Consistency</a:t>
            </a:r>
          </a:p>
        </p:txBody>
      </p:sp>
      <p:sp>
        <p:nvSpPr>
          <p:cNvPr id="37891" name="Content Placeholder 1"/>
          <p:cNvSpPr>
            <a:spLocks noGrp="1"/>
          </p:cNvSpPr>
          <p:nvPr>
            <p:ph idx="1"/>
          </p:nvPr>
        </p:nvSpPr>
        <p:spPr/>
        <p:txBody>
          <a:bodyPr/>
          <a:lstStyle/>
          <a:p>
            <a:pPr eaLnBrk="1" hangingPunct="1"/>
            <a:endParaRPr lang="en-US">
              <a:latin typeface="Calibri" charset="0"/>
            </a:endParaRPr>
          </a:p>
        </p:txBody>
      </p:sp>
      <p:pic>
        <p:nvPicPr>
          <p:cNvPr id="37892" name="Shape 40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98625"/>
            <a:ext cx="500062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3" name="Group 5"/>
          <p:cNvGrpSpPr>
            <a:grpSpLocks/>
          </p:cNvGrpSpPr>
          <p:nvPr/>
        </p:nvGrpSpPr>
        <p:grpSpPr bwMode="auto">
          <a:xfrm>
            <a:off x="5410200" y="3827463"/>
            <a:ext cx="3733800" cy="1003300"/>
            <a:chOff x="5410200" y="3826683"/>
            <a:chExt cx="3733800" cy="1004326"/>
          </a:xfrm>
        </p:grpSpPr>
        <p:sp>
          <p:nvSpPr>
            <p:cNvPr id="37898" name="Shape 406"/>
            <p:cNvSpPr>
              <a:spLocks noChangeArrowheads="1"/>
            </p:cNvSpPr>
            <p:nvPr/>
          </p:nvSpPr>
          <p:spPr bwMode="auto">
            <a:xfrm>
              <a:off x="6944569" y="4150378"/>
              <a:ext cx="612756" cy="396475"/>
            </a:xfrm>
            <a:prstGeom prst="rect">
              <a:avLst/>
            </a:prstGeom>
            <a:solidFill>
              <a:srgbClr val="0066CC"/>
            </a:solidFill>
            <a:ln w="9525">
              <a:solidFill>
                <a:schemeClr val="tx2"/>
              </a:solidFill>
              <a:round/>
              <a:headEnd type="none" w="sm" len="sm"/>
              <a:tailEnd type="none" w="sm" len="sm"/>
            </a:ln>
          </p:spPr>
          <p:txBody>
            <a:bodyPr lIns="91425" tIns="91425" rIns="91425" bIns="91425" anchor="ctr"/>
            <a:lstStyle/>
            <a:p>
              <a:pPr algn="ctr"/>
              <a:r>
                <a:rPr lang="en-US"/>
                <a:t>Vice</a:t>
              </a:r>
            </a:p>
          </p:txBody>
        </p:sp>
        <p:sp>
          <p:nvSpPr>
            <p:cNvPr id="179209" name="Shape 407"/>
            <p:cNvSpPr>
              <a:spLocks noChangeArrowheads="1"/>
            </p:cNvSpPr>
            <p:nvPr/>
          </p:nvSpPr>
          <p:spPr bwMode="auto">
            <a:xfrm>
              <a:off x="8334375" y="3898193"/>
              <a:ext cx="809625" cy="395692"/>
            </a:xfrm>
            <a:prstGeom prst="rect">
              <a:avLst/>
            </a:prstGeom>
            <a:solidFill>
              <a:schemeClr val="accent5">
                <a:lumMod val="75000"/>
              </a:schemeClr>
            </a:solidFill>
            <a:ln w="9525">
              <a:solidFill>
                <a:schemeClr val="tx2"/>
              </a:solidFill>
              <a:round/>
              <a:headEnd type="none" w="sm" len="sm"/>
              <a:tailEnd type="none" w="sm" len="sm"/>
            </a:ln>
          </p:spPr>
          <p:txBody>
            <a:bodyPr lIns="91425" tIns="91425" rIns="91425" bIns="91425"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defRPr/>
              </a:pPr>
              <a:r>
                <a:rPr lang="en-US" altLang="en-US" dirty="0" smtClean="0">
                  <a:cs typeface="+mn-cs"/>
                </a:rPr>
                <a:t>Venus</a:t>
              </a:r>
            </a:p>
          </p:txBody>
        </p:sp>
        <p:sp>
          <p:nvSpPr>
            <p:cNvPr id="179210" name="Shape 408"/>
            <p:cNvSpPr>
              <a:spLocks noChangeArrowheads="1"/>
            </p:cNvSpPr>
            <p:nvPr/>
          </p:nvSpPr>
          <p:spPr bwMode="auto">
            <a:xfrm>
              <a:off x="8334375" y="4390821"/>
              <a:ext cx="809625" cy="395692"/>
            </a:xfrm>
            <a:prstGeom prst="rect">
              <a:avLst/>
            </a:prstGeom>
            <a:solidFill>
              <a:schemeClr val="accent5">
                <a:lumMod val="75000"/>
              </a:schemeClr>
            </a:solidFill>
            <a:ln w="9525">
              <a:solidFill>
                <a:schemeClr val="tx2"/>
              </a:solidFill>
              <a:round/>
              <a:headEnd type="none" w="sm" len="sm"/>
              <a:tailEnd type="none" w="sm" len="sm"/>
            </a:ln>
          </p:spPr>
          <p:txBody>
            <a:bodyPr lIns="91425" tIns="91425" rIns="91425" bIns="91425"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defRPr/>
              </a:pPr>
              <a:r>
                <a:rPr lang="en-US" altLang="en-US" dirty="0" smtClean="0">
                  <a:cs typeface="+mn-cs"/>
                </a:rPr>
                <a:t>Venus</a:t>
              </a:r>
            </a:p>
          </p:txBody>
        </p:sp>
        <p:sp>
          <p:nvSpPr>
            <p:cNvPr id="179211" name="Shape 409"/>
            <p:cNvSpPr>
              <a:spLocks noChangeArrowheads="1"/>
            </p:cNvSpPr>
            <p:nvPr/>
          </p:nvSpPr>
          <p:spPr bwMode="auto">
            <a:xfrm>
              <a:off x="5410200" y="4390821"/>
              <a:ext cx="798513" cy="395692"/>
            </a:xfrm>
            <a:prstGeom prst="rect">
              <a:avLst/>
            </a:prstGeom>
            <a:solidFill>
              <a:schemeClr val="accent5">
                <a:lumMod val="75000"/>
              </a:schemeClr>
            </a:solidFill>
            <a:ln w="9525">
              <a:solidFill>
                <a:schemeClr val="tx2"/>
              </a:solidFill>
              <a:round/>
              <a:headEnd type="none" w="sm" len="sm"/>
              <a:tailEnd type="none" w="sm" len="sm"/>
            </a:ln>
          </p:spPr>
          <p:txBody>
            <a:bodyPr lIns="91425" tIns="91425" rIns="91425" bIns="91425" anchor="ct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defRPr/>
              </a:pPr>
              <a:r>
                <a:rPr lang="en-US" altLang="en-US" dirty="0" smtClean="0">
                  <a:cs typeface="+mn-cs"/>
                </a:rPr>
                <a:t>Venus</a:t>
              </a:r>
            </a:p>
          </p:txBody>
        </p:sp>
        <p:cxnSp>
          <p:nvCxnSpPr>
            <p:cNvPr id="37902" name="Shape 410"/>
            <p:cNvCxnSpPr>
              <a:cxnSpLocks noChangeShapeType="1"/>
              <a:stCxn id="179211" idx="3"/>
              <a:endCxn id="37898" idx="1"/>
            </p:cNvCxnSpPr>
            <p:nvPr/>
          </p:nvCxnSpPr>
          <p:spPr bwMode="auto">
            <a:xfrm flipV="1">
              <a:off x="6208745" y="4348616"/>
              <a:ext cx="735824" cy="240275"/>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7903" name="Shape 411"/>
            <p:cNvCxnSpPr>
              <a:cxnSpLocks noChangeShapeType="1"/>
              <a:stCxn id="37898" idx="3"/>
              <a:endCxn id="179209" idx="1"/>
            </p:cNvCxnSpPr>
            <p:nvPr/>
          </p:nvCxnSpPr>
          <p:spPr bwMode="auto">
            <a:xfrm flipV="1">
              <a:off x="7557325" y="4096320"/>
              <a:ext cx="777447" cy="252296"/>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7904" name="Shape 412"/>
            <p:cNvCxnSpPr>
              <a:cxnSpLocks noChangeShapeType="1"/>
              <a:stCxn id="37898" idx="3"/>
              <a:endCxn id="179210" idx="1"/>
            </p:cNvCxnSpPr>
            <p:nvPr/>
          </p:nvCxnSpPr>
          <p:spPr bwMode="auto">
            <a:xfrm>
              <a:off x="7557325" y="4348616"/>
              <a:ext cx="777447" cy="240274"/>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37905" name="Shape 413"/>
            <p:cNvSpPr txBox="1">
              <a:spLocks noChangeArrowheads="1"/>
            </p:cNvSpPr>
            <p:nvPr/>
          </p:nvSpPr>
          <p:spPr bwMode="auto">
            <a:xfrm rot="-1675022">
              <a:off x="6120637" y="4095981"/>
              <a:ext cx="949386" cy="4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a:t>close</a:t>
              </a:r>
            </a:p>
          </p:txBody>
        </p:sp>
        <p:sp>
          <p:nvSpPr>
            <p:cNvPr id="37906" name="Shape 414"/>
            <p:cNvSpPr txBox="1">
              <a:spLocks noChangeArrowheads="1"/>
            </p:cNvSpPr>
            <p:nvPr/>
          </p:nvSpPr>
          <p:spPr bwMode="auto">
            <a:xfrm rot="-1269635">
              <a:off x="7488668" y="3826683"/>
              <a:ext cx="1044325" cy="73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a:t>callback</a:t>
              </a:r>
            </a:p>
          </p:txBody>
        </p:sp>
        <p:sp>
          <p:nvSpPr>
            <p:cNvPr id="37907" name="Shape 415"/>
            <p:cNvSpPr txBox="1">
              <a:spLocks noChangeArrowheads="1"/>
            </p:cNvSpPr>
            <p:nvPr/>
          </p:nvSpPr>
          <p:spPr bwMode="auto">
            <a:xfrm rot="1070525">
              <a:off x="7507573" y="4367072"/>
              <a:ext cx="1044263" cy="4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a:t>callback</a:t>
              </a:r>
            </a:p>
          </p:txBody>
        </p:sp>
      </p:grpSp>
      <p:sp>
        <p:nvSpPr>
          <p:cNvPr id="37894" name="Shape 416"/>
          <p:cNvSpPr>
            <a:spLocks/>
          </p:cNvSpPr>
          <p:nvPr/>
        </p:nvSpPr>
        <p:spPr bwMode="auto">
          <a:xfrm>
            <a:off x="7394575" y="3359150"/>
            <a:ext cx="1293813" cy="798513"/>
          </a:xfrm>
          <a:custGeom>
            <a:avLst/>
            <a:gdLst>
              <a:gd name="T0" fmla="*/ 2147483647 w 51785"/>
              <a:gd name="T1" fmla="*/ 2147483647 h 31938"/>
              <a:gd name="T2" fmla="*/ 2147483647 w 51785"/>
              <a:gd name="T3" fmla="*/ 2147483647 h 31938"/>
              <a:gd name="T4" fmla="*/ 0 w 51785"/>
              <a:gd name="T5" fmla="*/ 2147483647 h 31938"/>
              <a:gd name="T6" fmla="*/ 0 60000 65536"/>
              <a:gd name="T7" fmla="*/ 0 60000 65536"/>
              <a:gd name="T8" fmla="*/ 0 60000 65536"/>
              <a:gd name="T9" fmla="*/ 0 w 51785"/>
              <a:gd name="T10" fmla="*/ 0 h 31938"/>
              <a:gd name="T11" fmla="*/ 51785 w 51785"/>
              <a:gd name="T12" fmla="*/ 31938 h 31938"/>
            </a:gdLst>
            <a:ahLst/>
            <a:cxnLst>
              <a:cxn ang="T6">
                <a:pos x="T0" y="T1"/>
              </a:cxn>
              <a:cxn ang="T7">
                <a:pos x="T2" y="T3"/>
              </a:cxn>
              <a:cxn ang="T8">
                <a:pos x="T4" y="T5"/>
              </a:cxn>
            </a:cxnLst>
            <a:rect l="T9" t="T10" r="T11" b="T12"/>
            <a:pathLst>
              <a:path w="51785" h="31938" extrusionOk="0">
                <a:moveTo>
                  <a:pt x="51785" y="21674"/>
                </a:moveTo>
                <a:cubicBezTo>
                  <a:pt x="48053" y="18097"/>
                  <a:pt x="38023" y="-1497"/>
                  <a:pt x="29392" y="214"/>
                </a:cubicBezTo>
                <a:cubicBezTo>
                  <a:pt x="20761" y="1925"/>
                  <a:pt x="4899" y="26651"/>
                  <a:pt x="0" y="31938"/>
                </a:cubicBezTo>
              </a:path>
            </a:pathLst>
          </a:custGeom>
          <a:noFill/>
          <a:ln w="9525" cap="flat" cmpd="sng">
            <a:solidFill>
              <a:schemeClr val="tx2"/>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5" name="Shape 417"/>
          <p:cNvSpPr txBox="1">
            <a:spLocks noChangeArrowheads="1"/>
          </p:cNvSpPr>
          <p:nvPr/>
        </p:nvSpPr>
        <p:spPr bwMode="auto">
          <a:xfrm rot="-2700000">
            <a:off x="7343775" y="3300413"/>
            <a:ext cx="9493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a:t>open</a:t>
            </a:r>
          </a:p>
        </p:txBody>
      </p:sp>
      <p:sp>
        <p:nvSpPr>
          <p:cNvPr id="37896" name="Shape 153"/>
          <p:cNvSpPr txBox="1">
            <a:spLocks noChangeArrowheads="1"/>
          </p:cNvSpPr>
          <p:nvPr/>
        </p:nvSpPr>
        <p:spPr bwMode="auto">
          <a:xfrm>
            <a:off x="2362200" y="6400800"/>
            <a:ext cx="6824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lgn="r"/>
            <a:r>
              <a:rPr lang="en-US" sz="1400" i="1">
                <a:solidFill>
                  <a:srgbClr val="666666"/>
                </a:solidFill>
              </a:rPr>
              <a:t>Distributed Systems Concepts and Design (Coulouris, Dollimore)</a:t>
            </a:r>
          </a:p>
        </p:txBody>
      </p:sp>
      <p:sp>
        <p:nvSpPr>
          <p:cNvPr id="37897" name="Slide Number Placeholder 1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BA2D347B-75CA-534D-AC6E-ADC169C243DE}" type="slidenum">
              <a:rPr lang="en-US">
                <a:solidFill>
                  <a:srgbClr val="898989"/>
                </a:solidFill>
              </a:rPr>
              <a:pPr/>
              <a:t>123</a:t>
            </a:fld>
            <a:endParaRPr lang="en-US">
              <a:solidFill>
                <a:srgbClr val="898989"/>
              </a:solidFill>
            </a:endParaRPr>
          </a:p>
        </p:txBody>
      </p:sp>
    </p:spTree>
    <p:extLst>
      <p:ext uri="{BB962C8B-B14F-4D97-AF65-F5344CB8AC3E}">
        <p14:creationId xmlns:p14="http://schemas.microsoft.com/office/powerpoint/2010/main" val="3932223084"/>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423"/>
          <p:cNvSpPr>
            <a:spLocks noGrp="1"/>
          </p:cNvSpPr>
          <p:nvPr>
            <p:ph type="title"/>
          </p:nvPr>
        </p:nvSpPr>
        <p:spPr/>
        <p:txBody>
          <a:bodyPr lIns="91425" tIns="91425" rIns="91425" bIns="91425"/>
          <a:lstStyle/>
          <a:p>
            <a:pPr eaLnBrk="1" hangingPunct="1"/>
            <a:r>
              <a:rPr lang="en-US">
                <a:latin typeface="Calibri" charset="0"/>
              </a:rPr>
              <a:t>AFS Update Semantics</a:t>
            </a:r>
          </a:p>
        </p:txBody>
      </p:sp>
      <p:sp>
        <p:nvSpPr>
          <p:cNvPr id="166915" name="Shape 424"/>
          <p:cNvSpPr>
            <a:spLocks noGrp="1"/>
          </p:cNvSpPr>
          <p:nvPr>
            <p:ph idx="1"/>
          </p:nvPr>
        </p:nvSpPr>
        <p:spPr/>
        <p:txBody>
          <a:bodyPr lIns="91425" tIns="91425" rIns="91425" bIns="91425">
            <a:normAutofit lnSpcReduction="10000"/>
          </a:bodyPr>
          <a:lstStyle/>
          <a:p>
            <a:pPr marL="457200" indent="-381000" eaLnBrk="1" hangingPunct="1">
              <a:lnSpc>
                <a:spcPct val="90000"/>
              </a:lnSpc>
              <a:spcBef>
                <a:spcPts val="638"/>
              </a:spcBef>
            </a:pPr>
            <a:r>
              <a:rPr lang="en-US" sz="2400">
                <a:latin typeface="Calibri" charset="0"/>
              </a:rPr>
              <a:t>AFS provides cache consistency only on </a:t>
            </a:r>
            <a:r>
              <a:rPr lang="en-US" sz="2400" i="1">
                <a:latin typeface="Calibri" charset="0"/>
              </a:rPr>
              <a:t>open</a:t>
            </a:r>
            <a:r>
              <a:rPr lang="en-US" sz="2400">
                <a:latin typeface="Calibri" charset="0"/>
              </a:rPr>
              <a:t> and </a:t>
            </a:r>
            <a:r>
              <a:rPr lang="en-US" sz="2400" i="1">
                <a:latin typeface="Calibri" charset="0"/>
              </a:rPr>
              <a:t>close </a:t>
            </a:r>
            <a:r>
              <a:rPr lang="en-US" sz="2400">
                <a:latin typeface="Calibri" charset="0"/>
              </a:rPr>
              <a:t>operations</a:t>
            </a:r>
          </a:p>
          <a:p>
            <a:pPr marL="914400" lvl="1" indent="-355600" eaLnBrk="1" hangingPunct="1">
              <a:lnSpc>
                <a:spcPct val="90000"/>
              </a:lnSpc>
              <a:spcBef>
                <a:spcPct val="0"/>
              </a:spcBef>
            </a:pPr>
            <a:r>
              <a:rPr lang="en-US" sz="2000">
                <a:latin typeface="Calibri" charset="0"/>
              </a:rPr>
              <a:t>Once a file has been opened, the client may access and update the local copy in any way it chooses</a:t>
            </a:r>
          </a:p>
          <a:p>
            <a:pPr marL="914400" lvl="1" indent="-355600" eaLnBrk="1" hangingPunct="1">
              <a:lnSpc>
                <a:spcPct val="90000"/>
              </a:lnSpc>
              <a:spcBef>
                <a:spcPct val="0"/>
              </a:spcBef>
            </a:pPr>
            <a:r>
              <a:rPr lang="en-US" sz="2000">
                <a:latin typeface="Calibri" charset="0"/>
              </a:rPr>
              <a:t>When the file is closed, a copy is returned to the server, replacing the current version</a:t>
            </a:r>
          </a:p>
          <a:p>
            <a:pPr marL="457200" indent="-381000" eaLnBrk="1" hangingPunct="1">
              <a:lnSpc>
                <a:spcPct val="90000"/>
              </a:lnSpc>
              <a:spcBef>
                <a:spcPct val="0"/>
              </a:spcBef>
            </a:pPr>
            <a:r>
              <a:rPr lang="en-US" sz="2400">
                <a:latin typeface="Calibri" charset="0"/>
              </a:rPr>
              <a:t>If clients in </a:t>
            </a:r>
            <a:r>
              <a:rPr lang="en-US" sz="2400" u="sng">
                <a:latin typeface="Calibri" charset="0"/>
              </a:rPr>
              <a:t>different workstations</a:t>
            </a:r>
            <a:r>
              <a:rPr lang="en-US" sz="2400">
                <a:latin typeface="Calibri" charset="0"/>
              </a:rPr>
              <a:t> </a:t>
            </a:r>
            <a:r>
              <a:rPr lang="en-US" sz="2400" i="1">
                <a:latin typeface="Calibri" charset="0"/>
              </a:rPr>
              <a:t>open</a:t>
            </a:r>
            <a:r>
              <a:rPr lang="en-US" sz="2400">
                <a:latin typeface="Calibri" charset="0"/>
              </a:rPr>
              <a:t>, </a:t>
            </a:r>
            <a:r>
              <a:rPr lang="en-US" sz="2400" i="1">
                <a:latin typeface="Calibri" charset="0"/>
              </a:rPr>
              <a:t>write </a:t>
            </a:r>
            <a:r>
              <a:rPr lang="en-US" sz="2400">
                <a:latin typeface="Calibri" charset="0"/>
              </a:rPr>
              <a:t>and </a:t>
            </a:r>
            <a:r>
              <a:rPr lang="en-US" sz="2400" i="1">
                <a:latin typeface="Calibri" charset="0"/>
              </a:rPr>
              <a:t>close</a:t>
            </a:r>
            <a:r>
              <a:rPr lang="en-US" sz="2400">
                <a:latin typeface="Calibri" charset="0"/>
              </a:rPr>
              <a:t> the same file concurrently, all but the last close will be silently lost (no error report is given)</a:t>
            </a:r>
          </a:p>
          <a:p>
            <a:pPr marL="914400" lvl="1" indent="-355600" eaLnBrk="1" hangingPunct="1">
              <a:lnSpc>
                <a:spcPct val="90000"/>
              </a:lnSpc>
              <a:spcBef>
                <a:spcPct val="0"/>
              </a:spcBef>
            </a:pPr>
            <a:r>
              <a:rPr lang="en-US" sz="2000">
                <a:latin typeface="Calibri" charset="0"/>
              </a:rPr>
              <a:t>Weaker consistency</a:t>
            </a:r>
          </a:p>
          <a:p>
            <a:pPr marL="457200" indent="-381000" eaLnBrk="1" hangingPunct="1">
              <a:lnSpc>
                <a:spcPct val="90000"/>
              </a:lnSpc>
              <a:spcBef>
                <a:spcPct val="0"/>
              </a:spcBef>
            </a:pPr>
            <a:r>
              <a:rPr lang="en-US" sz="2400">
                <a:latin typeface="Calibri" charset="0"/>
              </a:rPr>
              <a:t>Strict </a:t>
            </a:r>
            <a:r>
              <a:rPr lang="en-US" sz="2400" i="1">
                <a:latin typeface="Calibri" charset="0"/>
              </a:rPr>
              <a:t>one-copy semantics</a:t>
            </a:r>
            <a:r>
              <a:rPr lang="en-US" sz="2400">
                <a:latin typeface="Calibri" charset="0"/>
              </a:rPr>
              <a:t> requires results of each write to be distributed to all sites holding the file in their cache before any further accesses can occur (not practical in large-scale systems)</a:t>
            </a:r>
          </a:p>
        </p:txBody>
      </p:sp>
      <p:sp>
        <p:nvSpPr>
          <p:cNvPr id="389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F8CBDFFB-C3AA-7F40-84B6-E2D7236D304B}" type="slidenum">
              <a:rPr lang="en-US">
                <a:solidFill>
                  <a:srgbClr val="898989"/>
                </a:solidFill>
              </a:rPr>
              <a:pPr/>
              <a:t>124</a:t>
            </a:fld>
            <a:endParaRPr lang="en-US">
              <a:solidFill>
                <a:srgbClr val="898989"/>
              </a:solidFill>
            </a:endParaRPr>
          </a:p>
        </p:txBody>
      </p:sp>
    </p:spTree>
    <p:extLst>
      <p:ext uri="{BB962C8B-B14F-4D97-AF65-F5344CB8AC3E}">
        <p14:creationId xmlns:p14="http://schemas.microsoft.com/office/powerpoint/2010/main" val="1291360082"/>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err="1" smtClean="0">
                <a:ea typeface="+mj-ea"/>
              </a:rPr>
              <a:t>Hadoop</a:t>
            </a:r>
            <a:r>
              <a:rPr lang="en-US" dirty="0" smtClean="0">
                <a:ea typeface="+mj-ea"/>
              </a:rPr>
              <a:t> Distributed File System (HDFS)</a:t>
            </a:r>
          </a:p>
        </p:txBody>
      </p:sp>
      <p:sp>
        <p:nvSpPr>
          <p:cNvPr id="6" name="Text Placeholder 5"/>
          <p:cNvSpPr>
            <a:spLocks noGrp="1"/>
          </p:cNvSpPr>
          <p:nvPr>
            <p:ph type="body" idx="1"/>
          </p:nvPr>
        </p:nvSpPr>
        <p:spPr/>
        <p:txBody>
          <a:bodyPr/>
          <a:lstStyle/>
          <a:p>
            <a:pPr>
              <a:buFont typeface="Arial" pitchFamily="34" charset="0"/>
              <a:buNone/>
              <a:defRPr/>
            </a:pPr>
            <a:endParaRPr lang="en-US" dirty="0">
              <a:ea typeface="+mn-ea"/>
            </a:endParaRPr>
          </a:p>
        </p:txBody>
      </p:sp>
      <p:sp>
        <p:nvSpPr>
          <p:cNvPr id="3994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7A420F6C-D0F6-DB4D-985E-315DAA54F24E}" type="slidenum">
              <a:rPr lang="en-US">
                <a:solidFill>
                  <a:srgbClr val="898989"/>
                </a:solidFill>
              </a:rPr>
              <a:pPr/>
              <a:t>125</a:t>
            </a:fld>
            <a:endParaRPr lang="en-US">
              <a:solidFill>
                <a:srgbClr val="898989"/>
              </a:solidFill>
            </a:endParaRPr>
          </a:p>
        </p:txBody>
      </p:sp>
      <p:sp>
        <p:nvSpPr>
          <p:cNvPr id="5" name="TextBox 4"/>
          <p:cNvSpPr txBox="1"/>
          <p:nvPr/>
        </p:nvSpPr>
        <p:spPr>
          <a:xfrm>
            <a:off x="914400" y="5791200"/>
            <a:ext cx="7696200" cy="646113"/>
          </a:xfrm>
          <a:prstGeom prst="rect">
            <a:avLst/>
          </a:prstGeom>
          <a:noFill/>
        </p:spPr>
        <p:txBody>
          <a:bodyPr>
            <a:spAutoFit/>
          </a:bodyPr>
          <a:lstStyle/>
          <a:p>
            <a:pPr>
              <a:defRPr/>
            </a:pPr>
            <a:r>
              <a:rPr lang="en-US" dirty="0">
                <a:solidFill>
                  <a:schemeClr val="tx1">
                    <a:lumMod val="50000"/>
                    <a:lumOff val="50000"/>
                  </a:schemeClr>
                </a:solidFill>
                <a:latin typeface="Times New Roman" pitchFamily="18" charset="0"/>
                <a:ea typeface="MS PGothic" pitchFamily="34" charset="-128"/>
                <a:cs typeface="+mn-cs"/>
              </a:rPr>
              <a:t>Slides are adapted from </a:t>
            </a:r>
            <a:r>
              <a:rPr lang="en-US" dirty="0">
                <a:solidFill>
                  <a:schemeClr val="tx1">
                    <a:lumMod val="50000"/>
                    <a:lumOff val="50000"/>
                  </a:schemeClr>
                </a:solidFill>
                <a:latin typeface="Times New Roman" pitchFamily="18" charset="0"/>
                <a:ea typeface="MS PGothic" pitchFamily="34" charset="-128"/>
                <a:cs typeface="+mn-cs"/>
                <a:hlinkClick r:id="rId2"/>
              </a:rPr>
              <a:t>https://www.slideshare.net/rutvikbapat/hadoop-distributed-file-system-62531028</a:t>
            </a:r>
            <a:endParaRPr lang="en-US" dirty="0">
              <a:solidFill>
                <a:schemeClr val="tx1">
                  <a:lumMod val="50000"/>
                  <a:lumOff val="50000"/>
                </a:schemeClr>
              </a:solidFill>
              <a:latin typeface="Times New Roman" pitchFamily="18" charset="0"/>
              <a:ea typeface="MS PGothic" pitchFamily="34" charset="-128"/>
              <a:cs typeface="+mn-cs"/>
            </a:endParaRPr>
          </a:p>
        </p:txBody>
      </p:sp>
    </p:spTree>
    <p:extLst>
      <p:ext uri="{BB962C8B-B14F-4D97-AF65-F5344CB8AC3E}">
        <p14:creationId xmlns:p14="http://schemas.microsoft.com/office/powerpoint/2010/main" val="3938653880"/>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4000">
                <a:latin typeface="Calibri" charset="0"/>
              </a:rPr>
              <a:t>Hadoop Distributed File System (HDFS)</a:t>
            </a:r>
          </a:p>
        </p:txBody>
      </p:sp>
      <p:sp>
        <p:nvSpPr>
          <p:cNvPr id="6" name="Content Placeholder 5"/>
          <p:cNvSpPr>
            <a:spLocks noGrp="1"/>
          </p:cNvSpPr>
          <p:nvPr>
            <p:ph idx="1"/>
          </p:nvPr>
        </p:nvSpPr>
        <p:spPr/>
        <p:txBody>
          <a:bodyPr>
            <a:normAutofit fontScale="92500" lnSpcReduction="20000"/>
          </a:bodyPr>
          <a:lstStyle/>
          <a:p>
            <a:pPr>
              <a:buFont typeface="Arial" pitchFamily="34" charset="0"/>
              <a:buChar char="•"/>
              <a:defRPr/>
            </a:pPr>
            <a:r>
              <a:rPr lang="en-US" dirty="0" err="1" smtClean="0">
                <a:ea typeface="+mn-ea"/>
              </a:rPr>
              <a:t>Hadoop</a:t>
            </a:r>
            <a:r>
              <a:rPr lang="en-US" dirty="0" smtClean="0">
                <a:ea typeface="+mn-ea"/>
              </a:rPr>
              <a:t> is an open-source software for storing data and running applications on clusters</a:t>
            </a:r>
          </a:p>
          <a:p>
            <a:pPr>
              <a:buFont typeface="Arial" pitchFamily="34" charset="0"/>
              <a:buChar char="•"/>
              <a:defRPr/>
            </a:pPr>
            <a:r>
              <a:rPr lang="en-US" dirty="0" err="1" smtClean="0">
                <a:ea typeface="+mn-ea"/>
              </a:rPr>
              <a:t>Hadoop</a:t>
            </a:r>
            <a:r>
              <a:rPr lang="en-US" dirty="0" smtClean="0">
                <a:ea typeface="+mn-ea"/>
              </a:rPr>
              <a:t> provides:</a:t>
            </a:r>
          </a:p>
          <a:p>
            <a:pPr lvl="1">
              <a:buFont typeface="Arial" pitchFamily="34" charset="0"/>
              <a:buChar char="–"/>
              <a:defRPr/>
            </a:pPr>
            <a:r>
              <a:rPr lang="en-US" dirty="0" smtClean="0">
                <a:ea typeface="+mn-ea"/>
              </a:rPr>
              <a:t>Massive storage of any kind of data </a:t>
            </a:r>
          </a:p>
          <a:p>
            <a:pPr lvl="1">
              <a:buFont typeface="Arial" pitchFamily="34" charset="0"/>
              <a:buChar char="–"/>
              <a:defRPr/>
            </a:pPr>
            <a:r>
              <a:rPr lang="en-US" dirty="0" smtClean="0">
                <a:ea typeface="+mn-ea"/>
              </a:rPr>
              <a:t>Large number of concurrent tasks/jobs</a:t>
            </a:r>
          </a:p>
          <a:p>
            <a:pPr lvl="1">
              <a:buFont typeface="Arial" pitchFamily="34" charset="0"/>
              <a:buChar char="–"/>
              <a:defRPr/>
            </a:pPr>
            <a:r>
              <a:rPr lang="en-US" dirty="0" smtClean="0">
                <a:ea typeface="+mn-ea"/>
              </a:rPr>
              <a:t>Ability of run/host things on commodity hardware</a:t>
            </a:r>
          </a:p>
          <a:p>
            <a:pPr>
              <a:buFont typeface="Arial" pitchFamily="34" charset="0"/>
              <a:buChar char="•"/>
              <a:defRPr/>
            </a:pPr>
            <a:r>
              <a:rPr lang="en-US" dirty="0" smtClean="0">
                <a:ea typeface="+mn-ea"/>
              </a:rPr>
              <a:t>Two key components</a:t>
            </a:r>
          </a:p>
          <a:p>
            <a:pPr lvl="1">
              <a:buFont typeface="Arial" pitchFamily="34" charset="0"/>
              <a:buChar char="–"/>
              <a:defRPr/>
            </a:pPr>
            <a:r>
              <a:rPr lang="en-US" dirty="0" smtClean="0">
                <a:ea typeface="+mn-ea"/>
              </a:rPr>
              <a:t>Storage (HDFS)</a:t>
            </a:r>
          </a:p>
          <a:p>
            <a:pPr lvl="1">
              <a:buFont typeface="Arial" pitchFamily="34" charset="0"/>
              <a:buChar char="–"/>
              <a:defRPr/>
            </a:pPr>
            <a:r>
              <a:rPr lang="en-US" dirty="0" smtClean="0">
                <a:ea typeface="+mn-ea"/>
              </a:rPr>
              <a:t>Processing (</a:t>
            </a:r>
            <a:r>
              <a:rPr lang="en-US" dirty="0" err="1" smtClean="0">
                <a:ea typeface="+mn-ea"/>
              </a:rPr>
              <a:t>mapreduce</a:t>
            </a:r>
            <a:r>
              <a:rPr lang="en-US" dirty="0" smtClean="0">
                <a:ea typeface="+mn-ea"/>
              </a:rPr>
              <a:t>)</a:t>
            </a:r>
            <a:endParaRPr lang="en-US" dirty="0">
              <a:ea typeface="+mn-ea"/>
            </a:endParaRPr>
          </a:p>
        </p:txBody>
      </p:sp>
      <p:sp>
        <p:nvSpPr>
          <p:cNvPr id="40964" name="AutoShape 2" descr="Image result for hadoop"/>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65" name="AutoShape 4" descr="Image result for hadoop"/>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66" name="AutoShape 6" descr="Image result for hadoop"/>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0967" name="Picture 6" descr="downloa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334000"/>
            <a:ext cx="37226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36D7A5F2-E378-F64D-BBE5-3A213C1E2489}" type="slidenum">
              <a:rPr lang="en-US">
                <a:solidFill>
                  <a:srgbClr val="898989"/>
                </a:solidFill>
              </a:rPr>
              <a:pPr/>
              <a:t>126</a:t>
            </a:fld>
            <a:endParaRPr lang="en-US">
              <a:solidFill>
                <a:srgbClr val="898989"/>
              </a:solidFill>
            </a:endParaRPr>
          </a:p>
        </p:txBody>
      </p:sp>
    </p:spTree>
    <p:extLst>
      <p:ext uri="{BB962C8B-B14F-4D97-AF65-F5344CB8AC3E}">
        <p14:creationId xmlns:p14="http://schemas.microsoft.com/office/powerpoint/2010/main" val="561694163"/>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atin typeface="Calibri" charset="0"/>
              </a:rPr>
              <a:t>HADOOP -- Mapreduce</a:t>
            </a:r>
          </a:p>
        </p:txBody>
      </p:sp>
      <p:pic>
        <p:nvPicPr>
          <p:cNvPr id="41987" name="Picture 2" descr="Image result for mapredu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7057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F28BD622-BCAA-DD46-9D6A-8C4F454FF7D4}" type="slidenum">
              <a:rPr lang="en-US">
                <a:solidFill>
                  <a:srgbClr val="898989"/>
                </a:solidFill>
              </a:rPr>
              <a:pPr/>
              <a:t>127</a:t>
            </a:fld>
            <a:endParaRPr lang="en-US">
              <a:solidFill>
                <a:srgbClr val="898989"/>
              </a:solidFill>
            </a:endParaRPr>
          </a:p>
        </p:txBody>
      </p:sp>
    </p:spTree>
    <p:extLst>
      <p:ext uri="{BB962C8B-B14F-4D97-AF65-F5344CB8AC3E}">
        <p14:creationId xmlns:p14="http://schemas.microsoft.com/office/powerpoint/2010/main" val="1684626539"/>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atin typeface="Calibri" charset="0"/>
              </a:rPr>
              <a:t>HDFS: Terms</a:t>
            </a:r>
          </a:p>
        </p:txBody>
      </p:sp>
      <p:sp>
        <p:nvSpPr>
          <p:cNvPr id="3" name="Content Placeholder 2"/>
          <p:cNvSpPr>
            <a:spLocks noGrp="1"/>
          </p:cNvSpPr>
          <p:nvPr>
            <p:ph idx="1"/>
          </p:nvPr>
        </p:nvSpPr>
        <p:spPr>
          <a:xfrm>
            <a:off x="457200" y="1600200"/>
            <a:ext cx="8686800" cy="4800600"/>
          </a:xfrm>
        </p:spPr>
        <p:txBody>
          <a:bodyPr>
            <a:normAutofit/>
          </a:bodyPr>
          <a:lstStyle/>
          <a:p>
            <a:pPr>
              <a:lnSpc>
                <a:spcPct val="90000"/>
              </a:lnSpc>
            </a:pPr>
            <a:r>
              <a:rPr lang="en-US" sz="3000">
                <a:latin typeface="Calibri" charset="0"/>
              </a:rPr>
              <a:t>A </a:t>
            </a:r>
            <a:r>
              <a:rPr lang="en-US" sz="3000" b="1">
                <a:latin typeface="Calibri" charset="0"/>
              </a:rPr>
              <a:t>Rack</a:t>
            </a:r>
            <a:r>
              <a:rPr lang="en-US" sz="3000">
                <a:latin typeface="Calibri" charset="0"/>
              </a:rPr>
              <a:t> is a collection of nodes that closely located and are usually in the same network</a:t>
            </a:r>
          </a:p>
          <a:p>
            <a:pPr>
              <a:lnSpc>
                <a:spcPct val="90000"/>
              </a:lnSpc>
            </a:pPr>
            <a:r>
              <a:rPr lang="en-US" sz="3000">
                <a:latin typeface="Calibri" charset="0"/>
              </a:rPr>
              <a:t>A </a:t>
            </a:r>
            <a:r>
              <a:rPr lang="en-US" sz="3000" b="1">
                <a:latin typeface="Calibri" charset="0"/>
              </a:rPr>
              <a:t>Cluster</a:t>
            </a:r>
            <a:r>
              <a:rPr lang="en-US" sz="3000">
                <a:latin typeface="Calibri" charset="0"/>
              </a:rPr>
              <a:t> is a collection of racks</a:t>
            </a:r>
          </a:p>
          <a:p>
            <a:pPr>
              <a:lnSpc>
                <a:spcPct val="90000"/>
              </a:lnSpc>
            </a:pPr>
            <a:r>
              <a:rPr lang="en-US" sz="3000" b="1">
                <a:latin typeface="Calibri" charset="0"/>
              </a:rPr>
              <a:t>NameNode</a:t>
            </a:r>
            <a:r>
              <a:rPr lang="en-US" sz="3000">
                <a:latin typeface="Calibri" charset="0"/>
              </a:rPr>
              <a:t> – manages the file system</a:t>
            </a:r>
            <a:r>
              <a:rPr lang="ja-JP" altLang="en-US" sz="3000">
                <a:latin typeface="Calibri" charset="0"/>
              </a:rPr>
              <a:t>’</a:t>
            </a:r>
            <a:r>
              <a:rPr lang="en-US" sz="3000">
                <a:latin typeface="Calibri" charset="0"/>
              </a:rPr>
              <a:t>s namespace and regulates access to clients. There is a single NameNode per cluster</a:t>
            </a:r>
          </a:p>
          <a:p>
            <a:pPr>
              <a:lnSpc>
                <a:spcPct val="90000"/>
              </a:lnSpc>
            </a:pPr>
            <a:r>
              <a:rPr lang="en-US" sz="3000" b="1">
                <a:latin typeface="Calibri" charset="0"/>
              </a:rPr>
              <a:t>DataNode</a:t>
            </a:r>
            <a:r>
              <a:rPr lang="en-US" sz="3000">
                <a:latin typeface="Calibri" charset="0"/>
              </a:rPr>
              <a:t> – Serves read, write requests, creates blocks, replicates or delete them</a:t>
            </a:r>
          </a:p>
          <a:p>
            <a:pPr>
              <a:lnSpc>
                <a:spcPct val="90000"/>
              </a:lnSpc>
            </a:pPr>
            <a:r>
              <a:rPr lang="en-US" sz="3000">
                <a:latin typeface="Calibri" charset="0"/>
              </a:rPr>
              <a:t>A </a:t>
            </a:r>
            <a:r>
              <a:rPr lang="en-US" sz="3000" b="1">
                <a:latin typeface="Calibri" charset="0"/>
              </a:rPr>
              <a:t>file</a:t>
            </a:r>
            <a:r>
              <a:rPr lang="en-US" sz="3000">
                <a:latin typeface="Calibri" charset="0"/>
              </a:rPr>
              <a:t> is split into </a:t>
            </a:r>
            <a:r>
              <a:rPr lang="en-US" sz="3000" b="1">
                <a:latin typeface="Calibri" charset="0"/>
              </a:rPr>
              <a:t>blocks</a:t>
            </a:r>
            <a:r>
              <a:rPr lang="en-US" sz="3000">
                <a:latin typeface="Calibri" charset="0"/>
              </a:rPr>
              <a:t> (each 64MB) and blocks are stored in DataNodes</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9365A13A-4F62-234C-BD9B-9E8BC19ECB30}" type="slidenum">
              <a:rPr lang="en-US">
                <a:solidFill>
                  <a:srgbClr val="898989"/>
                </a:solidFill>
              </a:rPr>
              <a:pPr/>
              <a:t>128</a:t>
            </a:fld>
            <a:endParaRPr lang="en-US">
              <a:solidFill>
                <a:srgbClr val="898989"/>
              </a:solidFill>
            </a:endParaRPr>
          </a:p>
        </p:txBody>
      </p:sp>
      <p:cxnSp>
        <p:nvCxnSpPr>
          <p:cNvPr id="6" name="Straight Connector 5"/>
          <p:cNvCxnSpPr/>
          <p:nvPr/>
        </p:nvCxnSpPr>
        <p:spPr>
          <a:xfrm>
            <a:off x="7073900" y="2330450"/>
            <a:ext cx="190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70725" y="2714625"/>
            <a:ext cx="1905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315200" y="2133600"/>
            <a:ext cx="3048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7772400" y="2133600"/>
            <a:ext cx="3048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8229600" y="2133600"/>
            <a:ext cx="3048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8610600" y="2133600"/>
            <a:ext cx="3048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8610600" y="2514600"/>
            <a:ext cx="3048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8153400" y="2514600"/>
            <a:ext cx="3048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7620000" y="2514600"/>
            <a:ext cx="3048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7162800" y="2514600"/>
            <a:ext cx="3048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8193991"/>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Calibri" charset="0"/>
              </a:rPr>
              <a:t>HDFS Architecture</a:t>
            </a:r>
          </a:p>
        </p:txBody>
      </p:sp>
      <p:pic>
        <p:nvPicPr>
          <p:cNvPr id="44035" name="Content Placeholder 3" descr="hdfs.jpe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179513"/>
            <a:ext cx="7010400" cy="5373687"/>
          </a:xfrm>
        </p:spPr>
      </p:pic>
      <p:sp>
        <p:nvSpPr>
          <p:cNvPr id="440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4DF6A1BE-B69F-0549-BCF1-D7E3CE0A622A}" type="slidenum">
              <a:rPr lang="en-US">
                <a:solidFill>
                  <a:srgbClr val="898989"/>
                </a:solidFill>
              </a:rPr>
              <a:pPr/>
              <a:t>129</a:t>
            </a:fld>
            <a:endParaRPr lang="en-US">
              <a:solidFill>
                <a:srgbClr val="898989"/>
              </a:solidFill>
            </a:endParaRPr>
          </a:p>
        </p:txBody>
      </p:sp>
    </p:spTree>
    <p:extLst>
      <p:ext uri="{BB962C8B-B14F-4D97-AF65-F5344CB8AC3E}">
        <p14:creationId xmlns:p14="http://schemas.microsoft.com/office/powerpoint/2010/main" val="21785109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a:solidFill>
                  <a:schemeClr val="dk2"/>
                </a:solidFill>
                <a:latin typeface="Arial Black"/>
                <a:ea typeface="Arial Black"/>
                <a:cs typeface="Arial Black"/>
                <a:sym typeface="Arial Black"/>
              </a:rPr>
              <a:t>RPC – How it works II</a:t>
            </a:r>
            <a:endParaRPr/>
          </a:p>
        </p:txBody>
      </p:sp>
      <p:sp>
        <p:nvSpPr>
          <p:cNvPr id="244" name="Google Shape;244;p28"/>
          <p:cNvSpPr txBox="1"/>
          <p:nvPr/>
        </p:nvSpPr>
        <p:spPr>
          <a:xfrm>
            <a:off x="539750" y="1841500"/>
            <a:ext cx="2759075" cy="3459162"/>
          </a:xfrm>
          <a:prstGeom prst="rect">
            <a:avLst/>
          </a:prstGeom>
          <a:solidFill>
            <a:srgbClr val="969696">
              <a:alpha val="49803"/>
            </a:srgbClr>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5" name="Google Shape;245;p28"/>
          <p:cNvSpPr txBox="1"/>
          <p:nvPr/>
        </p:nvSpPr>
        <p:spPr>
          <a:xfrm>
            <a:off x="4640262" y="1841500"/>
            <a:ext cx="4324350" cy="3459162"/>
          </a:xfrm>
          <a:prstGeom prst="rect">
            <a:avLst/>
          </a:prstGeom>
          <a:solidFill>
            <a:srgbClr val="969696">
              <a:alpha val="49803"/>
            </a:srgbClr>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6" name="Google Shape;246;p28"/>
          <p:cNvSpPr txBox="1"/>
          <p:nvPr/>
        </p:nvSpPr>
        <p:spPr>
          <a:xfrm>
            <a:off x="611187" y="2001837"/>
            <a:ext cx="1563687" cy="1046162"/>
          </a:xfrm>
          <a:prstGeom prst="rect">
            <a:avLst/>
          </a:prstGeom>
          <a:solidFill>
            <a:srgbClr val="FFFF99"/>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client</a:t>
            </a:r>
            <a:endParaRPr/>
          </a:p>
          <a:p>
            <a:pPr marL="0" marR="0" lvl="0" indent="0" algn="ctr" rtl="0">
              <a:lnSpc>
                <a:spcPct val="100000"/>
              </a:lnSpc>
              <a:spcBef>
                <a:spcPts val="0"/>
              </a:spcBef>
              <a:spcAft>
                <a:spcPts val="0"/>
              </a:spcAft>
              <a:buClr>
                <a:schemeClr val="dk1"/>
              </a:buClr>
              <a:buSzPts val="2000"/>
              <a:buFont typeface="Times New Roman"/>
              <a:buNone/>
            </a:pPr>
            <a:endParaRPr sz="2000" b="1" i="0" u="none">
              <a:solidFill>
                <a:schemeClr val="dk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procedure call</a:t>
            </a:r>
            <a:endParaRPr/>
          </a:p>
        </p:txBody>
      </p:sp>
      <p:sp>
        <p:nvSpPr>
          <p:cNvPr id="247" name="Google Shape;247;p28"/>
          <p:cNvSpPr txBox="1"/>
          <p:nvPr/>
        </p:nvSpPr>
        <p:spPr>
          <a:xfrm>
            <a:off x="615950" y="3370262"/>
            <a:ext cx="1563687" cy="1851025"/>
          </a:xfrm>
          <a:prstGeom prst="rect">
            <a:avLst/>
          </a:prstGeom>
          <a:solidFill>
            <a:srgbClr val="FFFF99"/>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client stub</a:t>
            </a:r>
            <a:endParaRPr/>
          </a:p>
          <a:p>
            <a:pPr marL="0" marR="0" lvl="0" indent="0" algn="ctr" rtl="0">
              <a:lnSpc>
                <a:spcPct val="100000"/>
              </a:lnSpc>
              <a:spcBef>
                <a:spcPts val="0"/>
              </a:spcBef>
              <a:spcAft>
                <a:spcPts val="0"/>
              </a:spcAft>
              <a:buClr>
                <a:schemeClr val="dk1"/>
              </a:buClr>
              <a:buSzPts val="1800"/>
              <a:buFont typeface="Times New Roman"/>
              <a:buNone/>
            </a:pPr>
            <a:endParaRPr sz="1800" b="0" i="0" u="none">
              <a:solidFill>
                <a:schemeClr val="dk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locate</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(un)marshal</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(de)serialize</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send (receive)</a:t>
            </a:r>
            <a:endParaRPr/>
          </a:p>
        </p:txBody>
      </p:sp>
      <p:sp>
        <p:nvSpPr>
          <p:cNvPr id="248" name="Google Shape;248;p28"/>
          <p:cNvSpPr txBox="1"/>
          <p:nvPr/>
        </p:nvSpPr>
        <p:spPr>
          <a:xfrm rot="-5400000">
            <a:off x="1543843" y="3423443"/>
            <a:ext cx="2543175" cy="376237"/>
          </a:xfrm>
          <a:prstGeom prst="rect">
            <a:avLst/>
          </a:prstGeom>
          <a:solidFill>
            <a:srgbClr val="99CCFF"/>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communication module</a:t>
            </a:r>
            <a:endParaRPr/>
          </a:p>
        </p:txBody>
      </p:sp>
      <p:sp>
        <p:nvSpPr>
          <p:cNvPr id="249" name="Google Shape;249;p28"/>
          <p:cNvSpPr txBox="1"/>
          <p:nvPr/>
        </p:nvSpPr>
        <p:spPr>
          <a:xfrm rot="-5400000">
            <a:off x="3863181" y="3421856"/>
            <a:ext cx="2543175" cy="376237"/>
          </a:xfrm>
          <a:prstGeom prst="rect">
            <a:avLst/>
          </a:prstGeom>
          <a:solidFill>
            <a:srgbClr val="99CCFF"/>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communication module</a:t>
            </a:r>
            <a:endParaRPr/>
          </a:p>
        </p:txBody>
      </p:sp>
      <p:sp>
        <p:nvSpPr>
          <p:cNvPr id="250" name="Google Shape;250;p28"/>
          <p:cNvSpPr txBox="1"/>
          <p:nvPr/>
        </p:nvSpPr>
        <p:spPr>
          <a:xfrm>
            <a:off x="7315200" y="2001837"/>
            <a:ext cx="1565275" cy="1046162"/>
          </a:xfrm>
          <a:prstGeom prst="rect">
            <a:avLst/>
          </a:prstGeom>
          <a:solidFill>
            <a:srgbClr val="FFFF99"/>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server</a:t>
            </a:r>
            <a:endParaRPr/>
          </a:p>
          <a:p>
            <a:pPr marL="0" marR="0" lvl="0" indent="0" algn="ctr" rtl="0">
              <a:lnSpc>
                <a:spcPct val="100000"/>
              </a:lnSpc>
              <a:spcBef>
                <a:spcPts val="0"/>
              </a:spcBef>
              <a:spcAft>
                <a:spcPts val="0"/>
              </a:spcAft>
              <a:buClr>
                <a:schemeClr val="dk1"/>
              </a:buClr>
              <a:buSzPts val="2000"/>
              <a:buFont typeface="Times New Roman"/>
              <a:buNone/>
            </a:pPr>
            <a:endParaRPr sz="2000" b="1" i="0" u="none">
              <a:solidFill>
                <a:schemeClr val="dk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procedure</a:t>
            </a:r>
            <a:endParaRPr/>
          </a:p>
        </p:txBody>
      </p:sp>
      <p:sp>
        <p:nvSpPr>
          <p:cNvPr id="251" name="Google Shape;251;p28"/>
          <p:cNvSpPr txBox="1"/>
          <p:nvPr/>
        </p:nvSpPr>
        <p:spPr>
          <a:xfrm>
            <a:off x="7315200" y="3208337"/>
            <a:ext cx="1565275" cy="1771650"/>
          </a:xfrm>
          <a:prstGeom prst="rect">
            <a:avLst/>
          </a:prstGeom>
          <a:solidFill>
            <a:srgbClr val="FFFF99"/>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server stub</a:t>
            </a:r>
            <a:endParaRPr/>
          </a:p>
          <a:p>
            <a:pPr marL="0" marR="0" lvl="0" indent="0" algn="ctr" rtl="0">
              <a:lnSpc>
                <a:spcPct val="100000"/>
              </a:lnSpc>
              <a:spcBef>
                <a:spcPts val="0"/>
              </a:spcBef>
              <a:spcAft>
                <a:spcPts val="0"/>
              </a:spcAft>
              <a:buClr>
                <a:schemeClr val="dk1"/>
              </a:buClr>
              <a:buSzPts val="1800"/>
              <a:buFont typeface="Times New Roman"/>
              <a:buNone/>
            </a:pPr>
            <a:endParaRPr sz="1800" b="0" i="0" u="none">
              <a:solidFill>
                <a:schemeClr val="dk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(un)marshal</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(de)serialize</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receive (send)</a:t>
            </a:r>
            <a:endParaRPr/>
          </a:p>
        </p:txBody>
      </p:sp>
      <p:sp>
        <p:nvSpPr>
          <p:cNvPr id="252" name="Google Shape;252;p28"/>
          <p:cNvSpPr txBox="1"/>
          <p:nvPr/>
        </p:nvSpPr>
        <p:spPr>
          <a:xfrm>
            <a:off x="5535612" y="3092450"/>
            <a:ext cx="1565275" cy="1044575"/>
          </a:xfrm>
          <a:prstGeom prst="rect">
            <a:avLst/>
          </a:prstGeom>
          <a:solidFill>
            <a:srgbClr val="FFFF99"/>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dispatcher</a:t>
            </a:r>
            <a:endParaRPr/>
          </a:p>
          <a:p>
            <a:pPr marL="0" marR="0" lvl="0" indent="0" algn="ctr" rtl="0">
              <a:lnSpc>
                <a:spcPct val="100000"/>
              </a:lnSpc>
              <a:spcBef>
                <a:spcPts val="0"/>
              </a:spcBef>
              <a:spcAft>
                <a:spcPts val="0"/>
              </a:spcAft>
              <a:buClr>
                <a:schemeClr val="dk1"/>
              </a:buClr>
              <a:buSzPts val="2000"/>
              <a:buFont typeface="Times New Roman"/>
              <a:buNone/>
            </a:pPr>
            <a:endParaRPr sz="2000" b="1" i="0" u="none">
              <a:solidFill>
                <a:schemeClr val="dk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selects stub</a:t>
            </a:r>
            <a:endParaRPr/>
          </a:p>
        </p:txBody>
      </p:sp>
      <p:cxnSp>
        <p:nvCxnSpPr>
          <p:cNvPr id="253" name="Google Shape;253;p28"/>
          <p:cNvCxnSpPr/>
          <p:nvPr/>
        </p:nvCxnSpPr>
        <p:spPr>
          <a:xfrm>
            <a:off x="1435100" y="3048000"/>
            <a:ext cx="0" cy="322262"/>
          </a:xfrm>
          <a:prstGeom prst="straightConnector1">
            <a:avLst/>
          </a:prstGeom>
          <a:noFill/>
          <a:ln w="22225" cap="flat" cmpd="sng">
            <a:solidFill>
              <a:schemeClr val="dk2"/>
            </a:solidFill>
            <a:prstDash val="solid"/>
            <a:miter lim="800000"/>
            <a:headEnd type="triangle" w="med" len="med"/>
            <a:tailEnd type="triangle" w="med" len="med"/>
          </a:ln>
        </p:spPr>
      </p:cxnSp>
      <p:cxnSp>
        <p:nvCxnSpPr>
          <p:cNvPr id="254" name="Google Shape;254;p28"/>
          <p:cNvCxnSpPr/>
          <p:nvPr/>
        </p:nvCxnSpPr>
        <p:spPr>
          <a:xfrm rot="-5400000">
            <a:off x="1204249" y="3806037"/>
            <a:ext cx="1608000" cy="1222500"/>
          </a:xfrm>
          <a:prstGeom prst="bentConnector4">
            <a:avLst>
              <a:gd name="adj1" fmla="val -3409"/>
              <a:gd name="adj2" fmla="val 17732"/>
            </a:avLst>
          </a:prstGeom>
          <a:noFill/>
          <a:ln w="22225" cap="flat" cmpd="sng">
            <a:solidFill>
              <a:schemeClr val="dk2"/>
            </a:solidFill>
            <a:prstDash val="solid"/>
            <a:miter lim="800000"/>
            <a:headEnd type="triangle" w="med" len="med"/>
            <a:tailEnd type="triangle" w="med" len="med"/>
          </a:ln>
        </p:spPr>
      </p:cxnSp>
      <p:cxnSp>
        <p:nvCxnSpPr>
          <p:cNvPr id="255" name="Google Shape;255;p28"/>
          <p:cNvCxnSpPr/>
          <p:nvPr/>
        </p:nvCxnSpPr>
        <p:spPr>
          <a:xfrm>
            <a:off x="3008312" y="3613150"/>
            <a:ext cx="1931987" cy="0"/>
          </a:xfrm>
          <a:prstGeom prst="straightConnector1">
            <a:avLst/>
          </a:prstGeom>
          <a:noFill/>
          <a:ln w="22225" cap="flat" cmpd="sng">
            <a:solidFill>
              <a:schemeClr val="dk2"/>
            </a:solidFill>
            <a:prstDash val="solid"/>
            <a:miter lim="800000"/>
            <a:headEnd type="triangle" w="med" len="med"/>
            <a:tailEnd type="triangle" w="med" len="med"/>
          </a:ln>
        </p:spPr>
      </p:cxnSp>
      <p:cxnSp>
        <p:nvCxnSpPr>
          <p:cNvPr id="256" name="Google Shape;256;p28"/>
          <p:cNvCxnSpPr/>
          <p:nvPr/>
        </p:nvCxnSpPr>
        <p:spPr>
          <a:xfrm>
            <a:off x="5329237" y="3613150"/>
            <a:ext cx="206375" cy="1587"/>
          </a:xfrm>
          <a:prstGeom prst="straightConnector1">
            <a:avLst/>
          </a:prstGeom>
          <a:noFill/>
          <a:ln w="22225" cap="flat" cmpd="sng">
            <a:solidFill>
              <a:schemeClr val="dk2"/>
            </a:solidFill>
            <a:prstDash val="solid"/>
            <a:miter lim="800000"/>
            <a:headEnd type="triangle" w="med" len="med"/>
            <a:tailEnd type="triangle" w="med" len="med"/>
          </a:ln>
        </p:spPr>
      </p:cxnSp>
      <p:cxnSp>
        <p:nvCxnSpPr>
          <p:cNvPr id="257" name="Google Shape;257;p28"/>
          <p:cNvCxnSpPr/>
          <p:nvPr/>
        </p:nvCxnSpPr>
        <p:spPr>
          <a:xfrm rot="10800000">
            <a:off x="8097837" y="3048000"/>
            <a:ext cx="0" cy="160337"/>
          </a:xfrm>
          <a:prstGeom prst="straightConnector1">
            <a:avLst/>
          </a:prstGeom>
          <a:noFill/>
          <a:ln w="22225" cap="flat" cmpd="sng">
            <a:solidFill>
              <a:schemeClr val="dk2"/>
            </a:solidFill>
            <a:prstDash val="solid"/>
            <a:miter lim="800000"/>
            <a:headEnd type="triangle" w="med" len="med"/>
            <a:tailEnd type="triangle" w="med" len="med"/>
          </a:ln>
        </p:spPr>
      </p:cxnSp>
      <p:sp>
        <p:nvSpPr>
          <p:cNvPr id="258" name="Google Shape;258;p28"/>
          <p:cNvSpPr txBox="1"/>
          <p:nvPr/>
        </p:nvSpPr>
        <p:spPr>
          <a:xfrm>
            <a:off x="615950" y="1196975"/>
            <a:ext cx="2608262"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400"/>
              <a:buFont typeface="Times New Roman"/>
              <a:buNone/>
            </a:pPr>
            <a:r>
              <a:rPr lang="en-US" sz="2400" b="1" i="1" u="none">
                <a:solidFill>
                  <a:schemeClr val="dk2"/>
                </a:solidFill>
                <a:latin typeface="Times New Roman"/>
                <a:ea typeface="Times New Roman"/>
                <a:cs typeface="Times New Roman"/>
                <a:sym typeface="Times New Roman"/>
              </a:rPr>
              <a:t>client process</a:t>
            </a:r>
            <a:endParaRPr/>
          </a:p>
        </p:txBody>
      </p:sp>
      <p:sp>
        <p:nvSpPr>
          <p:cNvPr id="259" name="Google Shape;259;p28"/>
          <p:cNvSpPr txBox="1"/>
          <p:nvPr/>
        </p:nvSpPr>
        <p:spPr>
          <a:xfrm>
            <a:off x="4789487" y="1196975"/>
            <a:ext cx="4100512"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400"/>
              <a:buFont typeface="Times New Roman"/>
              <a:buNone/>
            </a:pPr>
            <a:r>
              <a:rPr lang="en-US" sz="2400" b="1" i="1" u="none">
                <a:solidFill>
                  <a:schemeClr val="dk2"/>
                </a:solidFill>
                <a:latin typeface="Times New Roman"/>
                <a:ea typeface="Times New Roman"/>
                <a:cs typeface="Times New Roman"/>
                <a:sym typeface="Times New Roman"/>
              </a:rPr>
              <a:t>server process</a:t>
            </a:r>
            <a:endParaRPr/>
          </a:p>
        </p:txBody>
      </p:sp>
      <p:cxnSp>
        <p:nvCxnSpPr>
          <p:cNvPr id="260" name="Google Shape;260;p28"/>
          <p:cNvCxnSpPr/>
          <p:nvPr/>
        </p:nvCxnSpPr>
        <p:spPr>
          <a:xfrm>
            <a:off x="7092950" y="3644900"/>
            <a:ext cx="249237" cy="0"/>
          </a:xfrm>
          <a:prstGeom prst="straightConnector1">
            <a:avLst/>
          </a:prstGeom>
          <a:noFill/>
          <a:ln w="22225" cap="flat" cmpd="sng">
            <a:solidFill>
              <a:schemeClr val="dk2"/>
            </a:solidFill>
            <a:prstDash val="solid"/>
            <a:miter lim="800000"/>
            <a:headEnd type="triangle" w="med" len="med"/>
            <a:tailEnd type="triangle" w="med" len="med"/>
          </a:ln>
        </p:spPr>
      </p:cxnSp>
      <p:cxnSp>
        <p:nvCxnSpPr>
          <p:cNvPr id="261" name="Google Shape;261;p28"/>
          <p:cNvCxnSpPr/>
          <p:nvPr/>
        </p:nvCxnSpPr>
        <p:spPr>
          <a:xfrm rot="10800000">
            <a:off x="5305425" y="4652962"/>
            <a:ext cx="2016125" cy="0"/>
          </a:xfrm>
          <a:prstGeom prst="straightConnector1">
            <a:avLst/>
          </a:prstGeom>
          <a:noFill/>
          <a:ln w="22225" cap="flat" cmpd="sng">
            <a:solidFill>
              <a:schemeClr val="dk2"/>
            </a:solidFill>
            <a:prstDash val="solid"/>
            <a:miter lim="800000"/>
            <a:headEnd type="triangle" w="med" len="med"/>
            <a:tailEnd type="triangle" w="med" len="med"/>
          </a:ln>
        </p:spPr>
      </p:cxnSp>
      <p:sp>
        <p:nvSpPr>
          <p:cNvPr id="262" name="Google Shape;262;p28"/>
          <p:cNvSpPr txBox="1"/>
          <p:nvPr/>
        </p:nvSpPr>
        <p:spPr>
          <a:xfrm>
            <a:off x="6440487" y="6508750"/>
            <a:ext cx="2703512" cy="349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1400"/>
              <a:buFont typeface="Times New Roman"/>
              <a:buNone/>
            </a:pPr>
            <a:r>
              <a:rPr lang="en-US" sz="1400" b="1" i="1" u="none">
                <a:solidFill>
                  <a:schemeClr val="lt2"/>
                </a:solidFill>
                <a:latin typeface="Times New Roman"/>
                <a:ea typeface="Times New Roman"/>
                <a:cs typeface="Times New Roman"/>
                <a:sym typeface="Times New Roman"/>
              </a:rPr>
              <a:t>Wolfgang Gassler, Eva Zangerle</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5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fade">
                                      <p:cBhvr>
                                        <p:cTn id="12" dur="500"/>
                                        <p:tgtEl>
                                          <p:spTgt spid="2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
                                        </p:tgtEl>
                                        <p:attrNameLst>
                                          <p:attrName>style.visibility</p:attrName>
                                        </p:attrNameLst>
                                      </p:cBhvr>
                                      <p:to>
                                        <p:strVal val="visible"/>
                                      </p:to>
                                    </p:set>
                                    <p:animEffect transition="in" filter="fade">
                                      <p:cBhvr>
                                        <p:cTn id="17" dur="500"/>
                                        <p:tgtEl>
                                          <p:spTgt spid="2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500"/>
                                        <p:tgtEl>
                                          <p:spTgt spid="2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8"/>
                                        </p:tgtEl>
                                        <p:attrNameLst>
                                          <p:attrName>style.visibility</p:attrName>
                                        </p:attrNameLst>
                                      </p:cBhvr>
                                      <p:to>
                                        <p:strVal val="visible"/>
                                      </p:to>
                                    </p:set>
                                    <p:animEffect transition="in" filter="fade">
                                      <p:cBhvr>
                                        <p:cTn id="27" dur="500"/>
                                        <p:tgtEl>
                                          <p:spTgt spid="2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9"/>
                                        </p:tgtEl>
                                        <p:attrNameLst>
                                          <p:attrName>style.visibility</p:attrName>
                                        </p:attrNameLst>
                                      </p:cBhvr>
                                      <p:to>
                                        <p:strVal val="visible"/>
                                      </p:to>
                                    </p:set>
                                    <p:animEffect transition="in" filter="fade">
                                      <p:cBhvr>
                                        <p:cTn id="32" dur="500"/>
                                        <p:tgtEl>
                                          <p:spTgt spid="2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5"/>
                                        </p:tgtEl>
                                        <p:attrNameLst>
                                          <p:attrName>style.visibility</p:attrName>
                                        </p:attrNameLst>
                                      </p:cBhvr>
                                      <p:to>
                                        <p:strVal val="visible"/>
                                      </p:to>
                                    </p:set>
                                    <p:animEffect transition="in" filter="fade">
                                      <p:cBhvr>
                                        <p:cTn id="37" dur="500"/>
                                        <p:tgtEl>
                                          <p:spTgt spid="2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0"/>
                                        </p:tgtEl>
                                        <p:attrNameLst>
                                          <p:attrName>style.visibility</p:attrName>
                                        </p:attrNameLst>
                                      </p:cBhvr>
                                      <p:to>
                                        <p:strVal val="visible"/>
                                      </p:to>
                                    </p:set>
                                    <p:animEffect transition="in" filter="fade">
                                      <p:cBhvr>
                                        <p:cTn id="42" dur="500"/>
                                        <p:tgtEl>
                                          <p:spTgt spid="2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1"/>
                                        </p:tgtEl>
                                        <p:attrNameLst>
                                          <p:attrName>style.visibility</p:attrName>
                                        </p:attrNameLst>
                                      </p:cBhvr>
                                      <p:to>
                                        <p:strVal val="visible"/>
                                      </p:to>
                                    </p:set>
                                    <p:animEffect transition="in" filter="fade">
                                      <p:cBhvr>
                                        <p:cTn id="47" dur="500"/>
                                        <p:tgtEl>
                                          <p:spTgt spid="2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2"/>
                                        </p:tgtEl>
                                        <p:attrNameLst>
                                          <p:attrName>style.visibility</p:attrName>
                                        </p:attrNameLst>
                                      </p:cBhvr>
                                      <p:to>
                                        <p:strVal val="visible"/>
                                      </p:to>
                                    </p:set>
                                    <p:animEffect transition="in" filter="fade">
                                      <p:cBhvr>
                                        <p:cTn id="52" dur="500"/>
                                        <p:tgtEl>
                                          <p:spTgt spid="25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9"/>
                                        </p:tgtEl>
                                        <p:attrNameLst>
                                          <p:attrName>style.visibility</p:attrName>
                                        </p:attrNameLst>
                                      </p:cBhvr>
                                      <p:to>
                                        <p:strVal val="visible"/>
                                      </p:to>
                                    </p:set>
                                    <p:animEffect transition="in" filter="fade">
                                      <p:cBhvr>
                                        <p:cTn id="57" dur="500"/>
                                        <p:tgtEl>
                                          <p:spTgt spid="24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3"/>
                                        </p:tgtEl>
                                        <p:attrNameLst>
                                          <p:attrName>style.visibility</p:attrName>
                                        </p:attrNameLst>
                                      </p:cBhvr>
                                      <p:to>
                                        <p:strVal val="visible"/>
                                      </p:to>
                                    </p:set>
                                    <p:animEffect transition="in" filter="fade">
                                      <p:cBhvr>
                                        <p:cTn id="62" dur="500"/>
                                        <p:tgtEl>
                                          <p:spTgt spid="25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4"/>
                                        </p:tgtEl>
                                        <p:attrNameLst>
                                          <p:attrName>style.visibility</p:attrName>
                                        </p:attrNameLst>
                                      </p:cBhvr>
                                      <p:to>
                                        <p:strVal val="visible"/>
                                      </p:to>
                                    </p:set>
                                    <p:animEffect transition="in" filter="fade">
                                      <p:cBhvr>
                                        <p:cTn id="67" dur="500"/>
                                        <p:tgtEl>
                                          <p:spTgt spid="25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55"/>
                                        </p:tgtEl>
                                        <p:attrNameLst>
                                          <p:attrName>style.visibility</p:attrName>
                                        </p:attrNameLst>
                                      </p:cBhvr>
                                      <p:to>
                                        <p:strVal val="visible"/>
                                      </p:to>
                                    </p:set>
                                    <p:animEffect transition="in" filter="fade">
                                      <p:cBhvr>
                                        <p:cTn id="72" dur="500"/>
                                        <p:tgtEl>
                                          <p:spTgt spid="25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56"/>
                                        </p:tgtEl>
                                        <p:attrNameLst>
                                          <p:attrName>style.visibility</p:attrName>
                                        </p:attrNameLst>
                                      </p:cBhvr>
                                      <p:to>
                                        <p:strVal val="visible"/>
                                      </p:to>
                                    </p:set>
                                    <p:animEffect transition="in" filter="fade">
                                      <p:cBhvr>
                                        <p:cTn id="77" dur="500"/>
                                        <p:tgtEl>
                                          <p:spTgt spid="25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60"/>
                                        </p:tgtEl>
                                        <p:attrNameLst>
                                          <p:attrName>style.visibility</p:attrName>
                                        </p:attrNameLst>
                                      </p:cBhvr>
                                      <p:to>
                                        <p:strVal val="visible"/>
                                      </p:to>
                                    </p:set>
                                    <p:animEffect transition="in" filter="fade">
                                      <p:cBhvr>
                                        <p:cTn id="82" dur="500"/>
                                        <p:tgtEl>
                                          <p:spTgt spid="26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57"/>
                                        </p:tgtEl>
                                        <p:attrNameLst>
                                          <p:attrName>style.visibility</p:attrName>
                                        </p:attrNameLst>
                                      </p:cBhvr>
                                      <p:to>
                                        <p:strVal val="visible"/>
                                      </p:to>
                                    </p:set>
                                    <p:animEffect transition="in" filter="fade">
                                      <p:cBhvr>
                                        <p:cTn id="87" dur="500"/>
                                        <p:tgtEl>
                                          <p:spTgt spid="25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61"/>
                                        </p:tgtEl>
                                        <p:attrNameLst>
                                          <p:attrName>style.visibility</p:attrName>
                                        </p:attrNameLst>
                                      </p:cBhvr>
                                      <p:to>
                                        <p:strVal val="visible"/>
                                      </p:to>
                                    </p:set>
                                    <p:animEffect transition="in" filter="fade">
                                      <p:cBhvr>
                                        <p:cTn id="92"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r>
              <a:rPr lang="en-US">
                <a:latin typeface="Calibri" charset="0"/>
              </a:rPr>
              <a:t>HDFS: NameNode</a:t>
            </a:r>
          </a:p>
        </p:txBody>
      </p:sp>
      <p:sp>
        <p:nvSpPr>
          <p:cNvPr id="5" name="Content Placeholder 4"/>
          <p:cNvSpPr>
            <a:spLocks noGrp="1"/>
          </p:cNvSpPr>
          <p:nvPr>
            <p:ph idx="1"/>
          </p:nvPr>
        </p:nvSpPr>
        <p:spPr/>
        <p:txBody>
          <a:bodyPr>
            <a:normAutofit/>
          </a:bodyPr>
          <a:lstStyle/>
          <a:p>
            <a:pPr>
              <a:lnSpc>
                <a:spcPct val="90000"/>
              </a:lnSpc>
            </a:pPr>
            <a:r>
              <a:rPr lang="en-US">
                <a:latin typeface="Calibri" charset="0"/>
              </a:rPr>
              <a:t>Stores the HDFS namespace (e.g., directory structure)</a:t>
            </a:r>
          </a:p>
          <a:p>
            <a:pPr>
              <a:lnSpc>
                <a:spcPct val="90000"/>
              </a:lnSpc>
            </a:pPr>
            <a:r>
              <a:rPr lang="en-US">
                <a:latin typeface="Calibri" charset="0"/>
              </a:rPr>
              <a:t>Record every change to the file system metadata in a transaction log</a:t>
            </a:r>
          </a:p>
          <a:p>
            <a:pPr>
              <a:lnSpc>
                <a:spcPct val="90000"/>
              </a:lnSpc>
            </a:pPr>
            <a:r>
              <a:rPr lang="en-US">
                <a:latin typeface="Calibri" charset="0"/>
              </a:rPr>
              <a:t>The namespace contains file system properties and the mapping of blocks to files</a:t>
            </a:r>
          </a:p>
          <a:p>
            <a:pPr>
              <a:lnSpc>
                <a:spcPct val="90000"/>
              </a:lnSpc>
            </a:pPr>
            <a:r>
              <a:rPr lang="en-US">
                <a:latin typeface="Calibri" charset="0"/>
              </a:rPr>
              <a:t>Both transaction log and namespace are stored on NameNode</a:t>
            </a:r>
            <a:r>
              <a:rPr lang="ja-JP" altLang="en-US">
                <a:latin typeface="Calibri" charset="0"/>
              </a:rPr>
              <a:t>’</a:t>
            </a:r>
            <a:r>
              <a:rPr lang="en-US">
                <a:latin typeface="Calibri" charset="0"/>
              </a:rPr>
              <a:t>s local file system</a:t>
            </a:r>
          </a:p>
          <a:p>
            <a:pPr lvl="1">
              <a:lnSpc>
                <a:spcPct val="90000"/>
              </a:lnSpc>
            </a:pPr>
            <a:r>
              <a:rPr lang="en-US">
                <a:latin typeface="Calibri" charset="0"/>
              </a:rPr>
              <a:t>Maintains an in-memory copy all the time</a:t>
            </a:r>
          </a:p>
        </p:txBody>
      </p:sp>
      <p:sp>
        <p:nvSpPr>
          <p:cNvPr id="450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F36D09F3-2A01-9040-B6C1-6A98418A5C36}" type="slidenum">
              <a:rPr lang="en-US">
                <a:solidFill>
                  <a:srgbClr val="898989"/>
                </a:solidFill>
              </a:rPr>
              <a:pPr/>
              <a:t>130</a:t>
            </a:fld>
            <a:endParaRPr lang="en-US">
              <a:solidFill>
                <a:srgbClr val="898989"/>
              </a:solidFill>
            </a:endParaRPr>
          </a:p>
        </p:txBody>
      </p:sp>
    </p:spTree>
    <p:extLst>
      <p:ext uri="{BB962C8B-B14F-4D97-AF65-F5344CB8AC3E}">
        <p14:creationId xmlns:p14="http://schemas.microsoft.com/office/powerpoint/2010/main" val="3764488037"/>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atin typeface="Calibri" charset="0"/>
              </a:rPr>
              <a:t>HDFS: DataNode</a:t>
            </a:r>
          </a:p>
        </p:txBody>
      </p:sp>
      <p:sp>
        <p:nvSpPr>
          <p:cNvPr id="3" name="Content Placeholder 2"/>
          <p:cNvSpPr>
            <a:spLocks noGrp="1"/>
          </p:cNvSpPr>
          <p:nvPr>
            <p:ph idx="1"/>
          </p:nvPr>
        </p:nvSpPr>
        <p:spPr>
          <a:xfrm>
            <a:off x="409279" y="1478663"/>
            <a:ext cx="8178900" cy="4172100"/>
          </a:xfrm>
        </p:spPr>
        <p:txBody>
          <a:bodyPr>
            <a:normAutofit fontScale="85000" lnSpcReduction="10000"/>
          </a:bodyPr>
          <a:lstStyle/>
          <a:p>
            <a:pPr>
              <a:buFont typeface="Arial" pitchFamily="34" charset="0"/>
              <a:buChar char="•"/>
              <a:defRPr/>
            </a:pPr>
            <a:r>
              <a:rPr lang="en-US" dirty="0" smtClean="0">
                <a:ea typeface="+mn-ea"/>
              </a:rPr>
              <a:t>Stores HDFS data blocks in its local file system</a:t>
            </a:r>
          </a:p>
          <a:p>
            <a:pPr lvl="1">
              <a:buFont typeface="Arial" pitchFamily="34" charset="0"/>
              <a:buChar char="–"/>
              <a:defRPr/>
            </a:pPr>
            <a:r>
              <a:rPr lang="en-US" dirty="0" smtClean="0">
                <a:ea typeface="+mn-ea"/>
              </a:rPr>
              <a:t>Each block in a separate file in the local file system</a:t>
            </a:r>
          </a:p>
          <a:p>
            <a:pPr>
              <a:buFont typeface="Arial" pitchFamily="34" charset="0"/>
              <a:buChar char="•"/>
              <a:defRPr/>
            </a:pPr>
            <a:r>
              <a:rPr lang="en-US" dirty="0" err="1" smtClean="0">
                <a:ea typeface="+mn-ea"/>
              </a:rPr>
              <a:t>DataNode</a:t>
            </a:r>
            <a:r>
              <a:rPr lang="en-US" dirty="0" smtClean="0">
                <a:ea typeface="+mn-ea"/>
              </a:rPr>
              <a:t> knows its data blocks, but not the actual HDFS file</a:t>
            </a:r>
          </a:p>
          <a:p>
            <a:pPr lvl="1">
              <a:buFont typeface="Arial" pitchFamily="34" charset="0"/>
              <a:buChar char="–"/>
              <a:defRPr/>
            </a:pPr>
            <a:r>
              <a:rPr lang="en-US" dirty="0" smtClean="0">
                <a:ea typeface="+mn-ea"/>
              </a:rPr>
              <a:t>That mapping is maintained by the </a:t>
            </a:r>
            <a:r>
              <a:rPr lang="en-US" dirty="0" err="1" smtClean="0">
                <a:ea typeface="+mn-ea"/>
              </a:rPr>
              <a:t>NameNode</a:t>
            </a:r>
            <a:endParaRPr lang="en-US" dirty="0" smtClean="0">
              <a:ea typeface="+mn-ea"/>
            </a:endParaRPr>
          </a:p>
          <a:p>
            <a:pPr>
              <a:buFont typeface="Arial" pitchFamily="34" charset="0"/>
              <a:buChar char="•"/>
              <a:defRPr/>
            </a:pPr>
            <a:r>
              <a:rPr lang="en-US" dirty="0" smtClean="0">
                <a:ea typeface="+mn-ea"/>
              </a:rPr>
              <a:t>On startup</a:t>
            </a:r>
          </a:p>
          <a:p>
            <a:pPr lvl="1">
              <a:buFont typeface="Arial" pitchFamily="34" charset="0"/>
              <a:buChar char="–"/>
              <a:defRPr/>
            </a:pPr>
            <a:r>
              <a:rPr lang="en-US" dirty="0" smtClean="0">
                <a:ea typeface="+mn-ea"/>
              </a:rPr>
              <a:t>Scans through the local file system</a:t>
            </a:r>
          </a:p>
          <a:p>
            <a:pPr lvl="1">
              <a:buFont typeface="Arial" pitchFamily="34" charset="0"/>
              <a:buChar char="–"/>
              <a:defRPr/>
            </a:pPr>
            <a:r>
              <a:rPr lang="en-US" dirty="0" smtClean="0">
                <a:ea typeface="+mn-ea"/>
              </a:rPr>
              <a:t>Generates a list of all HDFS data blocks</a:t>
            </a:r>
          </a:p>
          <a:p>
            <a:pPr lvl="1">
              <a:buFont typeface="Arial" pitchFamily="34" charset="0"/>
              <a:buChar char="–"/>
              <a:defRPr/>
            </a:pPr>
            <a:r>
              <a:rPr lang="en-US" dirty="0" smtClean="0">
                <a:ea typeface="+mn-ea"/>
              </a:rPr>
              <a:t>Sends the report (</a:t>
            </a:r>
            <a:r>
              <a:rPr lang="en-US" dirty="0" err="1" smtClean="0">
                <a:ea typeface="+mn-ea"/>
              </a:rPr>
              <a:t>blockreport</a:t>
            </a:r>
            <a:r>
              <a:rPr lang="en-US" dirty="0" smtClean="0">
                <a:ea typeface="+mn-ea"/>
              </a:rPr>
              <a:t>) to the </a:t>
            </a:r>
            <a:r>
              <a:rPr lang="en-US" dirty="0" err="1" smtClean="0">
                <a:ea typeface="+mn-ea"/>
              </a:rPr>
              <a:t>NameNode</a:t>
            </a:r>
            <a:endParaRPr lang="en-US" dirty="0" smtClean="0">
              <a:ea typeface="+mn-ea"/>
            </a:endParaRPr>
          </a:p>
        </p:txBody>
      </p:sp>
      <p:sp>
        <p:nvSpPr>
          <p:cNvPr id="460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E680DD29-12C7-8541-A5CB-A793FABC3CE4}" type="slidenum">
              <a:rPr lang="en-US">
                <a:solidFill>
                  <a:srgbClr val="898989"/>
                </a:solidFill>
              </a:rPr>
              <a:pPr/>
              <a:t>131</a:t>
            </a:fld>
            <a:endParaRPr lang="en-US">
              <a:solidFill>
                <a:srgbClr val="898989"/>
              </a:solidFill>
            </a:endParaRPr>
          </a:p>
        </p:txBody>
      </p:sp>
    </p:spTree>
    <p:extLst>
      <p:ext uri="{BB962C8B-B14F-4D97-AF65-F5344CB8AC3E}">
        <p14:creationId xmlns:p14="http://schemas.microsoft.com/office/powerpoint/2010/main" val="662380864"/>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atin typeface="Calibri" charset="0"/>
              </a:rPr>
              <a:t>HDFS: Data Replication</a:t>
            </a:r>
          </a:p>
        </p:txBody>
      </p:sp>
      <p:sp>
        <p:nvSpPr>
          <p:cNvPr id="3" name="Content Placeholder 2"/>
          <p:cNvSpPr>
            <a:spLocks noGrp="1"/>
          </p:cNvSpPr>
          <p:nvPr>
            <p:ph idx="1"/>
          </p:nvPr>
        </p:nvSpPr>
        <p:spPr/>
        <p:txBody>
          <a:bodyPr>
            <a:normAutofit fontScale="92500" lnSpcReduction="20000"/>
          </a:bodyPr>
          <a:lstStyle/>
          <a:p>
            <a:pPr>
              <a:buFont typeface="Arial" pitchFamily="34" charset="0"/>
              <a:buChar char="•"/>
              <a:defRPr/>
            </a:pPr>
            <a:r>
              <a:rPr lang="en-US" dirty="0" smtClean="0">
                <a:ea typeface="+mn-ea"/>
              </a:rPr>
              <a:t>Each data blocks are replicated into multiple copies</a:t>
            </a:r>
          </a:p>
          <a:p>
            <a:pPr lvl="1">
              <a:buFont typeface="Arial" pitchFamily="34" charset="0"/>
              <a:buChar char="–"/>
              <a:defRPr/>
            </a:pPr>
            <a:r>
              <a:rPr lang="en-US" dirty="0">
                <a:ea typeface="+mn-ea"/>
              </a:rPr>
              <a:t> </a:t>
            </a:r>
            <a:r>
              <a:rPr lang="en-US" dirty="0" smtClean="0">
                <a:ea typeface="+mn-ea"/>
              </a:rPr>
              <a:t>Number of replicas can be specified by the application when the file is created</a:t>
            </a:r>
          </a:p>
          <a:p>
            <a:pPr lvl="1">
              <a:buFont typeface="Arial" pitchFamily="34" charset="0"/>
              <a:buChar char="–"/>
              <a:defRPr/>
            </a:pPr>
            <a:r>
              <a:rPr lang="en-US" dirty="0" smtClean="0">
                <a:ea typeface="+mn-ea"/>
              </a:rPr>
              <a:t>Usually, it is three</a:t>
            </a:r>
          </a:p>
          <a:p>
            <a:pPr>
              <a:buFont typeface="Arial" pitchFamily="34" charset="0"/>
              <a:buChar char="•"/>
              <a:defRPr/>
            </a:pPr>
            <a:r>
              <a:rPr lang="en-US" dirty="0" smtClean="0">
                <a:ea typeface="+mn-ea"/>
              </a:rPr>
              <a:t>Default rule for replica count 3</a:t>
            </a:r>
          </a:p>
          <a:p>
            <a:pPr lvl="1">
              <a:buFont typeface="Arial" pitchFamily="34" charset="0"/>
              <a:buChar char="–"/>
              <a:defRPr/>
            </a:pPr>
            <a:r>
              <a:rPr lang="en-US" dirty="0" smtClean="0">
                <a:ea typeface="+mn-ea"/>
              </a:rPr>
              <a:t>One replicate at the node</a:t>
            </a:r>
          </a:p>
          <a:p>
            <a:pPr lvl="1">
              <a:buFont typeface="Arial" pitchFamily="34" charset="0"/>
              <a:buChar char="–"/>
              <a:defRPr/>
            </a:pPr>
            <a:r>
              <a:rPr lang="en-US" dirty="0" smtClean="0">
                <a:ea typeface="+mn-ea"/>
              </a:rPr>
              <a:t>One at another node in the same rack</a:t>
            </a:r>
          </a:p>
          <a:p>
            <a:pPr lvl="1">
              <a:buFont typeface="Arial" pitchFamily="34" charset="0"/>
              <a:buChar char="–"/>
              <a:defRPr/>
            </a:pPr>
            <a:r>
              <a:rPr lang="en-US" dirty="0" smtClean="0">
                <a:ea typeface="+mn-ea"/>
              </a:rPr>
              <a:t>One at a node in another rack</a:t>
            </a:r>
          </a:p>
          <a:p>
            <a:pPr>
              <a:buFont typeface="Arial" pitchFamily="34" charset="0"/>
              <a:buChar char="•"/>
              <a:defRPr/>
            </a:pPr>
            <a:r>
              <a:rPr lang="en-US" dirty="0" smtClean="0">
                <a:ea typeface="+mn-ea"/>
              </a:rPr>
              <a:t>HDFS tries to read from the replica nearest to the reader</a:t>
            </a:r>
            <a:endParaRPr lang="en-US" dirty="0">
              <a:ea typeface="+mn-ea"/>
            </a:endParaRPr>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C42D13C0-A749-5349-B857-2DA99662875E}" type="slidenum">
              <a:rPr lang="en-US">
                <a:solidFill>
                  <a:srgbClr val="898989"/>
                </a:solidFill>
              </a:rPr>
              <a:pPr/>
              <a:t>132</a:t>
            </a:fld>
            <a:endParaRPr lang="en-US">
              <a:solidFill>
                <a:srgbClr val="898989"/>
              </a:solidFill>
            </a:endParaRPr>
          </a:p>
        </p:txBody>
      </p:sp>
      <p:grpSp>
        <p:nvGrpSpPr>
          <p:cNvPr id="47109" name="Group 21"/>
          <p:cNvGrpSpPr>
            <a:grpSpLocks/>
          </p:cNvGrpSpPr>
          <p:nvPr/>
        </p:nvGrpSpPr>
        <p:grpSpPr bwMode="auto">
          <a:xfrm>
            <a:off x="6705600" y="3505200"/>
            <a:ext cx="2133600" cy="1143000"/>
            <a:chOff x="6553200" y="3581400"/>
            <a:chExt cx="2133600" cy="1143000"/>
          </a:xfrm>
        </p:grpSpPr>
        <p:cxnSp>
          <p:nvCxnSpPr>
            <p:cNvPr id="6" name="Straight Connector 5"/>
            <p:cNvCxnSpPr/>
            <p:nvPr/>
          </p:nvCxnSpPr>
          <p:spPr>
            <a:xfrm>
              <a:off x="6553200" y="3810000"/>
              <a:ext cx="2133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239000" y="3581400"/>
              <a:ext cx="2286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6781800" y="3581400"/>
              <a:ext cx="228600" cy="1524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8077200" y="3581400"/>
              <a:ext cx="228600" cy="1524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7620000" y="3581400"/>
              <a:ext cx="2286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6553200" y="4267200"/>
              <a:ext cx="2133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53200" y="4724400"/>
              <a:ext cx="2133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7239000" y="4495800"/>
              <a:ext cx="2286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6781800" y="4495800"/>
              <a:ext cx="2286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8077200" y="4495800"/>
              <a:ext cx="228600" cy="1524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ounded Rectangle 16"/>
            <p:cNvSpPr/>
            <p:nvPr/>
          </p:nvSpPr>
          <p:spPr>
            <a:xfrm>
              <a:off x="7620000" y="4495800"/>
              <a:ext cx="2286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ounded Rectangle 17"/>
            <p:cNvSpPr/>
            <p:nvPr/>
          </p:nvSpPr>
          <p:spPr>
            <a:xfrm>
              <a:off x="7239000" y="4038600"/>
              <a:ext cx="2286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ounded Rectangle 18"/>
            <p:cNvSpPr/>
            <p:nvPr/>
          </p:nvSpPr>
          <p:spPr>
            <a:xfrm>
              <a:off x="6781800" y="4038600"/>
              <a:ext cx="2286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8077200" y="4038600"/>
              <a:ext cx="2286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7620000" y="4038600"/>
              <a:ext cx="2286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574563944"/>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atin typeface="Calibri" charset="0"/>
              </a:rPr>
              <a:t>HDFS Goals</a:t>
            </a:r>
          </a:p>
        </p:txBody>
      </p:sp>
      <p:sp>
        <p:nvSpPr>
          <p:cNvPr id="48131" name="Content Placeholder 2"/>
          <p:cNvSpPr>
            <a:spLocks noGrp="1"/>
          </p:cNvSpPr>
          <p:nvPr>
            <p:ph idx="1"/>
          </p:nvPr>
        </p:nvSpPr>
        <p:spPr/>
        <p:txBody>
          <a:bodyPr/>
          <a:lstStyle/>
          <a:p>
            <a:r>
              <a:rPr lang="en-US">
                <a:latin typeface="Calibri" charset="0"/>
              </a:rPr>
              <a:t>Write-once-read-many access model for files</a:t>
            </a:r>
          </a:p>
          <a:p>
            <a:r>
              <a:rPr lang="en-US">
                <a:latin typeface="Calibri" charset="0"/>
              </a:rPr>
              <a:t>Computing task are located closer to data</a:t>
            </a:r>
          </a:p>
          <a:p>
            <a:r>
              <a:rPr lang="en-US">
                <a:latin typeface="Calibri" charset="0"/>
              </a:rPr>
              <a:t>Provide high data bandwidth and scale to hundreds of nodes in a single cluster</a:t>
            </a:r>
          </a:p>
          <a:p>
            <a:r>
              <a:rPr lang="en-US">
                <a:latin typeface="Calibri" charset="0"/>
              </a:rPr>
              <a:t>Detection of faults and automatic recovery</a:t>
            </a:r>
          </a:p>
          <a:p>
            <a:r>
              <a:rPr lang="en-US">
                <a:latin typeface="Calibri" charset="0"/>
              </a:rPr>
              <a:t>Easily portable</a:t>
            </a:r>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778A1296-8CF1-1B4E-8544-709519C8CCD0}" type="slidenum">
              <a:rPr lang="en-US">
                <a:solidFill>
                  <a:srgbClr val="898989"/>
                </a:solidFill>
              </a:rPr>
              <a:pPr/>
              <a:t>133</a:t>
            </a:fld>
            <a:endParaRPr lang="en-US">
              <a:solidFill>
                <a:srgbClr val="898989"/>
              </a:solidFill>
            </a:endParaRPr>
          </a:p>
        </p:txBody>
      </p:sp>
    </p:spTree>
    <p:extLst>
      <p:ext uri="{BB962C8B-B14F-4D97-AF65-F5344CB8AC3E}">
        <p14:creationId xmlns:p14="http://schemas.microsoft.com/office/powerpoint/2010/main" val="23921373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atin typeface="Calibri" charset="0"/>
              </a:rPr>
              <a:t>Google File System</a:t>
            </a:r>
          </a:p>
        </p:txBody>
      </p:sp>
      <p:sp>
        <p:nvSpPr>
          <p:cNvPr id="49155" name="TextBox 3"/>
          <p:cNvSpPr txBox="1">
            <a:spLocks noChangeArrowheads="1"/>
          </p:cNvSpPr>
          <p:nvPr/>
        </p:nvSpPr>
        <p:spPr bwMode="auto">
          <a:xfrm>
            <a:off x="533400" y="6211888"/>
            <a:ext cx="815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a:hlinkClick r:id="rId2"/>
              </a:rPr>
              <a:t>https://research.google.com/archive/gfs-sosp2003.pdf</a:t>
            </a:r>
          </a:p>
          <a:p>
            <a:endParaRPr lang="en-US"/>
          </a:p>
        </p:txBody>
      </p:sp>
      <p:pic>
        <p:nvPicPr>
          <p:cNvPr id="49156" name="Picture 2" descr="Image result for google file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9675"/>
            <a:ext cx="92106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5"/>
          <p:cNvSpPr txBox="1">
            <a:spLocks noChangeArrowheads="1"/>
          </p:cNvSpPr>
          <p:nvPr/>
        </p:nvSpPr>
        <p:spPr bwMode="auto">
          <a:xfrm>
            <a:off x="762000" y="4953000"/>
            <a:ext cx="3886200" cy="400050"/>
          </a:xfrm>
          <a:prstGeom prst="rect">
            <a:avLst/>
          </a:prstGeom>
          <a:noFill/>
          <a:ln w="9525">
            <a:noFill/>
            <a:miter lim="800000"/>
            <a:headEnd/>
            <a:tailEnd/>
          </a:ln>
        </p:spPr>
        <p:txBody>
          <a:bodyPr>
            <a:spAutoFit/>
          </a:bodyPr>
          <a:lstStyle/>
          <a:p>
            <a:pPr algn="ctr">
              <a:defRPr/>
            </a:pPr>
            <a:r>
              <a:rPr lang="en-US" sz="2000" dirty="0">
                <a:latin typeface="+mn-lt"/>
                <a:ea typeface="MS PGothic" pitchFamily="34" charset="-128"/>
                <a:cs typeface="+mn-cs"/>
              </a:rPr>
              <a:t>GFS Architecture</a:t>
            </a:r>
          </a:p>
        </p:txBody>
      </p:sp>
      <p:pic>
        <p:nvPicPr>
          <p:cNvPr id="49158" name="Picture 4" descr="Image result for google file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191000"/>
            <a:ext cx="27432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A80CC022-5F64-FD4C-96EE-33213F9E4747}" type="slidenum">
              <a:rPr lang="en-US">
                <a:solidFill>
                  <a:srgbClr val="898989"/>
                </a:solidFill>
              </a:rPr>
              <a:pPr/>
              <a:t>134</a:t>
            </a:fld>
            <a:endParaRPr lang="en-US">
              <a:solidFill>
                <a:srgbClr val="898989"/>
              </a:solidFill>
            </a:endParaRPr>
          </a:p>
        </p:txBody>
      </p:sp>
    </p:spTree>
    <p:extLst>
      <p:ext uri="{BB962C8B-B14F-4D97-AF65-F5344CB8AC3E}">
        <p14:creationId xmlns:p14="http://schemas.microsoft.com/office/powerpoint/2010/main" val="2897630051"/>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ctrTitle"/>
          </p:nvPr>
        </p:nvSpPr>
        <p:spPr/>
        <p:txBody>
          <a:bodyPr/>
          <a:lstStyle/>
          <a:p>
            <a:r>
              <a:rPr lang="en-US">
                <a:latin typeface="Calibri" charset="0"/>
              </a:rPr>
              <a:t>Thanks</a:t>
            </a:r>
          </a:p>
        </p:txBody>
      </p:sp>
      <p:sp>
        <p:nvSpPr>
          <p:cNvPr id="3" name="Subtitle 2"/>
          <p:cNvSpPr>
            <a:spLocks noGrp="1"/>
          </p:cNvSpPr>
          <p:nvPr>
            <p:ph type="subTitle" idx="1"/>
          </p:nvPr>
        </p:nvSpPr>
        <p:spPr/>
        <p:txBody>
          <a:bodyPr/>
          <a:lstStyle/>
          <a:p>
            <a:pPr>
              <a:buFont typeface="Arial" pitchFamily="34" charset="0"/>
              <a:buNone/>
              <a:defRPr/>
            </a:pPr>
            <a:endParaRPr lang="en-US">
              <a:ea typeface="+mn-ea"/>
            </a:endParaRPr>
          </a:p>
        </p:txBody>
      </p:sp>
      <p:sp>
        <p:nvSpPr>
          <p:cNvPr id="768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8921B753-9205-2848-BBA5-2F2A2DCB23C3}" type="slidenum">
              <a:rPr lang="en-US">
                <a:solidFill>
                  <a:srgbClr val="898989"/>
                </a:solidFill>
              </a:rPr>
              <a:pPr/>
              <a:t>135</a:t>
            </a:fld>
            <a:endParaRPr lang="en-US">
              <a:solidFill>
                <a:srgbClr val="898989"/>
              </a:solidFill>
            </a:endParaRPr>
          </a:p>
        </p:txBody>
      </p:sp>
    </p:spTree>
    <p:extLst>
      <p:ext uri="{BB962C8B-B14F-4D97-AF65-F5344CB8AC3E}">
        <p14:creationId xmlns:p14="http://schemas.microsoft.com/office/powerpoint/2010/main" val="4592153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Shape 654"/>
        <p:cNvGrpSpPr/>
        <p:nvPr/>
      </p:nvGrpSpPr>
      <p:grpSpPr>
        <a:xfrm>
          <a:off x="0" y="0"/>
          <a:ext cx="0" cy="0"/>
          <a:chOff x="0" y="0"/>
          <a:chExt cx="0" cy="0"/>
        </a:xfrm>
      </p:grpSpPr>
      <p:sp>
        <p:nvSpPr>
          <p:cNvPr id="655" name="Google Shape;655;p77"/>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Distributed Process and Resource  Management</a:t>
            </a:r>
            <a:endParaRPr/>
          </a:p>
        </p:txBody>
      </p:sp>
      <p:sp>
        <p:nvSpPr>
          <p:cNvPr id="656" name="Google Shape;656;p77"/>
          <p:cNvSpPr txBox="1">
            <a:spLocks noGrp="1"/>
          </p:cNvSpPr>
          <p:nvPr>
            <p:ph type="body" idx="1"/>
          </p:nvPr>
        </p:nvSpPr>
        <p:spPr>
          <a:xfrm>
            <a:off x="685800" y="1447800"/>
            <a:ext cx="7772400" cy="44592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Need multiple policies to determine when and where to execute processes in distributed systems – useful for load balancing, reliability</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Load Estimation Policy</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How to estimate the workload of a node</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Process Transfer Policy</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Whether to execute a process locally or remotely</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Location Policy</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Which node to run the remote process on</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Priority Assignment Policy</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Which processes have more priority (local or remote)</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Migration Limiting policy</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Number of times a process can migrate</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Shape 660"/>
        <p:cNvGrpSpPr/>
        <p:nvPr/>
      </p:nvGrpSpPr>
      <p:grpSpPr>
        <a:xfrm>
          <a:off x="0" y="0"/>
          <a:ext cx="0" cy="0"/>
          <a:chOff x="0" y="0"/>
          <a:chExt cx="0" cy="0"/>
        </a:xfrm>
      </p:grpSpPr>
      <p:sp>
        <p:nvSpPr>
          <p:cNvPr id="661" name="Google Shape;661;p78"/>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Load Balancing</a:t>
            </a:r>
            <a:endParaRPr/>
          </a:p>
        </p:txBody>
      </p:sp>
      <p:sp>
        <p:nvSpPr>
          <p:cNvPr id="662" name="Google Shape;662;p78"/>
          <p:cNvSpPr txBox="1">
            <a:spLocks noGrp="1"/>
          </p:cNvSpPr>
          <p:nvPr>
            <p:ph type="body" idx="1"/>
          </p:nvPr>
        </p:nvSpPr>
        <p:spPr>
          <a:xfrm>
            <a:off x="533400" y="1524000"/>
            <a:ext cx="4013200" cy="472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Computer  overloaded</a:t>
            </a:r>
            <a:endParaRPr/>
          </a:p>
          <a:p>
            <a:pPr marL="742950" marR="0" lvl="1" indent="-285750" algn="l" rtl="0">
              <a:lnSpc>
                <a:spcPct val="100000"/>
              </a:lnSpc>
              <a:spcBef>
                <a:spcPts val="360"/>
              </a:spcBef>
              <a:spcAft>
                <a:spcPts val="0"/>
              </a:spcAft>
              <a:buClr>
                <a:schemeClr val="accent2"/>
              </a:buClr>
              <a:buSzPts val="1800"/>
              <a:buFont typeface="Arial"/>
              <a:buChar char="●"/>
            </a:pPr>
            <a:r>
              <a:rPr lang="en-US" sz="1800" b="0" i="0" u="none" strike="noStrike" cap="none">
                <a:solidFill>
                  <a:schemeClr val="dk1"/>
                </a:solidFill>
                <a:latin typeface="Tahoma"/>
                <a:ea typeface="Tahoma"/>
                <a:cs typeface="Tahoma"/>
                <a:sym typeface="Tahoma"/>
              </a:rPr>
              <a:t>Decrease load maintain scalability, performance, throughput  - transparently</a:t>
            </a:r>
            <a:endParaRPr/>
          </a:p>
          <a:p>
            <a:pPr marL="742950" marR="0" lvl="1" indent="-285750" algn="l" rtl="0">
              <a:lnSpc>
                <a:spcPct val="100000"/>
              </a:lnSpc>
              <a:spcBef>
                <a:spcPts val="360"/>
              </a:spcBef>
              <a:spcAft>
                <a:spcPts val="0"/>
              </a:spcAft>
              <a:buClr>
                <a:schemeClr val="accent2"/>
              </a:buClr>
              <a:buSzPts val="1800"/>
              <a:buFont typeface="Arial"/>
              <a:buChar char="●"/>
            </a:pPr>
            <a:r>
              <a:rPr lang="en-US" sz="1800" b="0" i="0" u="none" strike="noStrike" cap="none">
                <a:solidFill>
                  <a:schemeClr val="dk1"/>
                </a:solidFill>
                <a:latin typeface="Tahoma"/>
                <a:ea typeface="Tahoma"/>
                <a:cs typeface="Tahoma"/>
                <a:sym typeface="Tahoma"/>
              </a:rPr>
              <a:t>Load Balancing </a:t>
            </a:r>
            <a:endParaRPr/>
          </a:p>
          <a:p>
            <a:pPr marL="1143000" marR="0" lvl="2" indent="-228600" algn="l" rtl="0">
              <a:lnSpc>
                <a:spcPct val="100000"/>
              </a:lnSpc>
              <a:spcBef>
                <a:spcPts val="360"/>
              </a:spcBef>
              <a:spcAft>
                <a:spcPts val="0"/>
              </a:spcAft>
              <a:buClr>
                <a:schemeClr val="accent2"/>
              </a:buClr>
              <a:buSzPts val="1800"/>
              <a:buFont typeface="Arial"/>
              <a:buChar char="●"/>
            </a:pPr>
            <a:r>
              <a:rPr lang="en-US" sz="1800" b="0" i="0" u="none" strike="noStrike" cap="none">
                <a:solidFill>
                  <a:schemeClr val="dk1"/>
                </a:solidFill>
                <a:latin typeface="Tahoma"/>
                <a:ea typeface="Tahoma"/>
                <a:cs typeface="Tahoma"/>
                <a:sym typeface="Tahoma"/>
              </a:rPr>
              <a:t>Can be thought of as “distributed scheduling”</a:t>
            </a:r>
            <a:endParaRPr/>
          </a:p>
          <a:p>
            <a:pPr marL="1600200" marR="0" lvl="3" indent="-228600" algn="l" rtl="0">
              <a:lnSpc>
                <a:spcPct val="100000"/>
              </a:lnSpc>
              <a:spcBef>
                <a:spcPts val="320"/>
              </a:spcBef>
              <a:spcAft>
                <a:spcPts val="0"/>
              </a:spcAft>
              <a:buClr>
                <a:schemeClr val="accent2"/>
              </a:buClr>
              <a:buSzPts val="1600"/>
              <a:buFont typeface="Tahoma"/>
              <a:buChar char="•"/>
            </a:pPr>
            <a:r>
              <a:rPr lang="en-US" sz="1600" b="0" i="0" u="none" strike="noStrike" cap="none">
                <a:solidFill>
                  <a:schemeClr val="dk1"/>
                </a:solidFill>
                <a:latin typeface="Tahoma"/>
                <a:ea typeface="Tahoma"/>
                <a:cs typeface="Tahoma"/>
                <a:sym typeface="Tahoma"/>
              </a:rPr>
              <a:t>Deals with distribution of processes among processors connected by a network</a:t>
            </a:r>
            <a:endParaRPr/>
          </a:p>
          <a:p>
            <a:pPr marL="1143000" marR="0" lvl="2" indent="-228600" algn="l" rtl="0">
              <a:lnSpc>
                <a:spcPct val="100000"/>
              </a:lnSpc>
              <a:spcBef>
                <a:spcPts val="360"/>
              </a:spcBef>
              <a:spcAft>
                <a:spcPts val="0"/>
              </a:spcAft>
              <a:buClr>
                <a:schemeClr val="accent2"/>
              </a:buClr>
              <a:buSzPts val="1800"/>
              <a:buFont typeface="Arial"/>
              <a:buChar char="●"/>
            </a:pPr>
            <a:r>
              <a:rPr lang="en-US" sz="1800" b="0" i="0" u="none" strike="noStrike" cap="none">
                <a:solidFill>
                  <a:schemeClr val="dk1"/>
                </a:solidFill>
                <a:latin typeface="Tahoma"/>
                <a:ea typeface="Tahoma"/>
                <a:cs typeface="Tahoma"/>
                <a:sym typeface="Tahoma"/>
              </a:rPr>
              <a:t>Can also be influenced by “distributed placement”</a:t>
            </a:r>
            <a:endParaRPr/>
          </a:p>
          <a:p>
            <a:pPr marL="1600200" marR="0" lvl="3" indent="-228600" algn="l" rtl="0">
              <a:lnSpc>
                <a:spcPct val="100000"/>
              </a:lnSpc>
              <a:spcBef>
                <a:spcPts val="320"/>
              </a:spcBef>
              <a:spcAft>
                <a:spcPts val="0"/>
              </a:spcAft>
              <a:buClr>
                <a:schemeClr val="accent2"/>
              </a:buClr>
              <a:buSzPts val="1600"/>
              <a:buFont typeface="Tahoma"/>
              <a:buChar char="•"/>
            </a:pPr>
            <a:r>
              <a:rPr lang="en-US" sz="1600" b="0" i="0" u="none" strike="noStrike" cap="none">
                <a:solidFill>
                  <a:schemeClr val="dk1"/>
                </a:solidFill>
                <a:latin typeface="Tahoma"/>
                <a:ea typeface="Tahoma"/>
                <a:cs typeface="Tahoma"/>
                <a:sym typeface="Tahoma"/>
              </a:rPr>
              <a:t>Especially in data intensive applications</a:t>
            </a:r>
            <a:endParaRPr/>
          </a:p>
          <a:p>
            <a:pPr marL="342900" marR="0" lvl="0" indent="-241300" algn="l" rtl="0">
              <a:spcBef>
                <a:spcPts val="320"/>
              </a:spcBef>
              <a:spcAft>
                <a:spcPts val="0"/>
              </a:spcAft>
              <a:buClr>
                <a:schemeClr val="accent2"/>
              </a:buClr>
              <a:buSzPts val="1600"/>
              <a:buFont typeface="Arial"/>
              <a:buNone/>
            </a:pPr>
            <a:endParaRPr sz="1600" b="0" i="0" u="none" strike="noStrike" cap="none">
              <a:solidFill>
                <a:schemeClr val="dk1"/>
              </a:solidFill>
              <a:latin typeface="Tahoma"/>
              <a:ea typeface="Tahoma"/>
              <a:cs typeface="Tahoma"/>
              <a:sym typeface="Tahoma"/>
            </a:endParaRPr>
          </a:p>
        </p:txBody>
      </p:sp>
      <p:sp>
        <p:nvSpPr>
          <p:cNvPr id="663" name="Google Shape;663;p78"/>
          <p:cNvSpPr txBox="1"/>
          <p:nvPr/>
        </p:nvSpPr>
        <p:spPr>
          <a:xfrm>
            <a:off x="3124200" y="6229350"/>
            <a:ext cx="2895600" cy="4572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2"/>
              </a:buClr>
              <a:buSzPts val="1400"/>
              <a:buFont typeface="Arial"/>
              <a:buNone/>
            </a:pPr>
            <a:r>
              <a:rPr lang="en-US" sz="1400" b="0" i="0" u="none">
                <a:solidFill>
                  <a:schemeClr val="lt2"/>
                </a:solidFill>
                <a:latin typeface="Arial"/>
                <a:ea typeface="Arial"/>
                <a:cs typeface="Arial"/>
                <a:sym typeface="Arial"/>
              </a:rPr>
              <a:t>Global Distributed Systems and Multimedia</a:t>
            </a:r>
            <a:endParaRPr/>
          </a:p>
        </p:txBody>
      </p:sp>
      <p:sp>
        <p:nvSpPr>
          <p:cNvPr id="664" name="Google Shape;664;p78"/>
          <p:cNvSpPr txBox="1"/>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1400"/>
              <a:buFont typeface="Arial"/>
              <a:buNone/>
            </a:pPr>
            <a:fld id="{00000000-1234-1234-1234-123412341234}" type="slidenum">
              <a:rPr lang="en-US" sz="1400" b="0" i="0" u="none">
                <a:solidFill>
                  <a:schemeClr val="lt2"/>
                </a:solidFill>
                <a:latin typeface="Arial"/>
                <a:ea typeface="Arial"/>
                <a:cs typeface="Arial"/>
                <a:sym typeface="Arial"/>
              </a:rPr>
              <a:t>137</a:t>
            </a:fld>
            <a:endParaRPr/>
          </a:p>
        </p:txBody>
      </p:sp>
      <p:pic>
        <p:nvPicPr>
          <p:cNvPr id="665" name="Google Shape;665;p78"/>
          <p:cNvPicPr preferRelativeResize="0"/>
          <p:nvPr/>
        </p:nvPicPr>
        <p:blipFill rotWithShape="1">
          <a:blip r:embed="rId3">
            <a:alphaModFix/>
          </a:blip>
          <a:srcRect/>
          <a:stretch/>
        </p:blipFill>
        <p:spPr>
          <a:xfrm>
            <a:off x="5791200" y="1219200"/>
            <a:ext cx="2516187" cy="3654425"/>
          </a:xfrm>
          <a:prstGeom prst="rect">
            <a:avLst/>
          </a:prstGeom>
          <a:noFill/>
          <a:ln>
            <a:noFill/>
          </a:ln>
        </p:spPr>
      </p:pic>
      <p:sp>
        <p:nvSpPr>
          <p:cNvPr id="666" name="Google Shape;666;p78"/>
          <p:cNvSpPr txBox="1"/>
          <p:nvPr/>
        </p:nvSpPr>
        <p:spPr>
          <a:xfrm>
            <a:off x="4953000" y="4953000"/>
            <a:ext cx="3886200" cy="830262"/>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Load Balancer </a:t>
            </a:r>
            <a:endParaRPr/>
          </a:p>
          <a:p>
            <a:pPr marL="457200" marR="0" lvl="1" indent="-1016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 Manages resources</a:t>
            </a:r>
            <a:endParaRPr/>
          </a:p>
          <a:p>
            <a:pPr marL="457200" marR="0" lvl="1" indent="-1016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 Policy driven Resource assignment</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Shape 670"/>
        <p:cNvGrpSpPr/>
        <p:nvPr/>
      </p:nvGrpSpPr>
      <p:grpSpPr>
        <a:xfrm>
          <a:off x="0" y="0"/>
          <a:ext cx="0" cy="0"/>
          <a:chOff x="0" y="0"/>
          <a:chExt cx="0" cy="0"/>
        </a:xfrm>
      </p:grpSpPr>
      <p:sp>
        <p:nvSpPr>
          <p:cNvPr id="671" name="Google Shape;671;p79"/>
          <p:cNvSpPr txBox="1"/>
          <p:nvPr/>
        </p:nvSpPr>
        <p:spPr>
          <a:xfrm>
            <a:off x="3124200" y="6229350"/>
            <a:ext cx="2895600" cy="4572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2"/>
              </a:buClr>
              <a:buSzPts val="1400"/>
              <a:buFont typeface="Arial"/>
              <a:buNone/>
            </a:pPr>
            <a:r>
              <a:rPr lang="en-US" sz="1400" b="0" i="0" u="none">
                <a:solidFill>
                  <a:schemeClr val="lt2"/>
                </a:solidFill>
                <a:latin typeface="Arial"/>
                <a:ea typeface="Arial"/>
                <a:cs typeface="Arial"/>
                <a:sym typeface="Arial"/>
              </a:rPr>
              <a:t>Global Distributed Systems and Multimedia</a:t>
            </a:r>
            <a:endParaRPr/>
          </a:p>
        </p:txBody>
      </p:sp>
      <p:sp>
        <p:nvSpPr>
          <p:cNvPr id="672" name="Google Shape;672;p79"/>
          <p:cNvSpPr txBox="1"/>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1400"/>
              <a:buFont typeface="Arial"/>
              <a:buNone/>
            </a:pPr>
            <a:fld id="{00000000-1234-1234-1234-123412341234}" type="slidenum">
              <a:rPr lang="en-US" sz="1400" b="0" i="0" u="none">
                <a:solidFill>
                  <a:schemeClr val="lt2"/>
                </a:solidFill>
                <a:latin typeface="Arial"/>
                <a:ea typeface="Arial"/>
                <a:cs typeface="Arial"/>
                <a:sym typeface="Arial"/>
              </a:rPr>
              <a:t>138</a:t>
            </a:fld>
            <a:endParaRPr/>
          </a:p>
        </p:txBody>
      </p:sp>
      <p:sp>
        <p:nvSpPr>
          <p:cNvPr id="673" name="Google Shape;673;p79"/>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Load Balancing Issues </a:t>
            </a:r>
            <a:endParaRPr/>
          </a:p>
        </p:txBody>
      </p:sp>
      <p:sp>
        <p:nvSpPr>
          <p:cNvPr id="674" name="Google Shape;674;p79"/>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How </a:t>
            </a:r>
            <a:endParaRPr/>
          </a:p>
          <a:p>
            <a:pPr marL="742950" lvl="1" indent="-285750" algn="l" rtl="0">
              <a:lnSpc>
                <a:spcPct val="9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To search for lightly loaded machines</a:t>
            </a:r>
            <a:endParaRPr/>
          </a:p>
          <a:p>
            <a:pPr marL="342900" lvl="0" indent="-342900" algn="l" rtl="0">
              <a:lnSpc>
                <a:spcPct val="9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When </a:t>
            </a:r>
            <a:endParaRPr/>
          </a:p>
          <a:p>
            <a:pPr marL="742950" lvl="1" indent="-285750" algn="l" rtl="0">
              <a:lnSpc>
                <a:spcPct val="9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should load balancing decisions be made </a:t>
            </a:r>
            <a:endParaRPr/>
          </a:p>
          <a:p>
            <a:pPr marL="742950" lvl="1" indent="-285750" algn="l" rtl="0">
              <a:lnSpc>
                <a:spcPct val="9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to migrate processes or forward requests?</a:t>
            </a:r>
            <a:endParaRPr/>
          </a:p>
          <a:p>
            <a:pPr marL="342900" lvl="0" indent="-342900" algn="l" rtl="0">
              <a:lnSpc>
                <a:spcPct val="9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Which </a:t>
            </a:r>
            <a:endParaRPr/>
          </a:p>
          <a:p>
            <a:pPr marL="742950" lvl="1" indent="-285750" algn="l" rtl="0">
              <a:lnSpc>
                <a:spcPct val="9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processes should be moved off a computer?</a:t>
            </a:r>
            <a:endParaRPr/>
          </a:p>
          <a:p>
            <a:pPr marL="742950" lvl="1" indent="-285750" algn="l" rtl="0">
              <a:lnSpc>
                <a:spcPct val="9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processor should be chosen to handle a given process or request</a:t>
            </a:r>
            <a:endParaRPr/>
          </a:p>
          <a:p>
            <a:pPr marL="342900" lvl="0" indent="-342900" algn="l" rtl="0">
              <a:lnSpc>
                <a:spcPct val="9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What should be taken into account when making the above decisions?  How should old data be handled</a:t>
            </a:r>
            <a:endParaRPr/>
          </a:p>
          <a:p>
            <a:pPr marL="342900" lvl="0" indent="-342900" algn="l" rtl="0">
              <a:lnSpc>
                <a:spcPct val="9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Should </a:t>
            </a:r>
            <a:endParaRPr/>
          </a:p>
          <a:p>
            <a:pPr marL="742950" lvl="1" indent="-285750" algn="l" rtl="0">
              <a:lnSpc>
                <a:spcPct val="9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load balancing data be stored and utilized centrally, or in a distributed manner</a:t>
            </a:r>
            <a:endParaRPr/>
          </a:p>
          <a:p>
            <a:pPr marL="742950" lvl="1" indent="-28575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What is the performance/overhead tradeoff incurred by load balancing</a:t>
            </a:r>
            <a:endParaRPr/>
          </a:p>
          <a:p>
            <a:pPr marL="742950" lvl="1" indent="-28575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Prevention of overloading a lightly loaded computer</a:t>
            </a:r>
            <a:endParaRPr/>
          </a:p>
          <a:p>
            <a:pPr marL="342900" lvl="0" indent="-215900" algn="l" rtl="0">
              <a:lnSpc>
                <a:spcPct val="90000"/>
              </a:lnSpc>
              <a:spcBef>
                <a:spcPts val="400"/>
              </a:spcBef>
              <a:spcAft>
                <a:spcPts val="0"/>
              </a:spcAft>
              <a:buClr>
                <a:schemeClr val="accent2"/>
              </a:buClr>
              <a:buSzPts val="2000"/>
              <a:buFont typeface="Arial"/>
              <a:buNone/>
            </a:pPr>
            <a:endParaRPr sz="2000" b="0" i="0" u="none">
              <a:solidFill>
                <a:schemeClr val="dk1"/>
              </a:solidFill>
              <a:latin typeface="Tahoma"/>
              <a:ea typeface="Tahoma"/>
              <a:cs typeface="Tahoma"/>
              <a:sym typeface="Tahoma"/>
            </a:endParaRPr>
          </a:p>
          <a:p>
            <a:pPr marL="342900" lvl="0" indent="-215900" algn="l" rtl="0">
              <a:spcBef>
                <a:spcPts val="400"/>
              </a:spcBef>
              <a:spcAft>
                <a:spcPts val="0"/>
              </a:spcAft>
              <a:buSzPts val="2000"/>
              <a:buNone/>
            </a:pPr>
            <a:endParaRPr sz="2000" b="0" i="0" u="none">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Shape 678"/>
        <p:cNvGrpSpPr/>
        <p:nvPr/>
      </p:nvGrpSpPr>
      <p:grpSpPr>
        <a:xfrm>
          <a:off x="0" y="0"/>
          <a:ext cx="0" cy="0"/>
          <a:chOff x="0" y="0"/>
          <a:chExt cx="0" cy="0"/>
        </a:xfrm>
      </p:grpSpPr>
      <p:sp>
        <p:nvSpPr>
          <p:cNvPr id="679" name="Google Shape;679;p80"/>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Arial Black"/>
              <a:buNone/>
            </a:pPr>
            <a:r>
              <a:rPr lang="en-US" sz="4000" b="0" i="0" u="none">
                <a:solidFill>
                  <a:schemeClr val="dk1"/>
                </a:solidFill>
                <a:latin typeface="Arial Black"/>
                <a:ea typeface="Arial Black"/>
                <a:cs typeface="Arial Black"/>
                <a:sym typeface="Arial Black"/>
              </a:rPr>
              <a:t>Static vs. dynamic</a:t>
            </a:r>
            <a:endParaRPr/>
          </a:p>
        </p:txBody>
      </p:sp>
      <p:sp>
        <p:nvSpPr>
          <p:cNvPr id="680" name="Google Shape;680;p80"/>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Static load balancing - CPU determined at process creation.</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Dynamic load balancing - processes dynamically migrate to other computers to balance the CPU (or memory) load.</a:t>
            </a:r>
            <a:r>
              <a:rPr lang="en-US" sz="2400" b="1" i="0" u="none">
                <a:solidFill>
                  <a:schemeClr val="dk1"/>
                </a:solidFill>
                <a:latin typeface="Tahoma"/>
                <a:ea typeface="Tahoma"/>
                <a:cs typeface="Tahoma"/>
                <a:sym typeface="Tahoma"/>
              </a:rPr>
              <a:t> </a:t>
            </a:r>
            <a:endParaRPr/>
          </a:p>
          <a:p>
            <a:pPr marL="1143000" lvl="2" indent="-228600" algn="l" rtl="0">
              <a:lnSpc>
                <a:spcPct val="100000"/>
              </a:lnSpc>
              <a:spcBef>
                <a:spcPts val="360"/>
              </a:spcBef>
              <a:spcAft>
                <a:spcPts val="0"/>
              </a:spcAft>
              <a:buClr>
                <a:schemeClr val="accent2"/>
              </a:buClr>
              <a:buSzPts val="1800"/>
              <a:buFont typeface="Arial"/>
              <a:buChar char="●"/>
            </a:pPr>
            <a:r>
              <a:rPr lang="en-US" sz="1800" b="1" i="0" u="none">
                <a:solidFill>
                  <a:schemeClr val="dk1"/>
                </a:solidFill>
                <a:latin typeface="Tahoma"/>
                <a:ea typeface="Tahoma"/>
                <a:cs typeface="Tahoma"/>
                <a:sym typeface="Tahoma"/>
              </a:rPr>
              <a:t>Parallel machines</a:t>
            </a:r>
            <a:r>
              <a:rPr lang="en-US" sz="1800" b="0" i="1" u="none">
                <a:solidFill>
                  <a:schemeClr val="dk1"/>
                </a:solidFill>
                <a:latin typeface="Tahoma"/>
                <a:ea typeface="Tahoma"/>
                <a:cs typeface="Tahoma"/>
                <a:sym typeface="Tahoma"/>
              </a:rPr>
              <a:t> - dynamic balancing schemes seek to minimize total execution time of a single application running in parallel on a multiple nodes</a:t>
            </a:r>
            <a:endParaRPr/>
          </a:p>
          <a:p>
            <a:pPr marL="1143000" lvl="2" indent="-228600" algn="l" rtl="0">
              <a:lnSpc>
                <a:spcPct val="100000"/>
              </a:lnSpc>
              <a:spcBef>
                <a:spcPts val="360"/>
              </a:spcBef>
              <a:spcAft>
                <a:spcPts val="0"/>
              </a:spcAft>
              <a:buClr>
                <a:schemeClr val="accent2"/>
              </a:buClr>
              <a:buSzPts val="1800"/>
              <a:buFont typeface="Arial"/>
              <a:buChar char="●"/>
            </a:pPr>
            <a:r>
              <a:rPr lang="en-US" sz="1800" b="1" i="0" u="none">
                <a:solidFill>
                  <a:schemeClr val="dk1"/>
                </a:solidFill>
                <a:latin typeface="Tahoma"/>
                <a:ea typeface="Tahoma"/>
                <a:cs typeface="Tahoma"/>
                <a:sym typeface="Tahoma"/>
              </a:rPr>
              <a:t>Web servers </a:t>
            </a:r>
            <a:r>
              <a:rPr lang="en-US" sz="1800" b="0" i="1" u="none">
                <a:solidFill>
                  <a:schemeClr val="dk1"/>
                </a:solidFill>
                <a:latin typeface="Tahoma"/>
                <a:ea typeface="Tahoma"/>
                <a:cs typeface="Tahoma"/>
                <a:sym typeface="Tahoma"/>
              </a:rPr>
              <a:t>- scheduling client requests among multiple nodes in a transparent way to improve response times for interaction</a:t>
            </a:r>
            <a:endParaRPr/>
          </a:p>
          <a:p>
            <a:pPr marL="1143000" lvl="2" indent="-228600" algn="l" rtl="0">
              <a:lnSpc>
                <a:spcPct val="100000"/>
              </a:lnSpc>
              <a:spcBef>
                <a:spcPts val="360"/>
              </a:spcBef>
              <a:spcAft>
                <a:spcPts val="0"/>
              </a:spcAft>
              <a:buClr>
                <a:schemeClr val="accent2"/>
              </a:buClr>
              <a:buSzPts val="1800"/>
              <a:buFont typeface="Arial"/>
              <a:buChar char="●"/>
            </a:pPr>
            <a:r>
              <a:rPr lang="en-US" sz="1800" b="1" i="0" u="none">
                <a:solidFill>
                  <a:schemeClr val="dk1"/>
                </a:solidFill>
                <a:latin typeface="Tahoma"/>
                <a:ea typeface="Tahoma"/>
                <a:cs typeface="Tahoma"/>
                <a:sym typeface="Tahoma"/>
              </a:rPr>
              <a:t>Multimedia servers - </a:t>
            </a:r>
            <a:r>
              <a:rPr lang="en-US" sz="1800" b="0" i="1" u="none">
                <a:solidFill>
                  <a:schemeClr val="dk1"/>
                </a:solidFill>
                <a:latin typeface="Tahoma"/>
                <a:ea typeface="Tahoma"/>
                <a:cs typeface="Tahoma"/>
                <a:sym typeface="Tahoma"/>
              </a:rPr>
              <a:t>resource optimization across streams and servers for QoS; may require admission control</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9"/>
          <p:cNvSpPr txBox="1">
            <a:spLocks noGrp="1"/>
          </p:cNvSpPr>
          <p:nvPr>
            <p:ph type="title"/>
          </p:nvPr>
        </p:nvSpPr>
        <p:spPr>
          <a:xfrm>
            <a:off x="406400" y="228600"/>
            <a:ext cx="84328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Arial Black"/>
              <a:buNone/>
            </a:pPr>
            <a:r>
              <a:rPr lang="en-US" sz="4000" b="0" i="0" u="none">
                <a:solidFill>
                  <a:schemeClr val="dk1"/>
                </a:solidFill>
                <a:latin typeface="Arial Black"/>
                <a:ea typeface="Arial Black"/>
                <a:cs typeface="Arial Black"/>
                <a:sym typeface="Arial Black"/>
              </a:rPr>
              <a:t>Remote Procedure Call </a:t>
            </a:r>
            <a:r>
              <a:rPr lang="en-US" sz="2400" b="0" i="0" u="none">
                <a:solidFill>
                  <a:schemeClr val="dk1"/>
                </a:solidFill>
                <a:latin typeface="Arial Black"/>
                <a:ea typeface="Arial Black"/>
                <a:cs typeface="Arial Black"/>
                <a:sym typeface="Arial Black"/>
              </a:rPr>
              <a:t>(cont.)</a:t>
            </a:r>
            <a:endParaRPr/>
          </a:p>
        </p:txBody>
      </p:sp>
      <p:sp>
        <p:nvSpPr>
          <p:cNvPr id="268" name="Google Shape;268;p29"/>
          <p:cNvSpPr txBox="1">
            <a:spLocks noGrp="1"/>
          </p:cNvSpPr>
          <p:nvPr>
            <p:ph type="body" idx="1"/>
          </p:nvPr>
        </p:nvSpPr>
        <p:spPr>
          <a:xfrm>
            <a:off x="457200" y="2057400"/>
            <a:ext cx="8255000" cy="45910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200"/>
              <a:buFont typeface="Arial"/>
              <a:buChar char="●"/>
            </a:pPr>
            <a:r>
              <a:rPr lang="en-US" sz="2200" b="0" i="0" u="none">
                <a:solidFill>
                  <a:schemeClr val="dk1"/>
                </a:solidFill>
                <a:latin typeface="Tahoma"/>
                <a:ea typeface="Tahoma"/>
                <a:cs typeface="Tahoma"/>
                <a:sym typeface="Tahoma"/>
              </a:rPr>
              <a:t>Client procedure </a:t>
            </a:r>
            <a:r>
              <a:rPr lang="en-US" sz="2200" b="1" i="0" u="none">
                <a:solidFill>
                  <a:schemeClr val="dk1"/>
                </a:solidFill>
                <a:latin typeface="Tahoma"/>
                <a:ea typeface="Tahoma"/>
                <a:cs typeface="Tahoma"/>
                <a:sym typeface="Tahoma"/>
              </a:rPr>
              <a:t>calls</a:t>
            </a:r>
            <a:r>
              <a:rPr lang="en-US" sz="2200" b="0" i="0" u="none">
                <a:solidFill>
                  <a:schemeClr val="dk1"/>
                </a:solidFill>
                <a:latin typeface="Tahoma"/>
                <a:ea typeface="Tahoma"/>
                <a:cs typeface="Tahoma"/>
                <a:sym typeface="Tahoma"/>
              </a:rPr>
              <a:t> the client stub in a normal way </a:t>
            </a:r>
            <a:endParaRPr/>
          </a:p>
          <a:p>
            <a:pPr marL="342900" lvl="0" indent="-342900" algn="l" rtl="0">
              <a:lnSpc>
                <a:spcPct val="100000"/>
              </a:lnSpc>
              <a:spcBef>
                <a:spcPts val="440"/>
              </a:spcBef>
              <a:spcAft>
                <a:spcPts val="0"/>
              </a:spcAft>
              <a:buClr>
                <a:schemeClr val="accent2"/>
              </a:buClr>
              <a:buSzPts val="2200"/>
              <a:buFont typeface="Arial"/>
              <a:buChar char="●"/>
            </a:pPr>
            <a:r>
              <a:rPr lang="en-US" sz="2200" b="0" i="0" u="none">
                <a:solidFill>
                  <a:schemeClr val="dk1"/>
                </a:solidFill>
                <a:latin typeface="Tahoma"/>
                <a:ea typeface="Tahoma"/>
                <a:cs typeface="Tahoma"/>
                <a:sym typeface="Tahoma"/>
              </a:rPr>
              <a:t>Client stub </a:t>
            </a:r>
            <a:r>
              <a:rPr lang="en-US" sz="2200" b="1" i="0" u="none">
                <a:solidFill>
                  <a:schemeClr val="dk1"/>
                </a:solidFill>
                <a:latin typeface="Tahoma"/>
                <a:ea typeface="Tahoma"/>
                <a:cs typeface="Tahoma"/>
                <a:sym typeface="Tahoma"/>
              </a:rPr>
              <a:t>builds</a:t>
            </a:r>
            <a:r>
              <a:rPr lang="en-US" sz="2200" b="0" i="0" u="none">
                <a:solidFill>
                  <a:schemeClr val="dk1"/>
                </a:solidFill>
                <a:latin typeface="Tahoma"/>
                <a:ea typeface="Tahoma"/>
                <a:cs typeface="Tahoma"/>
                <a:sym typeface="Tahoma"/>
              </a:rPr>
              <a:t> a message and </a:t>
            </a:r>
            <a:r>
              <a:rPr lang="en-US" sz="2200" b="1" i="0" u="none">
                <a:solidFill>
                  <a:schemeClr val="dk1"/>
                </a:solidFill>
                <a:latin typeface="Tahoma"/>
                <a:ea typeface="Tahoma"/>
                <a:cs typeface="Tahoma"/>
                <a:sym typeface="Tahoma"/>
              </a:rPr>
              <a:t>traps</a:t>
            </a:r>
            <a:r>
              <a:rPr lang="en-US" sz="2200" b="0" i="0" u="none">
                <a:solidFill>
                  <a:schemeClr val="dk1"/>
                </a:solidFill>
                <a:latin typeface="Tahoma"/>
                <a:ea typeface="Tahoma"/>
                <a:cs typeface="Tahoma"/>
                <a:sym typeface="Tahoma"/>
              </a:rPr>
              <a:t> to the kernel </a:t>
            </a:r>
            <a:endParaRPr/>
          </a:p>
          <a:p>
            <a:pPr marL="342900" lvl="0" indent="-342900" algn="l" rtl="0">
              <a:lnSpc>
                <a:spcPct val="100000"/>
              </a:lnSpc>
              <a:spcBef>
                <a:spcPts val="440"/>
              </a:spcBef>
              <a:spcAft>
                <a:spcPts val="0"/>
              </a:spcAft>
              <a:buClr>
                <a:schemeClr val="accent2"/>
              </a:buClr>
              <a:buSzPts val="2200"/>
              <a:buFont typeface="Arial"/>
              <a:buChar char="●"/>
            </a:pPr>
            <a:r>
              <a:rPr lang="en-US" sz="2200" b="0" i="0" u="none">
                <a:solidFill>
                  <a:schemeClr val="dk1"/>
                </a:solidFill>
                <a:latin typeface="Tahoma"/>
                <a:ea typeface="Tahoma"/>
                <a:cs typeface="Tahoma"/>
                <a:sym typeface="Tahoma"/>
              </a:rPr>
              <a:t>Kernel </a:t>
            </a:r>
            <a:r>
              <a:rPr lang="en-US" sz="2200" b="1" i="0" u="none">
                <a:solidFill>
                  <a:schemeClr val="dk1"/>
                </a:solidFill>
                <a:latin typeface="Tahoma"/>
                <a:ea typeface="Tahoma"/>
                <a:cs typeface="Tahoma"/>
                <a:sym typeface="Tahoma"/>
              </a:rPr>
              <a:t>sends</a:t>
            </a:r>
            <a:r>
              <a:rPr lang="en-US" sz="2200" b="0" i="0" u="none">
                <a:solidFill>
                  <a:schemeClr val="dk1"/>
                </a:solidFill>
                <a:latin typeface="Tahoma"/>
                <a:ea typeface="Tahoma"/>
                <a:cs typeface="Tahoma"/>
                <a:sym typeface="Tahoma"/>
              </a:rPr>
              <a:t> the message to remote kernel </a:t>
            </a:r>
            <a:endParaRPr/>
          </a:p>
          <a:p>
            <a:pPr marL="342900" lvl="0" indent="-342900" algn="l" rtl="0">
              <a:lnSpc>
                <a:spcPct val="100000"/>
              </a:lnSpc>
              <a:spcBef>
                <a:spcPts val="440"/>
              </a:spcBef>
              <a:spcAft>
                <a:spcPts val="0"/>
              </a:spcAft>
              <a:buClr>
                <a:schemeClr val="accent2"/>
              </a:buClr>
              <a:buSzPts val="2200"/>
              <a:buFont typeface="Arial"/>
              <a:buChar char="●"/>
            </a:pPr>
            <a:r>
              <a:rPr lang="en-US" sz="2200" b="0" i="0" u="none">
                <a:solidFill>
                  <a:schemeClr val="dk1"/>
                </a:solidFill>
                <a:latin typeface="Tahoma"/>
                <a:ea typeface="Tahoma"/>
                <a:cs typeface="Tahoma"/>
                <a:sym typeface="Tahoma"/>
              </a:rPr>
              <a:t>Remote kernel </a:t>
            </a:r>
            <a:r>
              <a:rPr lang="en-US" sz="2200" b="1" i="0" u="none">
                <a:solidFill>
                  <a:schemeClr val="dk1"/>
                </a:solidFill>
                <a:latin typeface="Tahoma"/>
                <a:ea typeface="Tahoma"/>
                <a:cs typeface="Tahoma"/>
                <a:sym typeface="Tahoma"/>
              </a:rPr>
              <a:t>gives</a:t>
            </a:r>
            <a:r>
              <a:rPr lang="en-US" sz="2200" b="0" i="0" u="none">
                <a:solidFill>
                  <a:schemeClr val="dk1"/>
                </a:solidFill>
                <a:latin typeface="Tahoma"/>
                <a:ea typeface="Tahoma"/>
                <a:cs typeface="Tahoma"/>
                <a:sym typeface="Tahoma"/>
              </a:rPr>
              <a:t> the message to server stub </a:t>
            </a:r>
            <a:endParaRPr/>
          </a:p>
          <a:p>
            <a:pPr marL="342900" lvl="0" indent="-342900" algn="l" rtl="0">
              <a:lnSpc>
                <a:spcPct val="100000"/>
              </a:lnSpc>
              <a:spcBef>
                <a:spcPts val="440"/>
              </a:spcBef>
              <a:spcAft>
                <a:spcPts val="0"/>
              </a:spcAft>
              <a:buClr>
                <a:schemeClr val="accent2"/>
              </a:buClr>
              <a:buSzPts val="2200"/>
              <a:buFont typeface="Arial"/>
              <a:buChar char="●"/>
            </a:pPr>
            <a:r>
              <a:rPr lang="en-US" sz="2200" b="0" i="0" u="none">
                <a:solidFill>
                  <a:schemeClr val="dk1"/>
                </a:solidFill>
                <a:latin typeface="Tahoma"/>
                <a:ea typeface="Tahoma"/>
                <a:cs typeface="Tahoma"/>
                <a:sym typeface="Tahoma"/>
              </a:rPr>
              <a:t>Server stub </a:t>
            </a:r>
            <a:r>
              <a:rPr lang="en-US" sz="2200" b="1" i="0" u="none">
                <a:solidFill>
                  <a:schemeClr val="dk1"/>
                </a:solidFill>
                <a:latin typeface="Tahoma"/>
                <a:ea typeface="Tahoma"/>
                <a:cs typeface="Tahoma"/>
                <a:sym typeface="Tahoma"/>
              </a:rPr>
              <a:t>unpacks</a:t>
            </a:r>
            <a:r>
              <a:rPr lang="en-US" sz="2200" b="0" i="0" u="none">
                <a:solidFill>
                  <a:schemeClr val="dk1"/>
                </a:solidFill>
                <a:latin typeface="Tahoma"/>
                <a:ea typeface="Tahoma"/>
                <a:cs typeface="Tahoma"/>
                <a:sym typeface="Tahoma"/>
              </a:rPr>
              <a:t> parameters and </a:t>
            </a:r>
            <a:r>
              <a:rPr lang="en-US" sz="2200" b="1" i="0" u="none">
                <a:solidFill>
                  <a:schemeClr val="dk1"/>
                </a:solidFill>
                <a:latin typeface="Tahoma"/>
                <a:ea typeface="Tahoma"/>
                <a:cs typeface="Tahoma"/>
                <a:sym typeface="Tahoma"/>
              </a:rPr>
              <a:t>calls</a:t>
            </a:r>
            <a:r>
              <a:rPr lang="en-US" sz="2200" b="0" i="0" u="none">
                <a:solidFill>
                  <a:schemeClr val="dk1"/>
                </a:solidFill>
                <a:latin typeface="Tahoma"/>
                <a:ea typeface="Tahoma"/>
                <a:cs typeface="Tahoma"/>
                <a:sym typeface="Tahoma"/>
              </a:rPr>
              <a:t> the server </a:t>
            </a:r>
            <a:endParaRPr/>
          </a:p>
          <a:p>
            <a:pPr marL="342900" lvl="0" indent="-342900" algn="l" rtl="0">
              <a:lnSpc>
                <a:spcPct val="100000"/>
              </a:lnSpc>
              <a:spcBef>
                <a:spcPts val="440"/>
              </a:spcBef>
              <a:spcAft>
                <a:spcPts val="0"/>
              </a:spcAft>
              <a:buClr>
                <a:schemeClr val="accent2"/>
              </a:buClr>
              <a:buSzPts val="2200"/>
              <a:buFont typeface="Arial"/>
              <a:buChar char="●"/>
            </a:pPr>
            <a:r>
              <a:rPr lang="en-US" sz="2200" b="0" i="0" u="none">
                <a:solidFill>
                  <a:schemeClr val="dk1"/>
                </a:solidFill>
                <a:latin typeface="Tahoma"/>
                <a:ea typeface="Tahoma"/>
                <a:cs typeface="Tahoma"/>
                <a:sym typeface="Tahoma"/>
              </a:rPr>
              <a:t>Server </a:t>
            </a:r>
            <a:r>
              <a:rPr lang="en-US" sz="2200" b="1" i="0" u="none">
                <a:solidFill>
                  <a:schemeClr val="dk1"/>
                </a:solidFill>
                <a:latin typeface="Tahoma"/>
                <a:ea typeface="Tahoma"/>
                <a:cs typeface="Tahoma"/>
                <a:sym typeface="Tahoma"/>
              </a:rPr>
              <a:t>computes</a:t>
            </a:r>
            <a:r>
              <a:rPr lang="en-US" sz="2200" b="0" i="0" u="none">
                <a:solidFill>
                  <a:schemeClr val="dk1"/>
                </a:solidFill>
                <a:latin typeface="Tahoma"/>
                <a:ea typeface="Tahoma"/>
                <a:cs typeface="Tahoma"/>
                <a:sym typeface="Tahoma"/>
              </a:rPr>
              <a:t> results and </a:t>
            </a:r>
            <a:r>
              <a:rPr lang="en-US" sz="2200" b="1" i="0" u="none">
                <a:solidFill>
                  <a:schemeClr val="dk1"/>
                </a:solidFill>
                <a:latin typeface="Tahoma"/>
                <a:ea typeface="Tahoma"/>
                <a:cs typeface="Tahoma"/>
                <a:sym typeface="Tahoma"/>
              </a:rPr>
              <a:t>returns</a:t>
            </a:r>
            <a:r>
              <a:rPr lang="en-US" sz="2200" b="0" i="0" u="none">
                <a:solidFill>
                  <a:schemeClr val="dk1"/>
                </a:solidFill>
                <a:latin typeface="Tahoma"/>
                <a:ea typeface="Tahoma"/>
                <a:cs typeface="Tahoma"/>
                <a:sym typeface="Tahoma"/>
              </a:rPr>
              <a:t> it to server stub </a:t>
            </a:r>
            <a:endParaRPr/>
          </a:p>
          <a:p>
            <a:pPr marL="342900" lvl="0" indent="-342900" algn="l" rtl="0">
              <a:lnSpc>
                <a:spcPct val="100000"/>
              </a:lnSpc>
              <a:spcBef>
                <a:spcPts val="440"/>
              </a:spcBef>
              <a:spcAft>
                <a:spcPts val="0"/>
              </a:spcAft>
              <a:buClr>
                <a:schemeClr val="accent2"/>
              </a:buClr>
              <a:buSzPts val="2200"/>
              <a:buFont typeface="Arial"/>
              <a:buChar char="●"/>
            </a:pPr>
            <a:r>
              <a:rPr lang="en-US" sz="2200" b="0" i="0" u="none">
                <a:solidFill>
                  <a:schemeClr val="dk1"/>
                </a:solidFill>
                <a:latin typeface="Tahoma"/>
                <a:ea typeface="Tahoma"/>
                <a:cs typeface="Tahoma"/>
                <a:sym typeface="Tahoma"/>
              </a:rPr>
              <a:t>Server stub </a:t>
            </a:r>
            <a:r>
              <a:rPr lang="en-US" sz="2200" b="1" i="0" u="none">
                <a:solidFill>
                  <a:schemeClr val="dk1"/>
                </a:solidFill>
                <a:latin typeface="Tahoma"/>
                <a:ea typeface="Tahoma"/>
                <a:cs typeface="Tahoma"/>
                <a:sym typeface="Tahoma"/>
              </a:rPr>
              <a:t>packs</a:t>
            </a:r>
            <a:r>
              <a:rPr lang="en-US" sz="2200" b="0" i="0" u="none">
                <a:solidFill>
                  <a:schemeClr val="dk1"/>
                </a:solidFill>
                <a:latin typeface="Tahoma"/>
                <a:ea typeface="Tahoma"/>
                <a:cs typeface="Tahoma"/>
                <a:sym typeface="Tahoma"/>
              </a:rPr>
              <a:t> results in a message and </a:t>
            </a:r>
            <a:r>
              <a:rPr lang="en-US" sz="2200" b="1" i="0" u="none">
                <a:solidFill>
                  <a:schemeClr val="dk1"/>
                </a:solidFill>
                <a:latin typeface="Tahoma"/>
                <a:ea typeface="Tahoma"/>
                <a:cs typeface="Tahoma"/>
                <a:sym typeface="Tahoma"/>
              </a:rPr>
              <a:t>traps</a:t>
            </a:r>
            <a:r>
              <a:rPr lang="en-US" sz="2200" b="0" i="0" u="none">
                <a:solidFill>
                  <a:schemeClr val="dk1"/>
                </a:solidFill>
                <a:latin typeface="Tahoma"/>
                <a:ea typeface="Tahoma"/>
                <a:cs typeface="Tahoma"/>
                <a:sym typeface="Tahoma"/>
              </a:rPr>
              <a:t> to kernel </a:t>
            </a:r>
            <a:endParaRPr/>
          </a:p>
          <a:p>
            <a:pPr marL="342900" lvl="0" indent="-342900" algn="l" rtl="0">
              <a:lnSpc>
                <a:spcPct val="100000"/>
              </a:lnSpc>
              <a:spcBef>
                <a:spcPts val="440"/>
              </a:spcBef>
              <a:spcAft>
                <a:spcPts val="0"/>
              </a:spcAft>
              <a:buClr>
                <a:schemeClr val="accent2"/>
              </a:buClr>
              <a:buSzPts val="2200"/>
              <a:buFont typeface="Arial"/>
              <a:buChar char="●"/>
            </a:pPr>
            <a:r>
              <a:rPr lang="en-US" sz="2200" b="0" i="0" u="none">
                <a:solidFill>
                  <a:schemeClr val="dk1"/>
                </a:solidFill>
                <a:latin typeface="Tahoma"/>
                <a:ea typeface="Tahoma"/>
                <a:cs typeface="Tahoma"/>
                <a:sym typeface="Tahoma"/>
              </a:rPr>
              <a:t>Remote kernel </a:t>
            </a:r>
            <a:r>
              <a:rPr lang="en-US" sz="2200" b="1" i="0" u="none">
                <a:solidFill>
                  <a:schemeClr val="dk1"/>
                </a:solidFill>
                <a:latin typeface="Tahoma"/>
                <a:ea typeface="Tahoma"/>
                <a:cs typeface="Tahoma"/>
                <a:sym typeface="Tahoma"/>
              </a:rPr>
              <a:t>sends</a:t>
            </a:r>
            <a:r>
              <a:rPr lang="en-US" sz="2200" b="0" i="0" u="none">
                <a:solidFill>
                  <a:schemeClr val="dk1"/>
                </a:solidFill>
                <a:latin typeface="Tahoma"/>
                <a:ea typeface="Tahoma"/>
                <a:cs typeface="Tahoma"/>
                <a:sym typeface="Tahoma"/>
              </a:rPr>
              <a:t> message to client kernel </a:t>
            </a:r>
            <a:endParaRPr/>
          </a:p>
          <a:p>
            <a:pPr marL="342900" lvl="0" indent="-342900" algn="l" rtl="0">
              <a:lnSpc>
                <a:spcPct val="100000"/>
              </a:lnSpc>
              <a:spcBef>
                <a:spcPts val="440"/>
              </a:spcBef>
              <a:spcAft>
                <a:spcPts val="0"/>
              </a:spcAft>
              <a:buClr>
                <a:schemeClr val="accent2"/>
              </a:buClr>
              <a:buSzPts val="2200"/>
              <a:buFont typeface="Arial"/>
              <a:buChar char="●"/>
            </a:pPr>
            <a:r>
              <a:rPr lang="en-US" sz="2200" b="0" i="0" u="none">
                <a:solidFill>
                  <a:schemeClr val="dk1"/>
                </a:solidFill>
                <a:latin typeface="Tahoma"/>
                <a:ea typeface="Tahoma"/>
                <a:cs typeface="Tahoma"/>
                <a:sym typeface="Tahoma"/>
              </a:rPr>
              <a:t>Client kernel </a:t>
            </a:r>
            <a:r>
              <a:rPr lang="en-US" sz="2200" b="1" i="0" u="none">
                <a:solidFill>
                  <a:schemeClr val="dk1"/>
                </a:solidFill>
                <a:latin typeface="Tahoma"/>
                <a:ea typeface="Tahoma"/>
                <a:cs typeface="Tahoma"/>
                <a:sym typeface="Tahoma"/>
              </a:rPr>
              <a:t>gives</a:t>
            </a:r>
            <a:r>
              <a:rPr lang="en-US" sz="2200" b="0" i="0" u="none">
                <a:solidFill>
                  <a:schemeClr val="dk1"/>
                </a:solidFill>
                <a:latin typeface="Tahoma"/>
                <a:ea typeface="Tahoma"/>
                <a:cs typeface="Tahoma"/>
                <a:sym typeface="Tahoma"/>
              </a:rPr>
              <a:t> message to client stub </a:t>
            </a:r>
            <a:endParaRPr/>
          </a:p>
          <a:p>
            <a:pPr marL="342900" lvl="0" indent="-342900" algn="l" rtl="0">
              <a:lnSpc>
                <a:spcPct val="100000"/>
              </a:lnSpc>
              <a:spcBef>
                <a:spcPts val="440"/>
              </a:spcBef>
              <a:spcAft>
                <a:spcPts val="0"/>
              </a:spcAft>
              <a:buClr>
                <a:schemeClr val="accent2"/>
              </a:buClr>
              <a:buSzPts val="2200"/>
              <a:buFont typeface="Arial"/>
              <a:buChar char="●"/>
            </a:pPr>
            <a:r>
              <a:rPr lang="en-US" sz="2200" b="0" i="0" u="none">
                <a:solidFill>
                  <a:schemeClr val="dk1"/>
                </a:solidFill>
                <a:latin typeface="Tahoma"/>
                <a:ea typeface="Tahoma"/>
                <a:cs typeface="Tahoma"/>
                <a:sym typeface="Tahoma"/>
              </a:rPr>
              <a:t>Client stub </a:t>
            </a:r>
            <a:r>
              <a:rPr lang="en-US" sz="2200" b="1" i="0" u="none">
                <a:solidFill>
                  <a:schemeClr val="dk1"/>
                </a:solidFill>
                <a:latin typeface="Tahoma"/>
                <a:ea typeface="Tahoma"/>
                <a:cs typeface="Tahoma"/>
                <a:sym typeface="Tahoma"/>
              </a:rPr>
              <a:t>unpacks</a:t>
            </a:r>
            <a:r>
              <a:rPr lang="en-US" sz="2200" b="0" i="0" u="none">
                <a:solidFill>
                  <a:schemeClr val="dk1"/>
                </a:solidFill>
                <a:latin typeface="Tahoma"/>
                <a:ea typeface="Tahoma"/>
                <a:cs typeface="Tahoma"/>
                <a:sym typeface="Tahoma"/>
              </a:rPr>
              <a:t> results and </a:t>
            </a:r>
            <a:r>
              <a:rPr lang="en-US" sz="2200" b="1" i="0" u="none">
                <a:solidFill>
                  <a:schemeClr val="dk1"/>
                </a:solidFill>
                <a:latin typeface="Tahoma"/>
                <a:ea typeface="Tahoma"/>
                <a:cs typeface="Tahoma"/>
                <a:sym typeface="Tahoma"/>
              </a:rPr>
              <a:t>returns</a:t>
            </a:r>
            <a:r>
              <a:rPr lang="en-US" sz="2200" b="0" i="0" u="none">
                <a:solidFill>
                  <a:schemeClr val="dk1"/>
                </a:solidFill>
                <a:latin typeface="Tahoma"/>
                <a:ea typeface="Tahoma"/>
                <a:cs typeface="Tahoma"/>
                <a:sym typeface="Tahoma"/>
              </a:rPr>
              <a:t> to client</a:t>
            </a:r>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Shape 684"/>
        <p:cNvGrpSpPr/>
        <p:nvPr/>
      </p:nvGrpSpPr>
      <p:grpSpPr>
        <a:xfrm>
          <a:off x="0" y="0"/>
          <a:ext cx="0" cy="0"/>
          <a:chOff x="0" y="0"/>
          <a:chExt cx="0" cy="0"/>
        </a:xfrm>
      </p:grpSpPr>
      <p:sp>
        <p:nvSpPr>
          <p:cNvPr id="685" name="Google Shape;685;p81"/>
          <p:cNvSpPr txBox="1"/>
          <p:nvPr/>
        </p:nvSpPr>
        <p:spPr>
          <a:xfrm>
            <a:off x="609600" y="1066800"/>
            <a:ext cx="7467600" cy="5540375"/>
          </a:xfrm>
          <a:prstGeom prst="rect">
            <a:avLst/>
          </a:prstGeom>
          <a:noFill/>
          <a:ln>
            <a:noFill/>
          </a:ln>
        </p:spPr>
        <p:txBody>
          <a:bodyPr spcFirstLastPara="1" wrap="square" lIns="91425" tIns="45700" rIns="91425" bIns="45700" anchor="t" anchorCtr="0">
            <a:noAutofit/>
          </a:bodyPr>
          <a:lstStyle/>
          <a:p>
            <a:pPr marL="0" marR="0" lvl="0" indent="-114300" algn="l" rtl="0">
              <a:lnSpc>
                <a:spcPct val="100000"/>
              </a:lnSpc>
              <a:spcBef>
                <a:spcPts val="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 Dynamic Load Balancing on Highly Parallel Computers</a:t>
            </a:r>
            <a:endParaRPr/>
          </a:p>
          <a:p>
            <a:pPr marL="0" marR="0" lvl="0" indent="0" algn="just"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a:t>
            </a:r>
            <a:r>
              <a:rPr lang="en-US" sz="2000" b="0" i="1" u="none">
                <a:solidFill>
                  <a:schemeClr val="dk1"/>
                </a:solidFill>
                <a:latin typeface="Times New Roman"/>
                <a:ea typeface="Times New Roman"/>
                <a:cs typeface="Times New Roman"/>
                <a:sym typeface="Times New Roman"/>
              </a:rPr>
              <a:t>dynamic balancing schemes which seek to minimize total execution time of a single application running in parallel on a multiprocessor system</a:t>
            </a:r>
            <a:endParaRPr/>
          </a:p>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1. Sender Initiated Diffusion (SID)</a:t>
            </a:r>
            <a:endParaRPr/>
          </a:p>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2. Receiver Initiated Diffusion(RID)</a:t>
            </a:r>
            <a:endParaRPr/>
          </a:p>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3. Hierarchical Balancing Method (HBM)</a:t>
            </a:r>
            <a:endParaRPr/>
          </a:p>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4. Gradient Model (GM)</a:t>
            </a:r>
            <a:endParaRPr/>
          </a:p>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5. Dynamic Exchange method (DEM)</a:t>
            </a:r>
            <a:endParaRPr/>
          </a:p>
          <a:p>
            <a:pPr marL="0" marR="0" lvl="0" indent="0" algn="l" rtl="0">
              <a:lnSpc>
                <a:spcPct val="100000"/>
              </a:lnSpc>
              <a:spcBef>
                <a:spcPts val="0"/>
              </a:spcBef>
              <a:spcAft>
                <a:spcPts val="0"/>
              </a:spcAft>
              <a:buClr>
                <a:schemeClr val="dk1"/>
              </a:buClr>
              <a:buSzPts val="1800"/>
              <a:buFont typeface="Times New Roman"/>
              <a:buNone/>
            </a:pPr>
            <a:endParaRPr sz="1800" b="0" i="0" u="none">
              <a:solidFill>
                <a:schemeClr val="dk1"/>
              </a:solidFill>
              <a:latin typeface="Times New Roman"/>
              <a:ea typeface="Times New Roman"/>
              <a:cs typeface="Times New Roman"/>
              <a:sym typeface="Times New Roman"/>
            </a:endParaRPr>
          </a:p>
          <a:p>
            <a:pPr marL="0" marR="0" lvl="0" indent="-114300" algn="l" rtl="0">
              <a:lnSpc>
                <a:spcPct val="100000"/>
              </a:lnSpc>
              <a:spcBef>
                <a:spcPts val="0"/>
              </a:spcBef>
              <a:spcAft>
                <a:spcPts val="0"/>
              </a:spcAft>
              <a:buClr>
                <a:schemeClr val="dk1"/>
              </a:buClr>
              <a:buSzPts val="1800"/>
              <a:buFont typeface="Times New Roman"/>
              <a:buChar char="•"/>
            </a:pPr>
            <a:r>
              <a:rPr lang="en-US" sz="1800" b="0" i="0" u="none">
                <a:solidFill>
                  <a:schemeClr val="dk1"/>
                </a:solidFill>
                <a:latin typeface="Times New Roman"/>
                <a:ea typeface="Times New Roman"/>
                <a:cs typeface="Times New Roman"/>
                <a:sym typeface="Times New Roman"/>
              </a:rPr>
              <a:t> Dynamic Load Balancing on Web Servers</a:t>
            </a:r>
            <a:endParaRPr/>
          </a:p>
          <a:p>
            <a:pPr marL="0" marR="0" lvl="0" indent="-127000" algn="just" rtl="0">
              <a:lnSpc>
                <a:spcPct val="100000"/>
              </a:lnSpc>
              <a:spcBef>
                <a:spcPts val="0"/>
              </a:spcBef>
              <a:spcAft>
                <a:spcPts val="0"/>
              </a:spcAft>
              <a:buClr>
                <a:schemeClr val="dk1"/>
              </a:buClr>
              <a:buSzPts val="2000"/>
              <a:buFont typeface="Times New Roman"/>
              <a:buChar char="-"/>
            </a:pPr>
            <a:r>
              <a:rPr lang="en-US" sz="2000" b="0" i="1" u="none">
                <a:solidFill>
                  <a:schemeClr val="dk1"/>
                </a:solidFill>
                <a:latin typeface="Times New Roman"/>
                <a:ea typeface="Times New Roman"/>
                <a:cs typeface="Times New Roman"/>
                <a:sym typeface="Times New Roman"/>
              </a:rPr>
              <a:t>dynamic load balancing techniques in distributed web-server architectures , by scheduling client requests among multiple nodes in a transparent way</a:t>
            </a:r>
            <a:endParaRPr/>
          </a:p>
          <a:p>
            <a:pPr marL="0" marR="0" lvl="0" indent="0" algn="just"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1. Client-based approach</a:t>
            </a:r>
            <a:endParaRPr/>
          </a:p>
          <a:p>
            <a:pPr marL="0" marR="0" lvl="0" indent="0" algn="just"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2. DNS-Based approach</a:t>
            </a:r>
            <a:endParaRPr/>
          </a:p>
          <a:p>
            <a:pPr marL="0" marR="0" lvl="0" indent="0" algn="just"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3. Dispatcher-based approach</a:t>
            </a:r>
            <a:endParaRPr/>
          </a:p>
          <a:p>
            <a:pPr marL="0" marR="0" lvl="0" indent="0" algn="just"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4. Server-based approach</a:t>
            </a:r>
            <a:endParaRPr/>
          </a:p>
          <a:p>
            <a:pPr marL="0" marR="0" lvl="0" indent="0" algn="just"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a:t>
            </a:r>
            <a:endParaRPr/>
          </a:p>
        </p:txBody>
      </p:sp>
      <p:sp>
        <p:nvSpPr>
          <p:cNvPr id="686" name="Google Shape;686;p81"/>
          <p:cNvSpPr txBox="1"/>
          <p:nvPr/>
        </p:nvSpPr>
        <p:spPr>
          <a:xfrm>
            <a:off x="406400" y="228600"/>
            <a:ext cx="7772400"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Black"/>
              <a:buNone/>
            </a:pPr>
            <a:r>
              <a:rPr lang="en-US" sz="4000" b="0" i="0" u="none">
                <a:solidFill>
                  <a:schemeClr val="dk1"/>
                </a:solidFill>
                <a:latin typeface="Arial Black"/>
                <a:ea typeface="Arial Black"/>
                <a:cs typeface="Arial Black"/>
                <a:sym typeface="Arial Black"/>
              </a:rPr>
              <a:t>Dynamic Load Balancing</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Shape 690"/>
        <p:cNvGrpSpPr/>
        <p:nvPr/>
      </p:nvGrpSpPr>
      <p:grpSpPr>
        <a:xfrm>
          <a:off x="0" y="0"/>
          <a:ext cx="0" cy="0"/>
          <a:chOff x="0" y="0"/>
          <a:chExt cx="0" cy="0"/>
        </a:xfrm>
      </p:grpSpPr>
      <p:sp>
        <p:nvSpPr>
          <p:cNvPr id="691" name="Google Shape;691;p82"/>
          <p:cNvSpPr txBox="1"/>
          <p:nvPr/>
        </p:nvSpPr>
        <p:spPr>
          <a:xfrm>
            <a:off x="3124200" y="6229350"/>
            <a:ext cx="2895600" cy="4572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2"/>
              </a:buClr>
              <a:buSzPts val="1400"/>
              <a:buFont typeface="Arial"/>
              <a:buNone/>
            </a:pPr>
            <a:r>
              <a:rPr lang="en-US" sz="1400" b="0" i="0" u="none">
                <a:solidFill>
                  <a:schemeClr val="lt2"/>
                </a:solidFill>
                <a:latin typeface="Arial"/>
                <a:ea typeface="Arial"/>
                <a:cs typeface="Arial"/>
                <a:sym typeface="Arial"/>
              </a:rPr>
              <a:t>Global Distributed Systems and Multimedia</a:t>
            </a:r>
            <a:endParaRPr/>
          </a:p>
        </p:txBody>
      </p:sp>
      <p:sp>
        <p:nvSpPr>
          <p:cNvPr id="692" name="Google Shape;692;p82"/>
          <p:cNvSpPr txBox="1"/>
          <p:nvPr/>
        </p:nvSpPr>
        <p:spPr>
          <a:xfrm>
            <a:off x="6731000" y="6229350"/>
            <a:ext cx="19050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1400"/>
              <a:buFont typeface="Arial"/>
              <a:buNone/>
            </a:pPr>
            <a:fld id="{00000000-1234-1234-1234-123412341234}" type="slidenum">
              <a:rPr lang="en-US" sz="1400" b="0" i="0" u="none">
                <a:solidFill>
                  <a:schemeClr val="lt2"/>
                </a:solidFill>
                <a:latin typeface="Arial"/>
                <a:ea typeface="Arial"/>
                <a:cs typeface="Arial"/>
                <a:sym typeface="Arial"/>
              </a:rPr>
              <a:t>141</a:t>
            </a:fld>
            <a:endParaRPr/>
          </a:p>
        </p:txBody>
      </p:sp>
      <p:sp>
        <p:nvSpPr>
          <p:cNvPr id="693" name="Google Shape;693;p82"/>
          <p:cNvSpPr txBox="1">
            <a:spLocks noGrp="1"/>
          </p:cNvSpPr>
          <p:nvPr>
            <p:ph type="title"/>
          </p:nvPr>
        </p:nvSpPr>
        <p:spPr>
          <a:xfrm>
            <a:off x="228600" y="228600"/>
            <a:ext cx="8915400"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Dynamic Load Balancing –  MM Servers </a:t>
            </a:r>
            <a:endParaRPr/>
          </a:p>
        </p:txBody>
      </p:sp>
      <p:sp>
        <p:nvSpPr>
          <p:cNvPr id="694" name="Google Shape;694;p82"/>
          <p:cNvSpPr txBox="1">
            <a:spLocks noGrp="1"/>
          </p:cNvSpPr>
          <p:nvPr>
            <p:ph type="body" idx="1"/>
          </p:nvPr>
        </p:nvSpPr>
        <p:spPr>
          <a:xfrm>
            <a:off x="228600" y="1371600"/>
            <a:ext cx="8178800" cy="4648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1800"/>
              <a:buFont typeface="Arial"/>
              <a:buChar char="●"/>
            </a:pPr>
            <a:r>
              <a:rPr lang="en-US" sz="1800" b="1" i="0" u="none">
                <a:solidFill>
                  <a:schemeClr val="dk1"/>
                </a:solidFill>
                <a:latin typeface="Tahoma"/>
                <a:ea typeface="Tahoma"/>
                <a:cs typeface="Tahoma"/>
                <a:sym typeface="Tahoma"/>
              </a:rPr>
              <a:t>Adapts to statistical fluctuations and changing access patterns</a:t>
            </a:r>
            <a:endParaRPr/>
          </a:p>
          <a:p>
            <a:pPr marL="342900" lvl="0" indent="-3429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Adaptive Scheduling</a:t>
            </a:r>
            <a:endParaRPr/>
          </a:p>
          <a:p>
            <a:pPr marL="742950" lvl="1" indent="-28575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Assigns requests to servers based on demand and load factors.</a:t>
            </a:r>
            <a:endParaRPr/>
          </a:p>
          <a:p>
            <a:pPr marL="742950" lvl="1" indent="-28575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Invokes replication-on-demand, request migration</a:t>
            </a:r>
            <a:endParaRPr/>
          </a:p>
          <a:p>
            <a:pPr marL="742950" lvl="1" indent="-28575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Load factor(LF) for a request </a:t>
            </a:r>
            <a:r>
              <a:rPr lang="en-US" sz="1600" b="0" i="0" u="none">
                <a:solidFill>
                  <a:schemeClr val="dk1"/>
                </a:solidFill>
                <a:latin typeface="Tahoma"/>
                <a:ea typeface="Tahoma"/>
                <a:cs typeface="Tahoma"/>
                <a:sym typeface="Tahoma"/>
              </a:rPr>
              <a:t>represents how far a server is from request admission threshold.</a:t>
            </a:r>
            <a:endParaRPr/>
          </a:p>
          <a:p>
            <a:pPr marL="742950" lvl="1" indent="-285750" algn="l" rtl="0">
              <a:lnSpc>
                <a:spcPct val="100000"/>
              </a:lnSpc>
              <a:spcBef>
                <a:spcPts val="320"/>
              </a:spcBef>
              <a:spcAft>
                <a:spcPts val="0"/>
              </a:spcAft>
              <a:buSzPts val="1600"/>
              <a:buNone/>
            </a:pPr>
            <a:r>
              <a:rPr lang="en-US" sz="1600" b="0" i="1" u="none">
                <a:solidFill>
                  <a:srgbClr val="3366FF"/>
                </a:solidFill>
                <a:latin typeface="Tahoma"/>
                <a:ea typeface="Tahoma"/>
                <a:cs typeface="Tahoma"/>
                <a:sym typeface="Tahoma"/>
              </a:rPr>
              <a:t>LF</a:t>
            </a:r>
            <a:r>
              <a:rPr lang="en-US" sz="1600" b="0" i="0" u="none">
                <a:solidFill>
                  <a:srgbClr val="3366FF"/>
                </a:solidFill>
                <a:latin typeface="Tahoma"/>
                <a:ea typeface="Tahoma"/>
                <a:cs typeface="Tahoma"/>
                <a:sym typeface="Tahoma"/>
              </a:rPr>
              <a:t> (</a:t>
            </a:r>
            <a:r>
              <a:rPr lang="en-US" sz="1600" b="0" i="1" u="none">
                <a:solidFill>
                  <a:srgbClr val="3366FF"/>
                </a:solidFill>
                <a:latin typeface="Tahoma"/>
                <a:ea typeface="Tahoma"/>
                <a:cs typeface="Tahoma"/>
                <a:sym typeface="Tahoma"/>
              </a:rPr>
              <a:t>Ri</a:t>
            </a:r>
            <a:r>
              <a:rPr lang="en-US" sz="1600" b="0" i="0" u="none">
                <a:solidFill>
                  <a:srgbClr val="3366FF"/>
                </a:solidFill>
                <a:latin typeface="Tahoma"/>
                <a:ea typeface="Tahoma"/>
                <a:cs typeface="Tahoma"/>
                <a:sym typeface="Tahoma"/>
              </a:rPr>
              <a:t>, </a:t>
            </a:r>
            <a:r>
              <a:rPr lang="en-US" sz="1600" b="0" i="1" u="none">
                <a:solidFill>
                  <a:srgbClr val="3366FF"/>
                </a:solidFill>
                <a:latin typeface="Tahoma"/>
                <a:ea typeface="Tahoma"/>
                <a:cs typeface="Tahoma"/>
                <a:sym typeface="Tahoma"/>
              </a:rPr>
              <a:t>Sj</a:t>
            </a:r>
            <a:r>
              <a:rPr lang="en-US" sz="1600" b="0" i="0" u="none">
                <a:solidFill>
                  <a:srgbClr val="3366FF"/>
                </a:solidFill>
                <a:latin typeface="Tahoma"/>
                <a:ea typeface="Tahoma"/>
                <a:cs typeface="Tahoma"/>
                <a:sym typeface="Tahoma"/>
              </a:rPr>
              <a:t>) = </a:t>
            </a:r>
            <a:r>
              <a:rPr lang="en-US" sz="1600" b="0" i="1" u="none">
                <a:solidFill>
                  <a:srgbClr val="3366FF"/>
                </a:solidFill>
                <a:latin typeface="Tahoma"/>
                <a:ea typeface="Tahoma"/>
                <a:cs typeface="Tahoma"/>
                <a:sym typeface="Tahoma"/>
              </a:rPr>
              <a:t>max</a:t>
            </a:r>
            <a:r>
              <a:rPr lang="en-US" sz="1600" b="0" i="0" u="none">
                <a:solidFill>
                  <a:srgbClr val="3366FF"/>
                </a:solidFill>
                <a:latin typeface="Tahoma"/>
                <a:ea typeface="Tahoma"/>
                <a:cs typeface="Tahoma"/>
                <a:sym typeface="Tahoma"/>
              </a:rPr>
              <a:t> (</a:t>
            </a:r>
            <a:r>
              <a:rPr lang="en-US" sz="1600" b="0" i="1" u="none">
                <a:solidFill>
                  <a:srgbClr val="3366FF"/>
                </a:solidFill>
                <a:latin typeface="Tahoma"/>
                <a:ea typeface="Tahoma"/>
                <a:cs typeface="Tahoma"/>
                <a:sym typeface="Tahoma"/>
              </a:rPr>
              <a:t>Dbi/DBj , Mi/Mj , CPUi/CPUj , Xi/Xj)</a:t>
            </a:r>
            <a:r>
              <a:rPr lang="en-US" sz="1600" b="0" i="1" u="none">
                <a:solidFill>
                  <a:schemeClr val="dk1"/>
                </a:solidFill>
                <a:latin typeface="Tahoma"/>
                <a:ea typeface="Tahoma"/>
                <a:cs typeface="Tahoma"/>
                <a:sym typeface="Tahoma"/>
              </a:rPr>
              <a:t>         </a:t>
            </a:r>
            <a:endParaRPr sz="1800" b="0" i="0" u="none">
              <a:solidFill>
                <a:schemeClr val="dk1"/>
              </a:solidFill>
              <a:latin typeface="Tahoma"/>
              <a:ea typeface="Tahoma"/>
              <a:cs typeface="Tahoma"/>
              <a:sym typeface="Tahoma"/>
            </a:endParaRPr>
          </a:p>
          <a:p>
            <a:pPr marL="342900" lvl="0" indent="-3429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Dynamic Migration - Deals with poor initial placement</a:t>
            </a:r>
            <a:endParaRPr/>
          </a:p>
          <a:p>
            <a:pPr marL="342900" lvl="0" indent="-3429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Predictive Placement through Replication</a:t>
            </a:r>
            <a:endParaRPr/>
          </a:p>
          <a:p>
            <a:pPr marL="742950" lvl="1" indent="-28575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Dynamic Segment Replication</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partial replication </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quick response, less expensive</a:t>
            </a:r>
            <a:endParaRPr/>
          </a:p>
          <a:p>
            <a:pPr marL="742950" lvl="1" indent="-28575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Total Replication</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on-demand vs. predictive</a:t>
            </a:r>
            <a:endParaRPr/>
          </a:p>
          <a:p>
            <a:pPr marL="742950" lvl="1" indent="-28575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Eager Replication, Lazy Dereplication</a:t>
            </a:r>
            <a:endParaRPr/>
          </a:p>
        </p:txBody>
      </p:sp>
      <p:grpSp>
        <p:nvGrpSpPr>
          <p:cNvPr id="695" name="Google Shape;695;p82"/>
          <p:cNvGrpSpPr/>
          <p:nvPr/>
        </p:nvGrpSpPr>
        <p:grpSpPr>
          <a:xfrm>
            <a:off x="5638800" y="3962400"/>
            <a:ext cx="2987675" cy="2209800"/>
            <a:chOff x="1203325" y="1828800"/>
            <a:chExt cx="5076024" cy="3657600"/>
          </a:xfrm>
        </p:grpSpPr>
        <p:sp>
          <p:nvSpPr>
            <p:cNvPr id="696" name="Google Shape;696;p82"/>
            <p:cNvSpPr txBox="1"/>
            <p:nvPr/>
          </p:nvSpPr>
          <p:spPr>
            <a:xfrm>
              <a:off x="1524286" y="1905001"/>
              <a:ext cx="1219109" cy="1219200"/>
            </a:xfrm>
            <a:prstGeom prst="rect">
              <a:avLst/>
            </a:prstGeom>
            <a:solidFill>
              <a:srgbClr val="FF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697" name="Google Shape;697;p82"/>
            <p:cNvSpPr txBox="1"/>
            <p:nvPr/>
          </p:nvSpPr>
          <p:spPr>
            <a:xfrm>
              <a:off x="4953000" y="1828800"/>
              <a:ext cx="1219200" cy="1219200"/>
            </a:xfrm>
            <a:prstGeom prst="rect">
              <a:avLst/>
            </a:prstGeom>
            <a:solidFill>
              <a:srgbClr val="FF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698" name="Google Shape;698;p82"/>
            <p:cNvSpPr txBox="1"/>
            <p:nvPr/>
          </p:nvSpPr>
          <p:spPr>
            <a:xfrm>
              <a:off x="5181612" y="2057401"/>
              <a:ext cx="558308" cy="5780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a:solidFill>
                    <a:schemeClr val="dk1"/>
                  </a:solidFill>
                  <a:latin typeface="Times New Roman"/>
                  <a:ea typeface="Times New Roman"/>
                  <a:cs typeface="Times New Roman"/>
                  <a:sym typeface="Times New Roman"/>
                </a:rPr>
                <a:t>Data</a:t>
              </a:r>
              <a:endParaRPr/>
            </a:p>
            <a:p>
              <a:pPr marL="0" marR="0" lvl="0" indent="0" algn="l" rtl="0">
                <a:lnSpc>
                  <a:spcPct val="100000"/>
                </a:lnSpc>
                <a:spcBef>
                  <a:spcPts val="0"/>
                </a:spcBef>
                <a:spcAft>
                  <a:spcPts val="0"/>
                </a:spcAft>
                <a:buClr>
                  <a:schemeClr val="dk1"/>
                </a:buClr>
                <a:buSzPts val="1000"/>
                <a:buFont typeface="Times New Roman"/>
                <a:buNone/>
              </a:pPr>
              <a:r>
                <a:rPr lang="en-US" sz="1000" b="0" i="0" u="none">
                  <a:solidFill>
                    <a:schemeClr val="dk1"/>
                  </a:solidFill>
                  <a:latin typeface="Times New Roman"/>
                  <a:ea typeface="Times New Roman"/>
                  <a:cs typeface="Times New Roman"/>
                  <a:sym typeface="Times New Roman"/>
                </a:rPr>
                <a:t>Source</a:t>
              </a:r>
              <a:endParaRPr/>
            </a:p>
            <a:p>
              <a:pPr marL="0" marR="0" lvl="0" indent="0" algn="l" rtl="0">
                <a:lnSpc>
                  <a:spcPct val="100000"/>
                </a:lnSpc>
                <a:spcBef>
                  <a:spcPts val="0"/>
                </a:spcBef>
                <a:spcAft>
                  <a:spcPts val="0"/>
                </a:spcAft>
                <a:buClr>
                  <a:schemeClr val="dk1"/>
                </a:buClr>
                <a:buSzPts val="1000"/>
                <a:buFont typeface="Times New Roman"/>
                <a:buNone/>
              </a:pPr>
              <a:r>
                <a:rPr lang="en-US" sz="1000" b="0" i="0" u="none">
                  <a:solidFill>
                    <a:schemeClr val="dk1"/>
                  </a:solidFill>
                  <a:latin typeface="Times New Roman"/>
                  <a:ea typeface="Times New Roman"/>
                  <a:cs typeface="Times New Roman"/>
                  <a:sym typeface="Times New Roman"/>
                </a:rPr>
                <a:t>S2</a:t>
              </a:r>
              <a:endParaRPr/>
            </a:p>
          </p:txBody>
        </p:sp>
        <p:sp>
          <p:nvSpPr>
            <p:cNvPr id="699" name="Google Shape;699;p82"/>
            <p:cNvSpPr txBox="1"/>
            <p:nvPr/>
          </p:nvSpPr>
          <p:spPr>
            <a:xfrm>
              <a:off x="1753542" y="2133600"/>
              <a:ext cx="558310" cy="5780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en-US" sz="1000" b="0" i="0" u="none">
                  <a:solidFill>
                    <a:schemeClr val="dk1"/>
                  </a:solidFill>
                  <a:latin typeface="Times New Roman"/>
                  <a:ea typeface="Times New Roman"/>
                  <a:cs typeface="Times New Roman"/>
                  <a:sym typeface="Times New Roman"/>
                </a:rPr>
                <a:t>Data</a:t>
              </a:r>
              <a:endParaRPr/>
            </a:p>
            <a:p>
              <a:pPr marL="0" marR="0" lvl="0" indent="0" algn="l" rtl="0">
                <a:lnSpc>
                  <a:spcPct val="100000"/>
                </a:lnSpc>
                <a:spcBef>
                  <a:spcPts val="0"/>
                </a:spcBef>
                <a:spcAft>
                  <a:spcPts val="0"/>
                </a:spcAft>
                <a:buClr>
                  <a:schemeClr val="dk1"/>
                </a:buClr>
                <a:buSzPts val="1000"/>
                <a:buFont typeface="Times New Roman"/>
                <a:buNone/>
              </a:pPr>
              <a:r>
                <a:rPr lang="en-US" sz="1000" b="0" i="0" u="none">
                  <a:solidFill>
                    <a:schemeClr val="dk1"/>
                  </a:solidFill>
                  <a:latin typeface="Times New Roman"/>
                  <a:ea typeface="Times New Roman"/>
                  <a:cs typeface="Times New Roman"/>
                  <a:sym typeface="Times New Roman"/>
                </a:rPr>
                <a:t>Source</a:t>
              </a:r>
              <a:endParaRPr/>
            </a:p>
            <a:p>
              <a:pPr marL="0" marR="0" lvl="0" indent="0" algn="l" rtl="0">
                <a:lnSpc>
                  <a:spcPct val="100000"/>
                </a:lnSpc>
                <a:spcBef>
                  <a:spcPts val="0"/>
                </a:spcBef>
                <a:spcAft>
                  <a:spcPts val="0"/>
                </a:spcAft>
                <a:buClr>
                  <a:schemeClr val="dk1"/>
                </a:buClr>
                <a:buSzPts val="1000"/>
                <a:buFont typeface="Times New Roman"/>
                <a:buNone/>
              </a:pPr>
              <a:r>
                <a:rPr lang="en-US" sz="1000" b="0" i="0" u="none">
                  <a:solidFill>
                    <a:schemeClr val="dk1"/>
                  </a:solidFill>
                  <a:latin typeface="Times New Roman"/>
                  <a:ea typeface="Times New Roman"/>
                  <a:cs typeface="Times New Roman"/>
                  <a:sym typeface="Times New Roman"/>
                </a:rPr>
                <a:t>S1</a:t>
              </a:r>
              <a:endParaRPr/>
            </a:p>
          </p:txBody>
        </p:sp>
        <p:sp>
          <p:nvSpPr>
            <p:cNvPr id="700" name="Google Shape;700;p82"/>
            <p:cNvSpPr/>
            <p:nvPr/>
          </p:nvSpPr>
          <p:spPr>
            <a:xfrm>
              <a:off x="2972651" y="3810000"/>
              <a:ext cx="1750447" cy="609600"/>
            </a:xfrm>
            <a:prstGeom prst="ellipse">
              <a:avLst/>
            </a:prstGeom>
            <a:solidFill>
              <a:srgbClr val="CC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Times New Roman"/>
                <a:buNone/>
              </a:pPr>
              <a:r>
                <a:rPr lang="en-US" sz="1000" b="0" i="0" u="none">
                  <a:solidFill>
                    <a:schemeClr val="dk1"/>
                  </a:solidFill>
                  <a:latin typeface="Times New Roman"/>
                  <a:ea typeface="Times New Roman"/>
                  <a:cs typeface="Times New Roman"/>
                  <a:sym typeface="Times New Roman"/>
                </a:rPr>
                <a:t>Access Network</a:t>
              </a:r>
              <a:endParaRPr/>
            </a:p>
          </p:txBody>
        </p:sp>
        <p:sp>
          <p:nvSpPr>
            <p:cNvPr id="701" name="Google Shape;701;p82"/>
            <p:cNvSpPr/>
            <p:nvPr/>
          </p:nvSpPr>
          <p:spPr>
            <a:xfrm>
              <a:off x="2209360" y="5105401"/>
              <a:ext cx="380296" cy="304800"/>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02" name="Google Shape;702;p82"/>
            <p:cNvSpPr/>
            <p:nvPr/>
          </p:nvSpPr>
          <p:spPr>
            <a:xfrm>
              <a:off x="3657726" y="5181600"/>
              <a:ext cx="380298" cy="304800"/>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03" name="Google Shape;703;p82"/>
            <p:cNvSpPr/>
            <p:nvPr/>
          </p:nvSpPr>
          <p:spPr>
            <a:xfrm>
              <a:off x="5257132" y="5105401"/>
              <a:ext cx="382994" cy="304800"/>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704" name="Google Shape;704;p82"/>
            <p:cNvSpPr txBox="1"/>
            <p:nvPr/>
          </p:nvSpPr>
          <p:spPr>
            <a:xfrm>
              <a:off x="4479925" y="4994275"/>
              <a:ext cx="300082"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b="1" i="0" u="none">
                  <a:solidFill>
                    <a:schemeClr val="dk1"/>
                  </a:solidFill>
                  <a:latin typeface="Times New Roman"/>
                  <a:ea typeface="Times New Roman"/>
                  <a:cs typeface="Times New Roman"/>
                  <a:sym typeface="Times New Roman"/>
                </a:rPr>
                <a:t>...</a:t>
              </a:r>
              <a:endParaRPr/>
            </a:p>
          </p:txBody>
        </p:sp>
        <p:cxnSp>
          <p:nvCxnSpPr>
            <p:cNvPr id="705" name="Google Shape;705;p82"/>
            <p:cNvCxnSpPr/>
            <p:nvPr/>
          </p:nvCxnSpPr>
          <p:spPr>
            <a:xfrm flipH="1">
              <a:off x="2438617" y="4267200"/>
              <a:ext cx="685074" cy="838201"/>
            </a:xfrm>
            <a:prstGeom prst="straightConnector1">
              <a:avLst/>
            </a:prstGeom>
            <a:noFill/>
            <a:ln w="9525" cap="flat" cmpd="sng">
              <a:solidFill>
                <a:schemeClr val="dk1"/>
              </a:solidFill>
              <a:prstDash val="solid"/>
              <a:miter lim="800000"/>
              <a:headEnd type="none" w="med" len="med"/>
              <a:tailEnd type="none" w="med" len="med"/>
            </a:ln>
          </p:spPr>
        </p:cxnSp>
        <p:cxnSp>
          <p:nvCxnSpPr>
            <p:cNvPr id="706" name="Google Shape;706;p82"/>
            <p:cNvCxnSpPr/>
            <p:nvPr/>
          </p:nvCxnSpPr>
          <p:spPr>
            <a:xfrm>
              <a:off x="3808766" y="4419600"/>
              <a:ext cx="0" cy="762000"/>
            </a:xfrm>
            <a:prstGeom prst="straightConnector1">
              <a:avLst/>
            </a:prstGeom>
            <a:noFill/>
            <a:ln w="9525" cap="flat" cmpd="sng">
              <a:solidFill>
                <a:schemeClr val="dk1"/>
              </a:solidFill>
              <a:prstDash val="solid"/>
              <a:miter lim="800000"/>
              <a:headEnd type="none" w="med" len="med"/>
              <a:tailEnd type="none" w="med" len="med"/>
            </a:ln>
          </p:spPr>
        </p:cxnSp>
        <p:cxnSp>
          <p:nvCxnSpPr>
            <p:cNvPr id="707" name="Google Shape;707;p82"/>
            <p:cNvCxnSpPr/>
            <p:nvPr/>
          </p:nvCxnSpPr>
          <p:spPr>
            <a:xfrm>
              <a:off x="4496538" y="4343401"/>
              <a:ext cx="914331" cy="762000"/>
            </a:xfrm>
            <a:prstGeom prst="straightConnector1">
              <a:avLst/>
            </a:prstGeom>
            <a:noFill/>
            <a:ln w="9525" cap="flat" cmpd="sng">
              <a:solidFill>
                <a:schemeClr val="dk1"/>
              </a:solidFill>
              <a:prstDash val="solid"/>
              <a:miter lim="800000"/>
              <a:headEnd type="none" w="med" len="med"/>
              <a:tailEnd type="none" w="med" len="med"/>
            </a:ln>
          </p:spPr>
        </p:cxnSp>
        <p:cxnSp>
          <p:nvCxnSpPr>
            <p:cNvPr id="708" name="Google Shape;708;p82"/>
            <p:cNvCxnSpPr/>
            <p:nvPr/>
          </p:nvCxnSpPr>
          <p:spPr>
            <a:xfrm>
              <a:off x="2743200" y="2514600"/>
              <a:ext cx="485775" cy="1384300"/>
            </a:xfrm>
            <a:prstGeom prst="curvedConnector2">
              <a:avLst/>
            </a:prstGeom>
            <a:noFill/>
            <a:ln w="9525" cap="flat" cmpd="sng">
              <a:solidFill>
                <a:schemeClr val="dk1"/>
              </a:solidFill>
              <a:prstDash val="solid"/>
              <a:miter lim="800000"/>
              <a:headEnd type="none" w="med" len="med"/>
              <a:tailEnd type="triangle" w="med" len="med"/>
            </a:ln>
          </p:spPr>
        </p:cxnSp>
        <p:cxnSp>
          <p:nvCxnSpPr>
            <p:cNvPr id="709" name="Google Shape;709;p82"/>
            <p:cNvCxnSpPr/>
            <p:nvPr/>
          </p:nvCxnSpPr>
          <p:spPr>
            <a:xfrm flipH="1">
              <a:off x="3848100" y="2438400"/>
              <a:ext cx="1104900" cy="1371600"/>
            </a:xfrm>
            <a:prstGeom prst="curvedConnector2">
              <a:avLst/>
            </a:prstGeom>
            <a:noFill/>
            <a:ln w="57150" cap="flat" cmpd="sng">
              <a:solidFill>
                <a:schemeClr val="dk1"/>
              </a:solidFill>
              <a:prstDash val="solid"/>
              <a:miter lim="800000"/>
              <a:headEnd type="none" w="med" len="med"/>
              <a:tailEnd type="triangle" w="med" len="med"/>
            </a:ln>
          </p:spPr>
        </p:cxnSp>
        <p:sp>
          <p:nvSpPr>
            <p:cNvPr id="710" name="Google Shape;710;p82"/>
            <p:cNvSpPr txBox="1"/>
            <p:nvPr/>
          </p:nvSpPr>
          <p:spPr>
            <a:xfrm>
              <a:off x="1203325" y="3210910"/>
              <a:ext cx="868480" cy="7383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en-US" sz="1000" b="0" i="1" u="none">
                  <a:solidFill>
                    <a:schemeClr val="dk1"/>
                  </a:solidFill>
                  <a:latin typeface="Times New Roman"/>
                  <a:ea typeface="Times New Roman"/>
                  <a:cs typeface="Times New Roman"/>
                  <a:sym typeface="Times New Roman"/>
                </a:rPr>
                <a:t>Storage:</a:t>
              </a:r>
              <a:endParaRPr/>
            </a:p>
            <a:p>
              <a:pPr marL="0" marR="0" lvl="0" indent="0" algn="l" rtl="0">
                <a:lnSpc>
                  <a:spcPct val="100000"/>
                </a:lnSpc>
                <a:spcBef>
                  <a:spcPts val="0"/>
                </a:spcBef>
                <a:spcAft>
                  <a:spcPts val="0"/>
                </a:spcAft>
                <a:buClr>
                  <a:schemeClr val="dk1"/>
                </a:buClr>
                <a:buSzPts val="1000"/>
                <a:buFont typeface="Times New Roman"/>
                <a:buNone/>
              </a:pPr>
              <a:r>
                <a:rPr lang="en-US" sz="1000" b="0" i="1" u="none">
                  <a:solidFill>
                    <a:schemeClr val="dk1"/>
                  </a:solidFill>
                  <a:latin typeface="Times New Roman"/>
                  <a:ea typeface="Times New Roman"/>
                  <a:cs typeface="Times New Roman"/>
                  <a:sym typeface="Times New Roman"/>
                </a:rPr>
                <a:t>    8 objects</a:t>
              </a:r>
              <a:endParaRPr/>
            </a:p>
            <a:p>
              <a:pPr marL="0" marR="0" lvl="0" indent="0" algn="l" rtl="0">
                <a:lnSpc>
                  <a:spcPct val="100000"/>
                </a:lnSpc>
                <a:spcBef>
                  <a:spcPts val="0"/>
                </a:spcBef>
                <a:spcAft>
                  <a:spcPts val="0"/>
                </a:spcAft>
                <a:buClr>
                  <a:schemeClr val="dk1"/>
                </a:buClr>
                <a:buSzPts val="1000"/>
                <a:buFont typeface="Times New Roman"/>
                <a:buNone/>
              </a:pPr>
              <a:r>
                <a:rPr lang="en-US" sz="1000" b="0" i="1" u="none">
                  <a:solidFill>
                    <a:schemeClr val="dk1"/>
                  </a:solidFill>
                  <a:latin typeface="Times New Roman"/>
                  <a:ea typeface="Times New Roman"/>
                  <a:cs typeface="Times New Roman"/>
                  <a:sym typeface="Times New Roman"/>
                </a:rPr>
                <a:t>Bandwidth:</a:t>
              </a:r>
              <a:endParaRPr/>
            </a:p>
            <a:p>
              <a:pPr marL="0" marR="0" lvl="0" indent="0" algn="l" rtl="0">
                <a:lnSpc>
                  <a:spcPct val="100000"/>
                </a:lnSpc>
                <a:spcBef>
                  <a:spcPts val="0"/>
                </a:spcBef>
                <a:spcAft>
                  <a:spcPts val="0"/>
                </a:spcAft>
                <a:buClr>
                  <a:schemeClr val="dk1"/>
                </a:buClr>
                <a:buSzPts val="1000"/>
                <a:buFont typeface="Times New Roman"/>
                <a:buNone/>
              </a:pPr>
              <a:r>
                <a:rPr lang="en-US" sz="1000" b="0" i="1" u="none">
                  <a:solidFill>
                    <a:schemeClr val="dk1"/>
                  </a:solidFill>
                  <a:latin typeface="Times New Roman"/>
                  <a:ea typeface="Times New Roman"/>
                  <a:cs typeface="Times New Roman"/>
                  <a:sym typeface="Times New Roman"/>
                </a:rPr>
                <a:t>    3 requests</a:t>
              </a:r>
              <a:endParaRPr/>
            </a:p>
          </p:txBody>
        </p:sp>
        <p:sp>
          <p:nvSpPr>
            <p:cNvPr id="711" name="Google Shape;711;p82"/>
            <p:cNvSpPr txBox="1"/>
            <p:nvPr/>
          </p:nvSpPr>
          <p:spPr>
            <a:xfrm>
              <a:off x="5410869" y="3200400"/>
              <a:ext cx="868480" cy="7383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Times New Roman"/>
                <a:buNone/>
              </a:pPr>
              <a:r>
                <a:rPr lang="en-US" sz="1000" b="0" i="1" u="none">
                  <a:solidFill>
                    <a:schemeClr val="dk1"/>
                  </a:solidFill>
                  <a:latin typeface="Times New Roman"/>
                  <a:ea typeface="Times New Roman"/>
                  <a:cs typeface="Times New Roman"/>
                  <a:sym typeface="Times New Roman"/>
                </a:rPr>
                <a:t>Storage:</a:t>
              </a:r>
              <a:endParaRPr/>
            </a:p>
            <a:p>
              <a:pPr marL="0" marR="0" lvl="0" indent="0" algn="l" rtl="0">
                <a:lnSpc>
                  <a:spcPct val="100000"/>
                </a:lnSpc>
                <a:spcBef>
                  <a:spcPts val="0"/>
                </a:spcBef>
                <a:spcAft>
                  <a:spcPts val="0"/>
                </a:spcAft>
                <a:buClr>
                  <a:schemeClr val="dk1"/>
                </a:buClr>
                <a:buSzPts val="1000"/>
                <a:buFont typeface="Times New Roman"/>
                <a:buNone/>
              </a:pPr>
              <a:r>
                <a:rPr lang="en-US" sz="1000" b="0" i="1" u="none">
                  <a:solidFill>
                    <a:schemeClr val="dk1"/>
                  </a:solidFill>
                  <a:latin typeface="Times New Roman"/>
                  <a:ea typeface="Times New Roman"/>
                  <a:cs typeface="Times New Roman"/>
                  <a:sym typeface="Times New Roman"/>
                </a:rPr>
                <a:t>    2 objects</a:t>
              </a:r>
              <a:endParaRPr/>
            </a:p>
            <a:p>
              <a:pPr marL="0" marR="0" lvl="0" indent="0" algn="l" rtl="0">
                <a:lnSpc>
                  <a:spcPct val="100000"/>
                </a:lnSpc>
                <a:spcBef>
                  <a:spcPts val="0"/>
                </a:spcBef>
                <a:spcAft>
                  <a:spcPts val="0"/>
                </a:spcAft>
                <a:buClr>
                  <a:schemeClr val="dk1"/>
                </a:buClr>
                <a:buSzPts val="1000"/>
                <a:buFont typeface="Times New Roman"/>
                <a:buNone/>
              </a:pPr>
              <a:r>
                <a:rPr lang="en-US" sz="1000" b="0" i="1" u="none">
                  <a:solidFill>
                    <a:schemeClr val="dk1"/>
                  </a:solidFill>
                  <a:latin typeface="Times New Roman"/>
                  <a:ea typeface="Times New Roman"/>
                  <a:cs typeface="Times New Roman"/>
                  <a:sym typeface="Times New Roman"/>
                </a:rPr>
                <a:t>Bandwidth:</a:t>
              </a:r>
              <a:endParaRPr/>
            </a:p>
            <a:p>
              <a:pPr marL="0" marR="0" lvl="0" indent="0" algn="l" rtl="0">
                <a:lnSpc>
                  <a:spcPct val="100000"/>
                </a:lnSpc>
                <a:spcBef>
                  <a:spcPts val="0"/>
                </a:spcBef>
                <a:spcAft>
                  <a:spcPts val="0"/>
                </a:spcAft>
                <a:buClr>
                  <a:schemeClr val="dk1"/>
                </a:buClr>
                <a:buSzPts val="1000"/>
                <a:buFont typeface="Times New Roman"/>
                <a:buNone/>
              </a:pPr>
              <a:r>
                <a:rPr lang="en-US" sz="1000" b="0" i="1" u="none">
                  <a:solidFill>
                    <a:schemeClr val="dk1"/>
                  </a:solidFill>
                  <a:latin typeface="Times New Roman"/>
                  <a:ea typeface="Times New Roman"/>
                  <a:cs typeface="Times New Roman"/>
                  <a:sym typeface="Times New Roman"/>
                </a:rPr>
                <a:t>    8 requests</a:t>
              </a:r>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Shape 715"/>
        <p:cNvGrpSpPr/>
        <p:nvPr/>
      </p:nvGrpSpPr>
      <p:grpSpPr>
        <a:xfrm>
          <a:off x="0" y="0"/>
          <a:ext cx="0" cy="0"/>
          <a:chOff x="0" y="0"/>
          <a:chExt cx="0" cy="0"/>
        </a:xfrm>
      </p:grpSpPr>
      <p:sp>
        <p:nvSpPr>
          <p:cNvPr id="716" name="Google Shape;716;p83"/>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Process Migration</a:t>
            </a:r>
            <a:endParaRPr/>
          </a:p>
        </p:txBody>
      </p:sp>
      <p:sp>
        <p:nvSpPr>
          <p:cNvPr id="717" name="Google Shape;717;p83"/>
          <p:cNvSpPr txBox="1">
            <a:spLocks noGrp="1"/>
          </p:cNvSpPr>
          <p:nvPr>
            <p:ph type="body" idx="1"/>
          </p:nvPr>
        </p:nvSpPr>
        <p:spPr>
          <a:xfrm>
            <a:off x="381000" y="1524000"/>
            <a:ext cx="8178800" cy="4953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Process migration mechanism</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Freeze the process on the source node and restart it at the destination node</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Transfer of the process address space</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Forwarding messages meant for the migrant process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Handling communication between cooperating processes separated as a result of migration</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Handling child processes</a:t>
            </a:r>
            <a:endParaRPr/>
          </a:p>
          <a:p>
            <a:pPr marL="342900" lvl="0" indent="-342900" algn="l" rtl="0">
              <a:lnSpc>
                <a:spcPct val="100000"/>
              </a:lnSpc>
              <a:spcBef>
                <a:spcPts val="50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Migration architectures</a:t>
            </a:r>
            <a:endParaRPr/>
          </a:p>
          <a:p>
            <a:pPr marL="742950" lvl="1" indent="-285750" algn="l" rtl="0">
              <a:lnSpc>
                <a:spcPct val="100000"/>
              </a:lnSpc>
              <a:spcBef>
                <a:spcPts val="10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One image system </a:t>
            </a:r>
            <a:endParaRPr/>
          </a:p>
          <a:p>
            <a:pPr marL="742950" lvl="1" indent="-285750" algn="l" rtl="0">
              <a:lnSpc>
                <a:spcPct val="100000"/>
              </a:lnSpc>
              <a:spcBef>
                <a:spcPts val="9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Point of entrance dependent system (the deputy concept)</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Shape 721"/>
        <p:cNvGrpSpPr/>
        <p:nvPr/>
      </p:nvGrpSpPr>
      <p:grpSpPr>
        <a:xfrm>
          <a:off x="0" y="0"/>
          <a:ext cx="0" cy="0"/>
          <a:chOff x="0" y="0"/>
          <a:chExt cx="0" cy="0"/>
        </a:xfrm>
      </p:grpSpPr>
      <p:sp>
        <p:nvSpPr>
          <p:cNvPr id="722" name="Google Shape;722;p84"/>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Arial Black"/>
              <a:buNone/>
            </a:pPr>
            <a:r>
              <a:rPr lang="en-US" sz="4000" b="0" i="0" u="none">
                <a:solidFill>
                  <a:schemeClr val="dk1"/>
                </a:solidFill>
                <a:latin typeface="Arial Black"/>
                <a:ea typeface="Arial Black"/>
                <a:cs typeface="Arial Black"/>
                <a:sym typeface="Arial Black"/>
              </a:rPr>
              <a:t>A Mosix Cluster</a:t>
            </a:r>
            <a:endParaRPr/>
          </a:p>
        </p:txBody>
      </p:sp>
      <p:sp>
        <p:nvSpPr>
          <p:cNvPr id="723" name="Google Shape;723;p84"/>
          <p:cNvSpPr txBox="1">
            <a:spLocks noGrp="1"/>
          </p:cNvSpPr>
          <p:nvPr>
            <p:ph type="body" idx="1"/>
          </p:nvPr>
        </p:nvSpPr>
        <p:spPr>
          <a:xfrm>
            <a:off x="431800" y="1752600"/>
            <a:ext cx="8178800" cy="25717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Mosix (from Hebrew U): Kernel level enhancement to Linux that provides dynamic load balancing in a network of workstations.</a:t>
            </a:r>
            <a:endParaRPr/>
          </a:p>
          <a:p>
            <a:pPr marL="342900" lvl="0" indent="-342900" algn="l" rtl="0">
              <a:lnSpc>
                <a:spcPct val="100000"/>
              </a:lnSpc>
              <a:spcBef>
                <a:spcPts val="100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Dozens of PC computers connected by local area network (Fast-Ethernet or Myrinet). </a:t>
            </a:r>
            <a:endParaRPr/>
          </a:p>
          <a:p>
            <a:pPr marL="342900" lvl="0" indent="-342900" algn="l" rtl="0">
              <a:lnSpc>
                <a:spcPct val="100000"/>
              </a:lnSpc>
              <a:spcBef>
                <a:spcPts val="100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Any process can migrate anywhere anytime.</a:t>
            </a:r>
            <a:endParaRPr/>
          </a:p>
        </p:txBody>
      </p:sp>
      <p:pic>
        <p:nvPicPr>
          <p:cNvPr id="724" name="Google Shape;724;p84" descr="img024"/>
          <p:cNvPicPr preferRelativeResize="0"/>
          <p:nvPr/>
        </p:nvPicPr>
        <p:blipFill rotWithShape="1">
          <a:blip r:embed="rId3">
            <a:alphaModFix/>
          </a:blip>
          <a:srcRect/>
          <a:stretch/>
        </p:blipFill>
        <p:spPr>
          <a:xfrm>
            <a:off x="1524000" y="4402137"/>
            <a:ext cx="5943600" cy="1998662"/>
          </a:xfrm>
          <a:prstGeom prst="rect">
            <a:avLst/>
          </a:prstGeom>
          <a:noFill/>
          <a:ln w="9525" cap="flat" cmpd="sng">
            <a:solidFill>
              <a:schemeClr val="dk1"/>
            </a:solidFill>
            <a:prstDash val="solid"/>
            <a:miter lim="800000"/>
            <a:headEnd type="none" w="sm" len="sm"/>
            <a:tailEnd type="none" w="sm" len="sm"/>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Shape 728"/>
        <p:cNvGrpSpPr/>
        <p:nvPr/>
      </p:nvGrpSpPr>
      <p:grpSpPr>
        <a:xfrm>
          <a:off x="0" y="0"/>
          <a:ext cx="0" cy="0"/>
          <a:chOff x="0" y="0"/>
          <a:chExt cx="0" cy="0"/>
        </a:xfrm>
      </p:grpSpPr>
      <p:sp>
        <p:nvSpPr>
          <p:cNvPr id="729" name="Google Shape;729;p85"/>
          <p:cNvSpPr txBox="1">
            <a:spLocks noGrp="1"/>
          </p:cNvSpPr>
          <p:nvPr>
            <p:ph type="title"/>
          </p:nvPr>
        </p:nvSpPr>
        <p:spPr>
          <a:xfrm>
            <a:off x="406400" y="228600"/>
            <a:ext cx="85090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Arial Black"/>
              <a:buNone/>
            </a:pPr>
            <a:r>
              <a:rPr lang="en-US" sz="4000" b="0" i="0" u="none">
                <a:solidFill>
                  <a:schemeClr val="dk1"/>
                </a:solidFill>
                <a:latin typeface="Arial Black"/>
                <a:ea typeface="Arial Black"/>
                <a:cs typeface="Arial Black"/>
                <a:sym typeface="Arial Black"/>
              </a:rPr>
              <a:t>Architectures for Migration</a:t>
            </a:r>
            <a:endParaRPr/>
          </a:p>
        </p:txBody>
      </p:sp>
      <p:sp>
        <p:nvSpPr>
          <p:cNvPr id="730" name="Google Shape;730;p85"/>
          <p:cNvSpPr txBox="1"/>
          <p:nvPr/>
        </p:nvSpPr>
        <p:spPr>
          <a:xfrm>
            <a:off x="381000" y="3048000"/>
            <a:ext cx="5540375" cy="77787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75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Architecture that fits one system image.</a:t>
            </a:r>
            <a:endParaRPr/>
          </a:p>
          <a:p>
            <a:pPr marL="0" marR="0" lvl="0" indent="0" algn="l" rtl="0">
              <a:lnSpc>
                <a:spcPct val="75000"/>
              </a:lnSpc>
              <a:spcBef>
                <a:spcPts val="10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Needs location transparent file system.</a:t>
            </a:r>
            <a:endParaRPr/>
          </a:p>
        </p:txBody>
      </p:sp>
      <p:sp>
        <p:nvSpPr>
          <p:cNvPr id="731" name="Google Shape;731;p85"/>
          <p:cNvSpPr txBox="1"/>
          <p:nvPr/>
        </p:nvSpPr>
        <p:spPr>
          <a:xfrm>
            <a:off x="6643687" y="6172200"/>
            <a:ext cx="2443162" cy="400050"/>
          </a:xfrm>
          <a:prstGeom prst="rect">
            <a:avLst/>
          </a:prstGeom>
          <a:solidFill>
            <a:srgbClr val="99CC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(Mosix later versions)</a:t>
            </a:r>
            <a:endParaRPr/>
          </a:p>
        </p:txBody>
      </p:sp>
      <p:pic>
        <p:nvPicPr>
          <p:cNvPr id="732" name="Google Shape;732;p85" descr="img025"/>
          <p:cNvPicPr preferRelativeResize="0"/>
          <p:nvPr/>
        </p:nvPicPr>
        <p:blipFill rotWithShape="1">
          <a:blip r:embed="rId3">
            <a:alphaModFix/>
          </a:blip>
          <a:srcRect/>
          <a:stretch/>
        </p:blipFill>
        <p:spPr>
          <a:xfrm>
            <a:off x="304800" y="1295400"/>
            <a:ext cx="6705600" cy="1781175"/>
          </a:xfrm>
          <a:prstGeom prst="rect">
            <a:avLst/>
          </a:prstGeom>
          <a:solidFill>
            <a:srgbClr val="FEE999"/>
          </a:solidFill>
          <a:ln>
            <a:noFill/>
          </a:ln>
        </p:spPr>
      </p:pic>
      <p:pic>
        <p:nvPicPr>
          <p:cNvPr id="733" name="Google Shape;733;p85" descr="img026"/>
          <p:cNvPicPr preferRelativeResize="0"/>
          <p:nvPr/>
        </p:nvPicPr>
        <p:blipFill rotWithShape="1">
          <a:blip r:embed="rId4">
            <a:alphaModFix/>
          </a:blip>
          <a:srcRect/>
          <a:stretch/>
        </p:blipFill>
        <p:spPr>
          <a:xfrm>
            <a:off x="304800" y="3810000"/>
            <a:ext cx="6262687" cy="2036762"/>
          </a:xfrm>
          <a:prstGeom prst="rect">
            <a:avLst/>
          </a:prstGeom>
          <a:noFill/>
          <a:ln>
            <a:noFill/>
          </a:ln>
        </p:spPr>
      </p:pic>
      <p:sp>
        <p:nvSpPr>
          <p:cNvPr id="734" name="Google Shape;734;p85"/>
          <p:cNvSpPr txBox="1"/>
          <p:nvPr/>
        </p:nvSpPr>
        <p:spPr>
          <a:xfrm>
            <a:off x="152400" y="5943600"/>
            <a:ext cx="6324600" cy="774700"/>
          </a:xfrm>
          <a:prstGeom prst="rect">
            <a:avLst/>
          </a:prstGeom>
          <a:solidFill>
            <a:srgbClr val="99CCFF"/>
          </a:solidFill>
          <a:ln>
            <a:noFill/>
          </a:ln>
        </p:spPr>
        <p:txBody>
          <a:bodyPr spcFirstLastPara="1" wrap="square" lIns="91425" tIns="45700" rIns="91425" bIns="45700" anchor="t" anchorCtr="0">
            <a:noAutofit/>
          </a:bodyPr>
          <a:lstStyle/>
          <a:p>
            <a:pPr marL="0" marR="0" lvl="0" indent="0" algn="l" rtl="0">
              <a:lnSpc>
                <a:spcPct val="75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Architecture that fits entrance dependant systems.</a:t>
            </a:r>
            <a:endParaRPr/>
          </a:p>
          <a:p>
            <a:pPr marL="0" marR="0" lvl="0" indent="0" algn="l" rtl="0">
              <a:lnSpc>
                <a:spcPct val="75000"/>
              </a:lnSpc>
              <a:spcBef>
                <a:spcPts val="10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Easier to implement based on current Unix.</a:t>
            </a:r>
            <a:endParaRPr/>
          </a:p>
        </p:txBody>
      </p:sp>
      <p:sp>
        <p:nvSpPr>
          <p:cNvPr id="735" name="Google Shape;735;p85"/>
          <p:cNvSpPr txBox="1"/>
          <p:nvPr/>
        </p:nvSpPr>
        <p:spPr>
          <a:xfrm>
            <a:off x="6324600" y="3200400"/>
            <a:ext cx="2500312" cy="40005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a:solidFill>
                  <a:schemeClr val="dk1"/>
                </a:solidFill>
                <a:latin typeface="Times New Roman"/>
                <a:ea typeface="Times New Roman"/>
                <a:cs typeface="Times New Roman"/>
                <a:sym typeface="Times New Roman"/>
              </a:rPr>
              <a:t>(Mosix early versions)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Shape 739"/>
        <p:cNvGrpSpPr/>
        <p:nvPr/>
      </p:nvGrpSpPr>
      <p:grpSpPr>
        <a:xfrm>
          <a:off x="0" y="0"/>
          <a:ext cx="0" cy="0"/>
          <a:chOff x="0" y="0"/>
          <a:chExt cx="0" cy="0"/>
        </a:xfrm>
      </p:grpSpPr>
      <p:sp>
        <p:nvSpPr>
          <p:cNvPr id="740" name="Google Shape;740;p86"/>
          <p:cNvSpPr txBox="1">
            <a:spLocks noGrp="1"/>
          </p:cNvSpPr>
          <p:nvPr>
            <p:ph type="title"/>
          </p:nvPr>
        </p:nvSpPr>
        <p:spPr>
          <a:xfrm>
            <a:off x="152400" y="152400"/>
            <a:ext cx="8509000" cy="83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a:solidFill>
                  <a:schemeClr val="dk2"/>
                </a:solidFill>
                <a:latin typeface="Arial Black"/>
                <a:ea typeface="Arial Black"/>
                <a:cs typeface="Arial Black"/>
                <a:sym typeface="Arial Black"/>
              </a:rPr>
              <a:t>Mosix: Migration and File Access</a:t>
            </a:r>
            <a:endParaRPr/>
          </a:p>
        </p:txBody>
      </p:sp>
      <p:pic>
        <p:nvPicPr>
          <p:cNvPr id="741" name="Google Shape;741;p86" descr="img027"/>
          <p:cNvPicPr preferRelativeResize="0"/>
          <p:nvPr/>
        </p:nvPicPr>
        <p:blipFill rotWithShape="1">
          <a:blip r:embed="rId3">
            <a:alphaModFix/>
          </a:blip>
          <a:srcRect/>
          <a:stretch/>
        </p:blipFill>
        <p:spPr>
          <a:xfrm>
            <a:off x="1066800" y="3962400"/>
            <a:ext cx="6934200" cy="2106612"/>
          </a:xfrm>
          <a:prstGeom prst="rect">
            <a:avLst/>
          </a:prstGeom>
          <a:noFill/>
          <a:ln>
            <a:noFill/>
          </a:ln>
        </p:spPr>
      </p:pic>
      <p:sp>
        <p:nvSpPr>
          <p:cNvPr id="742" name="Google Shape;742;p86"/>
          <p:cNvSpPr txBox="1"/>
          <p:nvPr/>
        </p:nvSpPr>
        <p:spPr>
          <a:xfrm>
            <a:off x="304800" y="1066800"/>
            <a:ext cx="8458200" cy="1870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Each file access must go back to deputy…</a:t>
            </a:r>
            <a:endParaRPr/>
          </a:p>
          <a:p>
            <a:pPr marL="0" marR="0" lvl="0" indent="0" algn="l" rtl="0">
              <a:lnSpc>
                <a:spcPct val="100000"/>
              </a:lnSpc>
              <a:spcBef>
                <a:spcPts val="10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 = Very Slow for I/O apps.</a:t>
            </a:r>
            <a:endParaRPr/>
          </a:p>
          <a:p>
            <a:pPr marL="0" marR="0" lvl="0" indent="0" algn="l" rtl="0">
              <a:lnSpc>
                <a:spcPct val="100000"/>
              </a:lnSpc>
              <a:spcBef>
                <a:spcPts val="10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Solution: Allow processes to access a distributed file system through the current kernel.</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Shape 746"/>
        <p:cNvGrpSpPr/>
        <p:nvPr/>
      </p:nvGrpSpPr>
      <p:grpSpPr>
        <a:xfrm>
          <a:off x="0" y="0"/>
          <a:ext cx="0" cy="0"/>
          <a:chOff x="0" y="0"/>
          <a:chExt cx="0" cy="0"/>
        </a:xfrm>
      </p:grpSpPr>
      <p:pic>
        <p:nvPicPr>
          <p:cNvPr id="747" name="Google Shape;747;p87" descr="img028"/>
          <p:cNvPicPr preferRelativeResize="0"/>
          <p:nvPr/>
        </p:nvPicPr>
        <p:blipFill rotWithShape="1">
          <a:blip r:embed="rId3">
            <a:alphaModFix/>
          </a:blip>
          <a:srcRect/>
          <a:stretch/>
        </p:blipFill>
        <p:spPr>
          <a:xfrm>
            <a:off x="1447800" y="3581400"/>
            <a:ext cx="6291262" cy="2727325"/>
          </a:xfrm>
          <a:prstGeom prst="rect">
            <a:avLst/>
          </a:prstGeom>
          <a:noFill/>
          <a:ln>
            <a:noFill/>
          </a:ln>
        </p:spPr>
      </p:pic>
      <p:sp>
        <p:nvSpPr>
          <p:cNvPr id="748" name="Google Shape;748;p87"/>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Mosix: File Access</a:t>
            </a:r>
            <a:endParaRPr/>
          </a:p>
        </p:txBody>
      </p:sp>
      <p:sp>
        <p:nvSpPr>
          <p:cNvPr id="749" name="Google Shape;749;p87"/>
          <p:cNvSpPr txBox="1">
            <a:spLocks noGrp="1"/>
          </p:cNvSpPr>
          <p:nvPr>
            <p:ph type="body" idx="1"/>
          </p:nvPr>
        </p:nvSpPr>
        <p:spPr>
          <a:xfrm>
            <a:off x="457200" y="1885950"/>
            <a:ext cx="8178800" cy="27622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1800"/>
              <a:buFont typeface="Arial"/>
              <a:buChar char="●"/>
            </a:pPr>
            <a:r>
              <a:rPr lang="en-US" sz="1800" b="1" i="0" u="none">
                <a:solidFill>
                  <a:schemeClr val="dk1"/>
                </a:solidFill>
                <a:latin typeface="Tahoma"/>
                <a:ea typeface="Tahoma"/>
                <a:cs typeface="Tahoma"/>
                <a:sym typeface="Tahoma"/>
              </a:rPr>
              <a:t>DFSA</a:t>
            </a:r>
            <a:r>
              <a:rPr lang="en-US" sz="1800" b="0" i="0" u="none">
                <a:solidFill>
                  <a:schemeClr val="dk1"/>
                </a:solidFill>
                <a:latin typeface="Tahoma"/>
                <a:ea typeface="Tahoma"/>
                <a:cs typeface="Tahoma"/>
                <a:sym typeface="Tahoma"/>
              </a:rPr>
              <a:t> </a:t>
            </a:r>
            <a:endParaRPr/>
          </a:p>
          <a:p>
            <a:pPr marL="742950" lvl="1" indent="-28575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Requirements (cache coherent, monotonic timestamps, files not deleted until all nodes finished) </a:t>
            </a:r>
            <a:endParaRPr/>
          </a:p>
          <a:p>
            <a:pPr marL="742950" lvl="1" indent="-28575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Bring the process to the files.</a:t>
            </a:r>
            <a:endParaRPr/>
          </a:p>
          <a:p>
            <a:pPr marL="342900" lvl="0" indent="-342900" algn="l" rtl="0">
              <a:lnSpc>
                <a:spcPct val="100000"/>
              </a:lnSpc>
              <a:spcBef>
                <a:spcPts val="500"/>
              </a:spcBef>
              <a:spcAft>
                <a:spcPts val="0"/>
              </a:spcAft>
              <a:buClr>
                <a:schemeClr val="accent2"/>
              </a:buClr>
              <a:buSzPts val="1800"/>
              <a:buFont typeface="Arial"/>
              <a:buChar char="●"/>
            </a:pPr>
            <a:r>
              <a:rPr lang="en-US" sz="1800" b="1" i="0" u="none">
                <a:solidFill>
                  <a:schemeClr val="dk1"/>
                </a:solidFill>
                <a:latin typeface="Tahoma"/>
                <a:ea typeface="Tahoma"/>
                <a:cs typeface="Tahoma"/>
                <a:sym typeface="Tahoma"/>
              </a:rPr>
              <a:t>MFS</a:t>
            </a:r>
            <a:r>
              <a:rPr lang="en-US" sz="1800" b="0" i="0" u="none">
                <a:solidFill>
                  <a:schemeClr val="dk1"/>
                </a:solidFill>
                <a:latin typeface="Tahoma"/>
                <a:ea typeface="Tahoma"/>
                <a:cs typeface="Tahoma"/>
                <a:sym typeface="Tahoma"/>
              </a:rPr>
              <a:t> </a:t>
            </a:r>
            <a:endParaRPr/>
          </a:p>
          <a:p>
            <a:pPr marL="742950" lvl="1" indent="-285750" algn="l" rtl="0">
              <a:lnSpc>
                <a:spcPct val="100000"/>
              </a:lnSpc>
              <a:spcBef>
                <a:spcPts val="100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Single cache (on server)</a:t>
            </a:r>
            <a:endParaRPr/>
          </a:p>
          <a:p>
            <a:pPr marL="742950" lvl="1" indent="-285750" algn="l" rtl="0">
              <a:lnSpc>
                <a:spcPct val="100000"/>
              </a:lnSpc>
              <a:spcBef>
                <a:spcPts val="100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/mfs/1405/var/tmp/myfiles</a:t>
            </a:r>
            <a:endParaRPr sz="2800" b="0" i="0" u="none">
              <a:solidFill>
                <a:schemeClr val="dk1"/>
              </a:solidFill>
              <a:latin typeface="Tahoma"/>
              <a:ea typeface="Tahoma"/>
              <a:cs typeface="Tahoma"/>
              <a:sym typeface="Tahoma"/>
            </a:endParaRPr>
          </a:p>
          <a:p>
            <a:pPr marL="742950" lvl="1" indent="-107950" algn="l" rtl="0">
              <a:lnSpc>
                <a:spcPct val="100000"/>
              </a:lnSpc>
              <a:spcBef>
                <a:spcPts val="1060"/>
              </a:spcBef>
              <a:spcAft>
                <a:spcPts val="0"/>
              </a:spcAft>
              <a:buClr>
                <a:schemeClr val="accent2"/>
              </a:buClr>
              <a:buSzPts val="2800"/>
              <a:buFont typeface="Arial"/>
              <a:buNone/>
            </a:pPr>
            <a:endParaRPr sz="2800" b="0" i="0" u="none">
              <a:solidFill>
                <a:schemeClr val="dk1"/>
              </a:solidFill>
              <a:latin typeface="Tahoma"/>
              <a:ea typeface="Tahoma"/>
              <a:cs typeface="Tahoma"/>
              <a:sym typeface="Tahoma"/>
            </a:endParaRPr>
          </a:p>
          <a:p>
            <a:pPr marL="342900" lvl="0" indent="-165100" algn="l" rtl="0">
              <a:spcBef>
                <a:spcPts val="560"/>
              </a:spcBef>
              <a:spcAft>
                <a:spcPts val="0"/>
              </a:spcAft>
              <a:buSzPts val="2800"/>
              <a:buNone/>
            </a:pPr>
            <a:endParaRPr sz="2800" b="0" i="0" u="none">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Shape 753"/>
        <p:cNvGrpSpPr/>
        <p:nvPr/>
      </p:nvGrpSpPr>
      <p:grpSpPr>
        <a:xfrm>
          <a:off x="0" y="0"/>
          <a:ext cx="0" cy="0"/>
          <a:chOff x="0" y="0"/>
          <a:chExt cx="0" cy="0"/>
        </a:xfrm>
      </p:grpSpPr>
      <p:sp>
        <p:nvSpPr>
          <p:cNvPr id="754" name="Google Shape;754;p88"/>
          <p:cNvSpPr txBox="1">
            <a:spLocks noGrp="1"/>
          </p:cNvSpPr>
          <p:nvPr>
            <p:ph type="title"/>
          </p:nvPr>
        </p:nvSpPr>
        <p:spPr>
          <a:xfrm>
            <a:off x="177800" y="152400"/>
            <a:ext cx="88900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600"/>
              <a:buFont typeface="Arial Black"/>
              <a:buNone/>
            </a:pPr>
            <a:r>
              <a:rPr lang="en-US" sz="3600" b="0" i="0" u="none">
                <a:solidFill>
                  <a:schemeClr val="dk1"/>
                </a:solidFill>
                <a:latin typeface="Arial Black"/>
                <a:ea typeface="Arial Black"/>
                <a:cs typeface="Arial Black"/>
                <a:sym typeface="Arial Black"/>
              </a:rPr>
              <a:t>Process Migration: Other Factors</a:t>
            </a:r>
            <a:endParaRPr/>
          </a:p>
        </p:txBody>
      </p:sp>
      <p:sp>
        <p:nvSpPr>
          <p:cNvPr id="755" name="Google Shape;755;p88"/>
          <p:cNvSpPr txBox="1">
            <a:spLocks noGrp="1"/>
          </p:cNvSpPr>
          <p:nvPr>
            <p:ph type="body" idx="1"/>
          </p:nvPr>
        </p:nvSpPr>
        <p:spPr>
          <a:xfrm>
            <a:off x="457200" y="1885950"/>
            <a:ext cx="8229600" cy="436245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Not only CPU load!!!</a:t>
            </a:r>
            <a:endParaRPr/>
          </a:p>
          <a:p>
            <a:pPr marL="342900" lvl="0" indent="-342900" algn="l" rtl="0">
              <a:lnSpc>
                <a:spcPct val="15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Memory.</a:t>
            </a:r>
            <a:endParaRPr/>
          </a:p>
          <a:p>
            <a:pPr marL="342900" lvl="0" indent="-342900" algn="l" rtl="0">
              <a:lnSpc>
                <a:spcPct val="15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I/O - where is the physical device?</a:t>
            </a:r>
            <a:endParaRPr/>
          </a:p>
          <a:p>
            <a:pPr marL="342900" lvl="0" indent="-342900" algn="l" rtl="0">
              <a:lnSpc>
                <a:spcPct val="15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Communication - which processes communicate with which other processes?</a:t>
            </a:r>
            <a:endParaRPr sz="3200" b="0" i="0" u="none">
              <a:solidFill>
                <a:schemeClr val="dk1"/>
              </a:solidFill>
              <a:latin typeface="Tahoma"/>
              <a:ea typeface="Tahoma"/>
              <a:cs typeface="Tahoma"/>
              <a:sym typeface="Tahoma"/>
            </a:endParaRPr>
          </a:p>
          <a:p>
            <a:pPr marL="342900" lvl="0" indent="-139700" algn="l" rtl="0">
              <a:spcBef>
                <a:spcPts val="640"/>
              </a:spcBef>
              <a:spcAft>
                <a:spcPts val="0"/>
              </a:spcAft>
              <a:buSzPts val="3200"/>
              <a:buNone/>
            </a:pPr>
            <a:endParaRPr sz="3200" b="0" i="0" u="none">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Shape 759"/>
        <p:cNvGrpSpPr/>
        <p:nvPr/>
      </p:nvGrpSpPr>
      <p:grpSpPr>
        <a:xfrm>
          <a:off x="0" y="0"/>
          <a:ext cx="0" cy="0"/>
          <a:chOff x="0" y="0"/>
          <a:chExt cx="0" cy="0"/>
        </a:xfrm>
      </p:grpSpPr>
      <p:sp>
        <p:nvSpPr>
          <p:cNvPr id="760" name="Google Shape;760;p89"/>
          <p:cNvSpPr txBox="1">
            <a:spLocks noGrp="1"/>
          </p:cNvSpPr>
          <p:nvPr>
            <p:ph type="title"/>
          </p:nvPr>
        </p:nvSpPr>
        <p:spPr>
          <a:xfrm>
            <a:off x="406400" y="228600"/>
            <a:ext cx="84328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800"/>
              <a:buFont typeface="Arial Black"/>
              <a:buNone/>
            </a:pPr>
            <a:r>
              <a:rPr lang="en-US" sz="3800" b="0" i="0" u="none">
                <a:solidFill>
                  <a:schemeClr val="dk1"/>
                </a:solidFill>
                <a:latin typeface="Arial Black"/>
                <a:ea typeface="Arial Black"/>
                <a:cs typeface="Arial Black"/>
                <a:sym typeface="Arial Black"/>
              </a:rPr>
              <a:t>Process Migration and Heterogeneous Systems</a:t>
            </a:r>
            <a:endParaRPr/>
          </a:p>
        </p:txBody>
      </p:sp>
      <p:sp>
        <p:nvSpPr>
          <p:cNvPr id="761" name="Google Shape;761;p89"/>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Converts usage of heterogeneous resources (CPU, memory, IO) into a single, homogeneous cost using a </a:t>
            </a:r>
            <a:r>
              <a:rPr lang="en-US" sz="2400" b="0" i="0" u="sng">
                <a:solidFill>
                  <a:schemeClr val="dk1"/>
                </a:solidFill>
                <a:latin typeface="Tahoma"/>
                <a:ea typeface="Tahoma"/>
                <a:cs typeface="Tahoma"/>
                <a:sym typeface="Tahoma"/>
              </a:rPr>
              <a:t>specific cost</a:t>
            </a:r>
            <a:r>
              <a:rPr lang="en-US" sz="2400" b="0" i="0" u="none">
                <a:solidFill>
                  <a:schemeClr val="dk1"/>
                </a:solidFill>
                <a:latin typeface="Tahoma"/>
                <a:ea typeface="Tahoma"/>
                <a:cs typeface="Tahoma"/>
                <a:sym typeface="Tahoma"/>
              </a:rPr>
              <a:t> function.</a:t>
            </a:r>
            <a:endParaRPr/>
          </a:p>
          <a:p>
            <a:pPr marL="342900" lvl="0" indent="-342900" algn="l" rtl="0">
              <a:lnSpc>
                <a:spcPct val="100000"/>
              </a:lnSpc>
              <a:spcBef>
                <a:spcPts val="96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Assigns/migrates a job to the machine on which it incurs the lowest cost.</a:t>
            </a:r>
            <a:endParaRPr/>
          </a:p>
          <a:p>
            <a:pPr marL="742950" lvl="1" indent="-285750" algn="l" rtl="0">
              <a:lnSpc>
                <a:spcPct val="100000"/>
              </a:lnSpc>
              <a:spcBef>
                <a:spcPts val="88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 Can design online job assignment policies based on multiple factors - economic principles, competitive analysis.</a:t>
            </a:r>
            <a:endParaRPr/>
          </a:p>
          <a:p>
            <a:pPr marL="742950" lvl="1" indent="-285750" algn="l" rtl="0">
              <a:lnSpc>
                <a:spcPct val="100000"/>
              </a:lnSpc>
              <a:spcBef>
                <a:spcPts val="8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Aim to guarantee near-optimal global lower-bound performance.</a:t>
            </a:r>
            <a:endParaRPr/>
          </a:p>
          <a:p>
            <a:pPr marL="342900" lvl="0" indent="-190500" algn="l" rtl="0">
              <a:lnSpc>
                <a:spcPct val="100000"/>
              </a:lnSpc>
              <a:spcBef>
                <a:spcPts val="880"/>
              </a:spcBef>
              <a:spcAft>
                <a:spcPts val="0"/>
              </a:spcAft>
              <a:buClr>
                <a:schemeClr val="accent2"/>
              </a:buClr>
              <a:buSzPts val="2400"/>
              <a:buFont typeface="Arial"/>
              <a:buNone/>
            </a:pPr>
            <a:endParaRPr sz="2400" b="0" i="0" u="none">
              <a:solidFill>
                <a:schemeClr val="dk1"/>
              </a:solidFill>
              <a:latin typeface="Tahoma"/>
              <a:ea typeface="Tahoma"/>
              <a:cs typeface="Tahoma"/>
              <a:sym typeface="Tahoma"/>
            </a:endParaRPr>
          </a:p>
          <a:p>
            <a:pPr marL="342900" lvl="0" indent="-190500" algn="l" rtl="0">
              <a:spcBef>
                <a:spcPts val="960"/>
              </a:spcBef>
              <a:spcAft>
                <a:spcPts val="0"/>
              </a:spcAft>
              <a:buSzPts val="2400"/>
              <a:buNone/>
            </a:pPr>
            <a:endParaRPr sz="2400" b="0" i="0" u="none">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Shape 765"/>
        <p:cNvGrpSpPr/>
        <p:nvPr/>
      </p:nvGrpSpPr>
      <p:grpSpPr>
        <a:xfrm>
          <a:off x="0" y="0"/>
          <a:ext cx="0" cy="0"/>
          <a:chOff x="0" y="0"/>
          <a:chExt cx="0" cy="0"/>
        </a:xfrm>
      </p:grpSpPr>
      <p:sp>
        <p:nvSpPr>
          <p:cNvPr id="766" name="Google Shape;766;p90"/>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Distributed File Systems (DFS)</a:t>
            </a:r>
            <a:endParaRPr/>
          </a:p>
        </p:txBody>
      </p:sp>
      <p:sp>
        <p:nvSpPr>
          <p:cNvPr id="767" name="Google Shape;767;p90"/>
          <p:cNvSpPr txBox="1">
            <a:spLocks noGrp="1"/>
          </p:cNvSpPr>
          <p:nvPr>
            <p:ph type="body" idx="1"/>
          </p:nvPr>
        </p:nvSpPr>
        <p:spPr>
          <a:xfrm>
            <a:off x="533400" y="1447800"/>
            <a:ext cx="7888287" cy="4953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00"/>
              <a:buNone/>
            </a:pPr>
            <a:r>
              <a:rPr lang="en-US" sz="2000" b="0" i="0" u="none">
                <a:solidFill>
                  <a:schemeClr val="dk1"/>
                </a:solidFill>
                <a:latin typeface="Tahoma"/>
                <a:ea typeface="Tahoma"/>
                <a:cs typeface="Tahoma"/>
                <a:sym typeface="Tahoma"/>
              </a:rPr>
              <a:t>A distributed implementation of the classical file system model</a:t>
            </a:r>
            <a:endParaRPr/>
          </a:p>
          <a:p>
            <a:pPr marL="342900" lvl="0" indent="-34290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Requirements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Transparency: Access, Location, Mobility, Performance, Scaling</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Allow concurrent access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Allow file replication</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Tolerate hardware and operating system heterogeneity</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Security - Access control,  User authentication</a:t>
            </a:r>
            <a:endParaRPr/>
          </a:p>
          <a:p>
            <a:pPr marL="342900" lvl="0" indent="-34290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Issues </a:t>
            </a:r>
            <a:endParaRPr/>
          </a:p>
          <a:p>
            <a:pPr marL="742950" lvl="1" indent="-28575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File and directory naming – Locating the file</a:t>
            </a:r>
            <a:endParaRPr/>
          </a:p>
          <a:p>
            <a:pPr marL="742950" lvl="1" indent="-28575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Semantics – client/server operations,  file sharing</a:t>
            </a:r>
            <a:endParaRPr/>
          </a:p>
          <a:p>
            <a:pPr marL="742950" lvl="1" indent="-28575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Performance </a:t>
            </a:r>
            <a:endParaRPr/>
          </a:p>
          <a:p>
            <a:pPr marL="742950" lvl="1" indent="-28575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Fault tolerance – Deal with remote server failures</a:t>
            </a:r>
            <a:endParaRPr/>
          </a:p>
          <a:p>
            <a:pPr marL="742950" lvl="1" indent="-28575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Implementation considerations - </a:t>
            </a:r>
            <a:r>
              <a:rPr lang="en-US" sz="1600" b="0" i="0" u="none">
                <a:solidFill>
                  <a:schemeClr val="dk1"/>
                </a:solidFill>
                <a:latin typeface="Tahoma"/>
                <a:ea typeface="Tahoma"/>
                <a:cs typeface="Tahoma"/>
                <a:sym typeface="Tahoma"/>
              </a:rPr>
              <a:t>caching, replication, update protocols</a:t>
            </a:r>
            <a:endParaRPr/>
          </a:p>
          <a:p>
            <a:pPr marL="342900" lvl="0" indent="-241300" algn="l" rtl="0">
              <a:spcBef>
                <a:spcPts val="320"/>
              </a:spcBef>
              <a:spcAft>
                <a:spcPts val="0"/>
              </a:spcAft>
              <a:buSzPts val="1600"/>
              <a:buNone/>
            </a:pPr>
            <a:endParaRPr sz="1600" b="0" i="0" u="none">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a:solidFill>
                  <a:schemeClr val="dk2"/>
                </a:solidFill>
                <a:latin typeface="Arial Black"/>
                <a:ea typeface="Arial Black"/>
                <a:cs typeface="Arial Black"/>
                <a:sym typeface="Arial Black"/>
              </a:rPr>
              <a:t>RPC - binding</a:t>
            </a:r>
            <a:endParaRPr/>
          </a:p>
        </p:txBody>
      </p:sp>
      <p:sp>
        <p:nvSpPr>
          <p:cNvPr id="274" name="Google Shape;274;p30"/>
          <p:cNvSpPr txBox="1">
            <a:spLocks noGrp="1"/>
          </p:cNvSpPr>
          <p:nvPr>
            <p:ph type="body" idx="1"/>
          </p:nvPr>
        </p:nvSpPr>
        <p:spPr>
          <a:xfrm>
            <a:off x="381000" y="1295400"/>
            <a:ext cx="8178800" cy="5105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Static binding</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hard coded stub</a:t>
            </a:r>
            <a:endParaRPr/>
          </a:p>
          <a:p>
            <a:pPr marL="1143000" lvl="2" indent="-2286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Simple, efficient</a:t>
            </a:r>
            <a:endParaRPr/>
          </a:p>
          <a:p>
            <a:pPr marL="1143000" lvl="2" indent="-2286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not flexible</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stub recompilation necessary if the location  of the server changes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use of redundant servers not possible</a:t>
            </a:r>
            <a:endParaRPr sz="2400" b="0" i="0" u="none">
              <a:solidFill>
                <a:schemeClr val="dk1"/>
              </a:solidFill>
              <a:latin typeface="Tahoma"/>
              <a:ea typeface="Tahoma"/>
              <a:cs typeface="Tahoma"/>
              <a:sym typeface="Tahoma"/>
            </a:endParaRPr>
          </a:p>
          <a:p>
            <a:pPr marL="342900" lvl="0" indent="-342900" algn="l" rtl="0">
              <a:lnSpc>
                <a:spcPct val="10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Dynamic binding</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name and directory server</a:t>
            </a:r>
            <a:endParaRPr/>
          </a:p>
          <a:p>
            <a:pPr marL="1143000" lvl="2" indent="-2286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load balancing</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IDL used for binding</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flexible</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redundant servers possible</a:t>
            </a:r>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Shape 771"/>
        <p:cNvGrpSpPr/>
        <p:nvPr/>
      </p:nvGrpSpPr>
      <p:grpSpPr>
        <a:xfrm>
          <a:off x="0" y="0"/>
          <a:ext cx="0" cy="0"/>
          <a:chOff x="0" y="0"/>
          <a:chExt cx="0" cy="0"/>
        </a:xfrm>
      </p:grpSpPr>
      <p:sp>
        <p:nvSpPr>
          <p:cNvPr id="772" name="Google Shape;772;p91"/>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Issues: File and Directory Naming</a:t>
            </a:r>
            <a:endParaRPr/>
          </a:p>
        </p:txBody>
      </p:sp>
      <p:sp>
        <p:nvSpPr>
          <p:cNvPr id="773" name="Google Shape;773;p91"/>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Explicit Naming</a:t>
            </a:r>
            <a:endParaRPr/>
          </a:p>
          <a:p>
            <a:pPr marL="742950" lvl="1" indent="-28575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Machine + path  /machine/path</a:t>
            </a:r>
            <a:endParaRPr/>
          </a:p>
          <a:p>
            <a:pPr marL="1143000" lvl="2" indent="-22860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one namespace but not transparent</a:t>
            </a:r>
            <a:endParaRPr/>
          </a:p>
          <a:p>
            <a:pPr marL="342900" lvl="0" indent="-342900" algn="l" rtl="0">
              <a:lnSpc>
                <a:spcPct val="9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Implicit naming</a:t>
            </a:r>
            <a:endParaRPr/>
          </a:p>
          <a:p>
            <a:pPr marL="742950" lvl="1" indent="-285750" algn="l" rtl="0">
              <a:lnSpc>
                <a:spcPct val="9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Location transparency</a:t>
            </a:r>
            <a:endParaRPr/>
          </a:p>
          <a:p>
            <a:pPr marL="1143000" lvl="2" indent="-228600" algn="l" rtl="0">
              <a:lnSpc>
                <a:spcPct val="9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file name does not include name of the server where the file is stored</a:t>
            </a:r>
            <a:endParaRPr sz="2000" b="0" i="0" u="none">
              <a:solidFill>
                <a:schemeClr val="dk1"/>
              </a:solidFill>
              <a:latin typeface="Tahoma"/>
              <a:ea typeface="Tahoma"/>
              <a:cs typeface="Tahoma"/>
              <a:sym typeface="Tahoma"/>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Mounting remote filesystems onto the local file hierarchy</a:t>
            </a:r>
            <a:endParaRPr/>
          </a:p>
          <a:p>
            <a:pPr marL="1143000" lvl="2" indent="-2286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view of the filesystem may be different at each computer</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Full naming transparency </a:t>
            </a:r>
            <a:endParaRPr/>
          </a:p>
          <a:p>
            <a:pPr marL="1143000" lvl="2" indent="-2286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A single namespace that looks the same on all machines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Shape 777"/>
        <p:cNvGrpSpPr/>
        <p:nvPr/>
      </p:nvGrpSpPr>
      <p:grpSpPr>
        <a:xfrm>
          <a:off x="0" y="0"/>
          <a:ext cx="0" cy="0"/>
          <a:chOff x="0" y="0"/>
          <a:chExt cx="0" cy="0"/>
        </a:xfrm>
      </p:grpSpPr>
      <p:sp>
        <p:nvSpPr>
          <p:cNvPr id="778" name="Google Shape;778;p92"/>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Semantics - Operational</a:t>
            </a:r>
            <a:endParaRPr/>
          </a:p>
        </p:txBody>
      </p:sp>
      <p:sp>
        <p:nvSpPr>
          <p:cNvPr id="779" name="Google Shape;779;p92"/>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3200"/>
              <a:buFont typeface="Arial"/>
              <a:buChar char="●"/>
            </a:pPr>
            <a:r>
              <a:rPr lang="en-US" sz="3200" b="0" i="0" u="none">
                <a:solidFill>
                  <a:schemeClr val="dk1"/>
                </a:solidFill>
                <a:latin typeface="Tahoma"/>
                <a:ea typeface="Tahoma"/>
                <a:cs typeface="Tahoma"/>
                <a:sym typeface="Tahoma"/>
              </a:rPr>
              <a:t>Support fault tolerant operation</a:t>
            </a:r>
            <a:endParaRPr/>
          </a:p>
          <a:p>
            <a:pPr marL="742950" lvl="1" indent="-28575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At-most-once semantics for file operations</a:t>
            </a:r>
            <a:endParaRPr/>
          </a:p>
          <a:p>
            <a:pPr marL="742950" lvl="1" indent="-28575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At-least-once semantics with a server protocol designed in terms of idempotent file operations</a:t>
            </a:r>
            <a:endParaRPr/>
          </a:p>
          <a:p>
            <a:pPr marL="742950" lvl="1" indent="-28575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Replication (stateless, so that servers can be restarted after failure)</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Shape 783"/>
        <p:cNvGrpSpPr/>
        <p:nvPr/>
      </p:nvGrpSpPr>
      <p:grpSpPr>
        <a:xfrm>
          <a:off x="0" y="0"/>
          <a:ext cx="0" cy="0"/>
          <a:chOff x="0" y="0"/>
          <a:chExt cx="0" cy="0"/>
        </a:xfrm>
      </p:grpSpPr>
      <p:sp>
        <p:nvSpPr>
          <p:cNvPr id="784" name="Google Shape;784;p93"/>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Semantics – File Sharing</a:t>
            </a:r>
            <a:endParaRPr/>
          </a:p>
        </p:txBody>
      </p:sp>
      <p:sp>
        <p:nvSpPr>
          <p:cNvPr id="785" name="Google Shape;785;p93"/>
          <p:cNvSpPr txBox="1">
            <a:spLocks noGrp="1"/>
          </p:cNvSpPr>
          <p:nvPr>
            <p:ph type="body" idx="1"/>
          </p:nvPr>
        </p:nvSpPr>
        <p:spPr>
          <a:xfrm>
            <a:off x="457200" y="1600200"/>
            <a:ext cx="8178800" cy="4171950"/>
          </a:xfrm>
          <a:prstGeom prst="rect">
            <a:avLst/>
          </a:prstGeom>
          <a:noFill/>
          <a:ln>
            <a:noFill/>
          </a:ln>
        </p:spPr>
        <p:txBody>
          <a:bodyPr spcFirstLastPara="1" wrap="square" lIns="91425" tIns="45700" rIns="91425" bIns="45700" anchor="t" anchorCtr="0">
            <a:noAutofit/>
          </a:bodyPr>
          <a:lstStyle/>
          <a:p>
            <a:pPr marL="742950" marR="0" lvl="1" indent="-285750" algn="l" rtl="0">
              <a:lnSpc>
                <a:spcPct val="100000"/>
              </a:lnSpc>
              <a:spcBef>
                <a:spcPts val="0"/>
              </a:spcBef>
              <a:spcAft>
                <a:spcPts val="0"/>
              </a:spcAft>
              <a:buClr>
                <a:schemeClr val="accent2"/>
              </a:buClr>
              <a:buSzPts val="2000"/>
              <a:buFont typeface="Arial"/>
              <a:buChar char="●"/>
            </a:pPr>
            <a:r>
              <a:rPr lang="en-US" sz="2000" b="0" i="0" u="none" strike="noStrike" cap="none">
                <a:solidFill>
                  <a:schemeClr val="dk1"/>
                </a:solidFill>
                <a:latin typeface="Tahoma"/>
                <a:ea typeface="Tahoma"/>
                <a:cs typeface="Tahoma"/>
                <a:sym typeface="Tahoma"/>
              </a:rPr>
              <a:t>One-copy semantics</a:t>
            </a:r>
            <a:endParaRPr/>
          </a:p>
          <a:p>
            <a:pPr marL="1143000" marR="0" lvl="2" indent="-228600" algn="l" rtl="0">
              <a:lnSpc>
                <a:spcPct val="100000"/>
              </a:lnSpc>
              <a:spcBef>
                <a:spcPts val="360"/>
              </a:spcBef>
              <a:spcAft>
                <a:spcPts val="0"/>
              </a:spcAft>
              <a:buClr>
                <a:schemeClr val="accent2"/>
              </a:buClr>
              <a:buSzPts val="1800"/>
              <a:buFont typeface="Arial"/>
              <a:buChar char="●"/>
            </a:pPr>
            <a:r>
              <a:rPr lang="en-US" sz="1800" b="0" i="0" u="none" strike="noStrike" cap="none">
                <a:solidFill>
                  <a:schemeClr val="dk1"/>
                </a:solidFill>
                <a:latin typeface="Tahoma"/>
                <a:ea typeface="Tahoma"/>
                <a:cs typeface="Tahoma"/>
                <a:sym typeface="Tahoma"/>
              </a:rPr>
              <a:t>Updates are written to the single copy and are available immediately</a:t>
            </a:r>
            <a:endParaRPr/>
          </a:p>
          <a:p>
            <a:pPr marL="1143000" marR="0" lvl="2" indent="-228600" algn="l" rtl="0">
              <a:lnSpc>
                <a:spcPct val="100000"/>
              </a:lnSpc>
              <a:spcBef>
                <a:spcPts val="360"/>
              </a:spcBef>
              <a:spcAft>
                <a:spcPts val="0"/>
              </a:spcAft>
              <a:buClr>
                <a:schemeClr val="accent2"/>
              </a:buClr>
              <a:buSzPts val="1800"/>
              <a:buFont typeface="Arial"/>
              <a:buChar char="●"/>
            </a:pPr>
            <a:r>
              <a:rPr lang="en-US" sz="1800" b="0" i="0" u="none" strike="noStrike" cap="none">
                <a:solidFill>
                  <a:schemeClr val="dk1"/>
                </a:solidFill>
                <a:latin typeface="Tahoma"/>
                <a:ea typeface="Tahoma"/>
                <a:cs typeface="Tahoma"/>
                <a:sym typeface="Tahoma"/>
              </a:rPr>
              <a:t>all clients see contents of file identically as if only one copy of file existed</a:t>
            </a:r>
            <a:endParaRPr/>
          </a:p>
          <a:p>
            <a:pPr marL="1143000" marR="0" lvl="2" indent="-228600" algn="l" rtl="0">
              <a:lnSpc>
                <a:spcPct val="100000"/>
              </a:lnSpc>
              <a:spcBef>
                <a:spcPts val="360"/>
              </a:spcBef>
              <a:spcAft>
                <a:spcPts val="0"/>
              </a:spcAft>
              <a:buClr>
                <a:schemeClr val="accent2"/>
              </a:buClr>
              <a:buSzPts val="1800"/>
              <a:buFont typeface="Arial"/>
              <a:buChar char="●"/>
            </a:pPr>
            <a:r>
              <a:rPr lang="en-US" sz="1800" b="0" i="0" u="none" strike="noStrike" cap="none">
                <a:solidFill>
                  <a:schemeClr val="dk1"/>
                </a:solidFill>
                <a:latin typeface="Tahoma"/>
                <a:ea typeface="Tahoma"/>
                <a:cs typeface="Tahoma"/>
                <a:sym typeface="Tahoma"/>
              </a:rPr>
              <a:t>if caching is used: after an update operation, no program can observe a discrepancy between data in cache and stored data</a:t>
            </a:r>
            <a:endParaRPr/>
          </a:p>
          <a:p>
            <a:pPr marL="742950" marR="0" lvl="1" indent="-285750" algn="l" rtl="0">
              <a:lnSpc>
                <a:spcPct val="100000"/>
              </a:lnSpc>
              <a:spcBef>
                <a:spcPts val="400"/>
              </a:spcBef>
              <a:spcAft>
                <a:spcPts val="0"/>
              </a:spcAft>
              <a:buClr>
                <a:schemeClr val="accent2"/>
              </a:buClr>
              <a:buSzPts val="2000"/>
              <a:buFont typeface="Arial"/>
              <a:buChar char="●"/>
            </a:pPr>
            <a:r>
              <a:rPr lang="en-US" sz="2000" b="0" i="0" u="none" strike="noStrike" cap="none">
                <a:solidFill>
                  <a:schemeClr val="dk1"/>
                </a:solidFill>
                <a:latin typeface="Tahoma"/>
                <a:ea typeface="Tahoma"/>
                <a:cs typeface="Tahoma"/>
                <a:sym typeface="Tahoma"/>
              </a:rPr>
              <a:t>Serializability</a:t>
            </a:r>
            <a:endParaRPr/>
          </a:p>
          <a:p>
            <a:pPr marL="1143000" marR="0" lvl="2" indent="-228600" algn="l" rtl="0">
              <a:lnSpc>
                <a:spcPct val="100000"/>
              </a:lnSpc>
              <a:spcBef>
                <a:spcPts val="360"/>
              </a:spcBef>
              <a:spcAft>
                <a:spcPts val="0"/>
              </a:spcAft>
              <a:buClr>
                <a:schemeClr val="accent2"/>
              </a:buClr>
              <a:buSzPts val="1800"/>
              <a:buFont typeface="Arial"/>
              <a:buChar char="●"/>
            </a:pPr>
            <a:r>
              <a:rPr lang="en-US" sz="1800" b="0" i="0" u="none" strike="noStrike" cap="none">
                <a:solidFill>
                  <a:schemeClr val="dk1"/>
                </a:solidFill>
                <a:latin typeface="Tahoma"/>
                <a:ea typeface="Tahoma"/>
                <a:cs typeface="Tahoma"/>
                <a:sym typeface="Tahoma"/>
              </a:rPr>
              <a:t>Transaction semantics (file locking protocols implemented - share for read, exclusive for write).</a:t>
            </a:r>
            <a:endParaRPr/>
          </a:p>
          <a:p>
            <a:pPr marL="742950" marR="0" lvl="1" indent="-285750" algn="l" rtl="0">
              <a:lnSpc>
                <a:spcPct val="100000"/>
              </a:lnSpc>
              <a:spcBef>
                <a:spcPts val="400"/>
              </a:spcBef>
              <a:spcAft>
                <a:spcPts val="0"/>
              </a:spcAft>
              <a:buClr>
                <a:schemeClr val="accent2"/>
              </a:buClr>
              <a:buSzPts val="2000"/>
              <a:buFont typeface="Arial"/>
              <a:buChar char="●"/>
            </a:pPr>
            <a:r>
              <a:rPr lang="en-US" sz="2000" b="0" i="0" u="none" strike="noStrike" cap="none">
                <a:solidFill>
                  <a:schemeClr val="dk1"/>
                </a:solidFill>
                <a:latin typeface="Tahoma"/>
                <a:ea typeface="Tahoma"/>
                <a:cs typeface="Tahoma"/>
                <a:sym typeface="Tahoma"/>
              </a:rPr>
              <a:t>Session semantics</a:t>
            </a:r>
            <a:endParaRPr/>
          </a:p>
          <a:p>
            <a:pPr marL="1143000" marR="0" lvl="2" indent="-228600" algn="l" rtl="0">
              <a:lnSpc>
                <a:spcPct val="100000"/>
              </a:lnSpc>
              <a:spcBef>
                <a:spcPts val="360"/>
              </a:spcBef>
              <a:spcAft>
                <a:spcPts val="0"/>
              </a:spcAft>
              <a:buClr>
                <a:schemeClr val="accent2"/>
              </a:buClr>
              <a:buSzPts val="1800"/>
              <a:buFont typeface="Arial"/>
              <a:buChar char="●"/>
            </a:pPr>
            <a:r>
              <a:rPr lang="en-US" sz="1800" b="0" i="0" u="none" strike="noStrike" cap="none">
                <a:solidFill>
                  <a:schemeClr val="dk1"/>
                </a:solidFill>
                <a:latin typeface="Tahoma"/>
                <a:ea typeface="Tahoma"/>
                <a:cs typeface="Tahoma"/>
                <a:sym typeface="Tahoma"/>
              </a:rPr>
              <a:t>Copy file on open, work on local copy and copy back on close</a:t>
            </a:r>
            <a:endParaRPr/>
          </a:p>
          <a:p>
            <a:pPr marL="342900" marR="0" lvl="0" indent="-228600" algn="l" rtl="0">
              <a:spcBef>
                <a:spcPts val="360"/>
              </a:spcBef>
              <a:spcAft>
                <a:spcPts val="0"/>
              </a:spcAft>
              <a:buClr>
                <a:schemeClr val="accent2"/>
              </a:buClr>
              <a:buSzPts val="1800"/>
              <a:buFont typeface="Arial"/>
              <a:buNone/>
            </a:pPr>
            <a:endParaRPr sz="1800" b="0" i="0" u="none" strike="noStrike" cap="none">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Shape 789"/>
        <p:cNvGrpSpPr/>
        <p:nvPr/>
      </p:nvGrpSpPr>
      <p:grpSpPr>
        <a:xfrm>
          <a:off x="0" y="0"/>
          <a:ext cx="0" cy="0"/>
          <a:chOff x="0" y="0"/>
          <a:chExt cx="0" cy="0"/>
        </a:xfrm>
      </p:grpSpPr>
      <p:sp>
        <p:nvSpPr>
          <p:cNvPr id="790" name="Google Shape;790;p94"/>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DFS Performance</a:t>
            </a:r>
            <a:endParaRPr/>
          </a:p>
        </p:txBody>
      </p:sp>
      <p:sp>
        <p:nvSpPr>
          <p:cNvPr id="791" name="Google Shape;791;p94"/>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Efficiency Needs</a:t>
            </a:r>
            <a:endParaRPr/>
          </a:p>
          <a:p>
            <a:pPr marL="742950" marR="0" lvl="1" indent="-285750" algn="l" rtl="0">
              <a:lnSpc>
                <a:spcPct val="100000"/>
              </a:lnSpc>
              <a:spcBef>
                <a:spcPts val="400"/>
              </a:spcBef>
              <a:spcAft>
                <a:spcPts val="0"/>
              </a:spcAft>
              <a:buClr>
                <a:schemeClr val="accent2"/>
              </a:buClr>
              <a:buSzPts val="1600"/>
              <a:buFont typeface="Arial"/>
              <a:buChar char="●"/>
            </a:pPr>
            <a:r>
              <a:rPr lang="en-US" sz="1600" b="0" i="0" u="none" strike="noStrike" cap="none">
                <a:solidFill>
                  <a:schemeClr val="dk1"/>
                </a:solidFill>
                <a:latin typeface="Tahoma"/>
                <a:ea typeface="Tahoma"/>
                <a:cs typeface="Tahoma"/>
                <a:sym typeface="Tahoma"/>
              </a:rPr>
              <a:t> </a:t>
            </a:r>
            <a:r>
              <a:rPr lang="en-US" sz="2000" b="0" i="0" u="none" strike="noStrike" cap="none">
                <a:solidFill>
                  <a:schemeClr val="dk1"/>
                </a:solidFill>
                <a:latin typeface="Tahoma"/>
                <a:ea typeface="Tahoma"/>
                <a:cs typeface="Tahoma"/>
                <a:sym typeface="Tahoma"/>
              </a:rPr>
              <a:t>Latency of file accesses</a:t>
            </a:r>
            <a:endParaRPr/>
          </a:p>
          <a:p>
            <a:pPr marL="742950" marR="0" lvl="1" indent="-285750" algn="l" rtl="0">
              <a:lnSpc>
                <a:spcPct val="100000"/>
              </a:lnSpc>
              <a:spcBef>
                <a:spcPts val="400"/>
              </a:spcBef>
              <a:spcAft>
                <a:spcPts val="0"/>
              </a:spcAft>
              <a:buClr>
                <a:schemeClr val="accent2"/>
              </a:buClr>
              <a:buSzPts val="2000"/>
              <a:buFont typeface="Arial"/>
              <a:buChar char="●"/>
            </a:pPr>
            <a:r>
              <a:rPr lang="en-US" sz="2000" b="0" i="0" u="none" strike="noStrike" cap="none">
                <a:solidFill>
                  <a:schemeClr val="dk1"/>
                </a:solidFill>
                <a:latin typeface="Tahoma"/>
                <a:ea typeface="Tahoma"/>
                <a:cs typeface="Tahoma"/>
                <a:sym typeface="Tahoma"/>
              </a:rPr>
              <a:t>Scalability (e.g., with increase of number of concurrent users)</a:t>
            </a:r>
            <a:endParaRPr/>
          </a:p>
          <a:p>
            <a:pPr marL="342900" marR="0" lvl="0" indent="-342900" algn="l" rtl="0">
              <a:lnSpc>
                <a:spcPct val="9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RPC Related Issues</a:t>
            </a:r>
            <a:endParaRPr/>
          </a:p>
          <a:p>
            <a:pPr marL="742950" marR="0" lvl="1" indent="-285750" algn="l" rtl="0">
              <a:lnSpc>
                <a:spcPct val="90000"/>
              </a:lnSpc>
              <a:spcBef>
                <a:spcPts val="360"/>
              </a:spcBef>
              <a:spcAft>
                <a:spcPts val="0"/>
              </a:spcAft>
              <a:buClr>
                <a:schemeClr val="accent2"/>
              </a:buClr>
              <a:buSzPts val="1800"/>
              <a:buFont typeface="Arial"/>
              <a:buChar char="●"/>
            </a:pPr>
            <a:r>
              <a:rPr lang="en-US" sz="1800" b="0" i="0" u="none" strike="noStrike" cap="none">
                <a:solidFill>
                  <a:schemeClr val="dk1"/>
                </a:solidFill>
                <a:latin typeface="Tahoma"/>
                <a:ea typeface="Tahoma"/>
                <a:cs typeface="Tahoma"/>
                <a:sym typeface="Tahoma"/>
              </a:rPr>
              <a:t>Use RPC to forward every file system request (e.g., open, seek, read, write, close, etc.) to the remote server</a:t>
            </a:r>
            <a:endParaRPr/>
          </a:p>
          <a:p>
            <a:pPr marL="1143000" marR="0" lvl="2" indent="-228600" algn="l" rtl="0">
              <a:lnSpc>
                <a:spcPct val="90000"/>
              </a:lnSpc>
              <a:spcBef>
                <a:spcPts val="280"/>
              </a:spcBef>
              <a:spcAft>
                <a:spcPts val="0"/>
              </a:spcAft>
              <a:buClr>
                <a:schemeClr val="accent2"/>
              </a:buClr>
              <a:buSzPts val="1400"/>
              <a:buFont typeface="Arial"/>
              <a:buChar char="●"/>
            </a:pPr>
            <a:r>
              <a:rPr lang="en-US" sz="1400" b="0" i="0" u="none" strike="noStrike" cap="none">
                <a:solidFill>
                  <a:schemeClr val="dk1"/>
                </a:solidFill>
                <a:latin typeface="Tahoma"/>
                <a:ea typeface="Tahoma"/>
                <a:cs typeface="Tahoma"/>
                <a:sym typeface="Tahoma"/>
              </a:rPr>
              <a:t>Remote server executes each operation as a local request</a:t>
            </a:r>
            <a:endParaRPr/>
          </a:p>
          <a:p>
            <a:pPr marL="1143000" marR="0" lvl="2" indent="-228600" algn="l" rtl="0">
              <a:lnSpc>
                <a:spcPct val="90000"/>
              </a:lnSpc>
              <a:spcBef>
                <a:spcPts val="280"/>
              </a:spcBef>
              <a:spcAft>
                <a:spcPts val="0"/>
              </a:spcAft>
              <a:buClr>
                <a:schemeClr val="accent2"/>
              </a:buClr>
              <a:buSzPts val="1400"/>
              <a:buFont typeface="Arial"/>
              <a:buChar char="●"/>
            </a:pPr>
            <a:r>
              <a:rPr lang="en-US" sz="1400" b="0" i="0" u="none" strike="noStrike" cap="none">
                <a:solidFill>
                  <a:schemeClr val="dk1"/>
                </a:solidFill>
                <a:latin typeface="Tahoma"/>
                <a:ea typeface="Tahoma"/>
                <a:cs typeface="Tahoma"/>
                <a:sym typeface="Tahoma"/>
              </a:rPr>
              <a:t>Remote server responds back with the result </a:t>
            </a:r>
            <a:endParaRPr/>
          </a:p>
          <a:p>
            <a:pPr marL="742950" marR="0" lvl="1" indent="-285750" algn="l" rtl="0">
              <a:lnSpc>
                <a:spcPct val="90000"/>
              </a:lnSpc>
              <a:spcBef>
                <a:spcPts val="320"/>
              </a:spcBef>
              <a:spcAft>
                <a:spcPts val="0"/>
              </a:spcAft>
              <a:buClr>
                <a:schemeClr val="accent2"/>
              </a:buClr>
              <a:buSzPts val="1600"/>
              <a:buFont typeface="Arial"/>
              <a:buChar char="●"/>
            </a:pPr>
            <a:r>
              <a:rPr lang="en-US" sz="1600" b="0" i="0" u="none" strike="noStrike" cap="none">
                <a:solidFill>
                  <a:schemeClr val="dk1"/>
                </a:solidFill>
                <a:latin typeface="Tahoma"/>
                <a:ea typeface="Tahoma"/>
                <a:cs typeface="Tahoma"/>
                <a:sym typeface="Tahoma"/>
              </a:rPr>
              <a:t>Advantage:</a:t>
            </a:r>
            <a:endParaRPr/>
          </a:p>
          <a:p>
            <a:pPr marL="1143000" marR="0" lvl="2" indent="-228600" algn="l" rtl="0">
              <a:lnSpc>
                <a:spcPct val="90000"/>
              </a:lnSpc>
              <a:spcBef>
                <a:spcPts val="280"/>
              </a:spcBef>
              <a:spcAft>
                <a:spcPts val="0"/>
              </a:spcAft>
              <a:buClr>
                <a:schemeClr val="accent2"/>
              </a:buClr>
              <a:buSzPts val="1400"/>
              <a:buFont typeface="Arial"/>
              <a:buChar char="●"/>
            </a:pPr>
            <a:r>
              <a:rPr lang="en-US" sz="1400" b="0" i="0" u="none" strike="noStrike" cap="none">
                <a:solidFill>
                  <a:schemeClr val="dk1"/>
                </a:solidFill>
                <a:latin typeface="Tahoma"/>
                <a:ea typeface="Tahoma"/>
                <a:cs typeface="Tahoma"/>
                <a:sym typeface="Tahoma"/>
              </a:rPr>
              <a:t>Server provides a consistent view of the file system to distributed clients.  </a:t>
            </a:r>
            <a:endParaRPr/>
          </a:p>
          <a:p>
            <a:pPr marL="742950" marR="0" lvl="1" indent="-285750" algn="l" rtl="0">
              <a:lnSpc>
                <a:spcPct val="90000"/>
              </a:lnSpc>
              <a:spcBef>
                <a:spcPts val="320"/>
              </a:spcBef>
              <a:spcAft>
                <a:spcPts val="0"/>
              </a:spcAft>
              <a:buClr>
                <a:schemeClr val="accent2"/>
              </a:buClr>
              <a:buSzPts val="1600"/>
              <a:buFont typeface="Arial"/>
              <a:buChar char="●"/>
            </a:pPr>
            <a:r>
              <a:rPr lang="en-US" sz="1600" b="0" i="0" u="none" strike="noStrike" cap="none">
                <a:solidFill>
                  <a:schemeClr val="dk1"/>
                </a:solidFill>
                <a:latin typeface="Tahoma"/>
                <a:ea typeface="Tahoma"/>
                <a:cs typeface="Tahoma"/>
                <a:sym typeface="Tahoma"/>
              </a:rPr>
              <a:t>Disadvantage:</a:t>
            </a:r>
            <a:endParaRPr/>
          </a:p>
          <a:p>
            <a:pPr marL="1143000" marR="0" lvl="2" indent="-228600" algn="l" rtl="0">
              <a:lnSpc>
                <a:spcPct val="90000"/>
              </a:lnSpc>
              <a:spcBef>
                <a:spcPts val="280"/>
              </a:spcBef>
              <a:spcAft>
                <a:spcPts val="0"/>
              </a:spcAft>
              <a:buClr>
                <a:schemeClr val="accent2"/>
              </a:buClr>
              <a:buSzPts val="1400"/>
              <a:buFont typeface="Arial"/>
              <a:buChar char="●"/>
            </a:pPr>
            <a:r>
              <a:rPr lang="en-US" sz="1400" b="0" i="0" u="none" strike="noStrike" cap="none">
                <a:solidFill>
                  <a:schemeClr val="dk1"/>
                </a:solidFill>
                <a:latin typeface="Tahoma"/>
                <a:ea typeface="Tahoma"/>
                <a:cs typeface="Tahoma"/>
                <a:sym typeface="Tahoma"/>
              </a:rPr>
              <a:t>Poor performance</a:t>
            </a:r>
            <a:endParaRPr/>
          </a:p>
          <a:p>
            <a:pPr marL="1143000" marR="0" lvl="2" indent="-228600" algn="l" rtl="0">
              <a:lnSpc>
                <a:spcPct val="90000"/>
              </a:lnSpc>
              <a:spcBef>
                <a:spcPts val="280"/>
              </a:spcBef>
              <a:spcAft>
                <a:spcPts val="0"/>
              </a:spcAft>
              <a:buClr>
                <a:schemeClr val="accent2"/>
              </a:buClr>
              <a:buSzPts val="1400"/>
              <a:buFont typeface="Arial"/>
              <a:buChar char="●"/>
            </a:pPr>
            <a:r>
              <a:rPr lang="en-US" sz="1400" b="0" i="0" u="none" strike="noStrike" cap="none">
                <a:solidFill>
                  <a:schemeClr val="dk1"/>
                </a:solidFill>
                <a:latin typeface="Tahoma"/>
                <a:ea typeface="Tahoma"/>
                <a:cs typeface="Tahoma"/>
                <a:sym typeface="Tahoma"/>
              </a:rPr>
              <a:t>Solution: Caching</a:t>
            </a:r>
            <a:endParaRPr/>
          </a:p>
          <a:p>
            <a:pPr marL="342900" marR="0" lvl="0" indent="-254000" algn="l" rtl="0">
              <a:spcBef>
                <a:spcPts val="280"/>
              </a:spcBef>
              <a:spcAft>
                <a:spcPts val="0"/>
              </a:spcAft>
              <a:buClr>
                <a:schemeClr val="accent2"/>
              </a:buClr>
              <a:buSzPts val="1400"/>
              <a:buFont typeface="Arial"/>
              <a:buNone/>
            </a:pPr>
            <a:endParaRPr sz="1400" b="0" i="0" u="none" strike="noStrike" cap="none">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Shape 795"/>
        <p:cNvGrpSpPr/>
        <p:nvPr/>
      </p:nvGrpSpPr>
      <p:grpSpPr>
        <a:xfrm>
          <a:off x="0" y="0"/>
          <a:ext cx="0" cy="0"/>
          <a:chOff x="0" y="0"/>
          <a:chExt cx="0" cy="0"/>
        </a:xfrm>
      </p:grpSpPr>
      <p:sp>
        <p:nvSpPr>
          <p:cNvPr id="796" name="Google Shape;796;p95"/>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2800"/>
              <a:buFont typeface="Arial Black"/>
              <a:buNone/>
            </a:pPr>
            <a:r>
              <a:rPr lang="en-US" sz="2800" b="0" i="0" u="none">
                <a:solidFill>
                  <a:schemeClr val="dk2"/>
                </a:solidFill>
                <a:latin typeface="Arial Black"/>
                <a:ea typeface="Arial Black"/>
                <a:cs typeface="Arial Black"/>
                <a:sym typeface="Arial Black"/>
              </a:rPr>
              <a:t>Traditional File system Operations</a:t>
            </a:r>
            <a:endParaRPr/>
          </a:p>
        </p:txBody>
      </p:sp>
      <p:sp>
        <p:nvSpPr>
          <p:cNvPr id="797" name="Google Shape;797;p95"/>
          <p:cNvSpPr txBox="1">
            <a:spLocks noGrp="1"/>
          </p:cNvSpPr>
          <p:nvPr>
            <p:ph type="body" idx="1"/>
          </p:nvPr>
        </p:nvSpPr>
        <p:spPr>
          <a:xfrm>
            <a:off x="457200" y="1524000"/>
            <a:ext cx="8178800" cy="48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filedes = </a:t>
            </a:r>
            <a:r>
              <a:rPr lang="en-US" sz="1600" b="1" i="1" u="none">
                <a:solidFill>
                  <a:srgbClr val="FF0000"/>
                </a:solidFill>
                <a:latin typeface="Tahoma"/>
                <a:ea typeface="Tahoma"/>
                <a:cs typeface="Tahoma"/>
                <a:sym typeface="Tahoma"/>
              </a:rPr>
              <a:t>open</a:t>
            </a:r>
            <a:r>
              <a:rPr lang="en-US" sz="1600" b="0" i="0" u="none">
                <a:solidFill>
                  <a:schemeClr val="dk1"/>
                </a:solidFill>
                <a:latin typeface="Tahoma"/>
                <a:ea typeface="Tahoma"/>
                <a:cs typeface="Tahoma"/>
                <a:sym typeface="Tahoma"/>
              </a:rPr>
              <a:t>(name, mode) Opens an existing file with the given name.</a:t>
            </a:r>
            <a:endParaRPr/>
          </a:p>
          <a:p>
            <a:pPr marL="342900" marR="0" lvl="0" indent="-3429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filedes = </a:t>
            </a:r>
            <a:r>
              <a:rPr lang="en-US" sz="1600" b="1" i="1" u="none">
                <a:solidFill>
                  <a:srgbClr val="FF0000"/>
                </a:solidFill>
                <a:latin typeface="Tahoma"/>
                <a:ea typeface="Tahoma"/>
                <a:cs typeface="Tahoma"/>
                <a:sym typeface="Tahoma"/>
              </a:rPr>
              <a:t>creat</a:t>
            </a:r>
            <a:r>
              <a:rPr lang="en-US" sz="1600" b="0" i="0" u="none">
                <a:solidFill>
                  <a:schemeClr val="dk1"/>
                </a:solidFill>
                <a:latin typeface="Tahoma"/>
                <a:ea typeface="Tahoma"/>
                <a:cs typeface="Tahoma"/>
                <a:sym typeface="Tahoma"/>
              </a:rPr>
              <a:t>(name, mode) Creates a new file with the given name.</a:t>
            </a:r>
            <a:endParaRPr/>
          </a:p>
          <a:p>
            <a:pPr marL="342900" marR="0" lvl="0" indent="-3429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Both operations deliver a file descriptor referencing the open file. The mode is read, write or both.</a:t>
            </a:r>
            <a:endParaRPr/>
          </a:p>
          <a:p>
            <a:pPr marL="342900" marR="0" lvl="0" indent="-3429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status = </a:t>
            </a:r>
            <a:r>
              <a:rPr lang="en-US" sz="1600" b="1" i="1" u="none">
                <a:solidFill>
                  <a:srgbClr val="FF0000"/>
                </a:solidFill>
                <a:latin typeface="Tahoma"/>
                <a:ea typeface="Tahoma"/>
                <a:cs typeface="Tahoma"/>
                <a:sym typeface="Tahoma"/>
              </a:rPr>
              <a:t>close</a:t>
            </a:r>
            <a:r>
              <a:rPr lang="en-US" sz="1600" b="0" i="0" u="none">
                <a:solidFill>
                  <a:schemeClr val="dk1"/>
                </a:solidFill>
                <a:latin typeface="Tahoma"/>
                <a:ea typeface="Tahoma"/>
                <a:cs typeface="Tahoma"/>
                <a:sym typeface="Tahoma"/>
              </a:rPr>
              <a:t>(filedes) Closes the open file filedes.</a:t>
            </a:r>
            <a:endParaRPr/>
          </a:p>
          <a:p>
            <a:pPr marL="342900" marR="0" lvl="0" indent="-3429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count = </a:t>
            </a:r>
            <a:r>
              <a:rPr lang="en-US" sz="1600" b="1" i="1" u="none">
                <a:solidFill>
                  <a:srgbClr val="FF0000"/>
                </a:solidFill>
                <a:latin typeface="Tahoma"/>
                <a:ea typeface="Tahoma"/>
                <a:cs typeface="Tahoma"/>
                <a:sym typeface="Tahoma"/>
              </a:rPr>
              <a:t>read</a:t>
            </a:r>
            <a:r>
              <a:rPr lang="en-US" sz="1600" b="0" i="0" u="none">
                <a:solidFill>
                  <a:schemeClr val="dk1"/>
                </a:solidFill>
                <a:latin typeface="Tahoma"/>
                <a:ea typeface="Tahoma"/>
                <a:cs typeface="Tahoma"/>
                <a:sym typeface="Tahoma"/>
              </a:rPr>
              <a:t>(filedes, buffer, n) Transfers n bytes from the file referenced by filedes to buffer.</a:t>
            </a:r>
            <a:endParaRPr/>
          </a:p>
          <a:p>
            <a:pPr marL="342900" marR="0" lvl="0" indent="-3429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count = </a:t>
            </a:r>
            <a:r>
              <a:rPr lang="en-US" sz="1600" b="1" i="1" u="none">
                <a:solidFill>
                  <a:srgbClr val="FF0000"/>
                </a:solidFill>
                <a:latin typeface="Tahoma"/>
                <a:ea typeface="Tahoma"/>
                <a:cs typeface="Tahoma"/>
                <a:sym typeface="Tahoma"/>
              </a:rPr>
              <a:t>write</a:t>
            </a:r>
            <a:r>
              <a:rPr lang="en-US" sz="1600" b="0" i="0" u="none">
                <a:solidFill>
                  <a:schemeClr val="dk1"/>
                </a:solidFill>
                <a:latin typeface="Tahoma"/>
                <a:ea typeface="Tahoma"/>
                <a:cs typeface="Tahoma"/>
                <a:sym typeface="Tahoma"/>
              </a:rPr>
              <a:t>(filedes, buffer, n) Transfers n bytes to the file referenced by filedes from buffer.</a:t>
            </a:r>
            <a:endParaRPr/>
          </a:p>
          <a:p>
            <a:pPr marL="342900" marR="0" lvl="0" indent="-3429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Both operations deliver the number of bytes actually transferred and advance the read-write pointer.</a:t>
            </a:r>
            <a:endParaRPr/>
          </a:p>
          <a:p>
            <a:pPr marL="342900" marR="0" lvl="0" indent="-3429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pos = </a:t>
            </a:r>
            <a:r>
              <a:rPr lang="en-US" sz="1600" b="1" i="1" u="none">
                <a:solidFill>
                  <a:srgbClr val="FF0000"/>
                </a:solidFill>
                <a:latin typeface="Tahoma"/>
                <a:ea typeface="Tahoma"/>
                <a:cs typeface="Tahoma"/>
                <a:sym typeface="Tahoma"/>
              </a:rPr>
              <a:t>lseek</a:t>
            </a:r>
            <a:r>
              <a:rPr lang="en-US" sz="1600" b="0" i="0" u="none">
                <a:solidFill>
                  <a:schemeClr val="dk1"/>
                </a:solidFill>
                <a:latin typeface="Tahoma"/>
                <a:ea typeface="Tahoma"/>
                <a:cs typeface="Tahoma"/>
                <a:sym typeface="Tahoma"/>
              </a:rPr>
              <a:t>(filedes, offset, whence) Moves the read-write pointer to offset (relative or absolute, depending on whence).</a:t>
            </a:r>
            <a:endParaRPr/>
          </a:p>
          <a:p>
            <a:pPr marL="342900" marR="0" lvl="0" indent="-3429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status = </a:t>
            </a:r>
            <a:r>
              <a:rPr lang="en-US" sz="1600" b="1" i="1" u="none">
                <a:solidFill>
                  <a:srgbClr val="FF0000"/>
                </a:solidFill>
                <a:latin typeface="Tahoma"/>
                <a:ea typeface="Tahoma"/>
                <a:cs typeface="Tahoma"/>
                <a:sym typeface="Tahoma"/>
              </a:rPr>
              <a:t>unlink</a:t>
            </a:r>
            <a:r>
              <a:rPr lang="en-US" sz="1600" b="0" i="0" u="none">
                <a:solidFill>
                  <a:schemeClr val="dk1"/>
                </a:solidFill>
                <a:latin typeface="Tahoma"/>
                <a:ea typeface="Tahoma"/>
                <a:cs typeface="Tahoma"/>
                <a:sym typeface="Tahoma"/>
              </a:rPr>
              <a:t>(name) Removes the file name from the directory structure. If the file has no other names, it is deleted.</a:t>
            </a:r>
            <a:endParaRPr/>
          </a:p>
          <a:p>
            <a:pPr marL="342900" marR="0" lvl="0" indent="-3429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status = </a:t>
            </a:r>
            <a:r>
              <a:rPr lang="en-US" sz="1600" b="1" i="1" u="none">
                <a:solidFill>
                  <a:srgbClr val="FF0000"/>
                </a:solidFill>
                <a:latin typeface="Tahoma"/>
                <a:ea typeface="Tahoma"/>
                <a:cs typeface="Tahoma"/>
                <a:sym typeface="Tahoma"/>
              </a:rPr>
              <a:t>link</a:t>
            </a:r>
            <a:r>
              <a:rPr lang="en-US" sz="1600" b="0" i="0" u="none">
                <a:solidFill>
                  <a:schemeClr val="dk1"/>
                </a:solidFill>
                <a:latin typeface="Tahoma"/>
                <a:ea typeface="Tahoma"/>
                <a:cs typeface="Tahoma"/>
                <a:sym typeface="Tahoma"/>
              </a:rPr>
              <a:t>(name1, name2) Adds a new name (name2) for a file (name1).</a:t>
            </a:r>
            <a:endParaRPr/>
          </a:p>
          <a:p>
            <a:pPr marL="342900" marR="0" lvl="0" indent="-3429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status = </a:t>
            </a:r>
            <a:r>
              <a:rPr lang="en-US" sz="1600" b="1" i="1" u="none">
                <a:solidFill>
                  <a:srgbClr val="FF0000"/>
                </a:solidFill>
                <a:latin typeface="Tahoma"/>
                <a:ea typeface="Tahoma"/>
                <a:cs typeface="Tahoma"/>
                <a:sym typeface="Tahoma"/>
              </a:rPr>
              <a:t>stat</a:t>
            </a:r>
            <a:r>
              <a:rPr lang="en-US" sz="1600" b="0" i="0" u="none">
                <a:solidFill>
                  <a:schemeClr val="dk1"/>
                </a:solidFill>
                <a:latin typeface="Tahoma"/>
                <a:ea typeface="Tahoma"/>
                <a:cs typeface="Tahoma"/>
                <a:sym typeface="Tahoma"/>
              </a:rPr>
              <a:t>(name, buffer) Gets the file attributes for file name into buffer.</a:t>
            </a:r>
            <a:endParaRPr/>
          </a:p>
        </p:txBody>
      </p:sp>
      <p:sp>
        <p:nvSpPr>
          <p:cNvPr id="798" name="Google Shape;798;p95"/>
          <p:cNvSpPr txBox="1"/>
          <p:nvPr/>
        </p:nvSpPr>
        <p:spPr>
          <a:xfrm>
            <a:off x="152400" y="152400"/>
            <a:ext cx="2638425"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Black"/>
              <a:buNone/>
            </a:pPr>
            <a:r>
              <a:rPr lang="en-US" sz="2800" b="0" i="0" u="none">
                <a:solidFill>
                  <a:schemeClr val="dk1"/>
                </a:solidFill>
                <a:latin typeface="Arial Black"/>
                <a:ea typeface="Arial Black"/>
                <a:cs typeface="Arial Black"/>
                <a:sym typeface="Arial Black"/>
              </a:rPr>
              <a:t>EXTRA Slide </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Shape 802"/>
        <p:cNvGrpSpPr/>
        <p:nvPr/>
      </p:nvGrpSpPr>
      <p:grpSpPr>
        <a:xfrm>
          <a:off x="0" y="0"/>
          <a:ext cx="0" cy="0"/>
          <a:chOff x="0" y="0"/>
          <a:chExt cx="0" cy="0"/>
        </a:xfrm>
      </p:grpSpPr>
      <p:pic>
        <p:nvPicPr>
          <p:cNvPr id="803" name="Google Shape;803;p96" descr="coulouris.FileSystems 6.png"/>
          <p:cNvPicPr preferRelativeResize="0"/>
          <p:nvPr/>
        </p:nvPicPr>
        <p:blipFill rotWithShape="1">
          <a:blip r:embed="rId3">
            <a:alphaModFix/>
          </a:blip>
          <a:srcRect/>
          <a:stretch/>
        </p:blipFill>
        <p:spPr>
          <a:xfrm>
            <a:off x="134937" y="0"/>
            <a:ext cx="8874125"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Shape 807"/>
        <p:cNvGrpSpPr/>
        <p:nvPr/>
      </p:nvGrpSpPr>
      <p:grpSpPr>
        <a:xfrm>
          <a:off x="0" y="0"/>
          <a:ext cx="0" cy="0"/>
          <a:chOff x="0" y="0"/>
          <a:chExt cx="0" cy="0"/>
        </a:xfrm>
      </p:grpSpPr>
      <p:pic>
        <p:nvPicPr>
          <p:cNvPr id="808" name="Google Shape;808;p97" descr="coulouris.FileSystems 7.png"/>
          <p:cNvPicPr preferRelativeResize="0"/>
          <p:nvPr/>
        </p:nvPicPr>
        <p:blipFill rotWithShape="1">
          <a:blip r:embed="rId3">
            <a:alphaModFix/>
          </a:blip>
          <a:srcRect/>
          <a:stretch/>
        </p:blipFill>
        <p:spPr>
          <a:xfrm>
            <a:off x="134937" y="0"/>
            <a:ext cx="8874125"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pic>
        <p:nvPicPr>
          <p:cNvPr id="813" name="Google Shape;813;p98" descr="coulouris.FileSystems 8.png"/>
          <p:cNvPicPr preferRelativeResize="0"/>
          <p:nvPr/>
        </p:nvPicPr>
        <p:blipFill rotWithShape="1">
          <a:blip r:embed="rId3">
            <a:alphaModFix/>
          </a:blip>
          <a:srcRect/>
          <a:stretch/>
        </p:blipFill>
        <p:spPr>
          <a:xfrm>
            <a:off x="136525" y="0"/>
            <a:ext cx="8870950"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Shape 817"/>
        <p:cNvGrpSpPr/>
        <p:nvPr/>
      </p:nvGrpSpPr>
      <p:grpSpPr>
        <a:xfrm>
          <a:off x="0" y="0"/>
          <a:ext cx="0" cy="0"/>
          <a:chOff x="0" y="0"/>
          <a:chExt cx="0" cy="0"/>
        </a:xfrm>
      </p:grpSpPr>
      <p:sp>
        <p:nvSpPr>
          <p:cNvPr id="818" name="Google Shape;818;p99"/>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Example 1: Sun-NFS</a:t>
            </a:r>
            <a:endParaRPr/>
          </a:p>
        </p:txBody>
      </p:sp>
      <p:sp>
        <p:nvSpPr>
          <p:cNvPr id="819" name="Google Shape;819;p99"/>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000"/>
              <a:buFont typeface="Arial"/>
              <a:buChar char="●"/>
            </a:pPr>
            <a:r>
              <a:rPr lang="en-US" sz="2000" b="1" i="0" u="none">
                <a:solidFill>
                  <a:schemeClr val="dk1"/>
                </a:solidFill>
                <a:latin typeface="Tahoma"/>
                <a:ea typeface="Tahoma"/>
                <a:cs typeface="Tahoma"/>
                <a:sym typeface="Tahoma"/>
              </a:rPr>
              <a:t>Supports heterogeneous systems</a:t>
            </a:r>
            <a:endParaRPr/>
          </a:p>
          <a:p>
            <a:pPr marL="742950" lvl="1" indent="-28575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Architecture</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Server exports one or more directory trees for access by remote clients</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Clients access exported directory trees by mounting them to the client local tree</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Diskless clients mount exported directory to the root directory</a:t>
            </a:r>
            <a:endParaRPr/>
          </a:p>
          <a:p>
            <a:pPr marL="742950" lvl="1" indent="-28575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Protocols</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Mounting protocol</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Directory and file access protocol - stateless, no open-close messages, full access path on read/write</a:t>
            </a:r>
            <a:endParaRPr/>
          </a:p>
          <a:p>
            <a:pPr marL="742950" lvl="1" indent="-28575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Semantics - no way to lock files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Shape 823"/>
        <p:cNvGrpSpPr/>
        <p:nvPr/>
      </p:nvGrpSpPr>
      <p:grpSpPr>
        <a:xfrm>
          <a:off x="0" y="0"/>
          <a:ext cx="0" cy="0"/>
          <a:chOff x="0" y="0"/>
          <a:chExt cx="0" cy="0"/>
        </a:xfrm>
      </p:grpSpPr>
      <p:pic>
        <p:nvPicPr>
          <p:cNvPr id="824" name="Google Shape;824;p100" descr="coulouris.FileSystems 9.png"/>
          <p:cNvPicPr preferRelativeResize="0"/>
          <p:nvPr/>
        </p:nvPicPr>
        <p:blipFill rotWithShape="1">
          <a:blip r:embed="rId3">
            <a:alphaModFix/>
          </a:blip>
          <a:srcRect/>
          <a:stretch/>
        </p:blipFill>
        <p:spPr>
          <a:xfrm>
            <a:off x="134937" y="0"/>
            <a:ext cx="8874125"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1"/>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a:solidFill>
                  <a:schemeClr val="dk2"/>
                </a:solidFill>
                <a:latin typeface="Arial Black"/>
                <a:ea typeface="Arial Black"/>
                <a:cs typeface="Arial Black"/>
                <a:sym typeface="Arial Black"/>
              </a:rPr>
              <a:t>RPC - dynamic binding</a:t>
            </a:r>
            <a:endParaRPr/>
          </a:p>
        </p:txBody>
      </p:sp>
      <p:sp>
        <p:nvSpPr>
          <p:cNvPr id="280" name="Google Shape;280;p31"/>
          <p:cNvSpPr txBox="1"/>
          <p:nvPr/>
        </p:nvSpPr>
        <p:spPr>
          <a:xfrm>
            <a:off x="539750" y="1625600"/>
            <a:ext cx="2759075" cy="3459162"/>
          </a:xfrm>
          <a:prstGeom prst="rect">
            <a:avLst/>
          </a:prstGeom>
          <a:solidFill>
            <a:srgbClr val="969696">
              <a:alpha val="49803"/>
            </a:srgbClr>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81" name="Google Shape;281;p31"/>
          <p:cNvSpPr txBox="1"/>
          <p:nvPr/>
        </p:nvSpPr>
        <p:spPr>
          <a:xfrm>
            <a:off x="4640262" y="1625600"/>
            <a:ext cx="4324350" cy="3459162"/>
          </a:xfrm>
          <a:prstGeom prst="rect">
            <a:avLst/>
          </a:prstGeom>
          <a:solidFill>
            <a:srgbClr val="969696">
              <a:alpha val="49803"/>
            </a:srgbClr>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82" name="Google Shape;282;p31"/>
          <p:cNvSpPr txBox="1"/>
          <p:nvPr/>
        </p:nvSpPr>
        <p:spPr>
          <a:xfrm>
            <a:off x="611187" y="1785937"/>
            <a:ext cx="1563687" cy="1046162"/>
          </a:xfrm>
          <a:prstGeom prst="rect">
            <a:avLst/>
          </a:prstGeom>
          <a:solidFill>
            <a:srgbClr val="FFFF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client</a:t>
            </a:r>
            <a:endParaRPr/>
          </a:p>
          <a:p>
            <a:pPr marL="0" marR="0" lvl="0" indent="0" algn="ctr" rtl="0">
              <a:lnSpc>
                <a:spcPct val="100000"/>
              </a:lnSpc>
              <a:spcBef>
                <a:spcPts val="0"/>
              </a:spcBef>
              <a:spcAft>
                <a:spcPts val="0"/>
              </a:spcAft>
              <a:buClr>
                <a:schemeClr val="dk1"/>
              </a:buClr>
              <a:buSzPts val="2000"/>
              <a:buFont typeface="Times New Roman"/>
              <a:buNone/>
            </a:pPr>
            <a:endParaRPr sz="2000" b="1" i="0" u="none">
              <a:solidFill>
                <a:schemeClr val="dk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procedure call</a:t>
            </a:r>
            <a:endParaRPr/>
          </a:p>
        </p:txBody>
      </p:sp>
      <p:sp>
        <p:nvSpPr>
          <p:cNvPr id="283" name="Google Shape;283;p31"/>
          <p:cNvSpPr txBox="1"/>
          <p:nvPr/>
        </p:nvSpPr>
        <p:spPr>
          <a:xfrm>
            <a:off x="615950" y="2997200"/>
            <a:ext cx="1563687" cy="2008187"/>
          </a:xfrm>
          <a:prstGeom prst="rect">
            <a:avLst/>
          </a:prstGeom>
          <a:solidFill>
            <a:srgbClr val="FFFF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client stub</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bind</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(un)marshal</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(de)serialize</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       Find/bind</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send</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receive</a:t>
            </a:r>
            <a:endParaRPr/>
          </a:p>
        </p:txBody>
      </p:sp>
      <p:sp>
        <p:nvSpPr>
          <p:cNvPr id="284" name="Google Shape;284;p31"/>
          <p:cNvSpPr txBox="1"/>
          <p:nvPr/>
        </p:nvSpPr>
        <p:spPr>
          <a:xfrm rot="-5400000">
            <a:off x="1266825" y="3205162"/>
            <a:ext cx="3097212" cy="376237"/>
          </a:xfrm>
          <a:prstGeom prst="rect">
            <a:avLst/>
          </a:prstGeom>
          <a:solidFill>
            <a:srgbClr val="99CCFF"/>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communication module</a:t>
            </a:r>
            <a:endParaRPr/>
          </a:p>
        </p:txBody>
      </p:sp>
      <p:sp>
        <p:nvSpPr>
          <p:cNvPr id="285" name="Google Shape;285;p31"/>
          <p:cNvSpPr txBox="1"/>
          <p:nvPr/>
        </p:nvSpPr>
        <p:spPr>
          <a:xfrm rot="-5400000">
            <a:off x="3586162" y="3205162"/>
            <a:ext cx="3097212" cy="376237"/>
          </a:xfrm>
          <a:prstGeom prst="rect">
            <a:avLst/>
          </a:prstGeom>
          <a:solidFill>
            <a:srgbClr val="99CCFF"/>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communication module</a:t>
            </a:r>
            <a:endParaRPr/>
          </a:p>
        </p:txBody>
      </p:sp>
      <p:sp>
        <p:nvSpPr>
          <p:cNvPr id="286" name="Google Shape;286;p31"/>
          <p:cNvSpPr txBox="1"/>
          <p:nvPr/>
        </p:nvSpPr>
        <p:spPr>
          <a:xfrm>
            <a:off x="7315200" y="1785937"/>
            <a:ext cx="1565275" cy="1046162"/>
          </a:xfrm>
          <a:prstGeom prst="rect">
            <a:avLst/>
          </a:prstGeom>
          <a:solidFill>
            <a:srgbClr val="FFFF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server</a:t>
            </a:r>
            <a:endParaRPr/>
          </a:p>
          <a:p>
            <a:pPr marL="0" marR="0" lvl="0" indent="0" algn="ctr" rtl="0">
              <a:lnSpc>
                <a:spcPct val="100000"/>
              </a:lnSpc>
              <a:spcBef>
                <a:spcPts val="0"/>
              </a:spcBef>
              <a:spcAft>
                <a:spcPts val="0"/>
              </a:spcAft>
              <a:buClr>
                <a:schemeClr val="dk1"/>
              </a:buClr>
              <a:buSzPts val="2000"/>
              <a:buFont typeface="Times New Roman"/>
              <a:buNone/>
            </a:pPr>
            <a:endParaRPr sz="2000" b="1" i="0" u="none">
              <a:solidFill>
                <a:schemeClr val="dk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procedure</a:t>
            </a:r>
            <a:endParaRPr/>
          </a:p>
        </p:txBody>
      </p:sp>
      <p:sp>
        <p:nvSpPr>
          <p:cNvPr id="287" name="Google Shape;287;p31"/>
          <p:cNvSpPr txBox="1"/>
          <p:nvPr/>
        </p:nvSpPr>
        <p:spPr>
          <a:xfrm>
            <a:off x="7315200" y="2992437"/>
            <a:ext cx="1565275" cy="1771650"/>
          </a:xfrm>
          <a:prstGeom prst="rect">
            <a:avLst/>
          </a:prstGeom>
          <a:solidFill>
            <a:srgbClr val="FFFF99"/>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server stub</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register</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(un)marshal</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(de)serialize</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receive</a:t>
            </a:r>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send</a:t>
            </a:r>
            <a:endParaRPr/>
          </a:p>
        </p:txBody>
      </p:sp>
      <p:sp>
        <p:nvSpPr>
          <p:cNvPr id="288" name="Google Shape;288;p31"/>
          <p:cNvSpPr txBox="1"/>
          <p:nvPr/>
        </p:nvSpPr>
        <p:spPr>
          <a:xfrm>
            <a:off x="5535612" y="3716337"/>
            <a:ext cx="1565275" cy="1044575"/>
          </a:xfrm>
          <a:prstGeom prst="rect">
            <a:avLst/>
          </a:prstGeom>
          <a:solidFill>
            <a:srgbClr val="FFFF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dispatcher</a:t>
            </a:r>
            <a:endParaRPr/>
          </a:p>
          <a:p>
            <a:pPr marL="0" marR="0" lvl="0" indent="0" algn="ctr" rtl="0">
              <a:lnSpc>
                <a:spcPct val="100000"/>
              </a:lnSpc>
              <a:spcBef>
                <a:spcPts val="0"/>
              </a:spcBef>
              <a:spcAft>
                <a:spcPts val="0"/>
              </a:spcAft>
              <a:buClr>
                <a:schemeClr val="dk1"/>
              </a:buClr>
              <a:buSzPts val="2000"/>
              <a:buFont typeface="Times New Roman"/>
              <a:buNone/>
            </a:pPr>
            <a:endParaRPr sz="2000" b="1" i="0" u="none">
              <a:solidFill>
                <a:schemeClr val="dk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2"/>
              </a:buClr>
              <a:buSzPts val="1800"/>
              <a:buFont typeface="Times New Roman"/>
              <a:buNone/>
            </a:pPr>
            <a:r>
              <a:rPr lang="en-US" sz="1800" b="0" i="0" u="none">
                <a:solidFill>
                  <a:schemeClr val="dk2"/>
                </a:solidFill>
                <a:latin typeface="Times New Roman"/>
                <a:ea typeface="Times New Roman"/>
                <a:cs typeface="Times New Roman"/>
                <a:sym typeface="Times New Roman"/>
              </a:rPr>
              <a:t>selects stub</a:t>
            </a:r>
            <a:endParaRPr/>
          </a:p>
        </p:txBody>
      </p:sp>
      <p:cxnSp>
        <p:nvCxnSpPr>
          <p:cNvPr id="289" name="Google Shape;289;p31"/>
          <p:cNvCxnSpPr/>
          <p:nvPr/>
        </p:nvCxnSpPr>
        <p:spPr>
          <a:xfrm flipH="1">
            <a:off x="1109662" y="2832100"/>
            <a:ext cx="6350" cy="171450"/>
          </a:xfrm>
          <a:prstGeom prst="straightConnector1">
            <a:avLst/>
          </a:prstGeom>
          <a:noFill/>
          <a:ln w="22225" cap="flat" cmpd="sng">
            <a:solidFill>
              <a:srgbClr val="000000"/>
            </a:solidFill>
            <a:prstDash val="solid"/>
            <a:miter lim="800000"/>
            <a:headEnd type="none" w="med" len="med"/>
            <a:tailEnd type="triangle" w="med" len="med"/>
          </a:ln>
        </p:spPr>
      </p:cxnSp>
      <p:cxnSp>
        <p:nvCxnSpPr>
          <p:cNvPr id="290" name="Google Shape;290;p31"/>
          <p:cNvCxnSpPr/>
          <p:nvPr/>
        </p:nvCxnSpPr>
        <p:spPr>
          <a:xfrm>
            <a:off x="3005137" y="3395662"/>
            <a:ext cx="1943100" cy="0"/>
          </a:xfrm>
          <a:prstGeom prst="straightConnector1">
            <a:avLst/>
          </a:prstGeom>
          <a:noFill/>
          <a:ln w="22225" cap="flat" cmpd="sng">
            <a:solidFill>
              <a:srgbClr val="000000"/>
            </a:solidFill>
            <a:prstDash val="solid"/>
            <a:miter lim="800000"/>
            <a:headEnd type="none" w="med" len="med"/>
            <a:tailEnd type="triangle" w="med" len="med"/>
          </a:ln>
        </p:spPr>
      </p:cxnSp>
      <p:cxnSp>
        <p:nvCxnSpPr>
          <p:cNvPr id="291" name="Google Shape;291;p31"/>
          <p:cNvCxnSpPr/>
          <p:nvPr/>
        </p:nvCxnSpPr>
        <p:spPr>
          <a:xfrm rot="10800000">
            <a:off x="8316912" y="2832100"/>
            <a:ext cx="0" cy="160337"/>
          </a:xfrm>
          <a:prstGeom prst="straightConnector1">
            <a:avLst/>
          </a:prstGeom>
          <a:noFill/>
          <a:ln w="22225" cap="flat" cmpd="sng">
            <a:solidFill>
              <a:srgbClr val="000000"/>
            </a:solidFill>
            <a:prstDash val="solid"/>
            <a:miter lim="800000"/>
            <a:headEnd type="none" w="med" len="med"/>
            <a:tailEnd type="triangle" w="med" len="med"/>
          </a:ln>
        </p:spPr>
      </p:cxnSp>
      <p:sp>
        <p:nvSpPr>
          <p:cNvPr id="292" name="Google Shape;292;p31"/>
          <p:cNvSpPr txBox="1"/>
          <p:nvPr/>
        </p:nvSpPr>
        <p:spPr>
          <a:xfrm>
            <a:off x="609600" y="1219200"/>
            <a:ext cx="2608262"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400"/>
              <a:buFont typeface="Times New Roman"/>
              <a:buNone/>
            </a:pPr>
            <a:r>
              <a:rPr lang="en-US" sz="2400" b="1" i="1" u="none">
                <a:solidFill>
                  <a:schemeClr val="dk2"/>
                </a:solidFill>
                <a:latin typeface="Times New Roman"/>
                <a:ea typeface="Times New Roman"/>
                <a:cs typeface="Times New Roman"/>
                <a:sym typeface="Times New Roman"/>
              </a:rPr>
              <a:t>client process</a:t>
            </a:r>
            <a:endParaRPr/>
          </a:p>
        </p:txBody>
      </p:sp>
      <p:sp>
        <p:nvSpPr>
          <p:cNvPr id="293" name="Google Shape;293;p31"/>
          <p:cNvSpPr txBox="1"/>
          <p:nvPr/>
        </p:nvSpPr>
        <p:spPr>
          <a:xfrm>
            <a:off x="5043487" y="1143000"/>
            <a:ext cx="4100512"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400"/>
              <a:buFont typeface="Times New Roman"/>
              <a:buNone/>
            </a:pPr>
            <a:r>
              <a:rPr lang="en-US" sz="2400" b="1" i="1" u="none">
                <a:solidFill>
                  <a:schemeClr val="dk2"/>
                </a:solidFill>
                <a:latin typeface="Times New Roman"/>
                <a:ea typeface="Times New Roman"/>
                <a:cs typeface="Times New Roman"/>
                <a:sym typeface="Times New Roman"/>
              </a:rPr>
              <a:t>server process</a:t>
            </a:r>
            <a:endParaRPr/>
          </a:p>
        </p:txBody>
      </p:sp>
      <p:cxnSp>
        <p:nvCxnSpPr>
          <p:cNvPr id="294" name="Google Shape;294;p31"/>
          <p:cNvCxnSpPr/>
          <p:nvPr/>
        </p:nvCxnSpPr>
        <p:spPr>
          <a:xfrm>
            <a:off x="7096125" y="4340225"/>
            <a:ext cx="611187" cy="0"/>
          </a:xfrm>
          <a:prstGeom prst="straightConnector1">
            <a:avLst/>
          </a:prstGeom>
          <a:noFill/>
          <a:ln w="22225" cap="flat" cmpd="sng">
            <a:solidFill>
              <a:srgbClr val="000000"/>
            </a:solidFill>
            <a:prstDash val="solid"/>
            <a:miter lim="800000"/>
            <a:headEnd type="none" w="med" len="med"/>
            <a:tailEnd type="triangle" w="med" len="med"/>
          </a:ln>
        </p:spPr>
      </p:cxnSp>
      <p:sp>
        <p:nvSpPr>
          <p:cNvPr id="295" name="Google Shape;295;p31"/>
          <p:cNvSpPr txBox="1"/>
          <p:nvPr/>
        </p:nvSpPr>
        <p:spPr>
          <a:xfrm>
            <a:off x="539750" y="5734050"/>
            <a:ext cx="8424862" cy="647700"/>
          </a:xfrm>
          <a:prstGeom prst="rect">
            <a:avLst/>
          </a:prstGeom>
          <a:solidFill>
            <a:srgbClr val="99FF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name and directory server</a:t>
            </a:r>
            <a:endParaRPr/>
          </a:p>
        </p:txBody>
      </p:sp>
      <p:cxnSp>
        <p:nvCxnSpPr>
          <p:cNvPr id="296" name="Google Shape;296;p31"/>
          <p:cNvCxnSpPr/>
          <p:nvPr/>
        </p:nvCxnSpPr>
        <p:spPr>
          <a:xfrm>
            <a:off x="2713037" y="4938712"/>
            <a:ext cx="0" cy="795337"/>
          </a:xfrm>
          <a:prstGeom prst="straightConnector1">
            <a:avLst/>
          </a:prstGeom>
          <a:noFill/>
          <a:ln w="22225" cap="flat" cmpd="sng">
            <a:solidFill>
              <a:srgbClr val="000000"/>
            </a:solidFill>
            <a:prstDash val="solid"/>
            <a:miter lim="800000"/>
            <a:headEnd type="none" w="med" len="med"/>
            <a:tailEnd type="triangle" w="med" len="med"/>
          </a:ln>
        </p:spPr>
      </p:cxnSp>
      <p:cxnSp>
        <p:nvCxnSpPr>
          <p:cNvPr id="297" name="Google Shape;297;p31"/>
          <p:cNvCxnSpPr/>
          <p:nvPr/>
        </p:nvCxnSpPr>
        <p:spPr>
          <a:xfrm rot="10800000">
            <a:off x="2916237" y="4938712"/>
            <a:ext cx="0" cy="795337"/>
          </a:xfrm>
          <a:prstGeom prst="straightConnector1">
            <a:avLst/>
          </a:prstGeom>
          <a:noFill/>
          <a:ln w="22225" cap="flat" cmpd="sng">
            <a:solidFill>
              <a:srgbClr val="000000"/>
            </a:solidFill>
            <a:prstDash val="solid"/>
            <a:miter lim="800000"/>
            <a:headEnd type="none" w="med" len="med"/>
            <a:tailEnd type="triangle" w="med" len="med"/>
          </a:ln>
        </p:spPr>
      </p:cxnSp>
      <p:cxnSp>
        <p:nvCxnSpPr>
          <p:cNvPr id="298" name="Google Shape;298;p31"/>
          <p:cNvCxnSpPr/>
          <p:nvPr/>
        </p:nvCxnSpPr>
        <p:spPr>
          <a:xfrm>
            <a:off x="5130800" y="4940300"/>
            <a:ext cx="4762" cy="790575"/>
          </a:xfrm>
          <a:prstGeom prst="straightConnector1">
            <a:avLst/>
          </a:prstGeom>
          <a:noFill/>
          <a:ln w="22225" cap="flat" cmpd="sng">
            <a:solidFill>
              <a:srgbClr val="000000"/>
            </a:solidFill>
            <a:prstDash val="solid"/>
            <a:miter lim="800000"/>
            <a:headEnd type="none" w="med" len="med"/>
            <a:tailEnd type="triangle" w="med" len="med"/>
          </a:ln>
        </p:spPr>
      </p:cxnSp>
      <p:cxnSp>
        <p:nvCxnSpPr>
          <p:cNvPr id="299" name="Google Shape;299;p31"/>
          <p:cNvCxnSpPr/>
          <p:nvPr/>
        </p:nvCxnSpPr>
        <p:spPr>
          <a:xfrm>
            <a:off x="1619250" y="4292600"/>
            <a:ext cx="1008062" cy="0"/>
          </a:xfrm>
          <a:prstGeom prst="straightConnector1">
            <a:avLst/>
          </a:prstGeom>
          <a:noFill/>
          <a:ln w="22225" cap="flat" cmpd="sng">
            <a:solidFill>
              <a:srgbClr val="000000"/>
            </a:solidFill>
            <a:prstDash val="solid"/>
            <a:miter lim="800000"/>
            <a:headEnd type="triangle" w="med" len="med"/>
            <a:tailEnd type="triangle" w="med" len="med"/>
          </a:ln>
        </p:spPr>
      </p:cxnSp>
      <p:cxnSp>
        <p:nvCxnSpPr>
          <p:cNvPr id="300" name="Google Shape;300;p31"/>
          <p:cNvCxnSpPr/>
          <p:nvPr/>
        </p:nvCxnSpPr>
        <p:spPr>
          <a:xfrm>
            <a:off x="1692275" y="4581525"/>
            <a:ext cx="935037" cy="0"/>
          </a:xfrm>
          <a:prstGeom prst="straightConnector1">
            <a:avLst/>
          </a:prstGeom>
          <a:noFill/>
          <a:ln w="22225" cap="flat" cmpd="sng">
            <a:solidFill>
              <a:srgbClr val="000000"/>
            </a:solidFill>
            <a:prstDash val="solid"/>
            <a:miter lim="800000"/>
            <a:headEnd type="none" w="med" len="med"/>
            <a:tailEnd type="triangle" w="med" len="med"/>
          </a:ln>
        </p:spPr>
      </p:cxnSp>
      <p:cxnSp>
        <p:nvCxnSpPr>
          <p:cNvPr id="301" name="Google Shape;301;p31"/>
          <p:cNvCxnSpPr/>
          <p:nvPr/>
        </p:nvCxnSpPr>
        <p:spPr>
          <a:xfrm rot="10800000">
            <a:off x="5314950" y="3500437"/>
            <a:ext cx="2368550" cy="0"/>
          </a:xfrm>
          <a:prstGeom prst="straightConnector1">
            <a:avLst/>
          </a:prstGeom>
          <a:noFill/>
          <a:ln w="22225" cap="flat" cmpd="sng">
            <a:solidFill>
              <a:srgbClr val="000000"/>
            </a:solidFill>
            <a:prstDash val="solid"/>
            <a:miter lim="800000"/>
            <a:headEnd type="none" w="med" len="med"/>
            <a:tailEnd type="triangle" w="med" len="med"/>
          </a:ln>
        </p:spPr>
      </p:cxnSp>
      <p:cxnSp>
        <p:nvCxnSpPr>
          <p:cNvPr id="302" name="Google Shape;302;p31"/>
          <p:cNvCxnSpPr/>
          <p:nvPr/>
        </p:nvCxnSpPr>
        <p:spPr>
          <a:xfrm>
            <a:off x="5326062" y="4292600"/>
            <a:ext cx="215900" cy="0"/>
          </a:xfrm>
          <a:prstGeom prst="straightConnector1">
            <a:avLst/>
          </a:prstGeom>
          <a:noFill/>
          <a:ln w="22225" cap="flat" cmpd="sng">
            <a:solidFill>
              <a:srgbClr val="000000"/>
            </a:solidFill>
            <a:prstDash val="solid"/>
            <a:miter lim="800000"/>
            <a:headEnd type="triangle" w="med" len="med"/>
            <a:tailEnd type="triangle" w="med" len="med"/>
          </a:ln>
        </p:spPr>
      </p:cxnSp>
      <p:sp>
        <p:nvSpPr>
          <p:cNvPr id="303" name="Google Shape;303;p31"/>
          <p:cNvSpPr txBox="1"/>
          <p:nvPr/>
        </p:nvSpPr>
        <p:spPr>
          <a:xfrm>
            <a:off x="5097462" y="5195887"/>
            <a:ext cx="2873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2</a:t>
            </a:r>
            <a:endParaRPr/>
          </a:p>
        </p:txBody>
      </p:sp>
      <p:sp>
        <p:nvSpPr>
          <p:cNvPr id="304" name="Google Shape;304;p31"/>
          <p:cNvSpPr txBox="1"/>
          <p:nvPr/>
        </p:nvSpPr>
        <p:spPr>
          <a:xfrm>
            <a:off x="925512" y="4102100"/>
            <a:ext cx="2873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4</a:t>
            </a:r>
            <a:endParaRPr/>
          </a:p>
        </p:txBody>
      </p:sp>
      <p:sp>
        <p:nvSpPr>
          <p:cNvPr id="305" name="Google Shape;305;p31"/>
          <p:cNvSpPr txBox="1"/>
          <p:nvPr/>
        </p:nvSpPr>
        <p:spPr>
          <a:xfrm>
            <a:off x="2411412" y="5157787"/>
            <a:ext cx="2873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5</a:t>
            </a:r>
            <a:endParaRPr/>
          </a:p>
        </p:txBody>
      </p:sp>
      <p:sp>
        <p:nvSpPr>
          <p:cNvPr id="306" name="Google Shape;306;p31"/>
          <p:cNvSpPr txBox="1"/>
          <p:nvPr/>
        </p:nvSpPr>
        <p:spPr>
          <a:xfrm>
            <a:off x="2916237" y="5157787"/>
            <a:ext cx="2873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6</a:t>
            </a:r>
            <a:endParaRPr/>
          </a:p>
        </p:txBody>
      </p:sp>
      <p:sp>
        <p:nvSpPr>
          <p:cNvPr id="307" name="Google Shape;307;p31"/>
          <p:cNvSpPr txBox="1"/>
          <p:nvPr/>
        </p:nvSpPr>
        <p:spPr>
          <a:xfrm>
            <a:off x="912812" y="4386262"/>
            <a:ext cx="2873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7</a:t>
            </a:r>
            <a:endParaRPr/>
          </a:p>
        </p:txBody>
      </p:sp>
      <p:sp>
        <p:nvSpPr>
          <p:cNvPr id="308" name="Google Shape;308;p31"/>
          <p:cNvSpPr txBox="1"/>
          <p:nvPr/>
        </p:nvSpPr>
        <p:spPr>
          <a:xfrm>
            <a:off x="3924300" y="3068637"/>
            <a:ext cx="2873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8</a:t>
            </a:r>
            <a:endParaRPr/>
          </a:p>
        </p:txBody>
      </p:sp>
      <p:sp>
        <p:nvSpPr>
          <p:cNvPr id="309" name="Google Shape;309;p31"/>
          <p:cNvSpPr txBox="1"/>
          <p:nvPr/>
        </p:nvSpPr>
        <p:spPr>
          <a:xfrm>
            <a:off x="8421687" y="4141787"/>
            <a:ext cx="2873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9</a:t>
            </a:r>
            <a:endParaRPr/>
          </a:p>
        </p:txBody>
      </p:sp>
      <p:sp>
        <p:nvSpPr>
          <p:cNvPr id="310" name="Google Shape;310;p31"/>
          <p:cNvSpPr txBox="1"/>
          <p:nvPr/>
        </p:nvSpPr>
        <p:spPr>
          <a:xfrm>
            <a:off x="6227762" y="3141662"/>
            <a:ext cx="2873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1</a:t>
            </a:r>
            <a:endParaRPr/>
          </a:p>
        </p:txBody>
      </p:sp>
      <p:sp>
        <p:nvSpPr>
          <p:cNvPr id="311" name="Google Shape;311;p31"/>
          <p:cNvSpPr txBox="1"/>
          <p:nvPr/>
        </p:nvSpPr>
        <p:spPr>
          <a:xfrm>
            <a:off x="8366125" y="4418012"/>
            <a:ext cx="454025"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12</a:t>
            </a:r>
            <a:endParaRPr/>
          </a:p>
        </p:txBody>
      </p:sp>
      <p:sp>
        <p:nvSpPr>
          <p:cNvPr id="312" name="Google Shape;312;p31"/>
          <p:cNvSpPr txBox="1"/>
          <p:nvPr/>
        </p:nvSpPr>
        <p:spPr>
          <a:xfrm>
            <a:off x="7453312" y="2708275"/>
            <a:ext cx="504825"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11</a:t>
            </a:r>
            <a:endParaRPr/>
          </a:p>
        </p:txBody>
      </p:sp>
      <p:sp>
        <p:nvSpPr>
          <p:cNvPr id="313" name="Google Shape;313;p31"/>
          <p:cNvSpPr txBox="1"/>
          <p:nvPr/>
        </p:nvSpPr>
        <p:spPr>
          <a:xfrm>
            <a:off x="8388350" y="2708275"/>
            <a:ext cx="5032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10</a:t>
            </a:r>
            <a:endParaRPr/>
          </a:p>
        </p:txBody>
      </p:sp>
      <p:cxnSp>
        <p:nvCxnSpPr>
          <p:cNvPr id="314" name="Google Shape;314;p31"/>
          <p:cNvCxnSpPr/>
          <p:nvPr/>
        </p:nvCxnSpPr>
        <p:spPr>
          <a:xfrm>
            <a:off x="8101012" y="2852737"/>
            <a:ext cx="0" cy="144462"/>
          </a:xfrm>
          <a:prstGeom prst="straightConnector1">
            <a:avLst/>
          </a:prstGeom>
          <a:noFill/>
          <a:ln w="22225" cap="flat" cmpd="sng">
            <a:solidFill>
              <a:srgbClr val="000000"/>
            </a:solidFill>
            <a:prstDash val="solid"/>
            <a:miter lim="800000"/>
            <a:headEnd type="none" w="med" len="med"/>
            <a:tailEnd type="triangle" w="med" len="med"/>
          </a:ln>
        </p:spPr>
      </p:cxnSp>
      <p:cxnSp>
        <p:nvCxnSpPr>
          <p:cNvPr id="315" name="Google Shape;315;p31"/>
          <p:cNvCxnSpPr/>
          <p:nvPr/>
        </p:nvCxnSpPr>
        <p:spPr>
          <a:xfrm rot="10800000">
            <a:off x="7092950" y="4581525"/>
            <a:ext cx="719137" cy="0"/>
          </a:xfrm>
          <a:prstGeom prst="straightConnector1">
            <a:avLst/>
          </a:prstGeom>
          <a:noFill/>
          <a:ln w="22225" cap="flat" cmpd="sng">
            <a:solidFill>
              <a:srgbClr val="000000"/>
            </a:solidFill>
            <a:prstDash val="solid"/>
            <a:miter lim="800000"/>
            <a:headEnd type="none" w="med" len="med"/>
            <a:tailEnd type="triangle" w="med" len="med"/>
          </a:ln>
        </p:spPr>
      </p:cxnSp>
      <p:cxnSp>
        <p:nvCxnSpPr>
          <p:cNvPr id="316" name="Google Shape;316;p31"/>
          <p:cNvCxnSpPr/>
          <p:nvPr/>
        </p:nvCxnSpPr>
        <p:spPr>
          <a:xfrm rot="10800000">
            <a:off x="2987675" y="3933825"/>
            <a:ext cx="1944687" cy="0"/>
          </a:xfrm>
          <a:prstGeom prst="straightConnector1">
            <a:avLst/>
          </a:prstGeom>
          <a:noFill/>
          <a:ln w="22225" cap="flat" cmpd="sng">
            <a:solidFill>
              <a:srgbClr val="000000"/>
            </a:solidFill>
            <a:prstDash val="solid"/>
            <a:miter lim="800000"/>
            <a:headEnd type="none" w="med" len="med"/>
            <a:tailEnd type="triangle" w="med" len="med"/>
          </a:ln>
        </p:spPr>
      </p:cxnSp>
      <p:sp>
        <p:nvSpPr>
          <p:cNvPr id="317" name="Google Shape;317;p31"/>
          <p:cNvSpPr txBox="1"/>
          <p:nvPr/>
        </p:nvSpPr>
        <p:spPr>
          <a:xfrm>
            <a:off x="3851275" y="3925887"/>
            <a:ext cx="454025"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12</a:t>
            </a:r>
            <a:endParaRPr/>
          </a:p>
        </p:txBody>
      </p:sp>
      <p:sp>
        <p:nvSpPr>
          <p:cNvPr id="318" name="Google Shape;318;p31"/>
          <p:cNvSpPr txBox="1"/>
          <p:nvPr/>
        </p:nvSpPr>
        <p:spPr>
          <a:xfrm>
            <a:off x="1489075" y="2727325"/>
            <a:ext cx="4905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13</a:t>
            </a:r>
            <a:endParaRPr/>
          </a:p>
        </p:txBody>
      </p:sp>
      <p:cxnSp>
        <p:nvCxnSpPr>
          <p:cNvPr id="319" name="Google Shape;319;p31"/>
          <p:cNvCxnSpPr/>
          <p:nvPr/>
        </p:nvCxnSpPr>
        <p:spPr>
          <a:xfrm rot="10800000">
            <a:off x="1476375" y="2833687"/>
            <a:ext cx="0" cy="163512"/>
          </a:xfrm>
          <a:prstGeom prst="straightConnector1">
            <a:avLst/>
          </a:prstGeom>
          <a:noFill/>
          <a:ln w="22225" cap="flat" cmpd="sng">
            <a:solidFill>
              <a:srgbClr val="000000"/>
            </a:solidFill>
            <a:prstDash val="solid"/>
            <a:miter lim="800000"/>
            <a:headEnd type="none" w="med" len="med"/>
            <a:tailEnd type="triangle" w="med" len="med"/>
          </a:ln>
        </p:spPr>
      </p:cxnSp>
      <p:cxnSp>
        <p:nvCxnSpPr>
          <p:cNvPr id="320" name="Google Shape;320;p31"/>
          <p:cNvCxnSpPr/>
          <p:nvPr/>
        </p:nvCxnSpPr>
        <p:spPr>
          <a:xfrm rot="10800000">
            <a:off x="1763712" y="4868862"/>
            <a:ext cx="863600" cy="0"/>
          </a:xfrm>
          <a:prstGeom prst="straightConnector1">
            <a:avLst/>
          </a:prstGeom>
          <a:noFill/>
          <a:ln w="22225" cap="flat" cmpd="sng">
            <a:solidFill>
              <a:srgbClr val="000000"/>
            </a:solidFill>
            <a:prstDash val="solid"/>
            <a:miter lim="800000"/>
            <a:headEnd type="none" w="med" len="med"/>
            <a:tailEnd type="triangle" w="med" len="med"/>
          </a:ln>
        </p:spPr>
      </p:cxnSp>
      <p:sp>
        <p:nvSpPr>
          <p:cNvPr id="321" name="Google Shape;321;p31"/>
          <p:cNvSpPr txBox="1"/>
          <p:nvPr/>
        </p:nvSpPr>
        <p:spPr>
          <a:xfrm>
            <a:off x="661987" y="4652962"/>
            <a:ext cx="454025"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12</a:t>
            </a:r>
            <a:endParaRPr/>
          </a:p>
        </p:txBody>
      </p:sp>
      <p:sp>
        <p:nvSpPr>
          <p:cNvPr id="322" name="Google Shape;322;p31"/>
          <p:cNvSpPr txBox="1"/>
          <p:nvPr/>
        </p:nvSpPr>
        <p:spPr>
          <a:xfrm>
            <a:off x="755650" y="2720975"/>
            <a:ext cx="2873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Times New Roman"/>
              <a:buNone/>
            </a:pPr>
            <a:r>
              <a:rPr lang="en-US" sz="1800" b="1" i="1" u="none">
                <a:solidFill>
                  <a:schemeClr val="hlink"/>
                </a:solidFill>
                <a:latin typeface="Times New Roman"/>
                <a:ea typeface="Times New Roman"/>
                <a:cs typeface="Times New Roman"/>
                <a:sym typeface="Times New Roman"/>
              </a:rPr>
              <a:t>3</a:t>
            </a:r>
            <a:endParaRPr/>
          </a:p>
        </p:txBody>
      </p:sp>
      <p:sp>
        <p:nvSpPr>
          <p:cNvPr id="323" name="Google Shape;323;p31"/>
          <p:cNvSpPr txBox="1"/>
          <p:nvPr/>
        </p:nvSpPr>
        <p:spPr>
          <a:xfrm>
            <a:off x="6440487" y="6508750"/>
            <a:ext cx="2703512" cy="349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1400"/>
              <a:buFont typeface="Times New Roman"/>
              <a:buNone/>
            </a:pPr>
            <a:r>
              <a:rPr lang="en-US" sz="1400" b="1" i="1" u="none">
                <a:solidFill>
                  <a:schemeClr val="lt2"/>
                </a:solidFill>
                <a:latin typeface="Times New Roman"/>
                <a:ea typeface="Times New Roman"/>
                <a:cs typeface="Times New Roman"/>
                <a:sym typeface="Times New Roman"/>
              </a:rPr>
              <a:t>Wolfgang Gassler, Eva Zangerle</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Effect transition="in" filter="fade">
                                      <p:cBhvr>
                                        <p:cTn id="12" dur="500"/>
                                        <p:tgtEl>
                                          <p:spTgt spid="2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gtEl>
                                        <p:attrNameLst>
                                          <p:attrName>style.visibility</p:attrName>
                                        </p:attrNameLst>
                                      </p:cBhvr>
                                      <p:to>
                                        <p:strVal val="visible"/>
                                      </p:to>
                                    </p:set>
                                    <p:animEffect transition="in" filter="fade">
                                      <p:cBhvr>
                                        <p:cTn id="17" dur="500"/>
                                        <p:tgtEl>
                                          <p:spTgt spid="2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500"/>
                                        <p:tgtEl>
                                          <p:spTgt spid="2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4"/>
                                        </p:tgtEl>
                                        <p:attrNameLst>
                                          <p:attrName>style.visibility</p:attrName>
                                        </p:attrNameLst>
                                      </p:cBhvr>
                                      <p:to>
                                        <p:strVal val="visible"/>
                                      </p:to>
                                    </p:set>
                                    <p:animEffect transition="in" filter="fade">
                                      <p:cBhvr>
                                        <p:cTn id="27" dur="500"/>
                                        <p:tgtEl>
                                          <p:spTgt spid="2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3"/>
                                        </p:tgtEl>
                                        <p:attrNameLst>
                                          <p:attrName>style.visibility</p:attrName>
                                        </p:attrNameLst>
                                      </p:cBhvr>
                                      <p:to>
                                        <p:strVal val="visible"/>
                                      </p:to>
                                    </p:set>
                                    <p:animEffect transition="in" filter="fade">
                                      <p:cBhvr>
                                        <p:cTn id="32" dur="500"/>
                                        <p:tgtEl>
                                          <p:spTgt spid="29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1"/>
                                        </p:tgtEl>
                                        <p:attrNameLst>
                                          <p:attrName>style.visibility</p:attrName>
                                        </p:attrNameLst>
                                      </p:cBhvr>
                                      <p:to>
                                        <p:strVal val="visible"/>
                                      </p:to>
                                    </p:set>
                                    <p:animEffect transition="in" filter="fade">
                                      <p:cBhvr>
                                        <p:cTn id="37" dur="500"/>
                                        <p:tgtEl>
                                          <p:spTgt spid="28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1"/>
                                        </p:tgtEl>
                                        <p:attrNameLst>
                                          <p:attrName>style.visibility</p:attrName>
                                        </p:attrNameLst>
                                      </p:cBhvr>
                                      <p:to>
                                        <p:strVal val="visible"/>
                                      </p:to>
                                    </p:set>
                                    <p:animEffect transition="in" filter="fade">
                                      <p:cBhvr>
                                        <p:cTn id="42" dur="500"/>
                                        <p:tgtEl>
                                          <p:spTgt spid="28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6"/>
                                        </p:tgtEl>
                                        <p:attrNameLst>
                                          <p:attrName>style.visibility</p:attrName>
                                        </p:attrNameLst>
                                      </p:cBhvr>
                                      <p:to>
                                        <p:strVal val="visible"/>
                                      </p:to>
                                    </p:set>
                                    <p:animEffect transition="in" filter="fade">
                                      <p:cBhvr>
                                        <p:cTn id="47" dur="500"/>
                                        <p:tgtEl>
                                          <p:spTgt spid="28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7"/>
                                        </p:tgtEl>
                                        <p:attrNameLst>
                                          <p:attrName>style.visibility</p:attrName>
                                        </p:attrNameLst>
                                      </p:cBhvr>
                                      <p:to>
                                        <p:strVal val="visible"/>
                                      </p:to>
                                    </p:set>
                                    <p:animEffect transition="in" filter="fade">
                                      <p:cBhvr>
                                        <p:cTn id="52" dur="500"/>
                                        <p:tgtEl>
                                          <p:spTgt spid="28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8"/>
                                        </p:tgtEl>
                                        <p:attrNameLst>
                                          <p:attrName>style.visibility</p:attrName>
                                        </p:attrNameLst>
                                      </p:cBhvr>
                                      <p:to>
                                        <p:strVal val="visible"/>
                                      </p:to>
                                    </p:set>
                                    <p:animEffect transition="in" filter="fade">
                                      <p:cBhvr>
                                        <p:cTn id="57" dur="500"/>
                                        <p:tgtEl>
                                          <p:spTgt spid="28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5"/>
                                        </p:tgtEl>
                                        <p:attrNameLst>
                                          <p:attrName>style.visibility</p:attrName>
                                        </p:attrNameLst>
                                      </p:cBhvr>
                                      <p:to>
                                        <p:strVal val="visible"/>
                                      </p:to>
                                    </p:set>
                                    <p:animEffect transition="in" filter="fade">
                                      <p:cBhvr>
                                        <p:cTn id="62" dur="500"/>
                                        <p:tgtEl>
                                          <p:spTgt spid="28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5"/>
                                        </p:tgtEl>
                                        <p:attrNameLst>
                                          <p:attrName>style.visibility</p:attrName>
                                        </p:attrNameLst>
                                      </p:cBhvr>
                                      <p:to>
                                        <p:strVal val="visible"/>
                                      </p:to>
                                    </p:set>
                                    <p:animEffect transition="in" filter="fade">
                                      <p:cBhvr>
                                        <p:cTn id="67" dur="500"/>
                                        <p:tgtEl>
                                          <p:spTgt spid="29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10"/>
                                        </p:tgtEl>
                                        <p:attrNameLst>
                                          <p:attrName>style.visibility</p:attrName>
                                        </p:attrNameLst>
                                      </p:cBhvr>
                                      <p:to>
                                        <p:strVal val="visible"/>
                                      </p:to>
                                    </p:set>
                                    <p:animEffect transition="in" filter="fade">
                                      <p:cBhvr>
                                        <p:cTn id="72" dur="500"/>
                                        <p:tgtEl>
                                          <p:spTgt spid="310"/>
                                        </p:tgtEl>
                                      </p:cBhvr>
                                    </p:animEffect>
                                  </p:childTnLst>
                                </p:cTn>
                              </p:par>
                              <p:par>
                                <p:cTn id="73" presetID="10" presetClass="entr" presetSubtype="0" fill="hold" nodeType="withEffect">
                                  <p:stCondLst>
                                    <p:cond delay="0"/>
                                  </p:stCondLst>
                                  <p:childTnLst>
                                    <p:set>
                                      <p:cBhvr>
                                        <p:cTn id="74" dur="1" fill="hold">
                                          <p:stCondLst>
                                            <p:cond delay="0"/>
                                          </p:stCondLst>
                                        </p:cTn>
                                        <p:tgtEl>
                                          <p:spTgt spid="301"/>
                                        </p:tgtEl>
                                        <p:attrNameLst>
                                          <p:attrName>style.visibility</p:attrName>
                                        </p:attrNameLst>
                                      </p:cBhvr>
                                      <p:to>
                                        <p:strVal val="visible"/>
                                      </p:to>
                                    </p:set>
                                    <p:animEffect transition="in" filter="fade">
                                      <p:cBhvr>
                                        <p:cTn id="75" dur="500"/>
                                        <p:tgtEl>
                                          <p:spTgt spid="30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3"/>
                                        </p:tgtEl>
                                        <p:attrNameLst>
                                          <p:attrName>style.visibility</p:attrName>
                                        </p:attrNameLst>
                                      </p:cBhvr>
                                      <p:to>
                                        <p:strVal val="visible"/>
                                      </p:to>
                                    </p:set>
                                    <p:animEffect transition="in" filter="fade">
                                      <p:cBhvr>
                                        <p:cTn id="80" dur="500"/>
                                        <p:tgtEl>
                                          <p:spTgt spid="303"/>
                                        </p:tgtEl>
                                      </p:cBhvr>
                                    </p:animEffect>
                                  </p:childTnLst>
                                </p:cTn>
                              </p:par>
                              <p:par>
                                <p:cTn id="81" presetID="10" presetClass="entr" presetSubtype="0" fill="hold" nodeType="withEffect">
                                  <p:stCondLst>
                                    <p:cond delay="0"/>
                                  </p:stCondLst>
                                  <p:childTnLst>
                                    <p:set>
                                      <p:cBhvr>
                                        <p:cTn id="82" dur="1" fill="hold">
                                          <p:stCondLst>
                                            <p:cond delay="0"/>
                                          </p:stCondLst>
                                        </p:cTn>
                                        <p:tgtEl>
                                          <p:spTgt spid="298"/>
                                        </p:tgtEl>
                                        <p:attrNameLst>
                                          <p:attrName>style.visibility</p:attrName>
                                        </p:attrNameLst>
                                      </p:cBhvr>
                                      <p:to>
                                        <p:strVal val="visible"/>
                                      </p:to>
                                    </p:set>
                                    <p:animEffect transition="in" filter="fade">
                                      <p:cBhvr>
                                        <p:cTn id="83" dur="500"/>
                                        <p:tgtEl>
                                          <p:spTgt spid="29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89"/>
                                        </p:tgtEl>
                                        <p:attrNameLst>
                                          <p:attrName>style.visibility</p:attrName>
                                        </p:attrNameLst>
                                      </p:cBhvr>
                                      <p:to>
                                        <p:strVal val="visible"/>
                                      </p:to>
                                    </p:set>
                                    <p:animEffect transition="in" filter="fade">
                                      <p:cBhvr>
                                        <p:cTn id="88" dur="500"/>
                                        <p:tgtEl>
                                          <p:spTgt spid="289"/>
                                        </p:tgtEl>
                                      </p:cBhvr>
                                    </p:animEffect>
                                  </p:childTnLst>
                                </p:cTn>
                              </p:par>
                              <p:par>
                                <p:cTn id="89" presetID="10" presetClass="entr" presetSubtype="0" fill="hold" nodeType="withEffect">
                                  <p:stCondLst>
                                    <p:cond delay="0"/>
                                  </p:stCondLst>
                                  <p:childTnLst>
                                    <p:set>
                                      <p:cBhvr>
                                        <p:cTn id="90" dur="1" fill="hold">
                                          <p:stCondLst>
                                            <p:cond delay="0"/>
                                          </p:stCondLst>
                                        </p:cTn>
                                        <p:tgtEl>
                                          <p:spTgt spid="322"/>
                                        </p:tgtEl>
                                        <p:attrNameLst>
                                          <p:attrName>style.visibility</p:attrName>
                                        </p:attrNameLst>
                                      </p:cBhvr>
                                      <p:to>
                                        <p:strVal val="visible"/>
                                      </p:to>
                                    </p:set>
                                    <p:animEffect transition="in" filter="fade">
                                      <p:cBhvr>
                                        <p:cTn id="91" dur="500"/>
                                        <p:tgtEl>
                                          <p:spTgt spid="32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04"/>
                                        </p:tgtEl>
                                        <p:attrNameLst>
                                          <p:attrName>style.visibility</p:attrName>
                                        </p:attrNameLst>
                                      </p:cBhvr>
                                      <p:to>
                                        <p:strVal val="visible"/>
                                      </p:to>
                                    </p:set>
                                    <p:animEffect transition="in" filter="fade">
                                      <p:cBhvr>
                                        <p:cTn id="96" dur="500"/>
                                        <p:tgtEl>
                                          <p:spTgt spid="304"/>
                                        </p:tgtEl>
                                      </p:cBhvr>
                                    </p:animEffect>
                                  </p:childTnLst>
                                </p:cTn>
                              </p:par>
                              <p:par>
                                <p:cTn id="97" presetID="10" presetClass="entr" presetSubtype="0" fill="hold" nodeType="withEffect">
                                  <p:stCondLst>
                                    <p:cond delay="0"/>
                                  </p:stCondLst>
                                  <p:childTnLst>
                                    <p:set>
                                      <p:cBhvr>
                                        <p:cTn id="98" dur="1" fill="hold">
                                          <p:stCondLst>
                                            <p:cond delay="0"/>
                                          </p:stCondLst>
                                        </p:cTn>
                                        <p:tgtEl>
                                          <p:spTgt spid="299"/>
                                        </p:tgtEl>
                                        <p:attrNameLst>
                                          <p:attrName>style.visibility</p:attrName>
                                        </p:attrNameLst>
                                      </p:cBhvr>
                                      <p:to>
                                        <p:strVal val="visible"/>
                                      </p:to>
                                    </p:set>
                                    <p:animEffect transition="in" filter="fade">
                                      <p:cBhvr>
                                        <p:cTn id="99" dur="500"/>
                                        <p:tgtEl>
                                          <p:spTgt spid="29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05"/>
                                        </p:tgtEl>
                                        <p:attrNameLst>
                                          <p:attrName>style.visibility</p:attrName>
                                        </p:attrNameLst>
                                      </p:cBhvr>
                                      <p:to>
                                        <p:strVal val="visible"/>
                                      </p:to>
                                    </p:set>
                                    <p:animEffect transition="in" filter="fade">
                                      <p:cBhvr>
                                        <p:cTn id="104" dur="500"/>
                                        <p:tgtEl>
                                          <p:spTgt spid="305"/>
                                        </p:tgtEl>
                                      </p:cBhvr>
                                    </p:animEffect>
                                  </p:childTnLst>
                                </p:cTn>
                              </p:par>
                              <p:par>
                                <p:cTn id="105" presetID="10" presetClass="entr" presetSubtype="0" fill="hold" nodeType="withEffect">
                                  <p:stCondLst>
                                    <p:cond delay="0"/>
                                  </p:stCondLst>
                                  <p:childTnLst>
                                    <p:set>
                                      <p:cBhvr>
                                        <p:cTn id="106" dur="1" fill="hold">
                                          <p:stCondLst>
                                            <p:cond delay="0"/>
                                          </p:stCondLst>
                                        </p:cTn>
                                        <p:tgtEl>
                                          <p:spTgt spid="296"/>
                                        </p:tgtEl>
                                        <p:attrNameLst>
                                          <p:attrName>style.visibility</p:attrName>
                                        </p:attrNameLst>
                                      </p:cBhvr>
                                      <p:to>
                                        <p:strVal val="visible"/>
                                      </p:to>
                                    </p:set>
                                    <p:animEffect transition="in" filter="fade">
                                      <p:cBhvr>
                                        <p:cTn id="107" dur="500"/>
                                        <p:tgtEl>
                                          <p:spTgt spid="29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06"/>
                                        </p:tgtEl>
                                        <p:attrNameLst>
                                          <p:attrName>style.visibility</p:attrName>
                                        </p:attrNameLst>
                                      </p:cBhvr>
                                      <p:to>
                                        <p:strVal val="visible"/>
                                      </p:to>
                                    </p:set>
                                    <p:animEffect transition="in" filter="fade">
                                      <p:cBhvr>
                                        <p:cTn id="112" dur="500"/>
                                        <p:tgtEl>
                                          <p:spTgt spid="306"/>
                                        </p:tgtEl>
                                      </p:cBhvr>
                                    </p:animEffect>
                                  </p:childTnLst>
                                </p:cTn>
                              </p:par>
                              <p:par>
                                <p:cTn id="113" presetID="10" presetClass="entr" presetSubtype="0" fill="hold" nodeType="withEffect">
                                  <p:stCondLst>
                                    <p:cond delay="0"/>
                                  </p:stCondLst>
                                  <p:childTnLst>
                                    <p:set>
                                      <p:cBhvr>
                                        <p:cTn id="114" dur="1" fill="hold">
                                          <p:stCondLst>
                                            <p:cond delay="0"/>
                                          </p:stCondLst>
                                        </p:cTn>
                                        <p:tgtEl>
                                          <p:spTgt spid="297"/>
                                        </p:tgtEl>
                                        <p:attrNameLst>
                                          <p:attrName>style.visibility</p:attrName>
                                        </p:attrNameLst>
                                      </p:cBhvr>
                                      <p:to>
                                        <p:strVal val="visible"/>
                                      </p:to>
                                    </p:set>
                                    <p:animEffect transition="in" filter="fade">
                                      <p:cBhvr>
                                        <p:cTn id="115" dur="500"/>
                                        <p:tgtEl>
                                          <p:spTgt spid="297"/>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00"/>
                                        </p:tgtEl>
                                        <p:attrNameLst>
                                          <p:attrName>style.visibility</p:attrName>
                                        </p:attrNameLst>
                                      </p:cBhvr>
                                      <p:to>
                                        <p:strVal val="visible"/>
                                      </p:to>
                                    </p:set>
                                    <p:animEffect transition="in" filter="fade">
                                      <p:cBhvr>
                                        <p:cTn id="120" dur="500"/>
                                        <p:tgtEl>
                                          <p:spTgt spid="300"/>
                                        </p:tgtEl>
                                      </p:cBhvr>
                                    </p:animEffect>
                                  </p:childTnLst>
                                </p:cTn>
                              </p:par>
                              <p:par>
                                <p:cTn id="121" presetID="10" presetClass="entr" presetSubtype="0" fill="hold" nodeType="withEffect">
                                  <p:stCondLst>
                                    <p:cond delay="0"/>
                                  </p:stCondLst>
                                  <p:childTnLst>
                                    <p:set>
                                      <p:cBhvr>
                                        <p:cTn id="122" dur="1" fill="hold">
                                          <p:stCondLst>
                                            <p:cond delay="0"/>
                                          </p:stCondLst>
                                        </p:cTn>
                                        <p:tgtEl>
                                          <p:spTgt spid="307"/>
                                        </p:tgtEl>
                                        <p:attrNameLst>
                                          <p:attrName>style.visibility</p:attrName>
                                        </p:attrNameLst>
                                      </p:cBhvr>
                                      <p:to>
                                        <p:strVal val="visible"/>
                                      </p:to>
                                    </p:set>
                                    <p:animEffect transition="in" filter="fade">
                                      <p:cBhvr>
                                        <p:cTn id="123" dur="500"/>
                                        <p:tgtEl>
                                          <p:spTgt spid="307"/>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08"/>
                                        </p:tgtEl>
                                        <p:attrNameLst>
                                          <p:attrName>style.visibility</p:attrName>
                                        </p:attrNameLst>
                                      </p:cBhvr>
                                      <p:to>
                                        <p:strVal val="visible"/>
                                      </p:to>
                                    </p:set>
                                    <p:animEffect transition="in" filter="fade">
                                      <p:cBhvr>
                                        <p:cTn id="128" dur="500"/>
                                        <p:tgtEl>
                                          <p:spTgt spid="308"/>
                                        </p:tgtEl>
                                      </p:cBhvr>
                                    </p:animEffect>
                                  </p:childTnLst>
                                </p:cTn>
                              </p:par>
                              <p:par>
                                <p:cTn id="129" presetID="10" presetClass="entr" presetSubtype="0" fill="hold" nodeType="withEffect">
                                  <p:stCondLst>
                                    <p:cond delay="0"/>
                                  </p:stCondLst>
                                  <p:childTnLst>
                                    <p:set>
                                      <p:cBhvr>
                                        <p:cTn id="130" dur="1" fill="hold">
                                          <p:stCondLst>
                                            <p:cond delay="0"/>
                                          </p:stCondLst>
                                        </p:cTn>
                                        <p:tgtEl>
                                          <p:spTgt spid="290"/>
                                        </p:tgtEl>
                                        <p:attrNameLst>
                                          <p:attrName>style.visibility</p:attrName>
                                        </p:attrNameLst>
                                      </p:cBhvr>
                                      <p:to>
                                        <p:strVal val="visible"/>
                                      </p:to>
                                    </p:set>
                                    <p:animEffect transition="in" filter="fade">
                                      <p:cBhvr>
                                        <p:cTn id="131" dur="500"/>
                                        <p:tgtEl>
                                          <p:spTgt spid="290"/>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294"/>
                                        </p:tgtEl>
                                        <p:attrNameLst>
                                          <p:attrName>style.visibility</p:attrName>
                                        </p:attrNameLst>
                                      </p:cBhvr>
                                      <p:to>
                                        <p:strVal val="visible"/>
                                      </p:to>
                                    </p:set>
                                    <p:animEffect transition="in" filter="fade">
                                      <p:cBhvr>
                                        <p:cTn id="136" dur="500"/>
                                        <p:tgtEl>
                                          <p:spTgt spid="294"/>
                                        </p:tgtEl>
                                      </p:cBhvr>
                                    </p:animEffect>
                                  </p:childTnLst>
                                </p:cTn>
                              </p:par>
                              <p:par>
                                <p:cTn id="137" presetID="10" presetClass="entr" presetSubtype="0" fill="hold" nodeType="withEffect">
                                  <p:stCondLst>
                                    <p:cond delay="0"/>
                                  </p:stCondLst>
                                  <p:childTnLst>
                                    <p:set>
                                      <p:cBhvr>
                                        <p:cTn id="138" dur="1" fill="hold">
                                          <p:stCondLst>
                                            <p:cond delay="0"/>
                                          </p:stCondLst>
                                        </p:cTn>
                                        <p:tgtEl>
                                          <p:spTgt spid="302"/>
                                        </p:tgtEl>
                                        <p:attrNameLst>
                                          <p:attrName>style.visibility</p:attrName>
                                        </p:attrNameLst>
                                      </p:cBhvr>
                                      <p:to>
                                        <p:strVal val="visible"/>
                                      </p:to>
                                    </p:set>
                                    <p:animEffect transition="in" filter="fade">
                                      <p:cBhvr>
                                        <p:cTn id="139" dur="500"/>
                                        <p:tgtEl>
                                          <p:spTgt spid="302"/>
                                        </p:tgtEl>
                                      </p:cBhvr>
                                    </p:animEffect>
                                  </p:childTnLst>
                                </p:cTn>
                              </p:par>
                              <p:par>
                                <p:cTn id="140" presetID="10" presetClass="entr" presetSubtype="0" fill="hold" nodeType="withEffect">
                                  <p:stCondLst>
                                    <p:cond delay="0"/>
                                  </p:stCondLst>
                                  <p:childTnLst>
                                    <p:set>
                                      <p:cBhvr>
                                        <p:cTn id="141" dur="1" fill="hold">
                                          <p:stCondLst>
                                            <p:cond delay="0"/>
                                          </p:stCondLst>
                                        </p:cTn>
                                        <p:tgtEl>
                                          <p:spTgt spid="309"/>
                                        </p:tgtEl>
                                        <p:attrNameLst>
                                          <p:attrName>style.visibility</p:attrName>
                                        </p:attrNameLst>
                                      </p:cBhvr>
                                      <p:to>
                                        <p:strVal val="visible"/>
                                      </p:to>
                                    </p:set>
                                    <p:animEffect transition="in" filter="fade">
                                      <p:cBhvr>
                                        <p:cTn id="142" dur="500"/>
                                        <p:tgtEl>
                                          <p:spTgt spid="309"/>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291"/>
                                        </p:tgtEl>
                                        <p:attrNameLst>
                                          <p:attrName>style.visibility</p:attrName>
                                        </p:attrNameLst>
                                      </p:cBhvr>
                                      <p:to>
                                        <p:strVal val="visible"/>
                                      </p:to>
                                    </p:set>
                                    <p:animEffect transition="in" filter="fade">
                                      <p:cBhvr>
                                        <p:cTn id="147" dur="500"/>
                                        <p:tgtEl>
                                          <p:spTgt spid="291"/>
                                        </p:tgtEl>
                                      </p:cBhvr>
                                    </p:animEffect>
                                  </p:childTnLst>
                                </p:cTn>
                              </p:par>
                              <p:par>
                                <p:cTn id="148" presetID="10" presetClass="entr" presetSubtype="0" fill="hold" nodeType="withEffect">
                                  <p:stCondLst>
                                    <p:cond delay="0"/>
                                  </p:stCondLst>
                                  <p:childTnLst>
                                    <p:set>
                                      <p:cBhvr>
                                        <p:cTn id="149" dur="1" fill="hold">
                                          <p:stCondLst>
                                            <p:cond delay="0"/>
                                          </p:stCondLst>
                                        </p:cTn>
                                        <p:tgtEl>
                                          <p:spTgt spid="313"/>
                                        </p:tgtEl>
                                        <p:attrNameLst>
                                          <p:attrName>style.visibility</p:attrName>
                                        </p:attrNameLst>
                                      </p:cBhvr>
                                      <p:to>
                                        <p:strVal val="visible"/>
                                      </p:to>
                                    </p:set>
                                    <p:animEffect transition="in" filter="fade">
                                      <p:cBhvr>
                                        <p:cTn id="150" dur="500"/>
                                        <p:tgtEl>
                                          <p:spTgt spid="313"/>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314"/>
                                        </p:tgtEl>
                                        <p:attrNameLst>
                                          <p:attrName>style.visibility</p:attrName>
                                        </p:attrNameLst>
                                      </p:cBhvr>
                                      <p:to>
                                        <p:strVal val="visible"/>
                                      </p:to>
                                    </p:set>
                                    <p:animEffect transition="in" filter="fade">
                                      <p:cBhvr>
                                        <p:cTn id="155" dur="500"/>
                                        <p:tgtEl>
                                          <p:spTgt spid="314"/>
                                        </p:tgtEl>
                                      </p:cBhvr>
                                    </p:animEffect>
                                  </p:childTnLst>
                                </p:cTn>
                              </p:par>
                              <p:par>
                                <p:cTn id="156" presetID="10" presetClass="entr" presetSubtype="0" fill="hold" nodeType="withEffect">
                                  <p:stCondLst>
                                    <p:cond delay="0"/>
                                  </p:stCondLst>
                                  <p:childTnLst>
                                    <p:set>
                                      <p:cBhvr>
                                        <p:cTn id="157" dur="1" fill="hold">
                                          <p:stCondLst>
                                            <p:cond delay="0"/>
                                          </p:stCondLst>
                                        </p:cTn>
                                        <p:tgtEl>
                                          <p:spTgt spid="312"/>
                                        </p:tgtEl>
                                        <p:attrNameLst>
                                          <p:attrName>style.visibility</p:attrName>
                                        </p:attrNameLst>
                                      </p:cBhvr>
                                      <p:to>
                                        <p:strVal val="visible"/>
                                      </p:to>
                                    </p:set>
                                    <p:animEffect transition="in" filter="fade">
                                      <p:cBhvr>
                                        <p:cTn id="158" dur="500"/>
                                        <p:tgtEl>
                                          <p:spTgt spid="312"/>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311"/>
                                        </p:tgtEl>
                                        <p:attrNameLst>
                                          <p:attrName>style.visibility</p:attrName>
                                        </p:attrNameLst>
                                      </p:cBhvr>
                                      <p:to>
                                        <p:strVal val="visible"/>
                                      </p:to>
                                    </p:set>
                                    <p:animEffect transition="in" filter="fade">
                                      <p:cBhvr>
                                        <p:cTn id="163" dur="500"/>
                                        <p:tgtEl>
                                          <p:spTgt spid="311"/>
                                        </p:tgtEl>
                                      </p:cBhvr>
                                    </p:animEffect>
                                  </p:childTnLst>
                                </p:cTn>
                              </p:par>
                              <p:par>
                                <p:cTn id="164" presetID="10" presetClass="entr" presetSubtype="0" fill="hold" nodeType="withEffect">
                                  <p:stCondLst>
                                    <p:cond delay="0"/>
                                  </p:stCondLst>
                                  <p:childTnLst>
                                    <p:set>
                                      <p:cBhvr>
                                        <p:cTn id="165" dur="1" fill="hold">
                                          <p:stCondLst>
                                            <p:cond delay="0"/>
                                          </p:stCondLst>
                                        </p:cTn>
                                        <p:tgtEl>
                                          <p:spTgt spid="315"/>
                                        </p:tgtEl>
                                        <p:attrNameLst>
                                          <p:attrName>style.visibility</p:attrName>
                                        </p:attrNameLst>
                                      </p:cBhvr>
                                      <p:to>
                                        <p:strVal val="visible"/>
                                      </p:to>
                                    </p:set>
                                    <p:animEffect transition="in" filter="fade">
                                      <p:cBhvr>
                                        <p:cTn id="166" dur="500"/>
                                        <p:tgtEl>
                                          <p:spTgt spid="315"/>
                                        </p:tgtEl>
                                      </p:cBhvr>
                                    </p:animEffect>
                                  </p:childTnLst>
                                </p:cTn>
                              </p:par>
                              <p:par>
                                <p:cTn id="167" presetID="10" presetClass="entr" presetSubtype="0" fill="hold" nodeType="withEffect">
                                  <p:stCondLst>
                                    <p:cond delay="0"/>
                                  </p:stCondLst>
                                  <p:childTnLst>
                                    <p:set>
                                      <p:cBhvr>
                                        <p:cTn id="168" dur="1" fill="hold">
                                          <p:stCondLst>
                                            <p:cond delay="0"/>
                                          </p:stCondLst>
                                        </p:cTn>
                                        <p:tgtEl>
                                          <p:spTgt spid="302"/>
                                        </p:tgtEl>
                                        <p:attrNameLst>
                                          <p:attrName>style.visibility</p:attrName>
                                        </p:attrNameLst>
                                      </p:cBhvr>
                                      <p:to>
                                        <p:strVal val="visible"/>
                                      </p:to>
                                    </p:set>
                                    <p:animEffect transition="in" filter="fade">
                                      <p:cBhvr>
                                        <p:cTn id="169" dur="500"/>
                                        <p:tgtEl>
                                          <p:spTgt spid="302"/>
                                        </p:tgtEl>
                                      </p:cBhvr>
                                    </p:animEffect>
                                  </p:childTnLst>
                                </p:cTn>
                              </p:par>
                              <p:par>
                                <p:cTn id="170" presetID="10" presetClass="entr" presetSubtype="0" fill="hold" nodeType="withEffect">
                                  <p:stCondLst>
                                    <p:cond delay="0"/>
                                  </p:stCondLst>
                                  <p:childTnLst>
                                    <p:set>
                                      <p:cBhvr>
                                        <p:cTn id="171" dur="1" fill="hold">
                                          <p:stCondLst>
                                            <p:cond delay="0"/>
                                          </p:stCondLst>
                                        </p:cTn>
                                        <p:tgtEl>
                                          <p:spTgt spid="316"/>
                                        </p:tgtEl>
                                        <p:attrNameLst>
                                          <p:attrName>style.visibility</p:attrName>
                                        </p:attrNameLst>
                                      </p:cBhvr>
                                      <p:to>
                                        <p:strVal val="visible"/>
                                      </p:to>
                                    </p:set>
                                    <p:animEffect transition="in" filter="fade">
                                      <p:cBhvr>
                                        <p:cTn id="172" dur="500"/>
                                        <p:tgtEl>
                                          <p:spTgt spid="316"/>
                                        </p:tgtEl>
                                      </p:cBhvr>
                                    </p:animEffect>
                                  </p:childTnLst>
                                </p:cTn>
                              </p:par>
                              <p:par>
                                <p:cTn id="173" presetID="10" presetClass="entr" presetSubtype="0" fill="hold" nodeType="withEffect">
                                  <p:stCondLst>
                                    <p:cond delay="0"/>
                                  </p:stCondLst>
                                  <p:childTnLst>
                                    <p:set>
                                      <p:cBhvr>
                                        <p:cTn id="174" dur="1" fill="hold">
                                          <p:stCondLst>
                                            <p:cond delay="0"/>
                                          </p:stCondLst>
                                        </p:cTn>
                                        <p:tgtEl>
                                          <p:spTgt spid="317"/>
                                        </p:tgtEl>
                                        <p:attrNameLst>
                                          <p:attrName>style.visibility</p:attrName>
                                        </p:attrNameLst>
                                      </p:cBhvr>
                                      <p:to>
                                        <p:strVal val="visible"/>
                                      </p:to>
                                    </p:set>
                                    <p:animEffect transition="in" filter="fade">
                                      <p:cBhvr>
                                        <p:cTn id="175" dur="500"/>
                                        <p:tgtEl>
                                          <p:spTgt spid="317"/>
                                        </p:tgtEl>
                                      </p:cBhvr>
                                    </p:animEffect>
                                  </p:childTnLst>
                                </p:cTn>
                              </p:par>
                              <p:par>
                                <p:cTn id="176" presetID="10" presetClass="entr" presetSubtype="0" fill="hold" nodeType="withEffect">
                                  <p:stCondLst>
                                    <p:cond delay="0"/>
                                  </p:stCondLst>
                                  <p:childTnLst>
                                    <p:set>
                                      <p:cBhvr>
                                        <p:cTn id="177" dur="1" fill="hold">
                                          <p:stCondLst>
                                            <p:cond delay="0"/>
                                          </p:stCondLst>
                                        </p:cTn>
                                        <p:tgtEl>
                                          <p:spTgt spid="320"/>
                                        </p:tgtEl>
                                        <p:attrNameLst>
                                          <p:attrName>style.visibility</p:attrName>
                                        </p:attrNameLst>
                                      </p:cBhvr>
                                      <p:to>
                                        <p:strVal val="visible"/>
                                      </p:to>
                                    </p:set>
                                    <p:animEffect transition="in" filter="fade">
                                      <p:cBhvr>
                                        <p:cTn id="178" dur="500"/>
                                        <p:tgtEl>
                                          <p:spTgt spid="320"/>
                                        </p:tgtEl>
                                      </p:cBhvr>
                                    </p:animEffect>
                                  </p:childTnLst>
                                </p:cTn>
                              </p:par>
                              <p:par>
                                <p:cTn id="179" presetID="10" presetClass="entr" presetSubtype="0" fill="hold" nodeType="withEffect">
                                  <p:stCondLst>
                                    <p:cond delay="0"/>
                                  </p:stCondLst>
                                  <p:childTnLst>
                                    <p:set>
                                      <p:cBhvr>
                                        <p:cTn id="180" dur="1" fill="hold">
                                          <p:stCondLst>
                                            <p:cond delay="0"/>
                                          </p:stCondLst>
                                        </p:cTn>
                                        <p:tgtEl>
                                          <p:spTgt spid="321"/>
                                        </p:tgtEl>
                                        <p:attrNameLst>
                                          <p:attrName>style.visibility</p:attrName>
                                        </p:attrNameLst>
                                      </p:cBhvr>
                                      <p:to>
                                        <p:strVal val="visible"/>
                                      </p:to>
                                    </p:set>
                                    <p:animEffect transition="in" filter="fade">
                                      <p:cBhvr>
                                        <p:cTn id="181" dur="500"/>
                                        <p:tgtEl>
                                          <p:spTgt spid="321"/>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319"/>
                                        </p:tgtEl>
                                        <p:attrNameLst>
                                          <p:attrName>style.visibility</p:attrName>
                                        </p:attrNameLst>
                                      </p:cBhvr>
                                      <p:to>
                                        <p:strVal val="visible"/>
                                      </p:to>
                                    </p:set>
                                    <p:animEffect transition="in" filter="fade">
                                      <p:cBhvr>
                                        <p:cTn id="186" dur="500"/>
                                        <p:tgtEl>
                                          <p:spTgt spid="319"/>
                                        </p:tgtEl>
                                      </p:cBhvr>
                                    </p:animEffect>
                                  </p:childTnLst>
                                </p:cTn>
                              </p:par>
                              <p:par>
                                <p:cTn id="187" presetID="10" presetClass="entr" presetSubtype="0" fill="hold" nodeType="withEffect">
                                  <p:stCondLst>
                                    <p:cond delay="0"/>
                                  </p:stCondLst>
                                  <p:childTnLst>
                                    <p:set>
                                      <p:cBhvr>
                                        <p:cTn id="188" dur="1" fill="hold">
                                          <p:stCondLst>
                                            <p:cond delay="0"/>
                                          </p:stCondLst>
                                        </p:cTn>
                                        <p:tgtEl>
                                          <p:spTgt spid="318"/>
                                        </p:tgtEl>
                                        <p:attrNameLst>
                                          <p:attrName>style.visibility</p:attrName>
                                        </p:attrNameLst>
                                      </p:cBhvr>
                                      <p:to>
                                        <p:strVal val="visible"/>
                                      </p:to>
                                    </p:set>
                                    <p:animEffect transition="in" filter="fade">
                                      <p:cBhvr>
                                        <p:cTn id="189"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Shape 828"/>
        <p:cNvGrpSpPr/>
        <p:nvPr/>
      </p:nvGrpSpPr>
      <p:grpSpPr>
        <a:xfrm>
          <a:off x="0" y="0"/>
          <a:ext cx="0" cy="0"/>
          <a:chOff x="0" y="0"/>
          <a:chExt cx="0" cy="0"/>
        </a:xfrm>
      </p:grpSpPr>
      <p:pic>
        <p:nvPicPr>
          <p:cNvPr id="829" name="Google Shape;829;p101" descr="coulouris.FileSystems 11.png"/>
          <p:cNvPicPr preferRelativeResize="0"/>
          <p:nvPr/>
        </p:nvPicPr>
        <p:blipFill rotWithShape="1">
          <a:blip r:embed="rId3">
            <a:alphaModFix/>
          </a:blip>
          <a:srcRect/>
          <a:stretch/>
        </p:blipFill>
        <p:spPr>
          <a:xfrm>
            <a:off x="134937" y="0"/>
            <a:ext cx="8874125" cy="6858000"/>
          </a:xfrm>
          <a:prstGeom prst="rect">
            <a:avLst/>
          </a:prstGeom>
          <a:noFill/>
          <a:ln>
            <a:noFill/>
          </a:ln>
        </p:spPr>
      </p:pic>
      <p:sp>
        <p:nvSpPr>
          <p:cNvPr id="830" name="Google Shape;830;p101"/>
          <p:cNvSpPr txBox="1"/>
          <p:nvPr/>
        </p:nvSpPr>
        <p:spPr>
          <a:xfrm>
            <a:off x="152400" y="152400"/>
            <a:ext cx="2638425"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Black"/>
              <a:buNone/>
            </a:pPr>
            <a:r>
              <a:rPr lang="en-US" sz="2800" b="0" i="0" u="none">
                <a:solidFill>
                  <a:schemeClr val="dk1"/>
                </a:solidFill>
                <a:latin typeface="Arial Black"/>
                <a:ea typeface="Arial Black"/>
                <a:cs typeface="Arial Black"/>
                <a:sym typeface="Arial Black"/>
              </a:rPr>
              <a:t>EXTRA Slide </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Shape 834"/>
        <p:cNvGrpSpPr/>
        <p:nvPr/>
      </p:nvGrpSpPr>
      <p:grpSpPr>
        <a:xfrm>
          <a:off x="0" y="0"/>
          <a:ext cx="0" cy="0"/>
          <a:chOff x="0" y="0"/>
          <a:chExt cx="0" cy="0"/>
        </a:xfrm>
      </p:grpSpPr>
      <p:pic>
        <p:nvPicPr>
          <p:cNvPr id="835" name="Google Shape;835;p102" descr="coulouris.FileSystems 12.png"/>
          <p:cNvPicPr preferRelativeResize="0">
            <a:picLocks noGrp="1"/>
          </p:cNvPicPr>
          <p:nvPr>
            <p:ph type="body" idx="4294967295"/>
          </p:nvPr>
        </p:nvPicPr>
        <p:blipFill rotWithShape="1">
          <a:blip r:embed="rId3">
            <a:alphaModFix/>
          </a:blip>
          <a:srcRect/>
          <a:stretch/>
        </p:blipFill>
        <p:spPr>
          <a:xfrm>
            <a:off x="0" y="0"/>
            <a:ext cx="8181975" cy="6324600"/>
          </a:xfrm>
          <a:prstGeom prst="rect">
            <a:avLst/>
          </a:prstGeom>
          <a:noFill/>
          <a:ln>
            <a:noFill/>
          </a:ln>
        </p:spPr>
      </p:pic>
      <p:sp>
        <p:nvSpPr>
          <p:cNvPr id="836" name="Google Shape;836;p102"/>
          <p:cNvSpPr txBox="1"/>
          <p:nvPr/>
        </p:nvSpPr>
        <p:spPr>
          <a:xfrm>
            <a:off x="152400" y="152400"/>
            <a:ext cx="2638425"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Black"/>
              <a:buNone/>
            </a:pPr>
            <a:r>
              <a:rPr lang="en-US" sz="2800" b="0" i="0" u="none">
                <a:solidFill>
                  <a:schemeClr val="dk1"/>
                </a:solidFill>
                <a:latin typeface="Arial Black"/>
                <a:ea typeface="Arial Black"/>
                <a:cs typeface="Arial Black"/>
                <a:sym typeface="Arial Black"/>
              </a:rPr>
              <a:t>EXTRA Slide </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Shape 840"/>
        <p:cNvGrpSpPr/>
        <p:nvPr/>
      </p:nvGrpSpPr>
      <p:grpSpPr>
        <a:xfrm>
          <a:off x="0" y="0"/>
          <a:ext cx="0" cy="0"/>
          <a:chOff x="0" y="0"/>
          <a:chExt cx="0" cy="0"/>
        </a:xfrm>
      </p:grpSpPr>
      <p:pic>
        <p:nvPicPr>
          <p:cNvPr id="841" name="Google Shape;841;p103" descr="coulouris.FileSystems 16.png"/>
          <p:cNvPicPr preferRelativeResize="0"/>
          <p:nvPr/>
        </p:nvPicPr>
        <p:blipFill rotWithShape="1">
          <a:blip r:embed="rId3">
            <a:alphaModFix/>
          </a:blip>
          <a:srcRect/>
          <a:stretch/>
        </p:blipFill>
        <p:spPr>
          <a:xfrm>
            <a:off x="134937" y="0"/>
            <a:ext cx="8874125"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Shape 845"/>
        <p:cNvGrpSpPr/>
        <p:nvPr/>
      </p:nvGrpSpPr>
      <p:grpSpPr>
        <a:xfrm>
          <a:off x="0" y="0"/>
          <a:ext cx="0" cy="0"/>
          <a:chOff x="0" y="0"/>
          <a:chExt cx="0" cy="0"/>
        </a:xfrm>
      </p:grpSpPr>
      <p:pic>
        <p:nvPicPr>
          <p:cNvPr id="846" name="Google Shape;846;p104" descr="coulouris.FileSystems 17.png"/>
          <p:cNvPicPr preferRelativeResize="0"/>
          <p:nvPr/>
        </p:nvPicPr>
        <p:blipFill rotWithShape="1">
          <a:blip r:embed="rId3">
            <a:alphaModFix/>
          </a:blip>
          <a:srcRect/>
          <a:stretch/>
        </p:blipFill>
        <p:spPr>
          <a:xfrm>
            <a:off x="134937" y="0"/>
            <a:ext cx="8874125"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Shape 850"/>
        <p:cNvGrpSpPr/>
        <p:nvPr/>
      </p:nvGrpSpPr>
      <p:grpSpPr>
        <a:xfrm>
          <a:off x="0" y="0"/>
          <a:ext cx="0" cy="0"/>
          <a:chOff x="0" y="0"/>
          <a:chExt cx="0" cy="0"/>
        </a:xfrm>
      </p:grpSpPr>
      <p:pic>
        <p:nvPicPr>
          <p:cNvPr id="851" name="Google Shape;851;p105" descr="coulouris.FileSystems 19.png"/>
          <p:cNvPicPr preferRelativeResize="0"/>
          <p:nvPr/>
        </p:nvPicPr>
        <p:blipFill rotWithShape="1">
          <a:blip r:embed="rId3">
            <a:alphaModFix/>
          </a:blip>
          <a:srcRect/>
          <a:stretch/>
        </p:blipFill>
        <p:spPr>
          <a:xfrm>
            <a:off x="133350" y="0"/>
            <a:ext cx="8877300" cy="6858000"/>
          </a:xfrm>
          <a:prstGeom prst="rect">
            <a:avLst/>
          </a:prstGeom>
          <a:noFill/>
          <a:ln>
            <a:noFill/>
          </a:ln>
        </p:spPr>
      </p:pic>
      <p:sp>
        <p:nvSpPr>
          <p:cNvPr id="852" name="Google Shape;852;p105"/>
          <p:cNvSpPr txBox="1"/>
          <p:nvPr/>
        </p:nvSpPr>
        <p:spPr>
          <a:xfrm>
            <a:off x="152400" y="152400"/>
            <a:ext cx="2638425"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Black"/>
              <a:buNone/>
            </a:pPr>
            <a:r>
              <a:rPr lang="en-US" sz="2800" b="0" i="0" u="none">
                <a:solidFill>
                  <a:schemeClr val="dk1"/>
                </a:solidFill>
                <a:latin typeface="Arial Black"/>
                <a:ea typeface="Arial Black"/>
                <a:cs typeface="Arial Black"/>
                <a:sym typeface="Arial Black"/>
              </a:rPr>
              <a:t>EXTRA Slide </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Shape 856"/>
        <p:cNvGrpSpPr/>
        <p:nvPr/>
      </p:nvGrpSpPr>
      <p:grpSpPr>
        <a:xfrm>
          <a:off x="0" y="0"/>
          <a:ext cx="0" cy="0"/>
          <a:chOff x="0" y="0"/>
          <a:chExt cx="0" cy="0"/>
        </a:xfrm>
      </p:grpSpPr>
      <p:pic>
        <p:nvPicPr>
          <p:cNvPr id="857" name="Google Shape;857;p106" descr="coulouris.FileSystems 20.png"/>
          <p:cNvPicPr preferRelativeResize="0"/>
          <p:nvPr/>
        </p:nvPicPr>
        <p:blipFill rotWithShape="1">
          <a:blip r:embed="rId3">
            <a:alphaModFix/>
          </a:blip>
          <a:srcRect/>
          <a:stretch/>
        </p:blipFill>
        <p:spPr>
          <a:xfrm>
            <a:off x="136525" y="0"/>
            <a:ext cx="8870950" cy="6858000"/>
          </a:xfrm>
          <a:prstGeom prst="rect">
            <a:avLst/>
          </a:prstGeom>
          <a:noFill/>
          <a:ln>
            <a:noFill/>
          </a:ln>
        </p:spPr>
      </p:pic>
      <p:sp>
        <p:nvSpPr>
          <p:cNvPr id="858" name="Google Shape;858;p106"/>
          <p:cNvSpPr txBox="1"/>
          <p:nvPr/>
        </p:nvSpPr>
        <p:spPr>
          <a:xfrm>
            <a:off x="152400" y="152400"/>
            <a:ext cx="2638425"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Black"/>
              <a:buNone/>
            </a:pPr>
            <a:r>
              <a:rPr lang="en-US" sz="2800" b="0" i="0" u="none">
                <a:solidFill>
                  <a:schemeClr val="dk1"/>
                </a:solidFill>
                <a:latin typeface="Arial Black"/>
                <a:ea typeface="Arial Black"/>
                <a:cs typeface="Arial Black"/>
                <a:sym typeface="Arial Black"/>
              </a:rPr>
              <a:t>EXTRA Slide </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Shape 862"/>
        <p:cNvGrpSpPr/>
        <p:nvPr/>
      </p:nvGrpSpPr>
      <p:grpSpPr>
        <a:xfrm>
          <a:off x="0" y="0"/>
          <a:ext cx="0" cy="0"/>
          <a:chOff x="0" y="0"/>
          <a:chExt cx="0" cy="0"/>
        </a:xfrm>
      </p:grpSpPr>
      <p:sp>
        <p:nvSpPr>
          <p:cNvPr id="863" name="Google Shape;863;p107"/>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Example 2: Andrew File System</a:t>
            </a:r>
            <a:endParaRPr/>
          </a:p>
        </p:txBody>
      </p:sp>
      <p:sp>
        <p:nvSpPr>
          <p:cNvPr id="864" name="Google Shape;864;p107"/>
          <p:cNvSpPr txBox="1">
            <a:spLocks noGrp="1"/>
          </p:cNvSpPr>
          <p:nvPr>
            <p:ph type="body" idx="1"/>
          </p:nvPr>
        </p:nvSpPr>
        <p:spPr>
          <a:xfrm>
            <a:off x="381000" y="152400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Supports information sharing on a large scale</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Uses a session semantics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Entire file is copied to the local machine (Venus) from the server (Vice) when open.  If file is changed, it is copied to server when closed.</a:t>
            </a:r>
            <a:endParaRPr/>
          </a:p>
          <a:p>
            <a:pPr marL="1143000" lvl="2" indent="-2286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Works because in practice, most files are changed by one person</a:t>
            </a:r>
            <a:endParaRPr/>
          </a:p>
          <a:p>
            <a:pPr marL="342900" lvl="0" indent="-342900" algn="l" rtl="0">
              <a:lnSpc>
                <a:spcPct val="10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AFS File Validation (older versions)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On open: Venus accesses Vice to see if its copy of the file is still valid. Causes a substantial delay even if the copy is valid.</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Vice is stateless</a:t>
            </a:r>
            <a:endParaRPr/>
          </a:p>
          <a:p>
            <a:pPr marL="342900" lvl="0" indent="-215900" algn="l" rtl="0">
              <a:spcBef>
                <a:spcPts val="400"/>
              </a:spcBef>
              <a:spcAft>
                <a:spcPts val="0"/>
              </a:spcAft>
              <a:buSzPts val="2000"/>
              <a:buNone/>
            </a:pPr>
            <a:endParaRPr sz="2000" b="0" i="0" u="none">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Shape 868"/>
        <p:cNvGrpSpPr/>
        <p:nvPr/>
      </p:nvGrpSpPr>
      <p:grpSpPr>
        <a:xfrm>
          <a:off x="0" y="0"/>
          <a:ext cx="0" cy="0"/>
          <a:chOff x="0" y="0"/>
          <a:chExt cx="0" cy="0"/>
        </a:xfrm>
      </p:grpSpPr>
      <p:sp>
        <p:nvSpPr>
          <p:cNvPr id="869" name="Google Shape;869;p108"/>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Example 3: The Coda Filesystem</a:t>
            </a:r>
            <a:endParaRPr/>
          </a:p>
        </p:txBody>
      </p:sp>
      <p:sp>
        <p:nvSpPr>
          <p:cNvPr id="870" name="Google Shape;870;p108"/>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Descendant of AFS that is substantially more resilient to server and network failures.</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General Design Principles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know the clients have cycles to burn, cache whenever possible, exploit usage properties, minimize system wide change, trust the fewest possible entries and batch if possible</a:t>
            </a:r>
            <a:endParaRPr sz="2400" b="0" i="0" u="none">
              <a:solidFill>
                <a:schemeClr val="dk1"/>
              </a:solidFill>
              <a:latin typeface="Tahoma"/>
              <a:ea typeface="Tahoma"/>
              <a:cs typeface="Tahoma"/>
              <a:sym typeface="Tahoma"/>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Directories are replicated in several servers (Vice)</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Support for mobile users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When the Venus is disconnected, it uses local versions of files. When Venus reconnects, it reintegrates using optimistic update scheme.</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Shape 874"/>
        <p:cNvGrpSpPr/>
        <p:nvPr/>
      </p:nvGrpSpPr>
      <p:grpSpPr>
        <a:xfrm>
          <a:off x="0" y="0"/>
          <a:ext cx="0" cy="0"/>
          <a:chOff x="0" y="0"/>
          <a:chExt cx="0" cy="0"/>
        </a:xfrm>
      </p:grpSpPr>
      <p:sp>
        <p:nvSpPr>
          <p:cNvPr id="875" name="Google Shape;875;p109"/>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Other DFS Challenges</a:t>
            </a:r>
            <a:endParaRPr/>
          </a:p>
        </p:txBody>
      </p:sp>
      <p:sp>
        <p:nvSpPr>
          <p:cNvPr id="876" name="Google Shape;876;p109"/>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Naming</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Important for achieving location transparency</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Facilitates Object Sharing </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Mapping is performed using directories. Therefore name service is also known as </a:t>
            </a:r>
            <a:r>
              <a:rPr lang="en-US" sz="2000" b="0" i="1" u="none">
                <a:solidFill>
                  <a:schemeClr val="dk1"/>
                </a:solidFill>
                <a:latin typeface="Tahoma"/>
                <a:ea typeface="Tahoma"/>
                <a:cs typeface="Tahoma"/>
                <a:sym typeface="Tahoma"/>
              </a:rPr>
              <a:t>Directory Service</a:t>
            </a:r>
            <a:endParaRPr sz="2400" b="0" i="0" u="none">
              <a:solidFill>
                <a:schemeClr val="dk1"/>
              </a:solidFill>
              <a:latin typeface="Tahoma"/>
              <a:ea typeface="Tahoma"/>
              <a:cs typeface="Tahoma"/>
              <a:sym typeface="Tahoma"/>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Security</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Client-Server model makes security difficult</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Cryptography based solutions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2"/>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a:solidFill>
                  <a:schemeClr val="dk2"/>
                </a:solidFill>
                <a:latin typeface="Arial Black"/>
                <a:ea typeface="Arial Black"/>
                <a:cs typeface="Arial Black"/>
                <a:sym typeface="Arial Black"/>
              </a:rPr>
              <a:t>RPC - Extensions</a:t>
            </a:r>
            <a:endParaRPr/>
          </a:p>
        </p:txBody>
      </p:sp>
      <p:sp>
        <p:nvSpPr>
          <p:cNvPr id="329" name="Google Shape;329;p32"/>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3200"/>
              <a:buFont typeface="Arial"/>
              <a:buChar char="●"/>
            </a:pPr>
            <a:r>
              <a:rPr lang="en-US" sz="3200" b="0" i="0" u="none">
                <a:solidFill>
                  <a:schemeClr val="dk1"/>
                </a:solidFill>
                <a:latin typeface="Tahoma"/>
                <a:ea typeface="Tahoma"/>
                <a:cs typeface="Tahoma"/>
                <a:sym typeface="Tahoma"/>
              </a:rPr>
              <a:t>conventional RPC: sequential </a:t>
            </a:r>
            <a:br>
              <a:rPr lang="en-US" sz="3200" b="0" i="0" u="none">
                <a:solidFill>
                  <a:schemeClr val="dk1"/>
                </a:solidFill>
                <a:latin typeface="Tahoma"/>
                <a:ea typeface="Tahoma"/>
                <a:cs typeface="Tahoma"/>
                <a:sym typeface="Tahoma"/>
              </a:rPr>
            </a:br>
            <a:r>
              <a:rPr lang="en-US" sz="3200" b="0" i="0" u="none">
                <a:solidFill>
                  <a:schemeClr val="dk1"/>
                </a:solidFill>
                <a:latin typeface="Tahoma"/>
                <a:ea typeface="Tahoma"/>
                <a:cs typeface="Tahoma"/>
                <a:sym typeface="Tahoma"/>
              </a:rPr>
              <a:t>execution of routines</a:t>
            </a:r>
            <a:endParaRPr/>
          </a:p>
          <a:p>
            <a:pPr marL="342900" lvl="0" indent="-342900" algn="l" rtl="0">
              <a:lnSpc>
                <a:spcPct val="100000"/>
              </a:lnSpc>
              <a:spcBef>
                <a:spcPts val="640"/>
              </a:spcBef>
              <a:spcAft>
                <a:spcPts val="0"/>
              </a:spcAft>
              <a:buClr>
                <a:schemeClr val="accent2"/>
              </a:buClr>
              <a:buSzPts val="3200"/>
              <a:buFont typeface="Arial"/>
              <a:buChar char="●"/>
            </a:pPr>
            <a:r>
              <a:rPr lang="en-US" sz="3200" b="0" i="0" u="none">
                <a:solidFill>
                  <a:schemeClr val="dk1"/>
                </a:solidFill>
                <a:latin typeface="Tahoma"/>
                <a:ea typeface="Tahoma"/>
                <a:cs typeface="Tahoma"/>
                <a:sym typeface="Tahoma"/>
              </a:rPr>
              <a:t>client blocked until response of server</a:t>
            </a:r>
            <a:endParaRPr/>
          </a:p>
          <a:p>
            <a:pPr marL="342900" lvl="0" indent="-342900" algn="l" rtl="0">
              <a:lnSpc>
                <a:spcPct val="100000"/>
              </a:lnSpc>
              <a:spcBef>
                <a:spcPts val="640"/>
              </a:spcBef>
              <a:spcAft>
                <a:spcPts val="0"/>
              </a:spcAft>
              <a:buClr>
                <a:schemeClr val="accent2"/>
              </a:buClr>
              <a:buSzPts val="3200"/>
              <a:buFont typeface="Arial"/>
              <a:buChar char="●"/>
            </a:pPr>
            <a:r>
              <a:rPr lang="en-US" sz="3200" b="0" i="0" u="none">
                <a:solidFill>
                  <a:schemeClr val="dk1"/>
                </a:solidFill>
                <a:latin typeface="Tahoma"/>
                <a:ea typeface="Tahoma"/>
                <a:cs typeface="Tahoma"/>
                <a:sym typeface="Tahoma"/>
              </a:rPr>
              <a:t>asynchronous RPC – non blocking</a:t>
            </a:r>
            <a:endParaRPr/>
          </a:p>
          <a:p>
            <a:pPr marL="742950" lvl="1" indent="-285750" algn="l" rtl="0">
              <a:lnSpc>
                <a:spcPct val="10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client has two entry points(request and response)</a:t>
            </a:r>
            <a:endParaRPr/>
          </a:p>
          <a:p>
            <a:pPr marL="742950" lvl="1" indent="-285750" algn="l" rtl="0">
              <a:lnSpc>
                <a:spcPct val="10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server stores result in shared memory</a:t>
            </a:r>
            <a:endParaRPr/>
          </a:p>
          <a:p>
            <a:pPr marL="742950" lvl="1" indent="-285750" algn="l" rtl="0">
              <a:lnSpc>
                <a:spcPct val="10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client picks it up from there</a:t>
            </a:r>
            <a:endParaRPr/>
          </a:p>
          <a:p>
            <a:pPr marL="342900" lvl="0" indent="-165100" algn="l" rtl="0">
              <a:spcBef>
                <a:spcPts val="560"/>
              </a:spcBef>
              <a:spcAft>
                <a:spcPts val="0"/>
              </a:spcAft>
              <a:buSzPts val="2800"/>
              <a:buNone/>
            </a:pPr>
            <a:endParaRPr sz="2800" b="0" i="0" u="none">
              <a:solidFill>
                <a:schemeClr val="dk1"/>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3"/>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RPC servers and protocols…</a:t>
            </a:r>
            <a:endParaRPr/>
          </a:p>
        </p:txBody>
      </p:sp>
      <p:sp>
        <p:nvSpPr>
          <p:cNvPr id="335" name="Google Shape;335;p33"/>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RPC Messages (call and reply messages)</a:t>
            </a:r>
            <a:endParaRPr/>
          </a:p>
          <a:p>
            <a:pPr marL="342900" lvl="0" indent="-3429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Server Implementation</a:t>
            </a:r>
            <a:endParaRPr/>
          </a:p>
          <a:p>
            <a:pPr marL="742950" lvl="1" indent="-28575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Stateful servers</a:t>
            </a:r>
            <a:endParaRPr/>
          </a:p>
          <a:p>
            <a:pPr marL="742950" lvl="1" indent="-28575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Stateless servers </a:t>
            </a:r>
            <a:endParaRPr/>
          </a:p>
          <a:p>
            <a:pPr marL="342900" lvl="0" indent="-3429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Communication Protocols</a:t>
            </a:r>
            <a:endParaRPr/>
          </a:p>
          <a:p>
            <a:pPr marL="742950" lvl="1" indent="-28575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Request(R)Protocol</a:t>
            </a:r>
            <a:endParaRPr/>
          </a:p>
          <a:p>
            <a:pPr marL="742950" lvl="1" indent="-28575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Request/Reply(RR) Protocol</a:t>
            </a:r>
            <a:endParaRPr/>
          </a:p>
          <a:p>
            <a:pPr marL="742950" lvl="1" indent="-28575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Request/Reply/Ack(RRA) Protocol</a:t>
            </a:r>
            <a:endParaRPr/>
          </a:p>
          <a:p>
            <a:pPr marL="342900" lvl="0" indent="-3429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RPC Semantics</a:t>
            </a:r>
            <a:endParaRPr/>
          </a:p>
          <a:p>
            <a:pPr marL="742950" lvl="1" indent="-28575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At most once (Default)</a:t>
            </a:r>
            <a:endParaRPr/>
          </a:p>
          <a:p>
            <a:pPr marL="742950" lvl="1" indent="-28575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Idempotent: at least once, possibly many times</a:t>
            </a:r>
            <a:endParaRPr/>
          </a:p>
          <a:p>
            <a:pPr marL="742950" lvl="1" indent="-28575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Maybe semantics - no response expected (best effort execution)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4"/>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How Stubs are Generated</a:t>
            </a:r>
            <a:endParaRPr/>
          </a:p>
        </p:txBody>
      </p:sp>
      <p:sp>
        <p:nvSpPr>
          <p:cNvPr id="341" name="Google Shape;341;p34"/>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Through a compiler</a:t>
            </a:r>
            <a:endParaRPr/>
          </a:p>
          <a:p>
            <a:pPr marL="742950" marR="0" lvl="1" indent="-285750" algn="l" rtl="0">
              <a:lnSpc>
                <a:spcPct val="100000"/>
              </a:lnSpc>
              <a:spcBef>
                <a:spcPts val="400"/>
              </a:spcBef>
              <a:spcAft>
                <a:spcPts val="0"/>
              </a:spcAft>
              <a:buClr>
                <a:schemeClr val="accent2"/>
              </a:buClr>
              <a:buSzPts val="2000"/>
              <a:buFont typeface="Arial"/>
              <a:buChar char="●"/>
            </a:pPr>
            <a:r>
              <a:rPr lang="en-US" sz="2000" b="0" i="0" u="none" strike="noStrike" cap="none">
                <a:solidFill>
                  <a:schemeClr val="dk1"/>
                </a:solidFill>
                <a:latin typeface="Tahoma"/>
                <a:ea typeface="Tahoma"/>
                <a:cs typeface="Tahoma"/>
                <a:sym typeface="Tahoma"/>
              </a:rPr>
              <a:t>e.g. DCE/CORBA IDL – a purely declarative language	</a:t>
            </a:r>
            <a:endParaRPr/>
          </a:p>
          <a:p>
            <a:pPr marL="742950" marR="0" lvl="1" indent="-285750" algn="l" rtl="0">
              <a:lnSpc>
                <a:spcPct val="100000"/>
              </a:lnSpc>
              <a:spcBef>
                <a:spcPts val="400"/>
              </a:spcBef>
              <a:spcAft>
                <a:spcPts val="0"/>
              </a:spcAft>
              <a:buClr>
                <a:schemeClr val="accent2"/>
              </a:buClr>
              <a:buSzPts val="2000"/>
              <a:buFont typeface="Arial"/>
              <a:buChar char="●"/>
            </a:pPr>
            <a:r>
              <a:rPr lang="en-US" sz="2000" b="0" i="0" u="none" strike="noStrike" cap="none">
                <a:solidFill>
                  <a:schemeClr val="dk1"/>
                </a:solidFill>
                <a:latin typeface="Tahoma"/>
                <a:ea typeface="Tahoma"/>
                <a:cs typeface="Tahoma"/>
                <a:sym typeface="Tahoma"/>
              </a:rPr>
              <a:t>Defines only types and procedure headers with familiar syntax (usually C)</a:t>
            </a:r>
            <a:endParaRPr/>
          </a:p>
          <a:p>
            <a:pPr marL="342900" marR="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It supports</a:t>
            </a:r>
            <a:endParaRPr/>
          </a:p>
          <a:p>
            <a:pPr marL="742950" marR="0" lvl="1" indent="-285750" algn="l" rtl="0">
              <a:lnSpc>
                <a:spcPct val="100000"/>
              </a:lnSpc>
              <a:spcBef>
                <a:spcPts val="400"/>
              </a:spcBef>
              <a:spcAft>
                <a:spcPts val="0"/>
              </a:spcAft>
              <a:buClr>
                <a:schemeClr val="accent2"/>
              </a:buClr>
              <a:buSzPts val="2000"/>
              <a:buFont typeface="Arial"/>
              <a:buChar char="●"/>
            </a:pPr>
            <a:r>
              <a:rPr lang="en-US" sz="2000" b="0" i="0" u="none" strike="noStrike" cap="none">
                <a:solidFill>
                  <a:schemeClr val="dk1"/>
                </a:solidFill>
                <a:latin typeface="Tahoma"/>
                <a:ea typeface="Tahoma"/>
                <a:cs typeface="Tahoma"/>
                <a:sym typeface="Tahoma"/>
              </a:rPr>
              <a:t>Interface definition files (.idl)</a:t>
            </a:r>
            <a:endParaRPr/>
          </a:p>
          <a:p>
            <a:pPr marL="742950" marR="0" lvl="1" indent="-285750" algn="l" rtl="0">
              <a:lnSpc>
                <a:spcPct val="100000"/>
              </a:lnSpc>
              <a:spcBef>
                <a:spcPts val="400"/>
              </a:spcBef>
              <a:spcAft>
                <a:spcPts val="0"/>
              </a:spcAft>
              <a:buClr>
                <a:schemeClr val="accent2"/>
              </a:buClr>
              <a:buSzPts val="2000"/>
              <a:buFont typeface="Arial"/>
              <a:buChar char="●"/>
            </a:pPr>
            <a:r>
              <a:rPr lang="en-US" sz="2000" b="0" i="0" u="none" strike="noStrike" cap="none">
                <a:solidFill>
                  <a:schemeClr val="dk1"/>
                </a:solidFill>
                <a:latin typeface="Tahoma"/>
                <a:ea typeface="Tahoma"/>
                <a:cs typeface="Tahoma"/>
                <a:sym typeface="Tahoma"/>
              </a:rPr>
              <a:t>Attribute configuration files (.acf)</a:t>
            </a:r>
            <a:endParaRPr/>
          </a:p>
          <a:p>
            <a:pPr marL="342900" marR="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Uses Familiar programming language data typing</a:t>
            </a:r>
            <a:endParaRPr/>
          </a:p>
          <a:p>
            <a:pPr marL="342900" marR="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Extensions for distributed programming are added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body" idx="1"/>
          </p:nvPr>
        </p:nvSpPr>
        <p:spPr>
          <a:xfrm>
            <a:off x="457200" y="1885950"/>
            <a:ext cx="8178800" cy="48196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800"/>
              <a:buFont typeface="Arial"/>
              <a:buChar char="●"/>
            </a:pPr>
            <a:r>
              <a:rPr lang="en-US" sz="2800" b="0" i="0" u="none">
                <a:solidFill>
                  <a:schemeClr val="accent1"/>
                </a:solidFill>
                <a:latin typeface="Tahoma"/>
                <a:ea typeface="Tahoma"/>
                <a:cs typeface="Tahoma"/>
                <a:sym typeface="Tahoma"/>
              </a:rPr>
              <a:t>Process/Thread Management </a:t>
            </a:r>
            <a:endParaRPr/>
          </a:p>
          <a:p>
            <a:pPr marL="742950" lvl="1" indent="-285750" algn="l" rtl="0">
              <a:lnSpc>
                <a:spcPct val="100000"/>
              </a:lnSpc>
              <a:spcBef>
                <a:spcPts val="480"/>
              </a:spcBef>
              <a:spcAft>
                <a:spcPts val="0"/>
              </a:spcAft>
              <a:buClr>
                <a:schemeClr val="accent2"/>
              </a:buClr>
              <a:buSzPts val="2400"/>
              <a:buFont typeface="Arial"/>
              <a:buChar char="●"/>
            </a:pPr>
            <a:r>
              <a:rPr lang="en-US" sz="2400" b="0" i="0" u="none">
                <a:solidFill>
                  <a:schemeClr val="accent1"/>
                </a:solidFill>
                <a:latin typeface="Tahoma"/>
                <a:ea typeface="Tahoma"/>
                <a:cs typeface="Tahoma"/>
                <a:sym typeface="Tahoma"/>
              </a:rPr>
              <a:t>Scheduling</a:t>
            </a:r>
            <a:endParaRPr/>
          </a:p>
          <a:p>
            <a:pPr marL="742950" lvl="1" indent="-285750" algn="l" rtl="0">
              <a:lnSpc>
                <a:spcPct val="100000"/>
              </a:lnSpc>
              <a:spcBef>
                <a:spcPts val="480"/>
              </a:spcBef>
              <a:spcAft>
                <a:spcPts val="0"/>
              </a:spcAft>
              <a:buClr>
                <a:schemeClr val="accent2"/>
              </a:buClr>
              <a:buSzPts val="2400"/>
              <a:buFont typeface="Arial"/>
              <a:buChar char="●"/>
            </a:pPr>
            <a:r>
              <a:rPr lang="en-US" sz="2400" b="0" i="0" u="none">
                <a:solidFill>
                  <a:schemeClr val="accent1"/>
                </a:solidFill>
                <a:latin typeface="Tahoma"/>
                <a:ea typeface="Tahoma"/>
                <a:cs typeface="Tahoma"/>
                <a:sym typeface="Tahoma"/>
              </a:rPr>
              <a:t>Communication</a:t>
            </a:r>
            <a:endParaRPr/>
          </a:p>
          <a:p>
            <a:pPr marL="742950" lvl="1" indent="-285750" algn="l" rtl="0">
              <a:lnSpc>
                <a:spcPct val="100000"/>
              </a:lnSpc>
              <a:spcBef>
                <a:spcPts val="480"/>
              </a:spcBef>
              <a:spcAft>
                <a:spcPts val="0"/>
              </a:spcAft>
              <a:buClr>
                <a:schemeClr val="accent2"/>
              </a:buClr>
              <a:buSzPts val="2400"/>
              <a:buFont typeface="Arial"/>
              <a:buChar char="●"/>
            </a:pPr>
            <a:r>
              <a:rPr lang="en-US" sz="2400" b="0" i="0" u="none">
                <a:solidFill>
                  <a:schemeClr val="accent1"/>
                </a:solidFill>
                <a:latin typeface="Tahoma"/>
                <a:ea typeface="Tahoma"/>
                <a:cs typeface="Tahoma"/>
                <a:sym typeface="Tahoma"/>
              </a:rPr>
              <a:t>Synchronization</a:t>
            </a:r>
            <a:endParaRPr/>
          </a:p>
          <a:p>
            <a:pPr marL="342900" lvl="0" indent="-342900" algn="l" rtl="0">
              <a:lnSpc>
                <a:spcPct val="100000"/>
              </a:lnSpc>
              <a:spcBef>
                <a:spcPts val="560"/>
              </a:spcBef>
              <a:spcAft>
                <a:spcPts val="0"/>
              </a:spcAft>
              <a:buClr>
                <a:schemeClr val="accent2"/>
              </a:buClr>
              <a:buSzPts val="2800"/>
              <a:buFont typeface="Arial"/>
              <a:buChar char="●"/>
            </a:pPr>
            <a:r>
              <a:rPr lang="en-US" sz="2800" b="0" i="0" u="none">
                <a:solidFill>
                  <a:schemeClr val="accent1"/>
                </a:solidFill>
                <a:latin typeface="Tahoma"/>
                <a:ea typeface="Tahoma"/>
                <a:cs typeface="Tahoma"/>
                <a:sym typeface="Tahoma"/>
              </a:rPr>
              <a:t>Memory Management</a:t>
            </a:r>
            <a:endParaRPr/>
          </a:p>
          <a:p>
            <a:pPr marL="342900" lvl="0" indent="-342900" algn="l" rtl="0">
              <a:lnSpc>
                <a:spcPct val="100000"/>
              </a:lnSpc>
              <a:spcBef>
                <a:spcPts val="560"/>
              </a:spcBef>
              <a:spcAft>
                <a:spcPts val="0"/>
              </a:spcAft>
              <a:buClr>
                <a:schemeClr val="accent2"/>
              </a:buClr>
              <a:buSzPts val="2800"/>
              <a:buFont typeface="Arial"/>
              <a:buChar char="●"/>
            </a:pPr>
            <a:r>
              <a:rPr lang="en-US" sz="2800" b="0" i="0" u="none">
                <a:solidFill>
                  <a:schemeClr val="accent1"/>
                </a:solidFill>
                <a:latin typeface="Tahoma"/>
                <a:ea typeface="Tahoma"/>
                <a:cs typeface="Tahoma"/>
                <a:sym typeface="Tahoma"/>
              </a:rPr>
              <a:t>Storage Management</a:t>
            </a:r>
            <a:endParaRPr/>
          </a:p>
          <a:p>
            <a:pPr marL="342900" lvl="0" indent="-342900" algn="l" rtl="0">
              <a:lnSpc>
                <a:spcPct val="100000"/>
              </a:lnSpc>
              <a:spcBef>
                <a:spcPts val="560"/>
              </a:spcBef>
              <a:spcAft>
                <a:spcPts val="0"/>
              </a:spcAft>
              <a:buClr>
                <a:schemeClr val="accent2"/>
              </a:buClr>
              <a:buSzPts val="2800"/>
              <a:buFont typeface="Arial"/>
              <a:buChar char="●"/>
            </a:pPr>
            <a:r>
              <a:rPr lang="en-US" sz="2800" b="0" i="0" u="none">
                <a:solidFill>
                  <a:schemeClr val="accent1"/>
                </a:solidFill>
                <a:latin typeface="Tahoma"/>
                <a:ea typeface="Tahoma"/>
                <a:cs typeface="Tahoma"/>
                <a:sym typeface="Tahoma"/>
              </a:rPr>
              <a:t>FileSystems Management</a:t>
            </a:r>
            <a:endParaRPr/>
          </a:p>
          <a:p>
            <a:pPr marL="342900" lvl="0" indent="-342900" algn="l" rtl="0">
              <a:lnSpc>
                <a:spcPct val="100000"/>
              </a:lnSpc>
              <a:spcBef>
                <a:spcPts val="560"/>
              </a:spcBef>
              <a:spcAft>
                <a:spcPts val="0"/>
              </a:spcAft>
              <a:buClr>
                <a:schemeClr val="accent2"/>
              </a:buClr>
              <a:buSzPts val="2800"/>
              <a:buFont typeface="Arial"/>
              <a:buChar char="●"/>
            </a:pPr>
            <a:r>
              <a:rPr lang="en-US" sz="2800" b="0" i="0" u="none">
                <a:solidFill>
                  <a:schemeClr val="accent1"/>
                </a:solidFill>
                <a:latin typeface="Tahoma"/>
                <a:ea typeface="Tahoma"/>
                <a:cs typeface="Tahoma"/>
                <a:sym typeface="Tahoma"/>
              </a:rPr>
              <a:t>Protection and Security</a:t>
            </a:r>
            <a:endParaRPr/>
          </a:p>
          <a:p>
            <a:pPr marL="342900" lvl="0" indent="-342900" algn="l" rtl="0">
              <a:lnSpc>
                <a:spcPct val="100000"/>
              </a:lnSpc>
              <a:spcBef>
                <a:spcPts val="560"/>
              </a:spcBef>
              <a:spcAft>
                <a:spcPts val="0"/>
              </a:spcAft>
              <a:buClr>
                <a:schemeClr val="accent2"/>
              </a:buClr>
              <a:buSzPts val="2800"/>
              <a:buFont typeface="Arial"/>
              <a:buChar char="●"/>
            </a:pPr>
            <a:r>
              <a:rPr lang="en-US" sz="2800" b="0" i="0" u="none">
                <a:solidFill>
                  <a:schemeClr val="accent1"/>
                </a:solidFill>
                <a:latin typeface="Tahoma"/>
                <a:ea typeface="Tahoma"/>
                <a:cs typeface="Tahoma"/>
                <a:sym typeface="Tahoma"/>
              </a:rPr>
              <a:t>Networking </a:t>
            </a:r>
            <a:endParaRPr/>
          </a:p>
        </p:txBody>
      </p:sp>
      <p:sp>
        <p:nvSpPr>
          <p:cNvPr id="114" name="Google Shape;114;p17"/>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a:solidFill>
                  <a:schemeClr val="dk2"/>
                </a:solidFill>
                <a:latin typeface="Arial Black"/>
                <a:ea typeface="Arial Black"/>
                <a:cs typeface="Arial Black"/>
                <a:sym typeface="Arial Black"/>
              </a:rPr>
              <a:t>What does an OS do?</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fade">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xEl>
                                              <p:pRg st="1" end="1"/>
                                            </p:txEl>
                                          </p:spTgt>
                                        </p:tgtEl>
                                        <p:attrNameLst>
                                          <p:attrName>style.visibility</p:attrName>
                                        </p:attrNameLst>
                                      </p:cBhvr>
                                      <p:to>
                                        <p:strVal val="visible"/>
                                      </p:to>
                                    </p:set>
                                    <p:animEffect transition="in" filter="fade">
                                      <p:cBhvr>
                                        <p:cTn id="12" dur="500"/>
                                        <p:tgtEl>
                                          <p:spTgt spid="1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xEl>
                                              <p:pRg st="2" end="2"/>
                                            </p:txEl>
                                          </p:spTgt>
                                        </p:tgtEl>
                                        <p:attrNameLst>
                                          <p:attrName>style.visibility</p:attrName>
                                        </p:attrNameLst>
                                      </p:cBhvr>
                                      <p:to>
                                        <p:strVal val="visible"/>
                                      </p:to>
                                    </p:set>
                                    <p:animEffect transition="in" filter="fade">
                                      <p:cBhvr>
                                        <p:cTn id="17" dur="500"/>
                                        <p:tgtEl>
                                          <p:spTgt spid="1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xEl>
                                              <p:pRg st="3" end="3"/>
                                            </p:txEl>
                                          </p:spTgt>
                                        </p:tgtEl>
                                        <p:attrNameLst>
                                          <p:attrName>style.visibility</p:attrName>
                                        </p:attrNameLst>
                                      </p:cBhvr>
                                      <p:to>
                                        <p:strVal val="visible"/>
                                      </p:to>
                                    </p:set>
                                    <p:animEffect transition="in" filter="fade">
                                      <p:cBhvr>
                                        <p:cTn id="22" dur="500"/>
                                        <p:tgtEl>
                                          <p:spTgt spid="1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3">
                                            <p:txEl>
                                              <p:pRg st="4" end="4"/>
                                            </p:txEl>
                                          </p:spTgt>
                                        </p:tgtEl>
                                        <p:attrNameLst>
                                          <p:attrName>style.visibility</p:attrName>
                                        </p:attrNameLst>
                                      </p:cBhvr>
                                      <p:to>
                                        <p:strVal val="visible"/>
                                      </p:to>
                                    </p:set>
                                    <p:animEffect transition="in" filter="fade">
                                      <p:cBhvr>
                                        <p:cTn id="27" dur="500"/>
                                        <p:tgtEl>
                                          <p:spTgt spid="1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3">
                                            <p:txEl>
                                              <p:pRg st="5" end="5"/>
                                            </p:txEl>
                                          </p:spTgt>
                                        </p:tgtEl>
                                        <p:attrNameLst>
                                          <p:attrName>style.visibility</p:attrName>
                                        </p:attrNameLst>
                                      </p:cBhvr>
                                      <p:to>
                                        <p:strVal val="visible"/>
                                      </p:to>
                                    </p:set>
                                    <p:animEffect transition="in" filter="fade">
                                      <p:cBhvr>
                                        <p:cTn id="32" dur="500"/>
                                        <p:tgtEl>
                                          <p:spTgt spid="1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3">
                                            <p:txEl>
                                              <p:pRg st="6" end="6"/>
                                            </p:txEl>
                                          </p:spTgt>
                                        </p:tgtEl>
                                        <p:attrNameLst>
                                          <p:attrName>style.visibility</p:attrName>
                                        </p:attrNameLst>
                                      </p:cBhvr>
                                      <p:to>
                                        <p:strVal val="visible"/>
                                      </p:to>
                                    </p:set>
                                    <p:animEffect transition="in" filter="fade">
                                      <p:cBhvr>
                                        <p:cTn id="37" dur="500"/>
                                        <p:tgtEl>
                                          <p:spTgt spid="1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3">
                                            <p:txEl>
                                              <p:pRg st="7" end="7"/>
                                            </p:txEl>
                                          </p:spTgt>
                                        </p:tgtEl>
                                        <p:attrNameLst>
                                          <p:attrName>style.visibility</p:attrName>
                                        </p:attrNameLst>
                                      </p:cBhvr>
                                      <p:to>
                                        <p:strVal val="visible"/>
                                      </p:to>
                                    </p:set>
                                    <p:animEffect transition="in" filter="fade">
                                      <p:cBhvr>
                                        <p:cTn id="42" dur="500"/>
                                        <p:tgtEl>
                                          <p:spTgt spid="11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3">
                                            <p:txEl>
                                              <p:pRg st="8" end="8"/>
                                            </p:txEl>
                                          </p:spTgt>
                                        </p:tgtEl>
                                        <p:attrNameLst>
                                          <p:attrName>style.visibility</p:attrName>
                                        </p:attrNameLst>
                                      </p:cBhvr>
                                      <p:to>
                                        <p:strVal val="visible"/>
                                      </p:to>
                                    </p:set>
                                    <p:animEffect transition="in" filter="fade">
                                      <p:cBhvr>
                                        <p:cTn id="47" dur="500"/>
                                        <p:tgtEl>
                                          <p:spTgt spid="1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5"/>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a:solidFill>
                  <a:schemeClr val="dk2"/>
                </a:solidFill>
                <a:latin typeface="Arial Black"/>
                <a:ea typeface="Arial Black"/>
                <a:cs typeface="Arial Black"/>
                <a:sym typeface="Arial Black"/>
              </a:rPr>
              <a:t>RPC - IDL Compilation - result</a:t>
            </a:r>
            <a:endParaRPr/>
          </a:p>
        </p:txBody>
      </p:sp>
      <p:sp>
        <p:nvSpPr>
          <p:cNvPr id="347" name="Google Shape;347;p35"/>
          <p:cNvSpPr txBox="1"/>
          <p:nvPr/>
        </p:nvSpPr>
        <p:spPr>
          <a:xfrm>
            <a:off x="539750" y="2417762"/>
            <a:ext cx="2759075" cy="3459162"/>
          </a:xfrm>
          <a:prstGeom prst="rect">
            <a:avLst/>
          </a:prstGeom>
          <a:solidFill>
            <a:schemeClr val="dk1">
              <a:alpha val="49803"/>
            </a:schemeClr>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48" name="Google Shape;348;p35"/>
          <p:cNvSpPr txBox="1"/>
          <p:nvPr/>
        </p:nvSpPr>
        <p:spPr>
          <a:xfrm>
            <a:off x="615950" y="2578100"/>
            <a:ext cx="1563687" cy="1046162"/>
          </a:xfrm>
          <a:prstGeom prst="rect">
            <a:avLst/>
          </a:prstGeom>
          <a:solidFill>
            <a:srgbClr val="FFFF99"/>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client code</a:t>
            </a:r>
            <a:endParaRPr/>
          </a:p>
        </p:txBody>
      </p:sp>
      <p:grpSp>
        <p:nvGrpSpPr>
          <p:cNvPr id="349" name="Google Shape;349;p35"/>
          <p:cNvGrpSpPr/>
          <p:nvPr/>
        </p:nvGrpSpPr>
        <p:grpSpPr>
          <a:xfrm>
            <a:off x="611187" y="3624262"/>
            <a:ext cx="1562100" cy="776287"/>
            <a:chOff x="385" y="2283"/>
            <a:chExt cx="984" cy="489"/>
          </a:xfrm>
        </p:grpSpPr>
        <p:sp>
          <p:nvSpPr>
            <p:cNvPr id="350" name="Google Shape;350;p35"/>
            <p:cNvSpPr txBox="1"/>
            <p:nvPr/>
          </p:nvSpPr>
          <p:spPr>
            <a:xfrm>
              <a:off x="385" y="2478"/>
              <a:ext cx="984" cy="294"/>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200"/>
                <a:buFont typeface="Times New Roman"/>
                <a:buNone/>
              </a:pPr>
              <a:r>
                <a:rPr lang="en-US" sz="1200" b="1" i="0" u="none">
                  <a:solidFill>
                    <a:schemeClr val="dk2"/>
                  </a:solidFill>
                  <a:latin typeface="Times New Roman"/>
                  <a:ea typeface="Times New Roman"/>
                  <a:cs typeface="Times New Roman"/>
                  <a:sym typeface="Times New Roman"/>
                </a:rPr>
                <a:t>language specific call interface</a:t>
              </a:r>
              <a:endParaRPr/>
            </a:p>
          </p:txBody>
        </p:sp>
        <p:cxnSp>
          <p:nvCxnSpPr>
            <p:cNvPr id="351" name="Google Shape;351;p35"/>
            <p:cNvCxnSpPr/>
            <p:nvPr/>
          </p:nvCxnSpPr>
          <p:spPr>
            <a:xfrm flipH="1">
              <a:off x="877" y="2283"/>
              <a:ext cx="4" cy="195"/>
            </a:xfrm>
            <a:prstGeom prst="straightConnector1">
              <a:avLst/>
            </a:prstGeom>
            <a:noFill/>
            <a:ln w="9525" cap="flat" cmpd="sng">
              <a:solidFill>
                <a:schemeClr val="dk2"/>
              </a:solidFill>
              <a:prstDash val="solid"/>
              <a:miter lim="800000"/>
              <a:headEnd type="none" w="med" len="med"/>
              <a:tailEnd type="none" w="med" len="med"/>
            </a:ln>
          </p:spPr>
        </p:cxnSp>
      </p:grpSp>
      <p:grpSp>
        <p:nvGrpSpPr>
          <p:cNvPr id="352" name="Google Shape;352;p35"/>
          <p:cNvGrpSpPr/>
          <p:nvPr/>
        </p:nvGrpSpPr>
        <p:grpSpPr>
          <a:xfrm>
            <a:off x="615950" y="4400550"/>
            <a:ext cx="1563687" cy="1373187"/>
            <a:chOff x="388" y="2772"/>
            <a:chExt cx="985" cy="865"/>
          </a:xfrm>
        </p:grpSpPr>
        <p:sp>
          <p:nvSpPr>
            <p:cNvPr id="353" name="Google Shape;353;p35"/>
            <p:cNvSpPr txBox="1"/>
            <p:nvPr/>
          </p:nvSpPr>
          <p:spPr>
            <a:xfrm>
              <a:off x="388" y="2977"/>
              <a:ext cx="985" cy="660"/>
            </a:xfrm>
            <a:prstGeom prst="rect">
              <a:avLst/>
            </a:prstGeom>
            <a:solidFill>
              <a:srgbClr val="FFFF99"/>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client stub</a:t>
              </a:r>
              <a:endParaRPr/>
            </a:p>
          </p:txBody>
        </p:sp>
        <p:cxnSp>
          <p:nvCxnSpPr>
            <p:cNvPr id="354" name="Google Shape;354;p35"/>
            <p:cNvCxnSpPr/>
            <p:nvPr/>
          </p:nvCxnSpPr>
          <p:spPr>
            <a:xfrm>
              <a:off x="877" y="2772"/>
              <a:ext cx="4" cy="205"/>
            </a:xfrm>
            <a:prstGeom prst="straightConnector1">
              <a:avLst/>
            </a:prstGeom>
            <a:noFill/>
            <a:ln w="9525" cap="flat" cmpd="sng">
              <a:solidFill>
                <a:schemeClr val="dk2"/>
              </a:solidFill>
              <a:prstDash val="solid"/>
              <a:miter lim="800000"/>
              <a:headEnd type="none" w="med" len="med"/>
              <a:tailEnd type="none" w="med" len="med"/>
            </a:ln>
          </p:spPr>
        </p:cxnSp>
      </p:grpSp>
      <p:sp>
        <p:nvSpPr>
          <p:cNvPr id="355" name="Google Shape;355;p35"/>
          <p:cNvSpPr txBox="1"/>
          <p:nvPr/>
        </p:nvSpPr>
        <p:spPr>
          <a:xfrm>
            <a:off x="615950" y="1773237"/>
            <a:ext cx="2608262"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400"/>
              <a:buFont typeface="Times New Roman"/>
              <a:buNone/>
            </a:pPr>
            <a:r>
              <a:rPr lang="en-US" sz="2400" b="1" i="1" u="none">
                <a:solidFill>
                  <a:schemeClr val="dk2"/>
                </a:solidFill>
                <a:latin typeface="Times New Roman"/>
                <a:ea typeface="Times New Roman"/>
                <a:cs typeface="Times New Roman"/>
                <a:sym typeface="Times New Roman"/>
              </a:rPr>
              <a:t>client process</a:t>
            </a:r>
            <a:endParaRPr/>
          </a:p>
        </p:txBody>
      </p:sp>
      <p:sp>
        <p:nvSpPr>
          <p:cNvPr id="356" name="Google Shape;356;p35"/>
          <p:cNvSpPr txBox="1"/>
          <p:nvPr/>
        </p:nvSpPr>
        <p:spPr>
          <a:xfrm>
            <a:off x="4789487" y="1773237"/>
            <a:ext cx="4100512"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400"/>
              <a:buFont typeface="Times New Roman"/>
              <a:buNone/>
            </a:pPr>
            <a:r>
              <a:rPr lang="en-US" sz="2400" b="1" i="1" u="none">
                <a:solidFill>
                  <a:schemeClr val="dk2"/>
                </a:solidFill>
                <a:latin typeface="Times New Roman"/>
                <a:ea typeface="Times New Roman"/>
                <a:cs typeface="Times New Roman"/>
                <a:sym typeface="Times New Roman"/>
              </a:rPr>
              <a:t>server process</a:t>
            </a:r>
            <a:endParaRPr/>
          </a:p>
        </p:txBody>
      </p:sp>
      <p:sp>
        <p:nvSpPr>
          <p:cNvPr id="357" name="Google Shape;357;p35"/>
          <p:cNvSpPr txBox="1"/>
          <p:nvPr/>
        </p:nvSpPr>
        <p:spPr>
          <a:xfrm>
            <a:off x="5435600" y="2420937"/>
            <a:ext cx="2759075" cy="3459162"/>
          </a:xfrm>
          <a:prstGeom prst="rect">
            <a:avLst/>
          </a:prstGeom>
          <a:solidFill>
            <a:schemeClr val="lt2">
              <a:alpha val="49803"/>
            </a:schemeClr>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58" name="Google Shape;358;p35"/>
          <p:cNvSpPr txBox="1"/>
          <p:nvPr/>
        </p:nvSpPr>
        <p:spPr>
          <a:xfrm>
            <a:off x="6537325" y="2581275"/>
            <a:ext cx="1563687" cy="1046162"/>
          </a:xfrm>
          <a:prstGeom prst="rect">
            <a:avLst/>
          </a:prstGeom>
          <a:solidFill>
            <a:srgbClr val="FFFF99"/>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server code</a:t>
            </a:r>
            <a:endParaRPr/>
          </a:p>
        </p:txBody>
      </p:sp>
      <p:sp>
        <p:nvSpPr>
          <p:cNvPr id="359" name="Google Shape;359;p35"/>
          <p:cNvSpPr txBox="1"/>
          <p:nvPr/>
        </p:nvSpPr>
        <p:spPr>
          <a:xfrm>
            <a:off x="6537325" y="4729162"/>
            <a:ext cx="1563687" cy="1047750"/>
          </a:xfrm>
          <a:prstGeom prst="rect">
            <a:avLst/>
          </a:prstGeom>
          <a:solidFill>
            <a:srgbClr val="FFFF99"/>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server stub</a:t>
            </a:r>
            <a:endParaRPr/>
          </a:p>
        </p:txBody>
      </p:sp>
      <p:sp>
        <p:nvSpPr>
          <p:cNvPr id="360" name="Google Shape;360;p35"/>
          <p:cNvSpPr txBox="1"/>
          <p:nvPr/>
        </p:nvSpPr>
        <p:spPr>
          <a:xfrm>
            <a:off x="6532562" y="3937000"/>
            <a:ext cx="1562100" cy="466725"/>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200"/>
              <a:buFont typeface="Times New Roman"/>
              <a:buNone/>
            </a:pPr>
            <a:r>
              <a:rPr lang="en-US" sz="1200" b="1" i="0" u="none">
                <a:solidFill>
                  <a:schemeClr val="dk2"/>
                </a:solidFill>
                <a:latin typeface="Times New Roman"/>
                <a:ea typeface="Times New Roman"/>
                <a:cs typeface="Times New Roman"/>
                <a:sym typeface="Times New Roman"/>
              </a:rPr>
              <a:t>language specific call interface</a:t>
            </a:r>
            <a:endParaRPr/>
          </a:p>
        </p:txBody>
      </p:sp>
      <p:cxnSp>
        <p:nvCxnSpPr>
          <p:cNvPr id="361" name="Google Shape;361;p35"/>
          <p:cNvCxnSpPr/>
          <p:nvPr/>
        </p:nvCxnSpPr>
        <p:spPr>
          <a:xfrm flipH="1">
            <a:off x="7313612" y="3627437"/>
            <a:ext cx="6350" cy="309562"/>
          </a:xfrm>
          <a:prstGeom prst="straightConnector1">
            <a:avLst/>
          </a:prstGeom>
          <a:noFill/>
          <a:ln w="9525" cap="flat" cmpd="sng">
            <a:solidFill>
              <a:schemeClr val="dk2"/>
            </a:solidFill>
            <a:prstDash val="solid"/>
            <a:miter lim="800000"/>
            <a:headEnd type="none" w="med" len="med"/>
            <a:tailEnd type="none" w="med" len="med"/>
          </a:ln>
        </p:spPr>
      </p:cxnSp>
      <p:cxnSp>
        <p:nvCxnSpPr>
          <p:cNvPr id="362" name="Google Shape;362;p35"/>
          <p:cNvCxnSpPr/>
          <p:nvPr/>
        </p:nvCxnSpPr>
        <p:spPr>
          <a:xfrm>
            <a:off x="7313612" y="4403725"/>
            <a:ext cx="6350" cy="325437"/>
          </a:xfrm>
          <a:prstGeom prst="straightConnector1">
            <a:avLst/>
          </a:prstGeom>
          <a:noFill/>
          <a:ln w="9525" cap="flat" cmpd="sng">
            <a:solidFill>
              <a:schemeClr val="dk2"/>
            </a:solidFill>
            <a:prstDash val="solid"/>
            <a:miter lim="800000"/>
            <a:headEnd type="none" w="med" len="med"/>
            <a:tailEnd type="none" w="med" len="med"/>
          </a:ln>
        </p:spPr>
      </p:cxnSp>
      <p:sp>
        <p:nvSpPr>
          <p:cNvPr id="363" name="Google Shape;363;p35"/>
          <p:cNvSpPr txBox="1"/>
          <p:nvPr/>
        </p:nvSpPr>
        <p:spPr>
          <a:xfrm>
            <a:off x="3635375" y="1917700"/>
            <a:ext cx="1512887" cy="4464050"/>
          </a:xfrm>
          <a:prstGeom prst="rect">
            <a:avLst/>
          </a:prstGeom>
          <a:solidFill>
            <a:srgbClr val="DDDDDD"/>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64" name="Google Shape;364;p35"/>
          <p:cNvSpPr txBox="1"/>
          <p:nvPr/>
        </p:nvSpPr>
        <p:spPr>
          <a:xfrm>
            <a:off x="2411412" y="1238250"/>
            <a:ext cx="4100512" cy="677862"/>
          </a:xfrm>
          <a:prstGeom prst="rect">
            <a:avLst/>
          </a:prstGeom>
          <a:noFill/>
          <a:ln>
            <a:noFill/>
          </a:ln>
        </p:spPr>
        <p:txBody>
          <a:bodyPr spcFirstLastPara="1" wrap="square" lIns="91425" tIns="45700" rIns="91425" bIns="45700" anchor="t" anchorCtr="0">
            <a:noAutofit/>
          </a:bodyPr>
          <a:lstStyle/>
          <a:p>
            <a:pPr marL="0" marR="0" lvl="0" indent="0" algn="ctr" rtl="0">
              <a:lnSpc>
                <a:spcPct val="55000"/>
              </a:lnSpc>
              <a:spcBef>
                <a:spcPts val="0"/>
              </a:spcBef>
              <a:spcAft>
                <a:spcPts val="0"/>
              </a:spcAft>
              <a:buClr>
                <a:schemeClr val="dk2"/>
              </a:buClr>
              <a:buSzPts val="2400"/>
              <a:buFont typeface="Times New Roman"/>
              <a:buNone/>
            </a:pPr>
            <a:r>
              <a:rPr lang="en-US" sz="2400" b="1" i="1" u="none">
                <a:solidFill>
                  <a:schemeClr val="dk2"/>
                </a:solidFill>
                <a:latin typeface="Times New Roman"/>
                <a:ea typeface="Times New Roman"/>
                <a:cs typeface="Times New Roman"/>
                <a:sym typeface="Times New Roman"/>
              </a:rPr>
              <a:t>development </a:t>
            </a:r>
            <a:endParaRPr/>
          </a:p>
          <a:p>
            <a:pPr marL="0" marR="0" lvl="0" indent="0" algn="ctr" rtl="0">
              <a:lnSpc>
                <a:spcPct val="55000"/>
              </a:lnSpc>
              <a:spcBef>
                <a:spcPts val="1200"/>
              </a:spcBef>
              <a:spcAft>
                <a:spcPts val="0"/>
              </a:spcAft>
              <a:buClr>
                <a:schemeClr val="dk2"/>
              </a:buClr>
              <a:buSzPts val="2400"/>
              <a:buFont typeface="Times New Roman"/>
              <a:buNone/>
            </a:pPr>
            <a:r>
              <a:rPr lang="en-US" sz="2400" b="1" i="1" u="none">
                <a:solidFill>
                  <a:schemeClr val="dk2"/>
                </a:solidFill>
                <a:latin typeface="Times New Roman"/>
                <a:ea typeface="Times New Roman"/>
                <a:cs typeface="Times New Roman"/>
                <a:sym typeface="Times New Roman"/>
              </a:rPr>
              <a:t>environment</a:t>
            </a:r>
            <a:endParaRPr/>
          </a:p>
        </p:txBody>
      </p:sp>
      <p:sp>
        <p:nvSpPr>
          <p:cNvPr id="365" name="Google Shape;365;p35"/>
          <p:cNvSpPr txBox="1"/>
          <p:nvPr/>
        </p:nvSpPr>
        <p:spPr>
          <a:xfrm>
            <a:off x="3851275" y="2060575"/>
            <a:ext cx="1081087" cy="406400"/>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IDL</a:t>
            </a:r>
            <a:endParaRPr/>
          </a:p>
        </p:txBody>
      </p:sp>
      <p:sp>
        <p:nvSpPr>
          <p:cNvPr id="366" name="Google Shape;366;p35"/>
          <p:cNvSpPr/>
          <p:nvPr/>
        </p:nvSpPr>
        <p:spPr>
          <a:xfrm>
            <a:off x="3779837" y="2565400"/>
            <a:ext cx="1223962" cy="1223962"/>
          </a:xfrm>
          <a:prstGeom prst="flowChartMagneticDisk">
            <a:avLst/>
          </a:prstGeom>
          <a:solidFill>
            <a:schemeClr val="accent1"/>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IDL </a:t>
            </a:r>
            <a:endParaRPr/>
          </a:p>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sources</a:t>
            </a:r>
            <a:endParaRPr/>
          </a:p>
        </p:txBody>
      </p:sp>
      <p:sp>
        <p:nvSpPr>
          <p:cNvPr id="367" name="Google Shape;367;p35"/>
          <p:cNvSpPr txBox="1"/>
          <p:nvPr/>
        </p:nvSpPr>
        <p:spPr>
          <a:xfrm>
            <a:off x="3708400" y="4040187"/>
            <a:ext cx="1368425" cy="711200"/>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IDL compiler</a:t>
            </a:r>
            <a:endParaRPr/>
          </a:p>
        </p:txBody>
      </p:sp>
      <p:sp>
        <p:nvSpPr>
          <p:cNvPr id="368" name="Google Shape;368;p35"/>
          <p:cNvSpPr/>
          <p:nvPr/>
        </p:nvSpPr>
        <p:spPr>
          <a:xfrm>
            <a:off x="3779837" y="4941887"/>
            <a:ext cx="1223962" cy="1223962"/>
          </a:xfrm>
          <a:prstGeom prst="flowChartMagneticDisk">
            <a:avLst/>
          </a:prstGeom>
          <a:solidFill>
            <a:schemeClr val="accent1"/>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interface</a:t>
            </a:r>
            <a:endParaRPr/>
          </a:p>
          <a:p>
            <a:pPr marL="0" marR="0" lvl="0" indent="0" algn="ctr" rtl="0">
              <a:lnSpc>
                <a:spcPct val="100000"/>
              </a:lnSpc>
              <a:spcBef>
                <a:spcPts val="0"/>
              </a:spcBef>
              <a:spcAft>
                <a:spcPts val="0"/>
              </a:spcAft>
              <a:buClr>
                <a:schemeClr val="dk2"/>
              </a:buClr>
              <a:buSzPts val="2000"/>
              <a:buFont typeface="Times New Roman"/>
              <a:buNone/>
            </a:pPr>
            <a:r>
              <a:rPr lang="en-US" sz="2000" b="1" i="0" u="none">
                <a:solidFill>
                  <a:schemeClr val="dk2"/>
                </a:solidFill>
                <a:latin typeface="Times New Roman"/>
                <a:ea typeface="Times New Roman"/>
                <a:cs typeface="Times New Roman"/>
                <a:sym typeface="Times New Roman"/>
              </a:rPr>
              <a:t>headers</a:t>
            </a:r>
            <a:endParaRPr/>
          </a:p>
        </p:txBody>
      </p:sp>
      <p:cxnSp>
        <p:nvCxnSpPr>
          <p:cNvPr id="369" name="Google Shape;369;p35"/>
          <p:cNvCxnSpPr/>
          <p:nvPr/>
        </p:nvCxnSpPr>
        <p:spPr>
          <a:xfrm flipH="1">
            <a:off x="2179637" y="4395787"/>
            <a:ext cx="1528762" cy="854075"/>
          </a:xfrm>
          <a:prstGeom prst="straightConnector1">
            <a:avLst/>
          </a:prstGeom>
          <a:noFill/>
          <a:ln w="22225" cap="flat" cmpd="sng">
            <a:solidFill>
              <a:schemeClr val="dk2"/>
            </a:solidFill>
            <a:prstDash val="solid"/>
            <a:miter lim="800000"/>
            <a:headEnd type="none" w="med" len="med"/>
            <a:tailEnd type="triangle" w="med" len="med"/>
          </a:ln>
        </p:spPr>
      </p:cxnSp>
      <p:cxnSp>
        <p:nvCxnSpPr>
          <p:cNvPr id="370" name="Google Shape;370;p35"/>
          <p:cNvCxnSpPr/>
          <p:nvPr/>
        </p:nvCxnSpPr>
        <p:spPr>
          <a:xfrm>
            <a:off x="5076825" y="4395787"/>
            <a:ext cx="1460500" cy="857250"/>
          </a:xfrm>
          <a:prstGeom prst="straightConnector1">
            <a:avLst/>
          </a:prstGeom>
          <a:noFill/>
          <a:ln w="22225" cap="flat" cmpd="sng">
            <a:solidFill>
              <a:schemeClr val="dk2"/>
            </a:solidFill>
            <a:prstDash val="solid"/>
            <a:miter lim="800000"/>
            <a:headEnd type="none" w="med" len="med"/>
            <a:tailEnd type="triangle" w="med" len="med"/>
          </a:ln>
        </p:spPr>
      </p:cxnSp>
      <p:cxnSp>
        <p:nvCxnSpPr>
          <p:cNvPr id="371" name="Google Shape;371;p35"/>
          <p:cNvCxnSpPr/>
          <p:nvPr/>
        </p:nvCxnSpPr>
        <p:spPr>
          <a:xfrm rot="5400000" flipH="1">
            <a:off x="1753337" y="3528162"/>
            <a:ext cx="2452800" cy="1600200"/>
          </a:xfrm>
          <a:prstGeom prst="bentConnector3">
            <a:avLst>
              <a:gd name="adj1" fmla="val 0"/>
            </a:avLst>
          </a:prstGeom>
          <a:noFill/>
          <a:ln w="22225" cap="flat" cmpd="sng">
            <a:solidFill>
              <a:schemeClr val="dk2"/>
            </a:solidFill>
            <a:prstDash val="solid"/>
            <a:miter lim="800000"/>
            <a:headEnd type="none" w="med" len="med"/>
            <a:tailEnd type="triangle" w="med" len="med"/>
          </a:ln>
        </p:spPr>
      </p:cxnSp>
      <p:cxnSp>
        <p:nvCxnSpPr>
          <p:cNvPr id="372" name="Google Shape;372;p35"/>
          <p:cNvCxnSpPr/>
          <p:nvPr/>
        </p:nvCxnSpPr>
        <p:spPr>
          <a:xfrm rot="-5400000">
            <a:off x="4545850" y="3563112"/>
            <a:ext cx="2449500" cy="1533600"/>
          </a:xfrm>
          <a:prstGeom prst="bentConnector3">
            <a:avLst>
              <a:gd name="adj1" fmla="val 0"/>
            </a:avLst>
          </a:prstGeom>
          <a:noFill/>
          <a:ln w="22225" cap="flat" cmpd="sng">
            <a:solidFill>
              <a:schemeClr val="dk2"/>
            </a:solidFill>
            <a:prstDash val="solid"/>
            <a:miter lim="800000"/>
            <a:headEnd type="none" w="med" len="med"/>
            <a:tailEnd type="triangle" w="med" len="med"/>
          </a:ln>
        </p:spPr>
      </p:cxnSp>
      <p:sp>
        <p:nvSpPr>
          <p:cNvPr id="373" name="Google Shape;373;p35"/>
          <p:cNvSpPr txBox="1"/>
          <p:nvPr/>
        </p:nvSpPr>
        <p:spPr>
          <a:xfrm>
            <a:off x="6440487" y="6508750"/>
            <a:ext cx="2703512" cy="349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1400"/>
              <a:buFont typeface="Times New Roman"/>
              <a:buNone/>
            </a:pPr>
            <a:r>
              <a:rPr lang="en-US" sz="1400" b="1" i="1" u="none">
                <a:solidFill>
                  <a:schemeClr val="lt2"/>
                </a:solidFill>
                <a:latin typeface="Times New Roman"/>
                <a:ea typeface="Times New Roman"/>
                <a:cs typeface="Times New Roman"/>
                <a:sym typeface="Times New Roman"/>
              </a:rPr>
              <a:t>Wolfgang Gassler, Eva Zangerle</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7"/>
                                        </p:tgtEl>
                                        <p:attrNameLst>
                                          <p:attrName>style.visibility</p:attrName>
                                        </p:attrNameLst>
                                      </p:cBhvr>
                                      <p:to>
                                        <p:strVal val="visible"/>
                                      </p:to>
                                    </p:set>
                                    <p:animEffect transition="in" filter="fade">
                                      <p:cBhvr>
                                        <p:cTn id="12" dur="500"/>
                                        <p:tgtEl>
                                          <p:spTgt spid="3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8"/>
                                        </p:tgtEl>
                                        <p:attrNameLst>
                                          <p:attrName>style.visibility</p:attrName>
                                        </p:attrNameLst>
                                      </p:cBhvr>
                                      <p:to>
                                        <p:strVal val="visible"/>
                                      </p:to>
                                    </p:set>
                                    <p:animEffect transition="in" filter="fade">
                                      <p:cBhvr>
                                        <p:cTn id="17" dur="500"/>
                                        <p:tgtEl>
                                          <p:spTgt spid="3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6"/>
                                        </p:tgtEl>
                                        <p:attrNameLst>
                                          <p:attrName>style.visibility</p:attrName>
                                        </p:attrNameLst>
                                      </p:cBhvr>
                                      <p:to>
                                        <p:strVal val="visible"/>
                                      </p:to>
                                    </p:set>
                                    <p:animEffect transition="in" filter="fade">
                                      <p:cBhvr>
                                        <p:cTn id="22" dur="500"/>
                                        <p:tgtEl>
                                          <p:spTgt spid="3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
                                        </p:tgtEl>
                                        <p:attrNameLst>
                                          <p:attrName>style.visibility</p:attrName>
                                        </p:attrNameLst>
                                      </p:cBhvr>
                                      <p:to>
                                        <p:strVal val="visible"/>
                                      </p:to>
                                    </p:set>
                                    <p:animEffect transition="in" filter="fade">
                                      <p:cBhvr>
                                        <p:cTn id="27" dur="500"/>
                                        <p:tgtEl>
                                          <p:spTgt spid="3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8"/>
                                        </p:tgtEl>
                                        <p:attrNameLst>
                                          <p:attrName>style.visibility</p:attrName>
                                        </p:attrNameLst>
                                      </p:cBhvr>
                                      <p:to>
                                        <p:strVal val="visible"/>
                                      </p:to>
                                    </p:set>
                                    <p:animEffect transition="in" filter="fade">
                                      <p:cBhvr>
                                        <p:cTn id="32" dur="500"/>
                                        <p:tgtEl>
                                          <p:spTgt spid="3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1"/>
                                        </p:tgtEl>
                                        <p:attrNameLst>
                                          <p:attrName>style.visibility</p:attrName>
                                        </p:attrNameLst>
                                      </p:cBhvr>
                                      <p:to>
                                        <p:strVal val="visible"/>
                                      </p:to>
                                    </p:set>
                                    <p:animEffect transition="in" filter="fade">
                                      <p:cBhvr>
                                        <p:cTn id="37" dur="500"/>
                                        <p:tgtEl>
                                          <p:spTgt spid="361"/>
                                        </p:tgtEl>
                                      </p:cBhvr>
                                    </p:animEffect>
                                  </p:childTnLst>
                                </p:cTn>
                              </p:par>
                              <p:par>
                                <p:cTn id="38" presetID="10" presetClass="entr" presetSubtype="0" fill="hold" nodeType="withEffect">
                                  <p:stCondLst>
                                    <p:cond delay="0"/>
                                  </p:stCondLst>
                                  <p:childTnLst>
                                    <p:set>
                                      <p:cBhvr>
                                        <p:cTn id="39" dur="1" fill="hold">
                                          <p:stCondLst>
                                            <p:cond delay="0"/>
                                          </p:stCondLst>
                                        </p:cTn>
                                        <p:tgtEl>
                                          <p:spTgt spid="360"/>
                                        </p:tgtEl>
                                        <p:attrNameLst>
                                          <p:attrName>style.visibility</p:attrName>
                                        </p:attrNameLst>
                                      </p:cBhvr>
                                      <p:to>
                                        <p:strVal val="visible"/>
                                      </p:to>
                                    </p:set>
                                    <p:animEffect transition="in" filter="fade">
                                      <p:cBhvr>
                                        <p:cTn id="40" dur="500"/>
                                        <p:tgtEl>
                                          <p:spTgt spid="36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62"/>
                                        </p:tgtEl>
                                        <p:attrNameLst>
                                          <p:attrName>style.visibility</p:attrName>
                                        </p:attrNameLst>
                                      </p:cBhvr>
                                      <p:to>
                                        <p:strVal val="visible"/>
                                      </p:to>
                                    </p:set>
                                    <p:animEffect transition="in" filter="fade">
                                      <p:cBhvr>
                                        <p:cTn id="45" dur="500"/>
                                        <p:tgtEl>
                                          <p:spTgt spid="362"/>
                                        </p:tgtEl>
                                      </p:cBhvr>
                                    </p:animEffect>
                                  </p:childTnLst>
                                </p:cTn>
                              </p:par>
                              <p:par>
                                <p:cTn id="46" presetID="10" presetClass="entr" presetSubtype="0" fill="hold" nodeType="withEffect">
                                  <p:stCondLst>
                                    <p:cond delay="0"/>
                                  </p:stCondLst>
                                  <p:childTnLst>
                                    <p:set>
                                      <p:cBhvr>
                                        <p:cTn id="47" dur="1" fill="hold">
                                          <p:stCondLst>
                                            <p:cond delay="0"/>
                                          </p:stCondLst>
                                        </p:cTn>
                                        <p:tgtEl>
                                          <p:spTgt spid="359"/>
                                        </p:tgtEl>
                                        <p:attrNameLst>
                                          <p:attrName>style.visibility</p:attrName>
                                        </p:attrNameLst>
                                      </p:cBhvr>
                                      <p:to>
                                        <p:strVal val="visible"/>
                                      </p:to>
                                    </p:set>
                                    <p:animEffect transition="in" filter="fade">
                                      <p:cBhvr>
                                        <p:cTn id="48" dur="500"/>
                                        <p:tgtEl>
                                          <p:spTgt spid="35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4"/>
                                        </p:tgtEl>
                                        <p:attrNameLst>
                                          <p:attrName>style.visibility</p:attrName>
                                        </p:attrNameLst>
                                      </p:cBhvr>
                                      <p:to>
                                        <p:strVal val="visible"/>
                                      </p:to>
                                    </p:set>
                                    <p:animEffect transition="in" filter="fade">
                                      <p:cBhvr>
                                        <p:cTn id="53" dur="500"/>
                                        <p:tgtEl>
                                          <p:spTgt spid="36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63"/>
                                        </p:tgtEl>
                                        <p:attrNameLst>
                                          <p:attrName>style.visibility</p:attrName>
                                        </p:attrNameLst>
                                      </p:cBhvr>
                                      <p:to>
                                        <p:strVal val="visible"/>
                                      </p:to>
                                    </p:set>
                                    <p:animEffect transition="in" filter="fade">
                                      <p:cBhvr>
                                        <p:cTn id="58" dur="500"/>
                                        <p:tgtEl>
                                          <p:spTgt spid="36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65"/>
                                        </p:tgtEl>
                                        <p:attrNameLst>
                                          <p:attrName>style.visibility</p:attrName>
                                        </p:attrNameLst>
                                      </p:cBhvr>
                                      <p:to>
                                        <p:strVal val="visible"/>
                                      </p:to>
                                    </p:set>
                                    <p:animEffect transition="in" filter="fade">
                                      <p:cBhvr>
                                        <p:cTn id="63" dur="500"/>
                                        <p:tgtEl>
                                          <p:spTgt spid="36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66"/>
                                        </p:tgtEl>
                                        <p:attrNameLst>
                                          <p:attrName>style.visibility</p:attrName>
                                        </p:attrNameLst>
                                      </p:cBhvr>
                                      <p:to>
                                        <p:strVal val="visible"/>
                                      </p:to>
                                    </p:set>
                                    <p:animEffect transition="in" filter="fade">
                                      <p:cBhvr>
                                        <p:cTn id="68" dur="500"/>
                                        <p:tgtEl>
                                          <p:spTgt spid="36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67"/>
                                        </p:tgtEl>
                                        <p:attrNameLst>
                                          <p:attrName>style.visibility</p:attrName>
                                        </p:attrNameLst>
                                      </p:cBhvr>
                                      <p:to>
                                        <p:strVal val="visible"/>
                                      </p:to>
                                    </p:set>
                                    <p:animEffect transition="in" filter="fade">
                                      <p:cBhvr>
                                        <p:cTn id="73" dur="500"/>
                                        <p:tgtEl>
                                          <p:spTgt spid="36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69"/>
                                        </p:tgtEl>
                                        <p:attrNameLst>
                                          <p:attrName>style.visibility</p:attrName>
                                        </p:attrNameLst>
                                      </p:cBhvr>
                                      <p:to>
                                        <p:strVal val="visible"/>
                                      </p:to>
                                    </p:set>
                                    <p:animEffect transition="in" filter="fade">
                                      <p:cBhvr>
                                        <p:cTn id="78" dur="500"/>
                                        <p:tgtEl>
                                          <p:spTgt spid="36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70"/>
                                        </p:tgtEl>
                                        <p:attrNameLst>
                                          <p:attrName>style.visibility</p:attrName>
                                        </p:attrNameLst>
                                      </p:cBhvr>
                                      <p:to>
                                        <p:strVal val="visible"/>
                                      </p:to>
                                    </p:set>
                                    <p:animEffect transition="in" filter="fade">
                                      <p:cBhvr>
                                        <p:cTn id="83" dur="500"/>
                                        <p:tgtEl>
                                          <p:spTgt spid="37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68"/>
                                        </p:tgtEl>
                                        <p:attrNameLst>
                                          <p:attrName>style.visibility</p:attrName>
                                        </p:attrNameLst>
                                      </p:cBhvr>
                                      <p:to>
                                        <p:strVal val="visible"/>
                                      </p:to>
                                    </p:set>
                                    <p:animEffect transition="in" filter="fade">
                                      <p:cBhvr>
                                        <p:cTn id="88" dur="500"/>
                                        <p:tgtEl>
                                          <p:spTgt spid="36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71"/>
                                        </p:tgtEl>
                                        <p:attrNameLst>
                                          <p:attrName>style.visibility</p:attrName>
                                        </p:attrNameLst>
                                      </p:cBhvr>
                                      <p:to>
                                        <p:strVal val="visible"/>
                                      </p:to>
                                    </p:set>
                                    <p:animEffect transition="in" filter="fade">
                                      <p:cBhvr>
                                        <p:cTn id="93" dur="500"/>
                                        <p:tgtEl>
                                          <p:spTgt spid="37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72"/>
                                        </p:tgtEl>
                                        <p:attrNameLst>
                                          <p:attrName>style.visibility</p:attrName>
                                        </p:attrNameLst>
                                      </p:cBhvr>
                                      <p:to>
                                        <p:strVal val="visible"/>
                                      </p:to>
                                    </p:set>
                                    <p:animEffect transition="in" filter="fade">
                                      <p:cBhvr>
                                        <p:cTn id="98"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6"/>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Arial Black"/>
              <a:buNone/>
            </a:pPr>
            <a:r>
              <a:rPr lang="en-US" sz="4000" b="0" i="0" u="none">
                <a:solidFill>
                  <a:schemeClr val="dk1"/>
                </a:solidFill>
                <a:latin typeface="Arial Black"/>
                <a:ea typeface="Arial Black"/>
                <a:cs typeface="Arial Black"/>
                <a:sym typeface="Arial Black"/>
              </a:rPr>
              <a:t>RPC NG: DCOM &amp; CORBA</a:t>
            </a:r>
            <a:endParaRPr/>
          </a:p>
        </p:txBody>
      </p:sp>
      <p:sp>
        <p:nvSpPr>
          <p:cNvPr id="379" name="Google Shape;379;p36"/>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Object models allow services and functionality to be called from distinct processes</a:t>
            </a:r>
            <a:br>
              <a:rPr lang="en-US" sz="2400" b="0" i="0" u="none">
                <a:solidFill>
                  <a:schemeClr val="dk1"/>
                </a:solidFill>
                <a:latin typeface="Tahoma"/>
                <a:ea typeface="Tahoma"/>
                <a:cs typeface="Tahoma"/>
                <a:sym typeface="Tahoma"/>
              </a:rPr>
            </a:b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DCOM/COM+(Win2000) and CORBA IIOP extend this to allow calling services and objects on different machines </a:t>
            </a:r>
            <a:br>
              <a:rPr lang="en-US" sz="2400" b="0" i="0" u="none">
                <a:solidFill>
                  <a:schemeClr val="dk1"/>
                </a:solidFill>
                <a:latin typeface="Tahoma"/>
                <a:ea typeface="Tahoma"/>
                <a:cs typeface="Tahoma"/>
                <a:sym typeface="Tahoma"/>
              </a:rPr>
            </a:b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More OS features (authentication,resource management,process creation,…) are being moved to distributed objects.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7"/>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Sample RPC Middleware Products</a:t>
            </a:r>
            <a:endParaRPr/>
          </a:p>
        </p:txBody>
      </p:sp>
      <p:sp>
        <p:nvSpPr>
          <p:cNvPr id="385" name="Google Shape;385;p37"/>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JaRPC (</a:t>
            </a:r>
            <a:r>
              <a:rPr lang="en-US" sz="1800" b="0" i="0" u="sng">
                <a:solidFill>
                  <a:schemeClr val="hlink"/>
                </a:solidFill>
                <a:latin typeface="Tahoma"/>
                <a:ea typeface="Tahoma"/>
                <a:cs typeface="Tahoma"/>
                <a:sym typeface="Tahoma"/>
                <a:hlinkClick r:id="rId3"/>
              </a:rPr>
              <a:t>NC Laboratories</a:t>
            </a:r>
            <a:r>
              <a:rPr lang="en-US" sz="1800" b="0" i="0" u="none">
                <a:solidFill>
                  <a:schemeClr val="dk1"/>
                </a:solidFill>
                <a:latin typeface="Tahoma"/>
                <a:ea typeface="Tahoma"/>
                <a:cs typeface="Tahoma"/>
                <a:sym typeface="Tahoma"/>
              </a:rPr>
              <a:t>)</a:t>
            </a:r>
            <a:endParaRPr/>
          </a:p>
          <a:p>
            <a:pPr marL="742950" marR="0" lvl="1" indent="-285750" algn="l" rtl="0">
              <a:lnSpc>
                <a:spcPct val="100000"/>
              </a:lnSpc>
              <a:spcBef>
                <a:spcPts val="200"/>
              </a:spcBef>
              <a:spcAft>
                <a:spcPts val="0"/>
              </a:spcAft>
              <a:buClr>
                <a:schemeClr val="accent2"/>
              </a:buClr>
              <a:buSzPts val="1000"/>
              <a:buFont typeface="Arial"/>
              <a:buChar char="●"/>
            </a:pPr>
            <a:r>
              <a:rPr lang="en-US" sz="1000" b="0" i="0" u="none" strike="noStrike" cap="none">
                <a:solidFill>
                  <a:schemeClr val="dk1"/>
                </a:solidFill>
                <a:latin typeface="Tahoma"/>
                <a:ea typeface="Tahoma"/>
                <a:cs typeface="Tahoma"/>
                <a:sym typeface="Tahoma"/>
              </a:rPr>
              <a:t>libraries and development system provides the tools to develop ONC/RPC and extended .rpc Client and Servers in Java </a:t>
            </a:r>
            <a:endParaRPr/>
          </a:p>
          <a:p>
            <a:pPr marL="342900" marR="0" lvl="0" indent="-3429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powerRPC (</a:t>
            </a:r>
            <a:r>
              <a:rPr lang="en-US" sz="1800" b="0" i="0" u="sng">
                <a:solidFill>
                  <a:schemeClr val="hlink"/>
                </a:solidFill>
                <a:latin typeface="Tahoma"/>
                <a:ea typeface="Tahoma"/>
                <a:cs typeface="Tahoma"/>
                <a:sym typeface="Tahoma"/>
                <a:hlinkClick r:id="rId4"/>
              </a:rPr>
              <a:t>Netbula</a:t>
            </a:r>
            <a:r>
              <a:rPr lang="en-US" sz="1800" b="0" i="0" u="none">
                <a:solidFill>
                  <a:schemeClr val="dk1"/>
                </a:solidFill>
                <a:latin typeface="Tahoma"/>
                <a:ea typeface="Tahoma"/>
                <a:cs typeface="Tahoma"/>
                <a:sym typeface="Tahoma"/>
              </a:rPr>
              <a:t>) </a:t>
            </a:r>
            <a:endParaRPr/>
          </a:p>
          <a:p>
            <a:pPr marL="742950" marR="0" lvl="1" indent="-285750" algn="l" rtl="0">
              <a:lnSpc>
                <a:spcPct val="100000"/>
              </a:lnSpc>
              <a:spcBef>
                <a:spcPts val="200"/>
              </a:spcBef>
              <a:spcAft>
                <a:spcPts val="0"/>
              </a:spcAft>
              <a:buClr>
                <a:schemeClr val="accent2"/>
              </a:buClr>
              <a:buSzPts val="1000"/>
              <a:buFont typeface="Arial"/>
              <a:buChar char="●"/>
            </a:pPr>
            <a:r>
              <a:rPr lang="en-US" sz="1000" b="0" i="0" u="none" strike="noStrike" cap="none">
                <a:solidFill>
                  <a:schemeClr val="dk1"/>
                </a:solidFill>
                <a:latin typeface="Tahoma"/>
                <a:ea typeface="Tahoma"/>
                <a:cs typeface="Tahoma"/>
                <a:sym typeface="Tahoma"/>
              </a:rPr>
              <a:t>RPC compiler plus a number of library functions. It allows a C/C++ programmer to create powerful ONC RPC compatible client/server and other distributed applications without writing any networking code. </a:t>
            </a:r>
            <a:endParaRPr/>
          </a:p>
          <a:p>
            <a:pPr marL="342900" marR="0" lvl="0" indent="-3429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Oscar Workbench (</a:t>
            </a:r>
            <a:r>
              <a:rPr lang="en-US" sz="1800" b="0" i="0" u="sng">
                <a:solidFill>
                  <a:schemeClr val="hlink"/>
                </a:solidFill>
                <a:latin typeface="Tahoma"/>
                <a:ea typeface="Tahoma"/>
                <a:cs typeface="Tahoma"/>
                <a:sym typeface="Tahoma"/>
                <a:hlinkClick r:id="rId5"/>
              </a:rPr>
              <a:t>Premier Software Technologies</a:t>
            </a:r>
            <a:r>
              <a:rPr lang="en-US" sz="1800" b="0" i="0" u="none">
                <a:solidFill>
                  <a:schemeClr val="dk1"/>
                </a:solidFill>
                <a:latin typeface="Tahoma"/>
                <a:ea typeface="Tahoma"/>
                <a:cs typeface="Tahoma"/>
                <a:sym typeface="Tahoma"/>
              </a:rPr>
              <a:t>)</a:t>
            </a:r>
            <a:endParaRPr/>
          </a:p>
          <a:p>
            <a:pPr marL="742950" marR="0" lvl="1" indent="-285750" algn="l" rtl="0">
              <a:lnSpc>
                <a:spcPct val="100000"/>
              </a:lnSpc>
              <a:spcBef>
                <a:spcPts val="200"/>
              </a:spcBef>
              <a:spcAft>
                <a:spcPts val="0"/>
              </a:spcAft>
              <a:buClr>
                <a:schemeClr val="accent2"/>
              </a:buClr>
              <a:buSzPts val="1000"/>
              <a:buFont typeface="Arial"/>
              <a:buChar char="●"/>
            </a:pPr>
            <a:r>
              <a:rPr lang="en-US" sz="1000" b="0" i="0" u="none" strike="noStrike" cap="none">
                <a:solidFill>
                  <a:schemeClr val="dk1"/>
                </a:solidFill>
                <a:latin typeface="Tahoma"/>
                <a:ea typeface="Tahoma"/>
                <a:cs typeface="Tahoma"/>
                <a:sym typeface="Tahoma"/>
              </a:rPr>
              <a:t> An integration tool. OSCAR, the Open Services Catalog and Application Registry is an interface catalog. OSCAR combines tools to blend IT strategies for legacy wrappering with those to exploit new technologies (object oriented, internet). </a:t>
            </a:r>
            <a:endParaRPr/>
          </a:p>
          <a:p>
            <a:pPr marL="342900" marR="0" lvl="0" indent="-3429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NobleNet (</a:t>
            </a:r>
            <a:r>
              <a:rPr lang="en-US" sz="1800" b="0" i="0" u="sng">
                <a:solidFill>
                  <a:schemeClr val="hlink"/>
                </a:solidFill>
                <a:latin typeface="Tahoma"/>
                <a:ea typeface="Tahoma"/>
                <a:cs typeface="Tahoma"/>
                <a:sym typeface="Tahoma"/>
                <a:hlinkClick r:id="rId6"/>
              </a:rPr>
              <a:t>Rogue Wave</a:t>
            </a:r>
            <a:r>
              <a:rPr lang="en-US" sz="1800" b="0" i="0" u="none">
                <a:solidFill>
                  <a:schemeClr val="dk1"/>
                </a:solidFill>
                <a:latin typeface="Tahoma"/>
                <a:ea typeface="Tahoma"/>
                <a:cs typeface="Tahoma"/>
                <a:sym typeface="Tahoma"/>
              </a:rPr>
              <a:t>)</a:t>
            </a:r>
            <a:endParaRPr/>
          </a:p>
          <a:p>
            <a:pPr marL="742950" marR="0" lvl="1" indent="-285750" algn="l" rtl="0">
              <a:lnSpc>
                <a:spcPct val="100000"/>
              </a:lnSpc>
              <a:spcBef>
                <a:spcPts val="200"/>
              </a:spcBef>
              <a:spcAft>
                <a:spcPts val="0"/>
              </a:spcAft>
              <a:buClr>
                <a:schemeClr val="accent2"/>
              </a:buClr>
              <a:buSzPts val="1000"/>
              <a:buFont typeface="Arial"/>
              <a:buChar char="●"/>
            </a:pPr>
            <a:r>
              <a:rPr lang="en-US" sz="1000" b="0" i="0" u="none" strike="noStrike" cap="none">
                <a:solidFill>
                  <a:schemeClr val="dk1"/>
                </a:solidFill>
                <a:latin typeface="Tahoma"/>
                <a:ea typeface="Tahoma"/>
                <a:cs typeface="Tahoma"/>
                <a:sym typeface="Tahoma"/>
              </a:rPr>
              <a:t>simplifies the development of business-critical client/server applications, and gives developers all the tools needed to distribute these applications across the enterprise. NobleNet RPC automatically generates client/server network code for all program data structures and application programming interfaces (APIs)— reducing development costs and time to market.</a:t>
            </a:r>
            <a:endParaRPr/>
          </a:p>
          <a:p>
            <a:pPr marL="342900" marR="0" lvl="0" indent="-3429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NXTWare TX (</a:t>
            </a:r>
            <a:r>
              <a:rPr lang="en-US" sz="1800" b="0" i="0" u="sng">
                <a:solidFill>
                  <a:schemeClr val="hlink"/>
                </a:solidFill>
                <a:latin typeface="Tahoma"/>
                <a:ea typeface="Tahoma"/>
                <a:cs typeface="Tahoma"/>
                <a:sym typeface="Tahoma"/>
                <a:hlinkClick r:id="rId7"/>
              </a:rPr>
              <a:t>eCube Systems</a:t>
            </a:r>
            <a:r>
              <a:rPr lang="en-US" sz="1800" b="0" i="0" u="none">
                <a:solidFill>
                  <a:schemeClr val="dk1"/>
                </a:solidFill>
                <a:latin typeface="Tahoma"/>
                <a:ea typeface="Tahoma"/>
                <a:cs typeface="Tahoma"/>
                <a:sym typeface="Tahoma"/>
              </a:rPr>
              <a:t>)</a:t>
            </a:r>
            <a:endParaRPr/>
          </a:p>
          <a:p>
            <a:pPr marL="742950" marR="0" lvl="1" indent="-285750" algn="l" rtl="0">
              <a:lnSpc>
                <a:spcPct val="100000"/>
              </a:lnSpc>
              <a:spcBef>
                <a:spcPts val="200"/>
              </a:spcBef>
              <a:spcAft>
                <a:spcPts val="0"/>
              </a:spcAft>
              <a:buClr>
                <a:schemeClr val="accent2"/>
              </a:buClr>
              <a:buSzPts val="1000"/>
              <a:buFont typeface="Arial"/>
              <a:buChar char="●"/>
            </a:pPr>
            <a:r>
              <a:rPr lang="en-US" sz="1000" b="0" i="0" u="none" strike="noStrike" cap="none">
                <a:solidFill>
                  <a:schemeClr val="dk1"/>
                </a:solidFill>
                <a:latin typeface="Tahoma"/>
                <a:ea typeface="Tahoma"/>
                <a:cs typeface="Tahoma"/>
                <a:sym typeface="Tahoma"/>
              </a:rPr>
              <a:t>Allows DCE/RPC-based applications to participate in a service-oriented architecture. Now companies can use J2EE, CORBA (IIOP) and SOAP to securely access data and execute transactions from legacy applications. With this product, organizations can leverage their current investment in existing DCE and RPC applications</a:t>
            </a:r>
            <a:endParaRPr/>
          </a:p>
          <a:p>
            <a:pPr marL="342900" marR="0" lvl="0" indent="-279400" algn="l" rtl="0">
              <a:spcBef>
                <a:spcPts val="200"/>
              </a:spcBef>
              <a:spcAft>
                <a:spcPts val="0"/>
              </a:spcAft>
              <a:buClr>
                <a:schemeClr val="accent2"/>
              </a:buClr>
              <a:buSzPts val="1000"/>
              <a:buFont typeface="Arial"/>
              <a:buNone/>
            </a:pPr>
            <a:endParaRPr sz="1000" b="0" i="0" u="none" strike="noStrike" cap="none">
              <a:solidFill>
                <a:schemeClr val="dk1"/>
              </a:solidFill>
              <a:latin typeface="Tahoma"/>
              <a:ea typeface="Tahoma"/>
              <a:cs typeface="Tahoma"/>
              <a:sym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8"/>
          <p:cNvSpPr txBox="1">
            <a:spLocks noGrp="1"/>
          </p:cNvSpPr>
          <p:nvPr>
            <p:ph type="title"/>
          </p:nvPr>
        </p:nvSpPr>
        <p:spPr>
          <a:xfrm>
            <a:off x="406400" y="228600"/>
            <a:ext cx="77724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Some recent views on RPC</a:t>
            </a:r>
            <a:endParaRPr/>
          </a:p>
        </p:txBody>
      </p:sp>
      <p:sp>
        <p:nvSpPr>
          <p:cNvPr id="392" name="Google Shape;392;p38"/>
          <p:cNvSpPr txBox="1">
            <a:spLocks noGrp="1"/>
          </p:cNvSpPr>
          <p:nvPr>
            <p:ph type="body" idx="1"/>
          </p:nvPr>
        </p:nvSpPr>
        <p:spPr>
          <a:xfrm>
            <a:off x="203150" y="1866850"/>
            <a:ext cx="8178900" cy="4172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RPC vs. REST</a:t>
            </a:r>
            <a:endParaRPr/>
          </a:p>
          <a:p>
            <a:pPr marL="0" lvl="0" indent="0" algn="l" rtl="0">
              <a:spcBef>
                <a:spcPts val="360"/>
              </a:spcBef>
              <a:spcAft>
                <a:spcPts val="0"/>
              </a:spcAft>
              <a:buNone/>
            </a:pPr>
            <a:r>
              <a:rPr lang="en-US" sz="1100" u="sng">
                <a:solidFill>
                  <a:schemeClr val="hlink"/>
                </a:solidFill>
                <a:latin typeface="Arial"/>
                <a:ea typeface="Arial"/>
                <a:cs typeface="Arial"/>
                <a:sym typeface="Arial"/>
                <a:hlinkClick r:id="rId3"/>
              </a:rPr>
              <a:t>http://steve.vinoski.net/pdf/IEEE-Convenience_Over_Correctness.pdf</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r>
              <a:rPr lang="en-US"/>
              <a:t>New messaging formats</a:t>
            </a:r>
            <a:endParaRPr/>
          </a:p>
          <a:p>
            <a:pPr marL="0" lvl="0" indent="0" algn="l" rtl="0">
              <a:spcBef>
                <a:spcPts val="360"/>
              </a:spcBef>
              <a:spcAft>
                <a:spcPts val="0"/>
              </a:spcAft>
              <a:buNone/>
            </a:pPr>
            <a:r>
              <a:rPr lang="en-US"/>
              <a:t> -- Google ProtoBuf</a:t>
            </a:r>
            <a:endParaRPr/>
          </a:p>
          <a:p>
            <a:pPr marL="0" lvl="0" indent="0" algn="l" rtl="0">
              <a:spcBef>
                <a:spcPts val="360"/>
              </a:spcBef>
              <a:spcAft>
                <a:spcPts val="0"/>
              </a:spcAft>
              <a:buNone/>
            </a:pPr>
            <a:r>
              <a:rPr lang="en-US"/>
              <a:t> -- Apache Thrift (Facebook)</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39"/>
          <p:cNvPicPr preferRelativeResize="0"/>
          <p:nvPr/>
        </p:nvPicPr>
        <p:blipFill>
          <a:blip r:embed="rId3">
            <a:alphaModFix/>
          </a:blip>
          <a:stretch>
            <a:fillRect/>
          </a:stretch>
        </p:blipFill>
        <p:spPr>
          <a:xfrm>
            <a:off x="152400" y="152400"/>
            <a:ext cx="8839199" cy="61848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40"/>
          <p:cNvPicPr preferRelativeResize="0"/>
          <p:nvPr/>
        </p:nvPicPr>
        <p:blipFill>
          <a:blip r:embed="rId3">
            <a:alphaModFix/>
          </a:blip>
          <a:stretch>
            <a:fillRect/>
          </a:stretch>
        </p:blipFill>
        <p:spPr>
          <a:xfrm>
            <a:off x="152400" y="152400"/>
            <a:ext cx="8839200" cy="640734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1"/>
          <p:cNvSpPr txBox="1">
            <a:spLocks noGrp="1"/>
          </p:cNvSpPr>
          <p:nvPr>
            <p:ph type="title"/>
          </p:nvPr>
        </p:nvSpPr>
        <p:spPr>
          <a:xfrm>
            <a:off x="609600" y="0"/>
            <a:ext cx="7793037"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Distributed Shared Memory (DSM)</a:t>
            </a:r>
            <a:endParaRPr/>
          </a:p>
        </p:txBody>
      </p:sp>
      <p:sp>
        <p:nvSpPr>
          <p:cNvPr id="410" name="Google Shape;410;p41"/>
          <p:cNvSpPr txBox="1"/>
          <p:nvPr/>
        </p:nvSpPr>
        <p:spPr>
          <a:xfrm>
            <a:off x="228600" y="3505200"/>
            <a:ext cx="1524000" cy="1371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11" name="Google Shape;411;p41"/>
          <p:cNvSpPr txBox="1"/>
          <p:nvPr/>
        </p:nvSpPr>
        <p:spPr>
          <a:xfrm>
            <a:off x="228600" y="3581400"/>
            <a:ext cx="452437"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CPU1</a:t>
            </a:r>
            <a:endParaRPr/>
          </a:p>
        </p:txBody>
      </p:sp>
      <p:sp>
        <p:nvSpPr>
          <p:cNvPr id="412" name="Google Shape;412;p41"/>
          <p:cNvSpPr txBox="1"/>
          <p:nvPr/>
        </p:nvSpPr>
        <p:spPr>
          <a:xfrm>
            <a:off x="228600" y="3962400"/>
            <a:ext cx="490537"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CPU n</a:t>
            </a:r>
            <a:endParaRPr/>
          </a:p>
        </p:txBody>
      </p:sp>
      <p:sp>
        <p:nvSpPr>
          <p:cNvPr id="413" name="Google Shape;413;p41"/>
          <p:cNvSpPr txBox="1"/>
          <p:nvPr/>
        </p:nvSpPr>
        <p:spPr>
          <a:xfrm>
            <a:off x="990600" y="3733800"/>
            <a:ext cx="6096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Memory</a:t>
            </a:r>
            <a:endParaRPr/>
          </a:p>
        </p:txBody>
      </p:sp>
      <p:sp>
        <p:nvSpPr>
          <p:cNvPr id="414" name="Google Shape;414;p41"/>
          <p:cNvSpPr txBox="1"/>
          <p:nvPr/>
        </p:nvSpPr>
        <p:spPr>
          <a:xfrm>
            <a:off x="990600" y="3581400"/>
            <a:ext cx="60960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Memory</a:t>
            </a:r>
            <a:endParaRPr/>
          </a:p>
        </p:txBody>
      </p:sp>
      <p:sp>
        <p:nvSpPr>
          <p:cNvPr id="415" name="Google Shape;415;p41"/>
          <p:cNvSpPr txBox="1"/>
          <p:nvPr/>
        </p:nvSpPr>
        <p:spPr>
          <a:xfrm>
            <a:off x="1066800" y="4343400"/>
            <a:ext cx="533400" cy="4572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MMU</a:t>
            </a:r>
            <a:endParaRPr/>
          </a:p>
        </p:txBody>
      </p:sp>
      <p:cxnSp>
        <p:nvCxnSpPr>
          <p:cNvPr id="416" name="Google Shape;416;p41"/>
          <p:cNvCxnSpPr/>
          <p:nvPr/>
        </p:nvCxnSpPr>
        <p:spPr>
          <a:xfrm>
            <a:off x="685800" y="4114800"/>
            <a:ext cx="304800" cy="0"/>
          </a:xfrm>
          <a:prstGeom prst="straightConnector1">
            <a:avLst/>
          </a:prstGeom>
          <a:noFill/>
          <a:ln w="9525" cap="flat" cmpd="sng">
            <a:solidFill>
              <a:schemeClr val="dk1"/>
            </a:solidFill>
            <a:prstDash val="solid"/>
            <a:miter lim="800000"/>
            <a:headEnd type="none" w="med" len="med"/>
            <a:tailEnd type="triangle" w="med" len="med"/>
          </a:ln>
        </p:spPr>
      </p:cxnSp>
      <p:cxnSp>
        <p:nvCxnSpPr>
          <p:cNvPr id="417" name="Google Shape;417;p41"/>
          <p:cNvCxnSpPr/>
          <p:nvPr/>
        </p:nvCxnSpPr>
        <p:spPr>
          <a:xfrm>
            <a:off x="609600" y="3657600"/>
            <a:ext cx="381000" cy="0"/>
          </a:xfrm>
          <a:prstGeom prst="straightConnector1">
            <a:avLst/>
          </a:prstGeom>
          <a:noFill/>
          <a:ln w="9525" cap="flat" cmpd="sng">
            <a:solidFill>
              <a:schemeClr val="dk1"/>
            </a:solidFill>
            <a:prstDash val="solid"/>
            <a:miter lim="800000"/>
            <a:headEnd type="none" w="med" len="med"/>
            <a:tailEnd type="triangle" w="med" len="med"/>
          </a:ln>
        </p:spPr>
      </p:cxnSp>
      <p:sp>
        <p:nvSpPr>
          <p:cNvPr id="418" name="Google Shape;418;p41"/>
          <p:cNvSpPr txBox="1"/>
          <p:nvPr/>
        </p:nvSpPr>
        <p:spPr>
          <a:xfrm>
            <a:off x="1905000" y="3505200"/>
            <a:ext cx="1524000" cy="1371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19" name="Google Shape;419;p41"/>
          <p:cNvSpPr txBox="1"/>
          <p:nvPr/>
        </p:nvSpPr>
        <p:spPr>
          <a:xfrm>
            <a:off x="2743200" y="3581400"/>
            <a:ext cx="60960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Memory</a:t>
            </a:r>
            <a:endParaRPr/>
          </a:p>
        </p:txBody>
      </p:sp>
      <p:sp>
        <p:nvSpPr>
          <p:cNvPr id="420" name="Google Shape;420;p41"/>
          <p:cNvSpPr txBox="1"/>
          <p:nvPr/>
        </p:nvSpPr>
        <p:spPr>
          <a:xfrm>
            <a:off x="2743200" y="4267200"/>
            <a:ext cx="533400" cy="4572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MMU</a:t>
            </a:r>
            <a:endParaRPr/>
          </a:p>
        </p:txBody>
      </p:sp>
      <p:sp>
        <p:nvSpPr>
          <p:cNvPr id="421" name="Google Shape;421;p41"/>
          <p:cNvSpPr txBox="1"/>
          <p:nvPr/>
        </p:nvSpPr>
        <p:spPr>
          <a:xfrm>
            <a:off x="1981200" y="3581400"/>
            <a:ext cx="452437"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CPU1</a:t>
            </a:r>
            <a:endParaRPr/>
          </a:p>
        </p:txBody>
      </p:sp>
      <p:sp>
        <p:nvSpPr>
          <p:cNvPr id="422" name="Google Shape;422;p41"/>
          <p:cNvSpPr txBox="1"/>
          <p:nvPr/>
        </p:nvSpPr>
        <p:spPr>
          <a:xfrm>
            <a:off x="1981200" y="3962400"/>
            <a:ext cx="490537"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CPU n</a:t>
            </a:r>
            <a:endParaRPr/>
          </a:p>
        </p:txBody>
      </p:sp>
      <p:cxnSp>
        <p:nvCxnSpPr>
          <p:cNvPr id="423" name="Google Shape;423;p41"/>
          <p:cNvCxnSpPr/>
          <p:nvPr/>
        </p:nvCxnSpPr>
        <p:spPr>
          <a:xfrm>
            <a:off x="2362200" y="3657600"/>
            <a:ext cx="381000" cy="0"/>
          </a:xfrm>
          <a:prstGeom prst="straightConnector1">
            <a:avLst/>
          </a:prstGeom>
          <a:noFill/>
          <a:ln w="9525" cap="flat" cmpd="sng">
            <a:solidFill>
              <a:schemeClr val="dk1"/>
            </a:solidFill>
            <a:prstDash val="solid"/>
            <a:miter lim="800000"/>
            <a:headEnd type="none" w="med" len="med"/>
            <a:tailEnd type="triangle" w="med" len="med"/>
          </a:ln>
        </p:spPr>
      </p:cxnSp>
      <p:cxnSp>
        <p:nvCxnSpPr>
          <p:cNvPr id="424" name="Google Shape;424;p41"/>
          <p:cNvCxnSpPr/>
          <p:nvPr/>
        </p:nvCxnSpPr>
        <p:spPr>
          <a:xfrm>
            <a:off x="2438400" y="4114800"/>
            <a:ext cx="304800" cy="0"/>
          </a:xfrm>
          <a:prstGeom prst="straightConnector1">
            <a:avLst/>
          </a:prstGeom>
          <a:noFill/>
          <a:ln w="9525" cap="flat" cmpd="sng">
            <a:solidFill>
              <a:schemeClr val="dk1"/>
            </a:solidFill>
            <a:prstDash val="solid"/>
            <a:miter lim="800000"/>
            <a:headEnd type="none" w="med" len="med"/>
            <a:tailEnd type="triangle" w="med" len="med"/>
          </a:ln>
        </p:spPr>
      </p:cxnSp>
      <p:sp>
        <p:nvSpPr>
          <p:cNvPr id="425" name="Google Shape;425;p41"/>
          <p:cNvSpPr txBox="1"/>
          <p:nvPr/>
        </p:nvSpPr>
        <p:spPr>
          <a:xfrm>
            <a:off x="3565525" y="4032250"/>
            <a:ext cx="277812"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a:t>
            </a:r>
            <a:endParaRPr/>
          </a:p>
        </p:txBody>
      </p:sp>
      <p:sp>
        <p:nvSpPr>
          <p:cNvPr id="426" name="Google Shape;426;p41"/>
          <p:cNvSpPr txBox="1"/>
          <p:nvPr/>
        </p:nvSpPr>
        <p:spPr>
          <a:xfrm>
            <a:off x="3886200" y="3505200"/>
            <a:ext cx="1524000" cy="1371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27" name="Google Shape;427;p41"/>
          <p:cNvSpPr txBox="1"/>
          <p:nvPr/>
        </p:nvSpPr>
        <p:spPr>
          <a:xfrm>
            <a:off x="4724400" y="3581400"/>
            <a:ext cx="60960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Memory</a:t>
            </a:r>
            <a:endParaRPr/>
          </a:p>
        </p:txBody>
      </p:sp>
      <p:sp>
        <p:nvSpPr>
          <p:cNvPr id="428" name="Google Shape;428;p41"/>
          <p:cNvSpPr txBox="1"/>
          <p:nvPr/>
        </p:nvSpPr>
        <p:spPr>
          <a:xfrm>
            <a:off x="4800600" y="4343400"/>
            <a:ext cx="533400" cy="4572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MMU</a:t>
            </a:r>
            <a:endParaRPr/>
          </a:p>
        </p:txBody>
      </p:sp>
      <p:sp>
        <p:nvSpPr>
          <p:cNvPr id="429" name="Google Shape;429;p41"/>
          <p:cNvSpPr txBox="1"/>
          <p:nvPr/>
        </p:nvSpPr>
        <p:spPr>
          <a:xfrm>
            <a:off x="4038600" y="3581400"/>
            <a:ext cx="452437"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CPU1</a:t>
            </a:r>
            <a:endParaRPr/>
          </a:p>
        </p:txBody>
      </p:sp>
      <p:sp>
        <p:nvSpPr>
          <p:cNvPr id="430" name="Google Shape;430;p41"/>
          <p:cNvSpPr txBox="1"/>
          <p:nvPr/>
        </p:nvSpPr>
        <p:spPr>
          <a:xfrm>
            <a:off x="4038600" y="3962400"/>
            <a:ext cx="490537"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CPU n</a:t>
            </a:r>
            <a:endParaRPr/>
          </a:p>
        </p:txBody>
      </p:sp>
      <p:cxnSp>
        <p:nvCxnSpPr>
          <p:cNvPr id="431" name="Google Shape;431;p41"/>
          <p:cNvCxnSpPr/>
          <p:nvPr/>
        </p:nvCxnSpPr>
        <p:spPr>
          <a:xfrm>
            <a:off x="4419600" y="3657600"/>
            <a:ext cx="304800" cy="0"/>
          </a:xfrm>
          <a:prstGeom prst="straightConnector1">
            <a:avLst/>
          </a:prstGeom>
          <a:noFill/>
          <a:ln w="9525" cap="flat" cmpd="sng">
            <a:solidFill>
              <a:schemeClr val="dk1"/>
            </a:solidFill>
            <a:prstDash val="solid"/>
            <a:miter lim="800000"/>
            <a:headEnd type="none" w="med" len="med"/>
            <a:tailEnd type="triangle" w="med" len="med"/>
          </a:ln>
        </p:spPr>
      </p:cxnSp>
      <p:cxnSp>
        <p:nvCxnSpPr>
          <p:cNvPr id="432" name="Google Shape;432;p41"/>
          <p:cNvCxnSpPr/>
          <p:nvPr/>
        </p:nvCxnSpPr>
        <p:spPr>
          <a:xfrm>
            <a:off x="4495800" y="4114800"/>
            <a:ext cx="228600" cy="0"/>
          </a:xfrm>
          <a:prstGeom prst="straightConnector1">
            <a:avLst/>
          </a:prstGeom>
          <a:noFill/>
          <a:ln w="9525" cap="flat" cmpd="sng">
            <a:solidFill>
              <a:schemeClr val="dk1"/>
            </a:solidFill>
            <a:prstDash val="solid"/>
            <a:miter lim="800000"/>
            <a:headEnd type="none" w="med" len="med"/>
            <a:tailEnd type="triangle" w="med" len="med"/>
          </a:ln>
        </p:spPr>
      </p:cxnSp>
      <p:sp>
        <p:nvSpPr>
          <p:cNvPr id="433" name="Google Shape;433;p41"/>
          <p:cNvSpPr/>
          <p:nvPr/>
        </p:nvSpPr>
        <p:spPr>
          <a:xfrm>
            <a:off x="762000" y="5638800"/>
            <a:ext cx="4572000" cy="914400"/>
          </a:xfrm>
          <a:prstGeom prst="ellipse">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Tahoma"/>
              <a:buNone/>
            </a:pPr>
            <a:r>
              <a:rPr lang="en-US" sz="1200" b="1" i="0" u="none">
                <a:solidFill>
                  <a:schemeClr val="dk1"/>
                </a:solidFill>
                <a:latin typeface="Tahoma"/>
                <a:ea typeface="Tahoma"/>
                <a:cs typeface="Tahoma"/>
                <a:sym typeface="Tahoma"/>
              </a:rPr>
              <a:t>Communication Network</a:t>
            </a:r>
            <a:endParaRPr/>
          </a:p>
        </p:txBody>
      </p:sp>
      <p:cxnSp>
        <p:nvCxnSpPr>
          <p:cNvPr id="434" name="Google Shape;434;p41"/>
          <p:cNvCxnSpPr/>
          <p:nvPr/>
        </p:nvCxnSpPr>
        <p:spPr>
          <a:xfrm>
            <a:off x="914400" y="4876800"/>
            <a:ext cx="457200" cy="914400"/>
          </a:xfrm>
          <a:prstGeom prst="straightConnector1">
            <a:avLst/>
          </a:prstGeom>
          <a:noFill/>
          <a:ln w="9525" cap="flat" cmpd="sng">
            <a:solidFill>
              <a:schemeClr val="dk1"/>
            </a:solidFill>
            <a:prstDash val="solid"/>
            <a:miter lim="800000"/>
            <a:headEnd type="none" w="med" len="med"/>
            <a:tailEnd type="triangle" w="med" len="med"/>
          </a:ln>
        </p:spPr>
      </p:cxnSp>
      <p:cxnSp>
        <p:nvCxnSpPr>
          <p:cNvPr id="435" name="Google Shape;435;p41"/>
          <p:cNvCxnSpPr/>
          <p:nvPr/>
        </p:nvCxnSpPr>
        <p:spPr>
          <a:xfrm rot="10800000">
            <a:off x="1219200" y="4876800"/>
            <a:ext cx="381000" cy="838200"/>
          </a:xfrm>
          <a:prstGeom prst="straightConnector1">
            <a:avLst/>
          </a:prstGeom>
          <a:noFill/>
          <a:ln w="9525" cap="flat" cmpd="sng">
            <a:solidFill>
              <a:schemeClr val="dk1"/>
            </a:solidFill>
            <a:prstDash val="solid"/>
            <a:miter lim="800000"/>
            <a:headEnd type="none" w="med" len="med"/>
            <a:tailEnd type="triangle" w="med" len="med"/>
          </a:ln>
        </p:spPr>
      </p:cxnSp>
      <p:cxnSp>
        <p:nvCxnSpPr>
          <p:cNvPr id="436" name="Google Shape;436;p41"/>
          <p:cNvCxnSpPr/>
          <p:nvPr/>
        </p:nvCxnSpPr>
        <p:spPr>
          <a:xfrm>
            <a:off x="2438400" y="4876800"/>
            <a:ext cx="0" cy="762000"/>
          </a:xfrm>
          <a:prstGeom prst="straightConnector1">
            <a:avLst/>
          </a:prstGeom>
          <a:noFill/>
          <a:ln w="9525" cap="flat" cmpd="sng">
            <a:solidFill>
              <a:schemeClr val="dk1"/>
            </a:solidFill>
            <a:prstDash val="solid"/>
            <a:miter lim="800000"/>
            <a:headEnd type="none" w="med" len="med"/>
            <a:tailEnd type="triangle" w="med" len="med"/>
          </a:ln>
        </p:spPr>
      </p:cxnSp>
      <p:cxnSp>
        <p:nvCxnSpPr>
          <p:cNvPr id="437" name="Google Shape;437;p41"/>
          <p:cNvCxnSpPr/>
          <p:nvPr/>
        </p:nvCxnSpPr>
        <p:spPr>
          <a:xfrm flipH="1">
            <a:off x="4038600" y="4876800"/>
            <a:ext cx="228600" cy="838200"/>
          </a:xfrm>
          <a:prstGeom prst="straightConnector1">
            <a:avLst/>
          </a:prstGeom>
          <a:noFill/>
          <a:ln w="9525" cap="flat" cmpd="sng">
            <a:solidFill>
              <a:schemeClr val="dk1"/>
            </a:solidFill>
            <a:prstDash val="solid"/>
            <a:miter lim="800000"/>
            <a:headEnd type="none" w="med" len="med"/>
            <a:tailEnd type="triangle" w="med" len="med"/>
          </a:ln>
        </p:spPr>
      </p:cxnSp>
      <p:cxnSp>
        <p:nvCxnSpPr>
          <p:cNvPr id="438" name="Google Shape;438;p41"/>
          <p:cNvCxnSpPr/>
          <p:nvPr/>
        </p:nvCxnSpPr>
        <p:spPr>
          <a:xfrm rot="10800000">
            <a:off x="2743200" y="4876800"/>
            <a:ext cx="0" cy="762000"/>
          </a:xfrm>
          <a:prstGeom prst="straightConnector1">
            <a:avLst/>
          </a:prstGeom>
          <a:noFill/>
          <a:ln w="9525" cap="flat" cmpd="sng">
            <a:solidFill>
              <a:schemeClr val="dk1"/>
            </a:solidFill>
            <a:prstDash val="solid"/>
            <a:miter lim="800000"/>
            <a:headEnd type="none" w="med" len="med"/>
            <a:tailEnd type="triangle" w="med" len="med"/>
          </a:ln>
        </p:spPr>
      </p:cxnSp>
      <p:cxnSp>
        <p:nvCxnSpPr>
          <p:cNvPr id="439" name="Google Shape;439;p41"/>
          <p:cNvCxnSpPr/>
          <p:nvPr/>
        </p:nvCxnSpPr>
        <p:spPr>
          <a:xfrm rot="10800000" flipH="1">
            <a:off x="4267200" y="4876800"/>
            <a:ext cx="228600" cy="838200"/>
          </a:xfrm>
          <a:prstGeom prst="straightConnector1">
            <a:avLst/>
          </a:prstGeom>
          <a:noFill/>
          <a:ln w="9525" cap="flat" cmpd="sng">
            <a:solidFill>
              <a:schemeClr val="dk1"/>
            </a:solidFill>
            <a:prstDash val="solid"/>
            <a:miter lim="800000"/>
            <a:headEnd type="none" w="med" len="med"/>
            <a:tailEnd type="triangle" w="med" len="med"/>
          </a:ln>
        </p:spPr>
      </p:cxnSp>
      <p:sp>
        <p:nvSpPr>
          <p:cNvPr id="440" name="Google Shape;440;p41"/>
          <p:cNvSpPr txBox="1"/>
          <p:nvPr/>
        </p:nvSpPr>
        <p:spPr>
          <a:xfrm>
            <a:off x="1752600" y="1828800"/>
            <a:ext cx="1828800" cy="914400"/>
          </a:xfrm>
          <a:prstGeom prst="rect">
            <a:avLst/>
          </a:prstGeom>
          <a:solidFill>
            <a:srgbClr val="D9CE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Tahoma"/>
              <a:buNone/>
            </a:pPr>
            <a:r>
              <a:rPr lang="en-US" sz="900" b="1" i="0" u="none">
                <a:solidFill>
                  <a:schemeClr val="dk1"/>
                </a:solidFill>
                <a:latin typeface="Tahoma"/>
                <a:ea typeface="Tahoma"/>
                <a:cs typeface="Tahoma"/>
                <a:sym typeface="Tahoma"/>
              </a:rPr>
              <a:t>Distributed Shared Memory</a:t>
            </a:r>
            <a:endParaRPr/>
          </a:p>
          <a:p>
            <a:pPr marL="0" marR="0" lvl="0" indent="0" algn="ctr" rtl="0">
              <a:lnSpc>
                <a:spcPct val="100000"/>
              </a:lnSpc>
              <a:spcBef>
                <a:spcPts val="0"/>
              </a:spcBef>
              <a:spcAft>
                <a:spcPts val="0"/>
              </a:spcAft>
              <a:buClr>
                <a:schemeClr val="dk1"/>
              </a:buClr>
              <a:buSzPts val="900"/>
              <a:buFont typeface="Tahoma"/>
              <a:buNone/>
            </a:pPr>
            <a:r>
              <a:rPr lang="en-US" sz="900" b="1" i="0" u="none">
                <a:solidFill>
                  <a:schemeClr val="dk1"/>
                </a:solidFill>
                <a:latin typeface="Tahoma"/>
                <a:ea typeface="Tahoma"/>
                <a:cs typeface="Tahoma"/>
                <a:sym typeface="Tahoma"/>
              </a:rPr>
              <a:t>(exists only virtually)</a:t>
            </a:r>
            <a:endParaRPr/>
          </a:p>
        </p:txBody>
      </p:sp>
      <p:cxnSp>
        <p:nvCxnSpPr>
          <p:cNvPr id="441" name="Google Shape;441;p41"/>
          <p:cNvCxnSpPr/>
          <p:nvPr/>
        </p:nvCxnSpPr>
        <p:spPr>
          <a:xfrm rot="10800000" flipH="1">
            <a:off x="990600" y="2743200"/>
            <a:ext cx="762000" cy="838200"/>
          </a:xfrm>
          <a:prstGeom prst="straightConnector1">
            <a:avLst/>
          </a:prstGeom>
          <a:noFill/>
          <a:ln w="9525" cap="flat" cmpd="sng">
            <a:solidFill>
              <a:schemeClr val="dk1"/>
            </a:solidFill>
            <a:prstDash val="solid"/>
            <a:miter lim="800000"/>
            <a:headEnd type="none" w="med" len="med"/>
            <a:tailEnd type="none" w="med" len="med"/>
          </a:ln>
        </p:spPr>
      </p:cxnSp>
      <p:cxnSp>
        <p:nvCxnSpPr>
          <p:cNvPr id="442" name="Google Shape;442;p41"/>
          <p:cNvCxnSpPr/>
          <p:nvPr/>
        </p:nvCxnSpPr>
        <p:spPr>
          <a:xfrm rot="10800000" flipH="1">
            <a:off x="1600200" y="2743200"/>
            <a:ext cx="1981200" cy="838200"/>
          </a:xfrm>
          <a:prstGeom prst="straightConnector1">
            <a:avLst/>
          </a:prstGeom>
          <a:noFill/>
          <a:ln w="9525" cap="flat" cmpd="sng">
            <a:solidFill>
              <a:schemeClr val="dk1"/>
            </a:solidFill>
            <a:prstDash val="solid"/>
            <a:miter lim="800000"/>
            <a:headEnd type="none" w="med" len="med"/>
            <a:tailEnd type="none" w="med" len="med"/>
          </a:ln>
        </p:spPr>
      </p:cxnSp>
      <p:cxnSp>
        <p:nvCxnSpPr>
          <p:cNvPr id="443" name="Google Shape;443;p41"/>
          <p:cNvCxnSpPr/>
          <p:nvPr/>
        </p:nvCxnSpPr>
        <p:spPr>
          <a:xfrm rot="10800000">
            <a:off x="1752600" y="2743200"/>
            <a:ext cx="990600" cy="838200"/>
          </a:xfrm>
          <a:prstGeom prst="straightConnector1">
            <a:avLst/>
          </a:prstGeom>
          <a:noFill/>
          <a:ln w="9525" cap="flat" cmpd="sng">
            <a:solidFill>
              <a:schemeClr val="dk1"/>
            </a:solidFill>
            <a:prstDash val="solid"/>
            <a:miter lim="800000"/>
            <a:headEnd type="none" w="med" len="med"/>
            <a:tailEnd type="none" w="med" len="med"/>
          </a:ln>
        </p:spPr>
      </p:cxnSp>
      <p:cxnSp>
        <p:nvCxnSpPr>
          <p:cNvPr id="444" name="Google Shape;444;p41"/>
          <p:cNvCxnSpPr/>
          <p:nvPr/>
        </p:nvCxnSpPr>
        <p:spPr>
          <a:xfrm rot="10800000" flipH="1">
            <a:off x="3352800" y="2743200"/>
            <a:ext cx="228600" cy="838200"/>
          </a:xfrm>
          <a:prstGeom prst="straightConnector1">
            <a:avLst/>
          </a:prstGeom>
          <a:noFill/>
          <a:ln w="9525" cap="flat" cmpd="sng">
            <a:solidFill>
              <a:schemeClr val="dk1"/>
            </a:solidFill>
            <a:prstDash val="solid"/>
            <a:miter lim="800000"/>
            <a:headEnd type="none" w="med" len="med"/>
            <a:tailEnd type="none" w="med" len="med"/>
          </a:ln>
        </p:spPr>
      </p:cxnSp>
      <p:cxnSp>
        <p:nvCxnSpPr>
          <p:cNvPr id="445" name="Google Shape;445;p41"/>
          <p:cNvCxnSpPr/>
          <p:nvPr/>
        </p:nvCxnSpPr>
        <p:spPr>
          <a:xfrm>
            <a:off x="1752600" y="2743200"/>
            <a:ext cx="2971800" cy="838200"/>
          </a:xfrm>
          <a:prstGeom prst="straightConnector1">
            <a:avLst/>
          </a:prstGeom>
          <a:noFill/>
          <a:ln w="9525" cap="flat" cmpd="sng">
            <a:solidFill>
              <a:schemeClr val="dk1"/>
            </a:solidFill>
            <a:prstDash val="solid"/>
            <a:miter lim="800000"/>
            <a:headEnd type="none" w="med" len="med"/>
            <a:tailEnd type="none" w="med" len="med"/>
          </a:ln>
        </p:spPr>
      </p:cxnSp>
      <p:cxnSp>
        <p:nvCxnSpPr>
          <p:cNvPr id="446" name="Google Shape;446;p41"/>
          <p:cNvCxnSpPr/>
          <p:nvPr/>
        </p:nvCxnSpPr>
        <p:spPr>
          <a:xfrm>
            <a:off x="3581400" y="2743200"/>
            <a:ext cx="1752600" cy="838200"/>
          </a:xfrm>
          <a:prstGeom prst="straightConnector1">
            <a:avLst/>
          </a:prstGeom>
          <a:noFill/>
          <a:ln w="9525" cap="flat" cmpd="sng">
            <a:solidFill>
              <a:schemeClr val="dk1"/>
            </a:solidFill>
            <a:prstDash val="solid"/>
            <a:miter lim="800000"/>
            <a:headEnd type="none" w="med" len="med"/>
            <a:tailEnd type="none" w="med" len="med"/>
          </a:ln>
        </p:spPr>
      </p:cxnSp>
      <p:sp>
        <p:nvSpPr>
          <p:cNvPr id="447" name="Google Shape;447;p41"/>
          <p:cNvSpPr txBox="1"/>
          <p:nvPr/>
        </p:nvSpPr>
        <p:spPr>
          <a:xfrm>
            <a:off x="457200" y="4876800"/>
            <a:ext cx="544512" cy="22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Node 1</a:t>
            </a:r>
            <a:endParaRPr/>
          </a:p>
        </p:txBody>
      </p:sp>
      <p:sp>
        <p:nvSpPr>
          <p:cNvPr id="448" name="Google Shape;448;p41"/>
          <p:cNvSpPr txBox="1"/>
          <p:nvPr/>
        </p:nvSpPr>
        <p:spPr>
          <a:xfrm>
            <a:off x="4757737" y="4870450"/>
            <a:ext cx="546100" cy="22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Tahoma"/>
              <a:buNone/>
            </a:pPr>
            <a:r>
              <a:rPr lang="en-US" sz="900" b="0" i="0" u="none">
                <a:solidFill>
                  <a:schemeClr val="dk1"/>
                </a:solidFill>
                <a:latin typeface="Tahoma"/>
                <a:ea typeface="Tahoma"/>
                <a:cs typeface="Tahoma"/>
                <a:sym typeface="Tahoma"/>
              </a:rPr>
              <a:t>Node n</a:t>
            </a:r>
            <a:endParaRPr/>
          </a:p>
        </p:txBody>
      </p:sp>
      <p:sp>
        <p:nvSpPr>
          <p:cNvPr id="449" name="Google Shape;449;p41"/>
          <p:cNvSpPr txBox="1"/>
          <p:nvPr/>
        </p:nvSpPr>
        <p:spPr>
          <a:xfrm>
            <a:off x="4724400" y="1447800"/>
            <a:ext cx="4267200" cy="923925"/>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1" i="1" u="none">
                <a:solidFill>
                  <a:schemeClr val="dk1"/>
                </a:solidFill>
                <a:latin typeface="Times New Roman"/>
                <a:ea typeface="Times New Roman"/>
                <a:cs typeface="Times New Roman"/>
                <a:sym typeface="Times New Roman"/>
              </a:rPr>
              <a:t>Tightly coupled systems </a:t>
            </a:r>
            <a:endParaRPr/>
          </a:p>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Use of shared memory for IPC is natural</a:t>
            </a:r>
            <a:endParaRPr/>
          </a:p>
          <a:p>
            <a:pPr marL="0" marR="0" lvl="0" indent="0" algn="l" rtl="0">
              <a:lnSpc>
                <a:spcPct val="100000"/>
              </a:lnSpc>
              <a:spcBef>
                <a:spcPts val="0"/>
              </a:spcBef>
              <a:spcAft>
                <a:spcPts val="0"/>
              </a:spcAft>
              <a:buNone/>
            </a:pPr>
            <a:endParaRPr sz="1800" b="0" i="0" u="none">
              <a:solidFill>
                <a:schemeClr val="dk1"/>
              </a:solidFill>
              <a:latin typeface="Times New Roman"/>
              <a:ea typeface="Times New Roman"/>
              <a:cs typeface="Times New Roman"/>
              <a:sym typeface="Times New Roman"/>
            </a:endParaRPr>
          </a:p>
        </p:txBody>
      </p:sp>
      <p:sp>
        <p:nvSpPr>
          <p:cNvPr id="450" name="Google Shape;450;p41"/>
          <p:cNvSpPr txBox="1"/>
          <p:nvPr/>
        </p:nvSpPr>
        <p:spPr>
          <a:xfrm>
            <a:off x="5791200" y="3962400"/>
            <a:ext cx="3124200" cy="2032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1" i="1" u="none">
                <a:solidFill>
                  <a:schemeClr val="dk1"/>
                </a:solidFill>
                <a:latin typeface="Times New Roman"/>
                <a:ea typeface="Times New Roman"/>
                <a:cs typeface="Times New Roman"/>
                <a:sym typeface="Times New Roman"/>
              </a:rPr>
              <a:t>Loosely coupled </a:t>
            </a:r>
            <a:endParaRPr/>
          </a:p>
          <a:p>
            <a:pPr marL="0" marR="0" lvl="0" indent="0" algn="l" rtl="0">
              <a:lnSpc>
                <a:spcPct val="100000"/>
              </a:lnSpc>
              <a:spcBef>
                <a:spcPts val="0"/>
              </a:spcBef>
              <a:spcAft>
                <a:spcPts val="0"/>
              </a:spcAft>
              <a:buClr>
                <a:schemeClr val="dk1"/>
              </a:buClr>
              <a:buSzPts val="1800"/>
              <a:buFont typeface="Times New Roman"/>
              <a:buNone/>
            </a:pPr>
            <a:r>
              <a:rPr lang="en-US" sz="1800" b="1" i="1" u="none">
                <a:solidFill>
                  <a:schemeClr val="dk1"/>
                </a:solidFill>
                <a:latin typeface="Times New Roman"/>
                <a:ea typeface="Times New Roman"/>
                <a:cs typeface="Times New Roman"/>
                <a:sym typeface="Times New Roman"/>
              </a:rPr>
              <a:t>distributed-memory processors</a:t>
            </a:r>
            <a:endParaRPr/>
          </a:p>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Use DSM – distributed shared memory </a:t>
            </a:r>
            <a:endParaRPr/>
          </a:p>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A middleware solution that provides a shared-memory abstraction.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2"/>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Issues in designing DSM</a:t>
            </a:r>
            <a:endParaRPr/>
          </a:p>
        </p:txBody>
      </p:sp>
      <p:sp>
        <p:nvSpPr>
          <p:cNvPr id="456" name="Google Shape;456;p42"/>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1" i="1" u="none">
                <a:solidFill>
                  <a:schemeClr val="dk1"/>
                </a:solidFill>
                <a:latin typeface="Tahoma"/>
                <a:ea typeface="Tahoma"/>
                <a:cs typeface="Tahoma"/>
                <a:sym typeface="Tahoma"/>
              </a:rPr>
              <a:t>Synchronization</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Granularity of the block size</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Memory Coherence (Consistency models)</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Data Location and Access</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Replacement Strategies</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Thrashing</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Heterogeneity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3"/>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Synchronization</a:t>
            </a:r>
            <a:endParaRPr/>
          </a:p>
        </p:txBody>
      </p:sp>
      <p:sp>
        <p:nvSpPr>
          <p:cNvPr id="462" name="Google Shape;462;p43"/>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Inevitable in Distributed Systems where distinct processes are running concurrently and sharing resources.</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Synchronization related issues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Clock synchronization/Event Ordering (recall happened before relation)</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Mutual exclusion</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Deadlocks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Election Algorithms</a:t>
            </a:r>
            <a:endParaRPr/>
          </a:p>
          <a:p>
            <a:pPr marL="342900" lvl="0" indent="-215900" algn="l" rtl="0">
              <a:spcBef>
                <a:spcPts val="400"/>
              </a:spcBef>
              <a:spcAft>
                <a:spcPts val="0"/>
              </a:spcAft>
              <a:buSzPts val="2000"/>
              <a:buNone/>
            </a:pPr>
            <a:endParaRPr sz="2000" b="0" i="0" u="none">
              <a:solidFill>
                <a:schemeClr val="dk1"/>
              </a:solidFill>
              <a:latin typeface="Tahoma"/>
              <a:ea typeface="Tahoma"/>
              <a:cs typeface="Tahoma"/>
              <a:sym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4"/>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Distributed Mutual Exclusion</a:t>
            </a:r>
            <a:endParaRPr/>
          </a:p>
        </p:txBody>
      </p:sp>
      <p:sp>
        <p:nvSpPr>
          <p:cNvPr id="468" name="Google Shape;468;p44"/>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Mutual exclusion </a:t>
            </a:r>
            <a:endParaRPr/>
          </a:p>
          <a:p>
            <a:pPr marL="1143000" lvl="2" indent="-22860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ensures that concurrent processes have serialized access to shared resources  - the critical section problem</a:t>
            </a:r>
            <a:endParaRPr/>
          </a:p>
          <a:p>
            <a:pPr marL="742950" lvl="1" indent="-28575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Shared variables (semaphores) cannot be used in a distributed system</a:t>
            </a:r>
            <a:endParaRPr/>
          </a:p>
          <a:p>
            <a:pPr marL="1600200" lvl="3" indent="-228600" algn="l" rtl="0">
              <a:lnSpc>
                <a:spcPct val="100000"/>
              </a:lnSpc>
              <a:spcBef>
                <a:spcPts val="360"/>
              </a:spcBef>
              <a:spcAft>
                <a:spcPts val="0"/>
              </a:spcAft>
              <a:buClr>
                <a:schemeClr val="accent2"/>
              </a:buClr>
              <a:buSzPts val="1800"/>
              <a:buFont typeface="Tahoma"/>
              <a:buChar char="•"/>
            </a:pPr>
            <a:r>
              <a:rPr lang="en-US" sz="1800" b="0" i="0" u="none">
                <a:solidFill>
                  <a:schemeClr val="dk1"/>
                </a:solidFill>
                <a:latin typeface="Tahoma"/>
                <a:ea typeface="Tahoma"/>
                <a:cs typeface="Tahoma"/>
                <a:sym typeface="Tahoma"/>
              </a:rPr>
              <a:t>Mutual exclusion must be based on message passing, in the context of unpredictable delays and incomplete knowledge</a:t>
            </a:r>
            <a:endParaRPr/>
          </a:p>
          <a:p>
            <a:pPr marL="1143000" lvl="2" indent="-22860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In some applications (e.g. transaction processing) the resource is managed by a server which implements its own lock along with mechanisms to synchronize access to the resource.</a:t>
            </a:r>
            <a:endParaRPr/>
          </a:p>
          <a:p>
            <a:pPr marL="342900" lvl="0" indent="-215900" algn="l" rtl="0">
              <a:spcBef>
                <a:spcPts val="400"/>
              </a:spcBef>
              <a:spcAft>
                <a:spcPts val="0"/>
              </a:spcAft>
              <a:buSzPts val="2000"/>
              <a:buNone/>
            </a:pPr>
            <a:endParaRPr sz="2000" b="0" i="0" u="none">
              <a:solidFill>
                <a:schemeClr val="dk1"/>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500"/>
              <a:buFont typeface="Arial Black"/>
              <a:buNone/>
            </a:pPr>
            <a:r>
              <a:rPr lang="en-US" sz="3500" b="0" i="0" u="none">
                <a:solidFill>
                  <a:schemeClr val="dk2"/>
                </a:solidFill>
                <a:latin typeface="Arial Black"/>
                <a:ea typeface="Arial Black"/>
                <a:cs typeface="Arial Black"/>
                <a:sym typeface="Arial Black"/>
              </a:rPr>
              <a:t>Distributed Operating Systems</a:t>
            </a:r>
            <a:endParaRPr/>
          </a:p>
        </p:txBody>
      </p:sp>
      <p:sp>
        <p:nvSpPr>
          <p:cNvPr id="120" name="Google Shape;120;p18"/>
          <p:cNvSpPr txBox="1"/>
          <p:nvPr/>
        </p:nvSpPr>
        <p:spPr>
          <a:xfrm>
            <a:off x="457200" y="1371600"/>
            <a:ext cx="80772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strike="noStrike" cap="none">
                <a:solidFill>
                  <a:schemeClr val="dk1"/>
                </a:solidFill>
                <a:latin typeface="Times New Roman"/>
                <a:ea typeface="Times New Roman"/>
                <a:cs typeface="Times New Roman"/>
                <a:sym typeface="Times New Roman"/>
              </a:rPr>
              <a:t>Manages a collection of independent computers and makes them appear to the users of the system as if it were a single computer</a:t>
            </a:r>
            <a:endParaRPr/>
          </a:p>
        </p:txBody>
      </p:sp>
      <p:grpSp>
        <p:nvGrpSpPr>
          <p:cNvPr id="121" name="Google Shape;121;p18"/>
          <p:cNvGrpSpPr/>
          <p:nvPr/>
        </p:nvGrpSpPr>
        <p:grpSpPr>
          <a:xfrm>
            <a:off x="76247" y="4114770"/>
            <a:ext cx="4191091" cy="1920834"/>
            <a:chOff x="2971800" y="3429000"/>
            <a:chExt cx="5791200" cy="2843574"/>
          </a:xfrm>
        </p:grpSpPr>
        <p:cxnSp>
          <p:nvCxnSpPr>
            <p:cNvPr id="122" name="Google Shape;122;p18"/>
            <p:cNvCxnSpPr/>
            <p:nvPr/>
          </p:nvCxnSpPr>
          <p:spPr>
            <a:xfrm>
              <a:off x="3124200" y="5486400"/>
              <a:ext cx="5638800" cy="0"/>
            </a:xfrm>
            <a:prstGeom prst="straightConnector1">
              <a:avLst/>
            </a:prstGeom>
            <a:noFill/>
            <a:ln w="28575" cap="flat" cmpd="sng">
              <a:solidFill>
                <a:schemeClr val="dk1"/>
              </a:solidFill>
              <a:prstDash val="solid"/>
              <a:miter lim="800000"/>
              <a:headEnd type="none" w="med" len="med"/>
              <a:tailEnd type="none" w="med" len="med"/>
            </a:ln>
          </p:spPr>
        </p:cxnSp>
        <p:grpSp>
          <p:nvGrpSpPr>
            <p:cNvPr id="123" name="Google Shape;123;p18"/>
            <p:cNvGrpSpPr/>
            <p:nvPr/>
          </p:nvGrpSpPr>
          <p:grpSpPr>
            <a:xfrm>
              <a:off x="2971800" y="3429000"/>
              <a:ext cx="1905000" cy="1428750"/>
              <a:chOff x="2736" y="1536"/>
              <a:chExt cx="1200" cy="900"/>
            </a:xfrm>
          </p:grpSpPr>
          <p:sp>
            <p:nvSpPr>
              <p:cNvPr id="124" name="Google Shape;124;p18"/>
              <p:cNvSpPr txBox="1"/>
              <p:nvPr/>
            </p:nvSpPr>
            <p:spPr>
              <a:xfrm>
                <a:off x="2736" y="1536"/>
                <a:ext cx="1200" cy="900"/>
              </a:xfrm>
              <a:prstGeom prst="rect">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25" name="Google Shape;125;p18"/>
              <p:cNvSpPr txBox="1"/>
              <p:nvPr/>
            </p:nvSpPr>
            <p:spPr>
              <a:xfrm>
                <a:off x="2880" y="1968"/>
                <a:ext cx="900" cy="300"/>
              </a:xfrm>
              <a:prstGeom prst="rect">
                <a:avLst/>
              </a:prstGeom>
              <a:solidFill>
                <a:srgbClr val="00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Cache</a:t>
                </a:r>
                <a:endParaRPr/>
              </a:p>
            </p:txBody>
          </p:sp>
          <p:sp>
            <p:nvSpPr>
              <p:cNvPr id="126" name="Google Shape;126;p18"/>
              <p:cNvSpPr txBox="1"/>
              <p:nvPr/>
            </p:nvSpPr>
            <p:spPr>
              <a:xfrm>
                <a:off x="2869" y="1562"/>
                <a:ext cx="9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CPU</a:t>
                </a:r>
                <a:endParaRPr/>
              </a:p>
            </p:txBody>
          </p:sp>
        </p:grpSp>
        <p:grpSp>
          <p:nvGrpSpPr>
            <p:cNvPr id="127" name="Google Shape;127;p18"/>
            <p:cNvGrpSpPr/>
            <p:nvPr/>
          </p:nvGrpSpPr>
          <p:grpSpPr>
            <a:xfrm>
              <a:off x="5105400" y="3429000"/>
              <a:ext cx="1905000" cy="1428750"/>
              <a:chOff x="2736" y="1536"/>
              <a:chExt cx="1200" cy="900"/>
            </a:xfrm>
          </p:grpSpPr>
          <p:sp>
            <p:nvSpPr>
              <p:cNvPr id="128" name="Google Shape;128;p18"/>
              <p:cNvSpPr txBox="1"/>
              <p:nvPr/>
            </p:nvSpPr>
            <p:spPr>
              <a:xfrm>
                <a:off x="2736" y="1536"/>
                <a:ext cx="1200" cy="900"/>
              </a:xfrm>
              <a:prstGeom prst="rect">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29" name="Google Shape;129;p18"/>
              <p:cNvSpPr txBox="1"/>
              <p:nvPr/>
            </p:nvSpPr>
            <p:spPr>
              <a:xfrm>
                <a:off x="2880" y="1968"/>
                <a:ext cx="900" cy="300"/>
              </a:xfrm>
              <a:prstGeom prst="rect">
                <a:avLst/>
              </a:prstGeom>
              <a:solidFill>
                <a:srgbClr val="00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Cache</a:t>
                </a:r>
                <a:endParaRPr/>
              </a:p>
            </p:txBody>
          </p:sp>
          <p:sp>
            <p:nvSpPr>
              <p:cNvPr id="130" name="Google Shape;130;p18"/>
              <p:cNvSpPr txBox="1"/>
              <p:nvPr/>
            </p:nvSpPr>
            <p:spPr>
              <a:xfrm>
                <a:off x="3034" y="1596"/>
                <a:ext cx="6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CPU</a:t>
                </a:r>
                <a:endParaRPr/>
              </a:p>
            </p:txBody>
          </p:sp>
        </p:grpSp>
        <p:sp>
          <p:nvSpPr>
            <p:cNvPr id="131" name="Google Shape;131;p18"/>
            <p:cNvSpPr txBox="1"/>
            <p:nvPr/>
          </p:nvSpPr>
          <p:spPr>
            <a:xfrm>
              <a:off x="7162800" y="3429000"/>
              <a:ext cx="1600200" cy="1143000"/>
            </a:xfrm>
            <a:prstGeom prst="rect">
              <a:avLst/>
            </a:prstGeom>
            <a:solidFill>
              <a:srgbClr val="FFCC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Memory</a:t>
              </a:r>
              <a:endParaRPr/>
            </a:p>
          </p:txBody>
        </p:sp>
        <p:cxnSp>
          <p:nvCxnSpPr>
            <p:cNvPr id="132" name="Google Shape;132;p18"/>
            <p:cNvCxnSpPr/>
            <p:nvPr/>
          </p:nvCxnSpPr>
          <p:spPr>
            <a:xfrm>
              <a:off x="3810000" y="4648200"/>
              <a:ext cx="0" cy="838200"/>
            </a:xfrm>
            <a:prstGeom prst="straightConnector1">
              <a:avLst/>
            </a:prstGeom>
            <a:noFill/>
            <a:ln w="9525" cap="flat" cmpd="sng">
              <a:solidFill>
                <a:schemeClr val="dk1"/>
              </a:solidFill>
              <a:prstDash val="solid"/>
              <a:miter lim="800000"/>
              <a:headEnd type="none" w="med" len="med"/>
              <a:tailEnd type="none" w="med" len="med"/>
            </a:ln>
          </p:spPr>
        </p:cxnSp>
        <p:cxnSp>
          <p:nvCxnSpPr>
            <p:cNvPr id="133" name="Google Shape;133;p18"/>
            <p:cNvCxnSpPr/>
            <p:nvPr/>
          </p:nvCxnSpPr>
          <p:spPr>
            <a:xfrm>
              <a:off x="5943600" y="4648200"/>
              <a:ext cx="0" cy="838200"/>
            </a:xfrm>
            <a:prstGeom prst="straightConnector1">
              <a:avLst/>
            </a:prstGeom>
            <a:noFill/>
            <a:ln w="9525" cap="flat" cmpd="sng">
              <a:solidFill>
                <a:schemeClr val="dk1"/>
              </a:solidFill>
              <a:prstDash val="solid"/>
              <a:miter lim="800000"/>
              <a:headEnd type="none" w="med" len="med"/>
              <a:tailEnd type="none" w="med" len="med"/>
            </a:ln>
          </p:spPr>
        </p:cxnSp>
        <p:cxnSp>
          <p:nvCxnSpPr>
            <p:cNvPr id="134" name="Google Shape;134;p18"/>
            <p:cNvCxnSpPr/>
            <p:nvPr/>
          </p:nvCxnSpPr>
          <p:spPr>
            <a:xfrm>
              <a:off x="7924800" y="4648200"/>
              <a:ext cx="0" cy="838200"/>
            </a:xfrm>
            <a:prstGeom prst="straightConnector1">
              <a:avLst/>
            </a:prstGeom>
            <a:noFill/>
            <a:ln w="9525" cap="flat" cmpd="sng">
              <a:solidFill>
                <a:schemeClr val="dk1"/>
              </a:solidFill>
              <a:prstDash val="solid"/>
              <a:miter lim="800000"/>
              <a:headEnd type="none" w="med" len="med"/>
              <a:tailEnd type="none" w="med" len="med"/>
            </a:ln>
          </p:spPr>
        </p:cxnSp>
        <p:sp>
          <p:nvSpPr>
            <p:cNvPr id="135" name="Google Shape;135;p18"/>
            <p:cNvSpPr txBox="1"/>
            <p:nvPr/>
          </p:nvSpPr>
          <p:spPr>
            <a:xfrm>
              <a:off x="4784725" y="5680074"/>
              <a:ext cx="3417000" cy="5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Parallel Architecture</a:t>
              </a:r>
              <a:endParaRPr/>
            </a:p>
          </p:txBody>
        </p:sp>
      </p:grpSp>
      <p:grpSp>
        <p:nvGrpSpPr>
          <p:cNvPr id="136" name="Google Shape;136;p18"/>
          <p:cNvGrpSpPr/>
          <p:nvPr/>
        </p:nvGrpSpPr>
        <p:grpSpPr>
          <a:xfrm>
            <a:off x="4608588" y="3879703"/>
            <a:ext cx="4309704" cy="2311213"/>
            <a:chOff x="1676400" y="4191000"/>
            <a:chExt cx="5943600" cy="2591336"/>
          </a:xfrm>
        </p:grpSpPr>
        <p:cxnSp>
          <p:nvCxnSpPr>
            <p:cNvPr id="137" name="Google Shape;137;p18"/>
            <p:cNvCxnSpPr/>
            <p:nvPr/>
          </p:nvCxnSpPr>
          <p:spPr>
            <a:xfrm>
              <a:off x="1828800" y="6248400"/>
              <a:ext cx="5638800" cy="0"/>
            </a:xfrm>
            <a:prstGeom prst="straightConnector1">
              <a:avLst/>
            </a:prstGeom>
            <a:noFill/>
            <a:ln w="28575" cap="flat" cmpd="sng">
              <a:solidFill>
                <a:schemeClr val="dk1"/>
              </a:solidFill>
              <a:prstDash val="solid"/>
              <a:miter lim="800000"/>
              <a:headEnd type="none" w="med" len="med"/>
              <a:tailEnd type="none" w="med" len="med"/>
            </a:ln>
          </p:spPr>
        </p:cxnSp>
        <p:sp>
          <p:nvSpPr>
            <p:cNvPr id="138" name="Google Shape;138;p18"/>
            <p:cNvSpPr txBox="1"/>
            <p:nvPr/>
          </p:nvSpPr>
          <p:spPr>
            <a:xfrm>
              <a:off x="1676400" y="4191000"/>
              <a:ext cx="1676400" cy="1219200"/>
            </a:xfrm>
            <a:prstGeom prst="rect">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39" name="Google Shape;139;p18"/>
            <p:cNvSpPr txBox="1"/>
            <p:nvPr/>
          </p:nvSpPr>
          <p:spPr>
            <a:xfrm>
              <a:off x="1752616" y="4724409"/>
              <a:ext cx="1427700" cy="533400"/>
            </a:xfrm>
            <a:prstGeom prst="rect">
              <a:avLst/>
            </a:prstGeom>
            <a:solidFill>
              <a:srgbClr val="00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Memory</a:t>
              </a:r>
              <a:endParaRPr/>
            </a:p>
          </p:txBody>
        </p:sp>
        <p:sp>
          <p:nvSpPr>
            <p:cNvPr id="140" name="Google Shape;140;p18"/>
            <p:cNvSpPr txBox="1"/>
            <p:nvPr/>
          </p:nvSpPr>
          <p:spPr>
            <a:xfrm>
              <a:off x="2055632" y="4343396"/>
              <a:ext cx="1063800" cy="36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CPU</a:t>
              </a:r>
              <a:endParaRPr/>
            </a:p>
          </p:txBody>
        </p:sp>
        <p:grpSp>
          <p:nvGrpSpPr>
            <p:cNvPr id="141" name="Google Shape;141;p18"/>
            <p:cNvGrpSpPr/>
            <p:nvPr/>
          </p:nvGrpSpPr>
          <p:grpSpPr>
            <a:xfrm>
              <a:off x="3733800" y="4191000"/>
              <a:ext cx="1905000" cy="1428750"/>
              <a:chOff x="2352" y="2640"/>
              <a:chExt cx="1200" cy="900"/>
            </a:xfrm>
          </p:grpSpPr>
          <p:sp>
            <p:nvSpPr>
              <p:cNvPr id="142" name="Google Shape;142;p18"/>
              <p:cNvSpPr txBox="1"/>
              <p:nvPr/>
            </p:nvSpPr>
            <p:spPr>
              <a:xfrm>
                <a:off x="2352" y="2640"/>
                <a:ext cx="1200" cy="900"/>
              </a:xfrm>
              <a:prstGeom prst="rect">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43" name="Google Shape;143;p18"/>
              <p:cNvSpPr txBox="1"/>
              <p:nvPr/>
            </p:nvSpPr>
            <p:spPr>
              <a:xfrm>
                <a:off x="2400" y="2976"/>
                <a:ext cx="900" cy="300"/>
              </a:xfrm>
              <a:prstGeom prst="rect">
                <a:avLst/>
              </a:prstGeom>
              <a:solidFill>
                <a:srgbClr val="00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Memory</a:t>
                </a:r>
                <a:endParaRPr/>
              </a:p>
            </p:txBody>
          </p:sp>
          <p:sp>
            <p:nvSpPr>
              <p:cNvPr id="144" name="Google Shape;144;p18"/>
              <p:cNvSpPr txBox="1"/>
              <p:nvPr/>
            </p:nvSpPr>
            <p:spPr>
              <a:xfrm>
                <a:off x="2591" y="2736"/>
                <a:ext cx="6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CPU</a:t>
                </a:r>
                <a:endParaRPr/>
              </a:p>
            </p:txBody>
          </p:sp>
        </p:grpSp>
        <p:cxnSp>
          <p:nvCxnSpPr>
            <p:cNvPr id="145" name="Google Shape;145;p18"/>
            <p:cNvCxnSpPr/>
            <p:nvPr/>
          </p:nvCxnSpPr>
          <p:spPr>
            <a:xfrm>
              <a:off x="2514600" y="5410200"/>
              <a:ext cx="0" cy="838200"/>
            </a:xfrm>
            <a:prstGeom prst="straightConnector1">
              <a:avLst/>
            </a:prstGeom>
            <a:noFill/>
            <a:ln w="9525" cap="flat" cmpd="sng">
              <a:solidFill>
                <a:schemeClr val="dk1"/>
              </a:solidFill>
              <a:prstDash val="solid"/>
              <a:miter lim="800000"/>
              <a:headEnd type="none" w="med" len="med"/>
              <a:tailEnd type="none" w="med" len="med"/>
            </a:ln>
          </p:spPr>
        </p:cxnSp>
        <p:cxnSp>
          <p:nvCxnSpPr>
            <p:cNvPr id="146" name="Google Shape;146;p18"/>
            <p:cNvCxnSpPr/>
            <p:nvPr/>
          </p:nvCxnSpPr>
          <p:spPr>
            <a:xfrm>
              <a:off x="4648200" y="5410200"/>
              <a:ext cx="0" cy="838200"/>
            </a:xfrm>
            <a:prstGeom prst="straightConnector1">
              <a:avLst/>
            </a:prstGeom>
            <a:noFill/>
            <a:ln w="9525" cap="flat" cmpd="sng">
              <a:solidFill>
                <a:schemeClr val="dk1"/>
              </a:solidFill>
              <a:prstDash val="solid"/>
              <a:miter lim="800000"/>
              <a:headEnd type="none" w="med" len="med"/>
              <a:tailEnd type="none" w="med" len="med"/>
            </a:ln>
          </p:spPr>
        </p:cxnSp>
        <p:cxnSp>
          <p:nvCxnSpPr>
            <p:cNvPr id="147" name="Google Shape;147;p18"/>
            <p:cNvCxnSpPr/>
            <p:nvPr/>
          </p:nvCxnSpPr>
          <p:spPr>
            <a:xfrm>
              <a:off x="6629400" y="5410200"/>
              <a:ext cx="0" cy="838200"/>
            </a:xfrm>
            <a:prstGeom prst="straightConnector1">
              <a:avLst/>
            </a:prstGeom>
            <a:noFill/>
            <a:ln w="9525" cap="flat" cmpd="sng">
              <a:solidFill>
                <a:schemeClr val="dk1"/>
              </a:solidFill>
              <a:prstDash val="solid"/>
              <a:miter lim="800000"/>
              <a:headEnd type="none" w="med" len="med"/>
              <a:tailEnd type="none" w="med" len="med"/>
            </a:ln>
          </p:spPr>
        </p:cxnSp>
        <p:grpSp>
          <p:nvGrpSpPr>
            <p:cNvPr id="148" name="Google Shape;148;p18"/>
            <p:cNvGrpSpPr/>
            <p:nvPr/>
          </p:nvGrpSpPr>
          <p:grpSpPr>
            <a:xfrm>
              <a:off x="5715000" y="4191000"/>
              <a:ext cx="1905000" cy="1428750"/>
              <a:chOff x="2352" y="2640"/>
              <a:chExt cx="1200" cy="900"/>
            </a:xfrm>
          </p:grpSpPr>
          <p:sp>
            <p:nvSpPr>
              <p:cNvPr id="149" name="Google Shape;149;p18"/>
              <p:cNvSpPr txBox="1"/>
              <p:nvPr/>
            </p:nvSpPr>
            <p:spPr>
              <a:xfrm>
                <a:off x="2352" y="2640"/>
                <a:ext cx="1200" cy="900"/>
              </a:xfrm>
              <a:prstGeom prst="rect">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50" name="Google Shape;150;p18"/>
              <p:cNvSpPr txBox="1"/>
              <p:nvPr/>
            </p:nvSpPr>
            <p:spPr>
              <a:xfrm>
                <a:off x="2400" y="2976"/>
                <a:ext cx="900" cy="300"/>
              </a:xfrm>
              <a:prstGeom prst="rect">
                <a:avLst/>
              </a:prstGeom>
              <a:solidFill>
                <a:srgbClr val="00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Memory</a:t>
                </a:r>
                <a:endParaRPr/>
              </a:p>
            </p:txBody>
          </p:sp>
          <p:sp>
            <p:nvSpPr>
              <p:cNvPr id="151" name="Google Shape;151;p18"/>
              <p:cNvSpPr txBox="1"/>
              <p:nvPr/>
            </p:nvSpPr>
            <p:spPr>
              <a:xfrm>
                <a:off x="2493" y="2736"/>
                <a:ext cx="9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1" i="0" u="none">
                    <a:solidFill>
                      <a:schemeClr val="dk1"/>
                    </a:solidFill>
                    <a:latin typeface="Times New Roman"/>
                    <a:ea typeface="Times New Roman"/>
                    <a:cs typeface="Times New Roman"/>
                    <a:sym typeface="Times New Roman"/>
                  </a:rPr>
                  <a:t>CPU</a:t>
                </a:r>
                <a:endParaRPr/>
              </a:p>
            </p:txBody>
          </p:sp>
        </p:grpSp>
        <p:sp>
          <p:nvSpPr>
            <p:cNvPr id="152" name="Google Shape;152;p18"/>
            <p:cNvSpPr txBox="1"/>
            <p:nvPr/>
          </p:nvSpPr>
          <p:spPr>
            <a:xfrm>
              <a:off x="2887912" y="6333836"/>
              <a:ext cx="4048200" cy="44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Distributed  Architecture</a:t>
              </a:r>
              <a:endParaRPr/>
            </a:p>
          </p:txBody>
        </p:sp>
      </p:grpSp>
      <p:sp>
        <p:nvSpPr>
          <p:cNvPr id="153" name="Google Shape;153;p18"/>
          <p:cNvSpPr txBox="1"/>
          <p:nvPr/>
        </p:nvSpPr>
        <p:spPr>
          <a:xfrm>
            <a:off x="0" y="2590800"/>
            <a:ext cx="2743200" cy="107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1" u="none">
                <a:solidFill>
                  <a:schemeClr val="dk1"/>
                </a:solidFill>
                <a:latin typeface="Times New Roman"/>
                <a:ea typeface="Times New Roman"/>
                <a:cs typeface="Times New Roman"/>
                <a:sym typeface="Times New Roman"/>
              </a:rPr>
              <a:t>Multiprocessors </a:t>
            </a:r>
            <a:endParaRPr/>
          </a:p>
          <a:p>
            <a:pPr marL="457200" marR="0" lvl="1" indent="0" algn="l" rtl="0">
              <a:lnSpc>
                <a:spcPct val="100000"/>
              </a:lnSpc>
              <a:spcBef>
                <a:spcPts val="0"/>
              </a:spcBef>
              <a:spcAft>
                <a:spcPts val="0"/>
              </a:spcAft>
              <a:buClr>
                <a:schemeClr val="dk1"/>
              </a:buClr>
              <a:buSzPts val="2000"/>
              <a:buFont typeface="Times New Roman"/>
              <a:buNone/>
            </a:pPr>
            <a:r>
              <a:rPr lang="en-US" sz="2000" b="1" i="1" u="none" strike="noStrike" cap="none">
                <a:solidFill>
                  <a:schemeClr val="dk1"/>
                </a:solidFill>
                <a:latin typeface="Times New Roman"/>
                <a:ea typeface="Times New Roman"/>
                <a:cs typeface="Times New Roman"/>
                <a:sym typeface="Times New Roman"/>
              </a:rPr>
              <a:t>Tightly coupled</a:t>
            </a:r>
            <a:endParaRPr/>
          </a:p>
          <a:p>
            <a:pPr marL="457200" marR="0" lvl="1" indent="0" algn="l" rtl="0">
              <a:lnSpc>
                <a:spcPct val="100000"/>
              </a:lnSpc>
              <a:spcBef>
                <a:spcPts val="0"/>
              </a:spcBef>
              <a:spcAft>
                <a:spcPts val="0"/>
              </a:spcAft>
              <a:buClr>
                <a:schemeClr val="dk1"/>
              </a:buClr>
              <a:buSzPts val="2000"/>
              <a:buFont typeface="Times New Roman"/>
              <a:buNone/>
            </a:pPr>
            <a:r>
              <a:rPr lang="en-US" sz="2000" b="1" i="1" u="none" strike="noStrike" cap="none">
                <a:solidFill>
                  <a:schemeClr val="dk1"/>
                </a:solidFill>
                <a:latin typeface="Times New Roman"/>
                <a:ea typeface="Times New Roman"/>
                <a:cs typeface="Times New Roman"/>
                <a:sym typeface="Times New Roman"/>
              </a:rPr>
              <a:t>Shared memory</a:t>
            </a:r>
            <a:endParaRPr/>
          </a:p>
        </p:txBody>
      </p:sp>
      <p:sp>
        <p:nvSpPr>
          <p:cNvPr id="154" name="Google Shape;154;p18"/>
          <p:cNvSpPr txBox="1"/>
          <p:nvPr/>
        </p:nvSpPr>
        <p:spPr>
          <a:xfrm>
            <a:off x="6019800" y="2514600"/>
            <a:ext cx="2667000" cy="12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1" u="none">
                <a:solidFill>
                  <a:schemeClr val="dk1"/>
                </a:solidFill>
                <a:latin typeface="Times New Roman"/>
                <a:ea typeface="Times New Roman"/>
                <a:cs typeface="Times New Roman"/>
                <a:sym typeface="Times New Roman"/>
              </a:rPr>
              <a:t>Multicomputers</a:t>
            </a:r>
            <a:endParaRPr/>
          </a:p>
          <a:p>
            <a:pPr marL="457200" marR="0" lvl="1" indent="0" algn="l" rtl="0">
              <a:lnSpc>
                <a:spcPct val="100000"/>
              </a:lnSpc>
              <a:spcBef>
                <a:spcPts val="0"/>
              </a:spcBef>
              <a:spcAft>
                <a:spcPts val="0"/>
              </a:spcAft>
              <a:buClr>
                <a:schemeClr val="dk1"/>
              </a:buClr>
              <a:buSzPts val="1800"/>
              <a:buFont typeface="Times New Roman"/>
              <a:buNone/>
            </a:pPr>
            <a:r>
              <a:rPr lang="en-US" sz="1800" b="1" i="1" u="none" strike="noStrike" cap="none">
                <a:solidFill>
                  <a:schemeClr val="dk1"/>
                </a:solidFill>
                <a:latin typeface="Times New Roman"/>
                <a:ea typeface="Times New Roman"/>
                <a:cs typeface="Times New Roman"/>
                <a:sym typeface="Times New Roman"/>
              </a:rPr>
              <a:t>Loosely coupled</a:t>
            </a:r>
            <a:endParaRPr/>
          </a:p>
          <a:p>
            <a:pPr marL="457200" marR="0" lvl="1" indent="0" algn="l" rtl="0">
              <a:lnSpc>
                <a:spcPct val="100000"/>
              </a:lnSpc>
              <a:spcBef>
                <a:spcPts val="0"/>
              </a:spcBef>
              <a:spcAft>
                <a:spcPts val="0"/>
              </a:spcAft>
              <a:buClr>
                <a:schemeClr val="dk1"/>
              </a:buClr>
              <a:buSzPts val="1800"/>
              <a:buFont typeface="Times New Roman"/>
              <a:buNone/>
            </a:pPr>
            <a:r>
              <a:rPr lang="en-US" sz="1800" b="1" i="1" u="none" strike="noStrike" cap="none">
                <a:solidFill>
                  <a:schemeClr val="dk1"/>
                </a:solidFill>
                <a:latin typeface="Times New Roman"/>
                <a:ea typeface="Times New Roman"/>
                <a:cs typeface="Times New Roman"/>
                <a:sym typeface="Times New Roman"/>
              </a:rPr>
              <a:t>Private memory</a:t>
            </a:r>
            <a:endParaRPr/>
          </a:p>
          <a:p>
            <a:pPr marL="457200" marR="0" lvl="1" indent="0" algn="l" rtl="0">
              <a:lnSpc>
                <a:spcPct val="100000"/>
              </a:lnSpc>
              <a:spcBef>
                <a:spcPts val="0"/>
              </a:spcBef>
              <a:spcAft>
                <a:spcPts val="0"/>
              </a:spcAft>
              <a:buClr>
                <a:schemeClr val="dk1"/>
              </a:buClr>
              <a:buSzPts val="1800"/>
              <a:buFont typeface="Times New Roman"/>
              <a:buNone/>
            </a:pPr>
            <a:r>
              <a:rPr lang="en-US" sz="1800" b="1" i="1" u="none" strike="noStrike" cap="none">
                <a:solidFill>
                  <a:schemeClr val="dk1"/>
                </a:solidFill>
                <a:latin typeface="Times New Roman"/>
                <a:ea typeface="Times New Roman"/>
                <a:cs typeface="Times New Roman"/>
                <a:sym typeface="Times New Roman"/>
              </a:rPr>
              <a:t>Autonomous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5"/>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Distributed Mutual Exclusion</a:t>
            </a:r>
            <a:endParaRPr/>
          </a:p>
        </p:txBody>
      </p:sp>
      <p:sp>
        <p:nvSpPr>
          <p:cNvPr id="474" name="Google Shape;474;p45"/>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2"/>
              </a:buClr>
              <a:buSzPts val="3200"/>
              <a:buFont typeface="Arial"/>
              <a:buChar char="●"/>
            </a:pPr>
            <a:r>
              <a:rPr lang="en-US" sz="3200" b="0" i="0" u="none">
                <a:solidFill>
                  <a:schemeClr val="dk1"/>
                </a:solidFill>
                <a:latin typeface="Tahoma"/>
                <a:ea typeface="Tahoma"/>
                <a:cs typeface="Tahoma"/>
                <a:sym typeface="Tahoma"/>
              </a:rPr>
              <a:t>Basic requirements</a:t>
            </a:r>
            <a:endParaRPr/>
          </a:p>
          <a:p>
            <a:pPr marL="742950" marR="0" lvl="1" indent="-285750" algn="l" rtl="0">
              <a:lnSpc>
                <a:spcPct val="100000"/>
              </a:lnSpc>
              <a:spcBef>
                <a:spcPts val="560"/>
              </a:spcBef>
              <a:spcAft>
                <a:spcPts val="0"/>
              </a:spcAft>
              <a:buClr>
                <a:schemeClr val="accent2"/>
              </a:buClr>
              <a:buSzPts val="2800"/>
              <a:buFont typeface="Arial"/>
              <a:buChar char="●"/>
            </a:pPr>
            <a:r>
              <a:rPr lang="en-US" sz="2800" b="0" i="0" u="none" strike="noStrike" cap="none">
                <a:solidFill>
                  <a:schemeClr val="dk1"/>
                </a:solidFill>
                <a:latin typeface="Tahoma"/>
                <a:ea typeface="Tahoma"/>
                <a:cs typeface="Tahoma"/>
                <a:sym typeface="Tahoma"/>
              </a:rPr>
              <a:t>Safety</a:t>
            </a:r>
            <a:endParaRPr/>
          </a:p>
          <a:p>
            <a:pPr marL="1143000" marR="0" lvl="2" indent="-228600" algn="l" rtl="0">
              <a:lnSpc>
                <a:spcPct val="100000"/>
              </a:lnSpc>
              <a:spcBef>
                <a:spcPts val="480"/>
              </a:spcBef>
              <a:spcAft>
                <a:spcPts val="0"/>
              </a:spcAft>
              <a:buClr>
                <a:schemeClr val="accent2"/>
              </a:buClr>
              <a:buSzPts val="2400"/>
              <a:buFont typeface="Arial"/>
              <a:buChar char="●"/>
            </a:pPr>
            <a:r>
              <a:rPr lang="en-US" sz="2400" b="0" i="0" u="none" strike="noStrike" cap="none">
                <a:solidFill>
                  <a:schemeClr val="dk1"/>
                </a:solidFill>
                <a:latin typeface="Tahoma"/>
                <a:ea typeface="Tahoma"/>
                <a:cs typeface="Tahoma"/>
                <a:sym typeface="Tahoma"/>
              </a:rPr>
              <a:t>At most one process may execute in the critical section (CS) at a time</a:t>
            </a:r>
            <a:endParaRPr/>
          </a:p>
          <a:p>
            <a:pPr marL="742950" marR="0" lvl="1" indent="-285750" algn="l" rtl="0">
              <a:lnSpc>
                <a:spcPct val="100000"/>
              </a:lnSpc>
              <a:spcBef>
                <a:spcPts val="560"/>
              </a:spcBef>
              <a:spcAft>
                <a:spcPts val="0"/>
              </a:spcAft>
              <a:buClr>
                <a:schemeClr val="accent2"/>
              </a:buClr>
              <a:buSzPts val="2800"/>
              <a:buFont typeface="Arial"/>
              <a:buChar char="●"/>
            </a:pPr>
            <a:r>
              <a:rPr lang="en-US" sz="2800" b="0" i="0" u="none" strike="noStrike" cap="none">
                <a:solidFill>
                  <a:schemeClr val="dk1"/>
                </a:solidFill>
                <a:latin typeface="Tahoma"/>
                <a:ea typeface="Tahoma"/>
                <a:cs typeface="Tahoma"/>
                <a:sym typeface="Tahoma"/>
              </a:rPr>
              <a:t>Liveness</a:t>
            </a:r>
            <a:endParaRPr/>
          </a:p>
          <a:p>
            <a:pPr marL="1143000" marR="0" lvl="2" indent="-228600" algn="l" rtl="0">
              <a:lnSpc>
                <a:spcPct val="100000"/>
              </a:lnSpc>
              <a:spcBef>
                <a:spcPts val="480"/>
              </a:spcBef>
              <a:spcAft>
                <a:spcPts val="0"/>
              </a:spcAft>
              <a:buClr>
                <a:schemeClr val="accent2"/>
              </a:buClr>
              <a:buSzPts val="2400"/>
              <a:buFont typeface="Arial"/>
              <a:buChar char="●"/>
            </a:pPr>
            <a:r>
              <a:rPr lang="en-US" sz="2400" b="0" i="0" u="none" strike="noStrike" cap="none">
                <a:solidFill>
                  <a:schemeClr val="dk1"/>
                </a:solidFill>
                <a:latin typeface="Tahoma"/>
                <a:ea typeface="Tahoma"/>
                <a:cs typeface="Tahoma"/>
                <a:sym typeface="Tahoma"/>
              </a:rPr>
              <a:t>A process requesting entry to the CS is eventually granted it (as long as any process executing in its CS eventually leaves it. </a:t>
            </a:r>
            <a:endParaRPr/>
          </a:p>
          <a:p>
            <a:pPr marL="1143000" marR="0" lvl="2" indent="-228600" algn="l" rtl="0">
              <a:lnSpc>
                <a:spcPct val="100000"/>
              </a:lnSpc>
              <a:spcBef>
                <a:spcPts val="480"/>
              </a:spcBef>
              <a:spcAft>
                <a:spcPts val="0"/>
              </a:spcAft>
              <a:buClr>
                <a:schemeClr val="accent2"/>
              </a:buClr>
              <a:buSzPts val="2400"/>
              <a:buFont typeface="Arial"/>
              <a:buChar char="●"/>
            </a:pPr>
            <a:r>
              <a:rPr lang="en-US" sz="2400" b="0" i="0" u="none" strike="noStrike" cap="none">
                <a:solidFill>
                  <a:schemeClr val="dk1"/>
                </a:solidFill>
                <a:latin typeface="Tahoma"/>
                <a:ea typeface="Tahoma"/>
                <a:cs typeface="Tahoma"/>
                <a:sym typeface="Tahoma"/>
              </a:rPr>
              <a:t>Implies freedom from deadlock and starvation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6"/>
          <p:cNvSpPr txBox="1">
            <a:spLocks noGrp="1"/>
          </p:cNvSpPr>
          <p:nvPr>
            <p:ph type="title"/>
          </p:nvPr>
        </p:nvSpPr>
        <p:spPr>
          <a:xfrm>
            <a:off x="304800" y="152400"/>
            <a:ext cx="7772400" cy="533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Mutual Exclusion Techniques</a:t>
            </a:r>
            <a:endParaRPr/>
          </a:p>
        </p:txBody>
      </p:sp>
      <p:sp>
        <p:nvSpPr>
          <p:cNvPr id="480" name="Google Shape;480;p46"/>
          <p:cNvSpPr txBox="1">
            <a:spLocks noGrp="1"/>
          </p:cNvSpPr>
          <p:nvPr>
            <p:ph type="body" idx="1"/>
          </p:nvPr>
        </p:nvSpPr>
        <p:spPr>
          <a:xfrm>
            <a:off x="257225" y="914400"/>
            <a:ext cx="8178900" cy="5943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1" i="0" u="none">
                <a:solidFill>
                  <a:srgbClr val="0070C0"/>
                </a:solidFill>
                <a:latin typeface="Tahoma"/>
                <a:ea typeface="Tahoma"/>
                <a:cs typeface="Tahoma"/>
                <a:sym typeface="Tahoma"/>
              </a:rPr>
              <a:t>Non-token Based Approaches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Each process freely and equally competes for the right to use the shared resource; requests are arbitrated by a central control suite or by distributed agreement</a:t>
            </a:r>
            <a:endParaRPr/>
          </a:p>
          <a:p>
            <a:pPr marL="1143000" lvl="2" indent="-228600" algn="l" rtl="0">
              <a:lnSpc>
                <a:spcPct val="100000"/>
              </a:lnSpc>
              <a:spcBef>
                <a:spcPts val="360"/>
              </a:spcBef>
              <a:spcAft>
                <a:spcPts val="0"/>
              </a:spcAft>
              <a:buClr>
                <a:schemeClr val="accent2"/>
              </a:buClr>
              <a:buSzPts val="1800"/>
              <a:buFont typeface="Arial"/>
              <a:buChar char="●"/>
            </a:pPr>
            <a:r>
              <a:rPr lang="en-US" sz="1800" b="0" i="0" u="none">
                <a:solidFill>
                  <a:srgbClr val="C00000"/>
                </a:solidFill>
                <a:latin typeface="Tahoma"/>
                <a:ea typeface="Tahoma"/>
                <a:cs typeface="Tahoma"/>
                <a:sym typeface="Tahoma"/>
              </a:rPr>
              <a:t>Central Coordinator Algorithm</a:t>
            </a:r>
            <a:endParaRPr/>
          </a:p>
          <a:p>
            <a:pPr marL="1143000" lvl="2" indent="-228600" algn="l" rtl="0">
              <a:lnSpc>
                <a:spcPct val="100000"/>
              </a:lnSpc>
              <a:spcBef>
                <a:spcPts val="360"/>
              </a:spcBef>
              <a:spcAft>
                <a:spcPts val="0"/>
              </a:spcAft>
              <a:buClr>
                <a:schemeClr val="accent2"/>
              </a:buClr>
              <a:buSzPts val="1800"/>
              <a:buFont typeface="Arial"/>
              <a:buChar char="●"/>
            </a:pPr>
            <a:r>
              <a:rPr lang="en-US" sz="1800" b="0" i="0" u="none">
                <a:solidFill>
                  <a:srgbClr val="C00000"/>
                </a:solidFill>
                <a:latin typeface="Tahoma"/>
                <a:ea typeface="Tahoma"/>
                <a:cs typeface="Tahoma"/>
                <a:sym typeface="Tahoma"/>
              </a:rPr>
              <a:t>Ricart-Agrawala Algorithm</a:t>
            </a:r>
            <a:endParaRPr/>
          </a:p>
          <a:p>
            <a:pPr marL="1143000" lvl="2" indent="-114300" algn="l" rtl="0">
              <a:lnSpc>
                <a:spcPct val="100000"/>
              </a:lnSpc>
              <a:spcBef>
                <a:spcPts val="360"/>
              </a:spcBef>
              <a:spcAft>
                <a:spcPts val="0"/>
              </a:spcAft>
              <a:buClr>
                <a:schemeClr val="accent2"/>
              </a:buClr>
              <a:buSzPts val="1800"/>
              <a:buFont typeface="Arial"/>
              <a:buNone/>
            </a:pPr>
            <a:endParaRPr sz="1800" b="0" i="0" u="none">
              <a:solidFill>
                <a:schemeClr val="dk1"/>
              </a:solidFill>
              <a:latin typeface="Tahoma"/>
              <a:ea typeface="Tahoma"/>
              <a:cs typeface="Tahoma"/>
              <a:sym typeface="Tahoma"/>
            </a:endParaRPr>
          </a:p>
          <a:p>
            <a:pPr marL="1143000" lvl="2" indent="-228600" algn="l" rtl="0">
              <a:lnSpc>
                <a:spcPct val="100000"/>
              </a:lnSpc>
              <a:spcBef>
                <a:spcPts val="360"/>
              </a:spcBef>
              <a:spcAft>
                <a:spcPts val="0"/>
              </a:spcAft>
              <a:buSzPts val="1800"/>
              <a:buNone/>
            </a:pPr>
            <a:endParaRPr sz="1800" b="0" i="0" u="none">
              <a:solidFill>
                <a:schemeClr val="dk1"/>
              </a:solidFill>
              <a:latin typeface="Tahoma"/>
              <a:ea typeface="Tahoma"/>
              <a:cs typeface="Tahoma"/>
              <a:sym typeface="Tahoma"/>
            </a:endParaRPr>
          </a:p>
          <a:p>
            <a:pPr marL="342900" lvl="0" indent="-342900" algn="l" rtl="0">
              <a:lnSpc>
                <a:spcPct val="100000"/>
              </a:lnSpc>
              <a:spcBef>
                <a:spcPts val="480"/>
              </a:spcBef>
              <a:spcAft>
                <a:spcPts val="0"/>
              </a:spcAft>
              <a:buClr>
                <a:schemeClr val="accent2"/>
              </a:buClr>
              <a:buSzPts val="2400"/>
              <a:buFont typeface="Arial"/>
              <a:buChar char="●"/>
            </a:pPr>
            <a:r>
              <a:rPr lang="en-US" sz="2400" b="1" i="0" u="none">
                <a:solidFill>
                  <a:srgbClr val="0070C0"/>
                </a:solidFill>
                <a:latin typeface="Tahoma"/>
                <a:ea typeface="Tahoma"/>
                <a:cs typeface="Tahoma"/>
                <a:sym typeface="Tahoma"/>
              </a:rPr>
              <a:t>Token-based approaches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A logical token representing the access right to the shared resource is passed in a regulated fa</a:t>
            </a:r>
            <a:r>
              <a:rPr lang="en-US" sz="2000"/>
              <a:t>s</a:t>
            </a:r>
            <a:r>
              <a:rPr lang="en-US" sz="2000" b="0" i="0" u="none">
                <a:solidFill>
                  <a:schemeClr val="dk1"/>
                </a:solidFill>
                <a:latin typeface="Tahoma"/>
                <a:ea typeface="Tahoma"/>
                <a:cs typeface="Tahoma"/>
                <a:sym typeface="Tahoma"/>
              </a:rPr>
              <a:t>hion among processes; whoever holds the token is allowed to enter the critical section. </a:t>
            </a:r>
            <a:endParaRPr/>
          </a:p>
          <a:p>
            <a:pPr marL="1143000" lvl="2" indent="-228600" algn="l" rtl="0">
              <a:lnSpc>
                <a:spcPct val="100000"/>
              </a:lnSpc>
              <a:spcBef>
                <a:spcPts val="360"/>
              </a:spcBef>
              <a:spcAft>
                <a:spcPts val="0"/>
              </a:spcAft>
              <a:buClr>
                <a:schemeClr val="accent2"/>
              </a:buClr>
              <a:buSzPts val="1800"/>
              <a:buFont typeface="Arial"/>
              <a:buChar char="●"/>
            </a:pPr>
            <a:r>
              <a:rPr lang="en-US" sz="1800" b="0" i="0" u="none">
                <a:solidFill>
                  <a:srgbClr val="C00000"/>
                </a:solidFill>
                <a:latin typeface="Tahoma"/>
                <a:ea typeface="Tahoma"/>
                <a:cs typeface="Tahoma"/>
                <a:sym typeface="Tahoma"/>
              </a:rPr>
              <a:t>Token Ring Algorithm</a:t>
            </a:r>
            <a:endParaRPr/>
          </a:p>
          <a:p>
            <a:pPr marL="1143000" lvl="2" indent="-228600" algn="l" rtl="0">
              <a:lnSpc>
                <a:spcPct val="100000"/>
              </a:lnSpc>
              <a:spcBef>
                <a:spcPts val="360"/>
              </a:spcBef>
              <a:spcAft>
                <a:spcPts val="0"/>
              </a:spcAft>
              <a:buClr>
                <a:schemeClr val="accent2"/>
              </a:buClr>
              <a:buSzPts val="1800"/>
              <a:buFont typeface="Arial"/>
              <a:buChar char="●"/>
            </a:pPr>
            <a:r>
              <a:rPr lang="en-US" sz="1800" b="0" i="0" u="none">
                <a:solidFill>
                  <a:srgbClr val="C00000"/>
                </a:solidFill>
                <a:latin typeface="Tahoma"/>
                <a:ea typeface="Tahoma"/>
                <a:cs typeface="Tahoma"/>
                <a:sym typeface="Tahoma"/>
              </a:rPr>
              <a:t>Ricart-Agrawala Second Algorithm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47" descr="nalini00"/>
          <p:cNvPicPr preferRelativeResize="0"/>
          <p:nvPr/>
        </p:nvPicPr>
        <p:blipFill rotWithShape="1">
          <a:blip r:embed="rId3">
            <a:alphaModFix/>
          </a:blip>
          <a:srcRect/>
          <a:stretch/>
        </p:blipFill>
        <p:spPr>
          <a:xfrm>
            <a:off x="2346400" y="0"/>
            <a:ext cx="5407976" cy="67338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8"/>
          <p:cNvSpPr txBox="1">
            <a:spLocks noGrp="1"/>
          </p:cNvSpPr>
          <p:nvPr>
            <p:ph type="title"/>
          </p:nvPr>
        </p:nvSpPr>
        <p:spPr>
          <a:xfrm>
            <a:off x="406400" y="228600"/>
            <a:ext cx="8597700" cy="65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Central Coordinator Algorithm</a:t>
            </a:r>
            <a:endParaRPr/>
          </a:p>
        </p:txBody>
      </p:sp>
      <p:sp>
        <p:nvSpPr>
          <p:cNvPr id="492" name="Google Shape;492;p48"/>
          <p:cNvSpPr txBox="1">
            <a:spLocks noGrp="1"/>
          </p:cNvSpPr>
          <p:nvPr>
            <p:ph type="body" idx="1"/>
          </p:nvPr>
        </p:nvSpPr>
        <p:spPr>
          <a:xfrm>
            <a:off x="457200" y="1125525"/>
            <a:ext cx="8178900" cy="49326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Char char="●"/>
            </a:pPr>
            <a:r>
              <a:rPr lang="en-US" sz="2400"/>
              <a:t>Advantages</a:t>
            </a:r>
            <a:endParaRPr sz="2400"/>
          </a:p>
          <a:p>
            <a:pPr marL="914400" lvl="1" indent="-381000" algn="l" rtl="0">
              <a:spcBef>
                <a:spcPts val="0"/>
              </a:spcBef>
              <a:spcAft>
                <a:spcPts val="0"/>
              </a:spcAft>
              <a:buSzPts val="2400"/>
              <a:buChar char="●"/>
            </a:pPr>
            <a:r>
              <a:rPr lang="en-US" sz="2400"/>
              <a:t>Scheme is easy to implement</a:t>
            </a:r>
            <a:endParaRPr sz="2400"/>
          </a:p>
          <a:p>
            <a:pPr marL="914400" lvl="1" indent="-381000" algn="l" rtl="0">
              <a:spcBef>
                <a:spcPts val="0"/>
              </a:spcBef>
              <a:spcAft>
                <a:spcPts val="0"/>
              </a:spcAft>
              <a:buSzPts val="2400"/>
              <a:buChar char="●"/>
            </a:pPr>
            <a:r>
              <a:rPr lang="en-US" sz="2400"/>
              <a:t>Requires only 3 messages to get access to a critical section (request, OK, release)</a:t>
            </a:r>
            <a:endParaRPr sz="2400"/>
          </a:p>
          <a:p>
            <a:pPr marL="457200" lvl="0" indent="-381000" algn="l" rtl="0">
              <a:spcBef>
                <a:spcPts val="0"/>
              </a:spcBef>
              <a:spcAft>
                <a:spcPts val="0"/>
              </a:spcAft>
              <a:buSzPts val="2400"/>
              <a:buChar char="●"/>
            </a:pPr>
            <a:r>
              <a:rPr lang="en-US" sz="2400"/>
              <a:t>Issues with centralized coordinator</a:t>
            </a:r>
            <a:endParaRPr sz="2400"/>
          </a:p>
          <a:p>
            <a:pPr marL="914400" lvl="1" indent="-381000" algn="l" rtl="0">
              <a:spcBef>
                <a:spcPts val="0"/>
              </a:spcBef>
              <a:spcAft>
                <a:spcPts val="0"/>
              </a:spcAft>
              <a:buSzPts val="2400"/>
              <a:buChar char="●"/>
            </a:pPr>
            <a:r>
              <a:rPr lang="en-US" sz="2400"/>
              <a:t> A performance bottleneck</a:t>
            </a:r>
            <a:endParaRPr sz="2400"/>
          </a:p>
          <a:p>
            <a:pPr marL="914400" lvl="1" indent="-381000" algn="l" rtl="0">
              <a:spcBef>
                <a:spcPts val="0"/>
              </a:spcBef>
              <a:spcAft>
                <a:spcPts val="0"/>
              </a:spcAft>
              <a:buSzPts val="2400"/>
              <a:buChar char="●"/>
            </a:pPr>
            <a:r>
              <a:rPr lang="en-US" sz="2400"/>
              <a:t>Critical point of Failure </a:t>
            </a:r>
            <a:endParaRPr sz="2400"/>
          </a:p>
          <a:p>
            <a:pPr marL="1371600" lvl="2" indent="-381000" algn="l" rtl="0">
              <a:spcBef>
                <a:spcPts val="0"/>
              </a:spcBef>
              <a:spcAft>
                <a:spcPts val="0"/>
              </a:spcAft>
              <a:buSzPts val="2400"/>
              <a:buChar char="●"/>
            </a:pPr>
            <a:r>
              <a:rPr lang="en-US"/>
              <a:t>New coordinator must be elected when existing coordinator fails</a:t>
            </a:r>
            <a:endParaRPr/>
          </a:p>
          <a:p>
            <a:pPr marL="1371600" lvl="2" indent="-381000" algn="l" rtl="0">
              <a:spcBef>
                <a:spcPts val="0"/>
              </a:spcBef>
              <a:spcAft>
                <a:spcPts val="0"/>
              </a:spcAft>
              <a:buSzPts val="2400"/>
              <a:buChar char="●"/>
            </a:pPr>
            <a:r>
              <a:rPr lang="en-US"/>
              <a:t>New coordinator can be one of the processes competing for access to the CS</a:t>
            </a:r>
            <a:endParaRPr/>
          </a:p>
          <a:p>
            <a:pPr marL="1371600" lvl="2" indent="-381000" algn="l" rtl="0">
              <a:spcBef>
                <a:spcPts val="0"/>
              </a:spcBef>
              <a:spcAft>
                <a:spcPts val="0"/>
              </a:spcAft>
              <a:buSzPts val="2400"/>
              <a:buChar char="●"/>
            </a:pPr>
            <a:r>
              <a:rPr lang="en-US"/>
              <a:t>A </a:t>
            </a:r>
            <a:r>
              <a:rPr lang="en-US" i="1">
                <a:solidFill>
                  <a:srgbClr val="FF0000"/>
                </a:solidFill>
              </a:rPr>
              <a:t>leader election</a:t>
            </a:r>
            <a:r>
              <a:rPr lang="en-US"/>
              <a:t> algorithm must select one and only one coordinator.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9"/>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Ricart-Agrawala Algorithm</a:t>
            </a:r>
            <a:endParaRPr/>
          </a:p>
        </p:txBody>
      </p:sp>
      <p:sp>
        <p:nvSpPr>
          <p:cNvPr id="498" name="Google Shape;498;p49"/>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In a distributed environment it seems more natural to implement mutual exclusion, based upon distributed agreement - not on a central coordinator.</a:t>
            </a:r>
            <a:endParaRPr/>
          </a:p>
          <a:p>
            <a:pPr marL="342900" lvl="0" indent="-3429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It is assumed that all processes keep a (Lamport’s) logical clock which is updated according to the clock rules.</a:t>
            </a:r>
            <a:endParaRPr/>
          </a:p>
          <a:p>
            <a:pPr marL="742950" lvl="1" indent="-285750" algn="l" rtl="0">
              <a:lnSpc>
                <a:spcPct val="80000"/>
              </a:lnSpc>
              <a:spcBef>
                <a:spcPts val="280"/>
              </a:spcBef>
              <a:spcAft>
                <a:spcPts val="0"/>
              </a:spcAft>
              <a:buClr>
                <a:schemeClr val="accent2"/>
              </a:buClr>
              <a:buSzPts val="1400"/>
              <a:buFont typeface="Arial"/>
              <a:buChar char="●"/>
            </a:pPr>
            <a:r>
              <a:rPr lang="en-US" sz="1400" b="0" i="0" u="none">
                <a:solidFill>
                  <a:schemeClr val="dk1"/>
                </a:solidFill>
                <a:latin typeface="Tahoma"/>
                <a:ea typeface="Tahoma"/>
                <a:cs typeface="Tahoma"/>
                <a:sym typeface="Tahoma"/>
              </a:rPr>
              <a:t>The algorithm requires a total ordering of requests. Requests are ordered according to their global logical timestamps; if timestamps are equal, process identifiers are compared to order them.</a:t>
            </a:r>
            <a:endParaRPr/>
          </a:p>
          <a:p>
            <a:pPr marL="342900" lvl="0" indent="-3429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The process that requires entry to a CS multicasts the request message to all other processes competing for the same resource.</a:t>
            </a:r>
            <a:endParaRPr/>
          </a:p>
          <a:p>
            <a:pPr marL="742950" lvl="1" indent="-285750" algn="l" rtl="0">
              <a:lnSpc>
                <a:spcPct val="80000"/>
              </a:lnSpc>
              <a:spcBef>
                <a:spcPts val="280"/>
              </a:spcBef>
              <a:spcAft>
                <a:spcPts val="0"/>
              </a:spcAft>
              <a:buClr>
                <a:schemeClr val="accent2"/>
              </a:buClr>
              <a:buSzPts val="1400"/>
              <a:buFont typeface="Arial"/>
              <a:buChar char="●"/>
            </a:pPr>
            <a:r>
              <a:rPr lang="en-US" sz="1400" b="0" i="0" u="none">
                <a:solidFill>
                  <a:schemeClr val="dk1"/>
                </a:solidFill>
                <a:latin typeface="Tahoma"/>
                <a:ea typeface="Tahoma"/>
                <a:cs typeface="Tahoma"/>
                <a:sym typeface="Tahoma"/>
              </a:rPr>
              <a:t>Process is allowed to enter the CS when all processes have replied to this message. </a:t>
            </a:r>
            <a:endParaRPr/>
          </a:p>
          <a:p>
            <a:pPr marL="742950" lvl="1" indent="-285750" algn="l" rtl="0">
              <a:lnSpc>
                <a:spcPct val="80000"/>
              </a:lnSpc>
              <a:spcBef>
                <a:spcPts val="280"/>
              </a:spcBef>
              <a:spcAft>
                <a:spcPts val="0"/>
              </a:spcAft>
              <a:buClr>
                <a:schemeClr val="accent2"/>
              </a:buClr>
              <a:buSzPts val="1400"/>
              <a:buFont typeface="Arial"/>
              <a:buChar char="●"/>
            </a:pPr>
            <a:r>
              <a:rPr lang="en-US" sz="1400" b="0" i="0" u="none">
                <a:solidFill>
                  <a:schemeClr val="dk1"/>
                </a:solidFill>
                <a:latin typeface="Tahoma"/>
                <a:ea typeface="Tahoma"/>
                <a:cs typeface="Tahoma"/>
                <a:sym typeface="Tahoma"/>
              </a:rPr>
              <a:t>The request message consists of the requesting process’ timestamp (logical clock) and its identifier.</a:t>
            </a:r>
            <a:endParaRPr/>
          </a:p>
          <a:p>
            <a:pPr marL="342900" lvl="0" indent="-3429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Each process keeps its state with respect to the CS: released, requested, or held.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50" descr="nalini01"/>
          <p:cNvPicPr preferRelativeResize="0">
            <a:picLocks noGrp="1"/>
          </p:cNvPicPr>
          <p:nvPr>
            <p:ph type="body" idx="1"/>
          </p:nvPr>
        </p:nvPicPr>
        <p:blipFill rotWithShape="1">
          <a:blip r:embed="rId3">
            <a:alphaModFix/>
          </a:blip>
          <a:srcRect/>
          <a:stretch/>
        </p:blipFill>
        <p:spPr>
          <a:xfrm>
            <a:off x="2176462" y="228600"/>
            <a:ext cx="4757737" cy="658336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51" descr="nalini02"/>
          <p:cNvPicPr preferRelativeResize="0">
            <a:picLocks noGrp="1"/>
          </p:cNvPicPr>
          <p:nvPr>
            <p:ph type="body" idx="1"/>
          </p:nvPr>
        </p:nvPicPr>
        <p:blipFill rotWithShape="1">
          <a:blip r:embed="rId3">
            <a:alphaModFix/>
          </a:blip>
          <a:srcRect/>
          <a:stretch/>
        </p:blipFill>
        <p:spPr>
          <a:xfrm>
            <a:off x="2133600" y="152400"/>
            <a:ext cx="4843462" cy="658336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52" descr="nalini03"/>
          <p:cNvPicPr preferRelativeResize="0">
            <a:picLocks noGrp="1"/>
          </p:cNvPicPr>
          <p:nvPr>
            <p:ph type="body" idx="1"/>
          </p:nvPr>
        </p:nvPicPr>
        <p:blipFill rotWithShape="1">
          <a:blip r:embed="rId3">
            <a:alphaModFix/>
          </a:blip>
          <a:srcRect/>
          <a:stretch/>
        </p:blipFill>
        <p:spPr>
          <a:xfrm>
            <a:off x="2133600" y="152400"/>
            <a:ext cx="4830762" cy="658336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3"/>
          <p:cNvSpPr txBox="1"/>
          <p:nvPr/>
        </p:nvSpPr>
        <p:spPr>
          <a:xfrm>
            <a:off x="838200" y="1600200"/>
            <a:ext cx="7772400" cy="298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400"/>
              <a:buFont typeface="Times New Roman"/>
              <a:buNone/>
            </a:pPr>
            <a:endParaRPr sz="2400" b="0" i="0" u="none">
              <a:solidFill>
                <a:schemeClr val="dk1"/>
              </a:solidFill>
              <a:latin typeface="Tahoma"/>
              <a:ea typeface="Tahoma"/>
              <a:cs typeface="Tahoma"/>
              <a:sym typeface="Tahoma"/>
            </a:endParaRPr>
          </a:p>
          <a:p>
            <a:pPr marL="457200" marR="0" lvl="0" indent="-381000" algn="l" rtl="0">
              <a:lnSpc>
                <a:spcPct val="100000"/>
              </a:lnSpc>
              <a:spcBef>
                <a:spcPts val="0"/>
              </a:spcBef>
              <a:spcAft>
                <a:spcPts val="0"/>
              </a:spcAft>
              <a:buClr>
                <a:schemeClr val="dk1"/>
              </a:buClr>
              <a:buSzPts val="2400"/>
              <a:buFont typeface="Tahoma"/>
              <a:buChar char="●"/>
            </a:pPr>
            <a:r>
              <a:rPr lang="en-US" sz="2400" b="0" i="0" u="none">
                <a:solidFill>
                  <a:schemeClr val="dk1"/>
                </a:solidFill>
                <a:latin typeface="Tahoma"/>
                <a:ea typeface="Tahoma"/>
                <a:cs typeface="Tahoma"/>
                <a:sym typeface="Tahoma"/>
              </a:rPr>
              <a:t>Token Ring Algorithm</a:t>
            </a:r>
            <a:endParaRPr sz="2400" b="0" i="0" u="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ahoma"/>
              <a:ea typeface="Tahoma"/>
              <a:cs typeface="Tahoma"/>
              <a:sym typeface="Tahoma"/>
            </a:endParaRPr>
          </a:p>
          <a:p>
            <a:pPr marL="457200" lvl="0" indent="-381000" algn="l" rtl="0">
              <a:spcBef>
                <a:spcPts val="0"/>
              </a:spcBef>
              <a:spcAft>
                <a:spcPts val="0"/>
              </a:spcAft>
              <a:buClr>
                <a:schemeClr val="dk1"/>
              </a:buClr>
              <a:buSzPts val="2400"/>
              <a:buFont typeface="Tahoma"/>
              <a:buChar char="●"/>
            </a:pPr>
            <a:r>
              <a:rPr lang="en-US" sz="2400">
                <a:solidFill>
                  <a:schemeClr val="dk1"/>
                </a:solidFill>
                <a:latin typeface="Tahoma"/>
                <a:ea typeface="Tahoma"/>
                <a:cs typeface="Tahoma"/>
                <a:sym typeface="Tahoma"/>
              </a:rPr>
              <a:t>Ricart-Agrawala Second Algorithm</a:t>
            </a:r>
            <a:endParaRPr>
              <a:solidFill>
                <a:schemeClr val="dk1"/>
              </a:solidFill>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ahoma"/>
              <a:ea typeface="Tahoma"/>
              <a:cs typeface="Tahoma"/>
              <a:sym typeface="Tahoma"/>
            </a:endParaRPr>
          </a:p>
        </p:txBody>
      </p:sp>
      <p:sp>
        <p:nvSpPr>
          <p:cNvPr id="519" name="Google Shape;519;p53"/>
          <p:cNvSpPr txBox="1"/>
          <p:nvPr/>
        </p:nvSpPr>
        <p:spPr>
          <a:xfrm>
            <a:off x="1676400" y="990600"/>
            <a:ext cx="4868862"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ahoma"/>
              <a:buNone/>
            </a:pPr>
            <a:r>
              <a:rPr lang="en-US" sz="2400" b="1" i="0" u="none">
                <a:solidFill>
                  <a:schemeClr val="dk1"/>
                </a:solidFill>
                <a:latin typeface="Tahoma"/>
                <a:ea typeface="Tahoma"/>
                <a:cs typeface="Tahoma"/>
                <a:sym typeface="Tahoma"/>
              </a:rPr>
              <a:t>Token-Based Mutual Exclusion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4"/>
          <p:cNvSpPr txBox="1">
            <a:spLocks noGrp="1"/>
          </p:cNvSpPr>
          <p:nvPr>
            <p:ph type="body" idx="1"/>
          </p:nvPr>
        </p:nvSpPr>
        <p:spPr>
          <a:xfrm>
            <a:off x="352275" y="1494900"/>
            <a:ext cx="5227500" cy="51819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Char char="●"/>
            </a:pPr>
            <a:r>
              <a:rPr lang="en-US" sz="2400"/>
              <a:t>Simple - arrange the n processes in a logical ring. </a:t>
            </a:r>
            <a:endParaRPr sz="2400"/>
          </a:p>
          <a:p>
            <a:pPr marL="457200" lvl="0" indent="0" algn="l" rtl="0">
              <a:spcBef>
                <a:spcPts val="360"/>
              </a:spcBef>
              <a:spcAft>
                <a:spcPts val="0"/>
              </a:spcAft>
              <a:buNone/>
            </a:pPr>
            <a:endParaRPr sz="2400"/>
          </a:p>
          <a:p>
            <a:pPr marL="457200" lvl="0" indent="-381000" algn="l" rtl="0">
              <a:spcBef>
                <a:spcPts val="360"/>
              </a:spcBef>
              <a:spcAft>
                <a:spcPts val="0"/>
              </a:spcAft>
              <a:buSzPts val="2400"/>
              <a:buChar char="●"/>
            </a:pPr>
            <a:r>
              <a:rPr lang="en-US" sz="2400"/>
              <a:t>The logical ring topology is created by giving each process the address of one other process which is its  neighbor in the clockwise direction. </a:t>
            </a:r>
            <a:endParaRPr sz="2400"/>
          </a:p>
          <a:p>
            <a:pPr marL="457200" lvl="0" indent="0" algn="l" rtl="0">
              <a:spcBef>
                <a:spcPts val="360"/>
              </a:spcBef>
              <a:spcAft>
                <a:spcPts val="0"/>
              </a:spcAft>
              <a:buNone/>
            </a:pPr>
            <a:endParaRPr sz="2400"/>
          </a:p>
          <a:p>
            <a:pPr marL="457200" lvl="0" indent="-381000" algn="l" rtl="0">
              <a:spcBef>
                <a:spcPts val="360"/>
              </a:spcBef>
              <a:spcAft>
                <a:spcPts val="0"/>
              </a:spcAft>
              <a:buSzPts val="2400"/>
              <a:buChar char="●"/>
            </a:pPr>
            <a:r>
              <a:rPr lang="en-US" sz="2400"/>
              <a:t>Logical ring topology is unrelated to the physical interconnection between computers. </a:t>
            </a:r>
            <a:endParaRPr sz="2400"/>
          </a:p>
        </p:txBody>
      </p:sp>
      <p:sp>
        <p:nvSpPr>
          <p:cNvPr id="526" name="Google Shape;526;p54"/>
          <p:cNvSpPr txBox="1">
            <a:spLocks noGrp="1"/>
          </p:cNvSpPr>
          <p:nvPr>
            <p:ph type="title"/>
          </p:nvPr>
        </p:nvSpPr>
        <p:spPr>
          <a:xfrm>
            <a:off x="406400" y="228600"/>
            <a:ext cx="77724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Token Ring Algorithm</a:t>
            </a:r>
            <a:endParaRPr/>
          </a:p>
        </p:txBody>
      </p:sp>
      <p:pic>
        <p:nvPicPr>
          <p:cNvPr id="527" name="Google Shape;527;p54" descr="nalini08"/>
          <p:cNvPicPr preferRelativeResize="0">
            <a:picLocks noGrp="1"/>
          </p:cNvPicPr>
          <p:nvPr>
            <p:ph type="body" idx="1"/>
          </p:nvPr>
        </p:nvPicPr>
        <p:blipFill rotWithShape="1">
          <a:blip r:embed="rId3">
            <a:alphaModFix/>
          </a:blip>
          <a:srcRect l="12888" t="46306" r="10891" b="6461"/>
          <a:stretch/>
        </p:blipFill>
        <p:spPr>
          <a:xfrm>
            <a:off x="5462400" y="1964875"/>
            <a:ext cx="3681600" cy="3109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Workstation Model</a:t>
            </a:r>
            <a:endParaRPr sz="3200" b="0" i="0" u="none">
              <a:solidFill>
                <a:schemeClr val="dk2"/>
              </a:solidFill>
              <a:latin typeface="Arial Black"/>
              <a:ea typeface="Arial Black"/>
              <a:cs typeface="Arial Black"/>
              <a:sym typeface="Arial Black"/>
            </a:endParaRPr>
          </a:p>
          <a:p>
            <a:pPr marL="0" lvl="0" indent="0" algn="l" rtl="0">
              <a:lnSpc>
                <a:spcPct val="100000"/>
              </a:lnSpc>
              <a:spcBef>
                <a:spcPts val="0"/>
              </a:spcBef>
              <a:spcAft>
                <a:spcPts val="0"/>
              </a:spcAft>
              <a:buClr>
                <a:schemeClr val="dk2"/>
              </a:buClr>
              <a:buSzPts val="3200"/>
              <a:buFont typeface="Arial Black"/>
              <a:buNone/>
            </a:pPr>
            <a:endParaRPr sz="3200"/>
          </a:p>
        </p:txBody>
      </p:sp>
      <p:sp>
        <p:nvSpPr>
          <p:cNvPr id="160" name="Google Shape;160;p19"/>
          <p:cNvSpPr txBox="1">
            <a:spLocks noGrp="1"/>
          </p:cNvSpPr>
          <p:nvPr>
            <p:ph type="body" idx="1"/>
          </p:nvPr>
        </p:nvSpPr>
        <p:spPr>
          <a:xfrm>
            <a:off x="457200" y="1885950"/>
            <a:ext cx="4608600" cy="4172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How to find an idle workstation?</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How is a process transferred from one workstation to another?</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What happens to a remote process if a user logs onto a workstation that was idle, but is no longer idle now?</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Other models - processor pool, workstation server...</a:t>
            </a:r>
            <a:endParaRPr/>
          </a:p>
        </p:txBody>
      </p:sp>
      <p:sp>
        <p:nvSpPr>
          <p:cNvPr id="161" name="Google Shape;161;p19"/>
          <p:cNvSpPr/>
          <p:nvPr/>
        </p:nvSpPr>
        <p:spPr>
          <a:xfrm>
            <a:off x="6324600" y="4003650"/>
            <a:ext cx="1752600" cy="914400"/>
          </a:xfrm>
          <a:prstGeom prst="ellipse">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62" name="Google Shape;162;p19"/>
          <p:cNvSpPr txBox="1"/>
          <p:nvPr/>
        </p:nvSpPr>
        <p:spPr>
          <a:xfrm>
            <a:off x="8001000" y="3235350"/>
            <a:ext cx="648600" cy="2349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Tahoma"/>
              <a:buNone/>
            </a:pPr>
            <a:r>
              <a:rPr lang="en-US" b="0" i="0" u="none">
                <a:solidFill>
                  <a:schemeClr val="dk1"/>
                </a:solidFill>
                <a:latin typeface="Tahoma"/>
                <a:ea typeface="Tahoma"/>
                <a:cs typeface="Tahoma"/>
                <a:sym typeface="Tahoma"/>
              </a:rPr>
              <a:t>ws</a:t>
            </a:r>
            <a:r>
              <a:rPr lang="en-US">
                <a:solidFill>
                  <a:schemeClr val="dk1"/>
                </a:solidFill>
                <a:latin typeface="Tahoma"/>
                <a:ea typeface="Tahoma"/>
                <a:cs typeface="Tahoma"/>
                <a:sym typeface="Tahoma"/>
              </a:rPr>
              <a:t>5</a:t>
            </a:r>
            <a:endParaRPr/>
          </a:p>
        </p:txBody>
      </p:sp>
      <p:cxnSp>
        <p:nvCxnSpPr>
          <p:cNvPr id="163" name="Google Shape;163;p19"/>
          <p:cNvCxnSpPr>
            <a:endCxn id="164" idx="1"/>
          </p:cNvCxnSpPr>
          <p:nvPr/>
        </p:nvCxnSpPr>
        <p:spPr>
          <a:xfrm>
            <a:off x="6172200" y="3810000"/>
            <a:ext cx="304800" cy="411900"/>
          </a:xfrm>
          <a:prstGeom prst="straightConnector1">
            <a:avLst/>
          </a:prstGeom>
          <a:noFill/>
          <a:ln w="9525" cap="flat" cmpd="sng">
            <a:solidFill>
              <a:schemeClr val="dk1"/>
            </a:solidFill>
            <a:prstDash val="solid"/>
            <a:miter lim="800000"/>
            <a:headEnd type="none" w="med" len="med"/>
            <a:tailEnd type="none" w="med" len="med"/>
          </a:ln>
        </p:spPr>
      </p:cxnSp>
      <p:cxnSp>
        <p:nvCxnSpPr>
          <p:cNvPr id="165" name="Google Shape;165;p19"/>
          <p:cNvCxnSpPr>
            <a:stCxn id="166" idx="2"/>
          </p:cNvCxnSpPr>
          <p:nvPr/>
        </p:nvCxnSpPr>
        <p:spPr>
          <a:xfrm flipH="1">
            <a:off x="7200900" y="3282900"/>
            <a:ext cx="57600" cy="727200"/>
          </a:xfrm>
          <a:prstGeom prst="straightConnector1">
            <a:avLst/>
          </a:prstGeom>
          <a:noFill/>
          <a:ln w="9525" cap="flat" cmpd="sng">
            <a:solidFill>
              <a:schemeClr val="dk1"/>
            </a:solidFill>
            <a:prstDash val="solid"/>
            <a:miter lim="800000"/>
            <a:headEnd type="none" w="med" len="med"/>
            <a:tailEnd type="none" w="med" len="med"/>
          </a:ln>
        </p:spPr>
      </p:cxnSp>
      <p:cxnSp>
        <p:nvCxnSpPr>
          <p:cNvPr id="167" name="Google Shape;167;p19"/>
          <p:cNvCxnSpPr/>
          <p:nvPr/>
        </p:nvCxnSpPr>
        <p:spPr>
          <a:xfrm flipH="1">
            <a:off x="7707000" y="3505200"/>
            <a:ext cx="370200" cy="558000"/>
          </a:xfrm>
          <a:prstGeom prst="straightConnector1">
            <a:avLst/>
          </a:prstGeom>
          <a:noFill/>
          <a:ln w="9525" cap="flat" cmpd="sng">
            <a:solidFill>
              <a:schemeClr val="dk1"/>
            </a:solidFill>
            <a:prstDash val="solid"/>
            <a:miter lim="800000"/>
            <a:headEnd type="none" w="med" len="med"/>
            <a:tailEnd type="none" w="med" len="med"/>
          </a:ln>
        </p:spPr>
      </p:cxnSp>
      <p:cxnSp>
        <p:nvCxnSpPr>
          <p:cNvPr id="168" name="Google Shape;168;p19"/>
          <p:cNvCxnSpPr/>
          <p:nvPr/>
        </p:nvCxnSpPr>
        <p:spPr>
          <a:xfrm rot="10800000" flipH="1">
            <a:off x="6457150" y="4800600"/>
            <a:ext cx="152400" cy="533400"/>
          </a:xfrm>
          <a:prstGeom prst="straightConnector1">
            <a:avLst/>
          </a:prstGeom>
          <a:noFill/>
          <a:ln w="9525" cap="flat" cmpd="sng">
            <a:solidFill>
              <a:schemeClr val="dk1"/>
            </a:solidFill>
            <a:prstDash val="solid"/>
            <a:miter lim="800000"/>
            <a:headEnd type="none" w="med" len="med"/>
            <a:tailEnd type="none" w="med" len="med"/>
          </a:ln>
        </p:spPr>
      </p:cxnSp>
      <p:cxnSp>
        <p:nvCxnSpPr>
          <p:cNvPr id="169" name="Google Shape;169;p19"/>
          <p:cNvCxnSpPr/>
          <p:nvPr/>
        </p:nvCxnSpPr>
        <p:spPr>
          <a:xfrm rot="10800000">
            <a:off x="7772400" y="4800600"/>
            <a:ext cx="457200" cy="533400"/>
          </a:xfrm>
          <a:prstGeom prst="straightConnector1">
            <a:avLst/>
          </a:prstGeom>
          <a:noFill/>
          <a:ln w="9525" cap="flat" cmpd="sng">
            <a:solidFill>
              <a:schemeClr val="dk1"/>
            </a:solidFill>
            <a:prstDash val="solid"/>
            <a:miter lim="800000"/>
            <a:headEnd type="none" w="med" len="med"/>
            <a:tailEnd type="none" w="med" len="med"/>
          </a:ln>
        </p:spPr>
      </p:cxnSp>
      <p:sp>
        <p:nvSpPr>
          <p:cNvPr id="164" name="Google Shape;164;p19"/>
          <p:cNvSpPr txBox="1"/>
          <p:nvPr/>
        </p:nvSpPr>
        <p:spPr>
          <a:xfrm>
            <a:off x="6477000" y="4114800"/>
            <a:ext cx="1516200" cy="21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Tahoma"/>
              <a:buNone/>
            </a:pPr>
            <a:r>
              <a:rPr lang="en-US" b="0" i="0" u="none">
                <a:solidFill>
                  <a:schemeClr val="dk1"/>
                </a:solidFill>
                <a:latin typeface="Tahoma"/>
                <a:ea typeface="Tahoma"/>
                <a:cs typeface="Tahoma"/>
                <a:sym typeface="Tahoma"/>
              </a:rPr>
              <a:t>Communication</a:t>
            </a:r>
            <a:r>
              <a:rPr lang="en-US" sz="800" b="0" i="0" u="none">
                <a:solidFill>
                  <a:schemeClr val="dk1"/>
                </a:solidFill>
                <a:latin typeface="Tahoma"/>
                <a:ea typeface="Tahoma"/>
                <a:cs typeface="Tahoma"/>
                <a:sym typeface="Tahoma"/>
              </a:rPr>
              <a:t> </a:t>
            </a:r>
            <a:r>
              <a:rPr lang="en-US" b="0" i="0" u="none">
                <a:solidFill>
                  <a:schemeClr val="dk1"/>
                </a:solidFill>
                <a:latin typeface="Tahoma"/>
                <a:ea typeface="Tahoma"/>
                <a:cs typeface="Tahoma"/>
                <a:sym typeface="Tahoma"/>
              </a:rPr>
              <a:t>Network</a:t>
            </a:r>
            <a:endParaRPr/>
          </a:p>
        </p:txBody>
      </p:sp>
      <p:sp>
        <p:nvSpPr>
          <p:cNvPr id="166" name="Google Shape;166;p19"/>
          <p:cNvSpPr txBox="1"/>
          <p:nvPr/>
        </p:nvSpPr>
        <p:spPr>
          <a:xfrm>
            <a:off x="6934200" y="3048000"/>
            <a:ext cx="648600" cy="2349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Tahoma"/>
              <a:buNone/>
            </a:pPr>
            <a:r>
              <a:rPr lang="en-US" b="0" i="0" u="none">
                <a:solidFill>
                  <a:schemeClr val="dk1"/>
                </a:solidFill>
                <a:latin typeface="Tahoma"/>
                <a:ea typeface="Tahoma"/>
                <a:cs typeface="Tahoma"/>
                <a:sym typeface="Tahoma"/>
              </a:rPr>
              <a:t>ws1</a:t>
            </a:r>
            <a:endParaRPr/>
          </a:p>
        </p:txBody>
      </p:sp>
      <p:sp>
        <p:nvSpPr>
          <p:cNvPr id="170" name="Google Shape;170;p19"/>
          <p:cNvSpPr txBox="1"/>
          <p:nvPr/>
        </p:nvSpPr>
        <p:spPr>
          <a:xfrm>
            <a:off x="8001000" y="5334000"/>
            <a:ext cx="648600" cy="2349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Tahoma"/>
              <a:buNone/>
            </a:pPr>
            <a:r>
              <a:rPr lang="en-US" b="0" i="0" u="none">
                <a:solidFill>
                  <a:schemeClr val="dk1"/>
                </a:solidFill>
                <a:latin typeface="Tahoma"/>
                <a:ea typeface="Tahoma"/>
                <a:cs typeface="Tahoma"/>
                <a:sym typeface="Tahoma"/>
              </a:rPr>
              <a:t>ws</a:t>
            </a:r>
            <a:r>
              <a:rPr lang="en-US">
                <a:solidFill>
                  <a:schemeClr val="dk1"/>
                </a:solidFill>
                <a:latin typeface="Tahoma"/>
                <a:ea typeface="Tahoma"/>
                <a:cs typeface="Tahoma"/>
                <a:sym typeface="Tahoma"/>
              </a:rPr>
              <a:t>4</a:t>
            </a:r>
            <a:endParaRPr/>
          </a:p>
        </p:txBody>
      </p:sp>
      <p:sp>
        <p:nvSpPr>
          <p:cNvPr id="171" name="Google Shape;171;p19"/>
          <p:cNvSpPr txBox="1"/>
          <p:nvPr/>
        </p:nvSpPr>
        <p:spPr>
          <a:xfrm>
            <a:off x="6000300" y="5317675"/>
            <a:ext cx="648600" cy="2349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Tahoma"/>
              <a:buNone/>
            </a:pPr>
            <a:r>
              <a:rPr lang="en-US" b="0" i="0" u="none">
                <a:solidFill>
                  <a:schemeClr val="dk1"/>
                </a:solidFill>
                <a:latin typeface="Tahoma"/>
                <a:ea typeface="Tahoma"/>
                <a:cs typeface="Tahoma"/>
                <a:sym typeface="Tahoma"/>
              </a:rPr>
              <a:t>ws</a:t>
            </a:r>
            <a:r>
              <a:rPr lang="en-US">
                <a:solidFill>
                  <a:schemeClr val="dk1"/>
                </a:solidFill>
                <a:latin typeface="Tahoma"/>
                <a:ea typeface="Tahoma"/>
                <a:cs typeface="Tahoma"/>
                <a:sym typeface="Tahoma"/>
              </a:rPr>
              <a:t>3</a:t>
            </a:r>
            <a:endParaRPr/>
          </a:p>
        </p:txBody>
      </p:sp>
      <p:sp>
        <p:nvSpPr>
          <p:cNvPr id="172" name="Google Shape;172;p19"/>
          <p:cNvSpPr txBox="1"/>
          <p:nvPr/>
        </p:nvSpPr>
        <p:spPr>
          <a:xfrm>
            <a:off x="5599800" y="3511550"/>
            <a:ext cx="648600" cy="2349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Tahoma"/>
              <a:buNone/>
            </a:pPr>
            <a:r>
              <a:rPr lang="en-US" b="0" i="0" u="none">
                <a:solidFill>
                  <a:schemeClr val="dk1"/>
                </a:solidFill>
                <a:latin typeface="Tahoma"/>
                <a:ea typeface="Tahoma"/>
                <a:cs typeface="Tahoma"/>
                <a:sym typeface="Tahoma"/>
              </a:rPr>
              <a:t>ws</a:t>
            </a:r>
            <a:r>
              <a:rPr lang="en-US">
                <a:solidFill>
                  <a:schemeClr val="dk1"/>
                </a:solidFill>
                <a:latin typeface="Tahoma"/>
                <a:ea typeface="Tahoma"/>
                <a:cs typeface="Tahoma"/>
                <a:sym typeface="Tahoma"/>
              </a:rPr>
              <a:t>2</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5"/>
          <p:cNvSpPr txBox="1">
            <a:spLocks noGrp="1"/>
          </p:cNvSpPr>
          <p:nvPr>
            <p:ph type="body" idx="1"/>
          </p:nvPr>
        </p:nvSpPr>
        <p:spPr>
          <a:xfrm>
            <a:off x="343375" y="1178725"/>
            <a:ext cx="7773600" cy="53274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Char char="●"/>
            </a:pPr>
            <a:r>
              <a:rPr lang="en-US" sz="2400"/>
              <a:t>The token is initially given to one process.</a:t>
            </a:r>
            <a:endParaRPr sz="2400"/>
          </a:p>
          <a:p>
            <a:pPr marL="0" lvl="0" indent="0" algn="l" rtl="0">
              <a:spcBef>
                <a:spcPts val="360"/>
              </a:spcBef>
              <a:spcAft>
                <a:spcPts val="0"/>
              </a:spcAft>
              <a:buNone/>
            </a:pPr>
            <a:endParaRPr sz="2400"/>
          </a:p>
          <a:p>
            <a:pPr marL="457200" lvl="0" indent="-381000" algn="l" rtl="0">
              <a:spcBef>
                <a:spcPts val="360"/>
              </a:spcBef>
              <a:spcAft>
                <a:spcPts val="0"/>
              </a:spcAft>
              <a:buSzPts val="2400"/>
              <a:buChar char="●"/>
            </a:pPr>
            <a:r>
              <a:rPr lang="en-US" sz="2400"/>
              <a:t>The token is passed from one process to its neighbor around the ring.</a:t>
            </a:r>
            <a:endParaRPr sz="2400"/>
          </a:p>
          <a:p>
            <a:pPr marL="457200" lvl="0" indent="0" algn="l" rtl="0">
              <a:spcBef>
                <a:spcPts val="360"/>
              </a:spcBef>
              <a:spcAft>
                <a:spcPts val="0"/>
              </a:spcAft>
              <a:buNone/>
            </a:pPr>
            <a:endParaRPr sz="2400"/>
          </a:p>
          <a:p>
            <a:pPr marL="457200" lvl="0" indent="-381000" algn="l" rtl="0">
              <a:spcBef>
                <a:spcPts val="360"/>
              </a:spcBef>
              <a:spcAft>
                <a:spcPts val="0"/>
              </a:spcAft>
              <a:buSzPts val="2400"/>
              <a:buChar char="●"/>
            </a:pPr>
            <a:r>
              <a:rPr lang="en-US" sz="2400"/>
              <a:t>When a process requires entry to the CS, it waits to receive a token from its neighbor (right) and retains it; enters the CS; when done, it passes the token to its left neighbor (clockwise).</a:t>
            </a:r>
            <a:endParaRPr sz="2400"/>
          </a:p>
          <a:p>
            <a:pPr marL="457200" lvl="0" indent="0" algn="l" rtl="0">
              <a:spcBef>
                <a:spcPts val="360"/>
              </a:spcBef>
              <a:spcAft>
                <a:spcPts val="0"/>
              </a:spcAft>
              <a:buNone/>
            </a:pPr>
            <a:endParaRPr sz="2400"/>
          </a:p>
          <a:p>
            <a:pPr marL="457200" lvl="0" indent="-381000" algn="l" rtl="0">
              <a:spcBef>
                <a:spcPts val="360"/>
              </a:spcBef>
              <a:spcAft>
                <a:spcPts val="0"/>
              </a:spcAft>
              <a:buSzPts val="2400"/>
              <a:buChar char="●"/>
            </a:pPr>
            <a:r>
              <a:rPr lang="en-US" sz="2400"/>
              <a:t>When a process receives the token, but does not require entry to CS, it passes it along the ring. </a:t>
            </a:r>
            <a:endParaRPr sz="2400"/>
          </a:p>
        </p:txBody>
      </p:sp>
      <p:sp>
        <p:nvSpPr>
          <p:cNvPr id="534" name="Google Shape;534;p55"/>
          <p:cNvSpPr txBox="1">
            <a:spLocks noGrp="1"/>
          </p:cNvSpPr>
          <p:nvPr>
            <p:ph type="title"/>
          </p:nvPr>
        </p:nvSpPr>
        <p:spPr>
          <a:xfrm>
            <a:off x="177100" y="75975"/>
            <a:ext cx="8722200" cy="706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Token Ring Algorithm</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6"/>
          <p:cNvSpPr txBox="1">
            <a:spLocks noGrp="1"/>
          </p:cNvSpPr>
          <p:nvPr>
            <p:ph type="title"/>
          </p:nvPr>
        </p:nvSpPr>
        <p:spPr>
          <a:xfrm>
            <a:off x="358725" y="75975"/>
            <a:ext cx="7772400" cy="740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Token Ring Algorithm</a:t>
            </a:r>
            <a:endParaRPr/>
          </a:p>
        </p:txBody>
      </p:sp>
      <p:sp>
        <p:nvSpPr>
          <p:cNvPr id="541" name="Google Shape;541;p56"/>
          <p:cNvSpPr txBox="1">
            <a:spLocks noGrp="1"/>
          </p:cNvSpPr>
          <p:nvPr>
            <p:ph type="body" idx="1"/>
          </p:nvPr>
        </p:nvSpPr>
        <p:spPr>
          <a:xfrm>
            <a:off x="358725" y="1133125"/>
            <a:ext cx="8178900" cy="52767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Char char="●"/>
            </a:pPr>
            <a:r>
              <a:rPr lang="en-US" sz="2400"/>
              <a:t>It can take from 1 to n-1 messages to obtain a token. Messages are sent around the ring even when no process requires the token (additional load on network).</a:t>
            </a:r>
            <a:endParaRPr sz="2400"/>
          </a:p>
          <a:p>
            <a:pPr marL="457200" lvl="0" indent="-381000" algn="l" rtl="0">
              <a:spcBef>
                <a:spcPts val="0"/>
              </a:spcBef>
              <a:spcAft>
                <a:spcPts val="0"/>
              </a:spcAft>
              <a:buSzPts val="2400"/>
              <a:buChar char="●"/>
            </a:pPr>
            <a:r>
              <a:rPr lang="en-US" sz="2400"/>
              <a:t>Works well in heavily loaded situations when there is a high probability that the process which gets the token wants to enter the CS.  Works poorly in lightly loaded cases. </a:t>
            </a:r>
            <a:endParaRPr sz="2400"/>
          </a:p>
          <a:p>
            <a:pPr marL="457200" lvl="0" indent="-381000" algn="l" rtl="0">
              <a:spcBef>
                <a:spcPts val="0"/>
              </a:spcBef>
              <a:spcAft>
                <a:spcPts val="0"/>
              </a:spcAft>
              <a:buSzPts val="2400"/>
              <a:buChar char="●"/>
            </a:pPr>
            <a:r>
              <a:rPr lang="en-US" sz="2400"/>
              <a:t>If a process fails → no progress can be made until a reconfiguration is applied to extract the process from the ring. </a:t>
            </a:r>
            <a:endParaRPr sz="2400"/>
          </a:p>
          <a:p>
            <a:pPr marL="457200" lvl="0" indent="-381000" algn="l" rtl="0">
              <a:spcBef>
                <a:spcPts val="0"/>
              </a:spcBef>
              <a:spcAft>
                <a:spcPts val="0"/>
              </a:spcAft>
              <a:buSzPts val="2400"/>
              <a:buChar char="●"/>
            </a:pPr>
            <a:r>
              <a:rPr lang="en-US" sz="2400"/>
              <a:t>If the process holding the token fails → a unique process has to be picked to regenerate token and pass it along the ring (election algorithm). </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7"/>
          <p:cNvSpPr txBox="1">
            <a:spLocks noGrp="1"/>
          </p:cNvSpPr>
          <p:nvPr>
            <p:ph type="title"/>
          </p:nvPr>
        </p:nvSpPr>
        <p:spPr>
          <a:xfrm>
            <a:off x="406400" y="228600"/>
            <a:ext cx="7772400" cy="549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000" b="0" i="0" u="none">
                <a:solidFill>
                  <a:schemeClr val="dk2"/>
                </a:solidFill>
                <a:latin typeface="Arial Black"/>
                <a:ea typeface="Arial Black"/>
                <a:cs typeface="Arial Black"/>
                <a:sym typeface="Arial Black"/>
              </a:rPr>
              <a:t>Ricart-Agrawala Second Algorithm</a:t>
            </a:r>
            <a:endParaRPr sz="3000"/>
          </a:p>
        </p:txBody>
      </p:sp>
      <p:sp>
        <p:nvSpPr>
          <p:cNvPr id="547" name="Google Shape;547;p57"/>
          <p:cNvSpPr txBox="1">
            <a:spLocks noGrp="1"/>
          </p:cNvSpPr>
          <p:nvPr>
            <p:ph type="body" idx="1"/>
          </p:nvPr>
        </p:nvSpPr>
        <p:spPr>
          <a:xfrm>
            <a:off x="482600" y="951800"/>
            <a:ext cx="8178900" cy="5730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A process is allowed to enter the critical section when it gets the token. </a:t>
            </a:r>
            <a:endParaRPr/>
          </a:p>
          <a:p>
            <a:pPr marL="742950" lvl="1" indent="-28575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Initially the token is assigned arbitrarily to one of the processes.</a:t>
            </a:r>
            <a:endParaRPr/>
          </a:p>
          <a:p>
            <a:pPr marL="114300" lvl="0" indent="0" algn="l" rtl="0">
              <a:lnSpc>
                <a:spcPct val="80000"/>
              </a:lnSpc>
              <a:spcBef>
                <a:spcPts val="360"/>
              </a:spcBef>
              <a:spcAft>
                <a:spcPts val="0"/>
              </a:spcAft>
              <a:buClr>
                <a:schemeClr val="accent2"/>
              </a:buClr>
              <a:buSzPts val="1800"/>
              <a:buFont typeface="Arial"/>
              <a:buNone/>
            </a:pPr>
            <a:endParaRPr sz="1800" b="0" i="0" u="none">
              <a:solidFill>
                <a:schemeClr val="dk1"/>
              </a:solidFill>
              <a:latin typeface="Tahoma"/>
              <a:ea typeface="Tahoma"/>
              <a:cs typeface="Tahoma"/>
              <a:sym typeface="Tahoma"/>
            </a:endParaRPr>
          </a:p>
          <a:p>
            <a:pPr marL="342900" lvl="0" indent="-34290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In order to get the token it sends a request to all other processes competing for the same resource. </a:t>
            </a:r>
            <a:endParaRPr/>
          </a:p>
          <a:p>
            <a:pPr marL="742950" lvl="1" indent="-28575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The request message consists of the requesting process’ timestamp (logical clock) and its identifier. </a:t>
            </a:r>
            <a:endParaRPr/>
          </a:p>
          <a:p>
            <a:pPr marL="342900" lvl="0" indent="-228600" algn="l" rtl="0">
              <a:lnSpc>
                <a:spcPct val="80000"/>
              </a:lnSpc>
              <a:spcBef>
                <a:spcPts val="360"/>
              </a:spcBef>
              <a:spcAft>
                <a:spcPts val="0"/>
              </a:spcAft>
              <a:buClr>
                <a:schemeClr val="accent2"/>
              </a:buClr>
              <a:buSzPts val="1800"/>
              <a:buFont typeface="Arial"/>
              <a:buNone/>
            </a:pPr>
            <a:endParaRPr sz="1800" b="0" i="0" u="none">
              <a:solidFill>
                <a:schemeClr val="dk1"/>
              </a:solidFill>
              <a:latin typeface="Tahoma"/>
              <a:ea typeface="Tahoma"/>
              <a:cs typeface="Tahoma"/>
              <a:sym typeface="Tahoma"/>
            </a:endParaRPr>
          </a:p>
          <a:p>
            <a:pPr marL="342900" lvl="0" indent="-34290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When a process Pi leaves a critical section </a:t>
            </a:r>
            <a:endParaRPr/>
          </a:p>
          <a:p>
            <a:pPr marL="742950" lvl="1" indent="-28575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it passes the token to one of the processes which are waiting for it; this will be the first process Pj, where j is searched in order [ i+1, i+2, ..., n, 1, 2, ..., i-2, i-1] for which there is a pending request.	 </a:t>
            </a:r>
            <a:endParaRPr/>
          </a:p>
          <a:p>
            <a:pPr marL="742950" lvl="1" indent="-28575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If no process is waiting, Pi retains the token (and is allowed to enter the CS if it needs); it will pass over the token as result of an incoming request.</a:t>
            </a:r>
            <a:endParaRPr/>
          </a:p>
          <a:p>
            <a:pPr marL="742950" lvl="1" indent="-285750" algn="l" rtl="0">
              <a:lnSpc>
                <a:spcPct val="80000"/>
              </a:lnSpc>
              <a:spcBef>
                <a:spcPts val="320"/>
              </a:spcBef>
              <a:spcAft>
                <a:spcPts val="0"/>
              </a:spcAft>
              <a:buSzPts val="1600"/>
              <a:buNone/>
            </a:pPr>
            <a:endParaRPr sz="1600" b="0" i="0" u="none">
              <a:solidFill>
                <a:schemeClr val="dk1"/>
              </a:solidFill>
              <a:latin typeface="Tahoma"/>
              <a:ea typeface="Tahoma"/>
              <a:cs typeface="Tahoma"/>
              <a:sym typeface="Tahoma"/>
            </a:endParaRPr>
          </a:p>
          <a:p>
            <a:pPr marL="342900" lvl="0" indent="-34290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How does Pi find out if there is a pending request? </a:t>
            </a:r>
            <a:endParaRPr/>
          </a:p>
          <a:p>
            <a:pPr marL="742950" lvl="1" indent="-28575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Each process Pi records the timestamp corresponding to the last request it got from process Pj, in requestPi[ j]. In the token itself, token[ j] records the timestamp (logical clock) of Pj’s last holding of the token. If requestPi[ j] &gt; token[ j] then Pj has a pending request.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58" descr="nalini04"/>
          <p:cNvPicPr preferRelativeResize="0">
            <a:picLocks noGrp="1"/>
          </p:cNvPicPr>
          <p:nvPr>
            <p:ph type="body" idx="1"/>
          </p:nvPr>
        </p:nvPicPr>
        <p:blipFill rotWithShape="1">
          <a:blip r:embed="rId3">
            <a:alphaModFix/>
          </a:blip>
          <a:srcRect/>
          <a:stretch/>
        </p:blipFill>
        <p:spPr>
          <a:xfrm>
            <a:off x="2133600" y="152400"/>
            <a:ext cx="4797425" cy="658336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59" descr="nalini05"/>
          <p:cNvPicPr preferRelativeResize="0">
            <a:picLocks noGrp="1"/>
          </p:cNvPicPr>
          <p:nvPr>
            <p:ph type="body" idx="1"/>
          </p:nvPr>
        </p:nvPicPr>
        <p:blipFill rotWithShape="1">
          <a:blip r:embed="rId3">
            <a:alphaModFix/>
          </a:blip>
          <a:srcRect/>
          <a:stretch/>
        </p:blipFill>
        <p:spPr>
          <a:xfrm>
            <a:off x="2133600" y="152400"/>
            <a:ext cx="4843462" cy="658336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60" descr="nalini06"/>
          <p:cNvPicPr preferRelativeResize="0">
            <a:picLocks noGrp="1"/>
          </p:cNvPicPr>
          <p:nvPr>
            <p:ph type="body" idx="1"/>
          </p:nvPr>
        </p:nvPicPr>
        <p:blipFill rotWithShape="1">
          <a:blip r:embed="rId3">
            <a:alphaModFix/>
          </a:blip>
          <a:srcRect/>
          <a:stretch/>
        </p:blipFill>
        <p:spPr>
          <a:xfrm>
            <a:off x="2133600" y="152400"/>
            <a:ext cx="4803775" cy="658336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61" descr="nalini07"/>
          <p:cNvPicPr preferRelativeResize="0">
            <a:picLocks noGrp="1"/>
          </p:cNvPicPr>
          <p:nvPr>
            <p:ph type="body" idx="1"/>
          </p:nvPr>
        </p:nvPicPr>
        <p:blipFill rotWithShape="1">
          <a:blip r:embed="rId3">
            <a:alphaModFix/>
          </a:blip>
          <a:srcRect/>
          <a:stretch/>
        </p:blipFill>
        <p:spPr>
          <a:xfrm>
            <a:off x="2133600" y="152400"/>
            <a:ext cx="4779962" cy="658336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p62" descr="17"/>
          <p:cNvPicPr preferRelativeResize="0">
            <a:picLocks noGrp="1"/>
          </p:cNvPicPr>
          <p:nvPr>
            <p:ph type="body" idx="1"/>
          </p:nvPr>
        </p:nvPicPr>
        <p:blipFill rotWithShape="1">
          <a:blip r:embed="rId3">
            <a:alphaModFix/>
          </a:blip>
          <a:srcRect/>
          <a:stretch/>
        </p:blipFill>
        <p:spPr>
          <a:xfrm>
            <a:off x="2057400" y="152400"/>
            <a:ext cx="4852987" cy="658336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3"/>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Election Algorithms</a:t>
            </a:r>
            <a:endParaRPr/>
          </a:p>
        </p:txBody>
      </p:sp>
      <p:sp>
        <p:nvSpPr>
          <p:cNvPr id="578" name="Google Shape;578;p63"/>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Many distributed algorithms require one process to act as a coordinator or, in general, perform some special role.</a:t>
            </a:r>
            <a:endParaRPr/>
          </a:p>
          <a:p>
            <a:pPr marL="342900" lvl="0" indent="-165100" algn="l" rtl="0">
              <a:lnSpc>
                <a:spcPct val="80000"/>
              </a:lnSpc>
              <a:spcBef>
                <a:spcPts val="560"/>
              </a:spcBef>
              <a:spcAft>
                <a:spcPts val="0"/>
              </a:spcAft>
              <a:buClr>
                <a:schemeClr val="accent2"/>
              </a:buClr>
              <a:buSzPts val="2800"/>
              <a:buFont typeface="Arial"/>
              <a:buNone/>
            </a:pPr>
            <a:endParaRPr sz="2800" b="0" i="0" u="none">
              <a:solidFill>
                <a:schemeClr val="dk1"/>
              </a:solidFill>
              <a:latin typeface="Tahoma"/>
              <a:ea typeface="Tahoma"/>
              <a:cs typeface="Tahoma"/>
              <a:sym typeface="Tahoma"/>
            </a:endParaRPr>
          </a:p>
          <a:p>
            <a:pPr marL="342900" lvl="0" indent="-342900" algn="l" rtl="0">
              <a:lnSpc>
                <a:spcPct val="8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Examples with mutual exclusion</a:t>
            </a:r>
            <a:endParaRPr/>
          </a:p>
          <a:p>
            <a:pPr marL="742950" lvl="1" indent="-285750" algn="l" rtl="0">
              <a:lnSpc>
                <a:spcPct val="8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Central coordinator algorithm </a:t>
            </a:r>
            <a:endParaRPr/>
          </a:p>
          <a:p>
            <a:pPr marL="1143000" lvl="2" indent="-228600" algn="l" rtl="0">
              <a:lnSpc>
                <a:spcPct val="8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At initialization or whenever the coordinator crashes, a new coordinator has to be elected.</a:t>
            </a:r>
            <a:endParaRPr/>
          </a:p>
          <a:p>
            <a:pPr marL="742950" lvl="1" indent="-285750" algn="l" rtl="0">
              <a:lnSpc>
                <a:spcPct val="8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Token ring algorithm</a:t>
            </a:r>
            <a:endParaRPr/>
          </a:p>
          <a:p>
            <a:pPr marL="1143000" lvl="2" indent="-228600" algn="l" rtl="0">
              <a:lnSpc>
                <a:spcPct val="8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When the process holding the token fails, a new process has to be elected which generates the new token.</a:t>
            </a:r>
            <a:endParaRPr/>
          </a:p>
          <a:p>
            <a:pPr marL="342900" lvl="0" indent="-215900" algn="l" rtl="0">
              <a:spcBef>
                <a:spcPts val="400"/>
              </a:spcBef>
              <a:spcAft>
                <a:spcPts val="0"/>
              </a:spcAft>
              <a:buSzPts val="2000"/>
              <a:buNone/>
            </a:pPr>
            <a:endParaRPr sz="2000" b="0" i="0" u="none">
              <a:solidFill>
                <a:schemeClr val="dk1"/>
              </a:solidFill>
              <a:latin typeface="Tahoma"/>
              <a:ea typeface="Tahoma"/>
              <a:cs typeface="Tahoma"/>
              <a:sym typeface="Tahom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64"/>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Election Algorithms</a:t>
            </a:r>
            <a:endParaRPr/>
          </a:p>
        </p:txBody>
      </p:sp>
      <p:sp>
        <p:nvSpPr>
          <p:cNvPr id="584" name="Google Shape;584;p64"/>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It doesn’t matter which process is elected.</a:t>
            </a:r>
            <a:endParaRPr/>
          </a:p>
          <a:p>
            <a:pPr marL="742950" lvl="1" indent="-28575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What is important is that one and only one process is chosen (we call this process the coordinator) and all processes agree on this decision.</a:t>
            </a:r>
            <a:endParaRPr/>
          </a:p>
          <a:p>
            <a:pPr marL="342900" lvl="0" indent="-342900" algn="l" rtl="0">
              <a:lnSpc>
                <a:spcPct val="80000"/>
              </a:lnSpc>
              <a:spcBef>
                <a:spcPts val="360"/>
              </a:spcBef>
              <a:spcAft>
                <a:spcPts val="0"/>
              </a:spcAft>
              <a:buSzPts val="1800"/>
              <a:buNone/>
            </a:pPr>
            <a:endParaRPr sz="1800" b="0" i="0" u="none">
              <a:solidFill>
                <a:schemeClr val="dk1"/>
              </a:solidFill>
              <a:latin typeface="Tahoma"/>
              <a:ea typeface="Tahoma"/>
              <a:cs typeface="Tahoma"/>
              <a:sym typeface="Tahoma"/>
            </a:endParaRPr>
          </a:p>
          <a:p>
            <a:pPr marL="342900" lvl="0" indent="-34290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Assume that each process has a unique number (identifier).</a:t>
            </a:r>
            <a:endParaRPr/>
          </a:p>
          <a:p>
            <a:pPr marL="742950" lvl="1" indent="-28575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In general, election algorithms attempt to locate the process with the highest number, among those which currently are up.</a:t>
            </a:r>
            <a:endParaRPr/>
          </a:p>
          <a:p>
            <a:pPr marL="342900" lvl="0" indent="-228600" algn="l" rtl="0">
              <a:lnSpc>
                <a:spcPct val="80000"/>
              </a:lnSpc>
              <a:spcBef>
                <a:spcPts val="360"/>
              </a:spcBef>
              <a:spcAft>
                <a:spcPts val="0"/>
              </a:spcAft>
              <a:buClr>
                <a:schemeClr val="accent2"/>
              </a:buClr>
              <a:buSzPts val="1800"/>
              <a:buFont typeface="Arial"/>
              <a:buNone/>
            </a:pPr>
            <a:endParaRPr sz="1800" b="0" i="0" u="none">
              <a:solidFill>
                <a:schemeClr val="dk1"/>
              </a:solidFill>
              <a:latin typeface="Tahoma"/>
              <a:ea typeface="Tahoma"/>
              <a:cs typeface="Tahoma"/>
              <a:sym typeface="Tahoma"/>
            </a:endParaRPr>
          </a:p>
          <a:p>
            <a:pPr marL="342900" lvl="0" indent="-34290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Election is typically started after a failure occurs. </a:t>
            </a:r>
            <a:endParaRPr/>
          </a:p>
          <a:p>
            <a:pPr marL="742950" lvl="1" indent="-28575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The detection of a failure (e.g. the crash of the current coordinator) is normally based on time-out 🡪 a process that gets no response for a period of time suspects a failure and initiates an election process.</a:t>
            </a:r>
            <a:endParaRPr/>
          </a:p>
          <a:p>
            <a:pPr marL="342900" lvl="0" indent="-228600" algn="l" rtl="0">
              <a:lnSpc>
                <a:spcPct val="80000"/>
              </a:lnSpc>
              <a:spcBef>
                <a:spcPts val="360"/>
              </a:spcBef>
              <a:spcAft>
                <a:spcPts val="0"/>
              </a:spcAft>
              <a:buClr>
                <a:schemeClr val="accent2"/>
              </a:buClr>
              <a:buSzPts val="1800"/>
              <a:buFont typeface="Arial"/>
              <a:buNone/>
            </a:pPr>
            <a:endParaRPr sz="1800" b="0" i="0" u="none">
              <a:solidFill>
                <a:schemeClr val="dk1"/>
              </a:solidFill>
              <a:latin typeface="Tahoma"/>
              <a:ea typeface="Tahoma"/>
              <a:cs typeface="Tahoma"/>
              <a:sym typeface="Tahoma"/>
            </a:endParaRPr>
          </a:p>
          <a:p>
            <a:pPr marL="342900" lvl="0" indent="-34290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An election process is typically performed in two phases:</a:t>
            </a:r>
            <a:endParaRPr/>
          </a:p>
          <a:p>
            <a:pPr marL="742950" lvl="1" indent="-28575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Select a leader with the highest priority.</a:t>
            </a:r>
            <a:endParaRPr/>
          </a:p>
          <a:p>
            <a:pPr marL="742950" lvl="1" indent="-28575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Inform all processes about the winner.</a:t>
            </a:r>
            <a:endParaRPr/>
          </a:p>
          <a:p>
            <a:pPr marL="342900" lvl="0" indent="-241300" algn="l" rtl="0">
              <a:spcBef>
                <a:spcPts val="320"/>
              </a:spcBef>
              <a:spcAft>
                <a:spcPts val="0"/>
              </a:spcAft>
              <a:buSzPts val="1600"/>
              <a:buNone/>
            </a:pPr>
            <a:endParaRPr sz="1600" b="0" i="0" u="none">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Distributed Operating System (DOS) Types</a:t>
            </a:r>
            <a:endParaRPr/>
          </a:p>
        </p:txBody>
      </p:sp>
      <p:sp>
        <p:nvSpPr>
          <p:cNvPr id="178" name="Google Shape;178;p20"/>
          <p:cNvSpPr txBox="1">
            <a:spLocks noGrp="1"/>
          </p:cNvSpPr>
          <p:nvPr>
            <p:ph type="body" idx="1"/>
          </p:nvPr>
        </p:nvSpPr>
        <p:spPr>
          <a:xfrm>
            <a:off x="685800" y="1447800"/>
            <a:ext cx="7772400" cy="45354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Distributed OSs vary based on </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System Image</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Autonomy</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Fault Tolerance Capability</a:t>
            </a:r>
            <a:endParaRPr/>
          </a:p>
          <a:p>
            <a:pPr marL="342900" lvl="0" indent="-34290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Multiprocessor OS</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Looks like a virtual uniprocessor, contains only one copy of the OS, communicates via shared memory, single run queue</a:t>
            </a:r>
            <a:endParaRPr/>
          </a:p>
          <a:p>
            <a:pPr marL="342900" lvl="0" indent="-34290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Network OS </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Does not look like a virtual uniprocessor, contains n copies of the OS, communicates via shared files, n run queues</a:t>
            </a:r>
            <a:endParaRPr/>
          </a:p>
          <a:p>
            <a:pPr marL="342900" lvl="0" indent="-34290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Distributed OS </a:t>
            </a:r>
            <a:endParaRPr/>
          </a:p>
          <a:p>
            <a:pPr marL="1143000" lvl="2" indent="-228600" algn="l" rtl="0">
              <a:lnSpc>
                <a:spcPct val="10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Looks like a virtual uniprocessor (more or less), contains n copies of the OS, communicates via messages, n run queues</a:t>
            </a:r>
            <a:endParaRPr/>
          </a:p>
          <a:p>
            <a:pPr marL="342900" lvl="0" indent="-241300" algn="l" rtl="0">
              <a:spcBef>
                <a:spcPts val="320"/>
              </a:spcBef>
              <a:spcAft>
                <a:spcPts val="0"/>
              </a:spcAft>
              <a:buSzPts val="1600"/>
              <a:buNone/>
            </a:pPr>
            <a:endParaRPr sz="1600" b="0" i="0" u="none">
              <a:solidFill>
                <a:schemeClr val="dk1"/>
              </a:solidFill>
              <a:latin typeface="Tahoma"/>
              <a:ea typeface="Tahoma"/>
              <a:cs typeface="Tahoma"/>
              <a:sym typeface="Tahom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5"/>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The Bully Algorithm</a:t>
            </a:r>
            <a:endParaRPr/>
          </a:p>
        </p:txBody>
      </p:sp>
      <p:sp>
        <p:nvSpPr>
          <p:cNvPr id="590" name="Google Shape;590;p65"/>
          <p:cNvSpPr txBox="1">
            <a:spLocks noGrp="1"/>
          </p:cNvSpPr>
          <p:nvPr>
            <p:ph type="body" idx="1"/>
          </p:nvPr>
        </p:nvSpPr>
        <p:spPr>
          <a:xfrm>
            <a:off x="457200" y="1905000"/>
            <a:ext cx="81788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A process has to know the identifier of all other processes </a:t>
            </a:r>
            <a:endParaRPr/>
          </a:p>
          <a:p>
            <a:pPr marL="742950" lvl="1" indent="-285750" algn="l" rtl="0">
              <a:lnSpc>
                <a:spcPct val="80000"/>
              </a:lnSpc>
              <a:spcBef>
                <a:spcPts val="280"/>
              </a:spcBef>
              <a:spcAft>
                <a:spcPts val="0"/>
              </a:spcAft>
              <a:buClr>
                <a:schemeClr val="accent2"/>
              </a:buClr>
              <a:buSzPts val="1400"/>
              <a:buFont typeface="Arial"/>
              <a:buChar char="●"/>
            </a:pPr>
            <a:r>
              <a:rPr lang="en-US" sz="1400" b="0" i="0" u="none">
                <a:solidFill>
                  <a:schemeClr val="dk1"/>
                </a:solidFill>
                <a:latin typeface="Tahoma"/>
                <a:ea typeface="Tahoma"/>
                <a:cs typeface="Tahoma"/>
                <a:sym typeface="Tahoma"/>
              </a:rPr>
              <a:t>(it doesn’t know, however, which one is still up); the process with the highest identifier, among those which are up, is selected.</a:t>
            </a:r>
            <a:endParaRPr/>
          </a:p>
          <a:p>
            <a:pPr marL="342900" lvl="0" indent="-3429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Any process could fail during the election procedure.</a:t>
            </a:r>
            <a:endParaRPr/>
          </a:p>
          <a:p>
            <a:pPr marL="342900" lvl="0" indent="-3429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When a process Pi detects a failure and a coordinator has to be elected</a:t>
            </a:r>
            <a:endParaRPr/>
          </a:p>
          <a:p>
            <a:pPr marL="742950" lvl="1" indent="-285750" algn="l" rtl="0">
              <a:lnSpc>
                <a:spcPct val="80000"/>
              </a:lnSpc>
              <a:spcBef>
                <a:spcPts val="280"/>
              </a:spcBef>
              <a:spcAft>
                <a:spcPts val="0"/>
              </a:spcAft>
              <a:buClr>
                <a:schemeClr val="accent2"/>
              </a:buClr>
              <a:buSzPts val="1400"/>
              <a:buFont typeface="Arial"/>
              <a:buChar char="●"/>
            </a:pPr>
            <a:r>
              <a:rPr lang="en-US" sz="1400" b="0" i="0" u="none">
                <a:solidFill>
                  <a:schemeClr val="dk1"/>
                </a:solidFill>
                <a:latin typeface="Tahoma"/>
                <a:ea typeface="Tahoma"/>
                <a:cs typeface="Tahoma"/>
                <a:sym typeface="Tahoma"/>
              </a:rPr>
              <a:t>It sends an election message to all the processes with a higher identifier and then waits for an answer message:</a:t>
            </a:r>
            <a:endParaRPr/>
          </a:p>
          <a:p>
            <a:pPr marL="742950" lvl="1" indent="-285750" algn="l" rtl="0">
              <a:lnSpc>
                <a:spcPct val="80000"/>
              </a:lnSpc>
              <a:spcBef>
                <a:spcPts val="280"/>
              </a:spcBef>
              <a:spcAft>
                <a:spcPts val="0"/>
              </a:spcAft>
              <a:buClr>
                <a:schemeClr val="accent2"/>
              </a:buClr>
              <a:buSzPts val="1400"/>
              <a:buFont typeface="Arial"/>
              <a:buChar char="●"/>
            </a:pPr>
            <a:r>
              <a:rPr lang="en-US" sz="1400" b="0" i="0" u="none">
                <a:solidFill>
                  <a:schemeClr val="dk1"/>
                </a:solidFill>
                <a:latin typeface="Tahoma"/>
                <a:ea typeface="Tahoma"/>
                <a:cs typeface="Tahoma"/>
                <a:sym typeface="Tahoma"/>
              </a:rPr>
              <a:t>If no response arrives within a time limit</a:t>
            </a:r>
            <a:endParaRPr/>
          </a:p>
          <a:p>
            <a:pPr marL="1143000" lvl="2" indent="-228600" algn="l" rtl="0">
              <a:lnSpc>
                <a:spcPct val="80000"/>
              </a:lnSpc>
              <a:spcBef>
                <a:spcPts val="240"/>
              </a:spcBef>
              <a:spcAft>
                <a:spcPts val="0"/>
              </a:spcAft>
              <a:buClr>
                <a:schemeClr val="accent2"/>
              </a:buClr>
              <a:buSzPts val="1200"/>
              <a:buFont typeface="Arial"/>
              <a:buChar char="●"/>
            </a:pPr>
            <a:r>
              <a:rPr lang="en-US" sz="1200" b="0" i="0" u="none">
                <a:solidFill>
                  <a:schemeClr val="dk1"/>
                </a:solidFill>
                <a:latin typeface="Tahoma"/>
                <a:ea typeface="Tahoma"/>
                <a:cs typeface="Tahoma"/>
                <a:sym typeface="Tahoma"/>
              </a:rPr>
              <a:t>Pi becomes the coordinator (all processes with higher identifier are down)</a:t>
            </a:r>
            <a:endParaRPr/>
          </a:p>
          <a:p>
            <a:pPr marL="1143000" lvl="2" indent="-228600" algn="l" rtl="0">
              <a:lnSpc>
                <a:spcPct val="80000"/>
              </a:lnSpc>
              <a:spcBef>
                <a:spcPts val="240"/>
              </a:spcBef>
              <a:spcAft>
                <a:spcPts val="0"/>
              </a:spcAft>
              <a:buClr>
                <a:schemeClr val="accent2"/>
              </a:buClr>
              <a:buSzPts val="1200"/>
              <a:buFont typeface="Arial"/>
              <a:buChar char="●"/>
            </a:pPr>
            <a:r>
              <a:rPr lang="en-US" sz="1200" b="0" i="0" u="none">
                <a:solidFill>
                  <a:schemeClr val="dk1"/>
                </a:solidFill>
                <a:latin typeface="Tahoma"/>
                <a:ea typeface="Tahoma"/>
                <a:cs typeface="Tahoma"/>
                <a:sym typeface="Tahoma"/>
              </a:rPr>
              <a:t> it broadcasts a coordinator message to all processes to let them know.</a:t>
            </a:r>
            <a:endParaRPr/>
          </a:p>
          <a:p>
            <a:pPr marL="742950" lvl="1" indent="-285750" algn="l" rtl="0">
              <a:lnSpc>
                <a:spcPct val="80000"/>
              </a:lnSpc>
              <a:spcBef>
                <a:spcPts val="280"/>
              </a:spcBef>
              <a:spcAft>
                <a:spcPts val="0"/>
              </a:spcAft>
              <a:buClr>
                <a:schemeClr val="accent2"/>
              </a:buClr>
              <a:buSzPts val="1400"/>
              <a:buFont typeface="Arial"/>
              <a:buChar char="●"/>
            </a:pPr>
            <a:r>
              <a:rPr lang="en-US" sz="1400" b="0" i="0" u="none">
                <a:solidFill>
                  <a:schemeClr val="dk1"/>
                </a:solidFill>
                <a:latin typeface="Tahoma"/>
                <a:ea typeface="Tahoma"/>
                <a:cs typeface="Tahoma"/>
                <a:sym typeface="Tahoma"/>
              </a:rPr>
              <a:t>If an answer message arrives, </a:t>
            </a:r>
            <a:endParaRPr/>
          </a:p>
          <a:p>
            <a:pPr marL="1143000" lvl="2" indent="-228600" algn="l" rtl="0">
              <a:lnSpc>
                <a:spcPct val="80000"/>
              </a:lnSpc>
              <a:spcBef>
                <a:spcPts val="240"/>
              </a:spcBef>
              <a:spcAft>
                <a:spcPts val="0"/>
              </a:spcAft>
              <a:buClr>
                <a:schemeClr val="accent2"/>
              </a:buClr>
              <a:buSzPts val="1200"/>
              <a:buFont typeface="Arial"/>
              <a:buChar char="●"/>
            </a:pPr>
            <a:r>
              <a:rPr lang="en-US" sz="1200" b="0" i="0" u="none">
                <a:solidFill>
                  <a:schemeClr val="dk1"/>
                </a:solidFill>
                <a:latin typeface="Tahoma"/>
                <a:ea typeface="Tahoma"/>
                <a:cs typeface="Tahoma"/>
                <a:sym typeface="Tahoma"/>
              </a:rPr>
              <a:t>Pi knows that another process has to become the coordinator 🡪 it waits in order to receive the coordinator message. </a:t>
            </a:r>
            <a:endParaRPr/>
          </a:p>
          <a:p>
            <a:pPr marL="1143000" lvl="2" indent="-228600" algn="l" rtl="0">
              <a:lnSpc>
                <a:spcPct val="80000"/>
              </a:lnSpc>
              <a:spcBef>
                <a:spcPts val="240"/>
              </a:spcBef>
              <a:spcAft>
                <a:spcPts val="0"/>
              </a:spcAft>
              <a:buClr>
                <a:schemeClr val="accent2"/>
              </a:buClr>
              <a:buSzPts val="1200"/>
              <a:buFont typeface="Arial"/>
              <a:buChar char="●"/>
            </a:pPr>
            <a:r>
              <a:rPr lang="en-US" sz="1200" b="0" i="0" u="none">
                <a:solidFill>
                  <a:schemeClr val="dk1"/>
                </a:solidFill>
                <a:latin typeface="Tahoma"/>
                <a:ea typeface="Tahoma"/>
                <a:cs typeface="Tahoma"/>
                <a:sym typeface="Tahoma"/>
              </a:rPr>
              <a:t>If this message fails to arrive within a time limit (which means that a potential coordinator crashed after sending the answer message) Pi resends the election message.</a:t>
            </a:r>
            <a:endParaRPr/>
          </a:p>
          <a:p>
            <a:pPr marL="342900" lvl="0" indent="-3429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When receiving an election message from Pi</a:t>
            </a:r>
            <a:endParaRPr/>
          </a:p>
          <a:p>
            <a:pPr marL="742950" lvl="1" indent="-285750" algn="l" rtl="0">
              <a:lnSpc>
                <a:spcPct val="80000"/>
              </a:lnSpc>
              <a:spcBef>
                <a:spcPts val="280"/>
              </a:spcBef>
              <a:spcAft>
                <a:spcPts val="0"/>
              </a:spcAft>
              <a:buClr>
                <a:schemeClr val="accent2"/>
              </a:buClr>
              <a:buSzPts val="1400"/>
              <a:buFont typeface="Arial"/>
              <a:buChar char="●"/>
            </a:pPr>
            <a:r>
              <a:rPr lang="en-US" sz="1400" b="0" i="0" u="none">
                <a:solidFill>
                  <a:schemeClr val="dk1"/>
                </a:solidFill>
                <a:latin typeface="Tahoma"/>
                <a:ea typeface="Tahoma"/>
                <a:cs typeface="Tahoma"/>
                <a:sym typeface="Tahoma"/>
              </a:rPr>
              <a:t>a process Pj replies with an answer message to Pi and</a:t>
            </a:r>
            <a:endParaRPr/>
          </a:p>
          <a:p>
            <a:pPr marL="742950" lvl="1" indent="-285750" algn="l" rtl="0">
              <a:lnSpc>
                <a:spcPct val="80000"/>
              </a:lnSpc>
              <a:spcBef>
                <a:spcPts val="280"/>
              </a:spcBef>
              <a:spcAft>
                <a:spcPts val="0"/>
              </a:spcAft>
              <a:buClr>
                <a:schemeClr val="accent2"/>
              </a:buClr>
              <a:buSzPts val="1400"/>
              <a:buFont typeface="Arial"/>
              <a:buChar char="●"/>
            </a:pPr>
            <a:r>
              <a:rPr lang="en-US" sz="1400" b="0" i="0" u="none">
                <a:solidFill>
                  <a:schemeClr val="dk1"/>
                </a:solidFill>
                <a:latin typeface="Tahoma"/>
                <a:ea typeface="Tahoma"/>
                <a:cs typeface="Tahoma"/>
                <a:sym typeface="Tahoma"/>
              </a:rPr>
              <a:t>then starts an election procedure itself( unless it has already started one) it sends an election message to all processes with higher identifier. </a:t>
            </a:r>
            <a:endParaRPr/>
          </a:p>
          <a:p>
            <a:pPr marL="342900" lvl="0" indent="-3429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Finally all processes get an answer message, except the one which becomes the coordinator.</a:t>
            </a:r>
            <a:endParaRPr/>
          </a:p>
          <a:p>
            <a:pPr marL="342900" lvl="0" indent="-241300" algn="l" rtl="0">
              <a:spcBef>
                <a:spcPts val="320"/>
              </a:spcBef>
              <a:spcAft>
                <a:spcPts val="0"/>
              </a:spcAft>
              <a:buSzPts val="1600"/>
              <a:buNone/>
            </a:pPr>
            <a:endParaRPr sz="1600" b="0" i="0" u="none">
              <a:solidFill>
                <a:schemeClr val="dk1"/>
              </a:solidFill>
              <a:latin typeface="Tahoma"/>
              <a:ea typeface="Tahoma"/>
              <a:cs typeface="Tahoma"/>
              <a:sym typeface="Tahom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95" name="Google Shape;595;p66" descr="nalini09"/>
          <p:cNvPicPr preferRelativeResize="0">
            <a:picLocks noGrp="1"/>
          </p:cNvPicPr>
          <p:nvPr>
            <p:ph type="body" idx="1"/>
          </p:nvPr>
        </p:nvPicPr>
        <p:blipFill rotWithShape="1">
          <a:blip r:embed="rId3">
            <a:alphaModFix/>
          </a:blip>
          <a:srcRect/>
          <a:stretch/>
        </p:blipFill>
        <p:spPr>
          <a:xfrm>
            <a:off x="2133600" y="152400"/>
            <a:ext cx="4883150" cy="658336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67" descr="nalini10"/>
          <p:cNvPicPr preferRelativeResize="0">
            <a:picLocks noGrp="1"/>
          </p:cNvPicPr>
          <p:nvPr>
            <p:ph type="body" idx="1"/>
          </p:nvPr>
        </p:nvPicPr>
        <p:blipFill rotWithShape="1">
          <a:blip r:embed="rId3">
            <a:alphaModFix/>
          </a:blip>
          <a:srcRect/>
          <a:stretch/>
        </p:blipFill>
        <p:spPr>
          <a:xfrm>
            <a:off x="2127250" y="152400"/>
            <a:ext cx="4883150" cy="658336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68" descr="nalini11"/>
          <p:cNvPicPr preferRelativeResize="0">
            <a:picLocks noGrp="1"/>
          </p:cNvPicPr>
          <p:nvPr>
            <p:ph type="body" idx="1"/>
          </p:nvPr>
        </p:nvPicPr>
        <p:blipFill rotWithShape="1">
          <a:blip r:embed="rId3">
            <a:alphaModFix/>
          </a:blip>
          <a:srcRect/>
          <a:stretch/>
        </p:blipFill>
        <p:spPr>
          <a:xfrm>
            <a:off x="2133600" y="152400"/>
            <a:ext cx="4837112" cy="658336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69"/>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The Ring-based Algorithm</a:t>
            </a:r>
            <a:endParaRPr/>
          </a:p>
        </p:txBody>
      </p:sp>
      <p:sp>
        <p:nvSpPr>
          <p:cNvPr id="611" name="Google Shape;611;p69"/>
          <p:cNvSpPr txBox="1">
            <a:spLocks noGrp="1"/>
          </p:cNvSpPr>
          <p:nvPr>
            <p:ph type="body" idx="1"/>
          </p:nvPr>
        </p:nvSpPr>
        <p:spPr>
          <a:xfrm>
            <a:off x="457200" y="1905000"/>
            <a:ext cx="81788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We assume that the processes are arranged in a logical ring</a:t>
            </a:r>
            <a:endParaRPr/>
          </a:p>
          <a:p>
            <a:pPr marL="1143000" lvl="2" indent="-2286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Each process knows the address of one other process, which is its neighbor in the clockwise direction.</a:t>
            </a:r>
            <a:endParaRPr/>
          </a:p>
          <a:p>
            <a:pPr marL="342900" lvl="0" indent="-342900" algn="l" rtl="0">
              <a:lnSpc>
                <a:spcPct val="8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The algorithm elects a single coordinator, which is the process with the highest identifier. </a:t>
            </a:r>
            <a:endParaRPr/>
          </a:p>
          <a:p>
            <a:pPr marL="342900" lvl="0" indent="-342900" algn="l" rtl="0">
              <a:lnSpc>
                <a:spcPct val="8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Election is started by a process which has noticed that the current coordinator has failed. </a:t>
            </a:r>
            <a:endParaRPr/>
          </a:p>
          <a:p>
            <a:pPr marL="742950" lvl="1" indent="-28575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The process places its identifier in an election message that is passed to the following process.</a:t>
            </a:r>
            <a:endParaRPr/>
          </a:p>
          <a:p>
            <a:pPr marL="742950" lvl="1" indent="-28575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When a process receives an election message</a:t>
            </a:r>
            <a:endParaRPr/>
          </a:p>
          <a:p>
            <a:pPr marL="1143000" lvl="2" indent="-2286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It compares the identifier in the message with its own.</a:t>
            </a:r>
            <a:endParaRPr/>
          </a:p>
          <a:p>
            <a:pPr marL="1143000" lvl="2" indent="-2286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If the arrived identifier is greater, it forwards the received election message to its neighbor</a:t>
            </a:r>
            <a:endParaRPr/>
          </a:p>
          <a:p>
            <a:pPr marL="1143000" lvl="2" indent="-2286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If the arrived identifier is smaller it substitutes its own identifier in the election message before forwarding it. </a:t>
            </a:r>
            <a:endParaRPr/>
          </a:p>
          <a:p>
            <a:pPr marL="1143000" lvl="2" indent="-2286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If the received identifier is that of the receiver itself 🡪 this will be the coordinator. </a:t>
            </a:r>
            <a:endParaRPr/>
          </a:p>
          <a:p>
            <a:pPr marL="342900" lvl="0" indent="-342900" algn="l" rtl="0">
              <a:lnSpc>
                <a:spcPct val="8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The new coordinator sends an elected message through the ring.</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70"/>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Arial Black"/>
              <a:buNone/>
            </a:pPr>
            <a:r>
              <a:rPr lang="en-US" sz="3600" b="0" i="0" u="none">
                <a:solidFill>
                  <a:schemeClr val="dk2"/>
                </a:solidFill>
                <a:latin typeface="Arial Black"/>
                <a:ea typeface="Arial Black"/>
                <a:cs typeface="Arial Black"/>
                <a:sym typeface="Arial Black"/>
              </a:rPr>
              <a:t>The Ring-based Algorithm- An Optimization</a:t>
            </a:r>
            <a:endParaRPr/>
          </a:p>
        </p:txBody>
      </p:sp>
      <p:sp>
        <p:nvSpPr>
          <p:cNvPr id="617" name="Google Shape;617;p70"/>
          <p:cNvSpPr txBox="1">
            <a:spLocks noGrp="1"/>
          </p:cNvSpPr>
          <p:nvPr>
            <p:ph type="body" idx="1"/>
          </p:nvPr>
        </p:nvSpPr>
        <p:spPr>
          <a:xfrm>
            <a:off x="457200" y="1905000"/>
            <a:ext cx="81788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Several elections can be active at the same time. </a:t>
            </a:r>
            <a:endParaRPr/>
          </a:p>
          <a:p>
            <a:pPr marL="1143000" lvl="2" indent="-2286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Messages generated by later elections should be killed as soon as possible. </a:t>
            </a:r>
            <a:endParaRPr/>
          </a:p>
          <a:p>
            <a:pPr marL="342900" lvl="0" indent="-342900" algn="l" rtl="0">
              <a:lnSpc>
                <a:spcPct val="8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Processes can be in one of two states</a:t>
            </a:r>
            <a:endParaRPr/>
          </a:p>
          <a:p>
            <a:pPr marL="742950" lvl="1" indent="-28575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Participant or Non-participant. </a:t>
            </a:r>
            <a:endParaRPr/>
          </a:p>
          <a:p>
            <a:pPr marL="1143000" lvl="2" indent="-2286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Initially, a process is non-participant. </a:t>
            </a:r>
            <a:endParaRPr/>
          </a:p>
          <a:p>
            <a:pPr marL="1143000" lvl="2" indent="-228600" algn="l" rtl="0">
              <a:lnSpc>
                <a:spcPct val="80000"/>
              </a:lnSpc>
              <a:spcBef>
                <a:spcPts val="320"/>
              </a:spcBef>
              <a:spcAft>
                <a:spcPts val="0"/>
              </a:spcAft>
              <a:buSzPts val="1600"/>
              <a:buNone/>
            </a:pPr>
            <a:endParaRPr sz="1600" b="0" i="0" u="none">
              <a:solidFill>
                <a:schemeClr val="dk1"/>
              </a:solidFill>
              <a:latin typeface="Tahoma"/>
              <a:ea typeface="Tahoma"/>
              <a:cs typeface="Tahoma"/>
              <a:sym typeface="Tahoma"/>
            </a:endParaRPr>
          </a:p>
          <a:p>
            <a:pPr marL="342900" lvl="0" indent="-342900" algn="l" rtl="0">
              <a:lnSpc>
                <a:spcPct val="8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The process initiating an election marks itself participant. </a:t>
            </a:r>
            <a:endParaRPr/>
          </a:p>
          <a:p>
            <a:pPr marL="342900" lvl="0" indent="-342900" algn="l" rtl="0">
              <a:lnSpc>
                <a:spcPct val="8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Rules</a:t>
            </a:r>
            <a:endParaRPr/>
          </a:p>
          <a:p>
            <a:pPr marL="742950" lvl="1" indent="-28575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For a participant process, if the identifier in the election message is smaller than the own, does not forward any message (it has already forwarded it, or a larger one, as part of another simultaneously ongoing election). </a:t>
            </a:r>
            <a:endParaRPr/>
          </a:p>
          <a:p>
            <a:pPr marL="742950" lvl="1" indent="-28575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When forwarding an election message, a process marks itself participant. </a:t>
            </a:r>
            <a:endParaRPr/>
          </a:p>
          <a:p>
            <a:pPr marL="742950" lvl="1" indent="-28575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When sending (forwarding) an elected message, a process marks itself non-participant</a:t>
            </a:r>
            <a:r>
              <a:rPr lang="en-US" sz="1000" b="0" i="0" u="none">
                <a:solidFill>
                  <a:schemeClr val="dk1"/>
                </a:solidFill>
                <a:latin typeface="Tahoma"/>
                <a:ea typeface="Tahoma"/>
                <a:cs typeface="Tahoma"/>
                <a:sym typeface="Tahoma"/>
              </a:rPr>
              <a:t>.</a:t>
            </a:r>
            <a:endParaRPr/>
          </a:p>
          <a:p>
            <a:pPr marL="342900" lvl="0" indent="-279400" algn="l" rtl="0">
              <a:spcBef>
                <a:spcPts val="200"/>
              </a:spcBef>
              <a:spcAft>
                <a:spcPts val="0"/>
              </a:spcAft>
              <a:buSzPts val="1000"/>
              <a:buNone/>
            </a:pPr>
            <a:endParaRPr sz="1000" b="0" i="0" u="none">
              <a:solidFill>
                <a:schemeClr val="dk1"/>
              </a:solidFill>
              <a:latin typeface="Tahoma"/>
              <a:ea typeface="Tahoma"/>
              <a:cs typeface="Tahoma"/>
              <a:sym typeface="Tahom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71" descr="nalini12"/>
          <p:cNvPicPr preferRelativeResize="0">
            <a:picLocks noGrp="1"/>
          </p:cNvPicPr>
          <p:nvPr>
            <p:ph type="body" idx="1"/>
          </p:nvPr>
        </p:nvPicPr>
        <p:blipFill rotWithShape="1">
          <a:blip r:embed="rId3">
            <a:alphaModFix/>
          </a:blip>
          <a:srcRect/>
          <a:stretch/>
        </p:blipFill>
        <p:spPr>
          <a:xfrm>
            <a:off x="2133600" y="152400"/>
            <a:ext cx="4878387" cy="658336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p72" descr="nalini13"/>
          <p:cNvPicPr preferRelativeResize="0">
            <a:picLocks noGrp="1"/>
          </p:cNvPicPr>
          <p:nvPr>
            <p:ph type="body" idx="1"/>
          </p:nvPr>
        </p:nvPicPr>
        <p:blipFill rotWithShape="1">
          <a:blip r:embed="rId3">
            <a:alphaModFix/>
          </a:blip>
          <a:srcRect/>
          <a:stretch/>
        </p:blipFill>
        <p:spPr>
          <a:xfrm>
            <a:off x="2133600" y="152400"/>
            <a:ext cx="4873625" cy="6583362"/>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p73" descr="nalini14"/>
          <p:cNvPicPr preferRelativeResize="0">
            <a:picLocks noGrp="1"/>
          </p:cNvPicPr>
          <p:nvPr>
            <p:ph type="body" idx="1"/>
          </p:nvPr>
        </p:nvPicPr>
        <p:blipFill rotWithShape="1">
          <a:blip r:embed="rId3">
            <a:alphaModFix/>
          </a:blip>
          <a:srcRect/>
          <a:stretch/>
        </p:blipFill>
        <p:spPr>
          <a:xfrm>
            <a:off x="2133600" y="152400"/>
            <a:ext cx="4875212" cy="658336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4"/>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Summary (Distributed Mutual Exclusion)</a:t>
            </a:r>
            <a:endParaRPr/>
          </a:p>
        </p:txBody>
      </p:sp>
      <p:sp>
        <p:nvSpPr>
          <p:cNvPr id="638" name="Google Shape;638;p74"/>
          <p:cNvSpPr txBox="1">
            <a:spLocks noGrp="1"/>
          </p:cNvSpPr>
          <p:nvPr>
            <p:ph type="body" idx="1"/>
          </p:nvPr>
        </p:nvSpPr>
        <p:spPr>
          <a:xfrm>
            <a:off x="457200" y="1447800"/>
            <a:ext cx="8178800" cy="4876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In a distributed environment no shared variables (semaphores) and local kernels can be used to enforce mutual exclusion. Mutual exclusion has to be based only on message passing. </a:t>
            </a:r>
            <a:endParaRPr/>
          </a:p>
          <a:p>
            <a:pPr marL="342900" lvl="0" indent="-241300" algn="l" rtl="0">
              <a:lnSpc>
                <a:spcPct val="80000"/>
              </a:lnSpc>
              <a:spcBef>
                <a:spcPts val="320"/>
              </a:spcBef>
              <a:spcAft>
                <a:spcPts val="0"/>
              </a:spcAft>
              <a:buClr>
                <a:schemeClr val="accent2"/>
              </a:buClr>
              <a:buSzPts val="1600"/>
              <a:buFont typeface="Arial"/>
              <a:buNone/>
            </a:pPr>
            <a:endParaRPr sz="1600" b="0" i="0" u="none">
              <a:solidFill>
                <a:schemeClr val="dk1"/>
              </a:solidFill>
              <a:latin typeface="Tahoma"/>
              <a:ea typeface="Tahoma"/>
              <a:cs typeface="Tahoma"/>
              <a:sym typeface="Tahoma"/>
            </a:endParaRPr>
          </a:p>
          <a:p>
            <a:pPr marL="342900" lvl="0" indent="-3429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There are two basic approaches to mutual exclusion: non-token-based and token-based. </a:t>
            </a:r>
            <a:endParaRPr/>
          </a:p>
          <a:p>
            <a:pPr marL="342900" lvl="0" indent="-241300" algn="l" rtl="0">
              <a:lnSpc>
                <a:spcPct val="80000"/>
              </a:lnSpc>
              <a:spcBef>
                <a:spcPts val="320"/>
              </a:spcBef>
              <a:spcAft>
                <a:spcPts val="0"/>
              </a:spcAft>
              <a:buClr>
                <a:schemeClr val="accent2"/>
              </a:buClr>
              <a:buSzPts val="1600"/>
              <a:buFont typeface="Arial"/>
              <a:buNone/>
            </a:pPr>
            <a:endParaRPr sz="1600" b="0" i="0" u="none">
              <a:solidFill>
                <a:schemeClr val="dk1"/>
              </a:solidFill>
              <a:latin typeface="Tahoma"/>
              <a:ea typeface="Tahoma"/>
              <a:cs typeface="Tahoma"/>
              <a:sym typeface="Tahoma"/>
            </a:endParaRPr>
          </a:p>
          <a:p>
            <a:pPr marL="342900" lvl="0" indent="-3429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The central coordinator algorithm is based on the availability of a coordinator process which handles all the requests and provides exclusive access to the resource. The coordinator is a performance bottleneck and a critical point of failure. However, the number of messages exchanged per use of a CS is small. </a:t>
            </a:r>
            <a:endParaRPr/>
          </a:p>
          <a:p>
            <a:pPr marL="342900" lvl="0" indent="-241300" algn="l" rtl="0">
              <a:lnSpc>
                <a:spcPct val="80000"/>
              </a:lnSpc>
              <a:spcBef>
                <a:spcPts val="320"/>
              </a:spcBef>
              <a:spcAft>
                <a:spcPts val="0"/>
              </a:spcAft>
              <a:buClr>
                <a:schemeClr val="accent2"/>
              </a:buClr>
              <a:buSzPts val="1600"/>
              <a:buFont typeface="Arial"/>
              <a:buNone/>
            </a:pPr>
            <a:endParaRPr sz="1600" b="0" i="0" u="none">
              <a:solidFill>
                <a:schemeClr val="dk1"/>
              </a:solidFill>
              <a:latin typeface="Tahoma"/>
              <a:ea typeface="Tahoma"/>
              <a:cs typeface="Tahoma"/>
              <a:sym typeface="Tahoma"/>
            </a:endParaRPr>
          </a:p>
          <a:p>
            <a:pPr marL="342900" lvl="0" indent="-3429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The Ricart-Agrawala algorithm is based on fully distributed agreement for mutual exclusion. A request is multicast to all processes competing for a resource and access is provided when all processes have replied to the request. The algorithm is expensive in terms of message traffic, and failure of any process prevents progress. </a:t>
            </a:r>
            <a:endParaRPr/>
          </a:p>
          <a:p>
            <a:pPr marL="342900" lvl="0" indent="-241300" algn="l" rtl="0">
              <a:lnSpc>
                <a:spcPct val="80000"/>
              </a:lnSpc>
              <a:spcBef>
                <a:spcPts val="320"/>
              </a:spcBef>
              <a:spcAft>
                <a:spcPts val="0"/>
              </a:spcAft>
              <a:buClr>
                <a:schemeClr val="accent2"/>
              </a:buClr>
              <a:buSzPts val="1600"/>
              <a:buFont typeface="Arial"/>
              <a:buNone/>
            </a:pPr>
            <a:endParaRPr sz="1600" b="0" i="0" u="none">
              <a:solidFill>
                <a:schemeClr val="dk1"/>
              </a:solidFill>
              <a:latin typeface="Tahoma"/>
              <a:ea typeface="Tahoma"/>
              <a:cs typeface="Tahoma"/>
              <a:sym typeface="Tahoma"/>
            </a:endParaRPr>
          </a:p>
          <a:p>
            <a:pPr marL="342900" lvl="0" indent="-342900" algn="l" rtl="0">
              <a:lnSpc>
                <a:spcPct val="80000"/>
              </a:lnSpc>
              <a:spcBef>
                <a:spcPts val="320"/>
              </a:spcBef>
              <a:spcAft>
                <a:spcPts val="0"/>
              </a:spcAft>
              <a:buClr>
                <a:schemeClr val="accent2"/>
              </a:buClr>
              <a:buSzPts val="1600"/>
              <a:buFont typeface="Arial"/>
              <a:buChar char="●"/>
            </a:pPr>
            <a:r>
              <a:rPr lang="en-US" sz="1600" b="0" i="0" u="none">
                <a:solidFill>
                  <a:schemeClr val="dk1"/>
                </a:solidFill>
                <a:latin typeface="Tahoma"/>
                <a:ea typeface="Tahoma"/>
                <a:cs typeface="Tahoma"/>
                <a:sym typeface="Tahoma"/>
              </a:rPr>
              <a:t>Ricart-Agrawala’s second algorithm is token-based. Requests are sent to all processes competing for a resource but a reply is expected only from the process holding the token. The complexity in terms of message traffic is reduced compared to the first algorithm. Failure of a process (except the one holding the token) does not prevent progress.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500"/>
              <a:buFont typeface="Arial Black"/>
              <a:buNone/>
            </a:pPr>
            <a:r>
              <a:rPr lang="en-US" sz="3500" b="0" i="0" u="none">
                <a:solidFill>
                  <a:schemeClr val="dk2"/>
                </a:solidFill>
                <a:latin typeface="Arial Black"/>
                <a:ea typeface="Arial Black"/>
                <a:cs typeface="Arial Black"/>
                <a:sym typeface="Arial Black"/>
              </a:rPr>
              <a:t>Design Issues</a:t>
            </a:r>
            <a:endParaRPr/>
          </a:p>
        </p:txBody>
      </p:sp>
      <p:sp>
        <p:nvSpPr>
          <p:cNvPr id="184" name="Google Shape;184;p21"/>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Transparency</a:t>
            </a:r>
            <a:endParaRPr/>
          </a:p>
          <a:p>
            <a:pPr marL="342900" lvl="0" indent="-342900" algn="l" rtl="0">
              <a:lnSpc>
                <a:spcPct val="10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Performance</a:t>
            </a:r>
            <a:endParaRPr/>
          </a:p>
          <a:p>
            <a:pPr marL="342900" lvl="0" indent="-342900" algn="l" rtl="0">
              <a:lnSpc>
                <a:spcPct val="10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Scalability</a:t>
            </a:r>
            <a:endParaRPr/>
          </a:p>
          <a:p>
            <a:pPr marL="342900" lvl="0" indent="-342900" algn="l" rtl="0">
              <a:lnSpc>
                <a:spcPct val="10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Reliability</a:t>
            </a:r>
            <a:endParaRPr/>
          </a:p>
          <a:p>
            <a:pPr marL="342900" lvl="0" indent="-342900" algn="l" rtl="0">
              <a:lnSpc>
                <a:spcPct val="10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Flexibility (Micro-kernel architecture)</a:t>
            </a:r>
            <a:endParaRPr/>
          </a:p>
          <a:p>
            <a:pPr marL="742950" lvl="1" indent="-28575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IPC mechanisms, memory management, Process management/scheduling, low level I/O</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Heterogeneity</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Security</a:t>
            </a:r>
            <a:endParaRPr/>
          </a:p>
          <a:p>
            <a:pPr marL="342900" lvl="0" indent="-190500" algn="l" rtl="0">
              <a:spcBef>
                <a:spcPts val="480"/>
              </a:spcBef>
              <a:spcAft>
                <a:spcPts val="0"/>
              </a:spcAft>
              <a:buSzPts val="2400"/>
              <a:buNone/>
            </a:pPr>
            <a:endParaRPr sz="2400" b="0" i="0" u="none">
              <a:solidFill>
                <a:schemeClr val="dk1"/>
              </a:solidFill>
              <a:latin typeface="Tahoma"/>
              <a:ea typeface="Tahoma"/>
              <a:cs typeface="Tahoma"/>
              <a:sym typeface="Tahom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5"/>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Summary (Distributed Mutual Exclusion)</a:t>
            </a:r>
            <a:endParaRPr/>
          </a:p>
        </p:txBody>
      </p:sp>
      <p:sp>
        <p:nvSpPr>
          <p:cNvPr id="644" name="Google Shape;644;p75"/>
          <p:cNvSpPr txBox="1">
            <a:spLocks noGrp="1"/>
          </p:cNvSpPr>
          <p:nvPr>
            <p:ph type="body" idx="1"/>
          </p:nvPr>
        </p:nvSpPr>
        <p:spPr>
          <a:xfrm>
            <a:off x="457200" y="1447800"/>
            <a:ext cx="8178800" cy="4876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The token-ring algorithm very simply solves mutual exclusion. It is requested that processes are logically arranged in a ring. The token is permanently passed from one process to the other and the process currently holding the token has exclusive right to the resource. The algorithm is efficient in heavily loaded situations.</a:t>
            </a:r>
            <a:endParaRPr/>
          </a:p>
          <a:p>
            <a:pPr marL="342900" lvl="0" indent="-228600" algn="l" rtl="0">
              <a:lnSpc>
                <a:spcPct val="80000"/>
              </a:lnSpc>
              <a:spcBef>
                <a:spcPts val="360"/>
              </a:spcBef>
              <a:spcAft>
                <a:spcPts val="0"/>
              </a:spcAft>
              <a:buClr>
                <a:schemeClr val="accent2"/>
              </a:buClr>
              <a:buSzPts val="1800"/>
              <a:buFont typeface="Arial"/>
              <a:buNone/>
            </a:pPr>
            <a:endParaRPr sz="1800" b="0" i="0" u="none">
              <a:solidFill>
                <a:schemeClr val="dk1"/>
              </a:solidFill>
              <a:latin typeface="Tahoma"/>
              <a:ea typeface="Tahoma"/>
              <a:cs typeface="Tahoma"/>
              <a:sym typeface="Tahoma"/>
            </a:endParaRPr>
          </a:p>
          <a:p>
            <a:pPr marL="342900" lvl="0" indent="-34290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For many distributed applications it is needed that one process acts as a coordinator. An election algorithm has to choose one and only one process from a group, to become the coordinator. All group members have to agree on the decision.</a:t>
            </a:r>
            <a:endParaRPr/>
          </a:p>
          <a:p>
            <a:pPr marL="342900" lvl="0" indent="-228600" algn="l" rtl="0">
              <a:lnSpc>
                <a:spcPct val="80000"/>
              </a:lnSpc>
              <a:spcBef>
                <a:spcPts val="360"/>
              </a:spcBef>
              <a:spcAft>
                <a:spcPts val="0"/>
              </a:spcAft>
              <a:buClr>
                <a:schemeClr val="accent2"/>
              </a:buClr>
              <a:buSzPts val="1800"/>
              <a:buFont typeface="Arial"/>
              <a:buNone/>
            </a:pPr>
            <a:endParaRPr sz="1800" b="0" i="0" u="none">
              <a:solidFill>
                <a:schemeClr val="dk1"/>
              </a:solidFill>
              <a:latin typeface="Tahoma"/>
              <a:ea typeface="Tahoma"/>
              <a:cs typeface="Tahoma"/>
              <a:sym typeface="Tahoma"/>
            </a:endParaRPr>
          </a:p>
          <a:p>
            <a:pPr marL="342900" lvl="0" indent="-34290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The bully algorithm requires the processes to know the identifier of all other processes; the process with the highest identifier, among those which are up, is selected. Processes are allowed to fail during the election procedure.</a:t>
            </a:r>
            <a:endParaRPr/>
          </a:p>
          <a:p>
            <a:pPr marL="342900" lvl="0" indent="-228600" algn="l" rtl="0">
              <a:lnSpc>
                <a:spcPct val="80000"/>
              </a:lnSpc>
              <a:spcBef>
                <a:spcPts val="360"/>
              </a:spcBef>
              <a:spcAft>
                <a:spcPts val="0"/>
              </a:spcAft>
              <a:buClr>
                <a:schemeClr val="accent2"/>
              </a:buClr>
              <a:buSzPts val="1800"/>
              <a:buFont typeface="Arial"/>
              <a:buNone/>
            </a:pPr>
            <a:endParaRPr sz="1800" b="0" i="0" u="none">
              <a:solidFill>
                <a:schemeClr val="dk1"/>
              </a:solidFill>
              <a:latin typeface="Tahoma"/>
              <a:ea typeface="Tahoma"/>
              <a:cs typeface="Tahoma"/>
              <a:sym typeface="Tahoma"/>
            </a:endParaRPr>
          </a:p>
          <a:p>
            <a:pPr marL="342900" lvl="0" indent="-342900" algn="l" rtl="0">
              <a:lnSpc>
                <a:spcPct val="8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The ring-based algorithm requires processes to be arranged in a logical ring. The process with the highest identifier is selected. On average, the ring based algorithm is more efficient then the bully algorithm.</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76"/>
          <p:cNvSpPr txBox="1">
            <a:spLocks noGrp="1"/>
          </p:cNvSpPr>
          <p:nvPr>
            <p:ph type="title"/>
          </p:nvPr>
        </p:nvSpPr>
        <p:spPr>
          <a:xfrm>
            <a:off x="1219200" y="533400"/>
            <a:ext cx="7793037"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200"/>
              <a:buFont typeface="Arial Black"/>
              <a:buNone/>
            </a:pPr>
            <a:r>
              <a:rPr lang="en-US" sz="3200" b="0" i="0" u="none">
                <a:solidFill>
                  <a:schemeClr val="dk2"/>
                </a:solidFill>
                <a:latin typeface="Arial Black"/>
                <a:ea typeface="Arial Black"/>
                <a:cs typeface="Arial Black"/>
                <a:sym typeface="Arial Black"/>
              </a:rPr>
              <a:t>Deadlocks</a:t>
            </a:r>
            <a:endParaRPr/>
          </a:p>
        </p:txBody>
      </p:sp>
      <p:sp>
        <p:nvSpPr>
          <p:cNvPr id="650" name="Google Shape;650;p76"/>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Mutual exclusion, hold-and-wait, No-preemption and circular wait.</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Deadlocks can be modeled using resource allocation graphs</a:t>
            </a:r>
            <a:endParaRPr/>
          </a:p>
          <a:p>
            <a:pPr marL="342900" lvl="0" indent="-34290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Handling Deadlocks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2"/>
                </a:solidFill>
                <a:latin typeface="Tahoma"/>
                <a:ea typeface="Tahoma"/>
                <a:cs typeface="Tahoma"/>
                <a:sym typeface="Tahoma"/>
              </a:rPr>
              <a:t>Avoidance</a:t>
            </a:r>
            <a:r>
              <a:rPr lang="en-US" sz="2000" b="0" i="0" u="none">
                <a:solidFill>
                  <a:schemeClr val="dk1"/>
                </a:solidFill>
                <a:latin typeface="Tahoma"/>
                <a:ea typeface="Tahoma"/>
                <a:cs typeface="Tahoma"/>
                <a:sym typeface="Tahoma"/>
              </a:rPr>
              <a:t> (requires advance knowledge of processes and their resource requirements)</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2"/>
                </a:solidFill>
                <a:latin typeface="Tahoma"/>
                <a:ea typeface="Tahoma"/>
                <a:cs typeface="Tahoma"/>
                <a:sym typeface="Tahoma"/>
              </a:rPr>
              <a:t>Prevention</a:t>
            </a:r>
            <a:r>
              <a:rPr lang="en-US" sz="2000" b="0" i="0" u="none">
                <a:solidFill>
                  <a:schemeClr val="dk1"/>
                </a:solidFill>
                <a:latin typeface="Tahoma"/>
                <a:ea typeface="Tahoma"/>
                <a:cs typeface="Tahoma"/>
                <a:sym typeface="Tahoma"/>
              </a:rPr>
              <a:t> (collective/ordered requests, preemption)</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2"/>
                </a:solidFill>
                <a:latin typeface="Tahoma"/>
                <a:ea typeface="Tahoma"/>
                <a:cs typeface="Tahoma"/>
                <a:sym typeface="Tahoma"/>
              </a:rPr>
              <a:t>Detection and recovery </a:t>
            </a:r>
            <a:r>
              <a:rPr lang="en-US" sz="2000" b="0" i="0" u="none">
                <a:solidFill>
                  <a:schemeClr val="dk1"/>
                </a:solidFill>
                <a:latin typeface="Tahoma"/>
                <a:ea typeface="Tahoma"/>
                <a:cs typeface="Tahoma"/>
                <a:sym typeface="Tahoma"/>
              </a:rPr>
              <a:t>(local/global WFGs, local/centralized deadlock detectors; Recovery by operator intervention, termination and rollback)</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905000"/>
            <a:ext cx="7772400" cy="1470025"/>
          </a:xfrm>
        </p:spPr>
        <p:txBody>
          <a:bodyPr/>
          <a:lstStyle/>
          <a:p>
            <a:pPr eaLnBrk="1" hangingPunct="1"/>
            <a:r>
              <a:rPr lang="en-US">
                <a:latin typeface="Calibri" charset="0"/>
              </a:rPr>
              <a:t>Distributed Operating Systems</a:t>
            </a:r>
          </a:p>
        </p:txBody>
      </p:sp>
      <p:sp>
        <p:nvSpPr>
          <p:cNvPr id="2" name="Subtitle 1"/>
          <p:cNvSpPr>
            <a:spLocks noGrp="1"/>
          </p:cNvSpPr>
          <p:nvPr>
            <p:ph type="subTitle" idx="1"/>
          </p:nvPr>
        </p:nvSpPr>
        <p:spPr>
          <a:xfrm>
            <a:off x="1371600" y="3733800"/>
            <a:ext cx="6400800" cy="1752600"/>
          </a:xfrm>
        </p:spPr>
        <p:txBody>
          <a:bodyPr/>
          <a:lstStyle/>
          <a:p>
            <a:pPr eaLnBrk="1" hangingPunct="1">
              <a:buFont typeface="Arial" pitchFamily="34" charset="0"/>
              <a:buNone/>
              <a:defRPr/>
            </a:pPr>
            <a:r>
              <a:rPr lang="en-US" dirty="0" smtClean="0">
                <a:ea typeface="+mn-ea"/>
              </a:rPr>
              <a:t>Distributed Resource Management</a:t>
            </a:r>
          </a:p>
          <a:p>
            <a:pPr eaLnBrk="1" hangingPunct="1">
              <a:buFont typeface="Arial" pitchFamily="34" charset="0"/>
              <a:buNone/>
              <a:defRPr/>
            </a:pPr>
            <a:r>
              <a:rPr lang="en-US" dirty="0" smtClean="0">
                <a:ea typeface="+mn-ea"/>
              </a:rPr>
              <a:t>(File and Process)</a:t>
            </a:r>
          </a:p>
          <a:p>
            <a:pPr eaLnBrk="1" hangingPunct="1">
              <a:spcBef>
                <a:spcPts val="0"/>
              </a:spcBef>
              <a:buFont typeface="Arial" pitchFamily="34" charset="0"/>
              <a:buNone/>
              <a:defRPr/>
            </a:pPr>
            <a:endParaRPr lang="en-US" dirty="0" smtClean="0">
              <a:ea typeface="+mn-ea"/>
            </a:endParaRPr>
          </a:p>
          <a:p>
            <a:pPr eaLnBrk="1" hangingPunct="1">
              <a:spcBef>
                <a:spcPts val="0"/>
              </a:spcBef>
              <a:buFont typeface="Arial" pitchFamily="34" charset="0"/>
              <a:buNone/>
              <a:defRPr/>
            </a:pPr>
            <a:r>
              <a:rPr lang="en-US" dirty="0" smtClean="0">
                <a:ea typeface="+mn-ea"/>
              </a:rPr>
              <a:t>YUSUF SARWAR </a:t>
            </a:r>
          </a:p>
          <a:p>
            <a:pPr eaLnBrk="1" hangingPunct="1">
              <a:spcBef>
                <a:spcPts val="0"/>
              </a:spcBef>
              <a:buFont typeface="Arial" pitchFamily="34" charset="0"/>
              <a:buNone/>
              <a:defRPr/>
            </a:pPr>
            <a:r>
              <a:rPr lang="en-US" dirty="0" smtClean="0">
                <a:ea typeface="+mn-ea"/>
              </a:rPr>
              <a:t>Postdoctoral Researcher</a:t>
            </a:r>
          </a:p>
        </p:txBody>
      </p:sp>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8B6548DA-C266-7B40-894F-8A2982A7D539}" type="slidenum">
              <a:rPr lang="en-US">
                <a:solidFill>
                  <a:srgbClr val="898989"/>
                </a:solidFill>
              </a:rPr>
              <a:pPr/>
              <a:t>62</a:t>
            </a:fld>
            <a:endParaRPr lang="en-US">
              <a:solidFill>
                <a:srgbClr val="898989"/>
              </a:solidFill>
            </a:endParaRPr>
          </a:p>
        </p:txBody>
      </p:sp>
    </p:spTree>
    <p:extLst>
      <p:ext uri="{BB962C8B-B14F-4D97-AF65-F5344CB8AC3E}">
        <p14:creationId xmlns:p14="http://schemas.microsoft.com/office/powerpoint/2010/main" val="89326406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Distributed Process Management</a:t>
            </a:r>
            <a:endParaRPr lang="en-US" dirty="0">
              <a:ea typeface="+mj-ea"/>
            </a:endParaRPr>
          </a:p>
        </p:txBody>
      </p:sp>
      <p:sp>
        <p:nvSpPr>
          <p:cNvPr id="501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2E7218E8-FFD4-8F4F-8985-7D959C7B3741}" type="slidenum">
              <a:rPr lang="en-US">
                <a:solidFill>
                  <a:srgbClr val="898989"/>
                </a:solidFill>
              </a:rPr>
              <a:pPr/>
              <a:t>63</a:t>
            </a:fld>
            <a:endParaRPr lang="en-US">
              <a:solidFill>
                <a:srgbClr val="898989"/>
              </a:solidFill>
            </a:endParaRPr>
          </a:p>
        </p:txBody>
      </p:sp>
    </p:spTree>
    <p:extLst>
      <p:ext uri="{BB962C8B-B14F-4D97-AF65-F5344CB8AC3E}">
        <p14:creationId xmlns:p14="http://schemas.microsoft.com/office/powerpoint/2010/main" val="65434662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200">
                <a:latin typeface="Calibri" charset="0"/>
              </a:rPr>
              <a:t>Distributed Process and Resource  Management</a:t>
            </a:r>
          </a:p>
        </p:txBody>
      </p:sp>
      <p:sp>
        <p:nvSpPr>
          <p:cNvPr id="51203" name="Rectangle 3"/>
          <p:cNvSpPr>
            <a:spLocks noGrp="1" noChangeArrowheads="1"/>
          </p:cNvSpPr>
          <p:nvPr>
            <p:ph idx="1"/>
          </p:nvPr>
        </p:nvSpPr>
        <p:spPr>
          <a:xfrm>
            <a:off x="152400" y="1295400"/>
            <a:ext cx="8915400" cy="4953000"/>
          </a:xfrm>
        </p:spPr>
        <p:txBody>
          <a:bodyPr/>
          <a:lstStyle/>
          <a:p>
            <a:pPr eaLnBrk="1" hangingPunct="1"/>
            <a:r>
              <a:rPr lang="en-US" sz="2400">
                <a:latin typeface="Calibri" charset="0"/>
              </a:rPr>
              <a:t>Determining when and where to execute processes in distributed systems</a:t>
            </a:r>
          </a:p>
          <a:p>
            <a:pPr lvl="1" eaLnBrk="1" hangingPunct="1"/>
            <a:r>
              <a:rPr lang="en-US" sz="1800">
                <a:latin typeface="Calibri" charset="0"/>
              </a:rPr>
              <a:t>Useful for load balancing, reliability</a:t>
            </a:r>
          </a:p>
          <a:p>
            <a:pPr eaLnBrk="1" hangingPunct="1"/>
            <a:r>
              <a:rPr lang="en-US" sz="2400">
                <a:latin typeface="Calibri" charset="0"/>
              </a:rPr>
              <a:t>Need multiple policies for process migration for load balancing</a:t>
            </a:r>
          </a:p>
          <a:p>
            <a:pPr lvl="1" eaLnBrk="1" hangingPunct="1"/>
            <a:r>
              <a:rPr lang="en-US" sz="2400">
                <a:latin typeface="Calibri" charset="0"/>
              </a:rPr>
              <a:t>Load Estimation Policy</a:t>
            </a:r>
          </a:p>
          <a:p>
            <a:pPr lvl="2" eaLnBrk="1" hangingPunct="1"/>
            <a:r>
              <a:rPr lang="en-US" sz="1800">
                <a:latin typeface="Calibri" charset="0"/>
              </a:rPr>
              <a:t>How to estimate the workload of a node</a:t>
            </a:r>
          </a:p>
          <a:p>
            <a:pPr lvl="1" eaLnBrk="1" hangingPunct="1"/>
            <a:r>
              <a:rPr lang="en-US" sz="2400">
                <a:latin typeface="Calibri" charset="0"/>
              </a:rPr>
              <a:t>Process Transfer Policy</a:t>
            </a:r>
          </a:p>
          <a:p>
            <a:pPr lvl="2" eaLnBrk="1" hangingPunct="1"/>
            <a:r>
              <a:rPr lang="en-US" sz="1800">
                <a:latin typeface="Calibri" charset="0"/>
              </a:rPr>
              <a:t>Whether to execute a process locally or remotely</a:t>
            </a:r>
          </a:p>
          <a:p>
            <a:pPr lvl="1" eaLnBrk="1" hangingPunct="1"/>
            <a:r>
              <a:rPr lang="en-US" sz="2400">
                <a:latin typeface="Calibri" charset="0"/>
              </a:rPr>
              <a:t>Location Policy</a:t>
            </a:r>
          </a:p>
          <a:p>
            <a:pPr lvl="2" eaLnBrk="1" hangingPunct="1"/>
            <a:r>
              <a:rPr lang="en-US" sz="1800">
                <a:latin typeface="Calibri" charset="0"/>
              </a:rPr>
              <a:t>Which node to run the remote process on</a:t>
            </a:r>
          </a:p>
          <a:p>
            <a:pPr lvl="1" eaLnBrk="1" hangingPunct="1"/>
            <a:r>
              <a:rPr lang="en-US" sz="2400">
                <a:latin typeface="Calibri" charset="0"/>
              </a:rPr>
              <a:t>Priority Assignment Policy</a:t>
            </a:r>
          </a:p>
          <a:p>
            <a:pPr lvl="2" eaLnBrk="1" hangingPunct="1"/>
            <a:r>
              <a:rPr lang="en-US" sz="1800">
                <a:latin typeface="Calibri" charset="0"/>
              </a:rPr>
              <a:t>Which processes have more priority (local or remote)</a:t>
            </a:r>
          </a:p>
          <a:p>
            <a:pPr lvl="1" eaLnBrk="1" hangingPunct="1"/>
            <a:r>
              <a:rPr lang="en-US" sz="2400">
                <a:latin typeface="Calibri" charset="0"/>
              </a:rPr>
              <a:t>Migration Limiting policy</a:t>
            </a:r>
          </a:p>
          <a:p>
            <a:pPr lvl="2" eaLnBrk="1" hangingPunct="1"/>
            <a:r>
              <a:rPr lang="en-US" sz="1800">
                <a:latin typeface="Calibri" charset="0"/>
              </a:rPr>
              <a:t>Number of times a process can migrate</a:t>
            </a:r>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6F59A6FA-8C3B-A949-9BC9-562D9429A8E2}" type="slidenum">
              <a:rPr lang="en-US">
                <a:solidFill>
                  <a:srgbClr val="898989"/>
                </a:solidFill>
              </a:rPr>
              <a:pPr/>
              <a:t>64</a:t>
            </a:fld>
            <a:endParaRPr lang="en-US">
              <a:solidFill>
                <a:srgbClr val="898989"/>
              </a:solidFill>
            </a:endParaRPr>
          </a:p>
        </p:txBody>
      </p:sp>
    </p:spTree>
    <p:extLst>
      <p:ext uri="{BB962C8B-B14F-4D97-AF65-F5344CB8AC3E}">
        <p14:creationId xmlns:p14="http://schemas.microsoft.com/office/powerpoint/2010/main" val="368492132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4000">
                <a:latin typeface="Calibri" charset="0"/>
              </a:rPr>
              <a:t>Load Balancing in Distributed Systems</a:t>
            </a:r>
          </a:p>
        </p:txBody>
      </p:sp>
      <p:sp>
        <p:nvSpPr>
          <p:cNvPr id="1028" name="Rectangle 3"/>
          <p:cNvSpPr>
            <a:spLocks noGrp="1" noChangeArrowheads="1"/>
          </p:cNvSpPr>
          <p:nvPr>
            <p:ph sz="half" idx="1"/>
          </p:nvPr>
        </p:nvSpPr>
        <p:spPr>
          <a:xfrm>
            <a:off x="152400" y="1524000"/>
            <a:ext cx="5486400" cy="4724400"/>
          </a:xfrm>
        </p:spPr>
        <p:txBody>
          <a:bodyPr/>
          <a:lstStyle/>
          <a:p>
            <a:pPr eaLnBrk="1" hangingPunct="1"/>
            <a:r>
              <a:rPr lang="en-US" sz="2200">
                <a:latin typeface="Calibri" charset="0"/>
              </a:rPr>
              <a:t>Load balancing intends to distribute “</a:t>
            </a:r>
            <a:r>
              <a:rPr lang="en-US" sz="2200" b="1">
                <a:latin typeface="Calibri" charset="0"/>
              </a:rPr>
              <a:t>load”</a:t>
            </a:r>
            <a:r>
              <a:rPr lang="en-US" sz="2200">
                <a:latin typeface="Calibri" charset="0"/>
              </a:rPr>
              <a:t> across all participants “</a:t>
            </a:r>
            <a:r>
              <a:rPr lang="en-US" sz="2200" b="1">
                <a:latin typeface="Calibri" charset="0"/>
              </a:rPr>
              <a:t>uniformly”</a:t>
            </a:r>
          </a:p>
          <a:p>
            <a:pPr eaLnBrk="1" hangingPunct="1"/>
            <a:r>
              <a:rPr lang="en-US" sz="2200">
                <a:latin typeface="Calibri" charset="0"/>
              </a:rPr>
              <a:t>Load Balancing</a:t>
            </a:r>
          </a:p>
          <a:p>
            <a:pPr lvl="1" eaLnBrk="1" hangingPunct="1"/>
            <a:r>
              <a:rPr lang="en-US" sz="2200">
                <a:latin typeface="Calibri" charset="0"/>
              </a:rPr>
              <a:t>Can be thought of as </a:t>
            </a:r>
            <a:r>
              <a:rPr lang="ja-JP" altLang="en-US" sz="2200">
                <a:latin typeface="Calibri" charset="0"/>
                <a:ea typeface="MS PGothic" charset="0"/>
                <a:cs typeface="MS PGothic" charset="0"/>
              </a:rPr>
              <a:t>“</a:t>
            </a:r>
            <a:r>
              <a:rPr lang="en-US" altLang="ja-JP" sz="2200">
                <a:latin typeface="Calibri" charset="0"/>
                <a:ea typeface="MS PGothic" charset="0"/>
                <a:cs typeface="MS PGothic" charset="0"/>
              </a:rPr>
              <a:t>distributed scheduling</a:t>
            </a:r>
            <a:r>
              <a:rPr lang="ja-JP" altLang="en-US" sz="2200">
                <a:latin typeface="Calibri" charset="0"/>
                <a:ea typeface="MS PGothic" charset="0"/>
                <a:cs typeface="MS PGothic" charset="0"/>
              </a:rPr>
              <a:t>”</a:t>
            </a:r>
            <a:endParaRPr lang="en-US" altLang="ja-JP" sz="2200">
              <a:latin typeface="Calibri" charset="0"/>
              <a:ea typeface="MS PGothic" charset="0"/>
              <a:cs typeface="MS PGothic" charset="0"/>
            </a:endParaRPr>
          </a:p>
          <a:p>
            <a:pPr lvl="2" eaLnBrk="1" hangingPunct="1"/>
            <a:r>
              <a:rPr lang="en-US">
                <a:latin typeface="Calibri" charset="0"/>
              </a:rPr>
              <a:t>Deals with distribution of processes among processors connected by a network</a:t>
            </a:r>
          </a:p>
          <a:p>
            <a:pPr lvl="1" eaLnBrk="1" hangingPunct="1"/>
            <a:r>
              <a:rPr lang="en-US" sz="2200">
                <a:latin typeface="Calibri" charset="0"/>
              </a:rPr>
              <a:t>Can also be influenced by </a:t>
            </a:r>
            <a:r>
              <a:rPr lang="ja-JP" altLang="en-US" sz="2200">
                <a:latin typeface="Calibri" charset="0"/>
                <a:ea typeface="MS PGothic" charset="0"/>
                <a:cs typeface="MS PGothic" charset="0"/>
              </a:rPr>
              <a:t>“</a:t>
            </a:r>
            <a:r>
              <a:rPr lang="en-US" altLang="ja-JP" sz="2200">
                <a:latin typeface="Calibri" charset="0"/>
                <a:ea typeface="MS PGothic" charset="0"/>
                <a:cs typeface="MS PGothic" charset="0"/>
              </a:rPr>
              <a:t>distributed placement</a:t>
            </a:r>
            <a:r>
              <a:rPr lang="ja-JP" altLang="en-US" sz="2200">
                <a:latin typeface="Calibri" charset="0"/>
                <a:ea typeface="MS PGothic" charset="0"/>
                <a:cs typeface="MS PGothic" charset="0"/>
              </a:rPr>
              <a:t>”</a:t>
            </a:r>
            <a:endParaRPr lang="en-US" altLang="ja-JP" sz="2200">
              <a:latin typeface="Calibri" charset="0"/>
              <a:ea typeface="MS PGothic" charset="0"/>
              <a:cs typeface="MS PGothic" charset="0"/>
            </a:endParaRPr>
          </a:p>
          <a:p>
            <a:pPr lvl="2" eaLnBrk="1" hangingPunct="1"/>
            <a:r>
              <a:rPr lang="en-US">
                <a:latin typeface="Calibri" charset="0"/>
              </a:rPr>
              <a:t>Especially in data intensive applications</a:t>
            </a:r>
          </a:p>
          <a:p>
            <a:pPr eaLnBrk="1" hangingPunct="1"/>
            <a:r>
              <a:rPr lang="en-US" sz="2200">
                <a:latin typeface="Calibri" charset="0"/>
              </a:rPr>
              <a:t>Load balancing is a computationally hard problem (NP-Complete)</a:t>
            </a:r>
          </a:p>
        </p:txBody>
      </p:sp>
      <p:graphicFrame>
        <p:nvGraphicFramePr>
          <p:cNvPr id="1026" name="Object 2"/>
          <p:cNvGraphicFramePr>
            <a:graphicFrameLocks noChangeAspect="1"/>
          </p:cNvGraphicFramePr>
          <p:nvPr/>
        </p:nvGraphicFramePr>
        <p:xfrm>
          <a:off x="6172200" y="3051175"/>
          <a:ext cx="2516188" cy="3654425"/>
        </p:xfrm>
        <a:graphic>
          <a:graphicData uri="http://schemas.openxmlformats.org/presentationml/2006/ole">
            <mc:AlternateContent xmlns:mc="http://schemas.openxmlformats.org/markup-compatibility/2006">
              <mc:Choice xmlns:v="urn:schemas-microsoft-com:vml" Requires="v">
                <p:oleObj spid="_x0000_s5121" name="VISIO" r:id="rId3" imgW="2514600" imgH="4495800" progId="Visio.Drawing.6">
                  <p:embed/>
                </p:oleObj>
              </mc:Choice>
              <mc:Fallback>
                <p:oleObj name="VISIO" r:id="rId3" imgW="2514600" imgH="449580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051175"/>
                        <a:ext cx="2516188"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2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1F25897F-3EFE-F448-8456-ED75B52EFF9A}" type="slidenum">
              <a:rPr lang="en-US">
                <a:solidFill>
                  <a:srgbClr val="898989"/>
                </a:solidFill>
              </a:rPr>
              <a:pPr/>
              <a:t>65</a:t>
            </a:fld>
            <a:endParaRPr lang="en-US">
              <a:solidFill>
                <a:srgbClr val="898989"/>
              </a:solidFill>
            </a:endParaRPr>
          </a:p>
        </p:txBody>
      </p:sp>
      <p:grpSp>
        <p:nvGrpSpPr>
          <p:cNvPr id="1030" name="Group 8"/>
          <p:cNvGrpSpPr>
            <a:grpSpLocks/>
          </p:cNvGrpSpPr>
          <p:nvPr/>
        </p:nvGrpSpPr>
        <p:grpSpPr bwMode="auto">
          <a:xfrm>
            <a:off x="6035675" y="1371600"/>
            <a:ext cx="2498725" cy="1536700"/>
            <a:chOff x="5562600" y="1816100"/>
            <a:chExt cx="2498725" cy="1536700"/>
          </a:xfrm>
        </p:grpSpPr>
        <p:sp>
          <p:nvSpPr>
            <p:cNvPr id="10" name="Oval 9"/>
            <p:cNvSpPr/>
            <p:nvPr/>
          </p:nvSpPr>
          <p:spPr>
            <a:xfrm>
              <a:off x="5562600" y="18288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6273800" y="18161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7015163" y="18161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7756525" y="18288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5562600" y="2286000"/>
              <a:ext cx="304800" cy="381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6273800" y="2252663"/>
              <a:ext cx="304800" cy="11001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7015163" y="2252663"/>
              <a:ext cx="304800" cy="17462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ounded Rectangle 16"/>
            <p:cNvSpPr/>
            <p:nvPr/>
          </p:nvSpPr>
          <p:spPr>
            <a:xfrm>
              <a:off x="7756525" y="2276475"/>
              <a:ext cx="304800" cy="39052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419249001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atin typeface="Calibri" charset="0"/>
              </a:rPr>
              <a:t>Load Balancing Issues </a:t>
            </a:r>
          </a:p>
        </p:txBody>
      </p:sp>
      <p:sp>
        <p:nvSpPr>
          <p:cNvPr id="52227" name="Rectangle 3"/>
          <p:cNvSpPr>
            <a:spLocks noGrp="1" noChangeArrowheads="1"/>
          </p:cNvSpPr>
          <p:nvPr>
            <p:ph idx="1"/>
          </p:nvPr>
        </p:nvSpPr>
        <p:spPr/>
        <p:txBody>
          <a:bodyPr/>
          <a:lstStyle/>
          <a:p>
            <a:pPr eaLnBrk="1" hangingPunct="1">
              <a:lnSpc>
                <a:spcPct val="90000"/>
              </a:lnSpc>
            </a:pPr>
            <a:r>
              <a:rPr lang="en-US" sz="2400">
                <a:latin typeface="Calibri" charset="0"/>
              </a:rPr>
              <a:t>How </a:t>
            </a:r>
          </a:p>
          <a:p>
            <a:pPr lvl="1" eaLnBrk="1" hangingPunct="1">
              <a:lnSpc>
                <a:spcPct val="90000"/>
              </a:lnSpc>
            </a:pPr>
            <a:r>
              <a:rPr lang="en-US" sz="1800">
                <a:latin typeface="Calibri" charset="0"/>
              </a:rPr>
              <a:t>To search for lightly loaded machines</a:t>
            </a:r>
          </a:p>
          <a:p>
            <a:pPr eaLnBrk="1" hangingPunct="1">
              <a:lnSpc>
                <a:spcPct val="90000"/>
              </a:lnSpc>
            </a:pPr>
            <a:r>
              <a:rPr lang="en-US" sz="2400">
                <a:latin typeface="Calibri" charset="0"/>
              </a:rPr>
              <a:t>When </a:t>
            </a:r>
          </a:p>
          <a:p>
            <a:pPr lvl="1" eaLnBrk="1" hangingPunct="1">
              <a:lnSpc>
                <a:spcPct val="90000"/>
              </a:lnSpc>
            </a:pPr>
            <a:r>
              <a:rPr lang="en-US" sz="1800">
                <a:latin typeface="Calibri" charset="0"/>
              </a:rPr>
              <a:t>should load balancing decisions be made </a:t>
            </a:r>
          </a:p>
          <a:p>
            <a:pPr lvl="1" eaLnBrk="1" hangingPunct="1">
              <a:lnSpc>
                <a:spcPct val="90000"/>
              </a:lnSpc>
            </a:pPr>
            <a:r>
              <a:rPr lang="en-US" sz="1800">
                <a:latin typeface="Calibri" charset="0"/>
              </a:rPr>
              <a:t>to migrate processes or forward requests?</a:t>
            </a:r>
          </a:p>
          <a:p>
            <a:pPr eaLnBrk="1" hangingPunct="1">
              <a:lnSpc>
                <a:spcPct val="90000"/>
              </a:lnSpc>
            </a:pPr>
            <a:r>
              <a:rPr lang="en-US" sz="2400">
                <a:latin typeface="Calibri" charset="0"/>
              </a:rPr>
              <a:t>Which </a:t>
            </a:r>
          </a:p>
          <a:p>
            <a:pPr lvl="1" eaLnBrk="1" hangingPunct="1">
              <a:lnSpc>
                <a:spcPct val="90000"/>
              </a:lnSpc>
            </a:pPr>
            <a:r>
              <a:rPr lang="en-US" sz="2000">
                <a:latin typeface="Calibri" charset="0"/>
              </a:rPr>
              <a:t>processes should be moved off a computer?</a:t>
            </a:r>
          </a:p>
          <a:p>
            <a:pPr lvl="1" eaLnBrk="1" hangingPunct="1">
              <a:lnSpc>
                <a:spcPct val="90000"/>
              </a:lnSpc>
            </a:pPr>
            <a:r>
              <a:rPr lang="en-US" sz="1800">
                <a:latin typeface="Calibri" charset="0"/>
              </a:rPr>
              <a:t>processor should be chosen to handle a given process or request</a:t>
            </a:r>
          </a:p>
          <a:p>
            <a:pPr eaLnBrk="1" hangingPunct="1">
              <a:lnSpc>
                <a:spcPct val="90000"/>
              </a:lnSpc>
            </a:pPr>
            <a:r>
              <a:rPr lang="en-US" sz="2400">
                <a:latin typeface="Calibri" charset="0"/>
              </a:rPr>
              <a:t>What should be taken into account when making the above decisions?  How should old data be handled?</a:t>
            </a:r>
          </a:p>
          <a:p>
            <a:pPr eaLnBrk="1" hangingPunct="1">
              <a:lnSpc>
                <a:spcPct val="90000"/>
              </a:lnSpc>
            </a:pPr>
            <a:r>
              <a:rPr lang="en-US" sz="2400">
                <a:latin typeface="Calibri" charset="0"/>
              </a:rPr>
              <a:t>Should </a:t>
            </a:r>
          </a:p>
          <a:p>
            <a:pPr lvl="1" eaLnBrk="1" hangingPunct="1">
              <a:lnSpc>
                <a:spcPct val="90000"/>
              </a:lnSpc>
            </a:pPr>
            <a:r>
              <a:rPr lang="en-US" sz="1800">
                <a:latin typeface="Calibri" charset="0"/>
              </a:rPr>
              <a:t>load balancing data be stored and utilized centrally, or in a distributed manner</a:t>
            </a:r>
          </a:p>
          <a:p>
            <a:pPr lvl="1" eaLnBrk="1" hangingPunct="1"/>
            <a:r>
              <a:rPr lang="en-US" sz="1800">
                <a:latin typeface="Calibri" charset="0"/>
              </a:rPr>
              <a:t>prevent overloading a lightly loaded computer</a:t>
            </a:r>
          </a:p>
          <a:p>
            <a:pPr lvl="1" eaLnBrk="1" hangingPunct="1"/>
            <a:r>
              <a:rPr lang="en-US" sz="1800">
                <a:latin typeface="Calibri" charset="0"/>
              </a:rPr>
              <a:t>What is the performance/overhead tradeoff incurred by load balancing?</a:t>
            </a:r>
          </a:p>
          <a:p>
            <a:pPr eaLnBrk="1" hangingPunct="1">
              <a:lnSpc>
                <a:spcPct val="90000"/>
              </a:lnSpc>
            </a:pPr>
            <a:endParaRPr lang="en-US" sz="2400">
              <a:latin typeface="Calibri" charset="0"/>
            </a:endParaRPr>
          </a:p>
          <a:p>
            <a:pPr eaLnBrk="1" hangingPunct="1">
              <a:lnSpc>
                <a:spcPct val="90000"/>
              </a:lnSpc>
            </a:pPr>
            <a:endParaRPr lang="en-US" sz="2400">
              <a:latin typeface="Calibri" charset="0"/>
            </a:endParaRPr>
          </a:p>
        </p:txBody>
      </p:sp>
      <p:sp>
        <p:nvSpPr>
          <p:cNvPr id="9" name="Oval 8"/>
          <p:cNvSpPr/>
          <p:nvPr/>
        </p:nvSpPr>
        <p:spPr>
          <a:xfrm>
            <a:off x="7756525" y="18288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2229" name="Group 15"/>
          <p:cNvGrpSpPr>
            <a:grpSpLocks/>
          </p:cNvGrpSpPr>
          <p:nvPr/>
        </p:nvGrpSpPr>
        <p:grpSpPr bwMode="auto">
          <a:xfrm>
            <a:off x="5562600" y="1816100"/>
            <a:ext cx="2498725" cy="1536700"/>
            <a:chOff x="5562600" y="1816100"/>
            <a:chExt cx="2498725" cy="1536700"/>
          </a:xfrm>
        </p:grpSpPr>
        <p:sp>
          <p:nvSpPr>
            <p:cNvPr id="2" name="Oval 1"/>
            <p:cNvSpPr/>
            <p:nvPr/>
          </p:nvSpPr>
          <p:spPr>
            <a:xfrm>
              <a:off x="5562600" y="18288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6273800" y="18161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7015163" y="18161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756525" y="18288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ounded Rectangle 2"/>
            <p:cNvSpPr/>
            <p:nvPr/>
          </p:nvSpPr>
          <p:spPr>
            <a:xfrm>
              <a:off x="5562600" y="2286000"/>
              <a:ext cx="304800" cy="381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6273800" y="2252663"/>
              <a:ext cx="304800" cy="11001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7015163" y="2252663"/>
              <a:ext cx="304800" cy="17462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7756525" y="2276475"/>
              <a:ext cx="304800" cy="39052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2230"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90A55A8B-8460-2F41-AF81-F3DF3E3C20DD}" type="slidenum">
              <a:rPr lang="en-US">
                <a:solidFill>
                  <a:srgbClr val="898989"/>
                </a:solidFill>
              </a:rPr>
              <a:pPr/>
              <a:t>66</a:t>
            </a:fld>
            <a:endParaRPr lang="en-US">
              <a:solidFill>
                <a:srgbClr val="898989"/>
              </a:solidFill>
            </a:endParaRPr>
          </a:p>
        </p:txBody>
      </p:sp>
    </p:spTree>
    <p:extLst>
      <p:ext uri="{BB962C8B-B14F-4D97-AF65-F5344CB8AC3E}">
        <p14:creationId xmlns:p14="http://schemas.microsoft.com/office/powerpoint/2010/main" val="161256790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atin typeface="Calibri" charset="0"/>
              </a:rPr>
              <a:t>Static vs. Dynamic Load Balancing</a:t>
            </a:r>
          </a:p>
        </p:txBody>
      </p:sp>
      <p:sp>
        <p:nvSpPr>
          <p:cNvPr id="53251" name="Rectangle 3"/>
          <p:cNvSpPr>
            <a:spLocks noGrp="1" noChangeArrowheads="1"/>
          </p:cNvSpPr>
          <p:nvPr>
            <p:ph idx="1"/>
          </p:nvPr>
        </p:nvSpPr>
        <p:spPr>
          <a:xfrm>
            <a:off x="304800" y="1600200"/>
            <a:ext cx="8534400" cy="4525963"/>
          </a:xfrm>
        </p:spPr>
        <p:txBody>
          <a:bodyPr/>
          <a:lstStyle/>
          <a:p>
            <a:pPr eaLnBrk="1" hangingPunct="1"/>
            <a:r>
              <a:rPr lang="en-US" sz="2400">
                <a:solidFill>
                  <a:schemeClr val="accent2"/>
                </a:solidFill>
                <a:latin typeface="Calibri" charset="0"/>
              </a:rPr>
              <a:t>Static load balancing </a:t>
            </a:r>
            <a:r>
              <a:rPr lang="en-US" sz="2400">
                <a:latin typeface="Calibri" charset="0"/>
              </a:rPr>
              <a:t>- CPU is determined at process creation.</a:t>
            </a:r>
          </a:p>
          <a:p>
            <a:pPr eaLnBrk="1" hangingPunct="1"/>
            <a:r>
              <a:rPr lang="en-US" sz="2400">
                <a:solidFill>
                  <a:schemeClr val="accent2"/>
                </a:solidFill>
                <a:latin typeface="Calibri" charset="0"/>
              </a:rPr>
              <a:t>Dynamic load balancing </a:t>
            </a:r>
            <a:r>
              <a:rPr lang="en-US" sz="2400">
                <a:latin typeface="Calibri" charset="0"/>
              </a:rPr>
              <a:t>- processes dynamically migrate to other computers to balance the CPU (or memory) load.</a:t>
            </a:r>
            <a:r>
              <a:rPr lang="en-US" sz="2400" b="1">
                <a:latin typeface="Calibri" charset="0"/>
              </a:rPr>
              <a:t> </a:t>
            </a:r>
          </a:p>
          <a:p>
            <a:pPr lvl="2" eaLnBrk="1" hangingPunct="1"/>
            <a:r>
              <a:rPr lang="en-US" sz="1800" b="1">
                <a:latin typeface="Calibri" charset="0"/>
              </a:rPr>
              <a:t>Parallel machines</a:t>
            </a:r>
            <a:r>
              <a:rPr lang="en-US" sz="1800">
                <a:latin typeface="Calibri" charset="0"/>
              </a:rPr>
              <a:t> - dynamic balancing schemes seek to minimize total execution time of a single application running in parallel on a multiple nodes</a:t>
            </a:r>
            <a:endParaRPr lang="en-US" sz="1800" b="1">
              <a:latin typeface="Calibri" charset="0"/>
            </a:endParaRPr>
          </a:p>
          <a:p>
            <a:pPr lvl="2" eaLnBrk="1" hangingPunct="1"/>
            <a:r>
              <a:rPr lang="en-US" sz="1800" b="1">
                <a:latin typeface="Calibri" charset="0"/>
              </a:rPr>
              <a:t>Web servers </a:t>
            </a:r>
            <a:r>
              <a:rPr lang="en-US" sz="1800">
                <a:latin typeface="Calibri" charset="0"/>
              </a:rPr>
              <a:t>- scheduling client requests among multiple nodes in a transparent way to improve response times for interaction</a:t>
            </a:r>
            <a:endParaRPr lang="en-US" sz="1800" b="1">
              <a:latin typeface="Calibri" charset="0"/>
            </a:endParaRPr>
          </a:p>
          <a:p>
            <a:pPr lvl="2" eaLnBrk="1" hangingPunct="1"/>
            <a:r>
              <a:rPr lang="en-US" sz="1800" b="1">
                <a:latin typeface="Calibri" charset="0"/>
              </a:rPr>
              <a:t>Multimedia servers - </a:t>
            </a:r>
            <a:r>
              <a:rPr lang="en-US" sz="1800">
                <a:latin typeface="Calibri" charset="0"/>
              </a:rPr>
              <a:t>resource optimization across streams and servers for QoS; may require admission control</a:t>
            </a:r>
            <a:endParaRPr lang="en-US" sz="2000">
              <a:latin typeface="Calibri" charset="0"/>
            </a:endParaRPr>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C2189F49-92D1-D74B-A862-53A2A0AB37A0}" type="slidenum">
              <a:rPr lang="en-US">
                <a:solidFill>
                  <a:srgbClr val="898989"/>
                </a:solidFill>
              </a:rPr>
              <a:pPr/>
              <a:t>67</a:t>
            </a:fld>
            <a:endParaRPr lang="en-US">
              <a:solidFill>
                <a:srgbClr val="898989"/>
              </a:solidFill>
            </a:endParaRPr>
          </a:p>
        </p:txBody>
      </p:sp>
    </p:spTree>
    <p:extLst>
      <p:ext uri="{BB962C8B-B14F-4D97-AF65-F5344CB8AC3E}">
        <p14:creationId xmlns:p14="http://schemas.microsoft.com/office/powerpoint/2010/main" val="112777012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09600" y="1066800"/>
            <a:ext cx="74676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buFontTx/>
              <a:buChar char="•"/>
            </a:pPr>
            <a:r>
              <a:rPr lang="en-US"/>
              <a:t> Dynamic Load Balancing on Highly Parallel Computers</a:t>
            </a:r>
          </a:p>
          <a:p>
            <a:pPr algn="just"/>
            <a:r>
              <a:rPr lang="en-US"/>
              <a:t>- </a:t>
            </a:r>
            <a:r>
              <a:rPr lang="en-US" sz="2000" i="1"/>
              <a:t>dynamic balancing schemes which seek to minimize total execution time of a single application running in parallel on a multiprocessor system</a:t>
            </a:r>
          </a:p>
          <a:p>
            <a:r>
              <a:rPr lang="en-US"/>
              <a:t>      1. Sender Initiated Diffusion (SID)</a:t>
            </a:r>
          </a:p>
          <a:p>
            <a:r>
              <a:rPr lang="en-US"/>
              <a:t>       2. Receiver Initiated Diffusion(RID)</a:t>
            </a:r>
          </a:p>
          <a:p>
            <a:r>
              <a:rPr lang="en-US"/>
              <a:t>       3. Hierarchical Balancing Method (HBM)</a:t>
            </a:r>
          </a:p>
          <a:p>
            <a:r>
              <a:rPr lang="en-US"/>
              <a:t>       4. Gradient Model (GM)</a:t>
            </a:r>
          </a:p>
          <a:p>
            <a:r>
              <a:rPr lang="en-US"/>
              <a:t>       5. Dynamic Exchange method (DEM)</a:t>
            </a:r>
          </a:p>
          <a:p>
            <a:endParaRPr lang="en-US"/>
          </a:p>
          <a:p>
            <a:pPr>
              <a:buFontTx/>
              <a:buChar char="•"/>
            </a:pPr>
            <a:r>
              <a:rPr lang="en-US"/>
              <a:t> Dynamic Load Balancing on Web Servers</a:t>
            </a:r>
          </a:p>
          <a:p>
            <a:pPr algn="just">
              <a:buFontTx/>
              <a:buChar char="-"/>
            </a:pPr>
            <a:r>
              <a:rPr lang="en-US" sz="2000" i="1"/>
              <a:t>dynamic load balancing techniques in distributed web-server architectures , by scheduling client requests among multiple nodes in a transparent way</a:t>
            </a:r>
          </a:p>
          <a:p>
            <a:pPr algn="just"/>
            <a:r>
              <a:rPr lang="en-US"/>
              <a:t>      1. Client-based approach</a:t>
            </a:r>
          </a:p>
          <a:p>
            <a:pPr algn="just"/>
            <a:r>
              <a:rPr lang="en-US"/>
              <a:t>        2. DNS-Based approach</a:t>
            </a:r>
          </a:p>
          <a:p>
            <a:pPr algn="just"/>
            <a:r>
              <a:rPr lang="en-US"/>
              <a:t>        3. Dispatcher-based approach</a:t>
            </a:r>
          </a:p>
          <a:p>
            <a:pPr algn="just"/>
            <a:r>
              <a:rPr lang="en-US"/>
              <a:t>        4. Server-based approach</a:t>
            </a:r>
          </a:p>
          <a:p>
            <a:pPr algn="just"/>
            <a:r>
              <a:rPr lang="en-US"/>
              <a:t>      </a:t>
            </a:r>
          </a:p>
        </p:txBody>
      </p:sp>
      <p:sp>
        <p:nvSpPr>
          <p:cNvPr id="3" name="Rectangle 2"/>
          <p:cNvSpPr txBox="1">
            <a:spLocks noChangeArrowheads="1"/>
          </p:cNvSpPr>
          <p:nvPr/>
        </p:nvSpPr>
        <p:spPr>
          <a:xfrm>
            <a:off x="406400" y="228600"/>
            <a:ext cx="7772400" cy="762000"/>
          </a:xfrm>
          <a:prstGeom prst="rect">
            <a:avLst/>
          </a:prstGeom>
        </p:spPr>
        <p:txBody>
          <a:bodyPr/>
          <a:lstStyle/>
          <a:p>
            <a:pPr>
              <a:defRPr/>
            </a:pPr>
            <a:r>
              <a:rPr kumimoji="1" lang="en-US" sz="4000" kern="0" dirty="0">
                <a:latin typeface="+mj-lt"/>
                <a:ea typeface="+mj-ea"/>
                <a:cs typeface="+mj-cs"/>
              </a:rPr>
              <a:t>Dynamic Load Balancing</a:t>
            </a:r>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31933DD2-8D25-2743-81DF-C4DEDEE12A9D}" type="slidenum">
              <a:rPr lang="en-US">
                <a:solidFill>
                  <a:srgbClr val="898989"/>
                </a:solidFill>
              </a:rPr>
              <a:pPr/>
              <a:t>68</a:t>
            </a:fld>
            <a:endParaRPr lang="en-US">
              <a:solidFill>
                <a:srgbClr val="898989"/>
              </a:solidFill>
            </a:endParaRPr>
          </a:p>
        </p:txBody>
      </p:sp>
    </p:spTree>
    <p:extLst>
      <p:ext uri="{BB962C8B-B14F-4D97-AF65-F5344CB8AC3E}">
        <p14:creationId xmlns:p14="http://schemas.microsoft.com/office/powerpoint/2010/main" val="39956905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p:txBody>
          <a:bodyPr/>
          <a:lstStyle/>
          <a:p>
            <a:pPr eaLnBrk="1" hangingPunct="1"/>
            <a:r>
              <a:rPr lang="en-US" sz="3600">
                <a:latin typeface="Calibri" charset="0"/>
              </a:rPr>
              <a:t>Load Balancing Techniques in Web Servers</a:t>
            </a:r>
          </a:p>
        </p:txBody>
      </p:sp>
      <p:sp>
        <p:nvSpPr>
          <p:cNvPr id="55299" name="Rectangle 1027"/>
          <p:cNvSpPr>
            <a:spLocks noGrp="1" noChangeArrowheads="1"/>
          </p:cNvSpPr>
          <p:nvPr>
            <p:ph idx="1"/>
          </p:nvPr>
        </p:nvSpPr>
        <p:spPr/>
        <p:txBody>
          <a:bodyPr/>
          <a:lstStyle/>
          <a:p>
            <a:pPr eaLnBrk="1" hangingPunct="1"/>
            <a:r>
              <a:rPr lang="en-US">
                <a:solidFill>
                  <a:schemeClr val="accent2"/>
                </a:solidFill>
                <a:latin typeface="Calibri" charset="0"/>
              </a:rPr>
              <a:t>Web server system</a:t>
            </a:r>
          </a:p>
          <a:p>
            <a:pPr eaLnBrk="1" hangingPunct="1">
              <a:buFontTx/>
              <a:buNone/>
            </a:pPr>
            <a:r>
              <a:rPr lang="en-US">
                <a:latin typeface="Calibri" charset="0"/>
              </a:rPr>
              <a:t>   </a:t>
            </a:r>
            <a:r>
              <a:rPr lang="en-US" sz="2400">
                <a:latin typeface="Calibri" charset="0"/>
              </a:rPr>
              <a:t>Provides web services</a:t>
            </a:r>
          </a:p>
          <a:p>
            <a:pPr eaLnBrk="1" hangingPunct="1">
              <a:buFontTx/>
              <a:buNone/>
            </a:pPr>
            <a:r>
              <a:rPr lang="en-US" sz="2400">
                <a:latin typeface="Calibri" charset="0"/>
              </a:rPr>
              <a:t>    Becomes loaded with ---</a:t>
            </a:r>
            <a:endParaRPr lang="en-US" sz="2400" b="1">
              <a:latin typeface="Calibri" charset="0"/>
            </a:endParaRPr>
          </a:p>
          <a:p>
            <a:pPr lvl="1" eaLnBrk="1" hangingPunct="1"/>
            <a:r>
              <a:rPr lang="en-US" sz="2000">
                <a:latin typeface="Calibri" charset="0"/>
              </a:rPr>
              <a:t>Increasing number of clients</a:t>
            </a:r>
          </a:p>
          <a:p>
            <a:pPr lvl="1" eaLnBrk="1" hangingPunct="1"/>
            <a:r>
              <a:rPr lang="en-US" sz="2000">
                <a:latin typeface="Calibri" charset="0"/>
              </a:rPr>
              <a:t>Growing complexity of web applications</a:t>
            </a:r>
            <a:endParaRPr lang="en-US">
              <a:latin typeface="Calibri" charset="0"/>
            </a:endParaRPr>
          </a:p>
          <a:p>
            <a:pPr eaLnBrk="1" hangingPunct="1"/>
            <a:r>
              <a:rPr lang="en-US">
                <a:solidFill>
                  <a:schemeClr val="accent2"/>
                </a:solidFill>
                <a:latin typeface="Calibri" charset="0"/>
              </a:rPr>
              <a:t>Scalable web server systems</a:t>
            </a:r>
          </a:p>
          <a:p>
            <a:pPr eaLnBrk="1" hangingPunct="1">
              <a:buFontTx/>
              <a:buNone/>
            </a:pPr>
            <a:r>
              <a:rPr lang="en-US">
                <a:latin typeface="Calibri" charset="0"/>
              </a:rPr>
              <a:t>    </a:t>
            </a:r>
            <a:r>
              <a:rPr lang="en-US" sz="2400">
                <a:latin typeface="Calibri" charset="0"/>
              </a:rPr>
              <a:t>The ability to support large numbers of accesses and resources while still providing adequate performance </a:t>
            </a:r>
            <a:endParaRPr lang="en-US">
              <a:latin typeface="Calibri" charset="0"/>
            </a:endParaRPr>
          </a:p>
        </p:txBody>
      </p:sp>
      <p:sp>
        <p:nvSpPr>
          <p:cNvPr id="55300" name="TextBox 1"/>
          <p:cNvSpPr txBox="1">
            <a:spLocks noChangeArrowheads="1"/>
          </p:cNvSpPr>
          <p:nvPr/>
        </p:nvSpPr>
        <p:spPr bwMode="auto">
          <a:xfrm>
            <a:off x="152400" y="6324600"/>
            <a:ext cx="876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sz="1000">
                <a:latin typeface="Arial" charset="0"/>
                <a:cs typeface="Arial" charset="0"/>
              </a:rPr>
              <a:t>Cardellini, Valeria, et al. "The state of the art in locally distributed Web-server systems." </a:t>
            </a:r>
            <a:r>
              <a:rPr lang="en-US" sz="1000" i="1">
                <a:latin typeface="Arial" charset="0"/>
                <a:cs typeface="Arial" charset="0"/>
              </a:rPr>
              <a:t>ACM Computing Surveys (CSUR)</a:t>
            </a:r>
            <a:r>
              <a:rPr lang="en-US" sz="1000">
                <a:latin typeface="Arial" charset="0"/>
                <a:cs typeface="Arial" charset="0"/>
              </a:rPr>
              <a:t> 34.2 (2002): 263-311.</a:t>
            </a:r>
          </a:p>
        </p:txBody>
      </p:sp>
      <p:sp>
        <p:nvSpPr>
          <p:cNvPr id="2" name="Oval 1"/>
          <p:cNvSpPr/>
          <p:nvPr/>
        </p:nvSpPr>
        <p:spPr>
          <a:xfrm>
            <a:off x="6172200" y="25908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ounded Rectangle 2"/>
          <p:cNvSpPr/>
          <p:nvPr/>
        </p:nvSpPr>
        <p:spPr>
          <a:xfrm>
            <a:off x="8001000" y="1752600"/>
            <a:ext cx="365125" cy="731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8001000" y="2719388"/>
            <a:ext cx="365125" cy="731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8001000" y="3690938"/>
            <a:ext cx="365125" cy="731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6456363" y="21844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546850" y="2668588"/>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6546850" y="3071813"/>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6230938" y="3071813"/>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Arrow Connector 4"/>
          <p:cNvCxnSpPr>
            <a:stCxn id="9" idx="5"/>
          </p:cNvCxnSpPr>
          <p:nvPr/>
        </p:nvCxnSpPr>
        <p:spPr>
          <a:xfrm>
            <a:off x="6651625" y="2443163"/>
            <a:ext cx="1349375" cy="4524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6"/>
          </p:cNvCxnSpPr>
          <p:nvPr/>
        </p:nvCxnSpPr>
        <p:spPr>
          <a:xfrm flipV="1">
            <a:off x="6775450" y="3124200"/>
            <a:ext cx="1073150" cy="1000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775450" y="2819400"/>
            <a:ext cx="1225550" cy="1143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312" name="TextBox 15"/>
          <p:cNvSpPr txBox="1">
            <a:spLocks noChangeArrowheads="1"/>
          </p:cNvSpPr>
          <p:nvPr/>
        </p:nvSpPr>
        <p:spPr bwMode="auto">
          <a:xfrm>
            <a:off x="7189788" y="2303463"/>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b="1"/>
              <a:t>?</a:t>
            </a:r>
          </a:p>
        </p:txBody>
      </p:sp>
      <p:sp>
        <p:nvSpPr>
          <p:cNvPr id="55313" name="TextBox 19"/>
          <p:cNvSpPr txBox="1">
            <a:spLocks noChangeArrowheads="1"/>
          </p:cNvSpPr>
          <p:nvPr/>
        </p:nvSpPr>
        <p:spPr bwMode="auto">
          <a:xfrm>
            <a:off x="7200900" y="2809875"/>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b="1"/>
              <a:t>?</a:t>
            </a:r>
          </a:p>
        </p:txBody>
      </p:sp>
      <p:sp>
        <p:nvSpPr>
          <p:cNvPr id="55314" name="TextBox 20"/>
          <p:cNvSpPr txBox="1">
            <a:spLocks noChangeArrowheads="1"/>
          </p:cNvSpPr>
          <p:nvPr/>
        </p:nvSpPr>
        <p:spPr bwMode="auto">
          <a:xfrm>
            <a:off x="7491413" y="331628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b="1"/>
              <a:t>?</a:t>
            </a:r>
          </a:p>
        </p:txBody>
      </p:sp>
      <p:sp>
        <p:nvSpPr>
          <p:cNvPr id="55315" name="Slide Number Placeholder 1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B73365BF-86F6-0F4B-8FEE-68F556DEC71C}" type="slidenum">
              <a:rPr lang="en-US">
                <a:solidFill>
                  <a:srgbClr val="898989"/>
                </a:solidFill>
              </a:rPr>
              <a:pPr/>
              <a:t>69</a:t>
            </a:fld>
            <a:endParaRPr lang="en-US">
              <a:solidFill>
                <a:srgbClr val="898989"/>
              </a:solidFill>
            </a:endParaRPr>
          </a:p>
        </p:txBody>
      </p:sp>
    </p:spTree>
    <p:extLst>
      <p:ext uri="{BB962C8B-B14F-4D97-AF65-F5344CB8AC3E}">
        <p14:creationId xmlns:p14="http://schemas.microsoft.com/office/powerpoint/2010/main" val="361945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000"/>
              <a:buFont typeface="Arial Black"/>
              <a:buNone/>
            </a:pPr>
            <a:r>
              <a:rPr lang="en-US" sz="4000" b="0" i="0" u="none">
                <a:solidFill>
                  <a:schemeClr val="dk2"/>
                </a:solidFill>
                <a:latin typeface="Arial Black"/>
                <a:ea typeface="Arial Black"/>
                <a:cs typeface="Arial Black"/>
                <a:sym typeface="Arial Black"/>
              </a:rPr>
              <a:t>Design Issues (cont.)</a:t>
            </a:r>
            <a:endParaRPr/>
          </a:p>
        </p:txBody>
      </p:sp>
      <p:sp>
        <p:nvSpPr>
          <p:cNvPr id="190" name="Google Shape;190;p22"/>
          <p:cNvSpPr txBox="1">
            <a:spLocks noGrp="1"/>
          </p:cNvSpPr>
          <p:nvPr>
            <p:ph type="body" idx="1"/>
          </p:nvPr>
        </p:nvSpPr>
        <p:spPr>
          <a:xfrm>
            <a:off x="381000" y="1447800"/>
            <a:ext cx="4013200" cy="41719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2"/>
              </a:buClr>
              <a:buSzPts val="2400"/>
              <a:buFont typeface="Arial"/>
              <a:buChar char="●"/>
            </a:pPr>
            <a:r>
              <a:rPr lang="en-US" sz="2400" b="0" i="0" u="none" strike="noStrike" cap="none">
                <a:solidFill>
                  <a:schemeClr val="dk1"/>
                </a:solidFill>
                <a:latin typeface="Tahoma"/>
                <a:ea typeface="Tahoma"/>
                <a:cs typeface="Tahoma"/>
                <a:sym typeface="Tahoma"/>
              </a:rPr>
              <a:t>Transparency </a:t>
            </a:r>
            <a:endParaRPr/>
          </a:p>
          <a:p>
            <a:pPr marL="742950" marR="0" lvl="1" indent="-285750" algn="l" rtl="0">
              <a:lnSpc>
                <a:spcPct val="100000"/>
              </a:lnSpc>
              <a:spcBef>
                <a:spcPts val="400"/>
              </a:spcBef>
              <a:spcAft>
                <a:spcPts val="0"/>
              </a:spcAft>
              <a:buClr>
                <a:schemeClr val="accent2"/>
              </a:buClr>
              <a:buSzPts val="2000"/>
              <a:buFont typeface="Arial"/>
              <a:buChar char="●"/>
            </a:pPr>
            <a:r>
              <a:rPr lang="en-US" sz="2000" b="0" i="0" u="none" strike="noStrike" cap="none">
                <a:solidFill>
                  <a:schemeClr val="dk1"/>
                </a:solidFill>
                <a:latin typeface="Tahoma"/>
                <a:ea typeface="Tahoma"/>
                <a:cs typeface="Tahoma"/>
                <a:sym typeface="Tahoma"/>
              </a:rPr>
              <a:t>Location transparency</a:t>
            </a:r>
            <a:endParaRPr/>
          </a:p>
          <a:p>
            <a:pPr marL="1143000" marR="0" lvl="2" indent="-228600" algn="l" rtl="0">
              <a:lnSpc>
                <a:spcPct val="100000"/>
              </a:lnSpc>
              <a:spcBef>
                <a:spcPts val="360"/>
              </a:spcBef>
              <a:spcAft>
                <a:spcPts val="0"/>
              </a:spcAft>
              <a:buClr>
                <a:schemeClr val="accent2"/>
              </a:buClr>
              <a:buSzPts val="1800"/>
              <a:buFont typeface="Arial"/>
              <a:buChar char="●"/>
            </a:pPr>
            <a:r>
              <a:rPr lang="en-US" sz="1800" b="0" i="0" u="none" strike="noStrike" cap="none">
                <a:solidFill>
                  <a:schemeClr val="dk1"/>
                </a:solidFill>
                <a:latin typeface="Tahoma"/>
                <a:ea typeface="Tahoma"/>
                <a:cs typeface="Tahoma"/>
                <a:sym typeface="Tahoma"/>
              </a:rPr>
              <a:t>processes, cpu’s and other devices, files</a:t>
            </a:r>
            <a:endParaRPr/>
          </a:p>
          <a:p>
            <a:pPr marL="742950" marR="0" lvl="1" indent="-285750" algn="l" rtl="0">
              <a:lnSpc>
                <a:spcPct val="100000"/>
              </a:lnSpc>
              <a:spcBef>
                <a:spcPts val="400"/>
              </a:spcBef>
              <a:spcAft>
                <a:spcPts val="0"/>
              </a:spcAft>
              <a:buClr>
                <a:schemeClr val="accent2"/>
              </a:buClr>
              <a:buSzPts val="2000"/>
              <a:buFont typeface="Arial"/>
              <a:buChar char="●"/>
            </a:pPr>
            <a:r>
              <a:rPr lang="en-US" sz="2000" b="0" i="0" u="none" strike="noStrike" cap="none">
                <a:solidFill>
                  <a:schemeClr val="dk1"/>
                </a:solidFill>
                <a:latin typeface="Tahoma"/>
                <a:ea typeface="Tahoma"/>
                <a:cs typeface="Tahoma"/>
                <a:sym typeface="Tahoma"/>
              </a:rPr>
              <a:t>Replication transparency (of files)</a:t>
            </a:r>
            <a:endParaRPr/>
          </a:p>
          <a:p>
            <a:pPr marL="742950" marR="0" lvl="1" indent="-285750" algn="l" rtl="0">
              <a:lnSpc>
                <a:spcPct val="100000"/>
              </a:lnSpc>
              <a:spcBef>
                <a:spcPts val="400"/>
              </a:spcBef>
              <a:spcAft>
                <a:spcPts val="0"/>
              </a:spcAft>
              <a:buClr>
                <a:schemeClr val="accent2"/>
              </a:buClr>
              <a:buSzPts val="2000"/>
              <a:buFont typeface="Arial"/>
              <a:buChar char="●"/>
            </a:pPr>
            <a:r>
              <a:rPr lang="en-US" sz="2000" b="0" i="0" u="none" strike="noStrike" cap="none">
                <a:solidFill>
                  <a:schemeClr val="dk1"/>
                </a:solidFill>
                <a:latin typeface="Tahoma"/>
                <a:ea typeface="Tahoma"/>
                <a:cs typeface="Tahoma"/>
                <a:sym typeface="Tahoma"/>
              </a:rPr>
              <a:t>Concurrency transparency</a:t>
            </a:r>
            <a:endParaRPr/>
          </a:p>
          <a:p>
            <a:pPr marL="1143000" marR="0" lvl="2" indent="-228600" algn="l" rtl="0">
              <a:lnSpc>
                <a:spcPct val="100000"/>
              </a:lnSpc>
              <a:spcBef>
                <a:spcPts val="360"/>
              </a:spcBef>
              <a:spcAft>
                <a:spcPts val="0"/>
              </a:spcAft>
              <a:buClr>
                <a:schemeClr val="accent2"/>
              </a:buClr>
              <a:buSzPts val="1800"/>
              <a:buFont typeface="Arial"/>
              <a:buChar char="●"/>
            </a:pPr>
            <a:r>
              <a:rPr lang="en-US" sz="1800" b="0" i="0" u="none" strike="noStrike" cap="none">
                <a:solidFill>
                  <a:schemeClr val="dk1"/>
                </a:solidFill>
                <a:latin typeface="Tahoma"/>
                <a:ea typeface="Tahoma"/>
                <a:cs typeface="Tahoma"/>
                <a:sym typeface="Tahoma"/>
              </a:rPr>
              <a:t> (user unaware of the existence of others)</a:t>
            </a:r>
            <a:endParaRPr/>
          </a:p>
          <a:p>
            <a:pPr marL="742950" marR="0" lvl="1" indent="-285750" algn="l" rtl="0">
              <a:lnSpc>
                <a:spcPct val="100000"/>
              </a:lnSpc>
              <a:spcBef>
                <a:spcPts val="400"/>
              </a:spcBef>
              <a:spcAft>
                <a:spcPts val="0"/>
              </a:spcAft>
              <a:buClr>
                <a:schemeClr val="accent2"/>
              </a:buClr>
              <a:buSzPts val="2000"/>
              <a:buFont typeface="Arial"/>
              <a:buChar char="●"/>
            </a:pPr>
            <a:r>
              <a:rPr lang="en-US" sz="2000" b="0" i="0" u="none" strike="noStrike" cap="none">
                <a:solidFill>
                  <a:schemeClr val="dk1"/>
                </a:solidFill>
                <a:latin typeface="Tahoma"/>
                <a:ea typeface="Tahoma"/>
                <a:cs typeface="Tahoma"/>
                <a:sym typeface="Tahoma"/>
              </a:rPr>
              <a:t>Parallelism	</a:t>
            </a:r>
            <a:endParaRPr/>
          </a:p>
          <a:p>
            <a:pPr marL="1143000" marR="0" lvl="2" indent="-228600" algn="l" rtl="0">
              <a:lnSpc>
                <a:spcPct val="100000"/>
              </a:lnSpc>
              <a:spcBef>
                <a:spcPts val="360"/>
              </a:spcBef>
              <a:spcAft>
                <a:spcPts val="0"/>
              </a:spcAft>
              <a:buClr>
                <a:schemeClr val="accent2"/>
              </a:buClr>
              <a:buSzPts val="1800"/>
              <a:buFont typeface="Arial"/>
              <a:buChar char="●"/>
            </a:pPr>
            <a:r>
              <a:rPr lang="en-US" sz="1800" b="0" i="0" u="none" strike="noStrike" cap="none">
                <a:solidFill>
                  <a:schemeClr val="dk1"/>
                </a:solidFill>
                <a:latin typeface="Tahoma"/>
                <a:ea typeface="Tahoma"/>
                <a:cs typeface="Tahoma"/>
                <a:sym typeface="Tahoma"/>
              </a:rPr>
              <a:t>User writes serial program, compiler and OS do the rest</a:t>
            </a:r>
            <a:endParaRPr/>
          </a:p>
        </p:txBody>
      </p:sp>
      <p:sp>
        <p:nvSpPr>
          <p:cNvPr id="191" name="Google Shape;191;p22"/>
          <p:cNvSpPr txBox="1">
            <a:spLocks noGrp="1"/>
          </p:cNvSpPr>
          <p:nvPr>
            <p:ph type="body" idx="2"/>
          </p:nvPr>
        </p:nvSpPr>
        <p:spPr>
          <a:xfrm>
            <a:off x="4800600" y="1600200"/>
            <a:ext cx="4013200" cy="41719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2"/>
              </a:buClr>
              <a:buSzPts val="2800"/>
              <a:buFont typeface="Arial"/>
              <a:buChar char="●"/>
            </a:pPr>
            <a:r>
              <a:rPr lang="en-US" sz="2800" b="0" i="0" u="none" strike="noStrike" cap="none">
                <a:solidFill>
                  <a:schemeClr val="dk1"/>
                </a:solidFill>
                <a:latin typeface="Tahoma"/>
                <a:ea typeface="Tahoma"/>
                <a:cs typeface="Tahoma"/>
                <a:sym typeface="Tahoma"/>
              </a:rPr>
              <a:t>Performance </a:t>
            </a:r>
            <a:endParaRPr/>
          </a:p>
          <a:p>
            <a:pPr marL="742950" marR="0" lvl="1" indent="-285750" algn="l" rtl="0">
              <a:lnSpc>
                <a:spcPct val="100000"/>
              </a:lnSpc>
              <a:spcBef>
                <a:spcPts val="480"/>
              </a:spcBef>
              <a:spcAft>
                <a:spcPts val="0"/>
              </a:spcAft>
              <a:buClr>
                <a:schemeClr val="accent2"/>
              </a:buClr>
              <a:buSzPts val="2400"/>
              <a:buFont typeface="Arial"/>
              <a:buChar char="●"/>
            </a:pPr>
            <a:r>
              <a:rPr lang="en-US" sz="2400" b="0" i="0" u="none" strike="noStrike" cap="none">
                <a:solidFill>
                  <a:schemeClr val="dk1"/>
                </a:solidFill>
                <a:latin typeface="Tahoma"/>
                <a:ea typeface="Tahoma"/>
                <a:cs typeface="Tahoma"/>
                <a:sym typeface="Tahoma"/>
              </a:rPr>
              <a:t>Throughput - response time</a:t>
            </a:r>
            <a:endParaRPr/>
          </a:p>
          <a:p>
            <a:pPr marL="742950" marR="0" lvl="1" indent="-285750" algn="l" rtl="0">
              <a:lnSpc>
                <a:spcPct val="100000"/>
              </a:lnSpc>
              <a:spcBef>
                <a:spcPts val="480"/>
              </a:spcBef>
              <a:spcAft>
                <a:spcPts val="0"/>
              </a:spcAft>
              <a:buClr>
                <a:schemeClr val="accent2"/>
              </a:buClr>
              <a:buSzPts val="2400"/>
              <a:buFont typeface="Arial"/>
              <a:buChar char="●"/>
            </a:pPr>
            <a:r>
              <a:rPr lang="en-US" sz="2400" b="0" i="0" u="none" strike="noStrike" cap="none">
                <a:solidFill>
                  <a:schemeClr val="dk1"/>
                </a:solidFill>
                <a:latin typeface="Tahoma"/>
                <a:ea typeface="Tahoma"/>
                <a:cs typeface="Tahoma"/>
                <a:sym typeface="Tahoma"/>
              </a:rPr>
              <a:t>Load Balancing (static, dynamic)</a:t>
            </a:r>
            <a:endParaRPr/>
          </a:p>
          <a:p>
            <a:pPr marL="742950" marR="0" lvl="1" indent="-285750" algn="l" rtl="0">
              <a:lnSpc>
                <a:spcPct val="100000"/>
              </a:lnSpc>
              <a:spcBef>
                <a:spcPts val="480"/>
              </a:spcBef>
              <a:spcAft>
                <a:spcPts val="0"/>
              </a:spcAft>
              <a:buClr>
                <a:schemeClr val="accent2"/>
              </a:buClr>
              <a:buSzPts val="2400"/>
              <a:buFont typeface="Arial"/>
              <a:buChar char="●"/>
            </a:pPr>
            <a:r>
              <a:rPr lang="en-US" sz="2400" b="0" i="0" u="none" strike="noStrike" cap="none">
                <a:solidFill>
                  <a:schemeClr val="dk1"/>
                </a:solidFill>
                <a:latin typeface="Tahoma"/>
                <a:ea typeface="Tahoma"/>
                <a:cs typeface="Tahoma"/>
                <a:sym typeface="Tahoma"/>
              </a:rPr>
              <a:t>Communication is slow compared to computation speed</a:t>
            </a:r>
            <a:endParaRPr/>
          </a:p>
          <a:p>
            <a:pPr marL="1143000" marR="0" lvl="2" indent="-228600" algn="l" rtl="0">
              <a:lnSpc>
                <a:spcPct val="100000"/>
              </a:lnSpc>
              <a:spcBef>
                <a:spcPts val="400"/>
              </a:spcBef>
              <a:spcAft>
                <a:spcPts val="0"/>
              </a:spcAft>
              <a:buClr>
                <a:schemeClr val="accent2"/>
              </a:buClr>
              <a:buSzPts val="2000"/>
              <a:buFont typeface="Arial"/>
              <a:buChar char="●"/>
            </a:pPr>
            <a:r>
              <a:rPr lang="en-US" sz="2000" b="0" i="0" u="none" strike="noStrike" cap="none">
                <a:solidFill>
                  <a:schemeClr val="dk1"/>
                </a:solidFill>
                <a:latin typeface="Tahoma"/>
                <a:ea typeface="Tahoma"/>
                <a:cs typeface="Tahoma"/>
                <a:sym typeface="Tahoma"/>
              </a:rPr>
              <a:t>fine grain, coarse grain parallelism</a:t>
            </a:r>
            <a:endParaRPr/>
          </a:p>
          <a:p>
            <a:pPr marL="342900" marR="0" lvl="0" indent="-215900" algn="l" rtl="0">
              <a:spcBef>
                <a:spcPts val="400"/>
              </a:spcBef>
              <a:spcAft>
                <a:spcPts val="0"/>
              </a:spcAft>
              <a:buClr>
                <a:schemeClr val="accent2"/>
              </a:buClr>
              <a:buSzPts val="2000"/>
              <a:buFont typeface="Arial"/>
              <a:buNone/>
            </a:pPr>
            <a:endParaRPr sz="2000" b="0" i="0" u="none" strike="noStrike" cap="none">
              <a:solidFill>
                <a:schemeClr val="dk1"/>
              </a:solidFill>
              <a:latin typeface="Tahoma"/>
              <a:ea typeface="Tahoma"/>
              <a:cs typeface="Tahoma"/>
              <a:sym typeface="Tahom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p:txBody>
          <a:bodyPr/>
          <a:lstStyle/>
          <a:p>
            <a:pPr eaLnBrk="1" hangingPunct="1"/>
            <a:r>
              <a:rPr lang="en-US" sz="3600">
                <a:latin typeface="Calibri" charset="0"/>
              </a:rPr>
              <a:t>Load Balancing Techniques in Web Servers</a:t>
            </a:r>
          </a:p>
        </p:txBody>
      </p:sp>
      <p:sp>
        <p:nvSpPr>
          <p:cNvPr id="56323" name="Rectangle 1027"/>
          <p:cNvSpPr>
            <a:spLocks noGrp="1" noChangeArrowheads="1"/>
          </p:cNvSpPr>
          <p:nvPr>
            <p:ph idx="1"/>
          </p:nvPr>
        </p:nvSpPr>
        <p:spPr/>
        <p:txBody>
          <a:bodyPr/>
          <a:lstStyle/>
          <a:p>
            <a:pPr eaLnBrk="1" hangingPunct="1"/>
            <a:r>
              <a:rPr lang="en-US">
                <a:solidFill>
                  <a:schemeClr val="accent2"/>
                </a:solidFill>
                <a:latin typeface="Calibri" charset="0"/>
              </a:rPr>
              <a:t>Cluster Based Web System</a:t>
            </a:r>
          </a:p>
          <a:p>
            <a:pPr eaLnBrk="1" hangingPunct="1">
              <a:buFontTx/>
              <a:buNone/>
            </a:pPr>
            <a:r>
              <a:rPr lang="en-US">
                <a:latin typeface="Calibri" charset="0"/>
              </a:rPr>
              <a:t>   </a:t>
            </a:r>
            <a:r>
              <a:rPr lang="en-US" sz="2400">
                <a:latin typeface="Calibri" charset="0"/>
              </a:rPr>
              <a:t>the server nodes mask their IP addresses to clients, using a Virtual IP address corresponding to one device (web switch) in front of the set of the servers – Web switch receives all packets and then sends them to server nodes</a:t>
            </a:r>
            <a:endParaRPr lang="en-US">
              <a:latin typeface="Calibri" charset="0"/>
            </a:endParaRPr>
          </a:p>
          <a:p>
            <a:pPr eaLnBrk="1" hangingPunct="1"/>
            <a:r>
              <a:rPr lang="en-US">
                <a:solidFill>
                  <a:schemeClr val="accent2"/>
                </a:solidFill>
                <a:latin typeface="Calibri" charset="0"/>
              </a:rPr>
              <a:t>Distributed Web System</a:t>
            </a:r>
          </a:p>
          <a:p>
            <a:pPr eaLnBrk="1" hangingPunct="1">
              <a:buFontTx/>
              <a:buNone/>
            </a:pPr>
            <a:r>
              <a:rPr lang="en-US" sz="2400">
                <a:latin typeface="Calibri" charset="0"/>
              </a:rPr>
              <a:t>    the IP addresses of the web server nodes are visible to clients. No web switch, just a layer 3 router may be employed to route the requests</a:t>
            </a:r>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239996BB-104C-6448-BAC1-AEBB7967BE85}" type="slidenum">
              <a:rPr lang="en-US">
                <a:solidFill>
                  <a:srgbClr val="898989"/>
                </a:solidFill>
              </a:rPr>
              <a:pPr/>
              <a:t>70</a:t>
            </a:fld>
            <a:endParaRPr lang="en-US">
              <a:solidFill>
                <a:srgbClr val="898989"/>
              </a:solidFill>
            </a:endParaRPr>
          </a:p>
        </p:txBody>
      </p:sp>
    </p:spTree>
    <p:extLst>
      <p:ext uri="{BB962C8B-B14F-4D97-AF65-F5344CB8AC3E}">
        <p14:creationId xmlns:p14="http://schemas.microsoft.com/office/powerpoint/2010/main" val="35154717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p:txBody>
          <a:bodyPr/>
          <a:lstStyle/>
          <a:p>
            <a:pPr eaLnBrk="1" hangingPunct="1"/>
            <a:r>
              <a:rPr lang="en-US">
                <a:latin typeface="Calibri" charset="0"/>
              </a:rPr>
              <a:t>Cluster based Architecture</a:t>
            </a:r>
          </a:p>
        </p:txBody>
      </p:sp>
      <p:pic>
        <p:nvPicPr>
          <p:cNvPr id="57347"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1343025"/>
            <a:ext cx="860425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F076431B-63F1-E64B-A0AD-9D85116B868A}" type="slidenum">
              <a:rPr lang="en-US">
                <a:solidFill>
                  <a:srgbClr val="898989"/>
                </a:solidFill>
              </a:rPr>
              <a:pPr/>
              <a:t>71</a:t>
            </a:fld>
            <a:endParaRPr lang="en-US">
              <a:solidFill>
                <a:srgbClr val="898989"/>
              </a:solidFill>
            </a:endParaRPr>
          </a:p>
        </p:txBody>
      </p:sp>
    </p:spTree>
    <p:extLst>
      <p:ext uri="{BB962C8B-B14F-4D97-AF65-F5344CB8AC3E}">
        <p14:creationId xmlns:p14="http://schemas.microsoft.com/office/powerpoint/2010/main" val="30877875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8"/>
          <p:cNvSpPr>
            <a:spLocks noGrp="1" noChangeArrowheads="1"/>
          </p:cNvSpPr>
          <p:nvPr>
            <p:ph type="title"/>
          </p:nvPr>
        </p:nvSpPr>
        <p:spPr/>
        <p:txBody>
          <a:bodyPr/>
          <a:lstStyle/>
          <a:p>
            <a:pPr eaLnBrk="1" hangingPunct="1"/>
            <a:r>
              <a:rPr lang="en-US">
                <a:latin typeface="Calibri" charset="0"/>
              </a:rPr>
              <a:t>Distributed Architecture</a:t>
            </a:r>
          </a:p>
        </p:txBody>
      </p:sp>
      <p:pic>
        <p:nvPicPr>
          <p:cNvPr id="58371" name="Picture 1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98588"/>
            <a:ext cx="8135938"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9E59A6A3-C651-1D42-A880-C8A76510762B}" type="slidenum">
              <a:rPr lang="en-US">
                <a:solidFill>
                  <a:srgbClr val="898989"/>
                </a:solidFill>
              </a:rPr>
              <a:pPr/>
              <a:t>72</a:t>
            </a:fld>
            <a:endParaRPr lang="en-US">
              <a:solidFill>
                <a:srgbClr val="898989"/>
              </a:solidFill>
            </a:endParaRPr>
          </a:p>
        </p:txBody>
      </p:sp>
    </p:spTree>
    <p:extLst>
      <p:ext uri="{BB962C8B-B14F-4D97-AF65-F5344CB8AC3E}">
        <p14:creationId xmlns:p14="http://schemas.microsoft.com/office/powerpoint/2010/main" val="39522108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atin typeface="Calibri" charset="0"/>
              </a:rPr>
              <a:t>Request Dispatching Algorithms</a:t>
            </a:r>
          </a:p>
        </p:txBody>
      </p:sp>
      <p:sp>
        <p:nvSpPr>
          <p:cNvPr id="59395" name="Rectangle 3"/>
          <p:cNvSpPr>
            <a:spLocks noGrp="1" noChangeArrowheads="1"/>
          </p:cNvSpPr>
          <p:nvPr>
            <p:ph idx="1"/>
          </p:nvPr>
        </p:nvSpPr>
        <p:spPr>
          <a:xfrm>
            <a:off x="457200" y="1600200"/>
            <a:ext cx="8229600" cy="4953000"/>
          </a:xfrm>
        </p:spPr>
        <p:txBody>
          <a:bodyPr/>
          <a:lstStyle/>
          <a:p>
            <a:pPr eaLnBrk="1" hangingPunct="1">
              <a:lnSpc>
                <a:spcPct val="90000"/>
              </a:lnSpc>
              <a:buFontTx/>
              <a:buNone/>
            </a:pPr>
            <a:r>
              <a:rPr lang="en-US" sz="2800">
                <a:latin typeface="Calibri" charset="0"/>
              </a:rPr>
              <a:t>Strategies to select the target server of the web clusters</a:t>
            </a:r>
          </a:p>
          <a:p>
            <a:pPr eaLnBrk="1" hangingPunct="1">
              <a:lnSpc>
                <a:spcPct val="90000"/>
              </a:lnSpc>
            </a:pPr>
            <a:r>
              <a:rPr lang="en-US" sz="2800">
                <a:latin typeface="Calibri" charset="0"/>
              </a:rPr>
              <a:t>Strategies can be </a:t>
            </a:r>
            <a:r>
              <a:rPr lang="en-US" sz="2800">
                <a:solidFill>
                  <a:schemeClr val="accent2"/>
                </a:solidFill>
                <a:latin typeface="Calibri" charset="0"/>
              </a:rPr>
              <a:t>Content-blind</a:t>
            </a:r>
            <a:r>
              <a:rPr lang="en-US" sz="2800">
                <a:latin typeface="Calibri" charset="0"/>
              </a:rPr>
              <a:t>  and </a:t>
            </a:r>
            <a:r>
              <a:rPr lang="en-US" sz="2800">
                <a:solidFill>
                  <a:schemeClr val="accent2"/>
                </a:solidFill>
                <a:latin typeface="Calibri" charset="0"/>
              </a:rPr>
              <a:t>Content-aware</a:t>
            </a:r>
          </a:p>
          <a:p>
            <a:pPr eaLnBrk="1" hangingPunct="1">
              <a:lnSpc>
                <a:spcPct val="90000"/>
              </a:lnSpc>
            </a:pPr>
            <a:r>
              <a:rPr lang="en-US">
                <a:solidFill>
                  <a:schemeClr val="accent2"/>
                </a:solidFill>
                <a:latin typeface="Calibri" charset="0"/>
              </a:rPr>
              <a:t>Static:</a:t>
            </a:r>
            <a:r>
              <a:rPr lang="en-US">
                <a:latin typeface="Calibri" charset="0"/>
              </a:rPr>
              <a:t> </a:t>
            </a:r>
            <a:r>
              <a:rPr lang="en-US" sz="2400">
                <a:latin typeface="Calibri" charset="0"/>
              </a:rPr>
              <a:t>Fastest solution to prevent web switch bottleneck, but do not consider the current state of the servers</a:t>
            </a:r>
          </a:p>
          <a:p>
            <a:pPr eaLnBrk="1" hangingPunct="1">
              <a:lnSpc>
                <a:spcPct val="90000"/>
              </a:lnSpc>
            </a:pPr>
            <a:r>
              <a:rPr lang="en-US">
                <a:solidFill>
                  <a:schemeClr val="accent2"/>
                </a:solidFill>
                <a:latin typeface="Calibri" charset="0"/>
              </a:rPr>
              <a:t>Dynamic:</a:t>
            </a:r>
            <a:r>
              <a:rPr lang="en-US">
                <a:latin typeface="Calibri" charset="0"/>
              </a:rPr>
              <a:t> </a:t>
            </a:r>
            <a:r>
              <a:rPr lang="en-US" sz="2400">
                <a:latin typeface="Calibri" charset="0"/>
              </a:rPr>
              <a:t>Outperform static algorithms by using intelligent decisions, but collecting state information and analyzing them cause expensive overheads</a:t>
            </a:r>
          </a:p>
          <a:p>
            <a:pPr lvl="1" eaLnBrk="1" hangingPunct="1">
              <a:lnSpc>
                <a:spcPct val="90000"/>
              </a:lnSpc>
            </a:pPr>
            <a:r>
              <a:rPr lang="en-US">
                <a:latin typeface="Calibri" charset="0"/>
              </a:rPr>
              <a:t>Requirements:</a:t>
            </a:r>
          </a:p>
          <a:p>
            <a:pPr lvl="2" eaLnBrk="1" hangingPunct="1">
              <a:lnSpc>
                <a:spcPct val="90000"/>
              </a:lnSpc>
            </a:pPr>
            <a:r>
              <a:rPr lang="en-US">
                <a:latin typeface="Calibri" charset="0"/>
              </a:rPr>
              <a:t>Low computational complexity</a:t>
            </a:r>
          </a:p>
          <a:p>
            <a:pPr lvl="2" eaLnBrk="1" hangingPunct="1">
              <a:lnSpc>
                <a:spcPct val="90000"/>
              </a:lnSpc>
            </a:pPr>
            <a:r>
              <a:rPr lang="en-US">
                <a:latin typeface="Calibri" charset="0"/>
              </a:rPr>
              <a:t>Full compatibility with web standards</a:t>
            </a:r>
          </a:p>
          <a:p>
            <a:pPr lvl="2" eaLnBrk="1" hangingPunct="1">
              <a:lnSpc>
                <a:spcPct val="90000"/>
              </a:lnSpc>
            </a:pPr>
            <a:r>
              <a:rPr lang="en-US">
                <a:latin typeface="Calibri" charset="0"/>
              </a:rPr>
              <a:t>State information must be readily available without much overhead</a:t>
            </a:r>
            <a:endParaRPr lang="en-US" sz="3600">
              <a:latin typeface="Calibri" charset="0"/>
            </a:endParaRPr>
          </a:p>
        </p:txBody>
      </p:sp>
      <p:sp>
        <p:nvSpPr>
          <p:cNvPr id="593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D1AFC94A-AD26-D54E-B67D-80793A0AA902}" type="slidenum">
              <a:rPr lang="en-US">
                <a:solidFill>
                  <a:srgbClr val="898989"/>
                </a:solidFill>
              </a:rPr>
              <a:pPr/>
              <a:t>73</a:t>
            </a:fld>
            <a:endParaRPr lang="en-US">
              <a:solidFill>
                <a:srgbClr val="898989"/>
              </a:solidFill>
            </a:endParaRPr>
          </a:p>
        </p:txBody>
      </p:sp>
    </p:spTree>
    <p:extLst>
      <p:ext uri="{BB962C8B-B14F-4D97-AF65-F5344CB8AC3E}">
        <p14:creationId xmlns:p14="http://schemas.microsoft.com/office/powerpoint/2010/main" val="17102601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atin typeface="Calibri" charset="0"/>
              </a:rPr>
              <a:t>Content Blind Approaches</a:t>
            </a:r>
          </a:p>
        </p:txBody>
      </p:sp>
      <p:sp>
        <p:nvSpPr>
          <p:cNvPr id="60419" name="Rectangle 3"/>
          <p:cNvSpPr>
            <a:spLocks noGrp="1" noChangeArrowheads="1"/>
          </p:cNvSpPr>
          <p:nvPr>
            <p:ph idx="1"/>
          </p:nvPr>
        </p:nvSpPr>
        <p:spPr>
          <a:xfrm>
            <a:off x="457200" y="1295400"/>
            <a:ext cx="8229600" cy="4876800"/>
          </a:xfrm>
        </p:spPr>
        <p:txBody>
          <a:bodyPr/>
          <a:lstStyle/>
          <a:p>
            <a:pPr eaLnBrk="1" hangingPunct="1">
              <a:lnSpc>
                <a:spcPct val="90000"/>
              </a:lnSpc>
            </a:pPr>
            <a:r>
              <a:rPr lang="en-US">
                <a:solidFill>
                  <a:schemeClr val="accent2"/>
                </a:solidFill>
                <a:latin typeface="Calibri" charset="0"/>
              </a:rPr>
              <a:t>Static policies</a:t>
            </a:r>
          </a:p>
          <a:p>
            <a:pPr lvl="1" eaLnBrk="1" hangingPunct="1">
              <a:lnSpc>
                <a:spcPct val="90000"/>
              </a:lnSpc>
            </a:pPr>
            <a:r>
              <a:rPr lang="en-US">
                <a:solidFill>
                  <a:schemeClr val="accent2"/>
                </a:solidFill>
                <a:latin typeface="Calibri" charset="0"/>
              </a:rPr>
              <a:t>Random</a:t>
            </a:r>
          </a:p>
          <a:p>
            <a:pPr lvl="2" eaLnBrk="1" hangingPunct="1">
              <a:lnSpc>
                <a:spcPct val="90000"/>
              </a:lnSpc>
            </a:pPr>
            <a:r>
              <a:rPr lang="en-US" sz="2000">
                <a:latin typeface="Calibri" charset="0"/>
              </a:rPr>
              <a:t>Distributes the incoming requests uniformly with equal probability of reaching any server</a:t>
            </a:r>
          </a:p>
          <a:p>
            <a:pPr lvl="1" eaLnBrk="1" hangingPunct="1">
              <a:lnSpc>
                <a:spcPct val="90000"/>
              </a:lnSpc>
            </a:pPr>
            <a:r>
              <a:rPr lang="en-US">
                <a:solidFill>
                  <a:schemeClr val="accent2"/>
                </a:solidFill>
                <a:latin typeface="Calibri" charset="0"/>
              </a:rPr>
              <a:t>Round Robin (RR)</a:t>
            </a:r>
          </a:p>
          <a:p>
            <a:pPr lvl="2" eaLnBrk="1" hangingPunct="1">
              <a:lnSpc>
                <a:spcPct val="90000"/>
              </a:lnSpc>
            </a:pPr>
            <a:r>
              <a:rPr lang="en-US" sz="2000">
                <a:latin typeface="Calibri" charset="0"/>
              </a:rPr>
              <a:t>Use a circular list and a pointer to the last selected server to make the decision</a:t>
            </a:r>
          </a:p>
          <a:p>
            <a:pPr lvl="1" eaLnBrk="1" hangingPunct="1">
              <a:lnSpc>
                <a:spcPct val="90000"/>
              </a:lnSpc>
            </a:pPr>
            <a:r>
              <a:rPr lang="en-US">
                <a:solidFill>
                  <a:schemeClr val="accent2"/>
                </a:solidFill>
                <a:latin typeface="Calibri" charset="0"/>
              </a:rPr>
              <a:t>Static Weighted RR (For heterogeneous severs)</a:t>
            </a:r>
          </a:p>
          <a:p>
            <a:pPr lvl="2" eaLnBrk="1" hangingPunct="1">
              <a:lnSpc>
                <a:spcPct val="90000"/>
              </a:lnSpc>
            </a:pPr>
            <a:r>
              <a:rPr lang="en-US" sz="2000">
                <a:latin typeface="Calibri" charset="0"/>
              </a:rPr>
              <a:t>A variation of RR, where each server is assigned a weight Wi depending on its capacity</a:t>
            </a:r>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929E8330-E78A-2141-8EC9-5029C7EC2D7E}" type="slidenum">
              <a:rPr lang="en-US">
                <a:solidFill>
                  <a:srgbClr val="898989"/>
                </a:solidFill>
              </a:rPr>
              <a:pPr/>
              <a:t>74</a:t>
            </a:fld>
            <a:endParaRPr lang="en-US">
              <a:solidFill>
                <a:srgbClr val="898989"/>
              </a:solidFill>
            </a:endParaRPr>
          </a:p>
        </p:txBody>
      </p:sp>
    </p:spTree>
    <p:extLst>
      <p:ext uri="{BB962C8B-B14F-4D97-AF65-F5344CB8AC3E}">
        <p14:creationId xmlns:p14="http://schemas.microsoft.com/office/powerpoint/2010/main" val="2511721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1020762"/>
          </a:xfrm>
        </p:spPr>
        <p:txBody>
          <a:bodyPr/>
          <a:lstStyle/>
          <a:p>
            <a:pPr eaLnBrk="1" hangingPunct="1"/>
            <a:r>
              <a:rPr lang="en-US">
                <a:latin typeface="Calibri" charset="0"/>
              </a:rPr>
              <a:t>Content Blind Approaches</a:t>
            </a:r>
          </a:p>
        </p:txBody>
      </p:sp>
      <p:sp>
        <p:nvSpPr>
          <p:cNvPr id="61443" name="Rectangle 3"/>
          <p:cNvSpPr>
            <a:spLocks noGrp="1" noChangeArrowheads="1"/>
          </p:cNvSpPr>
          <p:nvPr>
            <p:ph idx="1"/>
          </p:nvPr>
        </p:nvSpPr>
        <p:spPr>
          <a:xfrm>
            <a:off x="457200" y="1371600"/>
            <a:ext cx="8229600" cy="5334000"/>
          </a:xfrm>
        </p:spPr>
        <p:txBody>
          <a:bodyPr/>
          <a:lstStyle/>
          <a:p>
            <a:pPr eaLnBrk="1" hangingPunct="1">
              <a:lnSpc>
                <a:spcPct val="90000"/>
              </a:lnSpc>
            </a:pPr>
            <a:r>
              <a:rPr lang="en-US">
                <a:solidFill>
                  <a:schemeClr val="accent2"/>
                </a:solidFill>
                <a:latin typeface="Calibri" charset="0"/>
              </a:rPr>
              <a:t>Dynamic Policies</a:t>
            </a:r>
          </a:p>
          <a:p>
            <a:pPr lvl="1" eaLnBrk="1" hangingPunct="1">
              <a:lnSpc>
                <a:spcPct val="90000"/>
              </a:lnSpc>
            </a:pPr>
            <a:r>
              <a:rPr lang="en-US">
                <a:solidFill>
                  <a:schemeClr val="accent2"/>
                </a:solidFill>
                <a:latin typeface="Calibri" charset="0"/>
              </a:rPr>
              <a:t>Client state aware</a:t>
            </a:r>
          </a:p>
          <a:p>
            <a:pPr lvl="2" eaLnBrk="1" hangingPunct="1">
              <a:lnSpc>
                <a:spcPct val="90000"/>
              </a:lnSpc>
            </a:pPr>
            <a:r>
              <a:rPr lang="en-US" sz="2000">
                <a:latin typeface="Calibri" charset="0"/>
              </a:rPr>
              <a:t>Static partitioning the server nodes and to assign group  of  clients identified through the clients information, such  as source IP address</a:t>
            </a:r>
          </a:p>
          <a:p>
            <a:pPr lvl="1" eaLnBrk="1" hangingPunct="1">
              <a:lnSpc>
                <a:spcPct val="90000"/>
              </a:lnSpc>
            </a:pPr>
            <a:r>
              <a:rPr lang="en-US">
                <a:solidFill>
                  <a:schemeClr val="accent2"/>
                </a:solidFill>
                <a:latin typeface="Calibri" charset="0"/>
              </a:rPr>
              <a:t>Server state aware</a:t>
            </a:r>
          </a:p>
          <a:p>
            <a:pPr lvl="2" eaLnBrk="1" hangingPunct="1">
              <a:lnSpc>
                <a:spcPct val="90000"/>
              </a:lnSpc>
            </a:pPr>
            <a:r>
              <a:rPr lang="en-US" sz="2000" b="1">
                <a:latin typeface="Calibri" charset="0"/>
              </a:rPr>
              <a:t>Least Loaded: </a:t>
            </a:r>
            <a:r>
              <a:rPr lang="en-US" sz="2000">
                <a:latin typeface="Calibri" charset="0"/>
              </a:rPr>
              <a:t>the server with the lowest load</a:t>
            </a:r>
          </a:p>
          <a:p>
            <a:pPr lvl="2" eaLnBrk="1" hangingPunct="1">
              <a:lnSpc>
                <a:spcPct val="90000"/>
              </a:lnSpc>
            </a:pPr>
            <a:r>
              <a:rPr lang="en-US" sz="2000" b="1">
                <a:latin typeface="Calibri" charset="0"/>
              </a:rPr>
              <a:t>Least Connection: </a:t>
            </a:r>
            <a:r>
              <a:rPr lang="en-US" sz="2000">
                <a:latin typeface="Calibri" charset="0"/>
              </a:rPr>
              <a:t>fewest  active connection first</a:t>
            </a:r>
          </a:p>
          <a:p>
            <a:pPr lvl="2" eaLnBrk="1" hangingPunct="1">
              <a:lnSpc>
                <a:spcPct val="90000"/>
              </a:lnSpc>
            </a:pPr>
            <a:r>
              <a:rPr lang="en-US" sz="2000" b="1">
                <a:latin typeface="Calibri" charset="0"/>
              </a:rPr>
              <a:t>Fastest Response :  </a:t>
            </a:r>
            <a:r>
              <a:rPr lang="en-US" sz="2000">
                <a:latin typeface="Calibri" charset="0"/>
              </a:rPr>
              <a:t>responding fastest</a:t>
            </a:r>
          </a:p>
          <a:p>
            <a:pPr lvl="2" eaLnBrk="1" hangingPunct="1">
              <a:lnSpc>
                <a:spcPct val="90000"/>
              </a:lnSpc>
            </a:pPr>
            <a:r>
              <a:rPr lang="en-US" sz="2000" b="1">
                <a:latin typeface="Calibri" charset="0"/>
              </a:rPr>
              <a:t>Weighted Round Robin: </a:t>
            </a:r>
            <a:r>
              <a:rPr lang="en-US" sz="2000">
                <a:latin typeface="Calibri" charset="0"/>
              </a:rPr>
              <a:t>Variation of static RR, associates each server with a dynamically evaluated weight that is proportional to the server load</a:t>
            </a:r>
          </a:p>
          <a:p>
            <a:pPr lvl="1" eaLnBrk="1" hangingPunct="1">
              <a:lnSpc>
                <a:spcPct val="90000"/>
              </a:lnSpc>
            </a:pPr>
            <a:r>
              <a:rPr lang="en-US">
                <a:solidFill>
                  <a:schemeClr val="accent2"/>
                </a:solidFill>
                <a:latin typeface="Calibri" charset="0"/>
              </a:rPr>
              <a:t>Client and server state aware</a:t>
            </a:r>
          </a:p>
          <a:p>
            <a:pPr lvl="2" eaLnBrk="1" hangingPunct="1">
              <a:lnSpc>
                <a:spcPct val="90000"/>
              </a:lnSpc>
            </a:pPr>
            <a:r>
              <a:rPr lang="en-US" sz="2000" b="1">
                <a:latin typeface="Calibri" charset="0"/>
              </a:rPr>
              <a:t>Client affinity: </a:t>
            </a:r>
            <a:r>
              <a:rPr lang="en-US" sz="2000">
                <a:latin typeface="Calibri" charset="0"/>
              </a:rPr>
              <a:t>consecutive connections from the same client can be assigned to the same server</a:t>
            </a:r>
          </a:p>
          <a:p>
            <a:pPr eaLnBrk="1" hangingPunct="1">
              <a:lnSpc>
                <a:spcPct val="90000"/>
              </a:lnSpc>
              <a:buFontTx/>
              <a:buNone/>
            </a:pPr>
            <a:endParaRPr lang="en-US" sz="2400">
              <a:latin typeface="Calibri" charset="0"/>
            </a:endParaRPr>
          </a:p>
        </p:txBody>
      </p:sp>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C14D824E-2FB3-0145-A4CC-E565745556F4}" type="slidenum">
              <a:rPr lang="en-US">
                <a:solidFill>
                  <a:srgbClr val="898989"/>
                </a:solidFill>
              </a:rPr>
              <a:pPr/>
              <a:t>75</a:t>
            </a:fld>
            <a:endParaRPr lang="en-US">
              <a:solidFill>
                <a:srgbClr val="898989"/>
              </a:solidFill>
            </a:endParaRPr>
          </a:p>
        </p:txBody>
      </p:sp>
    </p:spTree>
    <p:extLst>
      <p:ext uri="{BB962C8B-B14F-4D97-AF65-F5344CB8AC3E}">
        <p14:creationId xmlns:p14="http://schemas.microsoft.com/office/powerpoint/2010/main" val="812861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atin typeface="Calibri" charset="0"/>
              </a:rPr>
              <a:t>Content Blind Approaches</a:t>
            </a:r>
          </a:p>
        </p:txBody>
      </p:sp>
      <p:sp>
        <p:nvSpPr>
          <p:cNvPr id="62467" name="Rectangle 3"/>
          <p:cNvSpPr>
            <a:spLocks noGrp="1" noChangeArrowheads="1"/>
          </p:cNvSpPr>
          <p:nvPr>
            <p:ph idx="1"/>
          </p:nvPr>
        </p:nvSpPr>
        <p:spPr/>
        <p:txBody>
          <a:bodyPr/>
          <a:lstStyle/>
          <a:p>
            <a:pPr eaLnBrk="1" hangingPunct="1">
              <a:lnSpc>
                <a:spcPct val="90000"/>
              </a:lnSpc>
            </a:pPr>
            <a:r>
              <a:rPr lang="en-US" sz="2800">
                <a:latin typeface="Calibri" charset="0"/>
                <a:cs typeface="Arial" charset="0"/>
              </a:rPr>
              <a:t>Static approach is the fastest, easy to implement, but may make poor assignment decision</a:t>
            </a:r>
          </a:p>
          <a:p>
            <a:pPr eaLnBrk="1" hangingPunct="1">
              <a:lnSpc>
                <a:spcPct val="90000"/>
              </a:lnSpc>
            </a:pPr>
            <a:r>
              <a:rPr lang="en-US" sz="2800">
                <a:latin typeface="Calibri" charset="0"/>
                <a:cs typeface="Arial" charset="0"/>
              </a:rPr>
              <a:t>Dynamic approach has the potential to make better decision, but it needs to collect and analyze state information, may cause high overhead</a:t>
            </a:r>
          </a:p>
          <a:p>
            <a:pPr eaLnBrk="1" hangingPunct="1">
              <a:lnSpc>
                <a:spcPct val="90000"/>
              </a:lnSpc>
            </a:pPr>
            <a:r>
              <a:rPr lang="en-US" sz="2800">
                <a:latin typeface="Calibri" charset="0"/>
                <a:cs typeface="Arial" charset="0"/>
              </a:rPr>
              <a:t>Overall, simple server state aware algorithm is the best choice, least loaded algorithm is commonly used in commercial products</a:t>
            </a:r>
          </a:p>
        </p:txBody>
      </p:sp>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35755BAD-E50A-A04B-81AD-77D55EA372C2}" type="slidenum">
              <a:rPr lang="en-US">
                <a:solidFill>
                  <a:srgbClr val="898989"/>
                </a:solidFill>
              </a:rPr>
              <a:pPr/>
              <a:t>76</a:t>
            </a:fld>
            <a:endParaRPr lang="en-US">
              <a:solidFill>
                <a:srgbClr val="898989"/>
              </a:solidFill>
            </a:endParaRPr>
          </a:p>
        </p:txBody>
      </p:sp>
    </p:spTree>
    <p:extLst>
      <p:ext uri="{BB962C8B-B14F-4D97-AF65-F5344CB8AC3E}">
        <p14:creationId xmlns:p14="http://schemas.microsoft.com/office/powerpoint/2010/main" val="16457196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052513"/>
            <a:ext cx="813593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2"/>
          <p:cNvSpPr txBox="1">
            <a:spLocks noChangeArrowheads="1"/>
          </p:cNvSpPr>
          <p:nvPr/>
        </p:nvSpPr>
        <p:spPr bwMode="auto">
          <a:xfrm>
            <a:off x="152400" y="6324600"/>
            <a:ext cx="876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sz="1000">
                <a:latin typeface="Arial" charset="0"/>
                <a:cs typeface="Arial" charset="0"/>
              </a:rPr>
              <a:t>Cardellini, Valeria, et al. "The state of the art in locally distributed Web-server systems." </a:t>
            </a:r>
            <a:r>
              <a:rPr lang="en-US" sz="1000" i="1">
                <a:latin typeface="Arial" charset="0"/>
                <a:cs typeface="Arial" charset="0"/>
              </a:rPr>
              <a:t>ACM Computing Surveys (CSUR)</a:t>
            </a:r>
            <a:r>
              <a:rPr lang="en-US" sz="1000">
                <a:latin typeface="Arial" charset="0"/>
                <a:cs typeface="Arial" charset="0"/>
              </a:rPr>
              <a:t> 34.2 (2002): 263-311.</a:t>
            </a:r>
          </a:p>
        </p:txBody>
      </p:sp>
      <p:sp>
        <p:nvSpPr>
          <p:cNvPr id="634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6C4FD855-DB2F-C941-B5BA-812E30F5496A}" type="slidenum">
              <a:rPr lang="en-US">
                <a:solidFill>
                  <a:srgbClr val="898989"/>
                </a:solidFill>
              </a:rPr>
              <a:pPr/>
              <a:t>77</a:t>
            </a:fld>
            <a:endParaRPr lang="en-US">
              <a:solidFill>
                <a:srgbClr val="898989"/>
              </a:solidFill>
            </a:endParaRPr>
          </a:p>
        </p:txBody>
      </p:sp>
      <p:sp>
        <p:nvSpPr>
          <p:cNvPr id="5" name="Rectangle 2"/>
          <p:cNvSpPr txBox="1">
            <a:spLocks noChangeArrowheads="1"/>
          </p:cNvSpPr>
          <p:nvPr/>
        </p:nvSpPr>
        <p:spPr>
          <a:xfrm>
            <a:off x="457200" y="274638"/>
            <a:ext cx="8229600" cy="1143000"/>
          </a:xfrm>
          <a:prstGeom prst="rect">
            <a:avLst/>
          </a:prstGeom>
        </p:spPr>
        <p:txBody>
          <a:bodyPr/>
          <a:lstStyle/>
          <a:p>
            <a:pPr algn="ctr" eaLnBrk="1" hangingPunct="1">
              <a:defRPr/>
            </a:pPr>
            <a:r>
              <a:rPr lang="en-US" altLang="en-US" sz="4400">
                <a:latin typeface="+mj-lt"/>
                <a:ea typeface="+mj-ea"/>
                <a:cs typeface="+mj-cs"/>
              </a:rPr>
              <a:t>Content Blind Approaches</a:t>
            </a:r>
          </a:p>
        </p:txBody>
      </p:sp>
    </p:spTree>
    <p:extLst>
      <p:ext uri="{BB962C8B-B14F-4D97-AF65-F5344CB8AC3E}">
        <p14:creationId xmlns:p14="http://schemas.microsoft.com/office/powerpoint/2010/main" val="28951384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Calibri" charset="0"/>
              </a:rPr>
              <a:t>Content Aware Approaches</a:t>
            </a:r>
          </a:p>
        </p:txBody>
      </p:sp>
      <p:sp>
        <p:nvSpPr>
          <p:cNvPr id="64515" name="Rectangle 3"/>
          <p:cNvSpPr>
            <a:spLocks noGrp="1" noChangeArrowheads="1"/>
          </p:cNvSpPr>
          <p:nvPr>
            <p:ph idx="1"/>
          </p:nvPr>
        </p:nvSpPr>
        <p:spPr/>
        <p:txBody>
          <a:bodyPr/>
          <a:lstStyle/>
          <a:p>
            <a:pPr eaLnBrk="1" hangingPunct="1"/>
            <a:r>
              <a:rPr lang="en-US">
                <a:solidFill>
                  <a:schemeClr val="accent2"/>
                </a:solidFill>
                <a:latin typeface="Calibri" charset="0"/>
              </a:rPr>
              <a:t>Server state aware</a:t>
            </a:r>
          </a:p>
          <a:p>
            <a:pPr lvl="1" eaLnBrk="1" hangingPunct="1"/>
            <a:r>
              <a:rPr lang="en-US">
                <a:latin typeface="Calibri" charset="0"/>
              </a:rPr>
              <a:t>Cache Affinity</a:t>
            </a:r>
          </a:p>
          <a:p>
            <a:pPr lvl="2" eaLnBrk="1" hangingPunct="1"/>
            <a:r>
              <a:rPr lang="en-US" sz="2000">
                <a:latin typeface="Calibri" charset="0"/>
              </a:rPr>
              <a:t>The file space is partitioned among the server nodes</a:t>
            </a:r>
          </a:p>
          <a:p>
            <a:pPr lvl="1" eaLnBrk="1" hangingPunct="1"/>
            <a:r>
              <a:rPr lang="en-US">
                <a:latin typeface="Calibri" charset="0"/>
              </a:rPr>
              <a:t>Load Sharing</a:t>
            </a:r>
          </a:p>
          <a:p>
            <a:pPr lvl="2" eaLnBrk="1" hangingPunct="1"/>
            <a:r>
              <a:rPr lang="en-US">
                <a:latin typeface="Calibri" charset="0"/>
              </a:rPr>
              <a:t>SITEA (Size Interval Task Assignment with Equal Load)</a:t>
            </a:r>
          </a:p>
          <a:p>
            <a:pPr lvl="3" eaLnBrk="1" hangingPunct="1"/>
            <a:r>
              <a:rPr lang="en-US">
                <a:latin typeface="Calibri" charset="0"/>
              </a:rPr>
              <a:t>Switch determines the size of the requested file and selects the target server based on this information</a:t>
            </a:r>
          </a:p>
          <a:p>
            <a:pPr lvl="2" eaLnBrk="1" hangingPunct="1"/>
            <a:r>
              <a:rPr lang="en-US">
                <a:latin typeface="Calibri" charset="0"/>
              </a:rPr>
              <a:t>CAP (Client-Aware Policy)</a:t>
            </a:r>
          </a:p>
          <a:p>
            <a:pPr lvl="3" eaLnBrk="1" hangingPunct="1"/>
            <a:r>
              <a:rPr lang="en-US">
                <a:latin typeface="Calibri" charset="0"/>
              </a:rPr>
              <a:t>Web requests are classified based on their impact on system resources: such as I/O bound, CPU bound</a:t>
            </a:r>
          </a:p>
        </p:txBody>
      </p:sp>
      <p:sp>
        <p:nvSpPr>
          <p:cNvPr id="645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AEC732EE-7BE8-944C-8675-776D0C895406}" type="slidenum">
              <a:rPr lang="en-US">
                <a:solidFill>
                  <a:srgbClr val="898989"/>
                </a:solidFill>
              </a:rPr>
              <a:pPr/>
              <a:t>78</a:t>
            </a:fld>
            <a:endParaRPr lang="en-US">
              <a:solidFill>
                <a:srgbClr val="898989"/>
              </a:solidFill>
            </a:endParaRPr>
          </a:p>
        </p:txBody>
      </p:sp>
    </p:spTree>
    <p:extLst>
      <p:ext uri="{BB962C8B-B14F-4D97-AF65-F5344CB8AC3E}">
        <p14:creationId xmlns:p14="http://schemas.microsoft.com/office/powerpoint/2010/main" val="32393226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atin typeface="Calibri" charset="0"/>
              </a:rPr>
              <a:t>Content Aware Approaches</a:t>
            </a:r>
          </a:p>
        </p:txBody>
      </p:sp>
      <p:sp>
        <p:nvSpPr>
          <p:cNvPr id="65539" name="Rectangle 3"/>
          <p:cNvSpPr>
            <a:spLocks noGrp="1" noChangeArrowheads="1"/>
          </p:cNvSpPr>
          <p:nvPr>
            <p:ph idx="1"/>
          </p:nvPr>
        </p:nvSpPr>
        <p:spPr/>
        <p:txBody>
          <a:bodyPr/>
          <a:lstStyle/>
          <a:p>
            <a:pPr eaLnBrk="1" hangingPunct="1"/>
            <a:r>
              <a:rPr lang="en-US">
                <a:solidFill>
                  <a:schemeClr val="accent2"/>
                </a:solidFill>
                <a:latin typeface="Calibri" charset="0"/>
              </a:rPr>
              <a:t>Client state aware</a:t>
            </a:r>
          </a:p>
          <a:p>
            <a:pPr lvl="1" eaLnBrk="1" hangingPunct="1"/>
            <a:r>
              <a:rPr lang="en-US">
                <a:latin typeface="Calibri" charset="0"/>
              </a:rPr>
              <a:t>Service Partitioning</a:t>
            </a:r>
          </a:p>
          <a:p>
            <a:pPr lvl="2" eaLnBrk="1" hangingPunct="1"/>
            <a:r>
              <a:rPr lang="en-US" sz="2000">
                <a:latin typeface="Calibri" charset="0"/>
              </a:rPr>
              <a:t>Employ specialized servers for certain type of requests</a:t>
            </a:r>
          </a:p>
          <a:p>
            <a:pPr lvl="1" eaLnBrk="1" hangingPunct="1"/>
            <a:r>
              <a:rPr lang="en-US">
                <a:latin typeface="Calibri" charset="0"/>
              </a:rPr>
              <a:t>Client Affinity</a:t>
            </a:r>
          </a:p>
          <a:p>
            <a:pPr lvl="2" eaLnBrk="1" hangingPunct="1"/>
            <a:r>
              <a:rPr lang="en-US" sz="2000">
                <a:latin typeface="Calibri" charset="0"/>
              </a:rPr>
              <a:t>Using session identifier to assign all web transactions from the same client to the same server</a:t>
            </a:r>
          </a:p>
          <a:p>
            <a:pPr eaLnBrk="1" hangingPunct="1"/>
            <a:r>
              <a:rPr lang="en-US">
                <a:solidFill>
                  <a:schemeClr val="accent2"/>
                </a:solidFill>
                <a:latin typeface="Calibri" charset="0"/>
              </a:rPr>
              <a:t>Client and server state aware</a:t>
            </a:r>
          </a:p>
          <a:p>
            <a:pPr lvl="1" eaLnBrk="1" hangingPunct="1"/>
            <a:r>
              <a:rPr lang="en-US">
                <a:latin typeface="Calibri" charset="0"/>
              </a:rPr>
              <a:t>LARD (Locality aware request distribution)</a:t>
            </a:r>
          </a:p>
          <a:p>
            <a:pPr lvl="2" eaLnBrk="1" hangingPunct="1"/>
            <a:r>
              <a:rPr lang="en-US" sz="2000">
                <a:latin typeface="Calibri" charset="0"/>
              </a:rPr>
              <a:t>Direct all requests to the same web object to the same server node as long as its utilization is below a given threshold</a:t>
            </a:r>
          </a:p>
          <a:p>
            <a:pPr lvl="1" eaLnBrk="1" hangingPunct="1"/>
            <a:r>
              <a:rPr lang="en-US">
                <a:latin typeface="Calibri" charset="0"/>
              </a:rPr>
              <a:t>Cache Manager</a:t>
            </a:r>
          </a:p>
          <a:p>
            <a:pPr lvl="2" eaLnBrk="1" hangingPunct="1"/>
            <a:r>
              <a:rPr lang="en-US" sz="2000">
                <a:latin typeface="Calibri" charset="0"/>
              </a:rPr>
              <a:t>A cache manager is aware of the cache content of all web servers</a:t>
            </a:r>
            <a:endParaRPr lang="en-US">
              <a:latin typeface="Calibri" charset="0"/>
            </a:endParaRPr>
          </a:p>
          <a:p>
            <a:pPr lvl="1" eaLnBrk="1" hangingPunct="1"/>
            <a:endParaRPr lang="en-US">
              <a:latin typeface="Calibri" charset="0"/>
            </a:endParaRPr>
          </a:p>
          <a:p>
            <a:pPr eaLnBrk="1" hangingPunct="1"/>
            <a:endParaRPr lang="en-US">
              <a:latin typeface="Calibri" charset="0"/>
            </a:endParaRPr>
          </a:p>
        </p:txBody>
      </p:sp>
      <p:sp>
        <p:nvSpPr>
          <p:cNvPr id="655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A56DD4CB-5CF5-8947-8247-90936A6DCE0A}" type="slidenum">
              <a:rPr lang="en-US">
                <a:solidFill>
                  <a:srgbClr val="898989"/>
                </a:solidFill>
              </a:rPr>
              <a:pPr/>
              <a:t>79</a:t>
            </a:fld>
            <a:endParaRPr lang="en-US">
              <a:solidFill>
                <a:srgbClr val="898989"/>
              </a:solidFill>
            </a:endParaRPr>
          </a:p>
        </p:txBody>
      </p:sp>
    </p:spTree>
    <p:extLst>
      <p:ext uri="{BB962C8B-B14F-4D97-AF65-F5344CB8AC3E}">
        <p14:creationId xmlns:p14="http://schemas.microsoft.com/office/powerpoint/2010/main" val="246244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500"/>
              <a:buFont typeface="Arial Black"/>
              <a:buNone/>
            </a:pPr>
            <a:r>
              <a:rPr lang="en-US" sz="3500" b="0" i="0" u="none">
                <a:solidFill>
                  <a:schemeClr val="dk2"/>
                </a:solidFill>
                <a:latin typeface="Arial Black"/>
                <a:ea typeface="Arial Black"/>
                <a:cs typeface="Arial Black"/>
                <a:sym typeface="Arial Black"/>
              </a:rPr>
              <a:t>Design Elements</a:t>
            </a:r>
            <a:endParaRPr/>
          </a:p>
        </p:txBody>
      </p:sp>
      <p:sp>
        <p:nvSpPr>
          <p:cNvPr id="197" name="Google Shape;197;p23"/>
          <p:cNvSpPr txBox="1">
            <a:spLocks noGrp="1"/>
          </p:cNvSpPr>
          <p:nvPr>
            <p:ph type="body" idx="1"/>
          </p:nvPr>
        </p:nvSpPr>
        <p:spPr>
          <a:xfrm>
            <a:off x="457200" y="1885950"/>
            <a:ext cx="8178800" cy="4171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Process Management</a:t>
            </a:r>
            <a:endParaRPr/>
          </a:p>
          <a:p>
            <a:pPr marL="742950" lvl="1" indent="-28575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Task Partitioning, allocation, sync</a:t>
            </a:r>
            <a:r>
              <a:rPr lang="en-US" sz="2400"/>
              <a:t>hronization, </a:t>
            </a:r>
            <a:r>
              <a:rPr lang="en-US" sz="2400" b="0" i="0" u="none">
                <a:solidFill>
                  <a:schemeClr val="dk1"/>
                </a:solidFill>
                <a:latin typeface="Tahoma"/>
                <a:ea typeface="Tahoma"/>
                <a:cs typeface="Tahoma"/>
                <a:sym typeface="Tahoma"/>
              </a:rPr>
              <a:t>load balancing, migration</a:t>
            </a:r>
            <a:endParaRPr/>
          </a:p>
          <a:p>
            <a:pPr marL="342900" lvl="0" indent="-342900" algn="l" rtl="0">
              <a:lnSpc>
                <a:spcPct val="10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Communication </a:t>
            </a:r>
            <a:endParaRPr/>
          </a:p>
          <a:p>
            <a:pPr marL="742950" lvl="1" indent="-285750" algn="l" rtl="0">
              <a:lnSpc>
                <a:spcPct val="100000"/>
              </a:lnSpc>
              <a:spcBef>
                <a:spcPts val="400"/>
              </a:spcBef>
              <a:spcAft>
                <a:spcPts val="0"/>
              </a:spcAft>
              <a:buClr>
                <a:schemeClr val="accent2"/>
              </a:buClr>
              <a:buSzPts val="2000"/>
              <a:buFont typeface="Arial"/>
              <a:buChar char="●"/>
            </a:pPr>
            <a:r>
              <a:rPr lang="en-US" sz="2000" b="0" i="0" u="none">
                <a:solidFill>
                  <a:schemeClr val="dk1"/>
                </a:solidFill>
                <a:latin typeface="Tahoma"/>
                <a:ea typeface="Tahoma"/>
                <a:cs typeface="Tahoma"/>
                <a:sym typeface="Tahoma"/>
              </a:rPr>
              <a:t>Two basic IPC paradigms used in DOS</a:t>
            </a:r>
            <a:endParaRPr/>
          </a:p>
          <a:p>
            <a:pPr marL="1143000" lvl="2" indent="-228600" algn="l" rtl="0">
              <a:lnSpc>
                <a:spcPct val="100000"/>
              </a:lnSpc>
              <a:spcBef>
                <a:spcPts val="360"/>
              </a:spcBef>
              <a:spcAft>
                <a:spcPts val="0"/>
              </a:spcAft>
              <a:buClr>
                <a:schemeClr val="accent2"/>
              </a:buClr>
              <a:buSzPts val="1800"/>
              <a:buFont typeface="Arial"/>
              <a:buChar char="●"/>
            </a:pPr>
            <a:r>
              <a:rPr lang="en-US" sz="1800" b="0" i="0" u="none">
                <a:solidFill>
                  <a:schemeClr val="dk1"/>
                </a:solidFill>
                <a:latin typeface="Tahoma"/>
                <a:ea typeface="Tahoma"/>
                <a:cs typeface="Tahoma"/>
                <a:sym typeface="Tahoma"/>
              </a:rPr>
              <a:t>Message Passing (RPC)  and Shared Memory</a:t>
            </a:r>
            <a:endParaRPr sz="2000" b="0" i="0" u="none">
              <a:solidFill>
                <a:schemeClr val="dk1"/>
              </a:solidFill>
              <a:latin typeface="Tahoma"/>
              <a:ea typeface="Tahoma"/>
              <a:cs typeface="Tahoma"/>
              <a:sym typeface="Tahoma"/>
            </a:endParaRPr>
          </a:p>
          <a:p>
            <a:pPr marL="742950" lvl="1" indent="-28575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synchronous, asynchronous</a:t>
            </a:r>
            <a:endParaRPr/>
          </a:p>
          <a:p>
            <a:pPr marL="342900" lvl="0" indent="-342900" algn="l" rtl="0">
              <a:lnSpc>
                <a:spcPct val="100000"/>
              </a:lnSpc>
              <a:spcBef>
                <a:spcPts val="560"/>
              </a:spcBef>
              <a:spcAft>
                <a:spcPts val="0"/>
              </a:spcAft>
              <a:buClr>
                <a:schemeClr val="accent2"/>
              </a:buClr>
              <a:buSzPts val="2800"/>
              <a:buFont typeface="Arial"/>
              <a:buChar char="●"/>
            </a:pPr>
            <a:r>
              <a:rPr lang="en-US" sz="2800" b="0" i="0" u="none">
                <a:solidFill>
                  <a:schemeClr val="dk1"/>
                </a:solidFill>
                <a:latin typeface="Tahoma"/>
                <a:ea typeface="Tahoma"/>
                <a:cs typeface="Tahoma"/>
                <a:sym typeface="Tahoma"/>
              </a:rPr>
              <a:t>FileSystems</a:t>
            </a:r>
            <a:endParaRPr/>
          </a:p>
          <a:p>
            <a:pPr marL="742950" lvl="1" indent="-28575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Naming of files/directories</a:t>
            </a:r>
            <a:endParaRPr/>
          </a:p>
          <a:p>
            <a:pPr marL="742950" lvl="1" indent="-28575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File sharing semantics</a:t>
            </a:r>
            <a:endParaRPr/>
          </a:p>
          <a:p>
            <a:pPr marL="742950" lvl="1" indent="-285750" algn="l" rtl="0">
              <a:lnSpc>
                <a:spcPct val="100000"/>
              </a:lnSpc>
              <a:spcBef>
                <a:spcPts val="480"/>
              </a:spcBef>
              <a:spcAft>
                <a:spcPts val="0"/>
              </a:spcAft>
              <a:buClr>
                <a:schemeClr val="accent2"/>
              </a:buClr>
              <a:buSzPts val="2400"/>
              <a:buFont typeface="Arial"/>
              <a:buChar char="●"/>
            </a:pPr>
            <a:r>
              <a:rPr lang="en-US" sz="2400" b="0" i="0" u="none">
                <a:solidFill>
                  <a:schemeClr val="dk1"/>
                </a:solidFill>
                <a:latin typeface="Tahoma"/>
                <a:ea typeface="Tahoma"/>
                <a:cs typeface="Tahoma"/>
                <a:sym typeface="Tahoma"/>
              </a:rPr>
              <a:t>Caching/update/replication</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765175"/>
            <a:ext cx="80645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Box 2"/>
          <p:cNvSpPr txBox="1">
            <a:spLocks noChangeArrowheads="1"/>
          </p:cNvSpPr>
          <p:nvPr/>
        </p:nvSpPr>
        <p:spPr bwMode="auto">
          <a:xfrm>
            <a:off x="152400" y="6324600"/>
            <a:ext cx="876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sz="1000">
                <a:latin typeface="Arial" charset="0"/>
                <a:cs typeface="Arial" charset="0"/>
              </a:rPr>
              <a:t>Cardellini, Valeria, et al. "The state of the art in locally distributed Web-server systems." </a:t>
            </a:r>
            <a:r>
              <a:rPr lang="en-US" sz="1000" i="1">
                <a:latin typeface="Arial" charset="0"/>
                <a:cs typeface="Arial" charset="0"/>
              </a:rPr>
              <a:t>ACM Computing Surveys (CSUR)</a:t>
            </a:r>
            <a:r>
              <a:rPr lang="en-US" sz="1000">
                <a:latin typeface="Arial" charset="0"/>
                <a:cs typeface="Arial" charset="0"/>
              </a:rPr>
              <a:t> 34.2 (2002): 263-311.</a:t>
            </a:r>
          </a:p>
        </p:txBody>
      </p:sp>
      <p:sp>
        <p:nvSpPr>
          <p:cNvPr id="665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DC8E9655-61C8-0349-996B-41BC61FE5B3A}" type="slidenum">
              <a:rPr lang="en-US">
                <a:solidFill>
                  <a:srgbClr val="898989"/>
                </a:solidFill>
              </a:rPr>
              <a:pPr/>
              <a:t>80</a:t>
            </a:fld>
            <a:endParaRPr lang="en-US">
              <a:solidFill>
                <a:srgbClr val="898989"/>
              </a:solidFill>
            </a:endParaRPr>
          </a:p>
        </p:txBody>
      </p:sp>
      <p:sp>
        <p:nvSpPr>
          <p:cNvPr id="5" name="Rectangle 2"/>
          <p:cNvSpPr txBox="1">
            <a:spLocks noChangeArrowheads="1"/>
          </p:cNvSpPr>
          <p:nvPr/>
        </p:nvSpPr>
        <p:spPr>
          <a:xfrm>
            <a:off x="457200" y="274638"/>
            <a:ext cx="8229600" cy="1143000"/>
          </a:xfrm>
          <a:prstGeom prst="rect">
            <a:avLst/>
          </a:prstGeom>
        </p:spPr>
        <p:txBody>
          <a:bodyPr/>
          <a:lstStyle/>
          <a:p>
            <a:pPr algn="ctr" eaLnBrk="1" hangingPunct="1">
              <a:defRPr/>
            </a:pPr>
            <a:r>
              <a:rPr lang="en-US" altLang="en-US" sz="4400">
                <a:latin typeface="+mj-lt"/>
                <a:ea typeface="+mj-ea"/>
                <a:cs typeface="+mj-cs"/>
              </a:rPr>
              <a:t>Content Aware Approaches</a:t>
            </a:r>
            <a:endParaRPr lang="en-US" altLang="en-US" sz="4400" dirty="0">
              <a:latin typeface="+mj-lt"/>
              <a:ea typeface="+mj-ea"/>
              <a:cs typeface="+mj-cs"/>
            </a:endParaRPr>
          </a:p>
        </p:txBody>
      </p:sp>
    </p:spTree>
    <p:extLst>
      <p:ext uri="{BB962C8B-B14F-4D97-AF65-F5344CB8AC3E}">
        <p14:creationId xmlns:p14="http://schemas.microsoft.com/office/powerpoint/2010/main" val="8790622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8600" y="228600"/>
            <a:ext cx="8915400" cy="685800"/>
          </a:xfrm>
        </p:spPr>
        <p:txBody>
          <a:bodyPr/>
          <a:lstStyle/>
          <a:p>
            <a:pPr eaLnBrk="1" hangingPunct="1"/>
            <a:r>
              <a:rPr lang="en-US">
                <a:latin typeface="Calibri" charset="0"/>
              </a:rPr>
              <a:t>Load Balancing in MM Servers </a:t>
            </a:r>
          </a:p>
        </p:txBody>
      </p:sp>
      <p:sp>
        <p:nvSpPr>
          <p:cNvPr id="198661" name="Rectangle 3"/>
          <p:cNvSpPr>
            <a:spLocks noGrp="1" noChangeArrowheads="1"/>
          </p:cNvSpPr>
          <p:nvPr>
            <p:ph idx="1"/>
          </p:nvPr>
        </p:nvSpPr>
        <p:spPr>
          <a:xfrm>
            <a:off x="228600" y="1371600"/>
            <a:ext cx="8178800" cy="4648200"/>
          </a:xfrm>
        </p:spPr>
        <p:txBody>
          <a:bodyPr rtlCol="0">
            <a:normAutofit lnSpcReduction="10000"/>
          </a:bodyPr>
          <a:lstStyle/>
          <a:p>
            <a:pPr eaLnBrk="1" fontAlgn="auto" hangingPunct="1">
              <a:spcAft>
                <a:spcPts val="0"/>
              </a:spcAft>
              <a:buFont typeface="Arial" pitchFamily="34" charset="0"/>
              <a:buChar char="•"/>
              <a:defRPr/>
            </a:pPr>
            <a:r>
              <a:rPr lang="en-US" altLang="en-US" sz="1800" b="1" dirty="0" smtClean="0">
                <a:ea typeface="+mn-ea"/>
                <a:cs typeface="Arial" pitchFamily="34" charset="0"/>
              </a:rPr>
              <a:t>Adapts to statistical fluctuations and changing access patterns</a:t>
            </a:r>
          </a:p>
          <a:p>
            <a:pPr eaLnBrk="1" fontAlgn="auto" hangingPunct="1">
              <a:spcAft>
                <a:spcPts val="0"/>
              </a:spcAft>
              <a:buFont typeface="Arial" pitchFamily="34" charset="0"/>
              <a:buChar char="•"/>
              <a:defRPr/>
            </a:pPr>
            <a:r>
              <a:rPr lang="en-US" altLang="en-US" sz="1800" dirty="0" smtClean="0">
                <a:ea typeface="+mn-ea"/>
                <a:cs typeface="Arial" pitchFamily="34" charset="0"/>
              </a:rPr>
              <a:t>Adaptive Scheduling</a:t>
            </a:r>
          </a:p>
          <a:p>
            <a:pPr lvl="1" eaLnBrk="1" fontAlgn="auto" hangingPunct="1">
              <a:spcAft>
                <a:spcPts val="0"/>
              </a:spcAft>
              <a:buFont typeface="Arial" pitchFamily="34" charset="0"/>
              <a:buChar char="–"/>
              <a:defRPr/>
            </a:pPr>
            <a:r>
              <a:rPr lang="en-US" altLang="en-US" sz="1800" dirty="0" smtClean="0">
                <a:ea typeface="+mn-ea"/>
                <a:cs typeface="Arial" pitchFamily="34" charset="0"/>
              </a:rPr>
              <a:t>Assigns requests to servers based on demand and load factors</a:t>
            </a:r>
          </a:p>
          <a:p>
            <a:pPr lvl="1" eaLnBrk="1" fontAlgn="auto" hangingPunct="1">
              <a:spcAft>
                <a:spcPts val="0"/>
              </a:spcAft>
              <a:buFont typeface="Arial" pitchFamily="34" charset="0"/>
              <a:buChar char="–"/>
              <a:defRPr/>
            </a:pPr>
            <a:r>
              <a:rPr lang="en-US" altLang="en-US" sz="1800" dirty="0" smtClean="0">
                <a:ea typeface="+mn-ea"/>
                <a:cs typeface="Arial" pitchFamily="34" charset="0"/>
              </a:rPr>
              <a:t>Invokes replication-on-demand, request migration</a:t>
            </a:r>
          </a:p>
          <a:p>
            <a:pPr lvl="1" eaLnBrk="1" fontAlgn="auto" hangingPunct="1">
              <a:spcAft>
                <a:spcPts val="0"/>
              </a:spcAft>
              <a:buFont typeface="Arial" pitchFamily="34" charset="0"/>
              <a:buChar char="–"/>
              <a:defRPr/>
            </a:pPr>
            <a:r>
              <a:rPr lang="en-US" altLang="en-US" sz="1800" dirty="0" smtClean="0">
                <a:ea typeface="+mn-ea"/>
                <a:cs typeface="Arial" pitchFamily="34" charset="0"/>
              </a:rPr>
              <a:t>Load factor(LF) for a request represents how far a server is from request admission threshold</a:t>
            </a:r>
            <a:endParaRPr lang="en-US" altLang="en-US" sz="1600" dirty="0" smtClean="0">
              <a:ea typeface="+mn-ea"/>
              <a:cs typeface="Arial" pitchFamily="34" charset="0"/>
            </a:endParaRPr>
          </a:p>
          <a:p>
            <a:pPr lvl="1" eaLnBrk="1" fontAlgn="auto" hangingPunct="1">
              <a:spcAft>
                <a:spcPts val="0"/>
              </a:spcAft>
              <a:buFont typeface="Monotype Sorts" pitchFamily="2" charset="2"/>
              <a:buNone/>
              <a:defRPr/>
            </a:pPr>
            <a:r>
              <a:rPr lang="en-US" altLang="en-US" sz="1600" i="1" dirty="0" smtClean="0">
                <a:solidFill>
                  <a:srgbClr val="3366FF"/>
                </a:solidFill>
                <a:ea typeface="+mn-ea"/>
                <a:cs typeface="Arial" pitchFamily="34" charset="0"/>
              </a:rPr>
              <a:t>LF</a:t>
            </a:r>
            <a:r>
              <a:rPr lang="en-US" altLang="en-US" sz="1600" dirty="0" smtClean="0">
                <a:solidFill>
                  <a:srgbClr val="3366FF"/>
                </a:solidFill>
                <a:ea typeface="+mn-ea"/>
                <a:cs typeface="Arial" pitchFamily="34" charset="0"/>
              </a:rPr>
              <a:t> (</a:t>
            </a:r>
            <a:r>
              <a:rPr lang="en-US" altLang="en-US" sz="1600" i="1" dirty="0" err="1" smtClean="0">
                <a:solidFill>
                  <a:srgbClr val="3366FF"/>
                </a:solidFill>
                <a:ea typeface="+mn-ea"/>
                <a:cs typeface="Arial" pitchFamily="34" charset="0"/>
              </a:rPr>
              <a:t>Ri</a:t>
            </a:r>
            <a:r>
              <a:rPr lang="en-US" altLang="en-US" sz="1600" dirty="0" smtClean="0">
                <a:solidFill>
                  <a:srgbClr val="3366FF"/>
                </a:solidFill>
                <a:ea typeface="+mn-ea"/>
                <a:cs typeface="Arial" pitchFamily="34" charset="0"/>
              </a:rPr>
              <a:t>, </a:t>
            </a:r>
            <a:r>
              <a:rPr lang="en-US" altLang="en-US" sz="1600" i="1" dirty="0" err="1" smtClean="0">
                <a:solidFill>
                  <a:srgbClr val="3366FF"/>
                </a:solidFill>
                <a:ea typeface="+mn-ea"/>
                <a:cs typeface="Arial" pitchFamily="34" charset="0"/>
              </a:rPr>
              <a:t>Sj</a:t>
            </a:r>
            <a:r>
              <a:rPr lang="en-US" altLang="en-US" sz="1600" dirty="0" smtClean="0">
                <a:solidFill>
                  <a:srgbClr val="3366FF"/>
                </a:solidFill>
                <a:ea typeface="+mn-ea"/>
                <a:cs typeface="Arial" pitchFamily="34" charset="0"/>
              </a:rPr>
              <a:t>) = </a:t>
            </a:r>
            <a:r>
              <a:rPr lang="en-US" altLang="en-US" sz="1600" i="1" dirty="0" smtClean="0">
                <a:solidFill>
                  <a:srgbClr val="3366FF"/>
                </a:solidFill>
                <a:ea typeface="+mn-ea"/>
                <a:cs typeface="Arial" pitchFamily="34" charset="0"/>
              </a:rPr>
              <a:t>max</a:t>
            </a:r>
            <a:r>
              <a:rPr lang="en-US" altLang="en-US" sz="1600" dirty="0" smtClean="0">
                <a:solidFill>
                  <a:srgbClr val="3366FF"/>
                </a:solidFill>
                <a:ea typeface="+mn-ea"/>
                <a:cs typeface="Arial" pitchFamily="34" charset="0"/>
              </a:rPr>
              <a:t> (</a:t>
            </a:r>
            <a:r>
              <a:rPr lang="en-US" altLang="en-US" sz="1600" i="1" dirty="0" err="1" smtClean="0">
                <a:solidFill>
                  <a:srgbClr val="3366FF"/>
                </a:solidFill>
                <a:ea typeface="+mn-ea"/>
                <a:cs typeface="Arial" pitchFamily="34" charset="0"/>
              </a:rPr>
              <a:t>DBi</a:t>
            </a:r>
            <a:r>
              <a:rPr lang="en-US" altLang="en-US" sz="1600" i="1" dirty="0" smtClean="0">
                <a:solidFill>
                  <a:srgbClr val="3366FF"/>
                </a:solidFill>
                <a:ea typeface="+mn-ea"/>
                <a:cs typeface="Arial" pitchFamily="34" charset="0"/>
              </a:rPr>
              <a:t>/</a:t>
            </a:r>
            <a:r>
              <a:rPr lang="en-US" altLang="en-US" sz="1600" i="1" dirty="0" err="1" smtClean="0">
                <a:solidFill>
                  <a:srgbClr val="3366FF"/>
                </a:solidFill>
                <a:ea typeface="+mn-ea"/>
                <a:cs typeface="Arial" pitchFamily="34" charset="0"/>
              </a:rPr>
              <a:t>DBj</a:t>
            </a:r>
            <a:r>
              <a:rPr lang="en-US" altLang="en-US" sz="1600" i="1" dirty="0" smtClean="0">
                <a:solidFill>
                  <a:srgbClr val="3366FF"/>
                </a:solidFill>
                <a:ea typeface="+mn-ea"/>
                <a:cs typeface="Arial" pitchFamily="34" charset="0"/>
              </a:rPr>
              <a:t> , Mi/</a:t>
            </a:r>
            <a:r>
              <a:rPr lang="en-US" altLang="en-US" sz="1600" i="1" dirty="0" err="1" smtClean="0">
                <a:solidFill>
                  <a:srgbClr val="3366FF"/>
                </a:solidFill>
                <a:ea typeface="+mn-ea"/>
                <a:cs typeface="Arial" pitchFamily="34" charset="0"/>
              </a:rPr>
              <a:t>Mj</a:t>
            </a:r>
            <a:r>
              <a:rPr lang="en-US" altLang="en-US" sz="1600" i="1" dirty="0" smtClean="0">
                <a:solidFill>
                  <a:srgbClr val="3366FF"/>
                </a:solidFill>
                <a:ea typeface="+mn-ea"/>
                <a:cs typeface="Arial" pitchFamily="34" charset="0"/>
              </a:rPr>
              <a:t> , </a:t>
            </a:r>
            <a:r>
              <a:rPr lang="en-US" altLang="en-US" sz="1600" i="1" dirty="0" err="1" smtClean="0">
                <a:solidFill>
                  <a:srgbClr val="3366FF"/>
                </a:solidFill>
                <a:ea typeface="+mn-ea"/>
                <a:cs typeface="Arial" pitchFamily="34" charset="0"/>
              </a:rPr>
              <a:t>CPUi</a:t>
            </a:r>
            <a:r>
              <a:rPr lang="en-US" altLang="en-US" sz="1600" i="1" dirty="0" smtClean="0">
                <a:solidFill>
                  <a:srgbClr val="3366FF"/>
                </a:solidFill>
                <a:ea typeface="+mn-ea"/>
                <a:cs typeface="Arial" pitchFamily="34" charset="0"/>
              </a:rPr>
              <a:t>/</a:t>
            </a:r>
            <a:r>
              <a:rPr lang="en-US" altLang="en-US" sz="1600" i="1" dirty="0" err="1" smtClean="0">
                <a:solidFill>
                  <a:srgbClr val="3366FF"/>
                </a:solidFill>
                <a:ea typeface="+mn-ea"/>
                <a:cs typeface="Arial" pitchFamily="34" charset="0"/>
              </a:rPr>
              <a:t>CPUj</a:t>
            </a:r>
            <a:r>
              <a:rPr lang="en-US" altLang="en-US" sz="1600" i="1" dirty="0" smtClean="0">
                <a:solidFill>
                  <a:srgbClr val="3366FF"/>
                </a:solidFill>
                <a:ea typeface="+mn-ea"/>
                <a:cs typeface="Arial" pitchFamily="34" charset="0"/>
              </a:rPr>
              <a:t> , Xi/</a:t>
            </a:r>
            <a:r>
              <a:rPr lang="en-US" altLang="en-US" sz="1600" i="1" dirty="0" err="1" smtClean="0">
                <a:solidFill>
                  <a:srgbClr val="3366FF"/>
                </a:solidFill>
                <a:ea typeface="+mn-ea"/>
                <a:cs typeface="Arial" pitchFamily="34" charset="0"/>
              </a:rPr>
              <a:t>Xj</a:t>
            </a:r>
            <a:r>
              <a:rPr lang="en-US" altLang="en-US" sz="1600" i="1" dirty="0" smtClean="0">
                <a:solidFill>
                  <a:srgbClr val="3366FF"/>
                </a:solidFill>
                <a:ea typeface="+mn-ea"/>
                <a:cs typeface="Arial" pitchFamily="34" charset="0"/>
              </a:rPr>
              <a:t>)</a:t>
            </a:r>
            <a:r>
              <a:rPr lang="en-US" altLang="en-US" sz="1600" i="1" dirty="0" smtClean="0">
                <a:ea typeface="+mn-ea"/>
                <a:cs typeface="Arial" pitchFamily="34" charset="0"/>
              </a:rPr>
              <a:t>         </a:t>
            </a:r>
            <a:endParaRPr lang="en-US" altLang="en-US" sz="1800" dirty="0" smtClean="0">
              <a:ea typeface="+mn-ea"/>
              <a:cs typeface="Arial" pitchFamily="34" charset="0"/>
            </a:endParaRPr>
          </a:p>
          <a:p>
            <a:pPr eaLnBrk="1" fontAlgn="auto" hangingPunct="1">
              <a:spcAft>
                <a:spcPts val="0"/>
              </a:spcAft>
              <a:buFont typeface="Arial" pitchFamily="34" charset="0"/>
              <a:buChar char="•"/>
              <a:defRPr/>
            </a:pPr>
            <a:r>
              <a:rPr lang="en-US" altLang="en-US" sz="1800" dirty="0" smtClean="0">
                <a:ea typeface="+mn-ea"/>
                <a:cs typeface="Arial" pitchFamily="34" charset="0"/>
              </a:rPr>
              <a:t>Dynamic Migration - Deals with poor initial placement</a:t>
            </a:r>
          </a:p>
          <a:p>
            <a:pPr eaLnBrk="1" fontAlgn="auto" hangingPunct="1">
              <a:spcAft>
                <a:spcPts val="0"/>
              </a:spcAft>
              <a:buFont typeface="Arial" pitchFamily="34" charset="0"/>
              <a:buChar char="•"/>
              <a:defRPr/>
            </a:pPr>
            <a:r>
              <a:rPr lang="en-US" altLang="en-US" sz="1800" dirty="0" smtClean="0">
                <a:ea typeface="+mn-ea"/>
                <a:cs typeface="Arial" pitchFamily="34" charset="0"/>
              </a:rPr>
              <a:t>Predictive Placement through Replication</a:t>
            </a:r>
          </a:p>
          <a:p>
            <a:pPr lvl="1" eaLnBrk="1" fontAlgn="auto" hangingPunct="1">
              <a:spcAft>
                <a:spcPts val="0"/>
              </a:spcAft>
              <a:buFont typeface="Arial" pitchFamily="34" charset="0"/>
              <a:buChar char="–"/>
              <a:defRPr/>
            </a:pPr>
            <a:r>
              <a:rPr lang="en-US" altLang="en-US" sz="1800" dirty="0" smtClean="0">
                <a:ea typeface="+mn-ea"/>
                <a:cs typeface="Arial" pitchFamily="34" charset="0"/>
              </a:rPr>
              <a:t>Dynamic Segment Replication</a:t>
            </a:r>
          </a:p>
          <a:p>
            <a:pPr lvl="2" eaLnBrk="1" fontAlgn="auto" hangingPunct="1">
              <a:spcAft>
                <a:spcPts val="0"/>
              </a:spcAft>
              <a:buFont typeface="Arial" pitchFamily="34" charset="0"/>
              <a:buChar char="•"/>
              <a:defRPr/>
            </a:pPr>
            <a:r>
              <a:rPr lang="en-US" altLang="en-US" sz="1600" dirty="0" smtClean="0">
                <a:ea typeface="+mn-ea"/>
                <a:cs typeface="Arial" pitchFamily="34" charset="0"/>
              </a:rPr>
              <a:t>partial replication </a:t>
            </a:r>
          </a:p>
          <a:p>
            <a:pPr lvl="2" eaLnBrk="1" fontAlgn="auto" hangingPunct="1">
              <a:spcAft>
                <a:spcPts val="0"/>
              </a:spcAft>
              <a:buFont typeface="Arial" pitchFamily="34" charset="0"/>
              <a:buChar char="•"/>
              <a:defRPr/>
            </a:pPr>
            <a:r>
              <a:rPr lang="en-US" altLang="en-US" sz="1600" dirty="0" smtClean="0">
                <a:ea typeface="+mn-ea"/>
                <a:cs typeface="Arial" pitchFamily="34" charset="0"/>
              </a:rPr>
              <a:t>quick response, less expensive</a:t>
            </a:r>
          </a:p>
          <a:p>
            <a:pPr lvl="1" eaLnBrk="1" fontAlgn="auto" hangingPunct="1">
              <a:spcAft>
                <a:spcPts val="0"/>
              </a:spcAft>
              <a:buFont typeface="Arial" pitchFamily="34" charset="0"/>
              <a:buChar char="–"/>
              <a:defRPr/>
            </a:pPr>
            <a:r>
              <a:rPr lang="en-US" altLang="en-US" sz="1800" dirty="0" smtClean="0">
                <a:ea typeface="+mn-ea"/>
                <a:cs typeface="Arial" pitchFamily="34" charset="0"/>
              </a:rPr>
              <a:t>Total Replication</a:t>
            </a:r>
          </a:p>
          <a:p>
            <a:pPr lvl="2" eaLnBrk="1" fontAlgn="auto" hangingPunct="1">
              <a:spcAft>
                <a:spcPts val="0"/>
              </a:spcAft>
              <a:buFont typeface="Arial" pitchFamily="34" charset="0"/>
              <a:buChar char="•"/>
              <a:defRPr/>
            </a:pPr>
            <a:r>
              <a:rPr lang="en-US" altLang="en-US" sz="1600" dirty="0" smtClean="0">
                <a:ea typeface="+mn-ea"/>
                <a:cs typeface="Arial" pitchFamily="34" charset="0"/>
              </a:rPr>
              <a:t>on-demand vs. predictive</a:t>
            </a:r>
          </a:p>
          <a:p>
            <a:pPr lvl="1" eaLnBrk="1" fontAlgn="auto" hangingPunct="1">
              <a:spcAft>
                <a:spcPts val="0"/>
              </a:spcAft>
              <a:buFont typeface="Arial" pitchFamily="34" charset="0"/>
              <a:buChar char="–"/>
              <a:defRPr/>
            </a:pPr>
            <a:r>
              <a:rPr lang="en-US" altLang="en-US" sz="1800" dirty="0" smtClean="0">
                <a:ea typeface="+mn-ea"/>
                <a:cs typeface="Arial" pitchFamily="34" charset="0"/>
              </a:rPr>
              <a:t>Eager Replication, Lazy </a:t>
            </a:r>
            <a:r>
              <a:rPr lang="en-US" altLang="en-US" sz="1800" dirty="0" err="1" smtClean="0">
                <a:ea typeface="+mn-ea"/>
                <a:cs typeface="Arial" pitchFamily="34" charset="0"/>
              </a:rPr>
              <a:t>Dereplication</a:t>
            </a:r>
            <a:endParaRPr lang="en-US" altLang="en-US" sz="1800" dirty="0" smtClean="0">
              <a:ea typeface="+mn-ea"/>
              <a:cs typeface="Arial" pitchFamily="34" charset="0"/>
            </a:endParaRPr>
          </a:p>
        </p:txBody>
      </p:sp>
      <p:grpSp>
        <p:nvGrpSpPr>
          <p:cNvPr id="67588" name="Group 6"/>
          <p:cNvGrpSpPr>
            <a:grpSpLocks/>
          </p:cNvGrpSpPr>
          <p:nvPr/>
        </p:nvGrpSpPr>
        <p:grpSpPr bwMode="auto">
          <a:xfrm>
            <a:off x="5638800" y="3962400"/>
            <a:ext cx="2987675" cy="2209800"/>
            <a:chOff x="1203325" y="1828800"/>
            <a:chExt cx="5076024" cy="3657600"/>
          </a:xfrm>
        </p:grpSpPr>
        <p:sp>
          <p:nvSpPr>
            <p:cNvPr id="8" name="Rectangle 3"/>
            <p:cNvSpPr>
              <a:spLocks noChangeArrowheads="1"/>
            </p:cNvSpPr>
            <p:nvPr/>
          </p:nvSpPr>
          <p:spPr bwMode="auto">
            <a:xfrm>
              <a:off x="1524286" y="1905001"/>
              <a:ext cx="1219109" cy="1219200"/>
            </a:xfrm>
            <a:prstGeom prst="rect">
              <a:avLst/>
            </a:prstGeom>
            <a:solidFill>
              <a:srgbClr val="FFCCFF"/>
            </a:solidFill>
            <a:ln w="9525">
              <a:solidFill>
                <a:schemeClr val="tx1"/>
              </a:solidFill>
              <a:miter lim="800000"/>
              <a:headEnd/>
              <a:tailEnd/>
            </a:ln>
            <a:effectLst/>
          </p:spPr>
          <p:txBody>
            <a:bodyPr wrap="none" anchor="ctr"/>
            <a:lstStyle/>
            <a:p>
              <a:pPr algn="ctr">
                <a:defRPr/>
              </a:pPr>
              <a:endParaRPr lang="en-US" sz="1050">
                <a:latin typeface="Times New Roman" pitchFamily="18" charset="0"/>
                <a:ea typeface="+mn-ea"/>
                <a:cs typeface="+mn-cs"/>
              </a:endParaRPr>
            </a:p>
          </p:txBody>
        </p:sp>
        <p:sp>
          <p:nvSpPr>
            <p:cNvPr id="67591" name="Rectangle 4"/>
            <p:cNvSpPr>
              <a:spLocks noChangeArrowheads="1"/>
            </p:cNvSpPr>
            <p:nvPr/>
          </p:nvSpPr>
          <p:spPr bwMode="auto">
            <a:xfrm>
              <a:off x="4953000" y="1828800"/>
              <a:ext cx="1219200" cy="1219200"/>
            </a:xfrm>
            <a:prstGeom prst="rect">
              <a:avLst/>
            </a:prstGeom>
            <a:solidFill>
              <a:srgbClr val="FFCCFF"/>
            </a:solidFill>
            <a:ln w="9525">
              <a:solidFill>
                <a:schemeClr val="tx1"/>
              </a:solidFill>
              <a:miter lim="800000"/>
              <a:headEnd/>
              <a:tailEnd/>
            </a:ln>
          </p:spPr>
          <p:txBody>
            <a:bodyPr wrap="none" anchor="ctr"/>
            <a:lstStyle/>
            <a:p>
              <a:endParaRPr lang="en-US"/>
            </a:p>
          </p:txBody>
        </p:sp>
        <p:sp>
          <p:nvSpPr>
            <p:cNvPr id="10" name="Text Box 6"/>
            <p:cNvSpPr txBox="1">
              <a:spLocks noChangeArrowheads="1"/>
            </p:cNvSpPr>
            <p:nvPr/>
          </p:nvSpPr>
          <p:spPr bwMode="auto">
            <a:xfrm>
              <a:off x="5181612" y="2057401"/>
              <a:ext cx="558308" cy="578069"/>
            </a:xfrm>
            <a:prstGeom prst="rect">
              <a:avLst/>
            </a:prstGeom>
            <a:noFill/>
            <a:ln w="9525">
              <a:noFill/>
              <a:miter lim="800000"/>
              <a:headEnd/>
              <a:tailEnd/>
            </a:ln>
            <a:effectLst/>
          </p:spPr>
          <p:txBody>
            <a:bodyPr wrap="none">
              <a:spAutoFit/>
            </a:bodyPr>
            <a:lstStyle/>
            <a:p>
              <a:pPr>
                <a:defRPr/>
              </a:pPr>
              <a:r>
                <a:rPr lang="en-US" sz="1050" dirty="0">
                  <a:latin typeface="Times New Roman" pitchFamily="18" charset="0"/>
                  <a:ea typeface="+mn-ea"/>
                  <a:cs typeface="+mn-cs"/>
                </a:rPr>
                <a:t>Data</a:t>
              </a:r>
            </a:p>
            <a:p>
              <a:pPr>
                <a:defRPr/>
              </a:pPr>
              <a:r>
                <a:rPr lang="en-US" sz="1050" dirty="0">
                  <a:latin typeface="Times New Roman" pitchFamily="18" charset="0"/>
                  <a:ea typeface="+mn-ea"/>
                  <a:cs typeface="+mn-cs"/>
                </a:rPr>
                <a:t>Source</a:t>
              </a:r>
            </a:p>
            <a:p>
              <a:pPr>
                <a:defRPr/>
              </a:pPr>
              <a:r>
                <a:rPr lang="en-US" sz="1050" dirty="0">
                  <a:latin typeface="Times New Roman" pitchFamily="18" charset="0"/>
                  <a:ea typeface="+mn-ea"/>
                  <a:cs typeface="+mn-cs"/>
                </a:rPr>
                <a:t>S2</a:t>
              </a:r>
            </a:p>
          </p:txBody>
        </p:sp>
        <p:sp>
          <p:nvSpPr>
            <p:cNvPr id="11" name="Text Box 7"/>
            <p:cNvSpPr txBox="1">
              <a:spLocks noChangeArrowheads="1"/>
            </p:cNvSpPr>
            <p:nvPr/>
          </p:nvSpPr>
          <p:spPr bwMode="auto">
            <a:xfrm>
              <a:off x="1753542" y="2133600"/>
              <a:ext cx="558310" cy="578069"/>
            </a:xfrm>
            <a:prstGeom prst="rect">
              <a:avLst/>
            </a:prstGeom>
            <a:noFill/>
            <a:ln w="9525">
              <a:noFill/>
              <a:miter lim="800000"/>
              <a:headEnd/>
              <a:tailEnd/>
            </a:ln>
            <a:effectLst/>
          </p:spPr>
          <p:txBody>
            <a:bodyPr wrap="none">
              <a:spAutoFit/>
            </a:bodyPr>
            <a:lstStyle/>
            <a:p>
              <a:pPr>
                <a:defRPr/>
              </a:pPr>
              <a:r>
                <a:rPr lang="en-US" sz="1050" dirty="0">
                  <a:latin typeface="Times New Roman" pitchFamily="18" charset="0"/>
                  <a:ea typeface="+mn-ea"/>
                  <a:cs typeface="+mn-cs"/>
                </a:rPr>
                <a:t>Data</a:t>
              </a:r>
            </a:p>
            <a:p>
              <a:pPr>
                <a:defRPr/>
              </a:pPr>
              <a:r>
                <a:rPr lang="en-US" sz="1050" dirty="0">
                  <a:latin typeface="Times New Roman" pitchFamily="18" charset="0"/>
                  <a:ea typeface="+mn-ea"/>
                  <a:cs typeface="+mn-cs"/>
                </a:rPr>
                <a:t>Source</a:t>
              </a:r>
            </a:p>
            <a:p>
              <a:pPr>
                <a:defRPr/>
              </a:pPr>
              <a:r>
                <a:rPr lang="en-US" sz="1050" dirty="0">
                  <a:latin typeface="Times New Roman" pitchFamily="18" charset="0"/>
                  <a:ea typeface="+mn-ea"/>
                  <a:cs typeface="+mn-cs"/>
                </a:rPr>
                <a:t>S1</a:t>
              </a:r>
            </a:p>
          </p:txBody>
        </p:sp>
        <p:sp>
          <p:nvSpPr>
            <p:cNvPr id="12" name="Oval 8"/>
            <p:cNvSpPr>
              <a:spLocks noChangeArrowheads="1"/>
            </p:cNvSpPr>
            <p:nvPr/>
          </p:nvSpPr>
          <p:spPr bwMode="auto">
            <a:xfrm>
              <a:off x="2972651" y="3810000"/>
              <a:ext cx="1750447" cy="609600"/>
            </a:xfrm>
            <a:prstGeom prst="ellipse">
              <a:avLst/>
            </a:prstGeom>
            <a:solidFill>
              <a:srgbClr val="CCFFFF"/>
            </a:solidFill>
            <a:ln w="9525">
              <a:solidFill>
                <a:schemeClr val="tx1"/>
              </a:solidFill>
              <a:round/>
              <a:headEnd/>
              <a:tailEnd/>
            </a:ln>
            <a:effectLst/>
          </p:spPr>
          <p:txBody>
            <a:bodyPr wrap="none" anchor="ctr"/>
            <a:lstStyle/>
            <a:p>
              <a:pPr algn="ctr">
                <a:defRPr/>
              </a:pPr>
              <a:r>
                <a:rPr lang="en-US" sz="1050" dirty="0">
                  <a:latin typeface="Times New Roman" pitchFamily="18" charset="0"/>
                  <a:ea typeface="+mn-ea"/>
                  <a:cs typeface="+mn-cs"/>
                </a:rPr>
                <a:t>Access Network</a:t>
              </a:r>
            </a:p>
          </p:txBody>
        </p:sp>
        <p:sp>
          <p:nvSpPr>
            <p:cNvPr id="13" name="Oval 10"/>
            <p:cNvSpPr>
              <a:spLocks noChangeArrowheads="1"/>
            </p:cNvSpPr>
            <p:nvPr/>
          </p:nvSpPr>
          <p:spPr bwMode="auto">
            <a:xfrm>
              <a:off x="2209360" y="5105401"/>
              <a:ext cx="380296" cy="304800"/>
            </a:xfrm>
            <a:prstGeom prst="ellipse">
              <a:avLst/>
            </a:prstGeom>
            <a:solidFill>
              <a:schemeClr val="accent1"/>
            </a:solidFill>
            <a:ln w="9525">
              <a:solidFill>
                <a:schemeClr val="tx1"/>
              </a:solidFill>
              <a:round/>
              <a:headEnd/>
              <a:tailEnd/>
            </a:ln>
            <a:effectLst/>
          </p:spPr>
          <p:txBody>
            <a:bodyPr wrap="none" anchor="ctr"/>
            <a:lstStyle/>
            <a:p>
              <a:pPr>
                <a:defRPr/>
              </a:pPr>
              <a:endParaRPr lang="en-US" sz="1050">
                <a:latin typeface="Times New Roman" pitchFamily="18" charset="0"/>
                <a:ea typeface="+mn-ea"/>
                <a:cs typeface="+mn-cs"/>
              </a:endParaRPr>
            </a:p>
          </p:txBody>
        </p:sp>
        <p:sp>
          <p:nvSpPr>
            <p:cNvPr id="14" name="Oval 11"/>
            <p:cNvSpPr>
              <a:spLocks noChangeArrowheads="1"/>
            </p:cNvSpPr>
            <p:nvPr/>
          </p:nvSpPr>
          <p:spPr bwMode="auto">
            <a:xfrm>
              <a:off x="3657726" y="5181600"/>
              <a:ext cx="380298" cy="304800"/>
            </a:xfrm>
            <a:prstGeom prst="ellipse">
              <a:avLst/>
            </a:prstGeom>
            <a:solidFill>
              <a:schemeClr val="accent1"/>
            </a:solidFill>
            <a:ln w="9525">
              <a:solidFill>
                <a:schemeClr val="tx1"/>
              </a:solidFill>
              <a:round/>
              <a:headEnd/>
              <a:tailEnd/>
            </a:ln>
            <a:effectLst/>
          </p:spPr>
          <p:txBody>
            <a:bodyPr wrap="none" anchor="ctr"/>
            <a:lstStyle/>
            <a:p>
              <a:pPr>
                <a:defRPr/>
              </a:pPr>
              <a:endParaRPr lang="en-US" sz="1050">
                <a:latin typeface="Times New Roman" pitchFamily="18" charset="0"/>
                <a:ea typeface="+mn-ea"/>
                <a:cs typeface="+mn-cs"/>
              </a:endParaRPr>
            </a:p>
          </p:txBody>
        </p:sp>
        <p:sp>
          <p:nvSpPr>
            <p:cNvPr id="15" name="Oval 12"/>
            <p:cNvSpPr>
              <a:spLocks noChangeArrowheads="1"/>
            </p:cNvSpPr>
            <p:nvPr/>
          </p:nvSpPr>
          <p:spPr bwMode="auto">
            <a:xfrm>
              <a:off x="5257132" y="5105401"/>
              <a:ext cx="382994" cy="304800"/>
            </a:xfrm>
            <a:prstGeom prst="ellipse">
              <a:avLst/>
            </a:prstGeom>
            <a:solidFill>
              <a:schemeClr val="accent1"/>
            </a:solidFill>
            <a:ln w="9525">
              <a:solidFill>
                <a:schemeClr val="tx1"/>
              </a:solidFill>
              <a:round/>
              <a:headEnd/>
              <a:tailEnd/>
            </a:ln>
            <a:effectLst/>
          </p:spPr>
          <p:txBody>
            <a:bodyPr wrap="none" anchor="ctr"/>
            <a:lstStyle/>
            <a:p>
              <a:pPr>
                <a:defRPr/>
              </a:pPr>
              <a:endParaRPr lang="en-US" sz="1050">
                <a:latin typeface="Times New Roman" pitchFamily="18" charset="0"/>
                <a:ea typeface="+mn-ea"/>
                <a:cs typeface="+mn-cs"/>
              </a:endParaRPr>
            </a:p>
          </p:txBody>
        </p:sp>
        <p:sp>
          <p:nvSpPr>
            <p:cNvPr id="67598" name="Text Box 14"/>
            <p:cNvSpPr txBox="1">
              <a:spLocks noChangeArrowheads="1"/>
            </p:cNvSpPr>
            <p:nvPr/>
          </p:nvSpPr>
          <p:spPr bwMode="auto">
            <a:xfrm>
              <a:off x="4479925" y="4994275"/>
              <a:ext cx="3000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r>
                <a:rPr lang="en-US" sz="1200" b="1"/>
                <a:t>...</a:t>
              </a:r>
            </a:p>
          </p:txBody>
        </p:sp>
        <p:sp>
          <p:nvSpPr>
            <p:cNvPr id="17" name="Line 15"/>
            <p:cNvSpPr>
              <a:spLocks noChangeShapeType="1"/>
            </p:cNvSpPr>
            <p:nvPr/>
          </p:nvSpPr>
          <p:spPr bwMode="auto">
            <a:xfrm flipH="1">
              <a:off x="2438617" y="4267200"/>
              <a:ext cx="685074" cy="838201"/>
            </a:xfrm>
            <a:prstGeom prst="line">
              <a:avLst/>
            </a:prstGeom>
            <a:noFill/>
            <a:ln w="9525">
              <a:solidFill>
                <a:schemeClr val="tx1"/>
              </a:solidFill>
              <a:round/>
              <a:headEnd/>
              <a:tailEnd/>
            </a:ln>
            <a:effectLst/>
          </p:spPr>
          <p:txBody>
            <a:bodyPr wrap="none" anchor="ctr"/>
            <a:lstStyle/>
            <a:p>
              <a:pPr>
                <a:defRPr/>
              </a:pPr>
              <a:endParaRPr lang="en-US" sz="1050">
                <a:latin typeface="Times New Roman" pitchFamily="18" charset="0"/>
                <a:ea typeface="+mn-ea"/>
                <a:cs typeface="+mn-cs"/>
              </a:endParaRPr>
            </a:p>
          </p:txBody>
        </p:sp>
        <p:sp>
          <p:nvSpPr>
            <p:cNvPr id="18" name="Line 16"/>
            <p:cNvSpPr>
              <a:spLocks noChangeShapeType="1"/>
            </p:cNvSpPr>
            <p:nvPr/>
          </p:nvSpPr>
          <p:spPr bwMode="auto">
            <a:xfrm>
              <a:off x="3808766" y="4419600"/>
              <a:ext cx="0" cy="762000"/>
            </a:xfrm>
            <a:prstGeom prst="line">
              <a:avLst/>
            </a:prstGeom>
            <a:noFill/>
            <a:ln w="9525">
              <a:solidFill>
                <a:schemeClr val="tx1"/>
              </a:solidFill>
              <a:round/>
              <a:headEnd/>
              <a:tailEnd/>
            </a:ln>
            <a:effectLst/>
          </p:spPr>
          <p:txBody>
            <a:bodyPr wrap="none" anchor="ctr"/>
            <a:lstStyle/>
            <a:p>
              <a:pPr>
                <a:defRPr/>
              </a:pPr>
              <a:endParaRPr lang="en-US" sz="1050">
                <a:latin typeface="Times New Roman" pitchFamily="18" charset="0"/>
                <a:ea typeface="+mn-ea"/>
                <a:cs typeface="+mn-cs"/>
              </a:endParaRPr>
            </a:p>
          </p:txBody>
        </p:sp>
        <p:sp>
          <p:nvSpPr>
            <p:cNvPr id="19" name="Line 17"/>
            <p:cNvSpPr>
              <a:spLocks noChangeShapeType="1"/>
            </p:cNvSpPr>
            <p:nvPr/>
          </p:nvSpPr>
          <p:spPr bwMode="auto">
            <a:xfrm>
              <a:off x="4496538" y="4343401"/>
              <a:ext cx="914331" cy="762000"/>
            </a:xfrm>
            <a:prstGeom prst="line">
              <a:avLst/>
            </a:prstGeom>
            <a:noFill/>
            <a:ln w="9525">
              <a:solidFill>
                <a:schemeClr val="tx1"/>
              </a:solidFill>
              <a:round/>
              <a:headEnd/>
              <a:tailEnd/>
            </a:ln>
            <a:effectLst/>
          </p:spPr>
          <p:txBody>
            <a:bodyPr wrap="none" anchor="ctr"/>
            <a:lstStyle/>
            <a:p>
              <a:pPr>
                <a:defRPr/>
              </a:pPr>
              <a:endParaRPr lang="en-US" sz="1050">
                <a:latin typeface="Times New Roman" pitchFamily="18" charset="0"/>
                <a:ea typeface="+mn-ea"/>
                <a:cs typeface="+mn-cs"/>
              </a:endParaRPr>
            </a:p>
          </p:txBody>
        </p:sp>
        <p:cxnSp>
          <p:nvCxnSpPr>
            <p:cNvPr id="67602" name="AutoShape 18"/>
            <p:cNvCxnSpPr>
              <a:cxnSpLocks noChangeShapeType="1"/>
              <a:stCxn id="8" idx="3"/>
              <a:endCxn id="12" idx="1"/>
            </p:cNvCxnSpPr>
            <p:nvPr/>
          </p:nvCxnSpPr>
          <p:spPr bwMode="auto">
            <a:xfrm>
              <a:off x="2743200" y="2514600"/>
              <a:ext cx="485775" cy="13843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603" name="AutoShape 19"/>
            <p:cNvCxnSpPr>
              <a:cxnSpLocks noChangeShapeType="1"/>
              <a:stCxn id="67591" idx="1"/>
              <a:endCxn id="12" idx="0"/>
            </p:cNvCxnSpPr>
            <p:nvPr/>
          </p:nvCxnSpPr>
          <p:spPr bwMode="auto">
            <a:xfrm rot="10800000" flipV="1">
              <a:off x="3848100" y="2438400"/>
              <a:ext cx="1104900" cy="1371600"/>
            </a:xfrm>
            <a:prstGeom prst="curvedConnector2">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 name="Text Box 20"/>
            <p:cNvSpPr txBox="1">
              <a:spLocks noChangeArrowheads="1"/>
            </p:cNvSpPr>
            <p:nvPr/>
          </p:nvSpPr>
          <p:spPr bwMode="auto">
            <a:xfrm>
              <a:off x="1203325" y="3210910"/>
              <a:ext cx="868480" cy="738353"/>
            </a:xfrm>
            <a:prstGeom prst="rect">
              <a:avLst/>
            </a:prstGeom>
            <a:noFill/>
            <a:ln w="9525">
              <a:noFill/>
              <a:miter lim="800000"/>
              <a:headEnd/>
              <a:tailEnd/>
            </a:ln>
            <a:effectLst/>
          </p:spPr>
          <p:txBody>
            <a:bodyPr wrap="none">
              <a:spAutoFit/>
            </a:bodyPr>
            <a:lstStyle/>
            <a:p>
              <a:pPr>
                <a:defRPr/>
              </a:pPr>
              <a:r>
                <a:rPr lang="en-US" sz="1050" i="1">
                  <a:latin typeface="Times New Roman" pitchFamily="18" charset="0"/>
                  <a:ea typeface="+mn-ea"/>
                  <a:cs typeface="+mn-cs"/>
                </a:rPr>
                <a:t>Storage:</a:t>
              </a:r>
            </a:p>
            <a:p>
              <a:pPr>
                <a:defRPr/>
              </a:pPr>
              <a:r>
                <a:rPr lang="en-US" sz="1050" i="1">
                  <a:latin typeface="Times New Roman" pitchFamily="18" charset="0"/>
                  <a:ea typeface="+mn-ea"/>
                  <a:cs typeface="+mn-cs"/>
                </a:rPr>
                <a:t>    8 objects</a:t>
              </a:r>
            </a:p>
            <a:p>
              <a:pPr>
                <a:defRPr/>
              </a:pPr>
              <a:r>
                <a:rPr lang="en-US" sz="1050" i="1">
                  <a:latin typeface="Times New Roman" pitchFamily="18" charset="0"/>
                  <a:ea typeface="+mn-ea"/>
                  <a:cs typeface="+mn-cs"/>
                </a:rPr>
                <a:t>Bandwidth:</a:t>
              </a:r>
            </a:p>
            <a:p>
              <a:pPr>
                <a:defRPr/>
              </a:pPr>
              <a:r>
                <a:rPr lang="en-US" sz="1050" i="1">
                  <a:latin typeface="Times New Roman" pitchFamily="18" charset="0"/>
                  <a:ea typeface="+mn-ea"/>
                  <a:cs typeface="+mn-cs"/>
                </a:rPr>
                <a:t>    3 requests</a:t>
              </a:r>
              <a:endParaRPr lang="en-US" sz="1050">
                <a:latin typeface="Times New Roman" pitchFamily="18" charset="0"/>
                <a:ea typeface="+mn-ea"/>
                <a:cs typeface="+mn-cs"/>
              </a:endParaRPr>
            </a:p>
          </p:txBody>
        </p:sp>
        <p:sp>
          <p:nvSpPr>
            <p:cNvPr id="23" name="Text Box 21"/>
            <p:cNvSpPr txBox="1">
              <a:spLocks noChangeArrowheads="1"/>
            </p:cNvSpPr>
            <p:nvPr/>
          </p:nvSpPr>
          <p:spPr bwMode="auto">
            <a:xfrm>
              <a:off x="5410869" y="3200400"/>
              <a:ext cx="868480" cy="738353"/>
            </a:xfrm>
            <a:prstGeom prst="rect">
              <a:avLst/>
            </a:prstGeom>
            <a:noFill/>
            <a:ln w="9525">
              <a:noFill/>
              <a:miter lim="800000"/>
              <a:headEnd/>
              <a:tailEnd/>
            </a:ln>
            <a:effectLst/>
          </p:spPr>
          <p:txBody>
            <a:bodyPr wrap="none">
              <a:spAutoFit/>
            </a:bodyPr>
            <a:lstStyle/>
            <a:p>
              <a:pPr>
                <a:defRPr/>
              </a:pPr>
              <a:r>
                <a:rPr lang="en-US" sz="1050" i="1">
                  <a:latin typeface="Times New Roman" pitchFamily="18" charset="0"/>
                  <a:ea typeface="+mn-ea"/>
                  <a:cs typeface="+mn-cs"/>
                </a:rPr>
                <a:t>Storage:</a:t>
              </a:r>
            </a:p>
            <a:p>
              <a:pPr>
                <a:defRPr/>
              </a:pPr>
              <a:r>
                <a:rPr lang="en-US" sz="1050" i="1">
                  <a:latin typeface="Times New Roman" pitchFamily="18" charset="0"/>
                  <a:ea typeface="+mn-ea"/>
                  <a:cs typeface="+mn-cs"/>
                </a:rPr>
                <a:t>    2 objects</a:t>
              </a:r>
            </a:p>
            <a:p>
              <a:pPr>
                <a:defRPr/>
              </a:pPr>
              <a:r>
                <a:rPr lang="en-US" sz="1050" i="1">
                  <a:latin typeface="Times New Roman" pitchFamily="18" charset="0"/>
                  <a:ea typeface="+mn-ea"/>
                  <a:cs typeface="+mn-cs"/>
                </a:rPr>
                <a:t>Bandwidth:</a:t>
              </a:r>
            </a:p>
            <a:p>
              <a:pPr>
                <a:defRPr/>
              </a:pPr>
              <a:r>
                <a:rPr lang="en-US" sz="1050" i="1">
                  <a:latin typeface="Times New Roman" pitchFamily="18" charset="0"/>
                  <a:ea typeface="+mn-ea"/>
                  <a:cs typeface="+mn-cs"/>
                </a:rPr>
                <a:t>    8 requests</a:t>
              </a:r>
              <a:endParaRPr lang="en-US" sz="1050">
                <a:latin typeface="Times New Roman" pitchFamily="18" charset="0"/>
                <a:ea typeface="+mn-ea"/>
                <a:cs typeface="+mn-cs"/>
              </a:endParaRPr>
            </a:p>
          </p:txBody>
        </p:sp>
      </p:grpSp>
      <p:sp>
        <p:nvSpPr>
          <p:cNvPr id="67589" name="Slide Number Placeholder 2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A4EDBE08-E01A-0A41-8D13-A265BA0ECD64}" type="slidenum">
              <a:rPr lang="en-US">
                <a:solidFill>
                  <a:srgbClr val="898989"/>
                </a:solidFill>
              </a:rPr>
              <a:pPr/>
              <a:t>81</a:t>
            </a:fld>
            <a:endParaRPr lang="en-US">
              <a:solidFill>
                <a:srgbClr val="898989"/>
              </a:solidFill>
            </a:endParaRPr>
          </a:p>
        </p:txBody>
      </p:sp>
    </p:spTree>
    <p:extLst>
      <p:ext uri="{BB962C8B-B14F-4D97-AF65-F5344CB8AC3E}">
        <p14:creationId xmlns:p14="http://schemas.microsoft.com/office/powerpoint/2010/main" val="326397020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p:nvPr>
        </p:nvSpPr>
        <p:spPr/>
        <p:txBody>
          <a:bodyPr/>
          <a:lstStyle/>
          <a:p>
            <a:pPr eaLnBrk="1" hangingPunct="1"/>
            <a:r>
              <a:rPr lang="en-US">
                <a:latin typeface="Calibri" charset="0"/>
              </a:rPr>
              <a:t>Process Migration</a:t>
            </a:r>
          </a:p>
        </p:txBody>
      </p:sp>
      <p:sp>
        <p:nvSpPr>
          <p:cNvPr id="3" name="Subtitle 2"/>
          <p:cNvSpPr>
            <a:spLocks noGrp="1"/>
          </p:cNvSpPr>
          <p:nvPr>
            <p:ph type="subTitle" idx="1"/>
          </p:nvPr>
        </p:nvSpPr>
        <p:spPr/>
        <p:txBody>
          <a:bodyPr/>
          <a:lstStyle/>
          <a:p>
            <a:pPr eaLnBrk="1" hangingPunct="1">
              <a:buFont typeface="Arial" pitchFamily="34" charset="0"/>
              <a:buNone/>
              <a:defRPr/>
            </a:pPr>
            <a:endParaRPr lang="en-US">
              <a:ea typeface="+mn-ea"/>
            </a:endParaRPr>
          </a:p>
        </p:txBody>
      </p:sp>
      <p:sp>
        <p:nvSpPr>
          <p:cNvPr id="686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2CB6B3CC-6561-1545-8A5A-692E3CA6D4BB}" type="slidenum">
              <a:rPr lang="en-US">
                <a:solidFill>
                  <a:srgbClr val="898989"/>
                </a:solidFill>
              </a:rPr>
              <a:pPr/>
              <a:t>82</a:t>
            </a:fld>
            <a:endParaRPr lang="en-US">
              <a:solidFill>
                <a:srgbClr val="898989"/>
              </a:solidFill>
            </a:endParaRPr>
          </a:p>
        </p:txBody>
      </p:sp>
    </p:spTree>
    <p:extLst>
      <p:ext uri="{BB962C8B-B14F-4D97-AF65-F5344CB8AC3E}">
        <p14:creationId xmlns:p14="http://schemas.microsoft.com/office/powerpoint/2010/main" val="23206777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Calibri" charset="0"/>
              </a:rPr>
              <a:t>Process Migration</a:t>
            </a:r>
          </a:p>
        </p:txBody>
      </p:sp>
      <p:sp>
        <p:nvSpPr>
          <p:cNvPr id="69635" name="Rectangle 3"/>
          <p:cNvSpPr>
            <a:spLocks noGrp="1" noChangeArrowheads="1"/>
          </p:cNvSpPr>
          <p:nvPr>
            <p:ph idx="1"/>
          </p:nvPr>
        </p:nvSpPr>
        <p:spPr>
          <a:xfrm>
            <a:off x="381000" y="1524000"/>
            <a:ext cx="8178800" cy="4953000"/>
          </a:xfrm>
        </p:spPr>
        <p:txBody>
          <a:bodyPr/>
          <a:lstStyle/>
          <a:p>
            <a:pPr eaLnBrk="1" hangingPunct="1"/>
            <a:r>
              <a:rPr lang="en-US" sz="2400">
                <a:latin typeface="Calibri" charset="0"/>
              </a:rPr>
              <a:t>Process migration mechanism</a:t>
            </a:r>
          </a:p>
          <a:p>
            <a:pPr lvl="1" eaLnBrk="1" hangingPunct="1"/>
            <a:r>
              <a:rPr lang="en-US" sz="2000">
                <a:latin typeface="Calibri" charset="0"/>
              </a:rPr>
              <a:t>Freeze the process on the source node and restart it at the destination node</a:t>
            </a:r>
          </a:p>
          <a:p>
            <a:pPr lvl="1" eaLnBrk="1" hangingPunct="1"/>
            <a:r>
              <a:rPr lang="en-US" sz="2000">
                <a:latin typeface="Calibri" charset="0"/>
              </a:rPr>
              <a:t>Transfer of the process address space</a:t>
            </a:r>
          </a:p>
          <a:p>
            <a:pPr lvl="1" eaLnBrk="1" hangingPunct="1"/>
            <a:r>
              <a:rPr lang="en-US" sz="2000">
                <a:latin typeface="Calibri" charset="0"/>
              </a:rPr>
              <a:t>Forwarding messages meant for the migrant process</a:t>
            </a:r>
          </a:p>
          <a:p>
            <a:pPr lvl="1" eaLnBrk="1" hangingPunct="1"/>
            <a:r>
              <a:rPr lang="en-US" sz="2000">
                <a:latin typeface="Calibri" charset="0"/>
              </a:rPr>
              <a:t>Handling communication between cooperating processes separated as a result of migration</a:t>
            </a:r>
          </a:p>
          <a:p>
            <a:pPr lvl="1" eaLnBrk="1" hangingPunct="1"/>
            <a:r>
              <a:rPr lang="en-US" sz="2000">
                <a:latin typeface="Calibri" charset="0"/>
              </a:rPr>
              <a:t>Handling child processes</a:t>
            </a:r>
          </a:p>
          <a:p>
            <a:pPr eaLnBrk="1" hangingPunct="1">
              <a:spcBef>
                <a:spcPts val="500"/>
              </a:spcBef>
              <a:spcAft>
                <a:spcPts val="500"/>
              </a:spcAft>
            </a:pPr>
            <a:r>
              <a:rPr lang="en-US" sz="2400">
                <a:latin typeface="Calibri" charset="0"/>
              </a:rPr>
              <a:t>Migration architectures</a:t>
            </a:r>
          </a:p>
          <a:p>
            <a:pPr lvl="1" eaLnBrk="1" hangingPunct="1">
              <a:spcBef>
                <a:spcPts val="500"/>
              </a:spcBef>
              <a:spcAft>
                <a:spcPts val="500"/>
              </a:spcAft>
            </a:pPr>
            <a:r>
              <a:rPr lang="en-US" sz="2000">
                <a:latin typeface="Calibri" charset="0"/>
              </a:rPr>
              <a:t>One image system </a:t>
            </a:r>
          </a:p>
          <a:p>
            <a:pPr lvl="1" eaLnBrk="1" hangingPunct="1"/>
            <a:r>
              <a:rPr lang="en-US" sz="2000">
                <a:latin typeface="Calibri" charset="0"/>
              </a:rPr>
              <a:t>Point of entrance dependent system (the deputy concept)</a:t>
            </a:r>
            <a:endParaRPr lang="en-US" sz="2400">
              <a:latin typeface="Calibri" charset="0"/>
            </a:endParaRPr>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BD51ACC4-9770-AE49-A657-805C8CC48DF4}" type="slidenum">
              <a:rPr lang="en-US">
                <a:solidFill>
                  <a:srgbClr val="898989"/>
                </a:solidFill>
              </a:rPr>
              <a:pPr/>
              <a:t>83</a:t>
            </a:fld>
            <a:endParaRPr lang="en-US">
              <a:solidFill>
                <a:srgbClr val="898989"/>
              </a:solidFill>
            </a:endParaRPr>
          </a:p>
        </p:txBody>
      </p:sp>
    </p:spTree>
    <p:extLst>
      <p:ext uri="{BB962C8B-B14F-4D97-AF65-F5344CB8AC3E}">
        <p14:creationId xmlns:p14="http://schemas.microsoft.com/office/powerpoint/2010/main" val="23878781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atin typeface="Calibri" charset="0"/>
              </a:rPr>
              <a:t>A Mosix Cluster</a:t>
            </a:r>
          </a:p>
        </p:txBody>
      </p:sp>
      <p:sp>
        <p:nvSpPr>
          <p:cNvPr id="70659" name="Rectangle 3"/>
          <p:cNvSpPr>
            <a:spLocks noGrp="1" noChangeArrowheads="1"/>
          </p:cNvSpPr>
          <p:nvPr>
            <p:ph idx="1"/>
          </p:nvPr>
        </p:nvSpPr>
        <p:spPr/>
        <p:txBody>
          <a:bodyPr/>
          <a:lstStyle/>
          <a:p>
            <a:pPr eaLnBrk="1" hangingPunct="1">
              <a:spcBef>
                <a:spcPts val="500"/>
              </a:spcBef>
              <a:spcAft>
                <a:spcPts val="500"/>
              </a:spcAft>
            </a:pPr>
            <a:r>
              <a:rPr lang="en-US" sz="2400">
                <a:latin typeface="Calibri" charset="0"/>
              </a:rPr>
              <a:t>Mosix (from Hebrew U): Kernel level enhancement to Linux that provides dynamic load balancing in a network of workstations.</a:t>
            </a:r>
          </a:p>
          <a:p>
            <a:pPr eaLnBrk="1" hangingPunct="1">
              <a:spcBef>
                <a:spcPts val="500"/>
              </a:spcBef>
              <a:spcAft>
                <a:spcPts val="500"/>
              </a:spcAft>
            </a:pPr>
            <a:r>
              <a:rPr lang="en-US" sz="2400">
                <a:latin typeface="Calibri" charset="0"/>
              </a:rPr>
              <a:t>Dozens of PC computers connected by local area network (Fast-Ethernet or Myrinet). </a:t>
            </a:r>
          </a:p>
          <a:p>
            <a:pPr eaLnBrk="1" hangingPunct="1">
              <a:spcBef>
                <a:spcPts val="500"/>
              </a:spcBef>
              <a:spcAft>
                <a:spcPts val="500"/>
              </a:spcAft>
            </a:pPr>
            <a:r>
              <a:rPr lang="en-US" sz="2400">
                <a:latin typeface="Calibri" charset="0"/>
              </a:rPr>
              <a:t>Any process can migrate anywhere anytime.</a:t>
            </a:r>
            <a:endParaRPr lang="en-US">
              <a:latin typeface="Calibri" charset="0"/>
            </a:endParaRPr>
          </a:p>
        </p:txBody>
      </p:sp>
      <p:pic>
        <p:nvPicPr>
          <p:cNvPr id="70660" name="Picture 4" descr="img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02138"/>
            <a:ext cx="5943600" cy="1998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06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D38BC221-06C4-2142-B0EC-B18706A4BCDF}" type="slidenum">
              <a:rPr lang="en-US">
                <a:solidFill>
                  <a:srgbClr val="898989"/>
                </a:solidFill>
              </a:rPr>
              <a:pPr/>
              <a:t>84</a:t>
            </a:fld>
            <a:endParaRPr lang="en-US">
              <a:solidFill>
                <a:srgbClr val="898989"/>
              </a:solidFill>
            </a:endParaRPr>
          </a:p>
        </p:txBody>
      </p:sp>
    </p:spTree>
    <p:extLst>
      <p:ext uri="{BB962C8B-B14F-4D97-AF65-F5344CB8AC3E}">
        <p14:creationId xmlns:p14="http://schemas.microsoft.com/office/powerpoint/2010/main" val="193098281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06400" y="228600"/>
            <a:ext cx="8509000" cy="1143000"/>
          </a:xfrm>
        </p:spPr>
        <p:txBody>
          <a:bodyPr/>
          <a:lstStyle/>
          <a:p>
            <a:pPr eaLnBrk="1" hangingPunct="1"/>
            <a:r>
              <a:rPr lang="en-US">
                <a:latin typeface="Calibri" charset="0"/>
              </a:rPr>
              <a:t>Architectures for Migration</a:t>
            </a:r>
          </a:p>
        </p:txBody>
      </p:sp>
      <p:sp>
        <p:nvSpPr>
          <p:cNvPr id="30723" name="Text Box 3"/>
          <p:cNvSpPr txBox="1">
            <a:spLocks noChangeArrowheads="1"/>
          </p:cNvSpPr>
          <p:nvPr/>
        </p:nvSpPr>
        <p:spPr bwMode="auto">
          <a:xfrm>
            <a:off x="381000" y="3048000"/>
            <a:ext cx="5540375" cy="777875"/>
          </a:xfrm>
          <a:prstGeom prst="rect">
            <a:avLst/>
          </a:prstGeom>
          <a:solidFill>
            <a:schemeClr val="tx2">
              <a:lumMod val="40000"/>
              <a:lumOff val="60000"/>
            </a:schemeClr>
          </a:solidFill>
          <a:ln w="9525">
            <a:noFill/>
            <a:miter lim="800000"/>
            <a:headEnd/>
            <a:tailEnd/>
          </a:ln>
        </p:spPr>
        <p:txBody>
          <a:bodyPr>
            <a:spAutoFit/>
          </a:bodyPr>
          <a:lstStyle/>
          <a:p>
            <a:pPr>
              <a:lnSpc>
                <a:spcPct val="75000"/>
              </a:lnSpc>
              <a:spcBef>
                <a:spcPts val="500"/>
              </a:spcBef>
              <a:spcAft>
                <a:spcPts val="500"/>
              </a:spcAft>
              <a:defRPr/>
            </a:pPr>
            <a:r>
              <a:rPr lang="en-US" altLang="en-US" sz="2400" dirty="0">
                <a:latin typeface="Times New Roman" pitchFamily="18" charset="0"/>
                <a:ea typeface="MS PGothic" pitchFamily="34" charset="-128"/>
                <a:cs typeface="+mn-cs"/>
              </a:rPr>
              <a:t>Architecture that fits one system image.</a:t>
            </a:r>
          </a:p>
          <a:p>
            <a:pPr>
              <a:lnSpc>
                <a:spcPct val="75000"/>
              </a:lnSpc>
              <a:spcBef>
                <a:spcPts val="500"/>
              </a:spcBef>
              <a:spcAft>
                <a:spcPts val="500"/>
              </a:spcAft>
              <a:defRPr/>
            </a:pPr>
            <a:r>
              <a:rPr lang="en-US" altLang="en-US" sz="2400" dirty="0">
                <a:latin typeface="Times New Roman" pitchFamily="18" charset="0"/>
                <a:ea typeface="MS PGothic" pitchFamily="34" charset="-128"/>
                <a:cs typeface="+mn-cs"/>
              </a:rPr>
              <a:t>Needs location transparent file system.</a:t>
            </a:r>
            <a:endParaRPr lang="en-US" altLang="en-US" dirty="0">
              <a:latin typeface="Times New Roman" pitchFamily="18" charset="0"/>
              <a:ea typeface="MS PGothic" pitchFamily="34" charset="-128"/>
              <a:cs typeface="+mn-cs"/>
            </a:endParaRPr>
          </a:p>
        </p:txBody>
      </p:sp>
      <p:sp>
        <p:nvSpPr>
          <p:cNvPr id="71684" name="Text Box 4"/>
          <p:cNvSpPr txBox="1">
            <a:spLocks noChangeArrowheads="1"/>
          </p:cNvSpPr>
          <p:nvPr/>
        </p:nvSpPr>
        <p:spPr bwMode="auto">
          <a:xfrm>
            <a:off x="6643688" y="6172200"/>
            <a:ext cx="2443162" cy="4000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spcBef>
                <a:spcPts val="500"/>
              </a:spcBef>
              <a:spcAft>
                <a:spcPts val="500"/>
              </a:spcAft>
            </a:pPr>
            <a:r>
              <a:rPr lang="en-US" sz="2000"/>
              <a:t>(Mosix later versions)</a:t>
            </a:r>
          </a:p>
        </p:txBody>
      </p:sp>
      <p:pic>
        <p:nvPicPr>
          <p:cNvPr id="66565" name="Picture 5" descr="img025"/>
          <p:cNvPicPr>
            <a:picLocks noChangeAspect="1" noChangeArrowheads="1"/>
          </p:cNvPicPr>
          <p:nvPr/>
        </p:nvPicPr>
        <p:blipFill>
          <a:blip r:embed="rId2"/>
          <a:srcRect/>
          <a:stretch>
            <a:fillRect/>
          </a:stretch>
        </p:blipFill>
        <p:spPr bwMode="auto">
          <a:xfrm>
            <a:off x="304800" y="1295400"/>
            <a:ext cx="6705600" cy="1781175"/>
          </a:xfrm>
          <a:prstGeom prst="rect">
            <a:avLst/>
          </a:prstGeom>
          <a:solidFill>
            <a:schemeClr val="accent2">
              <a:lumMod val="40000"/>
              <a:lumOff val="60000"/>
            </a:schemeClr>
          </a:solidFill>
          <a:ln w="9525">
            <a:noFill/>
            <a:miter lim="800000"/>
            <a:headEnd/>
            <a:tailEnd/>
          </a:ln>
        </p:spPr>
      </p:pic>
      <p:pic>
        <p:nvPicPr>
          <p:cNvPr id="71686" name="Picture 3" descr="img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6262688"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 Box 4"/>
          <p:cNvSpPr txBox="1">
            <a:spLocks noChangeArrowheads="1"/>
          </p:cNvSpPr>
          <p:nvPr/>
        </p:nvSpPr>
        <p:spPr bwMode="auto">
          <a:xfrm>
            <a:off x="152400" y="5943600"/>
            <a:ext cx="6324600" cy="7747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lnSpc>
                <a:spcPct val="75000"/>
              </a:lnSpc>
              <a:spcBef>
                <a:spcPts val="500"/>
              </a:spcBef>
              <a:spcAft>
                <a:spcPts val="500"/>
              </a:spcAft>
            </a:pPr>
            <a:r>
              <a:rPr lang="en-US" sz="2400"/>
              <a:t>Architecture that fits entrance dependant systems.</a:t>
            </a:r>
          </a:p>
          <a:p>
            <a:pPr>
              <a:lnSpc>
                <a:spcPct val="75000"/>
              </a:lnSpc>
              <a:spcBef>
                <a:spcPts val="500"/>
              </a:spcBef>
              <a:spcAft>
                <a:spcPts val="500"/>
              </a:spcAft>
            </a:pPr>
            <a:r>
              <a:rPr lang="en-US" sz="2400"/>
              <a:t>Easier to implement based on current Unix.</a:t>
            </a:r>
            <a:endParaRPr lang="en-US"/>
          </a:p>
        </p:txBody>
      </p:sp>
      <p:sp>
        <p:nvSpPr>
          <p:cNvPr id="30728" name="Text Box 4"/>
          <p:cNvSpPr txBox="1">
            <a:spLocks noChangeArrowheads="1"/>
          </p:cNvSpPr>
          <p:nvPr/>
        </p:nvSpPr>
        <p:spPr bwMode="auto">
          <a:xfrm>
            <a:off x="6324600" y="3200400"/>
            <a:ext cx="2500313" cy="400050"/>
          </a:xfrm>
          <a:prstGeom prst="rect">
            <a:avLst/>
          </a:prstGeom>
          <a:solidFill>
            <a:schemeClr val="tx2">
              <a:lumMod val="40000"/>
              <a:lumOff val="60000"/>
            </a:schemeClr>
          </a:solidFill>
          <a:ln w="9525">
            <a:noFill/>
            <a:miter lim="800000"/>
            <a:headEnd/>
            <a:tailEnd/>
          </a:ln>
        </p:spPr>
        <p:txBody>
          <a:bodyPr wrap="none">
            <a:spAutoFit/>
          </a:bodyPr>
          <a:lstStyle/>
          <a:p>
            <a:pPr>
              <a:spcBef>
                <a:spcPts val="500"/>
              </a:spcBef>
              <a:spcAft>
                <a:spcPts val="500"/>
              </a:spcAft>
              <a:defRPr/>
            </a:pPr>
            <a:r>
              <a:rPr lang="en-US" altLang="en-US" sz="2000" dirty="0">
                <a:latin typeface="Times New Roman" pitchFamily="18" charset="0"/>
                <a:ea typeface="MS PGothic" pitchFamily="34" charset="-128"/>
                <a:cs typeface="+mn-cs"/>
              </a:rPr>
              <a:t>(</a:t>
            </a:r>
            <a:r>
              <a:rPr lang="en-US" altLang="en-US" sz="2000" dirty="0" err="1">
                <a:latin typeface="Times New Roman" pitchFamily="18" charset="0"/>
                <a:ea typeface="MS PGothic" pitchFamily="34" charset="-128"/>
                <a:cs typeface="+mn-cs"/>
              </a:rPr>
              <a:t>Mosix</a:t>
            </a:r>
            <a:r>
              <a:rPr lang="en-US" altLang="en-US" sz="2000" dirty="0">
                <a:latin typeface="Times New Roman" pitchFamily="18" charset="0"/>
                <a:ea typeface="MS PGothic" pitchFamily="34" charset="-128"/>
                <a:cs typeface="+mn-cs"/>
              </a:rPr>
              <a:t> early versions)</a:t>
            </a:r>
          </a:p>
        </p:txBody>
      </p:sp>
      <p:sp>
        <p:nvSpPr>
          <p:cNvPr id="7168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9D61B677-ABFE-2945-A365-DDA02B1E6541}" type="slidenum">
              <a:rPr lang="en-US">
                <a:solidFill>
                  <a:srgbClr val="898989"/>
                </a:solidFill>
              </a:rPr>
              <a:pPr/>
              <a:t>85</a:t>
            </a:fld>
            <a:endParaRPr lang="en-US">
              <a:solidFill>
                <a:srgbClr val="898989"/>
              </a:solidFill>
            </a:endParaRPr>
          </a:p>
        </p:txBody>
      </p:sp>
    </p:spTree>
    <p:extLst>
      <p:ext uri="{BB962C8B-B14F-4D97-AF65-F5344CB8AC3E}">
        <p14:creationId xmlns:p14="http://schemas.microsoft.com/office/powerpoint/2010/main" val="28537326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 y="152400"/>
            <a:ext cx="8509000" cy="838200"/>
          </a:xfrm>
        </p:spPr>
        <p:txBody>
          <a:bodyPr/>
          <a:lstStyle/>
          <a:p>
            <a:pPr eaLnBrk="1" hangingPunct="1"/>
            <a:r>
              <a:rPr lang="en-US" sz="3600">
                <a:latin typeface="Calibri" charset="0"/>
              </a:rPr>
              <a:t>Mosix: Migration and File Access</a:t>
            </a:r>
          </a:p>
        </p:txBody>
      </p:sp>
      <p:pic>
        <p:nvPicPr>
          <p:cNvPr id="72707" name="Picture 3" descr="img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962400"/>
            <a:ext cx="69342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304800" y="1066800"/>
            <a:ext cx="8458200" cy="2071688"/>
          </a:xfrm>
          <a:prstGeom prst="rect">
            <a:avLst/>
          </a:prstGeom>
          <a:noFill/>
          <a:ln w="9525">
            <a:noFill/>
            <a:miter lim="800000"/>
            <a:headEnd/>
            <a:tailEnd/>
          </a:ln>
        </p:spPr>
        <p:txBody>
          <a:bodyPr>
            <a:spAutoFit/>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spcBef>
                <a:spcPts val="500"/>
              </a:spcBef>
              <a:spcAft>
                <a:spcPts val="500"/>
              </a:spcAft>
            </a:pPr>
            <a:r>
              <a:rPr lang="en-US" sz="2800">
                <a:latin typeface="Calibri" charset="0"/>
              </a:rPr>
              <a:t>Each file access must go back to deputy…</a:t>
            </a:r>
          </a:p>
          <a:p>
            <a:pPr>
              <a:spcBef>
                <a:spcPts val="500"/>
              </a:spcBef>
              <a:spcAft>
                <a:spcPts val="500"/>
              </a:spcAft>
            </a:pPr>
            <a:r>
              <a:rPr lang="en-US" sz="2800">
                <a:latin typeface="Calibri" charset="0"/>
              </a:rPr>
              <a:t>          = = Very Slow for I/O apps.</a:t>
            </a:r>
          </a:p>
          <a:p>
            <a:pPr>
              <a:spcBef>
                <a:spcPts val="500"/>
              </a:spcBef>
              <a:spcAft>
                <a:spcPts val="500"/>
              </a:spcAft>
            </a:pPr>
            <a:r>
              <a:rPr lang="en-US" sz="2800" b="1">
                <a:latin typeface="Calibri" charset="0"/>
              </a:rPr>
              <a:t>Solution:</a:t>
            </a:r>
            <a:r>
              <a:rPr lang="en-US" sz="2800">
                <a:latin typeface="Calibri" charset="0"/>
              </a:rPr>
              <a:t> Allow processes to access a distributed file system through the current kernel.</a:t>
            </a:r>
          </a:p>
        </p:txBody>
      </p:sp>
      <p:sp>
        <p:nvSpPr>
          <p:cNvPr id="727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A51D7474-B053-9B4C-B41C-039B0A8187D5}" type="slidenum">
              <a:rPr lang="en-US">
                <a:solidFill>
                  <a:srgbClr val="898989"/>
                </a:solidFill>
              </a:rPr>
              <a:pPr/>
              <a:t>86</a:t>
            </a:fld>
            <a:endParaRPr lang="en-US">
              <a:solidFill>
                <a:srgbClr val="898989"/>
              </a:solidFill>
            </a:endParaRPr>
          </a:p>
        </p:txBody>
      </p:sp>
    </p:spTree>
    <p:extLst>
      <p:ext uri="{BB962C8B-B14F-4D97-AF65-F5344CB8AC3E}">
        <p14:creationId xmlns:p14="http://schemas.microsoft.com/office/powerpoint/2010/main" val="4005984625"/>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img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4130675"/>
            <a:ext cx="6291262"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p:cNvSpPr>
            <a:spLocks noGrp="1" noChangeArrowheads="1"/>
          </p:cNvSpPr>
          <p:nvPr>
            <p:ph type="title"/>
          </p:nvPr>
        </p:nvSpPr>
        <p:spPr>
          <a:noFill/>
        </p:spPr>
        <p:txBody>
          <a:bodyPr/>
          <a:lstStyle/>
          <a:p>
            <a:pPr eaLnBrk="1" hangingPunct="1"/>
            <a:r>
              <a:rPr lang="en-US">
                <a:latin typeface="Calibri" charset="0"/>
              </a:rPr>
              <a:t>Mosix: File Access</a:t>
            </a:r>
          </a:p>
        </p:txBody>
      </p:sp>
      <p:sp>
        <p:nvSpPr>
          <p:cNvPr id="73732" name="Rectangle 4"/>
          <p:cNvSpPr>
            <a:spLocks noGrp="1" noChangeArrowheads="1"/>
          </p:cNvSpPr>
          <p:nvPr>
            <p:ph idx="1"/>
          </p:nvPr>
        </p:nvSpPr>
        <p:spPr>
          <a:xfrm>
            <a:off x="457200" y="1600200"/>
            <a:ext cx="8686800" cy="3505200"/>
          </a:xfrm>
        </p:spPr>
        <p:txBody>
          <a:bodyPr/>
          <a:lstStyle/>
          <a:p>
            <a:pPr eaLnBrk="1" hangingPunct="1"/>
            <a:r>
              <a:rPr lang="en-US" sz="2400" b="1">
                <a:latin typeface="Calibri" charset="0"/>
              </a:rPr>
              <a:t>DFSA</a:t>
            </a:r>
            <a:r>
              <a:rPr lang="en-US" sz="2400">
                <a:latin typeface="Calibri" charset="0"/>
              </a:rPr>
              <a:t> </a:t>
            </a:r>
          </a:p>
          <a:p>
            <a:pPr lvl="1" eaLnBrk="1" hangingPunct="1"/>
            <a:r>
              <a:rPr lang="en-US" sz="2400">
                <a:latin typeface="Calibri" charset="0"/>
              </a:rPr>
              <a:t>Direct File System Access</a:t>
            </a:r>
          </a:p>
          <a:p>
            <a:pPr lvl="1" eaLnBrk="1" hangingPunct="1"/>
            <a:r>
              <a:rPr lang="en-US" sz="2400">
                <a:latin typeface="Calibri" charset="0"/>
              </a:rPr>
              <a:t>Requirements (cache coherent, monotonic timestamps, files not deleted until all nodes finished) </a:t>
            </a:r>
          </a:p>
          <a:p>
            <a:pPr lvl="1" eaLnBrk="1" hangingPunct="1"/>
            <a:r>
              <a:rPr lang="en-US" sz="2400">
                <a:latin typeface="Calibri" charset="0"/>
              </a:rPr>
              <a:t>Bring the process to the files.</a:t>
            </a:r>
          </a:p>
          <a:p>
            <a:pPr eaLnBrk="1" hangingPunct="1">
              <a:spcBef>
                <a:spcPts val="500"/>
              </a:spcBef>
              <a:spcAft>
                <a:spcPts val="500"/>
              </a:spcAft>
            </a:pPr>
            <a:r>
              <a:rPr lang="en-US" sz="2400" b="1">
                <a:latin typeface="Calibri" charset="0"/>
              </a:rPr>
              <a:t>MFS</a:t>
            </a:r>
            <a:r>
              <a:rPr lang="en-US" sz="2400">
                <a:latin typeface="Calibri" charset="0"/>
              </a:rPr>
              <a:t> </a:t>
            </a:r>
          </a:p>
          <a:p>
            <a:pPr lvl="1" eaLnBrk="1" hangingPunct="1">
              <a:spcBef>
                <a:spcPts val="500"/>
              </a:spcBef>
              <a:spcAft>
                <a:spcPts val="500"/>
              </a:spcAft>
            </a:pPr>
            <a:r>
              <a:rPr lang="en-US" sz="2400">
                <a:latin typeface="Calibri" charset="0"/>
              </a:rPr>
              <a:t>Single cache (on server)</a:t>
            </a:r>
          </a:p>
          <a:p>
            <a:pPr lvl="1" eaLnBrk="1" hangingPunct="1">
              <a:spcBef>
                <a:spcPts val="500"/>
              </a:spcBef>
              <a:spcAft>
                <a:spcPts val="500"/>
              </a:spcAft>
            </a:pPr>
            <a:r>
              <a:rPr lang="en-US" sz="2400">
                <a:latin typeface="Calibri" charset="0"/>
              </a:rPr>
              <a:t>/mfs/1405/var/tmp/myfiles</a:t>
            </a:r>
          </a:p>
        </p:txBody>
      </p:sp>
      <p:sp>
        <p:nvSpPr>
          <p:cNvPr id="737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DDE82D54-D776-8144-88E5-7B0240DF6B0C}" type="slidenum">
              <a:rPr lang="en-US">
                <a:solidFill>
                  <a:srgbClr val="898989"/>
                </a:solidFill>
              </a:rPr>
              <a:pPr/>
              <a:t>87</a:t>
            </a:fld>
            <a:endParaRPr lang="en-US">
              <a:solidFill>
                <a:srgbClr val="898989"/>
              </a:solidFill>
            </a:endParaRPr>
          </a:p>
        </p:txBody>
      </p:sp>
    </p:spTree>
    <p:extLst>
      <p:ext uri="{BB962C8B-B14F-4D97-AF65-F5344CB8AC3E}">
        <p14:creationId xmlns:p14="http://schemas.microsoft.com/office/powerpoint/2010/main" val="3651102098"/>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77800" y="152400"/>
            <a:ext cx="8890000" cy="1143000"/>
          </a:xfrm>
        </p:spPr>
        <p:txBody>
          <a:bodyPr/>
          <a:lstStyle/>
          <a:p>
            <a:pPr eaLnBrk="1" hangingPunct="1"/>
            <a:r>
              <a:rPr lang="en-US" sz="3600">
                <a:latin typeface="Calibri" charset="0"/>
              </a:rPr>
              <a:t>Process Migration: Other Factors</a:t>
            </a:r>
          </a:p>
        </p:txBody>
      </p:sp>
      <p:sp>
        <p:nvSpPr>
          <p:cNvPr id="74755" name="Rectangle 3"/>
          <p:cNvSpPr>
            <a:spLocks noGrp="1" noChangeArrowheads="1"/>
          </p:cNvSpPr>
          <p:nvPr>
            <p:ph idx="1"/>
          </p:nvPr>
        </p:nvSpPr>
        <p:spPr>
          <a:xfrm>
            <a:off x="457200" y="1885950"/>
            <a:ext cx="8229600" cy="4362450"/>
          </a:xfrm>
        </p:spPr>
        <p:txBody>
          <a:bodyPr/>
          <a:lstStyle/>
          <a:p>
            <a:pPr eaLnBrk="1" hangingPunct="1">
              <a:lnSpc>
                <a:spcPct val="150000"/>
              </a:lnSpc>
            </a:pPr>
            <a:r>
              <a:rPr lang="en-US" sz="2800">
                <a:latin typeface="Calibri" charset="0"/>
              </a:rPr>
              <a:t>Not only CPU load!!!</a:t>
            </a:r>
          </a:p>
          <a:p>
            <a:pPr eaLnBrk="1" hangingPunct="1">
              <a:lnSpc>
                <a:spcPct val="150000"/>
              </a:lnSpc>
            </a:pPr>
            <a:r>
              <a:rPr lang="en-US" sz="2800">
                <a:latin typeface="Calibri" charset="0"/>
              </a:rPr>
              <a:t>Memory.</a:t>
            </a:r>
          </a:p>
          <a:p>
            <a:pPr eaLnBrk="1" hangingPunct="1">
              <a:lnSpc>
                <a:spcPct val="150000"/>
              </a:lnSpc>
            </a:pPr>
            <a:r>
              <a:rPr lang="en-US" sz="2800">
                <a:latin typeface="Calibri" charset="0"/>
              </a:rPr>
              <a:t>I/O - where is the physical device?</a:t>
            </a:r>
          </a:p>
          <a:p>
            <a:pPr eaLnBrk="1" hangingPunct="1">
              <a:lnSpc>
                <a:spcPct val="150000"/>
              </a:lnSpc>
            </a:pPr>
            <a:r>
              <a:rPr lang="en-US" sz="2800">
                <a:latin typeface="Calibri" charset="0"/>
              </a:rPr>
              <a:t>Communication - which processes communicate with which other processes?</a:t>
            </a:r>
            <a:endParaRPr lang="en-US">
              <a:latin typeface="Calibri" charset="0"/>
            </a:endParaRPr>
          </a:p>
          <a:p>
            <a:pPr eaLnBrk="1" hangingPunct="1"/>
            <a:endParaRPr lang="en-US">
              <a:latin typeface="Calibri" charset="0"/>
            </a:endParaRPr>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124CEEC1-B974-FB43-914B-594143F6FE5D}" type="slidenum">
              <a:rPr lang="en-US">
                <a:solidFill>
                  <a:srgbClr val="898989"/>
                </a:solidFill>
              </a:rPr>
              <a:pPr/>
              <a:t>88</a:t>
            </a:fld>
            <a:endParaRPr lang="en-US">
              <a:solidFill>
                <a:srgbClr val="898989"/>
              </a:solidFill>
            </a:endParaRPr>
          </a:p>
        </p:txBody>
      </p:sp>
    </p:spTree>
    <p:extLst>
      <p:ext uri="{BB962C8B-B14F-4D97-AF65-F5344CB8AC3E}">
        <p14:creationId xmlns:p14="http://schemas.microsoft.com/office/powerpoint/2010/main" val="274007356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06400" y="228600"/>
            <a:ext cx="8432800" cy="1143000"/>
          </a:xfrm>
        </p:spPr>
        <p:txBody>
          <a:bodyPr rtlCol="0">
            <a:normAutofit fontScale="90000"/>
          </a:bodyPr>
          <a:lstStyle/>
          <a:p>
            <a:pPr eaLnBrk="1" fontAlgn="auto" hangingPunct="1">
              <a:spcAft>
                <a:spcPts val="0"/>
              </a:spcAft>
              <a:defRPr/>
            </a:pPr>
            <a:r>
              <a:rPr lang="en-US" altLang="en-US" sz="3800" smtClean="0">
                <a:ea typeface="+mj-ea"/>
              </a:rPr>
              <a:t>Process Migration and Heterogeneous Systems</a:t>
            </a:r>
            <a:endParaRPr lang="en-US" altLang="en-US" smtClean="0">
              <a:ea typeface="+mj-ea"/>
            </a:endParaRPr>
          </a:p>
        </p:txBody>
      </p:sp>
      <p:sp>
        <p:nvSpPr>
          <p:cNvPr id="75779" name="Rectangle 3"/>
          <p:cNvSpPr>
            <a:spLocks noGrp="1" noChangeArrowheads="1"/>
          </p:cNvSpPr>
          <p:nvPr>
            <p:ph idx="1"/>
          </p:nvPr>
        </p:nvSpPr>
        <p:spPr/>
        <p:txBody>
          <a:bodyPr/>
          <a:lstStyle/>
          <a:p>
            <a:pPr eaLnBrk="1" hangingPunct="1">
              <a:spcAft>
                <a:spcPct val="20000"/>
              </a:spcAft>
            </a:pPr>
            <a:r>
              <a:rPr lang="en-US" sz="2400">
                <a:latin typeface="Calibri" charset="0"/>
              </a:rPr>
              <a:t>Converts usage of heterogeneous resources (CPU, memory, IO) into a single, homogeneous cost using a </a:t>
            </a:r>
            <a:r>
              <a:rPr lang="en-US" sz="2400" u="sng">
                <a:latin typeface="Calibri" charset="0"/>
              </a:rPr>
              <a:t>specific cost</a:t>
            </a:r>
            <a:r>
              <a:rPr lang="en-US" sz="2400">
                <a:latin typeface="Calibri" charset="0"/>
              </a:rPr>
              <a:t> function.</a:t>
            </a:r>
          </a:p>
          <a:p>
            <a:pPr eaLnBrk="1" hangingPunct="1">
              <a:spcAft>
                <a:spcPct val="20000"/>
              </a:spcAft>
            </a:pPr>
            <a:r>
              <a:rPr lang="en-US" sz="2400">
                <a:latin typeface="Calibri" charset="0"/>
              </a:rPr>
              <a:t>Assigns/migrates a job to the machine on which it incurs the lowest cost.</a:t>
            </a:r>
          </a:p>
          <a:p>
            <a:pPr lvl="1" eaLnBrk="1" hangingPunct="1">
              <a:spcAft>
                <a:spcPct val="20000"/>
              </a:spcAft>
            </a:pPr>
            <a:r>
              <a:rPr lang="en-US" sz="2000">
                <a:latin typeface="Calibri" charset="0"/>
              </a:rPr>
              <a:t> Can design online job assignment policies based on multiple factors - economic principles, competitive analysis.</a:t>
            </a:r>
          </a:p>
          <a:p>
            <a:pPr lvl="1" eaLnBrk="1" hangingPunct="1">
              <a:spcAft>
                <a:spcPct val="20000"/>
              </a:spcAft>
            </a:pPr>
            <a:r>
              <a:rPr lang="en-US" sz="2000">
                <a:latin typeface="Calibri" charset="0"/>
              </a:rPr>
              <a:t>Aim to guarantee near-optimal global lower-bound performance.</a:t>
            </a:r>
          </a:p>
          <a:p>
            <a:pPr eaLnBrk="1" hangingPunct="1">
              <a:spcAft>
                <a:spcPct val="20000"/>
              </a:spcAft>
            </a:pPr>
            <a:endParaRPr lang="en-US" sz="2400">
              <a:latin typeface="Calibri" charset="0"/>
            </a:endParaRPr>
          </a:p>
          <a:p>
            <a:pPr eaLnBrk="1" hangingPunct="1">
              <a:spcAft>
                <a:spcPct val="20000"/>
              </a:spcAft>
            </a:pPr>
            <a:endParaRPr lang="en-US">
              <a:latin typeface="Calibri" charset="0"/>
            </a:endParaRPr>
          </a:p>
        </p:txBody>
      </p:sp>
      <p:sp>
        <p:nvSpPr>
          <p:cNvPr id="757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9B226D31-D326-3C49-827E-2D7857B22E34}" type="slidenum">
              <a:rPr lang="en-US">
                <a:solidFill>
                  <a:srgbClr val="898989"/>
                </a:solidFill>
              </a:rPr>
              <a:pPr/>
              <a:t>89</a:t>
            </a:fld>
            <a:endParaRPr lang="en-US">
              <a:solidFill>
                <a:srgbClr val="898989"/>
              </a:solidFill>
            </a:endParaRPr>
          </a:p>
        </p:txBody>
      </p:sp>
    </p:spTree>
    <p:extLst>
      <p:ext uri="{BB962C8B-B14F-4D97-AF65-F5344CB8AC3E}">
        <p14:creationId xmlns:p14="http://schemas.microsoft.com/office/powerpoint/2010/main" val="17085620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406400" y="228600"/>
            <a:ext cx="77724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Arial Black"/>
              <a:buNone/>
            </a:pPr>
            <a:r>
              <a:rPr lang="en-US" sz="4000" b="0" i="0" u="none">
                <a:solidFill>
                  <a:schemeClr val="dk1"/>
                </a:solidFill>
                <a:latin typeface="Arial Black"/>
                <a:ea typeface="Arial Black"/>
                <a:cs typeface="Arial Black"/>
                <a:sym typeface="Arial Black"/>
              </a:rPr>
              <a:t>Remote Procedure Call</a:t>
            </a:r>
            <a:endParaRPr/>
          </a:p>
        </p:txBody>
      </p:sp>
      <p:sp>
        <p:nvSpPr>
          <p:cNvPr id="203" name="Google Shape;203;p24"/>
          <p:cNvSpPr txBox="1"/>
          <p:nvPr/>
        </p:nvSpPr>
        <p:spPr>
          <a:xfrm>
            <a:off x="1401150" y="1371600"/>
            <a:ext cx="7391400" cy="193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A convenient way to construct a client-server connection without explicitly writing send/ receive type programs (helps maintain transparency).</a:t>
            </a:r>
            <a:endParaRPr/>
          </a:p>
          <a:p>
            <a:pPr marL="0" marR="0" lvl="0" indent="0" algn="l" rtl="0">
              <a:lnSpc>
                <a:spcPct val="100000"/>
              </a:lnSpc>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Ideas initiated by RFCs in the 70s </a:t>
            </a: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Landmark paper </a:t>
            </a:r>
            <a:r>
              <a:rPr lang="en-US" sz="2400" b="0" i="0" u="none">
                <a:solidFill>
                  <a:schemeClr val="dk1"/>
                </a:solidFill>
                <a:latin typeface="Times New Roman"/>
                <a:ea typeface="Times New Roman"/>
                <a:cs typeface="Times New Roman"/>
                <a:sym typeface="Times New Roman"/>
              </a:rPr>
              <a:t>by Birrell and Nelson in 1980’s</a:t>
            </a:r>
            <a:endParaRPr/>
          </a:p>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Basis of 2 tier client/server systems</a:t>
            </a:r>
            <a:endParaRPr/>
          </a:p>
        </p:txBody>
      </p:sp>
      <p:pic>
        <p:nvPicPr>
          <p:cNvPr id="204" name="Google Shape;204;p24" descr="img020"/>
          <p:cNvPicPr preferRelativeResize="0"/>
          <p:nvPr/>
        </p:nvPicPr>
        <p:blipFill rotWithShape="1">
          <a:blip r:embed="rId3">
            <a:alphaModFix/>
          </a:blip>
          <a:srcRect/>
          <a:stretch/>
        </p:blipFill>
        <p:spPr>
          <a:xfrm>
            <a:off x="1401150" y="4087050"/>
            <a:ext cx="6172201" cy="2389187"/>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defRPr/>
            </a:pPr>
            <a:r>
              <a:rPr lang="en-US" smtClean="0">
                <a:ea typeface="+mj-ea"/>
              </a:rPr>
              <a:t>Distributed File Systems</a:t>
            </a:r>
          </a:p>
        </p:txBody>
      </p:sp>
      <p:sp>
        <p:nvSpPr>
          <p:cNvPr id="4" name="Text Placeholder 3"/>
          <p:cNvSpPr>
            <a:spLocks noGrp="1"/>
          </p:cNvSpPr>
          <p:nvPr>
            <p:ph type="body" idx="1"/>
          </p:nvPr>
        </p:nvSpPr>
        <p:spPr/>
        <p:txBody>
          <a:bodyPr/>
          <a:lstStyle/>
          <a:p>
            <a:pPr>
              <a:buFont typeface="Arial" pitchFamily="34" charset="0"/>
              <a:buNone/>
              <a:defRPr/>
            </a:pPr>
            <a:endParaRPr lang="en-US">
              <a:ea typeface="+mn-ea"/>
            </a:endParaRPr>
          </a:p>
        </p:txBody>
      </p:sp>
      <p:sp>
        <p:nvSpPr>
          <p:cNvPr id="41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48A00B7B-6460-0644-B09F-CAA65E6548A6}" type="slidenum">
              <a:rPr lang="en-US">
                <a:solidFill>
                  <a:srgbClr val="898989"/>
                </a:solidFill>
              </a:rPr>
              <a:pPr/>
              <a:t>90</a:t>
            </a:fld>
            <a:endParaRPr lang="en-US">
              <a:solidFill>
                <a:srgbClr val="898989"/>
              </a:solidFill>
            </a:endParaRPr>
          </a:p>
        </p:txBody>
      </p:sp>
    </p:spTree>
    <p:extLst>
      <p:ext uri="{BB962C8B-B14F-4D97-AF65-F5344CB8AC3E}">
        <p14:creationId xmlns:p14="http://schemas.microsoft.com/office/powerpoint/2010/main" val="282882929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hape 138"/>
          <p:cNvSpPr>
            <a:spLocks noGrp="1"/>
          </p:cNvSpPr>
          <p:nvPr>
            <p:ph type="title"/>
          </p:nvPr>
        </p:nvSpPr>
        <p:spPr/>
        <p:txBody>
          <a:bodyPr lIns="91425" tIns="91425" rIns="91425" bIns="91425"/>
          <a:lstStyle/>
          <a:p>
            <a:pPr eaLnBrk="1" hangingPunct="1"/>
            <a:r>
              <a:rPr lang="en-US">
                <a:latin typeface="Calibri" charset="0"/>
              </a:rPr>
              <a:t>Distributed File Systems</a:t>
            </a:r>
          </a:p>
        </p:txBody>
      </p:sp>
      <p:sp>
        <p:nvSpPr>
          <p:cNvPr id="5123" name="Shape 137"/>
          <p:cNvSpPr>
            <a:spLocks noGrp="1"/>
          </p:cNvSpPr>
          <p:nvPr>
            <p:ph idx="1"/>
          </p:nvPr>
        </p:nvSpPr>
        <p:spPr>
          <a:xfrm>
            <a:off x="457200" y="1286998"/>
            <a:ext cx="8178900" cy="4172100"/>
          </a:xfrm>
        </p:spPr>
        <p:txBody>
          <a:bodyPr lIns="91425" tIns="91425" rIns="91425" bIns="91425"/>
          <a:lstStyle/>
          <a:p>
            <a:pPr marL="457200" indent="-381000" eaLnBrk="1" hangingPunct="1">
              <a:spcBef>
                <a:spcPct val="0"/>
              </a:spcBef>
            </a:pPr>
            <a:r>
              <a:rPr lang="en-US" sz="2800" dirty="0">
                <a:latin typeface="Calibri" charset="0"/>
              </a:rPr>
              <a:t>File systems provide a convenient programming interface to disk storage (or hardware resources)</a:t>
            </a:r>
          </a:p>
          <a:p>
            <a:pPr marL="914400" lvl="1" indent="-355600" eaLnBrk="1" hangingPunct="1">
              <a:spcBef>
                <a:spcPct val="0"/>
              </a:spcBef>
            </a:pPr>
            <a:r>
              <a:rPr lang="en-US" sz="2400" dirty="0">
                <a:latin typeface="Calibri" charset="0"/>
              </a:rPr>
              <a:t>Were originally developed for centralized systems</a:t>
            </a:r>
          </a:p>
          <a:p>
            <a:pPr marL="914400" lvl="1" indent="-355600" eaLnBrk="1" hangingPunct="1">
              <a:spcBef>
                <a:spcPct val="0"/>
              </a:spcBef>
            </a:pPr>
            <a:r>
              <a:rPr lang="en-US" sz="2400" dirty="0">
                <a:latin typeface="Calibri" charset="0"/>
              </a:rPr>
              <a:t>Later features like access-control and file-locking are added</a:t>
            </a:r>
          </a:p>
          <a:p>
            <a:pPr marL="457200" indent="-381000" eaLnBrk="1" hangingPunct="1">
              <a:spcBef>
                <a:spcPts val="600"/>
              </a:spcBef>
            </a:pPr>
            <a:r>
              <a:rPr lang="en-US" sz="2800" dirty="0">
                <a:latin typeface="Calibri" charset="0"/>
              </a:rPr>
              <a:t>Distributed file systems support similar functionalities throughout an intranet (a local area network)</a:t>
            </a:r>
          </a:p>
          <a:p>
            <a:pPr marL="914400" lvl="1" indent="-355600" eaLnBrk="1" hangingPunct="1">
              <a:spcBef>
                <a:spcPct val="0"/>
              </a:spcBef>
            </a:pPr>
            <a:r>
              <a:rPr lang="en-US" sz="2400" dirty="0">
                <a:latin typeface="Calibri" charset="0"/>
              </a:rPr>
              <a:t>Provide access to files stored at a server with performance and reliability similar to, and in some cases better than, files stored on local disks</a:t>
            </a:r>
          </a:p>
          <a:p>
            <a:pPr marL="914400" lvl="1" indent="-355600" eaLnBrk="1" hangingPunct="1">
              <a:spcBef>
                <a:spcPct val="0"/>
              </a:spcBef>
            </a:pPr>
            <a:r>
              <a:rPr lang="en-US" sz="2400" dirty="0">
                <a:latin typeface="Calibri" charset="0"/>
              </a:rPr>
              <a:t>Basically, files are stored in a server (instead of in local disks) and clients access them</a:t>
            </a:r>
          </a:p>
        </p:txBody>
      </p:sp>
      <p:sp>
        <p:nvSpPr>
          <p:cNvPr id="51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D2E51B49-031C-AC45-A640-5D0660D3BF1F}" type="slidenum">
              <a:rPr lang="en-US">
                <a:solidFill>
                  <a:srgbClr val="898989"/>
                </a:solidFill>
              </a:rPr>
              <a:pPr/>
              <a:t>91</a:t>
            </a:fld>
            <a:endParaRPr lang="en-US">
              <a:solidFill>
                <a:srgbClr val="898989"/>
              </a:solidFill>
            </a:endParaRPr>
          </a:p>
        </p:txBody>
      </p:sp>
    </p:spTree>
    <p:extLst>
      <p:ext uri="{BB962C8B-B14F-4D97-AF65-F5344CB8AC3E}">
        <p14:creationId xmlns:p14="http://schemas.microsoft.com/office/powerpoint/2010/main" val="411080400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144"/>
          <p:cNvSpPr>
            <a:spLocks noGrp="1"/>
          </p:cNvSpPr>
          <p:nvPr>
            <p:ph type="title"/>
          </p:nvPr>
        </p:nvSpPr>
        <p:spPr/>
        <p:txBody>
          <a:bodyPr lIns="91425" tIns="91425" rIns="91425" bIns="91425"/>
          <a:lstStyle/>
          <a:p>
            <a:pPr eaLnBrk="1" hangingPunct="1"/>
            <a:r>
              <a:rPr lang="en-US">
                <a:latin typeface="Calibri" charset="0"/>
              </a:rPr>
              <a:t>Files and File System</a:t>
            </a:r>
          </a:p>
        </p:txBody>
      </p:sp>
      <p:sp>
        <p:nvSpPr>
          <p:cNvPr id="6147" name="Shape 145"/>
          <p:cNvSpPr>
            <a:spLocks noGrp="1"/>
          </p:cNvSpPr>
          <p:nvPr>
            <p:ph idx="1"/>
          </p:nvPr>
        </p:nvSpPr>
        <p:spPr>
          <a:xfrm>
            <a:off x="457200" y="1600200"/>
            <a:ext cx="4724400" cy="4525963"/>
          </a:xfrm>
        </p:spPr>
        <p:txBody>
          <a:bodyPr lIns="91425" tIns="91425" rIns="91425" bIns="91425"/>
          <a:lstStyle/>
          <a:p>
            <a:pPr marL="457200" indent="-381000" eaLnBrk="1" hangingPunct="1">
              <a:spcBef>
                <a:spcPts val="638"/>
              </a:spcBef>
            </a:pPr>
            <a:r>
              <a:rPr lang="en-US" sz="2400">
                <a:latin typeface="Calibri" charset="0"/>
              </a:rPr>
              <a:t>File systems are responsible for the organization, storage, retrieval, naming, sharing and protection of files</a:t>
            </a:r>
          </a:p>
          <a:p>
            <a:pPr marL="457200" indent="-381000" eaLnBrk="1" hangingPunct="1">
              <a:spcBef>
                <a:spcPts val="1000"/>
              </a:spcBef>
            </a:pPr>
            <a:r>
              <a:rPr lang="en-US" sz="2400">
                <a:latin typeface="Calibri" charset="0"/>
              </a:rPr>
              <a:t>Files contain both </a:t>
            </a:r>
            <a:r>
              <a:rPr lang="en-US" sz="2400" b="1">
                <a:latin typeface="Calibri" charset="0"/>
              </a:rPr>
              <a:t>data</a:t>
            </a:r>
            <a:r>
              <a:rPr lang="en-US" sz="2400">
                <a:latin typeface="Calibri" charset="0"/>
              </a:rPr>
              <a:t> and </a:t>
            </a:r>
            <a:r>
              <a:rPr lang="en-US" sz="2400" b="1">
                <a:latin typeface="Calibri" charset="0"/>
              </a:rPr>
              <a:t>attributes</a:t>
            </a:r>
            <a:r>
              <a:rPr lang="en-US" sz="2400">
                <a:latin typeface="Calibri" charset="0"/>
              </a:rPr>
              <a:t> </a:t>
            </a:r>
          </a:p>
          <a:p>
            <a:pPr marL="914400" lvl="1" indent="-355600" eaLnBrk="1" hangingPunct="1">
              <a:spcBef>
                <a:spcPct val="0"/>
              </a:spcBef>
            </a:pPr>
            <a:r>
              <a:rPr lang="en-US" sz="2000">
                <a:latin typeface="Calibri" charset="0"/>
              </a:rPr>
              <a:t>The data consist of a sequence of data items (typically 8-bit bytes), accessible by operations to read and write any portion of the sequence</a:t>
            </a:r>
          </a:p>
          <a:p>
            <a:pPr marL="914400" lvl="1" indent="-355600" eaLnBrk="1" hangingPunct="1">
              <a:spcBef>
                <a:spcPct val="0"/>
              </a:spcBef>
            </a:pPr>
            <a:r>
              <a:rPr lang="en-US" sz="2000">
                <a:latin typeface="Calibri" charset="0"/>
              </a:rPr>
              <a:t>The attributes contain metadata</a:t>
            </a:r>
          </a:p>
        </p:txBody>
      </p:sp>
      <p:pic>
        <p:nvPicPr>
          <p:cNvPr id="6148" name="Shape 14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2165350"/>
            <a:ext cx="37147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hape 147"/>
          <p:cNvSpPr txBox="1">
            <a:spLocks noChangeArrowheads="1"/>
          </p:cNvSpPr>
          <p:nvPr/>
        </p:nvSpPr>
        <p:spPr bwMode="auto">
          <a:xfrm>
            <a:off x="5414963" y="5430838"/>
            <a:ext cx="3660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lgn="ctr"/>
            <a:r>
              <a:rPr lang="en-US"/>
              <a:t>File attribute record structure</a:t>
            </a:r>
          </a:p>
        </p:txBody>
      </p:sp>
      <p:sp>
        <p:nvSpPr>
          <p:cNvPr id="615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328FC5E8-2CAC-F14F-B042-AD40F1C2700E}" type="slidenum">
              <a:rPr lang="en-US">
                <a:solidFill>
                  <a:srgbClr val="898989"/>
                </a:solidFill>
              </a:rPr>
              <a:pPr/>
              <a:t>92</a:t>
            </a:fld>
            <a:endParaRPr lang="en-US">
              <a:solidFill>
                <a:srgbClr val="898989"/>
              </a:solidFill>
            </a:endParaRPr>
          </a:p>
        </p:txBody>
      </p:sp>
    </p:spTree>
    <p:extLst>
      <p:ext uri="{BB962C8B-B14F-4D97-AF65-F5344CB8AC3E}">
        <p14:creationId xmlns:p14="http://schemas.microsoft.com/office/powerpoint/2010/main" val="112000038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153"/>
          <p:cNvSpPr>
            <a:spLocks noGrp="1"/>
          </p:cNvSpPr>
          <p:nvPr>
            <p:ph type="title"/>
          </p:nvPr>
        </p:nvSpPr>
        <p:spPr/>
        <p:txBody>
          <a:bodyPr lIns="91425" tIns="91425" rIns="91425" bIns="91425"/>
          <a:lstStyle/>
          <a:p>
            <a:pPr eaLnBrk="1" hangingPunct="1"/>
            <a:r>
              <a:rPr lang="en-US">
                <a:latin typeface="Calibri" charset="0"/>
              </a:rPr>
              <a:t>File System Operations</a:t>
            </a:r>
          </a:p>
        </p:txBody>
      </p:sp>
      <p:pic>
        <p:nvPicPr>
          <p:cNvPr id="7171" name="Shape 15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616075"/>
            <a:ext cx="709930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Shape 155"/>
          <p:cNvSpPr txBox="1">
            <a:spLocks noChangeArrowheads="1"/>
          </p:cNvSpPr>
          <p:nvPr/>
        </p:nvSpPr>
        <p:spPr bwMode="auto">
          <a:xfrm>
            <a:off x="1058863" y="5468938"/>
            <a:ext cx="6718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lgn="ctr"/>
            <a:r>
              <a:rPr lang="en-US" sz="2400"/>
              <a:t>UNIX file system operations</a:t>
            </a:r>
          </a:p>
        </p:txBody>
      </p:sp>
      <p:sp>
        <p:nvSpPr>
          <p:cNvPr id="7173" name="Shape 153"/>
          <p:cNvSpPr txBox="1">
            <a:spLocks noChangeArrowheads="1"/>
          </p:cNvSpPr>
          <p:nvPr/>
        </p:nvSpPr>
        <p:spPr bwMode="auto">
          <a:xfrm>
            <a:off x="2362200" y="6477000"/>
            <a:ext cx="68246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pPr algn="r"/>
            <a:r>
              <a:rPr lang="en-US" sz="1400" i="1">
                <a:solidFill>
                  <a:srgbClr val="666666"/>
                </a:solidFill>
              </a:rPr>
              <a:t>Distributed Systems Concepts and Design (Coulouris, Dollimore)</a:t>
            </a:r>
          </a:p>
        </p:txBody>
      </p:sp>
      <p:sp>
        <p:nvSpPr>
          <p:cNvPr id="717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24841AAF-6F96-DF49-A12E-30AECD01996D}" type="slidenum">
              <a:rPr lang="en-US">
                <a:solidFill>
                  <a:srgbClr val="898989"/>
                </a:solidFill>
              </a:rPr>
              <a:pPr/>
              <a:t>93</a:t>
            </a:fld>
            <a:endParaRPr lang="en-US">
              <a:solidFill>
                <a:srgbClr val="898989"/>
              </a:solidFill>
            </a:endParaRPr>
          </a:p>
        </p:txBody>
      </p:sp>
    </p:spTree>
    <p:extLst>
      <p:ext uri="{BB962C8B-B14F-4D97-AF65-F5344CB8AC3E}">
        <p14:creationId xmlns:p14="http://schemas.microsoft.com/office/powerpoint/2010/main" val="3116544001"/>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61"/>
          <p:cNvSpPr>
            <a:spLocks noGrp="1"/>
          </p:cNvSpPr>
          <p:nvPr>
            <p:ph type="title"/>
          </p:nvPr>
        </p:nvSpPr>
        <p:spPr/>
        <p:txBody>
          <a:bodyPr lIns="91425" tIns="91425" rIns="91425" bIns="91425"/>
          <a:lstStyle/>
          <a:p>
            <a:pPr eaLnBrk="1" hangingPunct="1"/>
            <a:r>
              <a:rPr lang="en-US" sz="3800">
                <a:latin typeface="Calibri" charset="0"/>
              </a:rPr>
              <a:t>Distributed File System Requirements</a:t>
            </a:r>
          </a:p>
        </p:txBody>
      </p:sp>
      <p:sp>
        <p:nvSpPr>
          <p:cNvPr id="105475" name="Shape 162"/>
          <p:cNvSpPr>
            <a:spLocks noGrp="1"/>
          </p:cNvSpPr>
          <p:nvPr>
            <p:ph idx="1"/>
          </p:nvPr>
        </p:nvSpPr>
        <p:spPr/>
        <p:txBody>
          <a:bodyPr lIns="91425" tIns="91425" rIns="91425" bIns="91425">
            <a:normAutofit lnSpcReduction="10000"/>
          </a:bodyPr>
          <a:lstStyle/>
          <a:p>
            <a:pPr marL="457200" indent="-381000" eaLnBrk="1" hangingPunct="1">
              <a:lnSpc>
                <a:spcPct val="90000"/>
              </a:lnSpc>
              <a:spcBef>
                <a:spcPct val="0"/>
              </a:spcBef>
            </a:pPr>
            <a:r>
              <a:rPr lang="en-US" sz="2200" b="1">
                <a:latin typeface="Calibri" charset="0"/>
              </a:rPr>
              <a:t>Transparency</a:t>
            </a:r>
            <a:r>
              <a:rPr lang="en-US" sz="2200">
                <a:latin typeface="Calibri" charset="0"/>
              </a:rPr>
              <a:t>: client programs should be </a:t>
            </a:r>
            <a:r>
              <a:rPr lang="en-US" sz="2200" u="sng">
                <a:latin typeface="Calibri" charset="0"/>
              </a:rPr>
              <a:t>unaware</a:t>
            </a:r>
            <a:r>
              <a:rPr lang="en-US" sz="2200">
                <a:latin typeface="Calibri" charset="0"/>
              </a:rPr>
              <a:t> of</a:t>
            </a:r>
          </a:p>
          <a:p>
            <a:pPr marL="914400" lvl="1" indent="-355600" eaLnBrk="1" hangingPunct="1">
              <a:lnSpc>
                <a:spcPct val="90000"/>
              </a:lnSpc>
              <a:spcBef>
                <a:spcPct val="0"/>
              </a:spcBef>
            </a:pPr>
            <a:r>
              <a:rPr lang="en-US" sz="1900">
                <a:latin typeface="Calibri" charset="0"/>
              </a:rPr>
              <a:t>Access, location, mobility, scale</a:t>
            </a:r>
          </a:p>
          <a:p>
            <a:pPr marL="457200" indent="-381000" eaLnBrk="1" hangingPunct="1">
              <a:lnSpc>
                <a:spcPct val="190000"/>
              </a:lnSpc>
              <a:spcBef>
                <a:spcPct val="0"/>
              </a:spcBef>
            </a:pPr>
            <a:r>
              <a:rPr lang="en-US" sz="2200" b="1">
                <a:latin typeface="Calibri" charset="0"/>
              </a:rPr>
              <a:t>Concurrency</a:t>
            </a:r>
            <a:r>
              <a:rPr lang="en-US" sz="2200">
                <a:latin typeface="Calibri" charset="0"/>
              </a:rPr>
              <a:t>: allowing concurrent updates</a:t>
            </a:r>
          </a:p>
          <a:p>
            <a:pPr marL="457200" indent="-381000" eaLnBrk="1" hangingPunct="1">
              <a:lnSpc>
                <a:spcPct val="150000"/>
              </a:lnSpc>
              <a:spcBef>
                <a:spcPct val="0"/>
              </a:spcBef>
            </a:pPr>
            <a:r>
              <a:rPr lang="en-US" sz="2200" b="1">
                <a:latin typeface="Calibri" charset="0"/>
              </a:rPr>
              <a:t>Replication</a:t>
            </a:r>
            <a:r>
              <a:rPr lang="en-US" sz="2200">
                <a:latin typeface="Calibri" charset="0"/>
              </a:rPr>
              <a:t>: several copies at different locations</a:t>
            </a:r>
          </a:p>
          <a:p>
            <a:pPr marL="914400" lvl="1" indent="-355600" eaLnBrk="1" hangingPunct="1">
              <a:lnSpc>
                <a:spcPct val="90000"/>
              </a:lnSpc>
              <a:spcBef>
                <a:spcPct val="0"/>
              </a:spcBef>
            </a:pPr>
            <a:r>
              <a:rPr lang="en-US" sz="1900">
                <a:latin typeface="Calibri" charset="0"/>
              </a:rPr>
              <a:t>Two benefits: share loads and enhances fault-tolerance</a:t>
            </a:r>
          </a:p>
          <a:p>
            <a:pPr marL="457200" indent="-381000" eaLnBrk="1" hangingPunct="1">
              <a:lnSpc>
                <a:spcPct val="150000"/>
              </a:lnSpc>
              <a:spcBef>
                <a:spcPct val="0"/>
              </a:spcBef>
            </a:pPr>
            <a:r>
              <a:rPr lang="en-US" sz="2200">
                <a:latin typeface="Calibri" charset="0"/>
              </a:rPr>
              <a:t>Hardware and operating system </a:t>
            </a:r>
            <a:r>
              <a:rPr lang="en-US" sz="2200" b="1">
                <a:latin typeface="Calibri" charset="0"/>
              </a:rPr>
              <a:t>heterogeneity</a:t>
            </a:r>
          </a:p>
          <a:p>
            <a:pPr marL="457200" indent="-381000" eaLnBrk="1" hangingPunct="1">
              <a:lnSpc>
                <a:spcPct val="140000"/>
              </a:lnSpc>
              <a:spcBef>
                <a:spcPct val="0"/>
              </a:spcBef>
            </a:pPr>
            <a:r>
              <a:rPr lang="en-US" sz="2200" b="1">
                <a:latin typeface="Calibri" charset="0"/>
              </a:rPr>
              <a:t>Fault tolerance</a:t>
            </a:r>
            <a:r>
              <a:rPr lang="en-US" sz="2200">
                <a:latin typeface="Calibri" charset="0"/>
              </a:rPr>
              <a:t>: should work amid server and client failures</a:t>
            </a:r>
          </a:p>
          <a:p>
            <a:pPr marL="457200" indent="-381000" eaLnBrk="1" hangingPunct="1">
              <a:lnSpc>
                <a:spcPct val="90000"/>
              </a:lnSpc>
              <a:spcBef>
                <a:spcPct val="0"/>
              </a:spcBef>
            </a:pPr>
            <a:r>
              <a:rPr lang="en-US" sz="2200" b="1">
                <a:latin typeface="Calibri" charset="0"/>
              </a:rPr>
              <a:t>Consistency</a:t>
            </a:r>
            <a:r>
              <a:rPr lang="en-US" sz="2200">
                <a:latin typeface="Calibri" charset="0"/>
              </a:rPr>
              <a:t>: One-copy update semantics</a:t>
            </a:r>
          </a:p>
          <a:p>
            <a:pPr marL="457200" indent="-381000" eaLnBrk="1" hangingPunct="1">
              <a:lnSpc>
                <a:spcPct val="140000"/>
              </a:lnSpc>
              <a:spcBef>
                <a:spcPct val="0"/>
              </a:spcBef>
            </a:pPr>
            <a:r>
              <a:rPr lang="en-US" sz="2200" b="1">
                <a:latin typeface="Calibri" charset="0"/>
              </a:rPr>
              <a:t>Security</a:t>
            </a:r>
            <a:r>
              <a:rPr lang="en-US" sz="2200">
                <a:latin typeface="Calibri" charset="0"/>
              </a:rPr>
              <a:t>: access-control mechanisms</a:t>
            </a:r>
          </a:p>
          <a:p>
            <a:pPr marL="457200" indent="-381000" eaLnBrk="1" hangingPunct="1">
              <a:lnSpc>
                <a:spcPct val="140000"/>
              </a:lnSpc>
              <a:spcBef>
                <a:spcPct val="0"/>
              </a:spcBef>
            </a:pPr>
            <a:r>
              <a:rPr lang="en-US" sz="2200" b="1">
                <a:latin typeface="Calibri" charset="0"/>
              </a:rPr>
              <a:t>Efficiency</a:t>
            </a:r>
            <a:r>
              <a:rPr lang="en-US" sz="2200">
                <a:latin typeface="Calibri" charset="0"/>
              </a:rPr>
              <a:t>: performance comparable to the conventional one</a:t>
            </a:r>
          </a:p>
        </p:txBody>
      </p:sp>
      <p:sp>
        <p:nvSpPr>
          <p:cNvPr id="81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675EA3D2-0B29-8548-9567-6EF216308F21}" type="slidenum">
              <a:rPr lang="en-US">
                <a:solidFill>
                  <a:srgbClr val="898989"/>
                </a:solidFill>
              </a:rPr>
              <a:pPr/>
              <a:t>94</a:t>
            </a:fld>
            <a:endParaRPr lang="en-US">
              <a:solidFill>
                <a:srgbClr val="898989"/>
              </a:solidFill>
            </a:endParaRPr>
          </a:p>
        </p:txBody>
      </p:sp>
    </p:spTree>
    <p:extLst>
      <p:ext uri="{BB962C8B-B14F-4D97-AF65-F5344CB8AC3E}">
        <p14:creationId xmlns:p14="http://schemas.microsoft.com/office/powerpoint/2010/main" val="2042628969"/>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168"/>
          <p:cNvSpPr>
            <a:spLocks noGrp="1"/>
          </p:cNvSpPr>
          <p:nvPr>
            <p:ph type="title"/>
          </p:nvPr>
        </p:nvSpPr>
        <p:spPr>
          <a:xfrm>
            <a:off x="457200" y="457200"/>
            <a:ext cx="8229600" cy="857250"/>
          </a:xfrm>
        </p:spPr>
        <p:txBody>
          <a:bodyPr lIns="91425" tIns="91425" rIns="91425" bIns="91425"/>
          <a:lstStyle/>
          <a:p>
            <a:pPr eaLnBrk="1" hangingPunct="1">
              <a:buClr>
                <a:srgbClr val="000000"/>
              </a:buClr>
            </a:pPr>
            <a:r>
              <a:rPr lang="en-US" sz="3800">
                <a:latin typeface="Calibri" charset="0"/>
              </a:rPr>
              <a:t>Distributed File System Issues</a:t>
            </a:r>
            <a:endParaRPr lang="en-US">
              <a:latin typeface="Calibri" charset="0"/>
            </a:endParaRPr>
          </a:p>
        </p:txBody>
      </p:sp>
      <p:sp>
        <p:nvSpPr>
          <p:cNvPr id="169" name="Shape 169"/>
          <p:cNvSpPr txBox="1">
            <a:spLocks noGrp="1"/>
          </p:cNvSpPr>
          <p:nvPr>
            <p:ph idx="1"/>
          </p:nvPr>
        </p:nvSpPr>
        <p:spPr>
          <a:xfrm>
            <a:off x="457200" y="1371600"/>
            <a:ext cx="8229600" cy="3940175"/>
          </a:xfrm>
        </p:spPr>
        <p:txBody>
          <a:bodyPr lIns="91425" tIns="91425" rIns="91425" bIns="91425">
            <a:noAutofit/>
          </a:bodyPr>
          <a:lstStyle/>
          <a:p>
            <a:pPr marL="457200" indent="-406400" eaLnBrk="1" hangingPunct="1">
              <a:spcBef>
                <a:spcPts val="638"/>
              </a:spcBef>
            </a:pPr>
            <a:r>
              <a:rPr lang="en-US">
                <a:latin typeface="Calibri" charset="0"/>
              </a:rPr>
              <a:t>File and directory naming – Locating the file</a:t>
            </a:r>
          </a:p>
          <a:p>
            <a:pPr marL="457200" indent="-406400" eaLnBrk="1" hangingPunct="1">
              <a:spcBef>
                <a:spcPct val="0"/>
              </a:spcBef>
            </a:pPr>
            <a:r>
              <a:rPr lang="en-US">
                <a:latin typeface="Calibri" charset="0"/>
              </a:rPr>
              <a:t>Semantics – client/server operations,  file sharing</a:t>
            </a:r>
          </a:p>
          <a:p>
            <a:pPr marL="457200" indent="-406400" eaLnBrk="1" hangingPunct="1">
              <a:spcBef>
                <a:spcPct val="0"/>
              </a:spcBef>
            </a:pPr>
            <a:r>
              <a:rPr lang="en-US">
                <a:latin typeface="Calibri" charset="0"/>
              </a:rPr>
              <a:t>Performance and scalability</a:t>
            </a:r>
          </a:p>
          <a:p>
            <a:pPr marL="457200" indent="-406400" eaLnBrk="1" hangingPunct="1">
              <a:spcBef>
                <a:spcPct val="0"/>
              </a:spcBef>
            </a:pPr>
            <a:r>
              <a:rPr lang="en-US">
                <a:latin typeface="Calibri" charset="0"/>
              </a:rPr>
              <a:t>Fault tolerance </a:t>
            </a:r>
          </a:p>
          <a:p>
            <a:pPr marL="914400" lvl="1" indent="-381000" eaLnBrk="1" hangingPunct="1">
              <a:spcBef>
                <a:spcPct val="0"/>
              </a:spcBef>
            </a:pPr>
            <a:r>
              <a:rPr lang="en-US">
                <a:latin typeface="Calibri" charset="0"/>
              </a:rPr>
              <a:t>Deal with remote server failures</a:t>
            </a:r>
          </a:p>
          <a:p>
            <a:pPr marL="457200" indent="-406400" eaLnBrk="1" hangingPunct="1">
              <a:spcBef>
                <a:spcPct val="0"/>
              </a:spcBef>
            </a:pPr>
            <a:r>
              <a:rPr lang="en-US">
                <a:latin typeface="Calibri" charset="0"/>
              </a:rPr>
              <a:t>Implementation considerations </a:t>
            </a:r>
          </a:p>
          <a:p>
            <a:pPr marL="914400" lvl="1" indent="-381000" eaLnBrk="1" hangingPunct="1">
              <a:spcBef>
                <a:spcPct val="0"/>
              </a:spcBef>
            </a:pPr>
            <a:r>
              <a:rPr lang="en-US">
                <a:latin typeface="Calibri" charset="0"/>
              </a:rPr>
              <a:t>Caching </a:t>
            </a:r>
          </a:p>
          <a:p>
            <a:pPr marL="914400" lvl="1" indent="-381000" eaLnBrk="1" hangingPunct="1">
              <a:spcBef>
                <a:spcPct val="0"/>
              </a:spcBef>
            </a:pPr>
            <a:r>
              <a:rPr lang="en-US">
                <a:latin typeface="Calibri" charset="0"/>
              </a:rPr>
              <a:t>Replication </a:t>
            </a:r>
          </a:p>
          <a:p>
            <a:pPr marL="914400" lvl="1" indent="-381000" eaLnBrk="1" hangingPunct="1">
              <a:spcBef>
                <a:spcPct val="0"/>
              </a:spcBef>
            </a:pPr>
            <a:r>
              <a:rPr lang="en-US">
                <a:latin typeface="Calibri" charset="0"/>
              </a:rPr>
              <a:t>Update protocols</a:t>
            </a:r>
          </a:p>
          <a:p>
            <a:pPr marL="457200" indent="-406400" eaLnBrk="1" hangingPunct="1">
              <a:spcBef>
                <a:spcPts val="638"/>
              </a:spcBef>
            </a:pPr>
            <a:endParaRPr lang="en-US">
              <a:latin typeface="Calibri" charset="0"/>
            </a:endParaRPr>
          </a:p>
        </p:txBody>
      </p:sp>
      <p:sp>
        <p:nvSpPr>
          <p:cNvPr id="92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FF99FC59-6BE1-844E-AE3F-A515B8797138}" type="slidenum">
              <a:rPr lang="en-US">
                <a:solidFill>
                  <a:srgbClr val="898989"/>
                </a:solidFill>
              </a:rPr>
              <a:pPr/>
              <a:t>95</a:t>
            </a:fld>
            <a:endParaRPr lang="en-US">
              <a:solidFill>
                <a:srgbClr val="898989"/>
              </a:solidFill>
            </a:endParaRPr>
          </a:p>
        </p:txBody>
      </p:sp>
    </p:spTree>
    <p:extLst>
      <p:ext uri="{BB962C8B-B14F-4D97-AF65-F5344CB8AC3E}">
        <p14:creationId xmlns:p14="http://schemas.microsoft.com/office/powerpoint/2010/main" val="3818122338"/>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175"/>
          <p:cNvSpPr>
            <a:spLocks noGrp="1"/>
          </p:cNvSpPr>
          <p:nvPr>
            <p:ph type="title"/>
          </p:nvPr>
        </p:nvSpPr>
        <p:spPr/>
        <p:txBody>
          <a:bodyPr lIns="91425" tIns="91425" rIns="91425" bIns="91425"/>
          <a:lstStyle/>
          <a:p>
            <a:pPr eaLnBrk="1" hangingPunct="1"/>
            <a:r>
              <a:rPr lang="en-US" sz="4000">
                <a:latin typeface="Calibri" charset="0"/>
              </a:rPr>
              <a:t>DFS Issues (File and Directory Naming)</a:t>
            </a:r>
          </a:p>
        </p:txBody>
      </p:sp>
      <p:sp>
        <p:nvSpPr>
          <p:cNvPr id="10243" name="Shape 176"/>
          <p:cNvSpPr>
            <a:spLocks noGrp="1"/>
          </p:cNvSpPr>
          <p:nvPr>
            <p:ph idx="1"/>
          </p:nvPr>
        </p:nvSpPr>
        <p:spPr>
          <a:xfrm>
            <a:off x="457200" y="1310956"/>
            <a:ext cx="8178900" cy="4172100"/>
          </a:xfrm>
        </p:spPr>
        <p:txBody>
          <a:bodyPr lIns="91425" tIns="91425" rIns="91425" bIns="91425"/>
          <a:lstStyle/>
          <a:p>
            <a:pPr marL="457200" indent="-381000" eaLnBrk="1" hangingPunct="1">
              <a:spcBef>
                <a:spcPts val="638"/>
              </a:spcBef>
            </a:pPr>
            <a:r>
              <a:rPr lang="en-US" sz="2800" b="1" dirty="0">
                <a:solidFill>
                  <a:schemeClr val="accent2"/>
                </a:solidFill>
                <a:latin typeface="Calibri" charset="0"/>
              </a:rPr>
              <a:t>Explicit Naming</a:t>
            </a:r>
          </a:p>
          <a:p>
            <a:pPr marL="914400" lvl="1" indent="-381000" eaLnBrk="1" hangingPunct="1">
              <a:spcBef>
                <a:spcPct val="0"/>
              </a:spcBef>
            </a:pPr>
            <a:r>
              <a:rPr lang="en-US" sz="2400" dirty="0">
                <a:latin typeface="Calibri" charset="0"/>
              </a:rPr>
              <a:t>Machine + path  /machine/path</a:t>
            </a:r>
          </a:p>
          <a:p>
            <a:pPr marL="914400" lvl="1" indent="-381000" eaLnBrk="1" hangingPunct="1">
              <a:spcBef>
                <a:spcPct val="0"/>
              </a:spcBef>
            </a:pPr>
            <a:r>
              <a:rPr lang="en-US" sz="2400" dirty="0">
                <a:latin typeface="Calibri" charset="0"/>
              </a:rPr>
              <a:t>one namespace but not transparent</a:t>
            </a:r>
          </a:p>
          <a:p>
            <a:pPr marL="457200" indent="-381000" eaLnBrk="1" hangingPunct="1">
              <a:spcBef>
                <a:spcPct val="0"/>
              </a:spcBef>
            </a:pPr>
            <a:r>
              <a:rPr lang="en-US" sz="2800" b="1" dirty="0">
                <a:solidFill>
                  <a:schemeClr val="accent2"/>
                </a:solidFill>
                <a:latin typeface="Calibri" charset="0"/>
              </a:rPr>
              <a:t>Implicit naming</a:t>
            </a:r>
          </a:p>
          <a:p>
            <a:pPr marL="914400" lvl="1" indent="-381000" eaLnBrk="1" hangingPunct="1">
              <a:spcBef>
                <a:spcPct val="0"/>
              </a:spcBef>
            </a:pPr>
            <a:r>
              <a:rPr lang="en-US" sz="2400" dirty="0">
                <a:latin typeface="Calibri" charset="0"/>
              </a:rPr>
              <a:t>Location transparency</a:t>
            </a:r>
          </a:p>
          <a:p>
            <a:pPr marL="1371600" lvl="2" indent="-355600" eaLnBrk="1" hangingPunct="1">
              <a:spcBef>
                <a:spcPct val="0"/>
              </a:spcBef>
            </a:pPr>
            <a:r>
              <a:rPr lang="en-US" dirty="0">
                <a:latin typeface="Calibri" charset="0"/>
              </a:rPr>
              <a:t>File name does not include name of the server where the file is stored</a:t>
            </a:r>
          </a:p>
          <a:p>
            <a:pPr marL="914400" lvl="1" indent="-381000" eaLnBrk="1" hangingPunct="1">
              <a:spcBef>
                <a:spcPct val="0"/>
              </a:spcBef>
            </a:pPr>
            <a:r>
              <a:rPr lang="en-US" sz="2400" dirty="0">
                <a:latin typeface="Calibri" charset="0"/>
              </a:rPr>
              <a:t>Mounting remote </a:t>
            </a:r>
            <a:r>
              <a:rPr lang="en-US" sz="2400" dirty="0" err="1">
                <a:latin typeface="Calibri" charset="0"/>
              </a:rPr>
              <a:t>filesystems</a:t>
            </a:r>
            <a:r>
              <a:rPr lang="en-US" sz="2400" dirty="0">
                <a:latin typeface="Calibri" charset="0"/>
              </a:rPr>
              <a:t> onto the local file hierarchy</a:t>
            </a:r>
          </a:p>
          <a:p>
            <a:pPr marL="1371600" lvl="2" indent="-355600" eaLnBrk="1" hangingPunct="1">
              <a:spcBef>
                <a:spcPct val="0"/>
              </a:spcBef>
            </a:pPr>
            <a:r>
              <a:rPr lang="en-US" dirty="0">
                <a:latin typeface="Calibri" charset="0"/>
              </a:rPr>
              <a:t>View of the </a:t>
            </a:r>
            <a:r>
              <a:rPr lang="en-US" dirty="0" err="1">
                <a:latin typeface="Calibri" charset="0"/>
              </a:rPr>
              <a:t>filesystem</a:t>
            </a:r>
            <a:r>
              <a:rPr lang="en-US" dirty="0">
                <a:latin typeface="Calibri" charset="0"/>
              </a:rPr>
              <a:t> may be different at each computer</a:t>
            </a:r>
          </a:p>
          <a:p>
            <a:pPr marL="914400" lvl="1" indent="-381000" eaLnBrk="1" hangingPunct="1">
              <a:spcBef>
                <a:spcPct val="0"/>
              </a:spcBef>
            </a:pPr>
            <a:r>
              <a:rPr lang="en-US" sz="2400" dirty="0">
                <a:latin typeface="Calibri" charset="0"/>
              </a:rPr>
              <a:t>Full naming transparency </a:t>
            </a:r>
          </a:p>
          <a:p>
            <a:pPr marL="1371600" lvl="2" indent="-355600" eaLnBrk="1" hangingPunct="1">
              <a:spcBef>
                <a:spcPct val="0"/>
              </a:spcBef>
            </a:pPr>
            <a:r>
              <a:rPr lang="en-US" dirty="0">
                <a:latin typeface="Calibri" charset="0"/>
              </a:rPr>
              <a:t>A single namespace that looks the same on all machines</a:t>
            </a:r>
          </a:p>
        </p:txBody>
      </p:sp>
      <p:sp>
        <p:nvSpPr>
          <p:cNvPr id="102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6DFA34C2-E930-454C-822D-21545D270C64}" type="slidenum">
              <a:rPr lang="en-US">
                <a:solidFill>
                  <a:srgbClr val="898989"/>
                </a:solidFill>
              </a:rPr>
              <a:pPr/>
              <a:t>96</a:t>
            </a:fld>
            <a:endParaRPr lang="en-US">
              <a:solidFill>
                <a:srgbClr val="898989"/>
              </a:solidFill>
            </a:endParaRPr>
          </a:p>
        </p:txBody>
      </p:sp>
    </p:spTree>
    <p:extLst>
      <p:ext uri="{BB962C8B-B14F-4D97-AF65-F5344CB8AC3E}">
        <p14:creationId xmlns:p14="http://schemas.microsoft.com/office/powerpoint/2010/main" val="2221684671"/>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82"/>
          <p:cNvSpPr>
            <a:spLocks noGrp="1"/>
          </p:cNvSpPr>
          <p:nvPr>
            <p:ph type="title"/>
          </p:nvPr>
        </p:nvSpPr>
        <p:spPr/>
        <p:txBody>
          <a:bodyPr lIns="91425" tIns="91425" rIns="91425" bIns="91425"/>
          <a:lstStyle/>
          <a:p>
            <a:pPr eaLnBrk="1" hangingPunct="1"/>
            <a:r>
              <a:rPr lang="en-US" sz="4000">
                <a:latin typeface="Calibri" charset="0"/>
              </a:rPr>
              <a:t>DFS Issues (Semantic - Operational)</a:t>
            </a:r>
          </a:p>
        </p:txBody>
      </p:sp>
      <p:sp>
        <p:nvSpPr>
          <p:cNvPr id="11267" name="Shape 183"/>
          <p:cNvSpPr>
            <a:spLocks noGrp="1"/>
          </p:cNvSpPr>
          <p:nvPr>
            <p:ph idx="1"/>
          </p:nvPr>
        </p:nvSpPr>
        <p:spPr/>
        <p:txBody>
          <a:bodyPr lIns="91425" tIns="91425" rIns="91425" bIns="91425"/>
          <a:lstStyle/>
          <a:p>
            <a:pPr marL="457200" indent="-406400" eaLnBrk="1" hangingPunct="1">
              <a:spcBef>
                <a:spcPts val="638"/>
              </a:spcBef>
            </a:pPr>
            <a:r>
              <a:rPr lang="en-US">
                <a:latin typeface="Calibri" charset="0"/>
              </a:rPr>
              <a:t>Support fault-tolerant operation</a:t>
            </a:r>
          </a:p>
          <a:p>
            <a:pPr marL="914400" lvl="1" indent="-381000" eaLnBrk="1" hangingPunct="1">
              <a:spcBef>
                <a:spcPct val="0"/>
              </a:spcBef>
            </a:pPr>
            <a:r>
              <a:rPr lang="en-US">
                <a:latin typeface="Calibri" charset="0"/>
              </a:rPr>
              <a:t>At-most-once semantics for file operations</a:t>
            </a:r>
          </a:p>
          <a:p>
            <a:pPr marL="914400" lvl="1" indent="-381000" eaLnBrk="1" hangingPunct="1">
              <a:spcBef>
                <a:spcPct val="0"/>
              </a:spcBef>
            </a:pPr>
            <a:r>
              <a:rPr lang="en-US">
                <a:latin typeface="Calibri" charset="0"/>
              </a:rPr>
              <a:t>At-least-once semantics with a server protocol designed in terms of idempotent file operations</a:t>
            </a:r>
          </a:p>
          <a:p>
            <a:pPr marL="914400" lvl="1" indent="-381000" eaLnBrk="1" hangingPunct="1">
              <a:spcBef>
                <a:spcPct val="0"/>
              </a:spcBef>
            </a:pPr>
            <a:r>
              <a:rPr lang="en-US">
                <a:latin typeface="Calibri" charset="0"/>
              </a:rPr>
              <a:t>Replication (stateless, so that servers can be restarted after failure)</a:t>
            </a:r>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6B9AC774-3D02-5646-933B-E66CCC9B6A2B}" type="slidenum">
              <a:rPr lang="en-US">
                <a:solidFill>
                  <a:srgbClr val="898989"/>
                </a:solidFill>
              </a:rPr>
              <a:pPr/>
              <a:t>97</a:t>
            </a:fld>
            <a:endParaRPr lang="en-US">
              <a:solidFill>
                <a:srgbClr val="898989"/>
              </a:solidFill>
            </a:endParaRPr>
          </a:p>
        </p:txBody>
      </p:sp>
    </p:spTree>
    <p:extLst>
      <p:ext uri="{BB962C8B-B14F-4D97-AF65-F5344CB8AC3E}">
        <p14:creationId xmlns:p14="http://schemas.microsoft.com/office/powerpoint/2010/main" val="3560427151"/>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189"/>
          <p:cNvSpPr>
            <a:spLocks noGrp="1"/>
          </p:cNvSpPr>
          <p:nvPr>
            <p:ph type="title"/>
          </p:nvPr>
        </p:nvSpPr>
        <p:spPr>
          <a:xfrm>
            <a:off x="457200" y="609600"/>
            <a:ext cx="8229600" cy="857250"/>
          </a:xfrm>
        </p:spPr>
        <p:txBody>
          <a:bodyPr lIns="91425" tIns="91425" rIns="91425" bIns="91425"/>
          <a:lstStyle/>
          <a:p>
            <a:pPr eaLnBrk="1" hangingPunct="1"/>
            <a:r>
              <a:rPr lang="en-US" sz="4000">
                <a:latin typeface="Calibri" charset="0"/>
              </a:rPr>
              <a:t>DFS Issues (Semantic - File Sharing)</a:t>
            </a:r>
          </a:p>
        </p:txBody>
      </p:sp>
      <p:sp>
        <p:nvSpPr>
          <p:cNvPr id="12291" name="Shape 190"/>
          <p:cNvSpPr>
            <a:spLocks noGrp="1"/>
          </p:cNvSpPr>
          <p:nvPr>
            <p:ph idx="1"/>
          </p:nvPr>
        </p:nvSpPr>
        <p:spPr>
          <a:xfrm>
            <a:off x="457200" y="1524000"/>
            <a:ext cx="8464550" cy="3394075"/>
          </a:xfrm>
        </p:spPr>
        <p:txBody>
          <a:bodyPr lIns="91425" tIns="91425" rIns="91425" bIns="91425"/>
          <a:lstStyle/>
          <a:p>
            <a:pPr marL="457200" indent="-381000" eaLnBrk="1" hangingPunct="1">
              <a:spcBef>
                <a:spcPct val="0"/>
              </a:spcBef>
            </a:pPr>
            <a:r>
              <a:rPr lang="en-US" sz="2400" b="1">
                <a:solidFill>
                  <a:schemeClr val="accent2"/>
                </a:solidFill>
                <a:latin typeface="Calibri" charset="0"/>
              </a:rPr>
              <a:t>One-copy semantics</a:t>
            </a:r>
          </a:p>
          <a:p>
            <a:pPr marL="914400" lvl="1" indent="-355600" eaLnBrk="1" hangingPunct="1">
              <a:spcBef>
                <a:spcPct val="0"/>
              </a:spcBef>
            </a:pPr>
            <a:r>
              <a:rPr lang="en-US" sz="2400">
                <a:latin typeface="Calibri" charset="0"/>
              </a:rPr>
              <a:t>Updates are written to the single copy and are available immediately</a:t>
            </a:r>
          </a:p>
          <a:p>
            <a:pPr marL="914400" lvl="1" indent="-355600" eaLnBrk="1" hangingPunct="1">
              <a:spcBef>
                <a:spcPct val="0"/>
              </a:spcBef>
            </a:pPr>
            <a:r>
              <a:rPr lang="en-US" sz="2400">
                <a:latin typeface="Calibri" charset="0"/>
              </a:rPr>
              <a:t>All clients see contents of file identically as if only one copy of file existed</a:t>
            </a:r>
          </a:p>
          <a:p>
            <a:pPr marL="914400" lvl="1" indent="-355600" eaLnBrk="1" hangingPunct="1">
              <a:spcBef>
                <a:spcPct val="0"/>
              </a:spcBef>
            </a:pPr>
            <a:r>
              <a:rPr lang="en-US" sz="2400">
                <a:latin typeface="Calibri" charset="0"/>
              </a:rPr>
              <a:t>If caching is used: after an update operation, no program can observe a discrepancy between data in cache and stored data</a:t>
            </a:r>
          </a:p>
          <a:p>
            <a:pPr marL="457200" indent="-381000" eaLnBrk="1" hangingPunct="1">
              <a:spcBef>
                <a:spcPct val="0"/>
              </a:spcBef>
            </a:pPr>
            <a:r>
              <a:rPr lang="en-US" sz="2400" b="1">
                <a:solidFill>
                  <a:schemeClr val="accent2"/>
                </a:solidFill>
                <a:latin typeface="Calibri" charset="0"/>
              </a:rPr>
              <a:t>Serializability</a:t>
            </a:r>
          </a:p>
          <a:p>
            <a:pPr marL="914400" lvl="1" indent="-355600" eaLnBrk="1" hangingPunct="1">
              <a:spcBef>
                <a:spcPct val="0"/>
              </a:spcBef>
            </a:pPr>
            <a:r>
              <a:rPr lang="en-US" sz="2400">
                <a:latin typeface="Calibri" charset="0"/>
              </a:rPr>
              <a:t>Transaction semantics (file locking protocols implemented - share for read, exclusive for write).</a:t>
            </a:r>
          </a:p>
          <a:p>
            <a:pPr marL="457200" indent="-381000" eaLnBrk="1" hangingPunct="1">
              <a:spcBef>
                <a:spcPct val="0"/>
              </a:spcBef>
            </a:pPr>
            <a:r>
              <a:rPr lang="en-US" sz="2400" b="1">
                <a:solidFill>
                  <a:schemeClr val="accent2"/>
                </a:solidFill>
                <a:latin typeface="Calibri" charset="0"/>
              </a:rPr>
              <a:t>Session semantics</a:t>
            </a:r>
          </a:p>
          <a:p>
            <a:pPr marL="914400" lvl="1" indent="-355600" eaLnBrk="1" hangingPunct="1">
              <a:spcBef>
                <a:spcPct val="0"/>
              </a:spcBef>
            </a:pPr>
            <a:r>
              <a:rPr lang="en-US" sz="2400">
                <a:latin typeface="Calibri" charset="0"/>
              </a:rPr>
              <a:t>Copy file on open, work on local copy and copy back on close</a:t>
            </a:r>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D3A20944-8E74-FA40-AC6F-0AB79AE67A50}" type="slidenum">
              <a:rPr lang="en-US">
                <a:solidFill>
                  <a:srgbClr val="898989"/>
                </a:solidFill>
              </a:rPr>
              <a:pPr/>
              <a:t>98</a:t>
            </a:fld>
            <a:endParaRPr lang="en-US">
              <a:solidFill>
                <a:srgbClr val="898989"/>
              </a:solidFill>
            </a:endParaRPr>
          </a:p>
        </p:txBody>
      </p:sp>
    </p:spTree>
    <p:extLst>
      <p:ext uri="{BB962C8B-B14F-4D97-AF65-F5344CB8AC3E}">
        <p14:creationId xmlns:p14="http://schemas.microsoft.com/office/powerpoint/2010/main" val="236038545"/>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Shape 196"/>
          <p:cNvSpPr>
            <a:spLocks noGrp="1"/>
          </p:cNvSpPr>
          <p:nvPr>
            <p:ph type="title"/>
          </p:nvPr>
        </p:nvSpPr>
        <p:spPr/>
        <p:txBody>
          <a:bodyPr lIns="91425" tIns="91425" rIns="91425" bIns="91425"/>
          <a:lstStyle/>
          <a:p>
            <a:pPr eaLnBrk="1" hangingPunct="1"/>
            <a:r>
              <a:rPr lang="en-US">
                <a:latin typeface="Calibri" charset="0"/>
              </a:rPr>
              <a:t> File Service Architecture</a:t>
            </a:r>
          </a:p>
        </p:txBody>
      </p:sp>
      <p:sp>
        <p:nvSpPr>
          <p:cNvPr id="13315" name="Shape 197"/>
          <p:cNvSpPr>
            <a:spLocks noGrp="1"/>
          </p:cNvSpPr>
          <p:nvPr>
            <p:ph idx="1"/>
          </p:nvPr>
        </p:nvSpPr>
        <p:spPr/>
        <p:txBody>
          <a:bodyPr lIns="91425" tIns="91425" rIns="91425" bIns="91425"/>
          <a:lstStyle/>
          <a:p>
            <a:pPr marL="457200" indent="-406400" eaLnBrk="1" hangingPunct="1">
              <a:spcBef>
                <a:spcPct val="0"/>
              </a:spcBef>
            </a:pPr>
            <a:r>
              <a:rPr lang="en-US" sz="2800">
                <a:latin typeface="Calibri" charset="0"/>
              </a:rPr>
              <a:t>A file service architecture offers a clear separation of the main concerns in providing access to files </a:t>
            </a:r>
          </a:p>
          <a:p>
            <a:pPr marL="457200" indent="-406400" eaLnBrk="1" hangingPunct="1">
              <a:lnSpc>
                <a:spcPct val="150000"/>
              </a:lnSpc>
              <a:spcBef>
                <a:spcPct val="0"/>
              </a:spcBef>
            </a:pPr>
            <a:r>
              <a:rPr lang="en-US" sz="2800">
                <a:latin typeface="Calibri" charset="0"/>
              </a:rPr>
              <a:t>Architecture has three components:</a:t>
            </a:r>
          </a:p>
          <a:p>
            <a:pPr marL="914400" lvl="1" indent="-381000" eaLnBrk="1" hangingPunct="1">
              <a:spcBef>
                <a:spcPct val="0"/>
              </a:spcBef>
            </a:pPr>
            <a:r>
              <a:rPr lang="en-US" sz="2400">
                <a:solidFill>
                  <a:srgbClr val="0066CC"/>
                </a:solidFill>
                <a:latin typeface="Calibri" charset="0"/>
              </a:rPr>
              <a:t>a flat file service </a:t>
            </a:r>
            <a:r>
              <a:rPr lang="en-US" sz="2400">
                <a:latin typeface="Calibri" charset="0"/>
              </a:rPr>
              <a:t>and a </a:t>
            </a:r>
            <a:r>
              <a:rPr lang="en-US" sz="2400">
                <a:solidFill>
                  <a:srgbClr val="0066CC"/>
                </a:solidFill>
                <a:latin typeface="Calibri" charset="0"/>
              </a:rPr>
              <a:t>directory service </a:t>
            </a:r>
            <a:r>
              <a:rPr lang="en-US" sz="2400">
                <a:latin typeface="Calibri" charset="0"/>
              </a:rPr>
              <a:t>	</a:t>
            </a:r>
          </a:p>
          <a:p>
            <a:pPr marL="1371600" lvl="2" indent="-355600" eaLnBrk="1" hangingPunct="1">
              <a:spcBef>
                <a:spcPct val="0"/>
              </a:spcBef>
            </a:pPr>
            <a:r>
              <a:rPr lang="en-US" sz="2000">
                <a:latin typeface="Calibri" charset="0"/>
              </a:rPr>
              <a:t>export an interface for use by client programs, and their RPC interfaces, taken together, provide a comprehensive set of operations for access to files </a:t>
            </a:r>
          </a:p>
          <a:p>
            <a:pPr marL="914400" lvl="1" indent="-381000" eaLnBrk="1" hangingPunct="1">
              <a:spcBef>
                <a:spcPct val="0"/>
              </a:spcBef>
            </a:pPr>
            <a:r>
              <a:rPr lang="en-US" sz="2400">
                <a:solidFill>
                  <a:srgbClr val="0066CC"/>
                </a:solidFill>
                <a:latin typeface="Calibri" charset="0"/>
              </a:rPr>
              <a:t>a client module</a:t>
            </a:r>
          </a:p>
          <a:p>
            <a:pPr marL="1371600" lvl="2" indent="-355600" eaLnBrk="1" hangingPunct="1">
              <a:spcBef>
                <a:spcPct val="0"/>
              </a:spcBef>
            </a:pPr>
            <a:r>
              <a:rPr lang="en-US" sz="2000">
                <a:latin typeface="Calibri" charset="0"/>
              </a:rPr>
              <a:t>provides a single programming interface with operations on files similar to those found in conventional file systems</a:t>
            </a:r>
          </a:p>
        </p:txBody>
      </p:sp>
      <p:sp>
        <p:nvSpPr>
          <p:cNvPr id="133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42950" indent="-285750">
              <a:defRPr>
                <a:solidFill>
                  <a:schemeClr val="tx1"/>
                </a:solidFill>
                <a:latin typeface="Times New Roman" charset="0"/>
                <a:ea typeface="MS PGothic" charset="0"/>
                <a:cs typeface="MS PGothic" charset="0"/>
              </a:defRPr>
            </a:lvl2pPr>
            <a:lvl3pPr marL="1143000" indent="-228600">
              <a:defRPr>
                <a:solidFill>
                  <a:schemeClr val="tx1"/>
                </a:solidFill>
                <a:latin typeface="Times New Roman" charset="0"/>
                <a:ea typeface="MS PGothic" charset="0"/>
                <a:cs typeface="MS PGothic" charset="0"/>
              </a:defRPr>
            </a:lvl3pPr>
            <a:lvl4pPr marL="1600200" indent="-228600">
              <a:defRPr>
                <a:solidFill>
                  <a:schemeClr val="tx1"/>
                </a:solidFill>
                <a:latin typeface="Times New Roman" charset="0"/>
                <a:ea typeface="MS PGothic" charset="0"/>
                <a:cs typeface="MS PGothic" charset="0"/>
              </a:defRPr>
            </a:lvl4pPr>
            <a:lvl5pPr marL="2057400" indent="-228600">
              <a:defRPr>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81842595-656B-3542-8EBD-04BCA4781A50}" type="slidenum">
              <a:rPr lang="en-US">
                <a:solidFill>
                  <a:srgbClr val="898989"/>
                </a:solidFill>
              </a:rPr>
              <a:pPr/>
              <a:t>99</a:t>
            </a:fld>
            <a:endParaRPr lang="en-US">
              <a:solidFill>
                <a:srgbClr val="898989"/>
              </a:solidFill>
            </a:endParaRPr>
          </a:p>
        </p:txBody>
      </p:sp>
    </p:spTree>
    <p:extLst>
      <p:ext uri="{BB962C8B-B14F-4D97-AF65-F5344CB8AC3E}">
        <p14:creationId xmlns:p14="http://schemas.microsoft.com/office/powerpoint/2010/main" val="2762240156"/>
      </p:ext>
    </p:extLst>
  </p:cSld>
  <p:clrMapOvr>
    <a:masterClrMapping/>
  </p:clrMapOvr>
  <p:transition xmlns:p14="http://schemas.microsoft.com/office/powerpoint/2010/main" spd="slow"/>
</p:sld>
</file>

<file path=ppt/theme/theme1.xml><?xml version="1.0" encoding="utf-8"?>
<a:theme xmlns:a="http://schemas.openxmlformats.org/drawingml/2006/main" name="1_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9889</Words>
  <Application>Microsoft Macintosh PowerPoint</Application>
  <PresentationFormat>On-screen Show (4:3)</PresentationFormat>
  <Paragraphs>1323</Paragraphs>
  <Slides>168</Slides>
  <Notes>128</Notes>
  <HiddenSlides>35</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168</vt:i4>
      </vt:variant>
    </vt:vector>
  </HeadingPairs>
  <TitlesOfParts>
    <vt:vector size="173" baseType="lpstr">
      <vt:lpstr>Tahoma</vt:lpstr>
      <vt:lpstr>Arial Black</vt:lpstr>
      <vt:lpstr>1_Contemporary Portrait</vt:lpstr>
      <vt:lpstr>Contemporary Portrait</vt:lpstr>
      <vt:lpstr>Visio 2000 Drawing</vt:lpstr>
      <vt:lpstr>Distributed Operating Systems - Introduction</vt:lpstr>
      <vt:lpstr>What does an OS do?</vt:lpstr>
      <vt:lpstr>Distributed Operating Systems</vt:lpstr>
      <vt:lpstr>Workstation Model </vt:lpstr>
      <vt:lpstr>Distributed Operating System (DOS) Types</vt:lpstr>
      <vt:lpstr>Design Issues</vt:lpstr>
      <vt:lpstr>Design Issues (cont.)</vt:lpstr>
      <vt:lpstr>Design Elements</vt:lpstr>
      <vt:lpstr>Remote Procedure Call</vt:lpstr>
      <vt:lpstr>Remote Procedure Calls (RPC)</vt:lpstr>
      <vt:lpstr>RPC Needs and challenges</vt:lpstr>
      <vt:lpstr>Implementing RPC Mechanism</vt:lpstr>
      <vt:lpstr>RPC – How it works II</vt:lpstr>
      <vt:lpstr>Remote Procedure Call (cont.)</vt:lpstr>
      <vt:lpstr>RPC - binding</vt:lpstr>
      <vt:lpstr>RPC - dynamic binding</vt:lpstr>
      <vt:lpstr>RPC - Extensions</vt:lpstr>
      <vt:lpstr>RPC servers and protocols…</vt:lpstr>
      <vt:lpstr>How Stubs are Generated</vt:lpstr>
      <vt:lpstr>RPC - IDL Compilation - result</vt:lpstr>
      <vt:lpstr>RPC NG: DCOM &amp; CORBA</vt:lpstr>
      <vt:lpstr>Sample RPC Middleware Products</vt:lpstr>
      <vt:lpstr>Some recent views on RPC</vt:lpstr>
      <vt:lpstr>PowerPoint Presentation</vt:lpstr>
      <vt:lpstr>PowerPoint Presentation</vt:lpstr>
      <vt:lpstr>Distributed Shared Memory (DSM)</vt:lpstr>
      <vt:lpstr>Issues in designing DSM</vt:lpstr>
      <vt:lpstr>Synchronization</vt:lpstr>
      <vt:lpstr>Distributed Mutual Exclusion</vt:lpstr>
      <vt:lpstr>Distributed Mutual Exclusion</vt:lpstr>
      <vt:lpstr>Mutual Exclusion Techniques</vt:lpstr>
      <vt:lpstr>PowerPoint Presentation</vt:lpstr>
      <vt:lpstr>Central Coordinator Algorithm</vt:lpstr>
      <vt:lpstr>Ricart-Agrawala Algorithm</vt:lpstr>
      <vt:lpstr>PowerPoint Presentation</vt:lpstr>
      <vt:lpstr>PowerPoint Presentation</vt:lpstr>
      <vt:lpstr>PowerPoint Presentation</vt:lpstr>
      <vt:lpstr>PowerPoint Presentation</vt:lpstr>
      <vt:lpstr>Token Ring Algorithm</vt:lpstr>
      <vt:lpstr>Token Ring Algorithm</vt:lpstr>
      <vt:lpstr>Token Ring Algorithm</vt:lpstr>
      <vt:lpstr>Ricart-Agrawala Second Algorithm</vt:lpstr>
      <vt:lpstr>PowerPoint Presentation</vt:lpstr>
      <vt:lpstr>PowerPoint Presentation</vt:lpstr>
      <vt:lpstr>PowerPoint Presentation</vt:lpstr>
      <vt:lpstr>PowerPoint Presentation</vt:lpstr>
      <vt:lpstr>PowerPoint Presentation</vt:lpstr>
      <vt:lpstr>Election Algorithms</vt:lpstr>
      <vt:lpstr>Election Algorithms</vt:lpstr>
      <vt:lpstr>The Bully Algorithm</vt:lpstr>
      <vt:lpstr>PowerPoint Presentation</vt:lpstr>
      <vt:lpstr>PowerPoint Presentation</vt:lpstr>
      <vt:lpstr>PowerPoint Presentation</vt:lpstr>
      <vt:lpstr>The Ring-based Algorithm</vt:lpstr>
      <vt:lpstr>The Ring-based Algorithm- An Optimization</vt:lpstr>
      <vt:lpstr>PowerPoint Presentation</vt:lpstr>
      <vt:lpstr>PowerPoint Presentation</vt:lpstr>
      <vt:lpstr>PowerPoint Presentation</vt:lpstr>
      <vt:lpstr>Summary (Distributed Mutual Exclusion)</vt:lpstr>
      <vt:lpstr>Summary (Distributed Mutual Exclusion)</vt:lpstr>
      <vt:lpstr>Deadlocks</vt:lpstr>
      <vt:lpstr>Distributed Operating Systems</vt:lpstr>
      <vt:lpstr>Distributed Process Management</vt:lpstr>
      <vt:lpstr>Distributed Process and Resource  Management</vt:lpstr>
      <vt:lpstr>Load Balancing in Distributed Systems</vt:lpstr>
      <vt:lpstr>Load Balancing Issues </vt:lpstr>
      <vt:lpstr>Static vs. Dynamic Load Balancing</vt:lpstr>
      <vt:lpstr>PowerPoint Presentation</vt:lpstr>
      <vt:lpstr>Load Balancing Techniques in Web Servers</vt:lpstr>
      <vt:lpstr>Load Balancing Techniques in Web Servers</vt:lpstr>
      <vt:lpstr>Cluster based Architecture</vt:lpstr>
      <vt:lpstr>Distributed Architecture</vt:lpstr>
      <vt:lpstr>Request Dispatching Algorithms</vt:lpstr>
      <vt:lpstr>Content Blind Approaches</vt:lpstr>
      <vt:lpstr>Content Blind Approaches</vt:lpstr>
      <vt:lpstr>Content Blind Approaches</vt:lpstr>
      <vt:lpstr>PowerPoint Presentation</vt:lpstr>
      <vt:lpstr>Content Aware Approaches</vt:lpstr>
      <vt:lpstr>Content Aware Approaches</vt:lpstr>
      <vt:lpstr>PowerPoint Presentation</vt:lpstr>
      <vt:lpstr>Load Balancing in MM Servers </vt:lpstr>
      <vt:lpstr>Process Migration</vt:lpstr>
      <vt:lpstr>Process Migration</vt:lpstr>
      <vt:lpstr>A Mosix Cluster</vt:lpstr>
      <vt:lpstr>Architectures for Migration</vt:lpstr>
      <vt:lpstr>Mosix: Migration and File Access</vt:lpstr>
      <vt:lpstr>Mosix: File Access</vt:lpstr>
      <vt:lpstr>Process Migration: Other Factors</vt:lpstr>
      <vt:lpstr>Process Migration and Heterogeneous Systems</vt:lpstr>
      <vt:lpstr>Distributed File Systems</vt:lpstr>
      <vt:lpstr>Distributed File Systems</vt:lpstr>
      <vt:lpstr>Files and File System</vt:lpstr>
      <vt:lpstr>File System Operations</vt:lpstr>
      <vt:lpstr>Distributed File System Requirements</vt:lpstr>
      <vt:lpstr>Distributed File System Issues</vt:lpstr>
      <vt:lpstr>DFS Issues (File and Directory Naming)</vt:lpstr>
      <vt:lpstr>DFS Issues (Semantic - Operational)</vt:lpstr>
      <vt:lpstr>DFS Issues (Semantic - File Sharing)</vt:lpstr>
      <vt:lpstr> File Service Architecture</vt:lpstr>
      <vt:lpstr>File Service Architecture</vt:lpstr>
      <vt:lpstr>File Service Architecture (Flat File Service)</vt:lpstr>
      <vt:lpstr>File Service Architecture (Directory Service)</vt:lpstr>
      <vt:lpstr>File Service Architecture (Client Module)</vt:lpstr>
      <vt:lpstr>File Service Architecture</vt:lpstr>
      <vt:lpstr>File Service Architecture</vt:lpstr>
      <vt:lpstr>Distributed File Systems</vt:lpstr>
      <vt:lpstr>SUN Network File System (NFS)</vt:lpstr>
      <vt:lpstr>NFS Virtual File System</vt:lpstr>
      <vt:lpstr>NFS Client Integration</vt:lpstr>
      <vt:lpstr>NFS Server Interface</vt:lpstr>
      <vt:lpstr>NFS Server Interface</vt:lpstr>
      <vt:lpstr>NFS Mount Service</vt:lpstr>
      <vt:lpstr>NFS Mount Service</vt:lpstr>
      <vt:lpstr>NFS Server Caching</vt:lpstr>
      <vt:lpstr>NFS Client Caching</vt:lpstr>
      <vt:lpstr>NFS Summary</vt:lpstr>
      <vt:lpstr>Andrew File System (AFS)</vt:lpstr>
      <vt:lpstr>Andrew File System (AFS)</vt:lpstr>
      <vt:lpstr>Andrew File System (AFS)</vt:lpstr>
      <vt:lpstr>AFS Architecture</vt:lpstr>
      <vt:lpstr>AFS Working Scenario</vt:lpstr>
      <vt:lpstr>AFS Cache Consistency</vt:lpstr>
      <vt:lpstr>AFS Cache Consistency</vt:lpstr>
      <vt:lpstr>AFS Update Semantics</vt:lpstr>
      <vt:lpstr>Hadoop Distributed File System (HDFS)</vt:lpstr>
      <vt:lpstr>Hadoop Distributed File System (HDFS)</vt:lpstr>
      <vt:lpstr>HADOOP -- Mapreduce</vt:lpstr>
      <vt:lpstr>HDFS: Terms</vt:lpstr>
      <vt:lpstr>HDFS Architecture</vt:lpstr>
      <vt:lpstr>HDFS: NameNode</vt:lpstr>
      <vt:lpstr>HDFS: DataNode</vt:lpstr>
      <vt:lpstr>HDFS: Data Replication</vt:lpstr>
      <vt:lpstr>HDFS Goals</vt:lpstr>
      <vt:lpstr>Google File System</vt:lpstr>
      <vt:lpstr>Thanks</vt:lpstr>
      <vt:lpstr>Distributed Process and Resource  Management</vt:lpstr>
      <vt:lpstr>Load Balancing</vt:lpstr>
      <vt:lpstr>Load Balancing Issues </vt:lpstr>
      <vt:lpstr>Static vs. dynamic</vt:lpstr>
      <vt:lpstr>PowerPoint Presentation</vt:lpstr>
      <vt:lpstr>Dynamic Load Balancing –  MM Servers </vt:lpstr>
      <vt:lpstr>Process Migration</vt:lpstr>
      <vt:lpstr>A Mosix Cluster</vt:lpstr>
      <vt:lpstr>Architectures for Migration</vt:lpstr>
      <vt:lpstr>Mosix: Migration and File Access</vt:lpstr>
      <vt:lpstr>Mosix: File Access</vt:lpstr>
      <vt:lpstr>Process Migration: Other Factors</vt:lpstr>
      <vt:lpstr>Process Migration and Heterogeneous Systems</vt:lpstr>
      <vt:lpstr>Distributed File Systems (DFS)</vt:lpstr>
      <vt:lpstr>Issues: File and Directory Naming</vt:lpstr>
      <vt:lpstr>Semantics - Operational</vt:lpstr>
      <vt:lpstr>Semantics – File Sharing</vt:lpstr>
      <vt:lpstr>DFS Performance</vt:lpstr>
      <vt:lpstr>Traditional File system Operations</vt:lpstr>
      <vt:lpstr>PowerPoint Presentation</vt:lpstr>
      <vt:lpstr>PowerPoint Presentation</vt:lpstr>
      <vt:lpstr>PowerPoint Presentation</vt:lpstr>
      <vt:lpstr>Example 1: Sun-NFS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2: Andrew File System</vt:lpstr>
      <vt:lpstr>Example 3: The Coda Filesystem</vt:lpstr>
      <vt:lpstr>Other DFS Challenges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Operating Systems - Introduction</dc:title>
  <cp:lastModifiedBy>N S</cp:lastModifiedBy>
  <cp:revision>1</cp:revision>
  <dcterms:modified xsi:type="dcterms:W3CDTF">2019-04-29T19:37:34Z</dcterms:modified>
</cp:coreProperties>
</file>