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  <p:sldMasterId id="2147483673" r:id="rId7"/>
    <p:sldMasterId id="214748367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</p:sldIdLst>
  <p:sldSz cy="6858000" cx="9144000"/>
  <p:notesSz cx="7315200" cy="9601200"/>
  <p:embeddedFontLst>
    <p:embeddedFont>
      <p:font typeface="Garamond"/>
      <p:regular r:id="rId73"/>
      <p:bold r:id="rId74"/>
      <p:italic r:id="rId75"/>
      <p:boldItalic r:id="rId76"/>
    </p:embeddedFont>
    <p:embeddedFont>
      <p:font typeface="Tahoma"/>
      <p:regular r:id="rId77"/>
      <p:bold r:id="rId78"/>
    </p:embeddedFont>
    <p:embeddedFont>
      <p:font typeface="Arial Black"/>
      <p:regular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53A7C66-F2F0-4E48-B145-CD4DF78BEEBC}">
  <a:tblStyle styleId="{653A7C66-F2F0-4E48-B145-CD4DF78BEEB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1.xml"/><Relationship Id="rId42" Type="http://schemas.openxmlformats.org/officeDocument/2006/relationships/slide" Target="slides/slide33.xml"/><Relationship Id="rId41" Type="http://schemas.openxmlformats.org/officeDocument/2006/relationships/slide" Target="slides/slide32.xml"/><Relationship Id="rId44" Type="http://schemas.openxmlformats.org/officeDocument/2006/relationships/slide" Target="slides/slide35.xml"/><Relationship Id="rId43" Type="http://schemas.openxmlformats.org/officeDocument/2006/relationships/slide" Target="slides/slide34.xml"/><Relationship Id="rId46" Type="http://schemas.openxmlformats.org/officeDocument/2006/relationships/slide" Target="slides/slide37.xml"/><Relationship Id="rId45" Type="http://schemas.openxmlformats.org/officeDocument/2006/relationships/slide" Target="slides/slide3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slide" Target="slides/slide39.xml"/><Relationship Id="rId47" Type="http://schemas.openxmlformats.org/officeDocument/2006/relationships/slide" Target="slides/slide38.xml"/><Relationship Id="rId49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Garamond-regular.fntdata"/><Relationship Id="rId72" Type="http://schemas.openxmlformats.org/officeDocument/2006/relationships/slide" Target="slides/slide63.xml"/><Relationship Id="rId31" Type="http://schemas.openxmlformats.org/officeDocument/2006/relationships/slide" Target="slides/slide22.xml"/><Relationship Id="rId75" Type="http://schemas.openxmlformats.org/officeDocument/2006/relationships/font" Target="fonts/Garamond-italic.fntdata"/><Relationship Id="rId30" Type="http://schemas.openxmlformats.org/officeDocument/2006/relationships/slide" Target="slides/slide21.xml"/><Relationship Id="rId74" Type="http://schemas.openxmlformats.org/officeDocument/2006/relationships/font" Target="fonts/Garamond-bold.fntdata"/><Relationship Id="rId33" Type="http://schemas.openxmlformats.org/officeDocument/2006/relationships/slide" Target="slides/slide24.xml"/><Relationship Id="rId77" Type="http://schemas.openxmlformats.org/officeDocument/2006/relationships/font" Target="fonts/Tahoma-regular.fntdata"/><Relationship Id="rId32" Type="http://schemas.openxmlformats.org/officeDocument/2006/relationships/slide" Target="slides/slide23.xml"/><Relationship Id="rId76" Type="http://schemas.openxmlformats.org/officeDocument/2006/relationships/font" Target="fonts/Garamond-boldItalic.fntdata"/><Relationship Id="rId35" Type="http://schemas.openxmlformats.org/officeDocument/2006/relationships/slide" Target="slides/slide26.xml"/><Relationship Id="rId79" Type="http://schemas.openxmlformats.org/officeDocument/2006/relationships/font" Target="fonts/ArialBlack-regular.fntdata"/><Relationship Id="rId34" Type="http://schemas.openxmlformats.org/officeDocument/2006/relationships/slide" Target="slides/slide25.xml"/><Relationship Id="rId78" Type="http://schemas.openxmlformats.org/officeDocument/2006/relationships/font" Target="fonts/Tahoma-bold.fntdata"/><Relationship Id="rId71" Type="http://schemas.openxmlformats.org/officeDocument/2006/relationships/slide" Target="slides/slide62.xml"/><Relationship Id="rId70" Type="http://schemas.openxmlformats.org/officeDocument/2006/relationships/slide" Target="slides/slide61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62" Type="http://schemas.openxmlformats.org/officeDocument/2006/relationships/slide" Target="slides/slide53.xml"/><Relationship Id="rId61" Type="http://schemas.openxmlformats.org/officeDocument/2006/relationships/slide" Target="slides/slide52.xml"/><Relationship Id="rId20" Type="http://schemas.openxmlformats.org/officeDocument/2006/relationships/slide" Target="slides/slide11.xml"/><Relationship Id="rId64" Type="http://schemas.openxmlformats.org/officeDocument/2006/relationships/slide" Target="slides/slide55.xml"/><Relationship Id="rId63" Type="http://schemas.openxmlformats.org/officeDocument/2006/relationships/slide" Target="slides/slide54.xml"/><Relationship Id="rId22" Type="http://schemas.openxmlformats.org/officeDocument/2006/relationships/slide" Target="slides/slide13.xml"/><Relationship Id="rId66" Type="http://schemas.openxmlformats.org/officeDocument/2006/relationships/slide" Target="slides/slide57.xml"/><Relationship Id="rId21" Type="http://schemas.openxmlformats.org/officeDocument/2006/relationships/slide" Target="slides/slide12.xml"/><Relationship Id="rId65" Type="http://schemas.openxmlformats.org/officeDocument/2006/relationships/slide" Target="slides/slide56.xml"/><Relationship Id="rId24" Type="http://schemas.openxmlformats.org/officeDocument/2006/relationships/slide" Target="slides/slide15.xml"/><Relationship Id="rId68" Type="http://schemas.openxmlformats.org/officeDocument/2006/relationships/slide" Target="slides/slide59.xml"/><Relationship Id="rId23" Type="http://schemas.openxmlformats.org/officeDocument/2006/relationships/slide" Target="slides/slide14.xml"/><Relationship Id="rId67" Type="http://schemas.openxmlformats.org/officeDocument/2006/relationships/slide" Target="slides/slide58.xml"/><Relationship Id="rId60" Type="http://schemas.openxmlformats.org/officeDocument/2006/relationships/slide" Target="slides/slide5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69" Type="http://schemas.openxmlformats.org/officeDocument/2006/relationships/slide" Target="slides/slide6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slide" Target="slides/slide42.xml"/><Relationship Id="rId50" Type="http://schemas.openxmlformats.org/officeDocument/2006/relationships/slide" Target="slides/slide41.xml"/><Relationship Id="rId53" Type="http://schemas.openxmlformats.org/officeDocument/2006/relationships/slide" Target="slides/slide44.xml"/><Relationship Id="rId52" Type="http://schemas.openxmlformats.org/officeDocument/2006/relationships/slide" Target="slides/slide43.xml"/><Relationship Id="rId11" Type="http://schemas.openxmlformats.org/officeDocument/2006/relationships/slide" Target="slides/slide2.xml"/><Relationship Id="rId55" Type="http://schemas.openxmlformats.org/officeDocument/2006/relationships/slide" Target="slides/slide46.xml"/><Relationship Id="rId10" Type="http://schemas.openxmlformats.org/officeDocument/2006/relationships/slide" Target="slides/slide1.xml"/><Relationship Id="rId54" Type="http://schemas.openxmlformats.org/officeDocument/2006/relationships/slide" Target="slides/slide45.xml"/><Relationship Id="rId13" Type="http://schemas.openxmlformats.org/officeDocument/2006/relationships/slide" Target="slides/slide4.xml"/><Relationship Id="rId57" Type="http://schemas.openxmlformats.org/officeDocument/2006/relationships/slide" Target="slides/slide48.xml"/><Relationship Id="rId12" Type="http://schemas.openxmlformats.org/officeDocument/2006/relationships/slide" Target="slides/slide3.xml"/><Relationship Id="rId56" Type="http://schemas.openxmlformats.org/officeDocument/2006/relationships/slide" Target="slides/slide47.xml"/><Relationship Id="rId15" Type="http://schemas.openxmlformats.org/officeDocument/2006/relationships/slide" Target="slides/slide6.xml"/><Relationship Id="rId59" Type="http://schemas.openxmlformats.org/officeDocument/2006/relationships/slide" Target="slides/slide50.xml"/><Relationship Id="rId14" Type="http://schemas.openxmlformats.org/officeDocument/2006/relationships/slide" Target="slides/slide5.xml"/><Relationship Id="rId58" Type="http://schemas.openxmlformats.org/officeDocument/2006/relationships/slide" Target="slides/slide4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7ca302f40_0_17:notes"/>
          <p:cNvSpPr/>
          <p:nvPr>
            <p:ph idx="2" type="sldImg"/>
          </p:nvPr>
        </p:nvSpPr>
        <p:spPr>
          <a:xfrm>
            <a:off x="1257300" y="720725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7ca302f40_0_17:notes"/>
          <p:cNvSpPr txBox="1"/>
          <p:nvPr>
            <p:ph idx="1" type="body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57ca302f40_0_17:notes"/>
          <p:cNvSpPr txBox="1"/>
          <p:nvPr>
            <p:ph idx="12" type="sldNum"/>
          </p:nvPr>
        </p:nvSpPr>
        <p:spPr>
          <a:xfrm>
            <a:off x="4143375" y="9120187"/>
            <a:ext cx="3170100" cy="479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67e530fc6_0_6:notes"/>
          <p:cNvSpPr txBox="1"/>
          <p:nvPr>
            <p:ph idx="1" type="body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567e530fc6_0_6:notes"/>
          <p:cNvSpPr/>
          <p:nvPr>
            <p:ph idx="2" type="sldImg"/>
          </p:nvPr>
        </p:nvSpPr>
        <p:spPr>
          <a:xfrm>
            <a:off x="1219440" y="720090"/>
            <a:ext cx="48771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5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5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5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5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5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5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67e530fc6_0_86:notes"/>
          <p:cNvSpPr txBox="1"/>
          <p:nvPr>
            <p:ph idx="1" type="body"/>
          </p:nvPr>
        </p:nvSpPr>
        <p:spPr>
          <a:xfrm>
            <a:off x="731837" y="4560887"/>
            <a:ext cx="5851500" cy="431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g567e530fc6_0_86:notes"/>
          <p:cNvSpPr/>
          <p:nvPr>
            <p:ph idx="2" type="sldImg"/>
          </p:nvPr>
        </p:nvSpPr>
        <p:spPr>
          <a:xfrm>
            <a:off x="1257300" y="720725"/>
            <a:ext cx="4800600" cy="36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5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5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5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5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5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6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914400" y="685800"/>
            <a:ext cx="772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133600" y="3886200"/>
            <a:ext cx="64008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711200" y="6229350"/>
            <a:ext cx="1930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9pPr>
          </a:lstStyle>
          <a:p/>
        </p:txBody>
      </p:sp>
      <p:sp>
        <p:nvSpPr>
          <p:cNvPr id="80" name="Google Shape;80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9pPr>
          </a:lstStyle>
          <a:p/>
        </p:txBody>
      </p:sp>
      <p:sp>
        <p:nvSpPr>
          <p:cNvPr id="81" name="Google Shape;81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None/>
              <a:defRPr b="1" sz="1600"/>
            </a:lvl9pPr>
          </a:lstStyle>
          <a:p/>
        </p:txBody>
      </p:sp>
      <p:sp>
        <p:nvSpPr>
          <p:cNvPr id="82" name="Google Shape;82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Tahoma"/>
              <a:buChar char="–"/>
              <a:defRPr sz="16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Tahoma"/>
              <a:buNone/>
              <a:defRPr sz="1400"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objOnly">
  <p:cSld name="OBJECT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9" name="Google Shape;139;p2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2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4" name="Google Shape;164;p2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22800" y="1885950"/>
            <a:ext cx="40132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Tahoma"/>
              <a:buChar char="–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 rot="5400000">
            <a:off x="4692650" y="2114550"/>
            <a:ext cx="5829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 rot="5400000">
            <a:off x="501650" y="133350"/>
            <a:ext cx="58293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 rot="5400000">
            <a:off x="2460625" y="-117475"/>
            <a:ext cx="4171950" cy="8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Tahoma"/>
              <a:buChar char="–"/>
              <a:defRPr sz="2000"/>
            </a:lvl9pPr>
          </a:lstStyle>
          <a:p/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Tahoma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711200" y="6229350"/>
            <a:ext cx="19304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paint" id="28" name="Google Shape;28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" id="93" name="Google Shape;93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0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ntp.org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youtu.be/NthK17nbpY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ctrTitle"/>
          </p:nvPr>
        </p:nvSpPr>
        <p:spPr>
          <a:xfrm>
            <a:off x="685800" y="1066800"/>
            <a:ext cx="8153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Computing Concepts - Global Time and State in Distributed Systems</a:t>
            </a:r>
            <a:endParaRPr/>
          </a:p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381000" y="3886200"/>
            <a:ext cx="73152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Prof. Nalini Venkatasubramanian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 Middleware - Lecture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Accuracy of Computer Clocks</a:t>
            </a:r>
            <a:endParaRPr/>
          </a:p>
        </p:txBody>
      </p:sp>
      <p:sp>
        <p:nvSpPr>
          <p:cNvPr id="256" name="Google Shape;256;p37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Modern timer chips have a relative error of 1/100,000 - 0.86 seconds a day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maintain synchronized clocks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use UTC source (time server) to obtain current notion of time (use RPC</a:t>
            </a:r>
            <a:r>
              <a:rPr lang="en-US"/>
              <a:t>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solutions without UTC.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Cristian’s (Time Server) Algorithm</a:t>
            </a:r>
            <a:endParaRPr/>
          </a:p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457200" y="1676400"/>
            <a:ext cx="8178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a </a:t>
            </a:r>
            <a:r>
              <a:rPr b="0" i="1" lang="en-US" sz="24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time server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synchronize clocks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server keeps the reference time (say UTC)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client asks the time server for time, the server responds with its current time, and the client uses the received value to set its clock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 network round-trip time introduces errors…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Let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RTT = response-received-time – request-sent-time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(measurable at client), 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we know (a) min = minimum client-server one-way transmission time and (b) that the server timestamped the message at the last possible instant before sending it back</a:t>
            </a:r>
            <a:endParaRPr/>
          </a:p>
          <a:p>
            <a:pPr indent="-285750" lvl="1" marL="742950" marR="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Then, the actual time could be between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[T+min,T+RTT— min]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Cristian’s Algorithm</a:t>
            </a:r>
            <a:endParaRPr/>
          </a:p>
        </p:txBody>
      </p:sp>
      <p:sp>
        <p:nvSpPr>
          <p:cNvPr id="268" name="Google Shape;268;p39"/>
          <p:cNvSpPr txBox="1"/>
          <p:nvPr>
            <p:ph idx="1" type="body"/>
          </p:nvPr>
        </p:nvSpPr>
        <p:spPr>
          <a:xfrm>
            <a:off x="457200" y="1885950"/>
            <a:ext cx="8178800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 sets its clock to halfway between  </a:t>
            </a:r>
            <a:r>
              <a:rPr b="0" i="0" lang="en-US" sz="20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T+min</a:t>
            </a:r>
            <a:r>
              <a:rPr b="0" i="0" lang="en-US" sz="1600" u="non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T+RTT— min  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i.e.,  at </a:t>
            </a:r>
            <a:r>
              <a:rPr b="0" i="0" lang="en-US" sz="200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T+RTT/2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accent2"/>
                </a:solidFill>
                <a:latin typeface="Tahoma"/>
                <a:ea typeface="Tahoma"/>
                <a:cs typeface="Tahoma"/>
                <a:sym typeface="Tahoma"/>
              </a:rPr>
              <a:t>☹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Expected (i.e., average) skew in client clock time = (RTT/2 – </a:t>
            </a:r>
            <a:r>
              <a:rPr b="0" i="1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</a:t>
            </a: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increase clock value, should never decrease it.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adjust speed of clock too (either up or down is ok)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Multiple requests to increase accuracy</a:t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unusually long RTTs, repeat the time request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♣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non-uniform RTTs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♣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Drop values beyond threshold;  Use averages (or weighted average)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Cristian’s Algorithm - Summary </a:t>
            </a:r>
            <a:r>
              <a:rPr lang="en-US" sz="2400"/>
              <a:t>(cf. Princeton course) </a:t>
            </a:r>
            <a:endParaRPr sz="2400"/>
          </a:p>
        </p:txBody>
      </p:sp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175" y="4743225"/>
            <a:ext cx="4210701" cy="4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0"/>
            <a:ext cx="4086225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5800" y="33147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Berkeley UNIX algorithm</a:t>
            </a:r>
            <a:endParaRPr/>
          </a:p>
        </p:txBody>
      </p:sp>
      <p:sp>
        <p:nvSpPr>
          <p:cNvPr id="283" name="Google Shape;283;p41"/>
          <p:cNvSpPr txBox="1"/>
          <p:nvPr>
            <p:ph idx="1" type="body"/>
          </p:nvPr>
        </p:nvSpPr>
        <p:spPr>
          <a:xfrm>
            <a:off x="457200" y="1885950"/>
            <a:ext cx="8178800" cy="459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One Version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One daemon without UTC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Periodically, this daemon polls and asks all the machines for their time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machines respond.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daemon computes an average time and then broadcasts this average time.</a:t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Another Version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Master/daemon uses Cristian’s algorithm to calculate time from multiple sources, removes outliers, computes average and broadcasts </a:t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Decentralized Averaging Algorithm</a:t>
            </a:r>
            <a:endParaRPr/>
          </a:p>
        </p:txBody>
      </p:sp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machine has a daemon without UTC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Periodically, at fixed agreed-upon times, each machine broadcasts its local time.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of them calculates the average time by averaging all the received local times.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Network Time Protocol (NTP)</a:t>
            </a:r>
            <a:endParaRPr/>
          </a:p>
        </p:txBody>
      </p:sp>
      <p:sp>
        <p:nvSpPr>
          <p:cNvPr id="295" name="Google Shape;295;p43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Most widely used physical clock synchronization protocol on the Internet (</a:t>
            </a:r>
            <a:r>
              <a:rPr b="0" i="0" lang="en-US" sz="24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http://www.ntp.org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Currently used: NTP V3 and V4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10-20 million NTP servers and clients  in the Internet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Claimed Accuracy (Varies)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milliseconds on WANs, submilliseconds on LANs, submicroseconds using a precision timesource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Nanosecond NTP in progress</a:t>
            </a:r>
            <a:endParaRPr/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6" name="Google Shape;29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8600" y="0"/>
            <a:ext cx="12954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NTP Design</a:t>
            </a:r>
            <a:endParaRPr/>
          </a:p>
        </p:txBody>
      </p:sp>
      <p:sp>
        <p:nvSpPr>
          <p:cNvPr id="302" name="Google Shape;302;p44"/>
          <p:cNvSpPr txBox="1"/>
          <p:nvPr>
            <p:ph idx="1" type="body"/>
          </p:nvPr>
        </p:nvSpPr>
        <p:spPr>
          <a:xfrm>
            <a:off x="457200" y="1885950"/>
            <a:ext cx="40132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Hierarchical tree of time servers.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primary server at the root synchronizes with the UTC.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next level contains secondary servers, which act as a backup to the primary server.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the lowest level is the synchronization subnet which has the clients.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Variant of Cristian’s algorithm that does not use RTT’s, but multiple 1-way messages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ntp" id="303" name="Google Shape;303;p4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0" y="1752600"/>
            <a:ext cx="44450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DCE Distributed Time Service</a:t>
            </a:r>
            <a:endParaRPr/>
          </a:p>
        </p:txBody>
      </p:sp>
      <p:sp>
        <p:nvSpPr>
          <p:cNvPr id="309" name="Google Shape;309;p45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Software service that provides precise, fault-tolerant clock synchronization for systems in local area networks (LANs) and wide area networks (WANs).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determine duration, perform event sequencing and scheduling.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machine is either a time server or a clerk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software components on a group of cooperating systems;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 obtains time from </a:t>
            </a: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entity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 entities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clerk</a:t>
            </a: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obtain time from DTS servers on other hosts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Clock Synchronization in DCE</a:t>
            </a:r>
            <a:endParaRPr/>
          </a:p>
        </p:txBody>
      </p:sp>
      <p:sp>
        <p:nvSpPr>
          <p:cNvPr id="315" name="Google Shape;315;p46"/>
          <p:cNvSpPr txBox="1"/>
          <p:nvPr>
            <p:ph idx="1" type="body"/>
          </p:nvPr>
        </p:nvSpPr>
        <p:spPr>
          <a:xfrm>
            <a:off x="457200" y="1600200"/>
            <a:ext cx="81788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DCE’s time model is actually in an interval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I.e. time in DCE is actually an interval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Comparing 2 times may yield 3 answers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t1 &lt; t2,  t2 &lt; t1, not determined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Periodically a clerk obtains time-intervals from several servers ,e.g. all the time servers on its LAN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Based on their answers, it computes a new time and gradually converges to it.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Compute the intersection where the intervals overlap. Clerks then adjust the system clocks of their client systems to the midpoint of the computed intersection.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clerks receive a time interval that does not intersect with the majority, the clerks declare the non-intersecting value to be faulty.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Clerks  ignore faulty values when computing new times, thereby ensuring that defective server clocks do not affect clients.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81000" y="22860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Global Time &amp; Global States of Distributed Systems</a:t>
            </a:r>
            <a:endParaRPr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457200" y="167640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b="0" i="0" lang="en-US" sz="23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Asynchronous distributed systems consist of several </a:t>
            </a:r>
            <a:r>
              <a:rPr b="0" i="1" lang="en-US" sz="23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processes</a:t>
            </a:r>
            <a:r>
              <a:rPr b="0" i="0" lang="en-US" sz="23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without common memory which communicate (solely) via </a:t>
            </a:r>
            <a:r>
              <a:rPr b="0" i="1" lang="en-US" sz="23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messages</a:t>
            </a:r>
            <a:r>
              <a:rPr b="0" i="1" lang="en-US" sz="23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3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unpredictable transmission delays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b="0" i="0" lang="en-US" sz="23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time &amp; global state are hard to realize in distributed systems</a:t>
            </a:r>
            <a:endParaRPr/>
          </a:p>
          <a:p>
            <a:pPr indent="-325437" lvl="1" marL="669925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Rate of event occurrence is very high</a:t>
            </a:r>
            <a:endParaRPr/>
          </a:p>
          <a:p>
            <a:pPr indent="-325437" lvl="1" marL="669925" rtl="0" algn="just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 execution times are very small</a:t>
            </a:r>
            <a:endParaRPr b="0" i="0" sz="1900" u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b="0" i="0" lang="en-US" sz="23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We can only </a:t>
            </a:r>
            <a:r>
              <a:rPr b="0" i="1" lang="en-US" sz="23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approximate</a:t>
            </a:r>
            <a:r>
              <a:rPr b="0" i="0" lang="en-US" sz="23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the global view</a:t>
            </a:r>
            <a:endParaRPr/>
          </a:p>
          <a:p>
            <a:pPr indent="-325437" lvl="1" marL="669925" rtl="0" algn="just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●"/>
            </a:pPr>
            <a:r>
              <a:rPr b="0" i="1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</a:t>
            </a:r>
            <a:r>
              <a:rPr b="0" i="0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synchronous</a:t>
            </a:r>
            <a:r>
              <a:rPr b="0" i="0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distributed system on a given asynchronous system</a:t>
            </a:r>
            <a:endParaRPr/>
          </a:p>
          <a:p>
            <a:pPr indent="-325437" lvl="1" marL="669925" rtl="0" algn="just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●"/>
            </a:pPr>
            <a:r>
              <a:rPr b="0" i="1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</a:t>
            </a:r>
            <a:r>
              <a:rPr b="0" i="0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b="0" i="1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time – </a:t>
            </a:r>
            <a:r>
              <a:rPr b="0" i="0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Clocks (Physical and Logical)</a:t>
            </a:r>
            <a:endParaRPr/>
          </a:p>
          <a:p>
            <a:pPr indent="-325437" lvl="1" marL="669925" rtl="0" algn="just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●"/>
            </a:pPr>
            <a:r>
              <a:rPr b="0" i="1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</a:t>
            </a:r>
            <a:r>
              <a:rPr b="0" i="0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b="0" i="1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state</a:t>
            </a:r>
            <a:r>
              <a:rPr b="0" i="0" lang="en-US" sz="19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Global Snapshots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/>
          <p:nvPr>
            <p:ph type="ctrTitle"/>
          </p:nvPr>
        </p:nvSpPr>
        <p:spPr>
          <a:xfrm>
            <a:off x="685800" y="2130425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Spanner: Google's Globally Distributed Database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and the TrueTime Architecture</a:t>
            </a:r>
            <a:endParaRPr/>
          </a:p>
        </p:txBody>
      </p:sp>
      <p:sp>
        <p:nvSpPr>
          <p:cNvPr id="321" name="Google Shape;321;p47"/>
          <p:cNvSpPr txBox="1"/>
          <p:nvPr>
            <p:ph idx="1" type="subTitle"/>
          </p:nvPr>
        </p:nvSpPr>
        <p:spPr>
          <a:xfrm>
            <a:off x="1371600" y="45538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https://youtu.be/NthK17nbpYs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"/>
          <p:cNvSpPr txBox="1"/>
          <p:nvPr>
            <p:ph type="ctrTitle"/>
          </p:nvPr>
        </p:nvSpPr>
        <p:spPr>
          <a:xfrm>
            <a:off x="304800" y="30480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Logical Clock Synchronization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Causal Relations</a:t>
            </a:r>
            <a:endParaRPr/>
          </a:p>
        </p:txBody>
      </p:sp>
      <p:sp>
        <p:nvSpPr>
          <p:cNvPr id="332" name="Google Shape;332;p49"/>
          <p:cNvSpPr txBox="1"/>
          <p:nvPr>
            <p:ph idx="1" type="body"/>
          </p:nvPr>
        </p:nvSpPr>
        <p:spPr>
          <a:xfrm>
            <a:off x="457200" y="188595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application results in a set of distributed events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Induces a partial order 🡪 causal precedence relation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Knowledge of this causal precedence relation is useful in reasoning about and analyzing the properties of distributed computations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Liveness and fairness in mutual exclusion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Consistency in replicated databases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debugging, checkpointing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Logical Clocks</a:t>
            </a:r>
            <a:endParaRPr/>
          </a:p>
        </p:txBody>
      </p:sp>
      <p:sp>
        <p:nvSpPr>
          <p:cNvPr id="338" name="Google Shape;338;p50"/>
          <p:cNvSpPr txBox="1"/>
          <p:nvPr>
            <p:ph idx="1" type="body"/>
          </p:nvPr>
        </p:nvSpPr>
        <p:spPr>
          <a:xfrm>
            <a:off x="482600" y="1647500"/>
            <a:ext cx="8178900" cy="4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Used to determine causality in distributed systems</a:t>
            </a:r>
            <a:endParaRPr sz="2400"/>
          </a:p>
          <a:p>
            <a:pPr indent="-3175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is represented by non-negative integers</a:t>
            </a:r>
            <a:endParaRPr sz="2400"/>
          </a:p>
          <a:p>
            <a:pPr indent="-3175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 structures represent distributed computation (in an abstract way)</a:t>
            </a:r>
            <a:endParaRPr sz="2400"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can be viewed as consisting of a sequence of events, where an event is an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atomic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transition of the local state which happens in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no time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2400"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 Actions can be modeled using the 3 types of events</a:t>
            </a:r>
            <a:endParaRPr sz="2400"/>
          </a:p>
          <a:p>
            <a:pPr indent="-2540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Send Message</a:t>
            </a:r>
            <a:endParaRPr/>
          </a:p>
          <a:p>
            <a:pPr indent="-2540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Receive Message</a:t>
            </a:r>
            <a:endParaRPr/>
          </a:p>
          <a:p>
            <a:pPr indent="-254000" lvl="2" marL="11430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Internal (change of state)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Logical Clocks</a:t>
            </a:r>
            <a:endParaRPr/>
          </a:p>
        </p:txBody>
      </p:sp>
      <p:sp>
        <p:nvSpPr>
          <p:cNvPr id="344" name="Google Shape;344;p51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logical Clock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some abstract mechanism which assigns to any event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e∈E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value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C(e)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some time domain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such that certain conditions are met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C:E→T :: T is a partially ordered set : e&lt;e’→C(e)&lt;C(e’) holds</a:t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Consequences of the clock condition [</a:t>
            </a: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Morgan 85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Events occurring at a particular process are totally ordered by their local sequence of occurrence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an event e occurs before event e’ at some single process, then event e is assigned a logical time earlier than the logical time assigned to event e’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any message sent from one process to another, the logical time of the send event is always earlier than the logical time of the receive event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receive event has a corresponding send event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Future can not influence the past (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causality relation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/>
          <p:nvPr>
            <p:ph type="title"/>
          </p:nvPr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Event Ordering</a:t>
            </a:r>
            <a:endParaRPr/>
          </a:p>
        </p:txBody>
      </p:sp>
      <p:sp>
        <p:nvSpPr>
          <p:cNvPr id="350" name="Google Shape;350;p52"/>
          <p:cNvSpPr txBox="1"/>
          <p:nvPr>
            <p:ph idx="1" type="body"/>
          </p:nvPr>
        </p:nvSpPr>
        <p:spPr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Lamport defined the “happens before” (=&gt;) relation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 and b are events in the same process, and a occurs before b, then a =&gt; b.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a is the event of a message being sent by one process and b is the event of the message being received by another process, then a =&gt; b.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X =&gt;Y and Y=&gt;Z then X =&gt; Z.</a:t>
            </a:r>
            <a:endParaRPr/>
          </a:p>
          <a:p>
            <a:pPr indent="-285750" lvl="1" marL="74295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i="1" lang="en-US" sz="2800" u="none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If a =&gt; b then time (a) =&gt; time (b)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53"/>
          <p:cNvGrpSpPr/>
          <p:nvPr/>
        </p:nvGrpSpPr>
        <p:grpSpPr>
          <a:xfrm>
            <a:off x="396875" y="3865562"/>
            <a:ext cx="8509000" cy="2557462"/>
            <a:chOff x="250" y="2435"/>
            <a:chExt cx="5360" cy="1611"/>
          </a:xfrm>
        </p:grpSpPr>
        <p:cxnSp>
          <p:nvCxnSpPr>
            <p:cNvPr id="356" name="Google Shape;356;p53"/>
            <p:cNvCxnSpPr/>
            <p:nvPr/>
          </p:nvCxnSpPr>
          <p:spPr>
            <a:xfrm>
              <a:off x="788" y="2990"/>
              <a:ext cx="2488" cy="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57" name="Google Shape;357;p53"/>
            <p:cNvCxnSpPr/>
            <p:nvPr/>
          </p:nvCxnSpPr>
          <p:spPr>
            <a:xfrm>
              <a:off x="807" y="3433"/>
              <a:ext cx="2496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58" name="Google Shape;358;p53"/>
            <p:cNvCxnSpPr/>
            <p:nvPr/>
          </p:nvCxnSpPr>
          <p:spPr>
            <a:xfrm>
              <a:off x="807" y="3913"/>
              <a:ext cx="259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359" name="Google Shape;359;p53"/>
            <p:cNvSpPr txBox="1"/>
            <p:nvPr/>
          </p:nvSpPr>
          <p:spPr>
            <a:xfrm>
              <a:off x="250" y="2776"/>
              <a:ext cx="31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P1</a:t>
              </a:r>
              <a:endParaRPr/>
            </a:p>
          </p:txBody>
        </p:sp>
        <p:sp>
          <p:nvSpPr>
            <p:cNvPr id="360" name="Google Shape;360;p53"/>
            <p:cNvSpPr txBox="1"/>
            <p:nvPr/>
          </p:nvSpPr>
          <p:spPr>
            <a:xfrm>
              <a:off x="260" y="3278"/>
              <a:ext cx="31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P2</a:t>
              </a:r>
              <a:endParaRPr/>
            </a:p>
          </p:txBody>
        </p:sp>
        <p:sp>
          <p:nvSpPr>
            <p:cNvPr id="361" name="Google Shape;361;p53"/>
            <p:cNvSpPr txBox="1"/>
            <p:nvPr/>
          </p:nvSpPr>
          <p:spPr>
            <a:xfrm>
              <a:off x="260" y="3758"/>
              <a:ext cx="319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P3</a:t>
              </a:r>
              <a:endParaRPr/>
            </a:p>
          </p:txBody>
        </p:sp>
        <p:sp>
          <p:nvSpPr>
            <p:cNvPr id="362" name="Google Shape;362;p53"/>
            <p:cNvSpPr txBox="1"/>
            <p:nvPr/>
          </p:nvSpPr>
          <p:spPr>
            <a:xfrm>
              <a:off x="836" y="3182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e21</a:t>
              </a:r>
              <a:endParaRPr/>
            </a:p>
          </p:txBody>
        </p:sp>
        <p:sp>
          <p:nvSpPr>
            <p:cNvPr id="363" name="Google Shape;363;p53"/>
            <p:cNvSpPr txBox="1"/>
            <p:nvPr/>
          </p:nvSpPr>
          <p:spPr>
            <a:xfrm>
              <a:off x="836" y="2750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e11</a:t>
              </a:r>
              <a:endParaRPr/>
            </a:p>
          </p:txBody>
        </p:sp>
        <p:sp>
          <p:nvSpPr>
            <p:cNvPr id="364" name="Google Shape;364;p53"/>
            <p:cNvSpPr txBox="1"/>
            <p:nvPr/>
          </p:nvSpPr>
          <p:spPr>
            <a:xfrm>
              <a:off x="1047" y="3625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e31</a:t>
              </a:r>
              <a:endParaRPr/>
            </a:p>
          </p:txBody>
        </p:sp>
        <p:sp>
          <p:nvSpPr>
            <p:cNvPr id="365" name="Google Shape;365;p53"/>
            <p:cNvSpPr txBox="1"/>
            <p:nvPr/>
          </p:nvSpPr>
          <p:spPr>
            <a:xfrm>
              <a:off x="1427" y="3182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e22</a:t>
              </a:r>
              <a:endParaRPr/>
            </a:p>
          </p:txBody>
        </p:sp>
        <p:sp>
          <p:nvSpPr>
            <p:cNvPr id="366" name="Google Shape;366;p53"/>
            <p:cNvSpPr txBox="1"/>
            <p:nvPr/>
          </p:nvSpPr>
          <p:spPr>
            <a:xfrm>
              <a:off x="2468" y="2752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e13</a:t>
              </a:r>
              <a:endParaRPr/>
            </a:p>
          </p:txBody>
        </p:sp>
        <p:cxnSp>
          <p:nvCxnSpPr>
            <p:cNvPr id="367" name="Google Shape;367;p53"/>
            <p:cNvCxnSpPr/>
            <p:nvPr/>
          </p:nvCxnSpPr>
          <p:spPr>
            <a:xfrm>
              <a:off x="1076" y="2990"/>
              <a:ext cx="403" cy="4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cxnSp>
          <p:nvCxnSpPr>
            <p:cNvPr id="368" name="Google Shape;368;p53"/>
            <p:cNvCxnSpPr/>
            <p:nvPr/>
          </p:nvCxnSpPr>
          <p:spPr>
            <a:xfrm flipH="1" rot="10800000">
              <a:off x="2055" y="2977"/>
              <a:ext cx="311" cy="45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cxnSp>
          <p:nvCxnSpPr>
            <p:cNvPr id="369" name="Google Shape;369;p53"/>
            <p:cNvCxnSpPr/>
            <p:nvPr/>
          </p:nvCxnSpPr>
          <p:spPr>
            <a:xfrm>
              <a:off x="2919" y="3001"/>
              <a:ext cx="310" cy="91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sp>
          <p:nvSpPr>
            <p:cNvPr id="370" name="Google Shape;370;p53"/>
            <p:cNvSpPr txBox="1"/>
            <p:nvPr/>
          </p:nvSpPr>
          <p:spPr>
            <a:xfrm>
              <a:off x="1207" y="2435"/>
              <a:ext cx="83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global time</a:t>
              </a:r>
              <a:endParaRPr/>
            </a:p>
          </p:txBody>
        </p:sp>
        <p:cxnSp>
          <p:nvCxnSpPr>
            <p:cNvPr id="371" name="Google Shape;371;p53"/>
            <p:cNvCxnSpPr/>
            <p:nvPr/>
          </p:nvCxnSpPr>
          <p:spPr>
            <a:xfrm>
              <a:off x="1198" y="2712"/>
              <a:ext cx="960" cy="0"/>
            </a:xfrm>
            <a:prstGeom prst="straightConnector1">
              <a:avLst/>
            </a:prstGeom>
            <a:noFill/>
            <a:ln cap="flat" cmpd="dbl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stealth"/>
            </a:ln>
          </p:spPr>
        </p:cxnSp>
        <p:sp>
          <p:nvSpPr>
            <p:cNvPr id="372" name="Google Shape;372;p53"/>
            <p:cNvSpPr txBox="1"/>
            <p:nvPr/>
          </p:nvSpPr>
          <p:spPr>
            <a:xfrm>
              <a:off x="2118" y="2753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e12</a:t>
              </a:r>
              <a:endParaRPr/>
            </a:p>
          </p:txBody>
        </p:sp>
        <p:sp>
          <p:nvSpPr>
            <p:cNvPr id="373" name="Google Shape;373;p53"/>
            <p:cNvSpPr txBox="1"/>
            <p:nvPr/>
          </p:nvSpPr>
          <p:spPr>
            <a:xfrm>
              <a:off x="1815" y="3193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e23</a:t>
              </a:r>
              <a:endParaRPr/>
            </a:p>
          </p:txBody>
        </p:sp>
        <p:sp>
          <p:nvSpPr>
            <p:cNvPr id="374" name="Google Shape;374;p53"/>
            <p:cNvSpPr txBox="1"/>
            <p:nvPr/>
          </p:nvSpPr>
          <p:spPr>
            <a:xfrm>
              <a:off x="2823" y="3673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e32</a:t>
              </a:r>
              <a:endParaRPr/>
            </a:p>
          </p:txBody>
        </p:sp>
        <p:sp>
          <p:nvSpPr>
            <p:cNvPr id="375" name="Google Shape;375;p53"/>
            <p:cNvSpPr/>
            <p:nvPr/>
          </p:nvSpPr>
          <p:spPr>
            <a:xfrm>
              <a:off x="1219" y="3890"/>
              <a:ext cx="39" cy="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6" name="Google Shape;376;p53"/>
            <p:cNvSpPr/>
            <p:nvPr/>
          </p:nvSpPr>
          <p:spPr>
            <a:xfrm>
              <a:off x="973" y="3407"/>
              <a:ext cx="39" cy="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7" name="Google Shape;377;p53"/>
            <p:cNvSpPr txBox="1"/>
            <p:nvPr/>
          </p:nvSpPr>
          <p:spPr>
            <a:xfrm>
              <a:off x="2823" y="2761"/>
              <a:ext cx="347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e14</a:t>
              </a:r>
              <a:endParaRPr/>
            </a:p>
          </p:txBody>
        </p:sp>
        <p:sp>
          <p:nvSpPr>
            <p:cNvPr id="378" name="Google Shape;378;p53"/>
            <p:cNvSpPr/>
            <p:nvPr/>
          </p:nvSpPr>
          <p:spPr>
            <a:xfrm>
              <a:off x="2623" y="2981"/>
              <a:ext cx="39" cy="39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9" name="Google Shape;379;p53"/>
            <p:cNvSpPr txBox="1"/>
            <p:nvPr/>
          </p:nvSpPr>
          <p:spPr>
            <a:xfrm>
              <a:off x="3498" y="3036"/>
              <a:ext cx="2112" cy="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Program order:	e13 &lt; e14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Send-Receive: 	e23 &lt; e12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Transitivity:	e21 &lt; e32</a:t>
              </a:r>
              <a:endParaRPr/>
            </a:p>
          </p:txBody>
        </p:sp>
      </p:grpSp>
      <p:sp>
        <p:nvSpPr>
          <p:cNvPr id="380" name="Google Shape;380;p53"/>
          <p:cNvSpPr txBox="1"/>
          <p:nvPr/>
        </p:nvSpPr>
        <p:spPr>
          <a:xfrm>
            <a:off x="422275" y="1858962"/>
            <a:ext cx="7924800" cy="1717675"/>
          </a:xfrm>
          <a:prstGeom prst="rect">
            <a:avLst/>
          </a:prstGeom>
          <a:noFill/>
          <a:ln cap="flat" cmpd="dbl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Processor Order: 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 precedes e’ in the same process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Send-Receive: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 is a send and e’ is the corresponding receive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Transitivity: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exists e’’ s.t. e &lt; e’’ and e’’&lt; e’</a:t>
            </a:r>
            <a:endParaRPr/>
          </a:p>
        </p:txBody>
      </p:sp>
      <p:sp>
        <p:nvSpPr>
          <p:cNvPr id="381" name="Google Shape;381;p53"/>
          <p:cNvSpPr txBox="1"/>
          <p:nvPr/>
        </p:nvSpPr>
        <p:spPr>
          <a:xfrm>
            <a:off x="228600" y="36576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endParaRPr/>
          </a:p>
        </p:txBody>
      </p:sp>
      <p:sp>
        <p:nvSpPr>
          <p:cNvPr id="382" name="Google Shape;382;p53"/>
          <p:cNvSpPr txBox="1"/>
          <p:nvPr/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b="0" i="1" lang="en-US" sz="40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Event Ordering- </a:t>
            </a:r>
            <a:r>
              <a:rPr b="0" i="1" lang="en-US" sz="28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example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Causal Ordering</a:t>
            </a:r>
            <a:endParaRPr/>
          </a:p>
        </p:txBody>
      </p:sp>
      <p:sp>
        <p:nvSpPr>
          <p:cNvPr id="388" name="Google Shape;388;p54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“Happens Before” also called causal ordering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Possible to draw a causality relation between  2 events if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happen in the same process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is a chain of messages between them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“Happens Before” notion is not straightforward in distributed systems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guarantees of synchronized clocks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Communication latency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 txBox="1"/>
          <p:nvPr>
            <p:ph type="title"/>
          </p:nvPr>
        </p:nvSpPr>
        <p:spPr>
          <a:xfrm>
            <a:off x="406400" y="228600"/>
            <a:ext cx="77724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</a:t>
            </a:r>
            <a:r>
              <a:rPr b="0" i="0" lang="en-US" sz="3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mplementation of Logical Clocks</a:t>
            </a:r>
            <a:endParaRPr sz="3000"/>
          </a:p>
        </p:txBody>
      </p:sp>
      <p:sp>
        <p:nvSpPr>
          <p:cNvPr id="394" name="Google Shape;394;p55"/>
          <p:cNvSpPr txBox="1"/>
          <p:nvPr>
            <p:ph idx="1" type="body"/>
          </p:nvPr>
        </p:nvSpPr>
        <p:spPr>
          <a:xfrm>
            <a:off x="482550" y="1227825"/>
            <a:ext cx="8178900" cy="4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Requires 	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Data structures local to every process to represent logical time and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protocol to update the data structures to ensure the consistency condition.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Pi maintains data structures that allow it the following two capabilities: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local logical clock, denoted by LC_i , that helps process Pi measure its own progress.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logical global clock, denoted by GCi , that is a representation of process Pi ’s local view of the logical global time. Typically, lci is a part of gci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protocol ensures that a process’s logical clock, and thus its view of the global time, is managed consistently.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protocol consists of the following two rules: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R1: This rule governs how the local logical clock is updated by a process when it executes an event.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R2: This rule governs how a process updates its global logical clock to update its view of the global time and global progress.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Types of Logical Clocks</a:t>
            </a:r>
            <a:endParaRPr/>
          </a:p>
        </p:txBody>
      </p:sp>
      <p:sp>
        <p:nvSpPr>
          <p:cNvPr id="400" name="Google Shape;400;p56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Systems of logical clocks differ in their representation of logical time and also in the protocol to update the logical clocks.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kinds of logical clocks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Scalar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Vector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Matrix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Simulate Synchronous </a:t>
            </a:r>
            <a:b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</a:t>
            </a:r>
            <a:endParaRPr/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457200" y="2038350"/>
            <a:ext cx="8178900" cy="4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Synchronizers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[</a:t>
            </a: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Awerbuch 85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Simulate clock pulses in such a way that a message is only generated at a clock pulse and will be received before the next pulse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Drawback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Very high message overhead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Scalar Logical Clocks - Lamport</a:t>
            </a:r>
            <a:endParaRPr/>
          </a:p>
        </p:txBody>
      </p:sp>
      <p:sp>
        <p:nvSpPr>
          <p:cNvPr id="406" name="Google Shape;406;p57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Proposed by Lamport in 1978 as an attempt to totally order events in a distributed system.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domain is the set of non-negative integers.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logical local clock of a process pi and its local view of the global time are squashed into one integer variable Ci 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Monotonically increasing counter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relation with real clock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keeps its own logical clock used to timestamp events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Consistency with Scalar Clocks</a:t>
            </a:r>
            <a:endParaRPr/>
          </a:p>
        </p:txBody>
      </p:sp>
      <p:sp>
        <p:nvSpPr>
          <p:cNvPr id="412" name="Google Shape;412;p58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guarantee the clock condition, local clocks must obey a simple protocol: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executing an internal event or a send event at process P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clock C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</a:t>
            </a:r>
            <a:endParaRPr/>
          </a:p>
          <a:p>
            <a:pPr indent="-228600" lvl="3" marL="1600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+= d	(d&gt;0)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P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sends a message m, it piggybacks a logical timestamp t which equals the time of the send event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executing a receive event at P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where a message with timestamp </a:t>
            </a: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received, the clock is advanced</a:t>
            </a:r>
            <a:endParaRPr/>
          </a:p>
          <a:p>
            <a:pPr indent="-228600" lvl="3" marL="16002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= max(C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b="0" i="1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)+d   (d&gt;0)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Results in a partial ordering of events.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mport" id="417" name="Google Shape;41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5250"/>
            <a:ext cx="8610600" cy="645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Total Ordering</a:t>
            </a:r>
            <a:endParaRPr/>
          </a:p>
        </p:txBody>
      </p:sp>
      <p:sp>
        <p:nvSpPr>
          <p:cNvPr id="423" name="Google Shape;423;p60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Extending partial order to total order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397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timestamps: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(Ta, Pa) where Ta is the local timestamp and Pa is the process id.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(Ta,Pa) &lt; (Tb,Pb) iff 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(Ta &lt; Tb) or   ( (Ta = Tb) and (Pa &lt; Pb))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Total order is consistent with partial order.</a:t>
            </a:r>
            <a:endParaRPr/>
          </a:p>
        </p:txBody>
      </p:sp>
      <p:sp>
        <p:nvSpPr>
          <p:cNvPr id="424" name="Google Shape;424;p60"/>
          <p:cNvSpPr txBox="1"/>
          <p:nvPr/>
        </p:nvSpPr>
        <p:spPr>
          <a:xfrm>
            <a:off x="2514600" y="2590800"/>
            <a:ext cx="3124200" cy="76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5" name="Google Shape;425;p60"/>
          <p:cNvCxnSpPr/>
          <p:nvPr/>
        </p:nvCxnSpPr>
        <p:spPr>
          <a:xfrm>
            <a:off x="4114800" y="2590800"/>
            <a:ext cx="0" cy="762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26" name="Google Shape;426;p60"/>
          <p:cNvSpPr txBox="1"/>
          <p:nvPr/>
        </p:nvSpPr>
        <p:spPr>
          <a:xfrm>
            <a:off x="2971800" y="27432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427" name="Google Shape;427;p60"/>
          <p:cNvSpPr txBox="1"/>
          <p:nvPr/>
        </p:nvSpPr>
        <p:spPr>
          <a:xfrm>
            <a:off x="4419600" y="2743200"/>
            <a:ext cx="1131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Proc_id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Properties of Scalar Clocks</a:t>
            </a:r>
            <a:endParaRPr/>
          </a:p>
        </p:txBody>
      </p:sp>
      <p:sp>
        <p:nvSpPr>
          <p:cNvPr id="433" name="Google Shape;433;p61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 counting	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the increment value d is always 1, the scalar time has the following interesting property: if event e has a timestamp h, then h-1 represents the minimum logical duration, counted in units of events, required before producing the event e;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call it the height of the event e.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other words, h-1 events have been produced sequentially before the event e regardless of the processes that produced these events.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Properties of Scalar Clocks  </a:t>
            </a:r>
            <a:endParaRPr/>
          </a:p>
        </p:txBody>
      </p:sp>
      <p:sp>
        <p:nvSpPr>
          <p:cNvPr id="439" name="Google Shape;439;p62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Strong Consistency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system of scalar clocks is not strongly consistent; that is, for two events ei and ej , C(ei ) &lt; C(ej ) does not imply ei → ej 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Reason: In scalar clocks, logical local clock and logical global clock of a process are squashed into one, resulting in the loss of causal dependency information among events at different processes.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/>
          <p:nvPr>
            <p:ph idx="4294967295"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Independence</a:t>
            </a:r>
            <a:endParaRPr/>
          </a:p>
        </p:txBody>
      </p:sp>
      <p:sp>
        <p:nvSpPr>
          <p:cNvPr id="445" name="Google Shape;445;p63"/>
          <p:cNvSpPr txBox="1"/>
          <p:nvPr>
            <p:ph idx="4294967295" type="body"/>
          </p:nvPr>
        </p:nvSpPr>
        <p:spPr>
          <a:xfrm>
            <a:off x="457200" y="1885950"/>
            <a:ext cx="8178800" cy="481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events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e’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mutually independent (i.e.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e||e’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if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~(e&lt;e’)∧~(e’&lt;e)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events are independent if they have the same timestamp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Events which are causally independent may get the same or different timestamps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By looking at the timestamps of events it is not possible to assert that some event </a:t>
            </a: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could not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influence some other event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</a:t>
            </a:r>
            <a:r>
              <a:rPr b="0" i="0" lang="en-US" sz="20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C(e)&lt;C(e’)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then </a:t>
            </a:r>
            <a:r>
              <a:rPr b="0" i="0" lang="en-US" sz="20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~(e’&lt;e)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however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it </a:t>
            </a:r>
            <a:r>
              <a:rPr b="0" i="1" lang="en-US" sz="20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is not possible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decide whether </a:t>
            </a:r>
            <a:r>
              <a:rPr b="0" i="0" lang="en-US" sz="20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e&lt;e’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</a:t>
            </a:r>
            <a:r>
              <a:rPr b="0" i="0" lang="en-US" sz="20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e||e’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 is an order </a:t>
            </a:r>
            <a:r>
              <a:rPr b="0" i="1" lang="en-US" sz="20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homomorphism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which preserves &lt; but it does not preserves negations (i.e. obliterates a lot of structure by mapping E into a linear order)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Problems with Total Ordering</a:t>
            </a:r>
            <a:endParaRPr/>
          </a:p>
        </p:txBody>
      </p:sp>
      <p:sp>
        <p:nvSpPr>
          <p:cNvPr id="451" name="Google Shape;451;p64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 linearly ordered structure of time is not always adequate for distributed systems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captures dependence of events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loses independence of events - artificially enforces an ordering for events that need not be ordered – loses information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Mapping partial ordered events onto a linearly ordered set of integers is </a:t>
            </a:r>
            <a:r>
              <a:rPr b="0" i="1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losing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information</a:t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Events which may happen simultaneously may get different timestamps as if they happen in some definite order.</a:t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partially ordered system of </a:t>
            </a: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vectors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forming a </a:t>
            </a: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lattice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structure is a natural representation of time in a distributed system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Vector Clocks</a:t>
            </a:r>
            <a:endParaRPr/>
          </a:p>
        </p:txBody>
      </p:sp>
      <p:sp>
        <p:nvSpPr>
          <p:cNvPr id="457" name="Google Shape;457;p65"/>
          <p:cNvSpPr txBox="1"/>
          <p:nvPr>
            <p:ph idx="1" type="body"/>
          </p:nvPr>
        </p:nvSpPr>
        <p:spPr>
          <a:xfrm>
            <a:off x="457200" y="182880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Independently developed by Fidge, Mattern and Schmuck.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Aim: To construct a mechanism by which each process gets an optimal approximation of global time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 representation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 of n-dimensional non-negative integer vectors.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has a clock 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consisting of a vector  of length </a:t>
            </a:r>
            <a:r>
              <a:rPr b="0" i="1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where </a:t>
            </a:r>
            <a:r>
              <a:rPr b="0" i="1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the total number of processes vt[1..n], where vt[j ] is the local logical clock of Pj and describes the logical time progress at process Pj 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P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ticks by incrementing its own component of its clock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[i] += 1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timestamp C(e) of an event e is the clock value after ticking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message gets a piggybacked timestamp consisting of the vector of the local clock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process gets some knowledge about the other process’ time approximation</a:t>
            </a:r>
            <a:endParaRPr/>
          </a:p>
          <a:p>
            <a:pPr indent="-228600" lvl="2" marL="114300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=sup(C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,t):: sup(u,v)=w : w[i]=max(u[i],v[i]), ∀i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6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Vector Clocks example</a:t>
            </a:r>
            <a:endParaRPr/>
          </a:p>
        </p:txBody>
      </p:sp>
      <p:sp>
        <p:nvSpPr>
          <p:cNvPr id="463" name="Google Shape;463;p66"/>
          <p:cNvSpPr txBox="1"/>
          <p:nvPr/>
        </p:nvSpPr>
        <p:spPr>
          <a:xfrm>
            <a:off x="152400" y="6400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F40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rgbClr val="FF5F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A. Kshemkalyani and M. Singhal (Distributed Computing)</a:t>
            </a:r>
            <a:endParaRPr/>
          </a:p>
        </p:txBody>
      </p:sp>
      <p:sp>
        <p:nvSpPr>
          <p:cNvPr id="464" name="Google Shape;464;p66"/>
          <p:cNvSpPr txBox="1"/>
          <p:nvPr/>
        </p:nvSpPr>
        <p:spPr>
          <a:xfrm>
            <a:off x="2803525" y="5878512"/>
            <a:ext cx="35369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3.2: Evolution of vector time.</a:t>
            </a:r>
            <a:endParaRPr/>
          </a:p>
        </p:txBody>
      </p:sp>
      <p:pic>
        <p:nvPicPr>
          <p:cNvPr id="465" name="Google Shape;4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1828800"/>
            <a:ext cx="82931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The Concept of Time in Distributed Systems</a:t>
            </a:r>
            <a:endParaRPr/>
          </a:p>
        </p:txBody>
      </p:sp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457200" y="1600200"/>
            <a:ext cx="8178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standard time is a set of instants with a temporal precedence order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&lt;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satisfying certain conditions [</a:t>
            </a: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Van Benthem 83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Irreflexivity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Transitivity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Linearity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Eternity (∀x∃y: x&lt;y)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Density (∀x,y: x&lt;y → ∃z: x&lt;z&lt;y)</a:t>
            </a:r>
            <a:endParaRPr b="0" i="0" sz="2000" u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Transitivity and Irreflexivity imply asymmetry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 linearly ordered structure of time is not always adequate for distributed systems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Captures dependence, not independence of distributed activities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  as a partial order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b="1" i="1" lang="en-US" sz="1800" u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partially ordered system of vectors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forming a </a:t>
            </a:r>
            <a:r>
              <a:rPr b="0" i="1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lattice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structure is a natural representation of time in a distributed system.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58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>
              <a:solidFill>
                <a:srgbClr val="0000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Vector Times (cont)</a:t>
            </a:r>
            <a:endParaRPr/>
          </a:p>
        </p:txBody>
      </p:sp>
      <p:sp>
        <p:nvSpPr>
          <p:cNvPr id="471" name="Google Shape;471;p67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Because of the transitive nature of the scheme, a process </a:t>
            </a: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may receive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time updates about clocks in non-neighboring process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Since process P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advance the i</a:t>
            </a:r>
            <a:r>
              <a:rPr b="0" baseline="30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component of global time, it always has the most accurate knowledge of its local time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At any instant of real time ∀i,j: C</a:t>
            </a:r>
            <a:r>
              <a:rPr b="0" baseline="-25000" i="0" lang="en-US" sz="20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0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[i]≥ C</a:t>
            </a:r>
            <a:r>
              <a:rPr b="0" baseline="-25000" i="0" lang="en-US" sz="20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b="0" i="0" lang="en-US" sz="20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[i]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Structure of the Vector Time</a:t>
            </a:r>
            <a:endParaRPr/>
          </a:p>
        </p:txBody>
      </p:sp>
      <p:sp>
        <p:nvSpPr>
          <p:cNvPr id="477" name="Google Shape;477;p68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For two time vectors u,v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u≤v iff ∀i: u[i]≤v[i]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u&lt;v iff u≤v ∧ u≠v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u||v iff ~(u&lt;v) ∧~(v&lt;u)  	:: || </a:t>
            </a:r>
            <a:r>
              <a:rPr b="0" i="0" lang="en-US" sz="18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is not transitive</a:t>
            </a:r>
            <a:endParaRPr b="0" i="0" sz="2600" u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Char char="●"/>
            </a:pPr>
            <a:r>
              <a:rPr b="0" i="0" lang="en-US" sz="26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For an event set E,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 ∀e,e’∈E:e&lt;e’ iff C(e)&lt;C(e’) ∧ e||e’ iff iff C(e)||C(e’)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order to determine if two events e,e’ are causally related or not, just take their timestamps C(e) and C(e’)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if C(e)&lt;C(e’) ∨ C(e’)&lt;C(e), then the events </a:t>
            </a:r>
            <a:r>
              <a:rPr b="0" i="1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are causally related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Otherwise, they </a:t>
            </a:r>
            <a:r>
              <a:rPr b="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are causally independent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Matrix Time</a:t>
            </a:r>
            <a:endParaRPr/>
          </a:p>
        </p:txBody>
      </p:sp>
      <p:sp>
        <p:nvSpPr>
          <p:cNvPr id="483" name="Google Shape;483;p69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Vector time contains information about latest direct dependencies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Pi know about Pk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Also contains info about latest direct dependencies of those dependencies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does Pi know about what Pk knows about Pj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Message and computation overheads are high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Powerful and useful for applications like distributed garbage collection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Time Manager Operations</a:t>
            </a:r>
            <a:endParaRPr/>
          </a:p>
        </p:txBody>
      </p:sp>
      <p:sp>
        <p:nvSpPr>
          <p:cNvPr id="489" name="Google Shape;489;p70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Logical Clocks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C.adjust(L,T)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adjust the local time displayed by clock C to T (can be gradually, immediate, per clock sync period)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C.read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returns the current value of clock C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TP.set(T) - reset the timer to timeout in T units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Messages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receive(m,l); broadcast(m); forward(m,l)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Simulate A Global State</a:t>
            </a:r>
            <a:endParaRPr/>
          </a:p>
        </p:txBody>
      </p:sp>
      <p:sp>
        <p:nvSpPr>
          <p:cNvPr id="495" name="Google Shape;495;p71"/>
          <p:cNvSpPr txBox="1"/>
          <p:nvPr>
            <p:ph idx="1" type="body"/>
          </p:nvPr>
        </p:nvSpPr>
        <p:spPr>
          <a:xfrm>
            <a:off x="457200" y="1885950"/>
            <a:ext cx="8178800" cy="459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notions of global time and global state are closely related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can (without </a:t>
            </a: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freezing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whole computation) compute the </a:t>
            </a: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best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possible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approximation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global state [</a:t>
            </a:r>
            <a:r>
              <a:rPr b="0" i="0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Chandy &amp; Lamport 85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global state that </a:t>
            </a:r>
            <a:r>
              <a:rPr b="0" i="1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could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have occurred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process in the system can decide whether the state did really occur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Guarantee stable properties (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i.e.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once they become true, they remain true)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0" name="Google Shape;500;p72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1" name="Google Shape;501;p72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502" name="Google Shape;502;p72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3" name="Google Shape;503;p72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504" name="Google Shape;504;p72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05" name="Google Shape;505;p72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sp>
        <p:nvSpPr>
          <p:cNvPr id="506" name="Google Shape;506;p72"/>
          <p:cNvSpPr/>
          <p:nvPr/>
        </p:nvSpPr>
        <p:spPr>
          <a:xfrm>
            <a:off x="22860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7" name="Google Shape;507;p72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08" name="Google Shape;508;p72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509" name="Google Shape;509;p72"/>
          <p:cNvSpPr txBox="1"/>
          <p:nvPr/>
        </p:nvSpPr>
        <p:spPr>
          <a:xfrm>
            <a:off x="1376362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510" name="Google Shape;510;p72"/>
          <p:cNvSpPr txBox="1"/>
          <p:nvPr/>
        </p:nvSpPr>
        <p:spPr>
          <a:xfrm>
            <a:off x="1300162" y="4419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511" name="Google Shape;511;p72"/>
          <p:cNvSpPr txBox="1"/>
          <p:nvPr/>
        </p:nvSpPr>
        <p:spPr>
          <a:xfrm>
            <a:off x="1376362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512" name="Google Shape;512;p72"/>
          <p:cNvSpPr txBox="1"/>
          <p:nvPr/>
        </p:nvSpPr>
        <p:spPr>
          <a:xfrm>
            <a:off x="22860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513" name="Google Shape;513;p72"/>
          <p:cNvSpPr txBox="1"/>
          <p:nvPr>
            <p:ph type="title"/>
          </p:nvPr>
        </p:nvSpPr>
        <p:spPr>
          <a:xfrm>
            <a:off x="381000" y="228600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Event Diagram</a:t>
            </a:r>
            <a:endParaRPr/>
          </a:p>
        </p:txBody>
      </p:sp>
      <p:sp>
        <p:nvSpPr>
          <p:cNvPr id="514" name="Google Shape;514;p72"/>
          <p:cNvSpPr/>
          <p:nvPr/>
        </p:nvSpPr>
        <p:spPr>
          <a:xfrm>
            <a:off x="14478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72"/>
          <p:cNvSpPr/>
          <p:nvPr/>
        </p:nvSpPr>
        <p:spPr>
          <a:xfrm>
            <a:off x="14478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Google Shape;516;p72"/>
          <p:cNvSpPr/>
          <p:nvPr/>
        </p:nvSpPr>
        <p:spPr>
          <a:xfrm>
            <a:off x="14478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7" name="Google Shape;517;p72"/>
          <p:cNvCxnSpPr/>
          <p:nvPr/>
        </p:nvCxnSpPr>
        <p:spPr>
          <a:xfrm>
            <a:off x="1600200" y="2514600"/>
            <a:ext cx="708025" cy="860425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18" name="Google Shape;518;p72"/>
          <p:cNvCxnSpPr/>
          <p:nvPr/>
        </p:nvCxnSpPr>
        <p:spPr>
          <a:xfrm flipH="1" rot="10800000">
            <a:off x="1600200" y="3482975"/>
            <a:ext cx="1165225" cy="860425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19" name="Google Shape;519;p72"/>
          <p:cNvSpPr txBox="1"/>
          <p:nvPr/>
        </p:nvSpPr>
        <p:spPr>
          <a:xfrm>
            <a:off x="2743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e23</a:t>
            </a:r>
            <a:endParaRPr/>
          </a:p>
        </p:txBody>
      </p:sp>
      <p:sp>
        <p:nvSpPr>
          <p:cNvPr id="520" name="Google Shape;520;p72"/>
          <p:cNvSpPr txBox="1"/>
          <p:nvPr/>
        </p:nvSpPr>
        <p:spPr>
          <a:xfrm>
            <a:off x="3352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e24</a:t>
            </a:r>
            <a:endParaRPr/>
          </a:p>
        </p:txBody>
      </p:sp>
      <p:sp>
        <p:nvSpPr>
          <p:cNvPr id="521" name="Google Shape;521;p72"/>
          <p:cNvSpPr txBox="1"/>
          <p:nvPr/>
        </p:nvSpPr>
        <p:spPr>
          <a:xfrm>
            <a:off x="4114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e25</a:t>
            </a:r>
            <a:endParaRPr/>
          </a:p>
        </p:txBody>
      </p:sp>
      <p:sp>
        <p:nvSpPr>
          <p:cNvPr id="522" name="Google Shape;522;p72"/>
          <p:cNvSpPr txBox="1"/>
          <p:nvPr/>
        </p:nvSpPr>
        <p:spPr>
          <a:xfrm>
            <a:off x="5257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523" name="Google Shape;523;p72"/>
          <p:cNvSpPr txBox="1"/>
          <p:nvPr/>
        </p:nvSpPr>
        <p:spPr>
          <a:xfrm>
            <a:off x="6400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e13</a:t>
            </a:r>
            <a:endParaRPr/>
          </a:p>
        </p:txBody>
      </p:sp>
      <p:sp>
        <p:nvSpPr>
          <p:cNvPr id="524" name="Google Shape;524;p72"/>
          <p:cNvSpPr txBox="1"/>
          <p:nvPr/>
        </p:nvSpPr>
        <p:spPr>
          <a:xfrm>
            <a:off x="40386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e32</a:t>
            </a:r>
            <a:endParaRPr/>
          </a:p>
        </p:txBody>
      </p:sp>
      <p:sp>
        <p:nvSpPr>
          <p:cNvPr id="525" name="Google Shape;525;p72"/>
          <p:cNvSpPr txBox="1"/>
          <p:nvPr/>
        </p:nvSpPr>
        <p:spPr>
          <a:xfrm>
            <a:off x="55626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e33</a:t>
            </a:r>
            <a:endParaRPr/>
          </a:p>
        </p:txBody>
      </p:sp>
      <p:sp>
        <p:nvSpPr>
          <p:cNvPr id="526" name="Google Shape;526;p72"/>
          <p:cNvSpPr txBox="1"/>
          <p:nvPr/>
        </p:nvSpPr>
        <p:spPr>
          <a:xfrm>
            <a:off x="71628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e34</a:t>
            </a:r>
            <a:endParaRPr/>
          </a:p>
        </p:txBody>
      </p:sp>
      <p:sp>
        <p:nvSpPr>
          <p:cNvPr id="527" name="Google Shape;527;p72"/>
          <p:cNvSpPr/>
          <p:nvPr/>
        </p:nvSpPr>
        <p:spPr>
          <a:xfrm>
            <a:off x="27432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Google Shape;528;p72"/>
          <p:cNvSpPr/>
          <p:nvPr/>
        </p:nvSpPr>
        <p:spPr>
          <a:xfrm>
            <a:off x="41148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p72"/>
          <p:cNvSpPr/>
          <p:nvPr/>
        </p:nvSpPr>
        <p:spPr>
          <a:xfrm>
            <a:off x="52578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72"/>
          <p:cNvSpPr/>
          <p:nvPr/>
        </p:nvSpPr>
        <p:spPr>
          <a:xfrm>
            <a:off x="64008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72"/>
          <p:cNvSpPr/>
          <p:nvPr/>
        </p:nvSpPr>
        <p:spPr>
          <a:xfrm>
            <a:off x="40386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72"/>
          <p:cNvSpPr/>
          <p:nvPr/>
        </p:nvSpPr>
        <p:spPr>
          <a:xfrm>
            <a:off x="55626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72"/>
          <p:cNvSpPr/>
          <p:nvPr/>
        </p:nvSpPr>
        <p:spPr>
          <a:xfrm>
            <a:off x="71628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72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35" name="Google Shape;535;p72"/>
          <p:cNvCxnSpPr/>
          <p:nvPr/>
        </p:nvCxnSpPr>
        <p:spPr>
          <a:xfrm flipH="1" rot="10800000">
            <a:off x="3559175" y="2568575"/>
            <a:ext cx="1720850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36" name="Google Shape;536;p72"/>
          <p:cNvCxnSpPr/>
          <p:nvPr/>
        </p:nvCxnSpPr>
        <p:spPr>
          <a:xfrm>
            <a:off x="4244975" y="3482975"/>
            <a:ext cx="1339850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37" name="Google Shape;537;p72"/>
          <p:cNvCxnSpPr/>
          <p:nvPr/>
        </p:nvCxnSpPr>
        <p:spPr>
          <a:xfrm>
            <a:off x="6477000" y="2590800"/>
            <a:ext cx="708025" cy="1698625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2" name="Google Shape;542;p73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3" name="Google Shape;543;p73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544" name="Google Shape;544;p73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5" name="Google Shape;545;p73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546" name="Google Shape;546;p73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47" name="Google Shape;547;p73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sp>
        <p:nvSpPr>
          <p:cNvPr id="548" name="Google Shape;548;p73"/>
          <p:cNvSpPr/>
          <p:nvPr/>
        </p:nvSpPr>
        <p:spPr>
          <a:xfrm>
            <a:off x="22860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9" name="Google Shape;549;p73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50" name="Google Shape;550;p73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551" name="Google Shape;551;p73"/>
          <p:cNvSpPr txBox="1"/>
          <p:nvPr/>
        </p:nvSpPr>
        <p:spPr>
          <a:xfrm>
            <a:off x="1600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552" name="Google Shape;552;p73"/>
          <p:cNvSpPr txBox="1"/>
          <p:nvPr/>
        </p:nvSpPr>
        <p:spPr>
          <a:xfrm>
            <a:off x="2133600" y="4419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553" name="Google Shape;553;p73"/>
          <p:cNvSpPr txBox="1"/>
          <p:nvPr/>
        </p:nvSpPr>
        <p:spPr>
          <a:xfrm>
            <a:off x="1376362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554" name="Google Shape;554;p73"/>
          <p:cNvSpPr txBox="1"/>
          <p:nvPr/>
        </p:nvSpPr>
        <p:spPr>
          <a:xfrm>
            <a:off x="22860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555" name="Google Shape;555;p73"/>
          <p:cNvSpPr/>
          <p:nvPr/>
        </p:nvSpPr>
        <p:spPr>
          <a:xfrm>
            <a:off x="14478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Google Shape;556;p73"/>
          <p:cNvSpPr/>
          <p:nvPr/>
        </p:nvSpPr>
        <p:spPr>
          <a:xfrm>
            <a:off x="1671637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73"/>
          <p:cNvSpPr/>
          <p:nvPr/>
        </p:nvSpPr>
        <p:spPr>
          <a:xfrm>
            <a:off x="2281237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8" name="Google Shape;558;p73"/>
          <p:cNvCxnSpPr/>
          <p:nvPr/>
        </p:nvCxnSpPr>
        <p:spPr>
          <a:xfrm>
            <a:off x="1600200" y="2514600"/>
            <a:ext cx="708025" cy="860425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59" name="Google Shape;559;p73"/>
          <p:cNvCxnSpPr/>
          <p:nvPr/>
        </p:nvCxnSpPr>
        <p:spPr>
          <a:xfrm flipH="1" rot="10800000">
            <a:off x="2357437" y="3505200"/>
            <a:ext cx="461962" cy="76200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60" name="Google Shape;560;p73"/>
          <p:cNvSpPr txBox="1"/>
          <p:nvPr/>
        </p:nvSpPr>
        <p:spPr>
          <a:xfrm>
            <a:off x="2743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e23</a:t>
            </a:r>
            <a:endParaRPr/>
          </a:p>
        </p:txBody>
      </p:sp>
      <p:sp>
        <p:nvSpPr>
          <p:cNvPr id="561" name="Google Shape;561;p73"/>
          <p:cNvSpPr txBox="1"/>
          <p:nvPr/>
        </p:nvSpPr>
        <p:spPr>
          <a:xfrm>
            <a:off x="3352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e24</a:t>
            </a:r>
            <a:endParaRPr/>
          </a:p>
        </p:txBody>
      </p:sp>
      <p:sp>
        <p:nvSpPr>
          <p:cNvPr id="562" name="Google Shape;562;p73"/>
          <p:cNvSpPr txBox="1"/>
          <p:nvPr/>
        </p:nvSpPr>
        <p:spPr>
          <a:xfrm>
            <a:off x="48768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e25</a:t>
            </a:r>
            <a:endParaRPr/>
          </a:p>
        </p:txBody>
      </p:sp>
      <p:sp>
        <p:nvSpPr>
          <p:cNvPr id="563" name="Google Shape;563;p73"/>
          <p:cNvSpPr txBox="1"/>
          <p:nvPr/>
        </p:nvSpPr>
        <p:spPr>
          <a:xfrm>
            <a:off x="4876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564" name="Google Shape;564;p73"/>
          <p:cNvSpPr txBox="1"/>
          <p:nvPr/>
        </p:nvSpPr>
        <p:spPr>
          <a:xfrm>
            <a:off x="64008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e13</a:t>
            </a:r>
            <a:endParaRPr/>
          </a:p>
        </p:txBody>
      </p:sp>
      <p:sp>
        <p:nvSpPr>
          <p:cNvPr id="565" name="Google Shape;565;p73"/>
          <p:cNvSpPr txBox="1"/>
          <p:nvPr/>
        </p:nvSpPr>
        <p:spPr>
          <a:xfrm>
            <a:off x="48768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e32</a:t>
            </a:r>
            <a:endParaRPr/>
          </a:p>
        </p:txBody>
      </p:sp>
      <p:sp>
        <p:nvSpPr>
          <p:cNvPr id="566" name="Google Shape;566;p73"/>
          <p:cNvSpPr txBox="1"/>
          <p:nvPr/>
        </p:nvSpPr>
        <p:spPr>
          <a:xfrm>
            <a:off x="59436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e33</a:t>
            </a:r>
            <a:endParaRPr/>
          </a:p>
        </p:txBody>
      </p:sp>
      <p:sp>
        <p:nvSpPr>
          <p:cNvPr id="567" name="Google Shape;567;p73"/>
          <p:cNvSpPr txBox="1"/>
          <p:nvPr/>
        </p:nvSpPr>
        <p:spPr>
          <a:xfrm>
            <a:off x="7162800" y="4038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e34</a:t>
            </a:r>
            <a:endParaRPr/>
          </a:p>
        </p:txBody>
      </p:sp>
      <p:sp>
        <p:nvSpPr>
          <p:cNvPr id="568" name="Google Shape;568;p73"/>
          <p:cNvSpPr/>
          <p:nvPr/>
        </p:nvSpPr>
        <p:spPr>
          <a:xfrm>
            <a:off x="27432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73"/>
          <p:cNvSpPr/>
          <p:nvPr/>
        </p:nvSpPr>
        <p:spPr>
          <a:xfrm>
            <a:off x="48768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0" name="Google Shape;570;p73"/>
          <p:cNvSpPr/>
          <p:nvPr/>
        </p:nvSpPr>
        <p:spPr>
          <a:xfrm>
            <a:off x="48768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1" name="Google Shape;571;p73"/>
          <p:cNvSpPr/>
          <p:nvPr/>
        </p:nvSpPr>
        <p:spPr>
          <a:xfrm>
            <a:off x="64008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p73"/>
          <p:cNvSpPr/>
          <p:nvPr/>
        </p:nvSpPr>
        <p:spPr>
          <a:xfrm>
            <a:off x="48768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Google Shape;573;p73"/>
          <p:cNvSpPr/>
          <p:nvPr/>
        </p:nvSpPr>
        <p:spPr>
          <a:xfrm>
            <a:off x="59436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Google Shape;574;p73"/>
          <p:cNvSpPr/>
          <p:nvPr/>
        </p:nvSpPr>
        <p:spPr>
          <a:xfrm>
            <a:off x="71628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73"/>
          <p:cNvSpPr/>
          <p:nvPr/>
        </p:nvSpPr>
        <p:spPr>
          <a:xfrm>
            <a:off x="34290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6" name="Google Shape;576;p73"/>
          <p:cNvCxnSpPr/>
          <p:nvPr/>
        </p:nvCxnSpPr>
        <p:spPr>
          <a:xfrm flipH="1" rot="10800000">
            <a:off x="3559175" y="2568575"/>
            <a:ext cx="1339850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77" name="Google Shape;577;p73"/>
          <p:cNvCxnSpPr/>
          <p:nvPr/>
        </p:nvCxnSpPr>
        <p:spPr>
          <a:xfrm>
            <a:off x="5006975" y="3482975"/>
            <a:ext cx="958850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78" name="Google Shape;578;p73"/>
          <p:cNvCxnSpPr/>
          <p:nvPr/>
        </p:nvCxnSpPr>
        <p:spPr>
          <a:xfrm>
            <a:off x="6477000" y="2590800"/>
            <a:ext cx="708025" cy="1698625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79" name="Google Shape;579;p73"/>
          <p:cNvSpPr txBox="1"/>
          <p:nvPr/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Garamond"/>
              <a:buNone/>
            </a:pPr>
            <a:r>
              <a:rPr b="0" i="0" lang="en-US" sz="34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Equivalent Event Diagram</a:t>
            </a:r>
            <a:endParaRPr/>
          </a:p>
        </p:txBody>
      </p:sp>
      <p:cxnSp>
        <p:nvCxnSpPr>
          <p:cNvPr id="580" name="Google Shape;580;p73"/>
          <p:cNvCxnSpPr/>
          <p:nvPr/>
        </p:nvCxnSpPr>
        <p:spPr>
          <a:xfrm>
            <a:off x="4953000" y="2590800"/>
            <a:ext cx="0" cy="76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1" name="Google Shape;581;p73"/>
          <p:cNvCxnSpPr/>
          <p:nvPr/>
        </p:nvCxnSpPr>
        <p:spPr>
          <a:xfrm>
            <a:off x="4953000" y="3505200"/>
            <a:ext cx="0" cy="76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2" name="Google Shape;582;p73"/>
          <p:cNvCxnSpPr/>
          <p:nvPr/>
        </p:nvCxnSpPr>
        <p:spPr>
          <a:xfrm>
            <a:off x="4953000" y="4419600"/>
            <a:ext cx="0" cy="38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83" name="Google Shape;583;p73"/>
          <p:cNvCxnSpPr/>
          <p:nvPr/>
        </p:nvCxnSpPr>
        <p:spPr>
          <a:xfrm>
            <a:off x="4953000" y="2057400"/>
            <a:ext cx="1587" cy="38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4"/>
          <p:cNvSpPr txBox="1"/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Rubber Band Transformation</a:t>
            </a:r>
            <a:endParaRPr/>
          </a:p>
        </p:txBody>
      </p:sp>
      <p:cxnSp>
        <p:nvCxnSpPr>
          <p:cNvPr id="589" name="Google Shape;589;p74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0" name="Google Shape;590;p74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591" name="Google Shape;591;p74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2" name="Google Shape;592;p74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593" name="Google Shape;593;p74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94" name="Google Shape;594;p74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cxnSp>
        <p:nvCxnSpPr>
          <p:cNvPr id="595" name="Google Shape;595;p74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96" name="Google Shape;596;p74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597" name="Google Shape;597;p74"/>
          <p:cNvSpPr txBox="1"/>
          <p:nvPr/>
        </p:nvSpPr>
        <p:spPr>
          <a:xfrm>
            <a:off x="3048000" y="4419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598" name="Google Shape;598;p74"/>
          <p:cNvSpPr txBox="1"/>
          <p:nvPr/>
        </p:nvSpPr>
        <p:spPr>
          <a:xfrm>
            <a:off x="1376362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599" name="Google Shape;599;p74"/>
          <p:cNvSpPr/>
          <p:nvPr/>
        </p:nvSpPr>
        <p:spPr>
          <a:xfrm>
            <a:off x="14478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Google Shape;600;p74"/>
          <p:cNvSpPr/>
          <p:nvPr/>
        </p:nvSpPr>
        <p:spPr>
          <a:xfrm>
            <a:off x="3195637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1" name="Google Shape;601;p74"/>
          <p:cNvCxnSpPr/>
          <p:nvPr/>
        </p:nvCxnSpPr>
        <p:spPr>
          <a:xfrm>
            <a:off x="1577975" y="2568575"/>
            <a:ext cx="1106487" cy="26352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02" name="Google Shape;602;p74"/>
          <p:cNvCxnSpPr/>
          <p:nvPr/>
        </p:nvCxnSpPr>
        <p:spPr>
          <a:xfrm flipH="1" rot="10800000">
            <a:off x="3325812" y="2568575"/>
            <a:ext cx="963612" cy="17208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03" name="Google Shape;603;p74"/>
          <p:cNvSpPr txBox="1"/>
          <p:nvPr/>
        </p:nvSpPr>
        <p:spPr>
          <a:xfrm>
            <a:off x="51054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04" name="Google Shape;604;p74"/>
          <p:cNvSpPr txBox="1"/>
          <p:nvPr/>
        </p:nvSpPr>
        <p:spPr>
          <a:xfrm>
            <a:off x="4267200" y="2209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605" name="Google Shape;605;p74"/>
          <p:cNvSpPr/>
          <p:nvPr/>
        </p:nvSpPr>
        <p:spPr>
          <a:xfrm>
            <a:off x="51054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p74"/>
          <p:cNvSpPr/>
          <p:nvPr/>
        </p:nvSpPr>
        <p:spPr>
          <a:xfrm>
            <a:off x="42672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07" name="Google Shape;607;p74"/>
          <p:cNvCxnSpPr/>
          <p:nvPr/>
        </p:nvCxnSpPr>
        <p:spPr>
          <a:xfrm>
            <a:off x="3810000" y="2057400"/>
            <a:ext cx="0" cy="3714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08" name="Google Shape;608;p74"/>
          <p:cNvCxnSpPr/>
          <p:nvPr/>
        </p:nvCxnSpPr>
        <p:spPr>
          <a:xfrm>
            <a:off x="1371600" y="52578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09" name="Google Shape;609;p74"/>
          <p:cNvSpPr txBox="1"/>
          <p:nvPr/>
        </p:nvSpPr>
        <p:spPr>
          <a:xfrm>
            <a:off x="919162" y="50593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P4</a:t>
            </a:r>
            <a:endParaRPr/>
          </a:p>
        </p:txBody>
      </p:sp>
      <p:sp>
        <p:nvSpPr>
          <p:cNvPr id="610" name="Google Shape;610;p74"/>
          <p:cNvSpPr txBox="1"/>
          <p:nvPr/>
        </p:nvSpPr>
        <p:spPr>
          <a:xfrm>
            <a:off x="2514600" y="53340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e41</a:t>
            </a:r>
            <a:endParaRPr/>
          </a:p>
        </p:txBody>
      </p:sp>
      <p:sp>
        <p:nvSpPr>
          <p:cNvPr id="611" name="Google Shape;611;p74"/>
          <p:cNvSpPr/>
          <p:nvPr/>
        </p:nvSpPr>
        <p:spPr>
          <a:xfrm>
            <a:off x="2662237" y="51816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2" name="Google Shape;612;p74"/>
          <p:cNvCxnSpPr/>
          <p:nvPr/>
        </p:nvCxnSpPr>
        <p:spPr>
          <a:xfrm>
            <a:off x="6553200" y="5343525"/>
            <a:ext cx="1587" cy="3714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13" name="Google Shape;613;p74"/>
          <p:cNvSpPr txBox="1"/>
          <p:nvPr/>
        </p:nvSpPr>
        <p:spPr>
          <a:xfrm>
            <a:off x="5562600" y="53340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e42</a:t>
            </a:r>
            <a:endParaRPr/>
          </a:p>
        </p:txBody>
      </p:sp>
      <p:sp>
        <p:nvSpPr>
          <p:cNvPr id="614" name="Google Shape;614;p74"/>
          <p:cNvSpPr/>
          <p:nvPr/>
        </p:nvSpPr>
        <p:spPr>
          <a:xfrm>
            <a:off x="5710237" y="51816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5" name="Google Shape;615;p74"/>
          <p:cNvCxnSpPr/>
          <p:nvPr/>
        </p:nvCxnSpPr>
        <p:spPr>
          <a:xfrm>
            <a:off x="1577975" y="2568575"/>
            <a:ext cx="4154487" cy="26352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16" name="Google Shape;616;p74"/>
          <p:cNvCxnSpPr/>
          <p:nvPr/>
        </p:nvCxnSpPr>
        <p:spPr>
          <a:xfrm flipH="1" rot="10800000">
            <a:off x="3325812" y="3482975"/>
            <a:ext cx="1801812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17" name="Google Shape;617;p74"/>
          <p:cNvSpPr txBox="1"/>
          <p:nvPr/>
        </p:nvSpPr>
        <p:spPr>
          <a:xfrm>
            <a:off x="6934200" y="3124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618" name="Google Shape;618;p74"/>
          <p:cNvSpPr/>
          <p:nvPr/>
        </p:nvSpPr>
        <p:spPr>
          <a:xfrm>
            <a:off x="69342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9" name="Google Shape;619;p74"/>
          <p:cNvCxnSpPr/>
          <p:nvPr/>
        </p:nvCxnSpPr>
        <p:spPr>
          <a:xfrm flipH="1" rot="10800000">
            <a:off x="5840412" y="3482975"/>
            <a:ext cx="1116012" cy="17208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20" name="Google Shape;620;p74"/>
          <p:cNvCxnSpPr/>
          <p:nvPr/>
        </p:nvCxnSpPr>
        <p:spPr>
          <a:xfrm>
            <a:off x="1143000" y="2057400"/>
            <a:ext cx="327025" cy="403225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21" name="Google Shape;621;p74"/>
          <p:cNvSpPr txBox="1"/>
          <p:nvPr/>
        </p:nvSpPr>
        <p:spPr>
          <a:xfrm>
            <a:off x="3733800" y="24384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74"/>
          <p:cNvSpPr txBox="1"/>
          <p:nvPr/>
        </p:nvSpPr>
        <p:spPr>
          <a:xfrm>
            <a:off x="4648200" y="33528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3" name="Google Shape;623;p74"/>
          <p:cNvSpPr txBox="1"/>
          <p:nvPr/>
        </p:nvSpPr>
        <p:spPr>
          <a:xfrm>
            <a:off x="2895600" y="42672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74"/>
          <p:cNvSpPr txBox="1"/>
          <p:nvPr/>
        </p:nvSpPr>
        <p:spPr>
          <a:xfrm>
            <a:off x="6477000" y="51816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5" name="Google Shape;625;p74"/>
          <p:cNvCxnSpPr/>
          <p:nvPr/>
        </p:nvCxnSpPr>
        <p:spPr>
          <a:xfrm>
            <a:off x="3810000" y="2600325"/>
            <a:ext cx="914400" cy="743100"/>
          </a:xfrm>
          <a:prstGeom prst="curved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6" name="Google Shape;626;p74"/>
          <p:cNvCxnSpPr/>
          <p:nvPr/>
        </p:nvCxnSpPr>
        <p:spPr>
          <a:xfrm flipH="1">
            <a:off x="2971800" y="3514725"/>
            <a:ext cx="1752600" cy="743100"/>
          </a:xfrm>
          <a:prstGeom prst="curved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27" name="Google Shape;627;p74"/>
          <p:cNvCxnSpPr/>
          <p:nvPr/>
        </p:nvCxnSpPr>
        <p:spPr>
          <a:xfrm>
            <a:off x="2971800" y="4429125"/>
            <a:ext cx="3581400" cy="743100"/>
          </a:xfrm>
          <a:prstGeom prst="curvedConnector3">
            <a:avLst>
              <a:gd fmla="val 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28" name="Google Shape;628;p74"/>
          <p:cNvSpPr txBox="1"/>
          <p:nvPr/>
        </p:nvSpPr>
        <p:spPr>
          <a:xfrm>
            <a:off x="7162800" y="5791200"/>
            <a:ext cx="422275" cy="2841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</a:t>
            </a:r>
            <a:endParaRPr/>
          </a:p>
        </p:txBody>
      </p:sp>
      <p:cxnSp>
        <p:nvCxnSpPr>
          <p:cNvPr id="629" name="Google Shape;629;p74"/>
          <p:cNvCxnSpPr/>
          <p:nvPr/>
        </p:nvCxnSpPr>
        <p:spPr>
          <a:xfrm rot="10800000">
            <a:off x="6629400" y="5562600"/>
            <a:ext cx="744537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5"/>
          <p:cNvSpPr txBox="1"/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Poset Diagram</a:t>
            </a:r>
            <a:endParaRPr/>
          </a:p>
        </p:txBody>
      </p:sp>
      <p:sp>
        <p:nvSpPr>
          <p:cNvPr id="635" name="Google Shape;635;p75"/>
          <p:cNvSpPr txBox="1"/>
          <p:nvPr/>
        </p:nvSpPr>
        <p:spPr>
          <a:xfrm rot="-120000">
            <a:off x="3962400" y="5821362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36" name="Google Shape;636;p75"/>
          <p:cNvSpPr txBox="1"/>
          <p:nvPr/>
        </p:nvSpPr>
        <p:spPr>
          <a:xfrm rot="60000">
            <a:off x="5410200" y="5821362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637" name="Google Shape;637;p75"/>
          <p:cNvSpPr txBox="1"/>
          <p:nvPr/>
        </p:nvSpPr>
        <p:spPr>
          <a:xfrm rot="-60000">
            <a:off x="3024187" y="5821362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e11</a:t>
            </a:r>
            <a:endParaRPr/>
          </a:p>
        </p:txBody>
      </p:sp>
      <p:sp>
        <p:nvSpPr>
          <p:cNvPr id="638" name="Google Shape;638;p75"/>
          <p:cNvSpPr txBox="1"/>
          <p:nvPr/>
        </p:nvSpPr>
        <p:spPr>
          <a:xfrm>
            <a:off x="3938587" y="5029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639" name="Google Shape;639;p75"/>
          <p:cNvSpPr/>
          <p:nvPr/>
        </p:nvSpPr>
        <p:spPr>
          <a:xfrm rot="-5400000">
            <a:off x="3429000" y="59436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75"/>
          <p:cNvSpPr/>
          <p:nvPr/>
        </p:nvSpPr>
        <p:spPr>
          <a:xfrm rot="-5400000">
            <a:off x="4365625" y="5908675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75"/>
          <p:cNvSpPr/>
          <p:nvPr/>
        </p:nvSpPr>
        <p:spPr>
          <a:xfrm rot="-5400000">
            <a:off x="5257800" y="59436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2" name="Google Shape;642;p75"/>
          <p:cNvSpPr txBox="1"/>
          <p:nvPr/>
        </p:nvSpPr>
        <p:spPr>
          <a:xfrm>
            <a:off x="3938587" y="4495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e23</a:t>
            </a:r>
            <a:endParaRPr/>
          </a:p>
        </p:txBody>
      </p:sp>
      <p:sp>
        <p:nvSpPr>
          <p:cNvPr id="643" name="Google Shape;643;p75"/>
          <p:cNvSpPr txBox="1"/>
          <p:nvPr/>
        </p:nvSpPr>
        <p:spPr>
          <a:xfrm rot="-120000">
            <a:off x="3938587" y="38100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e24</a:t>
            </a:r>
            <a:endParaRPr/>
          </a:p>
        </p:txBody>
      </p:sp>
      <p:sp>
        <p:nvSpPr>
          <p:cNvPr id="644" name="Google Shape;644;p75"/>
          <p:cNvSpPr txBox="1"/>
          <p:nvPr/>
        </p:nvSpPr>
        <p:spPr>
          <a:xfrm rot="-120000">
            <a:off x="4140200" y="2971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e25</a:t>
            </a:r>
            <a:endParaRPr/>
          </a:p>
        </p:txBody>
      </p:sp>
      <p:sp>
        <p:nvSpPr>
          <p:cNvPr id="645" name="Google Shape;645;p75"/>
          <p:cNvSpPr txBox="1"/>
          <p:nvPr/>
        </p:nvSpPr>
        <p:spPr>
          <a:xfrm rot="-60000">
            <a:off x="3024187" y="1981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646" name="Google Shape;646;p75"/>
          <p:cNvSpPr txBox="1"/>
          <p:nvPr/>
        </p:nvSpPr>
        <p:spPr>
          <a:xfrm rot="-60000">
            <a:off x="3024187" y="1219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e13</a:t>
            </a:r>
            <a:endParaRPr/>
          </a:p>
        </p:txBody>
      </p:sp>
      <p:sp>
        <p:nvSpPr>
          <p:cNvPr id="647" name="Google Shape;647;p75"/>
          <p:cNvSpPr txBox="1"/>
          <p:nvPr/>
        </p:nvSpPr>
        <p:spPr>
          <a:xfrm>
            <a:off x="5410200" y="32004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e32</a:t>
            </a:r>
            <a:endParaRPr/>
          </a:p>
        </p:txBody>
      </p:sp>
      <p:sp>
        <p:nvSpPr>
          <p:cNvPr id="648" name="Google Shape;648;p75"/>
          <p:cNvSpPr txBox="1"/>
          <p:nvPr/>
        </p:nvSpPr>
        <p:spPr>
          <a:xfrm rot="60000">
            <a:off x="5410200" y="16764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e33</a:t>
            </a:r>
            <a:endParaRPr/>
          </a:p>
        </p:txBody>
      </p:sp>
      <p:sp>
        <p:nvSpPr>
          <p:cNvPr id="649" name="Google Shape;649;p75"/>
          <p:cNvSpPr txBox="1"/>
          <p:nvPr/>
        </p:nvSpPr>
        <p:spPr>
          <a:xfrm rot="-120000">
            <a:off x="5410200" y="685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e34</a:t>
            </a:r>
            <a:endParaRPr/>
          </a:p>
        </p:txBody>
      </p:sp>
      <p:sp>
        <p:nvSpPr>
          <p:cNvPr id="650" name="Google Shape;650;p75"/>
          <p:cNvSpPr/>
          <p:nvPr/>
        </p:nvSpPr>
        <p:spPr>
          <a:xfrm rot="-5400000">
            <a:off x="4367212" y="4613275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75"/>
          <p:cNvSpPr/>
          <p:nvPr/>
        </p:nvSpPr>
        <p:spPr>
          <a:xfrm rot="-5400000">
            <a:off x="4367212" y="3241675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Google Shape;652;p75"/>
          <p:cNvSpPr/>
          <p:nvPr/>
        </p:nvSpPr>
        <p:spPr>
          <a:xfrm rot="-5400000">
            <a:off x="3429000" y="21336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p75"/>
          <p:cNvSpPr/>
          <p:nvPr/>
        </p:nvSpPr>
        <p:spPr>
          <a:xfrm rot="-5400000">
            <a:off x="3429000" y="13716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75"/>
          <p:cNvSpPr/>
          <p:nvPr/>
        </p:nvSpPr>
        <p:spPr>
          <a:xfrm rot="-5400000">
            <a:off x="52578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Google Shape;655;p75"/>
          <p:cNvSpPr/>
          <p:nvPr/>
        </p:nvSpPr>
        <p:spPr>
          <a:xfrm rot="-5400000">
            <a:off x="5257800" y="1828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75"/>
          <p:cNvSpPr/>
          <p:nvPr/>
        </p:nvSpPr>
        <p:spPr>
          <a:xfrm rot="-5400000">
            <a:off x="5257800" y="7620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75"/>
          <p:cNvSpPr/>
          <p:nvPr/>
        </p:nvSpPr>
        <p:spPr>
          <a:xfrm rot="-5400000">
            <a:off x="4367212" y="3927475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8" name="Google Shape;658;p75"/>
          <p:cNvCxnSpPr/>
          <p:nvPr/>
        </p:nvCxnSpPr>
        <p:spPr>
          <a:xfrm rot="10800000">
            <a:off x="3503612" y="1522412"/>
            <a:ext cx="1587" cy="6111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59" name="Google Shape;659;p75"/>
          <p:cNvCxnSpPr/>
          <p:nvPr/>
        </p:nvCxnSpPr>
        <p:spPr>
          <a:xfrm rot="10800000">
            <a:off x="4440237" y="5221287"/>
            <a:ext cx="1587" cy="6873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0" name="Google Shape;660;p75"/>
          <p:cNvCxnSpPr/>
          <p:nvPr/>
        </p:nvCxnSpPr>
        <p:spPr>
          <a:xfrm rot="10800000">
            <a:off x="4441825" y="4764087"/>
            <a:ext cx="0" cy="3063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1" name="Google Shape;661;p75"/>
          <p:cNvCxnSpPr/>
          <p:nvPr/>
        </p:nvCxnSpPr>
        <p:spPr>
          <a:xfrm rot="10800000">
            <a:off x="4441825" y="4078287"/>
            <a:ext cx="1587" cy="5349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2" name="Google Shape;662;p75"/>
          <p:cNvCxnSpPr/>
          <p:nvPr/>
        </p:nvCxnSpPr>
        <p:spPr>
          <a:xfrm rot="10800000">
            <a:off x="4441825" y="3392487"/>
            <a:ext cx="1587" cy="5349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3" name="Google Shape;663;p75"/>
          <p:cNvCxnSpPr/>
          <p:nvPr/>
        </p:nvCxnSpPr>
        <p:spPr>
          <a:xfrm rot="10800000">
            <a:off x="5332412" y="3503612"/>
            <a:ext cx="1587" cy="24399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4" name="Google Shape;664;p75"/>
          <p:cNvCxnSpPr/>
          <p:nvPr/>
        </p:nvCxnSpPr>
        <p:spPr>
          <a:xfrm rot="10800000">
            <a:off x="5332412" y="1979612"/>
            <a:ext cx="1587" cy="13731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5" name="Google Shape;665;p75"/>
          <p:cNvCxnSpPr/>
          <p:nvPr/>
        </p:nvCxnSpPr>
        <p:spPr>
          <a:xfrm rot="10800000">
            <a:off x="5332412" y="912812"/>
            <a:ext cx="1587" cy="9159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6" name="Google Shape;666;p75"/>
          <p:cNvCxnSpPr/>
          <p:nvPr/>
        </p:nvCxnSpPr>
        <p:spPr>
          <a:xfrm flipH="1" rot="10800000">
            <a:off x="3557587" y="5199062"/>
            <a:ext cx="830262" cy="7667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67" name="Google Shape;667;p75"/>
          <p:cNvSpPr/>
          <p:nvPr/>
        </p:nvSpPr>
        <p:spPr>
          <a:xfrm rot="-5400000">
            <a:off x="4365625" y="5070475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8" name="Google Shape;668;p75"/>
          <p:cNvCxnSpPr/>
          <p:nvPr/>
        </p:nvCxnSpPr>
        <p:spPr>
          <a:xfrm rot="10800000">
            <a:off x="3557587" y="2262187"/>
            <a:ext cx="831850" cy="168751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69" name="Google Shape;669;p75"/>
          <p:cNvCxnSpPr/>
          <p:nvPr/>
        </p:nvCxnSpPr>
        <p:spPr>
          <a:xfrm rot="10800000">
            <a:off x="4495800" y="4741862"/>
            <a:ext cx="784225" cy="12239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0" name="Google Shape;670;p75"/>
          <p:cNvCxnSpPr/>
          <p:nvPr/>
        </p:nvCxnSpPr>
        <p:spPr>
          <a:xfrm flipH="1" rot="10800000">
            <a:off x="4443412" y="1957387"/>
            <a:ext cx="836612" cy="12842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71" name="Google Shape;671;p75"/>
          <p:cNvCxnSpPr/>
          <p:nvPr/>
        </p:nvCxnSpPr>
        <p:spPr>
          <a:xfrm flipH="1" rot="10800000">
            <a:off x="3579812" y="836612"/>
            <a:ext cx="1677987" cy="6111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6"/>
          <p:cNvSpPr txBox="1"/>
          <p:nvPr>
            <p:ph type="title"/>
          </p:nvPr>
        </p:nvSpPr>
        <p:spPr>
          <a:xfrm>
            <a:off x="3810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Poset Diagram</a:t>
            </a:r>
            <a:endParaRPr/>
          </a:p>
        </p:txBody>
      </p:sp>
      <p:sp>
        <p:nvSpPr>
          <p:cNvPr id="677" name="Google Shape;677;p76"/>
          <p:cNvSpPr txBox="1"/>
          <p:nvPr/>
        </p:nvSpPr>
        <p:spPr>
          <a:xfrm>
            <a:off x="3733800" y="4800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78" name="Google Shape;678;p76"/>
          <p:cNvSpPr txBox="1"/>
          <p:nvPr/>
        </p:nvSpPr>
        <p:spPr>
          <a:xfrm>
            <a:off x="3733800" y="41148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e41</a:t>
            </a:r>
            <a:endParaRPr/>
          </a:p>
        </p:txBody>
      </p:sp>
      <p:sp>
        <p:nvSpPr>
          <p:cNvPr id="679" name="Google Shape;679;p76"/>
          <p:cNvSpPr txBox="1"/>
          <p:nvPr/>
        </p:nvSpPr>
        <p:spPr>
          <a:xfrm>
            <a:off x="3733800" y="27432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e31</a:t>
            </a:r>
            <a:endParaRPr/>
          </a:p>
        </p:txBody>
      </p:sp>
      <p:sp>
        <p:nvSpPr>
          <p:cNvPr id="680" name="Google Shape;680;p76"/>
          <p:cNvSpPr txBox="1"/>
          <p:nvPr/>
        </p:nvSpPr>
        <p:spPr>
          <a:xfrm>
            <a:off x="3733800" y="20574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e21</a:t>
            </a:r>
            <a:endParaRPr/>
          </a:p>
        </p:txBody>
      </p:sp>
      <p:sp>
        <p:nvSpPr>
          <p:cNvPr id="681" name="Google Shape;681;p76"/>
          <p:cNvSpPr txBox="1"/>
          <p:nvPr/>
        </p:nvSpPr>
        <p:spPr>
          <a:xfrm>
            <a:off x="3733800" y="1371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e22</a:t>
            </a:r>
            <a:endParaRPr/>
          </a:p>
        </p:txBody>
      </p:sp>
      <p:sp>
        <p:nvSpPr>
          <p:cNvPr id="682" name="Google Shape;682;p76"/>
          <p:cNvSpPr txBox="1"/>
          <p:nvPr/>
        </p:nvSpPr>
        <p:spPr>
          <a:xfrm>
            <a:off x="2185987" y="1752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e12</a:t>
            </a:r>
            <a:endParaRPr/>
          </a:p>
        </p:txBody>
      </p:sp>
      <p:sp>
        <p:nvSpPr>
          <p:cNvPr id="683" name="Google Shape;683;p76"/>
          <p:cNvSpPr txBox="1"/>
          <p:nvPr/>
        </p:nvSpPr>
        <p:spPr>
          <a:xfrm>
            <a:off x="5334000" y="2133600"/>
            <a:ext cx="404812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e42</a:t>
            </a:r>
            <a:endParaRPr/>
          </a:p>
        </p:txBody>
      </p:sp>
      <p:sp>
        <p:nvSpPr>
          <p:cNvPr id="684" name="Google Shape;684;p76"/>
          <p:cNvSpPr/>
          <p:nvPr/>
        </p:nvSpPr>
        <p:spPr>
          <a:xfrm>
            <a:off x="3576637" y="5029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5" name="Google Shape;685;p76"/>
          <p:cNvSpPr/>
          <p:nvPr/>
        </p:nvSpPr>
        <p:spPr>
          <a:xfrm>
            <a:off x="3576637" y="4114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76"/>
          <p:cNvSpPr/>
          <p:nvPr/>
        </p:nvSpPr>
        <p:spPr>
          <a:xfrm>
            <a:off x="3576637" y="2971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7" name="Google Shape;687;p76"/>
          <p:cNvSpPr/>
          <p:nvPr/>
        </p:nvSpPr>
        <p:spPr>
          <a:xfrm>
            <a:off x="3576637" y="22860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8" name="Google Shape;688;p76"/>
          <p:cNvSpPr/>
          <p:nvPr/>
        </p:nvSpPr>
        <p:spPr>
          <a:xfrm>
            <a:off x="3576637" y="1600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76"/>
          <p:cNvSpPr/>
          <p:nvPr/>
        </p:nvSpPr>
        <p:spPr>
          <a:xfrm>
            <a:off x="2257425" y="1981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0" name="Google Shape;690;p76"/>
          <p:cNvSpPr/>
          <p:nvPr/>
        </p:nvSpPr>
        <p:spPr>
          <a:xfrm>
            <a:off x="5176837" y="2362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91" name="Google Shape;691;p76"/>
          <p:cNvCxnSpPr/>
          <p:nvPr/>
        </p:nvCxnSpPr>
        <p:spPr>
          <a:xfrm rot="10800000">
            <a:off x="3652837" y="4267200"/>
            <a:ext cx="0" cy="76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2" name="Google Shape;692;p76"/>
          <p:cNvCxnSpPr/>
          <p:nvPr/>
        </p:nvCxnSpPr>
        <p:spPr>
          <a:xfrm rot="10800000">
            <a:off x="3652837" y="3124200"/>
            <a:ext cx="0" cy="990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3" name="Google Shape;693;p76"/>
          <p:cNvCxnSpPr/>
          <p:nvPr/>
        </p:nvCxnSpPr>
        <p:spPr>
          <a:xfrm rot="10800000">
            <a:off x="3652837" y="2438400"/>
            <a:ext cx="0" cy="533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4" name="Google Shape;694;p76"/>
          <p:cNvCxnSpPr/>
          <p:nvPr/>
        </p:nvCxnSpPr>
        <p:spPr>
          <a:xfrm rot="10800000">
            <a:off x="3652837" y="1752600"/>
            <a:ext cx="0" cy="533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5" name="Google Shape;695;p76"/>
          <p:cNvCxnSpPr/>
          <p:nvPr/>
        </p:nvCxnSpPr>
        <p:spPr>
          <a:xfrm rot="10800000">
            <a:off x="2387600" y="2111375"/>
            <a:ext cx="1189037" cy="93662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6" name="Google Shape;696;p76"/>
          <p:cNvCxnSpPr/>
          <p:nvPr/>
        </p:nvCxnSpPr>
        <p:spPr>
          <a:xfrm flipH="1" rot="10800000">
            <a:off x="3729037" y="2438400"/>
            <a:ext cx="1447800" cy="1752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97" name="Google Shape;697;p76"/>
          <p:cNvCxnSpPr/>
          <p:nvPr/>
        </p:nvCxnSpPr>
        <p:spPr>
          <a:xfrm rot="10800000">
            <a:off x="3729037" y="1676400"/>
            <a:ext cx="1447800" cy="76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98" name="Google Shape;698;p76"/>
          <p:cNvSpPr/>
          <p:nvPr/>
        </p:nvSpPr>
        <p:spPr>
          <a:xfrm>
            <a:off x="2590800" y="1981200"/>
            <a:ext cx="3473450" cy="2598737"/>
          </a:xfrm>
          <a:custGeom>
            <a:rect b="b" l="l" r="r" t="t"/>
            <a:pathLst>
              <a:path extrusionOk="0" h="1637" w="2188">
                <a:moveTo>
                  <a:pt x="291" y="1565"/>
                </a:moveTo>
                <a:cubicBezTo>
                  <a:pt x="367" y="1576"/>
                  <a:pt x="431" y="1597"/>
                  <a:pt x="508" y="1602"/>
                </a:cubicBezTo>
                <a:cubicBezTo>
                  <a:pt x="558" y="1612"/>
                  <a:pt x="606" y="1626"/>
                  <a:pt x="656" y="1633"/>
                </a:cubicBezTo>
                <a:cubicBezTo>
                  <a:pt x="784" y="1629"/>
                  <a:pt x="913" y="1637"/>
                  <a:pt x="1040" y="1620"/>
                </a:cubicBezTo>
                <a:cubicBezTo>
                  <a:pt x="1098" y="1612"/>
                  <a:pt x="1214" y="1596"/>
                  <a:pt x="1214" y="1596"/>
                </a:cubicBezTo>
                <a:cubicBezTo>
                  <a:pt x="1240" y="1583"/>
                  <a:pt x="1261" y="1563"/>
                  <a:pt x="1288" y="1552"/>
                </a:cubicBezTo>
                <a:cubicBezTo>
                  <a:pt x="1335" y="1533"/>
                  <a:pt x="1412" y="1519"/>
                  <a:pt x="1462" y="1509"/>
                </a:cubicBezTo>
                <a:cubicBezTo>
                  <a:pt x="1547" y="1457"/>
                  <a:pt x="1651" y="1433"/>
                  <a:pt x="1734" y="1373"/>
                </a:cubicBezTo>
                <a:cubicBezTo>
                  <a:pt x="1763" y="1352"/>
                  <a:pt x="1802" y="1321"/>
                  <a:pt x="1827" y="1292"/>
                </a:cubicBezTo>
                <a:cubicBezTo>
                  <a:pt x="1846" y="1270"/>
                  <a:pt x="1883" y="1224"/>
                  <a:pt x="1883" y="1224"/>
                </a:cubicBezTo>
                <a:cubicBezTo>
                  <a:pt x="1891" y="1195"/>
                  <a:pt x="1896" y="1164"/>
                  <a:pt x="1908" y="1137"/>
                </a:cubicBezTo>
                <a:cubicBezTo>
                  <a:pt x="1915" y="1122"/>
                  <a:pt x="1930" y="1113"/>
                  <a:pt x="1939" y="1100"/>
                </a:cubicBezTo>
                <a:cubicBezTo>
                  <a:pt x="1955" y="1076"/>
                  <a:pt x="1968" y="1051"/>
                  <a:pt x="1982" y="1026"/>
                </a:cubicBezTo>
                <a:cubicBezTo>
                  <a:pt x="2000" y="992"/>
                  <a:pt x="2003" y="939"/>
                  <a:pt x="2013" y="908"/>
                </a:cubicBezTo>
                <a:cubicBezTo>
                  <a:pt x="2031" y="851"/>
                  <a:pt x="2078" y="794"/>
                  <a:pt x="2106" y="741"/>
                </a:cubicBezTo>
                <a:cubicBezTo>
                  <a:pt x="2112" y="717"/>
                  <a:pt x="2122" y="696"/>
                  <a:pt x="2131" y="673"/>
                </a:cubicBezTo>
                <a:cubicBezTo>
                  <a:pt x="2138" y="656"/>
                  <a:pt x="2155" y="623"/>
                  <a:pt x="2155" y="623"/>
                </a:cubicBezTo>
                <a:cubicBezTo>
                  <a:pt x="2159" y="600"/>
                  <a:pt x="2164" y="578"/>
                  <a:pt x="2168" y="555"/>
                </a:cubicBezTo>
                <a:cubicBezTo>
                  <a:pt x="2170" y="545"/>
                  <a:pt x="2174" y="524"/>
                  <a:pt x="2174" y="524"/>
                </a:cubicBezTo>
                <a:cubicBezTo>
                  <a:pt x="2171" y="436"/>
                  <a:pt x="2188" y="266"/>
                  <a:pt x="2124" y="177"/>
                </a:cubicBezTo>
                <a:cubicBezTo>
                  <a:pt x="2098" y="141"/>
                  <a:pt x="2056" y="120"/>
                  <a:pt x="2019" y="97"/>
                </a:cubicBezTo>
                <a:cubicBezTo>
                  <a:pt x="1984" y="75"/>
                  <a:pt x="1955" y="45"/>
                  <a:pt x="1914" y="35"/>
                </a:cubicBezTo>
                <a:cubicBezTo>
                  <a:pt x="1847" y="0"/>
                  <a:pt x="1840" y="17"/>
                  <a:pt x="1734" y="22"/>
                </a:cubicBezTo>
                <a:cubicBezTo>
                  <a:pt x="1694" y="33"/>
                  <a:pt x="1648" y="28"/>
                  <a:pt x="1610" y="47"/>
                </a:cubicBezTo>
                <a:cubicBezTo>
                  <a:pt x="1583" y="61"/>
                  <a:pt x="1546" y="94"/>
                  <a:pt x="1517" y="103"/>
                </a:cubicBezTo>
                <a:cubicBezTo>
                  <a:pt x="1457" y="143"/>
                  <a:pt x="1420" y="212"/>
                  <a:pt x="1363" y="258"/>
                </a:cubicBezTo>
                <a:cubicBezTo>
                  <a:pt x="1310" y="301"/>
                  <a:pt x="1256" y="347"/>
                  <a:pt x="1202" y="388"/>
                </a:cubicBezTo>
                <a:cubicBezTo>
                  <a:pt x="1158" y="421"/>
                  <a:pt x="1101" y="451"/>
                  <a:pt x="1071" y="499"/>
                </a:cubicBezTo>
                <a:cubicBezTo>
                  <a:pt x="1051" y="531"/>
                  <a:pt x="1026" y="558"/>
                  <a:pt x="1003" y="586"/>
                </a:cubicBezTo>
                <a:cubicBezTo>
                  <a:pt x="960" y="639"/>
                  <a:pt x="923" y="695"/>
                  <a:pt x="873" y="741"/>
                </a:cubicBezTo>
                <a:cubicBezTo>
                  <a:pt x="837" y="773"/>
                  <a:pt x="802" y="822"/>
                  <a:pt x="756" y="840"/>
                </a:cubicBezTo>
                <a:cubicBezTo>
                  <a:pt x="610" y="897"/>
                  <a:pt x="362" y="875"/>
                  <a:pt x="235" y="877"/>
                </a:cubicBezTo>
                <a:cubicBezTo>
                  <a:pt x="179" y="888"/>
                  <a:pt x="142" y="922"/>
                  <a:pt x="105" y="964"/>
                </a:cubicBezTo>
                <a:cubicBezTo>
                  <a:pt x="96" y="974"/>
                  <a:pt x="89" y="985"/>
                  <a:pt x="80" y="995"/>
                </a:cubicBezTo>
                <a:cubicBezTo>
                  <a:pt x="70" y="1006"/>
                  <a:pt x="50" y="1026"/>
                  <a:pt x="50" y="1026"/>
                </a:cubicBezTo>
                <a:cubicBezTo>
                  <a:pt x="31" y="1076"/>
                  <a:pt x="10" y="1116"/>
                  <a:pt x="0" y="1168"/>
                </a:cubicBezTo>
                <a:cubicBezTo>
                  <a:pt x="9" y="1323"/>
                  <a:pt x="2" y="1427"/>
                  <a:pt x="130" y="1521"/>
                </a:cubicBezTo>
                <a:cubicBezTo>
                  <a:pt x="137" y="1526"/>
                  <a:pt x="141" y="1536"/>
                  <a:pt x="149" y="1540"/>
                </a:cubicBezTo>
                <a:cubicBezTo>
                  <a:pt x="186" y="1560"/>
                  <a:pt x="248" y="1562"/>
                  <a:pt x="285" y="1565"/>
                </a:cubicBezTo>
                <a:cubicBezTo>
                  <a:pt x="326" y="1557"/>
                  <a:pt x="309" y="1558"/>
                  <a:pt x="334" y="1558"/>
                </a:cubicBezTo>
              </a:path>
            </a:pathLst>
          </a:custGeom>
          <a:noFill/>
          <a:ln cap="flat" cmpd="sng" w="19050">
            <a:solidFill>
              <a:srgbClr val="00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9" name="Google Shape;699;p76"/>
          <p:cNvSpPr txBox="1"/>
          <p:nvPr/>
        </p:nvSpPr>
        <p:spPr>
          <a:xfrm>
            <a:off x="4784725" y="3767137"/>
            <a:ext cx="504825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Global time in distributed systems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accurate notion of global time is difficult to achieve in distributed systems.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Uniform notion of time is necessary for correct operation of many applications (mission critical distributed control, online games/entertainment, financial apps, smart environments etc.)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Clocks in a distributed system drift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 to each other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Relative to a real world clock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Determination of this real world clock itself may be an issue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Clock synchronization is needed to simulate global time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 Clocks vs. Logical clocks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 clocks are logical clocks that must not deviate from the real-time by more than a certain amount.</a:t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1" i="1" lang="en-US" sz="2000" u="none">
                <a:solidFill>
                  <a:srgbClr val="6A11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often derive causality  of events from loosely synchronized clocks</a:t>
            </a:r>
            <a:endParaRPr b="1" i="1" sz="2800" u="none">
              <a:solidFill>
                <a:srgbClr val="6A11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i="1" sz="2800" u="none">
              <a:solidFill>
                <a:srgbClr val="6A11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7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Consistent Cuts</a:t>
            </a:r>
            <a:endParaRPr/>
          </a:p>
        </p:txBody>
      </p:sp>
      <p:sp>
        <p:nvSpPr>
          <p:cNvPr id="705" name="Google Shape;705;p77"/>
          <p:cNvSpPr txBox="1"/>
          <p:nvPr>
            <p:ph idx="1" type="body"/>
          </p:nvPr>
        </p:nvSpPr>
        <p:spPr>
          <a:xfrm>
            <a:off x="457200" y="1885950"/>
            <a:ext cx="8178800" cy="481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cut (or time slice) is a zigzag line cutting a time diagram into 2 parts (past and future)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augmented with a cut event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-2500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 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each process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b="0" baseline="-2500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:E’ =E ∪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{c</a:t>
            </a:r>
            <a:r>
              <a:rPr b="0" baseline="-2500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b="0" baseline="-2500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} ∴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 cut C of an event set E is a finite subset C⊆E: e∈C ∧ e’&lt;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e →e’∈C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 cut 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is later than 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if 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⊇C</a:t>
            </a:r>
            <a:r>
              <a:rPr b="0" baseline="-2500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 consistent cut C of an event set E is a finite subset C⊆E : e∈C ∧ e’&lt;e →e’ ∈C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i.e. a cut is consistent if every message received was previously sent (</a:t>
            </a:r>
            <a:r>
              <a:rPr b="0" i="0" lang="en-US" sz="16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but not necessarily vice versa!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0" name="Google Shape;710;p78"/>
          <p:cNvCxnSpPr/>
          <p:nvPr/>
        </p:nvCxnSpPr>
        <p:spPr>
          <a:xfrm>
            <a:off x="1371600" y="34290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11" name="Google Shape;711;p78"/>
          <p:cNvSpPr txBox="1"/>
          <p:nvPr/>
        </p:nvSpPr>
        <p:spPr>
          <a:xfrm>
            <a:off x="919162" y="32305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P2</a:t>
            </a:r>
            <a:endParaRPr/>
          </a:p>
        </p:txBody>
      </p:sp>
      <p:cxnSp>
        <p:nvCxnSpPr>
          <p:cNvPr id="712" name="Google Shape;712;p78"/>
          <p:cNvCxnSpPr/>
          <p:nvPr/>
        </p:nvCxnSpPr>
        <p:spPr>
          <a:xfrm>
            <a:off x="1371600" y="25146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13" name="Google Shape;713;p78"/>
          <p:cNvSpPr txBox="1"/>
          <p:nvPr/>
        </p:nvSpPr>
        <p:spPr>
          <a:xfrm>
            <a:off x="919162" y="23161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P1</a:t>
            </a:r>
            <a:endParaRPr/>
          </a:p>
        </p:txBody>
      </p:sp>
      <p:cxnSp>
        <p:nvCxnSpPr>
          <p:cNvPr id="714" name="Google Shape;714;p78"/>
          <p:cNvCxnSpPr/>
          <p:nvPr/>
        </p:nvCxnSpPr>
        <p:spPr>
          <a:xfrm>
            <a:off x="1371600" y="4343400"/>
            <a:ext cx="6858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15" name="Google Shape;715;p78"/>
          <p:cNvSpPr txBox="1"/>
          <p:nvPr/>
        </p:nvSpPr>
        <p:spPr>
          <a:xfrm>
            <a:off x="919162" y="4144962"/>
            <a:ext cx="4524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P3</a:t>
            </a:r>
            <a:endParaRPr/>
          </a:p>
        </p:txBody>
      </p:sp>
      <p:sp>
        <p:nvSpPr>
          <p:cNvPr id="716" name="Google Shape;716;p78"/>
          <p:cNvSpPr/>
          <p:nvPr/>
        </p:nvSpPr>
        <p:spPr>
          <a:xfrm>
            <a:off x="21336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7" name="Google Shape;717;p78"/>
          <p:cNvSpPr/>
          <p:nvPr/>
        </p:nvSpPr>
        <p:spPr>
          <a:xfrm>
            <a:off x="28194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18" name="Google Shape;718;p78"/>
          <p:cNvCxnSpPr/>
          <p:nvPr/>
        </p:nvCxnSpPr>
        <p:spPr>
          <a:xfrm flipH="1" rot="10800000">
            <a:off x="2263775" y="2568575"/>
            <a:ext cx="577850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19" name="Google Shape;719;p78"/>
          <p:cNvSpPr txBox="1"/>
          <p:nvPr/>
        </p:nvSpPr>
        <p:spPr>
          <a:xfrm>
            <a:off x="2438400" y="24384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Google Shape;720;p78"/>
          <p:cNvSpPr txBox="1"/>
          <p:nvPr/>
        </p:nvSpPr>
        <p:spPr>
          <a:xfrm>
            <a:off x="2438400" y="42672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78"/>
          <p:cNvSpPr txBox="1"/>
          <p:nvPr/>
        </p:nvSpPr>
        <p:spPr>
          <a:xfrm>
            <a:off x="2438400" y="33528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2" name="Google Shape;722;p78"/>
          <p:cNvCxnSpPr/>
          <p:nvPr/>
        </p:nvCxnSpPr>
        <p:spPr>
          <a:xfrm>
            <a:off x="2514600" y="2600325"/>
            <a:ext cx="0" cy="7429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23" name="Google Shape;723;p78"/>
          <p:cNvCxnSpPr/>
          <p:nvPr/>
        </p:nvCxnSpPr>
        <p:spPr>
          <a:xfrm>
            <a:off x="2514600" y="3514725"/>
            <a:ext cx="0" cy="7429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24" name="Google Shape;724;p78"/>
          <p:cNvSpPr/>
          <p:nvPr/>
        </p:nvSpPr>
        <p:spPr>
          <a:xfrm>
            <a:off x="38100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5" name="Google Shape;725;p78"/>
          <p:cNvSpPr/>
          <p:nvPr/>
        </p:nvSpPr>
        <p:spPr>
          <a:xfrm>
            <a:off x="51054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6" name="Google Shape;726;p78"/>
          <p:cNvCxnSpPr/>
          <p:nvPr/>
        </p:nvCxnSpPr>
        <p:spPr>
          <a:xfrm flipH="1" rot="10800000">
            <a:off x="3940175" y="3482975"/>
            <a:ext cx="1187450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27" name="Google Shape;727;p78"/>
          <p:cNvSpPr/>
          <p:nvPr/>
        </p:nvSpPr>
        <p:spPr>
          <a:xfrm>
            <a:off x="65532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78"/>
          <p:cNvSpPr/>
          <p:nvPr/>
        </p:nvSpPr>
        <p:spPr>
          <a:xfrm>
            <a:off x="72390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9" name="Google Shape;729;p78"/>
          <p:cNvCxnSpPr/>
          <p:nvPr/>
        </p:nvCxnSpPr>
        <p:spPr>
          <a:xfrm flipH="1" rot="10800000">
            <a:off x="6683375" y="3482975"/>
            <a:ext cx="577850" cy="806450"/>
          </a:xfrm>
          <a:prstGeom prst="straightConnector1">
            <a:avLst/>
          </a:prstGeom>
          <a:noFill/>
          <a:ln cap="flat" cmpd="sng" w="19050">
            <a:solidFill>
              <a:srgbClr val="0033CC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30" name="Google Shape;730;p78"/>
          <p:cNvSpPr txBox="1"/>
          <p:nvPr/>
        </p:nvSpPr>
        <p:spPr>
          <a:xfrm>
            <a:off x="4876800" y="24384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1" name="Google Shape;731;p78"/>
          <p:cNvSpPr txBox="1"/>
          <p:nvPr/>
        </p:nvSpPr>
        <p:spPr>
          <a:xfrm>
            <a:off x="4419600" y="33528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2" name="Google Shape;732;p78"/>
          <p:cNvSpPr txBox="1"/>
          <p:nvPr/>
        </p:nvSpPr>
        <p:spPr>
          <a:xfrm>
            <a:off x="4876800" y="42672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Google Shape;733;p78"/>
          <p:cNvSpPr txBox="1"/>
          <p:nvPr/>
        </p:nvSpPr>
        <p:spPr>
          <a:xfrm>
            <a:off x="6248400" y="42672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Google Shape;734;p78"/>
          <p:cNvSpPr txBox="1"/>
          <p:nvPr/>
        </p:nvSpPr>
        <p:spPr>
          <a:xfrm>
            <a:off x="7391400" y="24384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Google Shape;735;p78"/>
          <p:cNvSpPr txBox="1"/>
          <p:nvPr/>
        </p:nvSpPr>
        <p:spPr>
          <a:xfrm>
            <a:off x="7924800" y="3352800"/>
            <a:ext cx="152400" cy="152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6" name="Google Shape;736;p78"/>
          <p:cNvCxnSpPr/>
          <p:nvPr/>
        </p:nvCxnSpPr>
        <p:spPr>
          <a:xfrm flipH="1">
            <a:off x="4495800" y="2600325"/>
            <a:ext cx="457200" cy="7429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37" name="Google Shape;737;p78"/>
          <p:cNvCxnSpPr/>
          <p:nvPr/>
        </p:nvCxnSpPr>
        <p:spPr>
          <a:xfrm>
            <a:off x="4495800" y="3514725"/>
            <a:ext cx="457200" cy="7429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38" name="Google Shape;738;p78"/>
          <p:cNvCxnSpPr/>
          <p:nvPr/>
        </p:nvCxnSpPr>
        <p:spPr>
          <a:xfrm>
            <a:off x="2514600" y="4429125"/>
            <a:ext cx="0" cy="142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39" name="Google Shape;739;p78"/>
          <p:cNvCxnSpPr/>
          <p:nvPr/>
        </p:nvCxnSpPr>
        <p:spPr>
          <a:xfrm flipH="1">
            <a:off x="2514600" y="2286000"/>
            <a:ext cx="3175" cy="142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0" name="Google Shape;740;p78"/>
          <p:cNvCxnSpPr/>
          <p:nvPr/>
        </p:nvCxnSpPr>
        <p:spPr>
          <a:xfrm flipH="1">
            <a:off x="4953000" y="2286000"/>
            <a:ext cx="3175" cy="142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1" name="Google Shape;741;p78"/>
          <p:cNvCxnSpPr/>
          <p:nvPr/>
        </p:nvCxnSpPr>
        <p:spPr>
          <a:xfrm>
            <a:off x="4953000" y="4429125"/>
            <a:ext cx="1587" cy="142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2" name="Google Shape;742;p78"/>
          <p:cNvCxnSpPr/>
          <p:nvPr/>
        </p:nvCxnSpPr>
        <p:spPr>
          <a:xfrm>
            <a:off x="7467600" y="2286000"/>
            <a:ext cx="0" cy="142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3" name="Google Shape;743;p78"/>
          <p:cNvCxnSpPr/>
          <p:nvPr/>
        </p:nvCxnSpPr>
        <p:spPr>
          <a:xfrm>
            <a:off x="6324600" y="4429125"/>
            <a:ext cx="1587" cy="142875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4" name="Google Shape;744;p78"/>
          <p:cNvCxnSpPr/>
          <p:nvPr/>
        </p:nvCxnSpPr>
        <p:spPr>
          <a:xfrm>
            <a:off x="7467600" y="2600325"/>
            <a:ext cx="533400" cy="7429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5" name="Google Shape;745;p78"/>
          <p:cNvCxnSpPr/>
          <p:nvPr/>
        </p:nvCxnSpPr>
        <p:spPr>
          <a:xfrm flipH="1">
            <a:off x="6324600" y="3514725"/>
            <a:ext cx="1676400" cy="7429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46" name="Google Shape;746;p78"/>
          <p:cNvCxnSpPr/>
          <p:nvPr/>
        </p:nvCxnSpPr>
        <p:spPr>
          <a:xfrm>
            <a:off x="6324600" y="2057400"/>
            <a:ext cx="1447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47" name="Google Shape;747;p78"/>
          <p:cNvSpPr txBox="1"/>
          <p:nvPr/>
        </p:nvSpPr>
        <p:spPr>
          <a:xfrm>
            <a:off x="7010400" y="1676400"/>
            <a:ext cx="666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</a:t>
            </a:r>
            <a:endParaRPr/>
          </a:p>
        </p:txBody>
      </p:sp>
      <p:sp>
        <p:nvSpPr>
          <p:cNvPr id="748" name="Google Shape;748;p78"/>
          <p:cNvSpPr txBox="1"/>
          <p:nvPr/>
        </p:nvSpPr>
        <p:spPr>
          <a:xfrm>
            <a:off x="1374775" y="1676400"/>
            <a:ext cx="1139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Instant of local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</a:t>
            </a:r>
            <a:endParaRPr/>
          </a:p>
        </p:txBody>
      </p:sp>
      <p:cxnSp>
        <p:nvCxnSpPr>
          <p:cNvPr id="749" name="Google Shape;749;p78"/>
          <p:cNvCxnSpPr/>
          <p:nvPr/>
        </p:nvCxnSpPr>
        <p:spPr>
          <a:xfrm>
            <a:off x="2030412" y="2133600"/>
            <a:ext cx="484187" cy="381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50" name="Google Shape;750;p78"/>
          <p:cNvSpPr txBox="1"/>
          <p:nvPr/>
        </p:nvSpPr>
        <p:spPr>
          <a:xfrm>
            <a:off x="2114550" y="4572000"/>
            <a:ext cx="7858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ideal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(vertical)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cut</a:t>
            </a:r>
            <a:endParaRPr/>
          </a:p>
        </p:txBody>
      </p:sp>
      <p:sp>
        <p:nvSpPr>
          <p:cNvPr id="751" name="Google Shape;751;p78"/>
          <p:cNvSpPr txBox="1"/>
          <p:nvPr/>
        </p:nvSpPr>
        <p:spPr>
          <a:xfrm>
            <a:off x="4570412" y="4572000"/>
            <a:ext cx="8715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</a:t>
            </a:r>
            <a:endParaRPr/>
          </a:p>
        </p:txBody>
      </p:sp>
      <p:sp>
        <p:nvSpPr>
          <p:cNvPr id="752" name="Google Shape;752;p78"/>
          <p:cNvSpPr txBox="1"/>
          <p:nvPr/>
        </p:nvSpPr>
        <p:spPr>
          <a:xfrm>
            <a:off x="5843587" y="4572000"/>
            <a:ext cx="9636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inconsistent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</a:t>
            </a:r>
            <a:endParaRPr/>
          </a:p>
        </p:txBody>
      </p:sp>
      <p:sp>
        <p:nvSpPr>
          <p:cNvPr id="753" name="Google Shape;753;p78"/>
          <p:cNvSpPr txBox="1"/>
          <p:nvPr/>
        </p:nvSpPr>
        <p:spPr>
          <a:xfrm>
            <a:off x="1371600" y="35052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54" name="Google Shape;754;p78"/>
          <p:cNvSpPr txBox="1"/>
          <p:nvPr/>
        </p:nvSpPr>
        <p:spPr>
          <a:xfrm>
            <a:off x="1371600" y="44196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55" name="Google Shape;755;p78"/>
          <p:cNvSpPr txBox="1"/>
          <p:nvPr/>
        </p:nvSpPr>
        <p:spPr>
          <a:xfrm>
            <a:off x="1371600" y="25908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756" name="Google Shape;756;p78"/>
          <p:cNvSpPr txBox="1"/>
          <p:nvPr/>
        </p:nvSpPr>
        <p:spPr>
          <a:xfrm>
            <a:off x="2209800" y="29718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757" name="Google Shape;757;p78"/>
          <p:cNvSpPr txBox="1"/>
          <p:nvPr/>
        </p:nvSpPr>
        <p:spPr>
          <a:xfrm>
            <a:off x="2209800" y="35052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758" name="Google Shape;758;p78"/>
          <p:cNvSpPr txBox="1"/>
          <p:nvPr/>
        </p:nvSpPr>
        <p:spPr>
          <a:xfrm>
            <a:off x="2895600" y="2590800"/>
            <a:ext cx="26035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1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759" name="Google Shape;759;p78"/>
          <p:cNvSpPr txBox="1"/>
          <p:nvPr>
            <p:ph type="title"/>
          </p:nvPr>
        </p:nvSpPr>
        <p:spPr>
          <a:xfrm>
            <a:off x="381000" y="228600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Cuts (Summary)</a:t>
            </a:r>
            <a:endParaRPr/>
          </a:p>
        </p:txBody>
      </p:sp>
      <p:sp>
        <p:nvSpPr>
          <p:cNvPr id="760" name="Google Shape;760;p78"/>
          <p:cNvSpPr txBox="1"/>
          <p:nvPr/>
        </p:nvSpPr>
        <p:spPr>
          <a:xfrm>
            <a:off x="4038600" y="38862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61" name="Google Shape;761;p78"/>
          <p:cNvSpPr txBox="1"/>
          <p:nvPr/>
        </p:nvSpPr>
        <p:spPr>
          <a:xfrm>
            <a:off x="3886200" y="44196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62" name="Google Shape;762;p78"/>
          <p:cNvSpPr txBox="1"/>
          <p:nvPr/>
        </p:nvSpPr>
        <p:spPr>
          <a:xfrm>
            <a:off x="5181600" y="35052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63" name="Google Shape;763;p78"/>
          <p:cNvSpPr txBox="1"/>
          <p:nvPr/>
        </p:nvSpPr>
        <p:spPr>
          <a:xfrm>
            <a:off x="6705600" y="37338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64" name="Google Shape;764;p78"/>
          <p:cNvSpPr txBox="1"/>
          <p:nvPr/>
        </p:nvSpPr>
        <p:spPr>
          <a:xfrm>
            <a:off x="6705600" y="44196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765" name="Google Shape;765;p78"/>
          <p:cNvSpPr txBox="1"/>
          <p:nvPr/>
        </p:nvSpPr>
        <p:spPr>
          <a:xfrm>
            <a:off x="7315200" y="3505200"/>
            <a:ext cx="268287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66" name="Google Shape;766;p78"/>
          <p:cNvSpPr txBox="1"/>
          <p:nvPr/>
        </p:nvSpPr>
        <p:spPr>
          <a:xfrm>
            <a:off x="304800" y="3200400"/>
            <a:ext cx="57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/>
          </a:p>
        </p:txBody>
      </p:sp>
      <p:cxnSp>
        <p:nvCxnSpPr>
          <p:cNvPr id="767" name="Google Shape;767;p78"/>
          <p:cNvCxnSpPr/>
          <p:nvPr/>
        </p:nvCxnSpPr>
        <p:spPr>
          <a:xfrm>
            <a:off x="876300" y="3429000"/>
            <a:ext cx="625475" cy="3508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68" name="Google Shape;768;p78"/>
          <p:cNvCxnSpPr/>
          <p:nvPr/>
        </p:nvCxnSpPr>
        <p:spPr>
          <a:xfrm>
            <a:off x="876300" y="3429000"/>
            <a:ext cx="495300" cy="112871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69" name="Google Shape;769;p78"/>
          <p:cNvCxnSpPr/>
          <p:nvPr/>
        </p:nvCxnSpPr>
        <p:spPr>
          <a:xfrm flipH="1" rot="10800000">
            <a:off x="876300" y="2865437"/>
            <a:ext cx="625475" cy="5635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70" name="Google Shape;770;p78"/>
          <p:cNvSpPr txBox="1"/>
          <p:nvPr/>
        </p:nvSpPr>
        <p:spPr>
          <a:xfrm>
            <a:off x="762000" y="5486400"/>
            <a:ext cx="1185862" cy="2841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attainable</a:t>
            </a:r>
            <a:endParaRPr/>
          </a:p>
        </p:txBody>
      </p:sp>
      <p:sp>
        <p:nvSpPr>
          <p:cNvPr id="771" name="Google Shape;771;p78"/>
          <p:cNvSpPr txBox="1"/>
          <p:nvPr/>
        </p:nvSpPr>
        <p:spPr>
          <a:xfrm>
            <a:off x="3352800" y="5486400"/>
            <a:ext cx="2346325" cy="466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equivalent to a vertical cut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(rubber band transformation) </a:t>
            </a:r>
            <a:endParaRPr/>
          </a:p>
        </p:txBody>
      </p:sp>
      <p:sp>
        <p:nvSpPr>
          <p:cNvPr id="772" name="Google Shape;772;p78"/>
          <p:cNvSpPr txBox="1"/>
          <p:nvPr/>
        </p:nvSpPr>
        <p:spPr>
          <a:xfrm>
            <a:off x="6477000" y="5486400"/>
            <a:ext cx="2071687" cy="4667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be made vertical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(message from the future)</a:t>
            </a:r>
            <a:endParaRPr/>
          </a:p>
        </p:txBody>
      </p:sp>
      <p:cxnSp>
        <p:nvCxnSpPr>
          <p:cNvPr id="773" name="Google Shape;773;p78"/>
          <p:cNvCxnSpPr/>
          <p:nvPr/>
        </p:nvCxnSpPr>
        <p:spPr>
          <a:xfrm flipH="1" rot="10800000">
            <a:off x="1355725" y="4895850"/>
            <a:ext cx="758825" cy="5905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74" name="Google Shape;774;p78"/>
          <p:cNvCxnSpPr/>
          <p:nvPr/>
        </p:nvCxnSpPr>
        <p:spPr>
          <a:xfrm flipH="1" rot="10800000">
            <a:off x="4525962" y="5033962"/>
            <a:ext cx="481012" cy="4524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775" name="Google Shape;775;p78"/>
          <p:cNvCxnSpPr/>
          <p:nvPr/>
        </p:nvCxnSpPr>
        <p:spPr>
          <a:xfrm rot="10800000">
            <a:off x="6807200" y="4802187"/>
            <a:ext cx="706437" cy="6842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76" name="Google Shape;776;p78"/>
          <p:cNvSpPr/>
          <p:nvPr/>
        </p:nvSpPr>
        <p:spPr>
          <a:xfrm>
            <a:off x="1371600" y="24384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7" name="Google Shape;777;p78"/>
          <p:cNvSpPr/>
          <p:nvPr/>
        </p:nvSpPr>
        <p:spPr>
          <a:xfrm>
            <a:off x="1371600" y="33528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8" name="Google Shape;778;p78"/>
          <p:cNvSpPr/>
          <p:nvPr/>
        </p:nvSpPr>
        <p:spPr>
          <a:xfrm>
            <a:off x="1371600" y="4267200"/>
            <a:ext cx="152400" cy="152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Consistent Cuts</a:t>
            </a:r>
            <a:endParaRPr/>
          </a:p>
        </p:txBody>
      </p:sp>
      <p:sp>
        <p:nvSpPr>
          <p:cNvPr id="784" name="Google Shape;784;p79"/>
          <p:cNvSpPr txBox="1"/>
          <p:nvPr>
            <p:ph idx="1" type="body"/>
          </p:nvPr>
        </p:nvSpPr>
        <p:spPr>
          <a:xfrm>
            <a:off x="457200" y="1885950"/>
            <a:ext cx="81788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Some Theorems</a:t>
            </a:r>
            <a:endParaRPr b="0" i="0" sz="1800" u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For a consistent cut consisting of cut events 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 no pair of cut events is causally related.  i.e ∀c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 ~(c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&lt; 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) ∧</a:t>
            </a:r>
            <a:r>
              <a:rPr b="0" i="0" lang="en-US" sz="22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~(c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j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&lt; c</a:t>
            </a:r>
            <a:r>
              <a:rPr b="0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/>
          </a:p>
          <a:p>
            <a:pPr indent="-146050" lvl="1" marL="74295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rgbClr val="0066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b="1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For any time diagram with a consistent cut consisting of cut events c</a:t>
            </a:r>
            <a:r>
              <a:rPr b="1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1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b="1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1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 there is an equivalent time diagram where c</a:t>
            </a:r>
            <a:r>
              <a:rPr b="1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1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,…,c</a:t>
            </a:r>
            <a:r>
              <a:rPr b="1" baseline="-25000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1" i="0" lang="en-US" sz="2200" u="non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 occur simultaneously.  i.e. where the cut line forms a straight vertical line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cut events of a consistent cut </a:t>
            </a:r>
            <a:r>
              <a:rPr b="1" i="1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can occur simultaneously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i="1" sz="2400" u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8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Global States of Consistent Cuts</a:t>
            </a:r>
            <a:endParaRPr/>
          </a:p>
        </p:txBody>
      </p:sp>
      <p:sp>
        <p:nvSpPr>
          <p:cNvPr id="790" name="Google Shape;790;p80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global state of a distributed system is a collection of the local states of the processes and the channels.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state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computed along a consistent cut is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correct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global state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consistent cut comprises the local state of each process at the time the cut event  happens and the set of all messages sent but not yet received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snapshot problem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consists in designing an efficient protocol which yields only consistent cuts and to collect the local state information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Messages crossing the cut must be captured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Chandy &amp; Lamport presented an algorithm assuming that message transmission is FIFO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1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System Model for Global Snapshots</a:t>
            </a:r>
            <a:endParaRPr/>
          </a:p>
        </p:txBody>
      </p:sp>
      <p:sp>
        <p:nvSpPr>
          <p:cNvPr id="796" name="Google Shape;796;p81"/>
          <p:cNvSpPr txBox="1"/>
          <p:nvPr>
            <p:ph idx="1" type="body"/>
          </p:nvPr>
        </p:nvSpPr>
        <p:spPr>
          <a:xfrm>
            <a:off x="457200" y="1885950"/>
            <a:ext cx="84993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system consists of a collection of n processes p1, p2, ..., pn that are connected by channels.</a:t>
            </a:r>
            <a:endParaRPr sz="1800"/>
          </a:p>
          <a:p>
            <a:pPr indent="-3048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There </a:t>
            </a:r>
            <a:r>
              <a:rPr lang="en-US" sz="1800"/>
              <a:t>is 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globally shared memory and physical global clock and processes communicate by passing messages through communication channels.</a:t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48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 failures in the system.</a:t>
            </a:r>
            <a:endParaRPr sz="1800"/>
          </a:p>
          <a:p>
            <a:pPr indent="-3048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Messages are not lost, duplicated or altered. </a:t>
            </a:r>
            <a:endParaRPr sz="1800"/>
          </a:p>
          <a:p>
            <a:pPr indent="-3048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ij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denotes the channel from process pi to process pj and its state is denoted by SC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ij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.</a:t>
            </a:r>
            <a:endParaRPr sz="1800"/>
          </a:p>
          <a:p>
            <a:pPr indent="-304800" lvl="0" marL="34290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actions performed by a process are modeled as three types of events:</a:t>
            </a:r>
            <a:endParaRPr sz="1800"/>
          </a:p>
          <a:p>
            <a:pPr indent="-2730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Internal events,the message send event and the message receive event.</a:t>
            </a:r>
            <a:endParaRPr sz="1800"/>
          </a:p>
          <a:p>
            <a:pPr indent="-273050" lvl="1" marL="74295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 message mij that is sent by process pi to process pj , let send(m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aseline="-25000" lang="en-US" sz="1800"/>
              <a:t>j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and rec(m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ij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) denote its send and receive events.</a:t>
            </a:r>
            <a:endParaRPr sz="1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2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Process States and Messages in transit</a:t>
            </a:r>
            <a:endParaRPr/>
          </a:p>
        </p:txBody>
      </p:sp>
      <p:sp>
        <p:nvSpPr>
          <p:cNvPr id="802" name="Google Shape;802;p82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any instant, the state of process pi , denoted by LSi , is a result of the sequence of all the events executed by pi till that instant.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an event e and a process state LSi , e∈LSi iff e belongs to the sequence of events that have taken process pi to state LSi 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an event e and a process state LSi , e (not in) LSi iff e does not belong to the sequence of events that have taken process pi to state LSi 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a channel Cij , the following set of messages can be defined based on the local states of the processes pi and pj</a:t>
            </a:r>
            <a:endParaRPr/>
          </a:p>
          <a:p>
            <a:pPr indent="-342900" lvl="0" marL="34290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Transit: transit(LSi , LSj ) = {mij |send(mij ) ∈ LSi V </a:t>
            </a:r>
            <a:endParaRPr/>
          </a:p>
          <a:p>
            <a:pPr indent="-342900" lvl="0" marL="34290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rec(mij ) (not in) LSj }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83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Chandy-Lamport Distributed Snapshot Algorithm</a:t>
            </a:r>
            <a:endParaRPr/>
          </a:p>
        </p:txBody>
      </p:sp>
      <p:sp>
        <p:nvSpPr>
          <p:cNvPr id="808" name="Google Shape;808;p83"/>
          <p:cNvSpPr txBox="1"/>
          <p:nvPr>
            <p:ph idx="1" type="body"/>
          </p:nvPr>
        </p:nvSpPr>
        <p:spPr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Assumes FIFO communication in channels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a control message, called a marker to separate messages in the channels.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a site has recorded its snapshot, it sends a marker, along all of its outgoing channels before sending out any more messages.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marker separates the messages in the channel into those to be included in the snapshot from those not to be recorded in the snapshot.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must record its snapshot no later than when it receives a marker on any of its incoming channels.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algorithm terminates after each process has received a marker on all of its incoming channels.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local snapshots get disseminated to all other processes and all the processes can determine the global state.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8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Chandy-Lamport Distributed Snapshot Algorithm</a:t>
            </a:r>
            <a:endParaRPr/>
          </a:p>
        </p:txBody>
      </p:sp>
      <p:sp>
        <p:nvSpPr>
          <p:cNvPr id="814" name="Google Shape;814;p84"/>
          <p:cNvSpPr txBox="1"/>
          <p:nvPr/>
        </p:nvSpPr>
        <p:spPr>
          <a:xfrm>
            <a:off x="822325" y="1995487"/>
            <a:ext cx="7370700" cy="2530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b="1" i="1" lang="en-U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Initiator </a:t>
            </a:r>
            <a:r>
              <a:rPr b="1" i="1" lang="en-US" sz="200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ecords its process state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Creates a special “marker” message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Sends a “marker” message to all outgoing processes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urns on recording of messages arriving over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incoming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channels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8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Chandy-Lamport Distributed Snapshot Algorithm</a:t>
            </a:r>
            <a:endParaRPr/>
          </a:p>
        </p:txBody>
      </p:sp>
      <p:sp>
        <p:nvSpPr>
          <p:cNvPr id="820" name="Google Shape;820;p85"/>
          <p:cNvSpPr txBox="1"/>
          <p:nvPr/>
        </p:nvSpPr>
        <p:spPr>
          <a:xfrm>
            <a:off x="822325" y="1995487"/>
            <a:ext cx="7370762" cy="253047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Marker receiving rule for Process Pi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If (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has not yet recorded its state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records its process state now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records the state of c as the empty set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turns on recording of messages arriving over other channels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else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records the state of c as the set of messages received over 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since it saved its state</a:t>
            </a:r>
            <a:endParaRPr/>
          </a:p>
        </p:txBody>
      </p:sp>
      <p:sp>
        <p:nvSpPr>
          <p:cNvPr id="821" name="Google Shape;821;p85"/>
          <p:cNvSpPr txBox="1"/>
          <p:nvPr/>
        </p:nvSpPr>
        <p:spPr>
          <a:xfrm>
            <a:off x="685800" y="4724400"/>
            <a:ext cx="7467600" cy="131127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</a:pPr>
            <a:r>
              <a:rPr b="1" i="1" lang="en-US" sz="2000" u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Marker sending rule for Process Pi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After 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has recorded its state</a:t>
            </a: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 outgoing channel c: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sends one marker message over 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(before it sends any other message over c)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6"/>
          <p:cNvSpPr txBox="1"/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</a:t>
            </a:r>
            <a:b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FIFO  Assumption -  Lai-Yang Algorithm</a:t>
            </a:r>
            <a:endParaRPr/>
          </a:p>
        </p:txBody>
      </p:sp>
      <p:sp>
        <p:nvSpPr>
          <p:cNvPr id="827" name="Google Shape;827;p86"/>
          <p:cNvSpPr txBox="1"/>
          <p:nvPr>
            <p:ph idx="1" type="body"/>
          </p:nvPr>
        </p:nvSpPr>
        <p:spPr>
          <a:xfrm>
            <a:off x="0" y="1885950"/>
            <a:ext cx="9144000" cy="466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a </a:t>
            </a:r>
            <a:r>
              <a:rPr b="1" i="1" lang="en-US" sz="24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coloring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scheme that works as follows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White (before snapshot); Red (after snapshot)</a:t>
            </a:r>
            <a:endParaRPr b="0" i="0" sz="3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process is initially white and turns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while taking a snapshot. The equivalent of the “Marker Sending Rule”  (virtual broadcast) is executed when a process turns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message sent by a white (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process is colored white (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Thus, a white (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message is a message that was sent before (after) the sender of that message recorded its local snapshot.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white process takes its snapshot at its convenience, but no later than the instant it receives a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message.</a:t>
            </a:r>
            <a:endParaRPr/>
          </a:p>
          <a:p>
            <a:pPr indent="-1270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58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ctrTitle"/>
          </p:nvPr>
        </p:nvSpPr>
        <p:spPr>
          <a:xfrm>
            <a:off x="304800" y="30480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b="0" i="0" lang="en-US" sz="36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Physical Clock Synchronization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7"/>
          <p:cNvSpPr txBox="1"/>
          <p:nvPr>
            <p:ph idx="1" type="body"/>
          </p:nvPr>
        </p:nvSpPr>
        <p:spPr>
          <a:xfrm>
            <a:off x="457200" y="1885950"/>
            <a:ext cx="8178800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Every white process records a history of all white messages sent or received by it along each channel.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a process turns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it sends these histories along with its snapshot to the initiator process that collects the global snapshot.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Determining Messages in transit ( i.e.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White messages received by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red</a:t>
            </a: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process)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initiator process evaluates transit(LSi, LSj) to compute the state of a channel Cij as given below: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SCij = {white messages sent by pi on Cij −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white messages received by pj on Cij}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= { send (Mij)|send(mij)∈LSi} − {rec(mij)| rec(mij)∈LSj}.</a:t>
            </a:r>
            <a:endParaRPr/>
          </a:p>
          <a:p>
            <a:pPr indent="-2286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3" name="Google Shape;833;p87"/>
          <p:cNvSpPr txBox="1"/>
          <p:nvPr>
            <p:ph type="title"/>
          </p:nvPr>
        </p:nvSpPr>
        <p:spPr>
          <a:xfrm>
            <a:off x="228600" y="0"/>
            <a:ext cx="8915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</a:t>
            </a:r>
            <a:b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FIFO  Assumption -  </a:t>
            </a:r>
            <a:b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Lai-Yang Algorithm (cont.)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8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FIFO Assumption: Termination</a:t>
            </a:r>
            <a:endParaRPr/>
          </a:p>
        </p:txBody>
      </p:sp>
      <p:sp>
        <p:nvSpPr>
          <p:cNvPr id="839" name="Google Shape;839;p88"/>
          <p:cNvSpPr txBox="1"/>
          <p:nvPr>
            <p:ph idx="1" type="body"/>
          </p:nvPr>
        </p:nvSpPr>
        <p:spPr>
          <a:xfrm>
            <a:off x="0" y="1447800"/>
            <a:ext cx="8686800" cy="4591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First method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I keeps a counter cntri that indicates the difference between the number of white messages it has sent and received before recording its snapshot, i.e number of messages still in transit.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 reports this value to the initiator along with its snapshot and forwards all white messages, it receives henceforth, to the initiator.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Snapshot collection terminates when the initiator has received         Σi cntri number of forwarded white messages.</a:t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Second method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red message sent by a process piggybacks the  value of the number of white messages sent on that channel before the local state recording. Each process keeps a counter for the number of white messages received on each channel.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Termination – Process  receives as many white messages on each channel as the value piggybacked on red messages received on that channel.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9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 Black"/>
              <a:buNone/>
            </a:pPr>
            <a: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</a:t>
            </a:r>
            <a:b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n-US" sz="28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FIFO Assumption: Mattern’s Algorithm</a:t>
            </a:r>
            <a:endParaRPr/>
          </a:p>
        </p:txBody>
      </p:sp>
      <p:sp>
        <p:nvSpPr>
          <p:cNvPr id="845" name="Google Shape;845;p89"/>
          <p:cNvSpPr txBox="1"/>
          <p:nvPr>
            <p:ph idx="1" type="body"/>
          </p:nvPr>
        </p:nvSpPr>
        <p:spPr>
          <a:xfrm>
            <a:off x="457200" y="1828800"/>
            <a:ext cx="8178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 Vector Clocks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process agree on some future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virtual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time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a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set of virtual time instants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baseline="-2500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,…s</a:t>
            </a:r>
            <a:r>
              <a:rPr b="0" baseline="-2500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which are mutually concurrent and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did not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yet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occur</a:t>
            </a:r>
            <a:endParaRPr b="0" i="1" sz="20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process takes its local snapshot at </a:t>
            </a:r>
            <a:r>
              <a:rPr b="0" i="0" lang="en-US" sz="20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virtual time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time </a:t>
            </a:r>
            <a:r>
              <a:rPr b="0" i="1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local snapshots are collected to construct a global snapshot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 and then fixes its next time </a:t>
            </a:r>
            <a:r>
              <a:rPr b="0" i="1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=C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+(0,…,0,1,0,…,0) to be the common snapshot time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broadcasts </a:t>
            </a:r>
            <a:r>
              <a:rPr b="0" i="1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blocks waiting for all the acknowledgements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 again (setting C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b="0" i="1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), takes its snapshot and broadcast a dummy message (i.e. force everybody else to advance their clocks to a value ≥ s)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Each process takes its snapshot and sends it to P</a:t>
            </a:r>
            <a:r>
              <a:rPr b="0" baseline="-2500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when its local clock becomes ≥ s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0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b="0" i="0" lang="en-US" sz="32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Computing Global States without FIFO Assumption (Mattern cont)</a:t>
            </a:r>
            <a:endParaRPr/>
          </a:p>
        </p:txBody>
      </p:sp>
      <p:sp>
        <p:nvSpPr>
          <p:cNvPr id="851" name="Google Shape;851;p90"/>
          <p:cNvSpPr txBox="1"/>
          <p:nvPr>
            <p:ph idx="1" type="body"/>
          </p:nvPr>
        </p:nvSpPr>
        <p:spPr>
          <a:xfrm>
            <a:off x="457200" y="1885950"/>
            <a:ext cx="8178800" cy="474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Inventing a n+1 </a:t>
            </a:r>
            <a:r>
              <a:rPr b="0" i="0" lang="en-US" sz="2400" u="non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virtual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process whose clock is managed by P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use its clock and because the virtual clock C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n+1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ticks only when P</a:t>
            </a:r>
            <a:r>
              <a:rPr b="0" baseline="-2500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initiates a new run of snapshot 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first n components of the vector can be omitted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first broadcast phase is unnecessary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Counter modulo 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Termination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termination detection algorithm [</a:t>
            </a:r>
            <a:r>
              <a:rPr b="0" i="0" lang="en-US" sz="2000" u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Mattern 87</a:t>
            </a:r>
            <a:r>
              <a:rPr b="0" i="0" lang="en-US" sz="2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]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71450" lvl="1" marL="74295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Physical Clocks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04800" y="1981200"/>
            <a:ext cx="4013100" cy="46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How do we measure real time?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17th century - Mechanical clocks based on astronomical measurements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Solar Day - Transit of the sun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Solar Seconds - Solar Day/(3600*24)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 (1940) - Rotation of the earth varies (gets slower)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Mean solar second - average over many days</a:t>
            </a:r>
            <a:endParaRPr b="0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UT1 -- astronomical observation at 0 deg. longitude (GMT)</a:t>
            </a:r>
            <a:endParaRPr sz="1800"/>
          </a:p>
        </p:txBody>
      </p:sp>
      <p:graphicFrame>
        <p:nvGraphicFramePr>
          <p:cNvPr id="220" name="Google Shape;220;p34"/>
          <p:cNvGraphicFramePr/>
          <p:nvPr/>
        </p:nvGraphicFramePr>
        <p:xfrm>
          <a:off x="53340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{653A7C66-F2F0-4E48-B145-CD4DF78BEEBC}</a:tableStyleId>
              </a:tblPr>
              <a:tblGrid>
                <a:gridCol w="1714500"/>
                <a:gridCol w="1714500"/>
              </a:tblGrid>
              <a:tr h="57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Date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Duration in mean solar time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February 11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March 26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− 18.1 seconds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May 14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June 19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+ 13.1 seconds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July 26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September 16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− 21.3 seconds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334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November 3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  <a:tr h="579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December 22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24 hours + 29.9 seconds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AAAA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0CC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34"/>
          <p:cNvSpPr txBox="1"/>
          <p:nvPr/>
        </p:nvSpPr>
        <p:spPr>
          <a:xfrm>
            <a:off x="3429000" y="6248400"/>
            <a:ext cx="5715000" cy="400050"/>
          </a:xfrm>
          <a:prstGeom prst="rect">
            <a:avLst/>
          </a:prstGeom>
          <a:solidFill>
            <a:srgbClr val="FFE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 of apparent solar day (1998) – (</a:t>
            </a:r>
            <a:r>
              <a:rPr b="0" i="1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cf: wikipedia</a:t>
            </a:r>
            <a:r>
              <a:rPr b="0" baseline="30000" i="1" lang="en-US" sz="1800" u="none" cap="none" strike="noStrike">
                <a:solidFill>
                  <a:srgbClr val="0B008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0" i="0" lang="en-US" sz="400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Atomic Clocks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0" y="1425575"/>
            <a:ext cx="5181600" cy="543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1948 - Counting transitions of a crystal (Cesium 133, quartz) used as atomic clock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crystal oscillates at a well known frequency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2014 – NIST-F2 Atomic clock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Accuracy: ± 1 sec in 300 mil years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NIST-F2 measures particular transitions in Cesium atom (9,192,631,770 vibrations per second), in much colder environment, minus 316F, than NIST-F1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TAI - International Atomic Time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9,192,631,779 transitions = 1 mean solar second in 19</a:t>
            </a:r>
            <a:r>
              <a:rPr lang="en-US" sz="2200"/>
              <a:t>5</a:t>
            </a:r>
            <a:r>
              <a:rPr b="0" i="0" lang="en-US" sz="2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/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ttp://jila.colorado.edu/yelabs/sites/default/files/images/pages/ultracold_atomClocks.gif" id="228" name="Google Shape;2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524000"/>
            <a:ext cx="333375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 txBox="1"/>
          <p:nvPr/>
        </p:nvSpPr>
        <p:spPr>
          <a:xfrm>
            <a:off x="5216525" y="4724400"/>
            <a:ext cx="374015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UTC (Universal Coordinated Time)</a:t>
            </a:r>
            <a:endParaRPr b="1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time to time, UTC skips a solar second to stay in phase with the sun (30+ times since 1958)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UTC is broadcast by several sources (satellites…)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/>
        </p:nvSpPr>
        <p:spPr>
          <a:xfrm>
            <a:off x="1143000" y="6229350"/>
            <a:ext cx="7086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From Distributed Systems  (</a:t>
            </a:r>
            <a:r>
              <a:rPr b="0" i="1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cs.nju.edu.cn/</a:t>
            </a:r>
            <a:r>
              <a:rPr b="1" i="1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distribute</a:t>
            </a:r>
            <a:r>
              <a:rPr b="0" i="1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1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r>
              <a:rPr b="0" i="1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/lecture-notes/</a:t>
            </a:r>
            <a:endParaRPr/>
          </a:p>
        </p:txBody>
      </p:sp>
      <p:sp>
        <p:nvSpPr>
          <p:cNvPr id="235" name="Google Shape;235;p3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6" name="Google Shape;236;p36"/>
          <p:cNvSpPr txBox="1"/>
          <p:nvPr/>
        </p:nvSpPr>
        <p:spPr>
          <a:xfrm>
            <a:off x="1371600" y="381000"/>
            <a:ext cx="7162800" cy="6096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Clocks Work in Computers</a:t>
            </a:r>
            <a:endParaRPr/>
          </a:p>
        </p:txBody>
      </p:sp>
      <p:sp>
        <p:nvSpPr>
          <p:cNvPr id="237" name="Google Shape;237;p36"/>
          <p:cNvSpPr txBox="1"/>
          <p:nvPr/>
        </p:nvSpPr>
        <p:spPr>
          <a:xfrm>
            <a:off x="4425950" y="1381125"/>
            <a:ext cx="1435100" cy="838200"/>
          </a:xfrm>
          <a:prstGeom prst="rect">
            <a:avLst/>
          </a:prstGeom>
          <a:solidFill>
            <a:srgbClr val="CCFFFF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Quartz crystal</a:t>
            </a:r>
            <a:endParaRPr/>
          </a:p>
        </p:txBody>
      </p:sp>
      <p:sp>
        <p:nvSpPr>
          <p:cNvPr id="238" name="Google Shape;238;p36"/>
          <p:cNvSpPr txBox="1"/>
          <p:nvPr/>
        </p:nvSpPr>
        <p:spPr>
          <a:xfrm>
            <a:off x="4495800" y="2971800"/>
            <a:ext cx="1409700" cy="655637"/>
          </a:xfrm>
          <a:prstGeom prst="rect">
            <a:avLst/>
          </a:prstGeom>
          <a:solidFill>
            <a:srgbClr val="CCFFFF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Counter </a:t>
            </a:r>
            <a:endParaRPr/>
          </a:p>
        </p:txBody>
      </p:sp>
      <p:sp>
        <p:nvSpPr>
          <p:cNvPr id="239" name="Google Shape;239;p36"/>
          <p:cNvSpPr txBox="1"/>
          <p:nvPr/>
        </p:nvSpPr>
        <p:spPr>
          <a:xfrm>
            <a:off x="2524125" y="1433512"/>
            <a:ext cx="1568450" cy="838200"/>
          </a:xfrm>
          <a:prstGeom prst="rect">
            <a:avLst/>
          </a:prstGeom>
          <a:solidFill>
            <a:srgbClr val="CCFFFF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Holding register</a:t>
            </a: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5029200" y="2232025"/>
            <a:ext cx="234950" cy="739775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36"/>
          <p:cNvSpPr/>
          <p:nvPr/>
        </p:nvSpPr>
        <p:spPr>
          <a:xfrm rot="5400000">
            <a:off x="3200400" y="2328862"/>
            <a:ext cx="1295400" cy="1155700"/>
          </a:xfrm>
          <a:custGeom>
            <a:rect b="b" l="l" r="r" t="t"/>
            <a:pathLst>
              <a:path extrusionOk="0" h="21600" w="21600">
                <a:moveTo>
                  <a:pt x="18622" y="0"/>
                </a:moveTo>
                <a:lnTo>
                  <a:pt x="15644" y="3857"/>
                </a:lnTo>
                <a:lnTo>
                  <a:pt x="17815" y="3857"/>
                </a:lnTo>
                <a:lnTo>
                  <a:pt x="17815" y="19806"/>
                </a:lnTo>
                <a:lnTo>
                  <a:pt x="0" y="19806"/>
                </a:lnTo>
                <a:lnTo>
                  <a:pt x="0" y="21600"/>
                </a:lnTo>
                <a:lnTo>
                  <a:pt x="19429" y="21600"/>
                </a:lnTo>
                <a:lnTo>
                  <a:pt x="19429" y="3857"/>
                </a:lnTo>
                <a:lnTo>
                  <a:pt x="21600" y="3857"/>
                </a:lnTo>
                <a:lnTo>
                  <a:pt x="18622" y="0"/>
                </a:lnTo>
                <a:close/>
              </a:path>
            </a:pathLst>
          </a:custGeom>
          <a:noFill/>
          <a:ln cap="flat" cmpd="sng" w="1587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6"/>
          <p:cNvSpPr txBox="1"/>
          <p:nvPr/>
        </p:nvSpPr>
        <p:spPr>
          <a:xfrm>
            <a:off x="5511800" y="2286000"/>
            <a:ext cx="34671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crystal oscillation decrements the counter by 1</a:t>
            </a:r>
            <a:endParaRPr/>
          </a:p>
        </p:txBody>
      </p:sp>
      <p:sp>
        <p:nvSpPr>
          <p:cNvPr id="243" name="Google Shape;243;p36"/>
          <p:cNvSpPr txBox="1"/>
          <p:nvPr/>
        </p:nvSpPr>
        <p:spPr>
          <a:xfrm>
            <a:off x="304800" y="2438400"/>
            <a:ext cx="29718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counter gets 0, its value reloaded from the holding register</a:t>
            </a: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5029200" y="3657600"/>
            <a:ext cx="247650" cy="649287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4572000" y="4267200"/>
            <a:ext cx="1255712" cy="473075"/>
          </a:xfrm>
          <a:prstGeom prst="rect">
            <a:avLst/>
          </a:prstGeom>
          <a:solidFill>
            <a:srgbClr val="CCFFFF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CPU</a:t>
            </a:r>
            <a:endParaRPr/>
          </a:p>
        </p:txBody>
      </p:sp>
      <p:sp>
        <p:nvSpPr>
          <p:cNvPr id="246" name="Google Shape;246;p36"/>
          <p:cNvSpPr txBox="1"/>
          <p:nvPr/>
        </p:nvSpPr>
        <p:spPr>
          <a:xfrm>
            <a:off x="5715000" y="3505200"/>
            <a:ext cx="321945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counter is 0, an interrupt is generated, which is call a </a:t>
            </a: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clock tick</a:t>
            </a:r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838200" y="4876800"/>
            <a:ext cx="371475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each clock tick, an interrupt service procedure add 1 to time stored in memory</a:t>
            </a:r>
            <a:endParaRPr/>
          </a:p>
        </p:txBody>
      </p:sp>
      <p:sp>
        <p:nvSpPr>
          <p:cNvPr id="248" name="Google Shape;248;p36"/>
          <p:cNvSpPr txBox="1"/>
          <p:nvPr/>
        </p:nvSpPr>
        <p:spPr>
          <a:xfrm>
            <a:off x="4419600" y="5486400"/>
            <a:ext cx="1560512" cy="473075"/>
          </a:xfrm>
          <a:prstGeom prst="rect">
            <a:avLst/>
          </a:prstGeom>
          <a:solidFill>
            <a:srgbClr val="CCFFFF"/>
          </a:solidFill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</a:t>
            </a: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5029200" y="4724400"/>
            <a:ext cx="247650" cy="762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5759450" y="1371600"/>
            <a:ext cx="2641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Oscillation at a well-defined frequency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